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053" r:id="rId2"/>
    <p:sldMasterId id="2147484068" r:id="rId3"/>
    <p:sldMasterId id="2147484083" r:id="rId4"/>
  </p:sldMasterIdLst>
  <p:notesMasterIdLst>
    <p:notesMasterId r:id="rId21"/>
  </p:notesMasterIdLst>
  <p:handoutMasterIdLst>
    <p:handoutMasterId r:id="rId22"/>
  </p:handoutMasterIdLst>
  <p:sldIdLst>
    <p:sldId id="926" r:id="rId5"/>
    <p:sldId id="927" r:id="rId6"/>
    <p:sldId id="928" r:id="rId7"/>
    <p:sldId id="930" r:id="rId8"/>
    <p:sldId id="929" r:id="rId9"/>
    <p:sldId id="876" r:id="rId10"/>
    <p:sldId id="916" r:id="rId11"/>
    <p:sldId id="917" r:id="rId12"/>
    <p:sldId id="931" r:id="rId13"/>
    <p:sldId id="932" r:id="rId14"/>
    <p:sldId id="933" r:id="rId15"/>
    <p:sldId id="935" r:id="rId16"/>
    <p:sldId id="934" r:id="rId17"/>
    <p:sldId id="937" r:id="rId18"/>
    <p:sldId id="936" r:id="rId19"/>
    <p:sldId id="918" r:id="rId20"/>
  </p:sldIdLst>
  <p:sldSz cx="9144000" cy="6858000" type="letter"/>
  <p:notesSz cx="7035800" cy="9194800"/>
  <p:defaultTextStyle>
    <a:defPPr>
      <a:defRPr lang="en-US"/>
    </a:defPPr>
    <a:lvl1pPr algn="l" rtl="0" fontAlgn="base">
      <a:spcBef>
        <a:spcPct val="0"/>
      </a:spcBef>
      <a:spcAft>
        <a:spcPct val="0"/>
      </a:spcAft>
      <a:defRPr kern="1200">
        <a:solidFill>
          <a:schemeClr val="tx1"/>
        </a:solidFill>
        <a:latin typeface="Symbol" pitchFamily="18" charset="2"/>
        <a:ea typeface="+mn-ea"/>
        <a:cs typeface="Arial" pitchFamily="34" charset="0"/>
      </a:defRPr>
    </a:lvl1pPr>
    <a:lvl2pPr marL="457200" algn="l" rtl="0" fontAlgn="base">
      <a:spcBef>
        <a:spcPct val="0"/>
      </a:spcBef>
      <a:spcAft>
        <a:spcPct val="0"/>
      </a:spcAft>
      <a:defRPr kern="1200">
        <a:solidFill>
          <a:schemeClr val="tx1"/>
        </a:solidFill>
        <a:latin typeface="Symbol" pitchFamily="18" charset="2"/>
        <a:ea typeface="+mn-ea"/>
        <a:cs typeface="Arial" pitchFamily="34" charset="0"/>
      </a:defRPr>
    </a:lvl2pPr>
    <a:lvl3pPr marL="914400" algn="l" rtl="0" fontAlgn="base">
      <a:spcBef>
        <a:spcPct val="0"/>
      </a:spcBef>
      <a:spcAft>
        <a:spcPct val="0"/>
      </a:spcAft>
      <a:defRPr kern="1200">
        <a:solidFill>
          <a:schemeClr val="tx1"/>
        </a:solidFill>
        <a:latin typeface="Symbol" pitchFamily="18" charset="2"/>
        <a:ea typeface="+mn-ea"/>
        <a:cs typeface="Arial" pitchFamily="34" charset="0"/>
      </a:defRPr>
    </a:lvl3pPr>
    <a:lvl4pPr marL="1371600" algn="l" rtl="0" fontAlgn="base">
      <a:spcBef>
        <a:spcPct val="0"/>
      </a:spcBef>
      <a:spcAft>
        <a:spcPct val="0"/>
      </a:spcAft>
      <a:defRPr kern="1200">
        <a:solidFill>
          <a:schemeClr val="tx1"/>
        </a:solidFill>
        <a:latin typeface="Symbol" pitchFamily="18" charset="2"/>
        <a:ea typeface="+mn-ea"/>
        <a:cs typeface="Arial" pitchFamily="34" charset="0"/>
      </a:defRPr>
    </a:lvl4pPr>
    <a:lvl5pPr marL="1828800" algn="l" rtl="0" fontAlgn="base">
      <a:spcBef>
        <a:spcPct val="0"/>
      </a:spcBef>
      <a:spcAft>
        <a:spcPct val="0"/>
      </a:spcAft>
      <a:defRPr kern="1200">
        <a:solidFill>
          <a:schemeClr val="tx1"/>
        </a:solidFill>
        <a:latin typeface="Symbol" pitchFamily="18" charset="2"/>
        <a:ea typeface="+mn-ea"/>
        <a:cs typeface="Arial" pitchFamily="34" charset="0"/>
      </a:defRPr>
    </a:lvl5pPr>
    <a:lvl6pPr marL="2286000" algn="l" defTabSz="914400" rtl="0" eaLnBrk="1" latinLnBrk="0" hangingPunct="1">
      <a:defRPr kern="1200">
        <a:solidFill>
          <a:schemeClr val="tx1"/>
        </a:solidFill>
        <a:latin typeface="Symbol" pitchFamily="18" charset="2"/>
        <a:ea typeface="+mn-ea"/>
        <a:cs typeface="Arial" pitchFamily="34" charset="0"/>
      </a:defRPr>
    </a:lvl6pPr>
    <a:lvl7pPr marL="2743200" algn="l" defTabSz="914400" rtl="0" eaLnBrk="1" latinLnBrk="0" hangingPunct="1">
      <a:defRPr kern="1200">
        <a:solidFill>
          <a:schemeClr val="tx1"/>
        </a:solidFill>
        <a:latin typeface="Symbol" pitchFamily="18" charset="2"/>
        <a:ea typeface="+mn-ea"/>
        <a:cs typeface="Arial" pitchFamily="34" charset="0"/>
      </a:defRPr>
    </a:lvl7pPr>
    <a:lvl8pPr marL="3200400" algn="l" defTabSz="914400" rtl="0" eaLnBrk="1" latinLnBrk="0" hangingPunct="1">
      <a:defRPr kern="1200">
        <a:solidFill>
          <a:schemeClr val="tx1"/>
        </a:solidFill>
        <a:latin typeface="Symbol" pitchFamily="18" charset="2"/>
        <a:ea typeface="+mn-ea"/>
        <a:cs typeface="Arial" pitchFamily="34" charset="0"/>
      </a:defRPr>
    </a:lvl8pPr>
    <a:lvl9pPr marL="3657600" algn="l" defTabSz="914400" rtl="0" eaLnBrk="1" latinLnBrk="0" hangingPunct="1">
      <a:defRPr kern="1200">
        <a:solidFill>
          <a:schemeClr val="tx1"/>
        </a:solidFill>
        <a:latin typeface="Symbol" pitchFamily="18" charset="2"/>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BF3FF"/>
    <a:srgbClr val="FEFCAC"/>
    <a:srgbClr val="CCFF66"/>
    <a:srgbClr val="CC0000"/>
    <a:srgbClr val="003300"/>
    <a:srgbClr val="0066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91131" autoAdjust="0"/>
  </p:normalViewPr>
  <p:slideViewPr>
    <p:cSldViewPr>
      <p:cViewPr varScale="1">
        <p:scale>
          <a:sx n="150" d="100"/>
          <a:sy n="150" d="100"/>
        </p:scale>
        <p:origin x="2106" y="120"/>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3049588" cy="460375"/>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eaLnBrk="0" hangingPunct="0">
              <a:defRPr sz="1200">
                <a:latin typeface="Arial" charset="0"/>
                <a:cs typeface="+mn-cs"/>
              </a:defRPr>
            </a:lvl1pPr>
          </a:lstStyle>
          <a:p>
            <a:pPr>
              <a:defRPr/>
            </a:pPr>
            <a:endParaRPr lang="en-US"/>
          </a:p>
        </p:txBody>
      </p:sp>
      <p:sp>
        <p:nvSpPr>
          <p:cNvPr id="158723" name="Rectangle 3"/>
          <p:cNvSpPr>
            <a:spLocks noGrp="1" noChangeArrowheads="1"/>
          </p:cNvSpPr>
          <p:nvPr>
            <p:ph type="dt" sz="quarter" idx="1"/>
          </p:nvPr>
        </p:nvSpPr>
        <p:spPr bwMode="auto">
          <a:xfrm>
            <a:off x="3986213" y="0"/>
            <a:ext cx="3049587" cy="460375"/>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eaLnBrk="0" hangingPunct="0">
              <a:defRPr sz="1200">
                <a:latin typeface="Arial" charset="0"/>
                <a:cs typeface="+mn-cs"/>
              </a:defRPr>
            </a:lvl1pPr>
          </a:lstStyle>
          <a:p>
            <a:pPr>
              <a:defRPr/>
            </a:pPr>
            <a:endParaRPr lang="en-US"/>
          </a:p>
        </p:txBody>
      </p:sp>
      <p:sp>
        <p:nvSpPr>
          <p:cNvPr id="158724" name="Rectangle 4"/>
          <p:cNvSpPr>
            <a:spLocks noGrp="1" noChangeArrowheads="1"/>
          </p:cNvSpPr>
          <p:nvPr>
            <p:ph type="ftr" sz="quarter" idx="2"/>
          </p:nvPr>
        </p:nvSpPr>
        <p:spPr bwMode="auto">
          <a:xfrm>
            <a:off x="0" y="8734425"/>
            <a:ext cx="3049588" cy="460375"/>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eaLnBrk="0" hangingPunct="0">
              <a:defRPr sz="1200">
                <a:latin typeface="Arial" charset="0"/>
                <a:cs typeface="+mn-cs"/>
              </a:defRPr>
            </a:lvl1pPr>
          </a:lstStyle>
          <a:p>
            <a:pPr>
              <a:defRPr/>
            </a:pPr>
            <a:endParaRPr lang="en-US"/>
          </a:p>
        </p:txBody>
      </p:sp>
      <p:sp>
        <p:nvSpPr>
          <p:cNvPr id="158725" name="Rectangle 5"/>
          <p:cNvSpPr>
            <a:spLocks noGrp="1" noChangeArrowheads="1"/>
          </p:cNvSpPr>
          <p:nvPr>
            <p:ph type="sldNum" sz="quarter" idx="3"/>
          </p:nvPr>
        </p:nvSpPr>
        <p:spPr bwMode="auto">
          <a:xfrm>
            <a:off x="3986213" y="8734425"/>
            <a:ext cx="3049587" cy="460375"/>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eaLnBrk="0" hangingPunct="0">
              <a:defRPr sz="1200">
                <a:latin typeface="Arial" charset="0"/>
                <a:cs typeface="+mn-cs"/>
              </a:defRPr>
            </a:lvl1pPr>
          </a:lstStyle>
          <a:p>
            <a:pPr>
              <a:defRPr/>
            </a:pPr>
            <a:fld id="{DBEF43CE-4961-430F-AF49-76A6EAF70194}" type="slidenum">
              <a:rPr lang="en-US"/>
              <a:pPr>
                <a:defRPr/>
              </a:pPr>
              <a:t>‹#›</a:t>
            </a:fld>
            <a:endParaRPr lang="en-US"/>
          </a:p>
        </p:txBody>
      </p:sp>
    </p:spTree>
    <p:extLst>
      <p:ext uri="{BB962C8B-B14F-4D97-AF65-F5344CB8AC3E}">
        <p14:creationId xmlns:p14="http://schemas.microsoft.com/office/powerpoint/2010/main" val="4202564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49588" cy="460375"/>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eaLnBrk="0" hangingPunct="0">
              <a:defRPr sz="1200">
                <a:latin typeface="Times" pitchFamily="18" charset="0"/>
                <a:cs typeface="+mn-cs"/>
              </a:defRPr>
            </a:lvl1pPr>
          </a:lstStyle>
          <a:p>
            <a:pPr>
              <a:defRPr/>
            </a:pPr>
            <a:endParaRPr lang="en-US"/>
          </a:p>
        </p:txBody>
      </p:sp>
      <p:sp>
        <p:nvSpPr>
          <p:cNvPr id="19459" name="Rectangle 3"/>
          <p:cNvSpPr>
            <a:spLocks noGrp="1" noChangeArrowheads="1"/>
          </p:cNvSpPr>
          <p:nvPr>
            <p:ph type="dt" idx="1"/>
          </p:nvPr>
        </p:nvSpPr>
        <p:spPr bwMode="auto">
          <a:xfrm>
            <a:off x="3986213" y="0"/>
            <a:ext cx="3049587" cy="460375"/>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eaLnBrk="0" hangingPunct="0">
              <a:defRPr sz="1200">
                <a:latin typeface="Times" pitchFamily="18" charset="0"/>
                <a:cs typeface="+mn-cs"/>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219200" y="688975"/>
            <a:ext cx="4597400" cy="34480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8213" y="4367213"/>
            <a:ext cx="5159375" cy="4138612"/>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734425"/>
            <a:ext cx="3049588" cy="460375"/>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eaLnBrk="0" hangingPunct="0">
              <a:defRPr sz="1200">
                <a:latin typeface="Times" pitchFamily="18" charset="0"/>
                <a:cs typeface="+mn-cs"/>
              </a:defRPr>
            </a:lvl1pPr>
          </a:lstStyle>
          <a:p>
            <a:pPr>
              <a:defRPr/>
            </a:pPr>
            <a:endParaRPr lang="en-US"/>
          </a:p>
        </p:txBody>
      </p:sp>
      <p:sp>
        <p:nvSpPr>
          <p:cNvPr id="19463" name="Rectangle 7"/>
          <p:cNvSpPr>
            <a:spLocks noGrp="1" noChangeArrowheads="1"/>
          </p:cNvSpPr>
          <p:nvPr>
            <p:ph type="sldNum" sz="quarter" idx="5"/>
          </p:nvPr>
        </p:nvSpPr>
        <p:spPr bwMode="auto">
          <a:xfrm>
            <a:off x="3986213" y="8734425"/>
            <a:ext cx="3049587" cy="460375"/>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eaLnBrk="0" hangingPunct="0">
              <a:defRPr sz="1200">
                <a:latin typeface="Times" pitchFamily="18" charset="0"/>
                <a:cs typeface="+mn-cs"/>
              </a:defRPr>
            </a:lvl1pPr>
          </a:lstStyle>
          <a:p>
            <a:pPr>
              <a:defRPr/>
            </a:pPr>
            <a:fld id="{19136B84-A132-4ABB-9B2A-F809B3108766}" type="slidenum">
              <a:rPr lang="en-US"/>
              <a:pPr>
                <a:defRPr/>
              </a:pPr>
              <a:t>‹#›</a:t>
            </a:fld>
            <a:endParaRPr lang="en-US"/>
          </a:p>
        </p:txBody>
      </p:sp>
    </p:spTree>
    <p:extLst>
      <p:ext uri="{BB962C8B-B14F-4D97-AF65-F5344CB8AC3E}">
        <p14:creationId xmlns:p14="http://schemas.microsoft.com/office/powerpoint/2010/main" val="4088565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panose="02020603050405020304" pitchFamily="18" charset="0"/>
              </a:defRPr>
            </a:lvl1pPr>
            <a:lvl2pPr marL="742950" indent="-285750" defTabSz="927100">
              <a:spcBef>
                <a:spcPct val="30000"/>
              </a:spcBef>
              <a:defRPr sz="1200">
                <a:solidFill>
                  <a:schemeClr val="tx1"/>
                </a:solidFill>
                <a:latin typeface="Times" panose="02020603050405020304" pitchFamily="18" charset="0"/>
              </a:defRPr>
            </a:lvl2pPr>
            <a:lvl3pPr marL="1143000" indent="-228600" defTabSz="927100">
              <a:spcBef>
                <a:spcPct val="30000"/>
              </a:spcBef>
              <a:defRPr sz="1200">
                <a:solidFill>
                  <a:schemeClr val="tx1"/>
                </a:solidFill>
                <a:latin typeface="Times" panose="02020603050405020304" pitchFamily="18" charset="0"/>
              </a:defRPr>
            </a:lvl3pPr>
            <a:lvl4pPr marL="1600200" indent="-228600" defTabSz="927100">
              <a:spcBef>
                <a:spcPct val="30000"/>
              </a:spcBef>
              <a:defRPr sz="1200">
                <a:solidFill>
                  <a:schemeClr val="tx1"/>
                </a:solidFill>
                <a:latin typeface="Times" panose="02020603050405020304" pitchFamily="18" charset="0"/>
              </a:defRPr>
            </a:lvl4pPr>
            <a:lvl5pPr marL="2057400" indent="-228600" defTabSz="927100">
              <a:spcBef>
                <a:spcPct val="30000"/>
              </a:spcBef>
              <a:defRPr sz="1200">
                <a:solidFill>
                  <a:schemeClr val="tx1"/>
                </a:solidFill>
                <a:latin typeface="Times"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FC64F2D-7260-4E8A-8675-E58A4E6309D3}" type="slidenum">
              <a:rPr lang="en-US" altLang="en-US">
                <a:solidFill>
                  <a:srgbClr val="000000"/>
                </a:solidFill>
              </a:rPr>
              <a:pPr>
                <a:spcBef>
                  <a:spcPct val="0"/>
                </a:spcBef>
              </a:pPr>
              <a:t>1</a:t>
            </a:fld>
            <a:endParaRPr lang="en-US" altLang="en-US">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p>
        </p:txBody>
      </p:sp>
    </p:spTree>
    <p:extLst>
      <p:ext uri="{BB962C8B-B14F-4D97-AF65-F5344CB8AC3E}">
        <p14:creationId xmlns:p14="http://schemas.microsoft.com/office/powerpoint/2010/main" val="371576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panose="02020603050405020304" pitchFamily="18" charset="0"/>
              </a:defRPr>
            </a:lvl1pPr>
            <a:lvl2pPr marL="742950" indent="-285750" defTabSz="927100">
              <a:spcBef>
                <a:spcPct val="30000"/>
              </a:spcBef>
              <a:defRPr sz="1200">
                <a:solidFill>
                  <a:schemeClr val="tx1"/>
                </a:solidFill>
                <a:latin typeface="Times" panose="02020603050405020304" pitchFamily="18" charset="0"/>
              </a:defRPr>
            </a:lvl2pPr>
            <a:lvl3pPr marL="1143000" indent="-228600" defTabSz="927100">
              <a:spcBef>
                <a:spcPct val="30000"/>
              </a:spcBef>
              <a:defRPr sz="1200">
                <a:solidFill>
                  <a:schemeClr val="tx1"/>
                </a:solidFill>
                <a:latin typeface="Times" panose="02020603050405020304" pitchFamily="18" charset="0"/>
              </a:defRPr>
            </a:lvl3pPr>
            <a:lvl4pPr marL="1600200" indent="-228600" defTabSz="927100">
              <a:spcBef>
                <a:spcPct val="30000"/>
              </a:spcBef>
              <a:defRPr sz="1200">
                <a:solidFill>
                  <a:schemeClr val="tx1"/>
                </a:solidFill>
                <a:latin typeface="Times" panose="02020603050405020304" pitchFamily="18" charset="0"/>
              </a:defRPr>
            </a:lvl4pPr>
            <a:lvl5pPr marL="2057400" indent="-228600" defTabSz="927100">
              <a:spcBef>
                <a:spcPct val="30000"/>
              </a:spcBef>
              <a:defRPr sz="1200">
                <a:solidFill>
                  <a:schemeClr val="tx1"/>
                </a:solidFill>
                <a:latin typeface="Times"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6A494E9-C964-410E-9BC6-888E6048BFAE}" type="slidenum">
              <a:rPr lang="en-US" altLang="en-US">
                <a:solidFill>
                  <a:srgbClr val="000000"/>
                </a:solidFill>
              </a:rPr>
              <a:pPr>
                <a:spcBef>
                  <a:spcPct val="0"/>
                </a:spcBef>
              </a:pPr>
              <a:t>10</a:t>
            </a:fld>
            <a:endParaRPr lang="en-US" altLang="en-US">
              <a:solidFill>
                <a:srgbClr val="000000"/>
              </a:solidFill>
            </a:endParaRPr>
          </a:p>
        </p:txBody>
      </p:sp>
    </p:spTree>
    <p:extLst>
      <p:ext uri="{BB962C8B-B14F-4D97-AF65-F5344CB8AC3E}">
        <p14:creationId xmlns:p14="http://schemas.microsoft.com/office/powerpoint/2010/main" val="1283433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panose="02020603050405020304" pitchFamily="18" charset="0"/>
              </a:defRPr>
            </a:lvl1pPr>
            <a:lvl2pPr marL="742950" indent="-285750" defTabSz="927100">
              <a:spcBef>
                <a:spcPct val="30000"/>
              </a:spcBef>
              <a:defRPr sz="1200">
                <a:solidFill>
                  <a:schemeClr val="tx1"/>
                </a:solidFill>
                <a:latin typeface="Times" panose="02020603050405020304" pitchFamily="18" charset="0"/>
              </a:defRPr>
            </a:lvl2pPr>
            <a:lvl3pPr marL="1143000" indent="-228600" defTabSz="927100">
              <a:spcBef>
                <a:spcPct val="30000"/>
              </a:spcBef>
              <a:defRPr sz="1200">
                <a:solidFill>
                  <a:schemeClr val="tx1"/>
                </a:solidFill>
                <a:latin typeface="Times" panose="02020603050405020304" pitchFamily="18" charset="0"/>
              </a:defRPr>
            </a:lvl3pPr>
            <a:lvl4pPr marL="1600200" indent="-228600" defTabSz="927100">
              <a:spcBef>
                <a:spcPct val="30000"/>
              </a:spcBef>
              <a:defRPr sz="1200">
                <a:solidFill>
                  <a:schemeClr val="tx1"/>
                </a:solidFill>
                <a:latin typeface="Times" panose="02020603050405020304" pitchFamily="18" charset="0"/>
              </a:defRPr>
            </a:lvl4pPr>
            <a:lvl5pPr marL="2057400" indent="-228600" defTabSz="927100">
              <a:spcBef>
                <a:spcPct val="30000"/>
              </a:spcBef>
              <a:defRPr sz="1200">
                <a:solidFill>
                  <a:schemeClr val="tx1"/>
                </a:solidFill>
                <a:latin typeface="Times"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6A494E9-C964-410E-9BC6-888E6048BFAE}" type="slidenum">
              <a:rPr lang="en-US" altLang="en-US">
                <a:solidFill>
                  <a:srgbClr val="000000"/>
                </a:solidFill>
              </a:rPr>
              <a:pPr>
                <a:spcBef>
                  <a:spcPct val="0"/>
                </a:spcBef>
              </a:pPr>
              <a:t>11</a:t>
            </a:fld>
            <a:endParaRPr lang="en-US" altLang="en-US">
              <a:solidFill>
                <a:srgbClr val="000000"/>
              </a:solidFill>
            </a:endParaRPr>
          </a:p>
        </p:txBody>
      </p:sp>
    </p:spTree>
    <p:extLst>
      <p:ext uri="{BB962C8B-B14F-4D97-AF65-F5344CB8AC3E}">
        <p14:creationId xmlns:p14="http://schemas.microsoft.com/office/powerpoint/2010/main" val="42646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panose="02020603050405020304" pitchFamily="18" charset="0"/>
              </a:defRPr>
            </a:lvl1pPr>
            <a:lvl2pPr marL="742950" indent="-285750" defTabSz="927100">
              <a:spcBef>
                <a:spcPct val="30000"/>
              </a:spcBef>
              <a:defRPr sz="1200">
                <a:solidFill>
                  <a:schemeClr val="tx1"/>
                </a:solidFill>
                <a:latin typeface="Times" panose="02020603050405020304" pitchFamily="18" charset="0"/>
              </a:defRPr>
            </a:lvl2pPr>
            <a:lvl3pPr marL="1143000" indent="-228600" defTabSz="927100">
              <a:spcBef>
                <a:spcPct val="30000"/>
              </a:spcBef>
              <a:defRPr sz="1200">
                <a:solidFill>
                  <a:schemeClr val="tx1"/>
                </a:solidFill>
                <a:latin typeface="Times" panose="02020603050405020304" pitchFamily="18" charset="0"/>
              </a:defRPr>
            </a:lvl3pPr>
            <a:lvl4pPr marL="1600200" indent="-228600" defTabSz="927100">
              <a:spcBef>
                <a:spcPct val="30000"/>
              </a:spcBef>
              <a:defRPr sz="1200">
                <a:solidFill>
                  <a:schemeClr val="tx1"/>
                </a:solidFill>
                <a:latin typeface="Times" panose="02020603050405020304" pitchFamily="18" charset="0"/>
              </a:defRPr>
            </a:lvl4pPr>
            <a:lvl5pPr marL="2057400" indent="-228600" defTabSz="927100">
              <a:spcBef>
                <a:spcPct val="30000"/>
              </a:spcBef>
              <a:defRPr sz="1200">
                <a:solidFill>
                  <a:schemeClr val="tx1"/>
                </a:solidFill>
                <a:latin typeface="Times"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6A494E9-C964-410E-9BC6-888E6048BFAE}" type="slidenum">
              <a:rPr lang="en-US" altLang="en-US">
                <a:solidFill>
                  <a:srgbClr val="000000"/>
                </a:solidFill>
              </a:rPr>
              <a:pPr>
                <a:spcBef>
                  <a:spcPct val="0"/>
                </a:spcBef>
              </a:pPr>
              <a:t>12</a:t>
            </a:fld>
            <a:endParaRPr lang="en-US" altLang="en-US">
              <a:solidFill>
                <a:srgbClr val="000000"/>
              </a:solidFill>
            </a:endParaRPr>
          </a:p>
        </p:txBody>
      </p:sp>
    </p:spTree>
    <p:extLst>
      <p:ext uri="{BB962C8B-B14F-4D97-AF65-F5344CB8AC3E}">
        <p14:creationId xmlns:p14="http://schemas.microsoft.com/office/powerpoint/2010/main" val="306645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panose="02020603050405020304" pitchFamily="18" charset="0"/>
              </a:defRPr>
            </a:lvl1pPr>
            <a:lvl2pPr marL="742950" indent="-285750" defTabSz="927100">
              <a:spcBef>
                <a:spcPct val="30000"/>
              </a:spcBef>
              <a:defRPr sz="1200">
                <a:solidFill>
                  <a:schemeClr val="tx1"/>
                </a:solidFill>
                <a:latin typeface="Times" panose="02020603050405020304" pitchFamily="18" charset="0"/>
              </a:defRPr>
            </a:lvl2pPr>
            <a:lvl3pPr marL="1143000" indent="-228600" defTabSz="927100">
              <a:spcBef>
                <a:spcPct val="30000"/>
              </a:spcBef>
              <a:defRPr sz="1200">
                <a:solidFill>
                  <a:schemeClr val="tx1"/>
                </a:solidFill>
                <a:latin typeface="Times" panose="02020603050405020304" pitchFamily="18" charset="0"/>
              </a:defRPr>
            </a:lvl3pPr>
            <a:lvl4pPr marL="1600200" indent="-228600" defTabSz="927100">
              <a:spcBef>
                <a:spcPct val="30000"/>
              </a:spcBef>
              <a:defRPr sz="1200">
                <a:solidFill>
                  <a:schemeClr val="tx1"/>
                </a:solidFill>
                <a:latin typeface="Times" panose="02020603050405020304" pitchFamily="18" charset="0"/>
              </a:defRPr>
            </a:lvl4pPr>
            <a:lvl5pPr marL="2057400" indent="-228600" defTabSz="927100">
              <a:spcBef>
                <a:spcPct val="30000"/>
              </a:spcBef>
              <a:defRPr sz="1200">
                <a:solidFill>
                  <a:schemeClr val="tx1"/>
                </a:solidFill>
                <a:latin typeface="Times"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6A494E9-C964-410E-9BC6-888E6048BFAE}" type="slidenum">
              <a:rPr lang="en-US" altLang="en-US">
                <a:solidFill>
                  <a:srgbClr val="000000"/>
                </a:solidFill>
              </a:rPr>
              <a:pPr>
                <a:spcBef>
                  <a:spcPct val="0"/>
                </a:spcBef>
              </a:pPr>
              <a:t>13</a:t>
            </a:fld>
            <a:endParaRPr lang="en-US" altLang="en-US">
              <a:solidFill>
                <a:srgbClr val="000000"/>
              </a:solidFill>
            </a:endParaRPr>
          </a:p>
        </p:txBody>
      </p:sp>
    </p:spTree>
    <p:extLst>
      <p:ext uri="{BB962C8B-B14F-4D97-AF65-F5344CB8AC3E}">
        <p14:creationId xmlns:p14="http://schemas.microsoft.com/office/powerpoint/2010/main" val="3493076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panose="02020603050405020304" pitchFamily="18" charset="0"/>
              </a:defRPr>
            </a:lvl1pPr>
            <a:lvl2pPr marL="742950" indent="-285750" defTabSz="927100">
              <a:spcBef>
                <a:spcPct val="30000"/>
              </a:spcBef>
              <a:defRPr sz="1200">
                <a:solidFill>
                  <a:schemeClr val="tx1"/>
                </a:solidFill>
                <a:latin typeface="Times" panose="02020603050405020304" pitchFamily="18" charset="0"/>
              </a:defRPr>
            </a:lvl2pPr>
            <a:lvl3pPr marL="1143000" indent="-228600" defTabSz="927100">
              <a:spcBef>
                <a:spcPct val="30000"/>
              </a:spcBef>
              <a:defRPr sz="1200">
                <a:solidFill>
                  <a:schemeClr val="tx1"/>
                </a:solidFill>
                <a:latin typeface="Times" panose="02020603050405020304" pitchFamily="18" charset="0"/>
              </a:defRPr>
            </a:lvl3pPr>
            <a:lvl4pPr marL="1600200" indent="-228600" defTabSz="927100">
              <a:spcBef>
                <a:spcPct val="30000"/>
              </a:spcBef>
              <a:defRPr sz="1200">
                <a:solidFill>
                  <a:schemeClr val="tx1"/>
                </a:solidFill>
                <a:latin typeface="Times" panose="02020603050405020304" pitchFamily="18" charset="0"/>
              </a:defRPr>
            </a:lvl4pPr>
            <a:lvl5pPr marL="2057400" indent="-228600" defTabSz="927100">
              <a:spcBef>
                <a:spcPct val="30000"/>
              </a:spcBef>
              <a:defRPr sz="1200">
                <a:solidFill>
                  <a:schemeClr val="tx1"/>
                </a:solidFill>
                <a:latin typeface="Times"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6A494E9-C964-410E-9BC6-888E6048BFAE}" type="slidenum">
              <a:rPr lang="en-US" altLang="en-US">
                <a:solidFill>
                  <a:srgbClr val="000000"/>
                </a:solidFill>
              </a:rPr>
              <a:pPr>
                <a:spcBef>
                  <a:spcPct val="0"/>
                </a:spcBef>
              </a:pPr>
              <a:t>14</a:t>
            </a:fld>
            <a:endParaRPr lang="en-US" altLang="en-US">
              <a:solidFill>
                <a:srgbClr val="000000"/>
              </a:solidFill>
            </a:endParaRPr>
          </a:p>
        </p:txBody>
      </p:sp>
    </p:spTree>
    <p:extLst>
      <p:ext uri="{BB962C8B-B14F-4D97-AF65-F5344CB8AC3E}">
        <p14:creationId xmlns:p14="http://schemas.microsoft.com/office/powerpoint/2010/main" val="3908302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panose="02020603050405020304" pitchFamily="18" charset="0"/>
              </a:defRPr>
            </a:lvl1pPr>
            <a:lvl2pPr marL="742950" indent="-285750" defTabSz="927100">
              <a:spcBef>
                <a:spcPct val="30000"/>
              </a:spcBef>
              <a:defRPr sz="1200">
                <a:solidFill>
                  <a:schemeClr val="tx1"/>
                </a:solidFill>
                <a:latin typeface="Times" panose="02020603050405020304" pitchFamily="18" charset="0"/>
              </a:defRPr>
            </a:lvl2pPr>
            <a:lvl3pPr marL="1143000" indent="-228600" defTabSz="927100">
              <a:spcBef>
                <a:spcPct val="30000"/>
              </a:spcBef>
              <a:defRPr sz="1200">
                <a:solidFill>
                  <a:schemeClr val="tx1"/>
                </a:solidFill>
                <a:latin typeface="Times" panose="02020603050405020304" pitchFamily="18" charset="0"/>
              </a:defRPr>
            </a:lvl3pPr>
            <a:lvl4pPr marL="1600200" indent="-228600" defTabSz="927100">
              <a:spcBef>
                <a:spcPct val="30000"/>
              </a:spcBef>
              <a:defRPr sz="1200">
                <a:solidFill>
                  <a:schemeClr val="tx1"/>
                </a:solidFill>
                <a:latin typeface="Times" panose="02020603050405020304" pitchFamily="18" charset="0"/>
              </a:defRPr>
            </a:lvl4pPr>
            <a:lvl5pPr marL="2057400" indent="-228600" defTabSz="927100">
              <a:spcBef>
                <a:spcPct val="30000"/>
              </a:spcBef>
              <a:defRPr sz="1200">
                <a:solidFill>
                  <a:schemeClr val="tx1"/>
                </a:solidFill>
                <a:latin typeface="Times"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6A494E9-C964-410E-9BC6-888E6048BFAE}" type="slidenum">
              <a:rPr lang="en-US" altLang="en-US">
                <a:solidFill>
                  <a:srgbClr val="000000"/>
                </a:solidFill>
              </a:rPr>
              <a:pPr>
                <a:spcBef>
                  <a:spcPct val="0"/>
                </a:spcBef>
              </a:pPr>
              <a:t>15</a:t>
            </a:fld>
            <a:endParaRPr lang="en-US" altLang="en-US">
              <a:solidFill>
                <a:srgbClr val="000000"/>
              </a:solidFill>
            </a:endParaRPr>
          </a:p>
        </p:txBody>
      </p:sp>
    </p:spTree>
    <p:extLst>
      <p:ext uri="{BB962C8B-B14F-4D97-AF65-F5344CB8AC3E}">
        <p14:creationId xmlns:p14="http://schemas.microsoft.com/office/powerpoint/2010/main" val="2935761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a:ln/>
        </p:spPr>
      </p:sp>
      <p:sp>
        <p:nvSpPr>
          <p:cNvPr id="60419" name="Tijdelijke aanduiding voor notities 2"/>
          <p:cNvSpPr>
            <a:spLocks noGrp="1"/>
          </p:cNvSpPr>
          <p:nvPr>
            <p:ph type="body" idx="1"/>
          </p:nvPr>
        </p:nvSpPr>
        <p:spPr>
          <a:noFill/>
          <a:ln/>
        </p:spPr>
        <p:txBody>
          <a:bodyPr/>
          <a:lstStyle/>
          <a:p>
            <a:pPr eaLnBrk="1" hangingPunct="1"/>
            <a:endParaRPr lang="nl-NL" smtClean="0">
              <a:latin typeface="Times"/>
            </a:endParaRPr>
          </a:p>
        </p:txBody>
      </p:sp>
      <p:sp>
        <p:nvSpPr>
          <p:cNvPr id="58372" name="Tijdelijke aanduiding voor dianummer 3"/>
          <p:cNvSpPr>
            <a:spLocks noGrp="1"/>
          </p:cNvSpPr>
          <p:nvPr>
            <p:ph type="sldNum" sz="quarter" idx="5"/>
          </p:nvPr>
        </p:nvSpPr>
        <p:spPr/>
        <p:txBody>
          <a:bodyPr/>
          <a:lstStyle/>
          <a:p>
            <a:pPr>
              <a:defRPr/>
            </a:pPr>
            <a:fld id="{E9B0D506-D604-4BE3-A91A-FCF7F468EFBD}" type="slidenum">
              <a:rPr lang="nl-NL" smtClean="0">
                <a:latin typeface="Times"/>
              </a:rPr>
              <a:pPr>
                <a:defRPr/>
              </a:pPr>
              <a:t>16</a:t>
            </a:fld>
            <a:endParaRPr lang="nl-NL" smtClean="0">
              <a:latin typeface="Times"/>
            </a:endParaRPr>
          </a:p>
        </p:txBody>
      </p:sp>
    </p:spTree>
    <p:extLst>
      <p:ext uri="{BB962C8B-B14F-4D97-AF65-F5344CB8AC3E}">
        <p14:creationId xmlns:p14="http://schemas.microsoft.com/office/powerpoint/2010/main" val="299501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panose="02020603050405020304" pitchFamily="18" charset="0"/>
              </a:defRPr>
            </a:lvl1pPr>
            <a:lvl2pPr marL="742950" indent="-285750" defTabSz="927100">
              <a:spcBef>
                <a:spcPct val="30000"/>
              </a:spcBef>
              <a:defRPr sz="1200">
                <a:solidFill>
                  <a:schemeClr val="tx1"/>
                </a:solidFill>
                <a:latin typeface="Times" panose="02020603050405020304" pitchFamily="18" charset="0"/>
              </a:defRPr>
            </a:lvl2pPr>
            <a:lvl3pPr marL="1143000" indent="-228600" defTabSz="927100">
              <a:spcBef>
                <a:spcPct val="30000"/>
              </a:spcBef>
              <a:defRPr sz="1200">
                <a:solidFill>
                  <a:schemeClr val="tx1"/>
                </a:solidFill>
                <a:latin typeface="Times" panose="02020603050405020304" pitchFamily="18" charset="0"/>
              </a:defRPr>
            </a:lvl3pPr>
            <a:lvl4pPr marL="1600200" indent="-228600" defTabSz="927100">
              <a:spcBef>
                <a:spcPct val="30000"/>
              </a:spcBef>
              <a:defRPr sz="1200">
                <a:solidFill>
                  <a:schemeClr val="tx1"/>
                </a:solidFill>
                <a:latin typeface="Times" panose="02020603050405020304" pitchFamily="18" charset="0"/>
              </a:defRPr>
            </a:lvl4pPr>
            <a:lvl5pPr marL="2057400" indent="-228600" defTabSz="927100">
              <a:spcBef>
                <a:spcPct val="30000"/>
              </a:spcBef>
              <a:defRPr sz="1200">
                <a:solidFill>
                  <a:schemeClr val="tx1"/>
                </a:solidFill>
                <a:latin typeface="Times"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EC40E08-70C6-4870-9486-0A5FF078C37A}" type="slidenum">
              <a:rPr lang="en-US" altLang="en-US">
                <a:solidFill>
                  <a:srgbClr val="000000"/>
                </a:solidFill>
              </a:rPr>
              <a:pPr>
                <a:spcBef>
                  <a:spcPct val="0"/>
                </a:spcBef>
              </a:pPr>
              <a:t>2</a:t>
            </a:fld>
            <a:endParaRPr lang="en-US" altLang="en-US">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p>
        </p:txBody>
      </p:sp>
    </p:spTree>
    <p:extLst>
      <p:ext uri="{BB962C8B-B14F-4D97-AF65-F5344CB8AC3E}">
        <p14:creationId xmlns:p14="http://schemas.microsoft.com/office/powerpoint/2010/main" val="325392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panose="02020603050405020304" pitchFamily="18" charset="0"/>
              </a:defRPr>
            </a:lvl1pPr>
            <a:lvl2pPr marL="742950" indent="-285750" defTabSz="927100">
              <a:spcBef>
                <a:spcPct val="30000"/>
              </a:spcBef>
              <a:defRPr sz="1200">
                <a:solidFill>
                  <a:schemeClr val="tx1"/>
                </a:solidFill>
                <a:latin typeface="Times" panose="02020603050405020304" pitchFamily="18" charset="0"/>
              </a:defRPr>
            </a:lvl2pPr>
            <a:lvl3pPr marL="1143000" indent="-228600" defTabSz="927100">
              <a:spcBef>
                <a:spcPct val="30000"/>
              </a:spcBef>
              <a:defRPr sz="1200">
                <a:solidFill>
                  <a:schemeClr val="tx1"/>
                </a:solidFill>
                <a:latin typeface="Times" panose="02020603050405020304" pitchFamily="18" charset="0"/>
              </a:defRPr>
            </a:lvl3pPr>
            <a:lvl4pPr marL="1600200" indent="-228600" defTabSz="927100">
              <a:spcBef>
                <a:spcPct val="30000"/>
              </a:spcBef>
              <a:defRPr sz="1200">
                <a:solidFill>
                  <a:schemeClr val="tx1"/>
                </a:solidFill>
                <a:latin typeface="Times" panose="02020603050405020304" pitchFamily="18" charset="0"/>
              </a:defRPr>
            </a:lvl4pPr>
            <a:lvl5pPr marL="2057400" indent="-228600" defTabSz="927100">
              <a:spcBef>
                <a:spcPct val="30000"/>
              </a:spcBef>
              <a:defRPr sz="1200">
                <a:solidFill>
                  <a:schemeClr val="tx1"/>
                </a:solidFill>
                <a:latin typeface="Times"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6A494E9-C964-410E-9BC6-888E6048BFAE}" type="slidenum">
              <a:rPr lang="en-US" altLang="en-US">
                <a:solidFill>
                  <a:srgbClr val="000000"/>
                </a:solidFill>
              </a:rPr>
              <a:pPr>
                <a:spcBef>
                  <a:spcPct val="0"/>
                </a:spcBef>
              </a:pPr>
              <a:t>3</a:t>
            </a:fld>
            <a:endParaRPr lang="en-US" altLang="en-US">
              <a:solidFill>
                <a:srgbClr val="000000"/>
              </a:solidFill>
            </a:endParaRPr>
          </a:p>
        </p:txBody>
      </p:sp>
    </p:spTree>
    <p:extLst>
      <p:ext uri="{BB962C8B-B14F-4D97-AF65-F5344CB8AC3E}">
        <p14:creationId xmlns:p14="http://schemas.microsoft.com/office/powerpoint/2010/main" val="412522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panose="02020603050405020304" pitchFamily="18" charset="0"/>
              </a:defRPr>
            </a:lvl1pPr>
            <a:lvl2pPr marL="742950" indent="-285750" defTabSz="927100">
              <a:spcBef>
                <a:spcPct val="30000"/>
              </a:spcBef>
              <a:defRPr sz="1200">
                <a:solidFill>
                  <a:schemeClr val="tx1"/>
                </a:solidFill>
                <a:latin typeface="Times" panose="02020603050405020304" pitchFamily="18" charset="0"/>
              </a:defRPr>
            </a:lvl2pPr>
            <a:lvl3pPr marL="1143000" indent="-228600" defTabSz="927100">
              <a:spcBef>
                <a:spcPct val="30000"/>
              </a:spcBef>
              <a:defRPr sz="1200">
                <a:solidFill>
                  <a:schemeClr val="tx1"/>
                </a:solidFill>
                <a:latin typeface="Times" panose="02020603050405020304" pitchFamily="18" charset="0"/>
              </a:defRPr>
            </a:lvl3pPr>
            <a:lvl4pPr marL="1600200" indent="-228600" defTabSz="927100">
              <a:spcBef>
                <a:spcPct val="30000"/>
              </a:spcBef>
              <a:defRPr sz="1200">
                <a:solidFill>
                  <a:schemeClr val="tx1"/>
                </a:solidFill>
                <a:latin typeface="Times" panose="02020603050405020304" pitchFamily="18" charset="0"/>
              </a:defRPr>
            </a:lvl4pPr>
            <a:lvl5pPr marL="2057400" indent="-228600" defTabSz="927100">
              <a:spcBef>
                <a:spcPct val="30000"/>
              </a:spcBef>
              <a:defRPr sz="1200">
                <a:solidFill>
                  <a:schemeClr val="tx1"/>
                </a:solidFill>
                <a:latin typeface="Times"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6A494E9-C964-410E-9BC6-888E6048BFAE}" type="slidenum">
              <a:rPr lang="en-US" altLang="en-US">
                <a:solidFill>
                  <a:srgbClr val="000000"/>
                </a:solidFill>
              </a:rPr>
              <a:pPr>
                <a:spcBef>
                  <a:spcPct val="0"/>
                </a:spcBef>
              </a:pPr>
              <a:t>4</a:t>
            </a:fld>
            <a:endParaRPr lang="en-US" altLang="en-US">
              <a:solidFill>
                <a:srgbClr val="000000"/>
              </a:solidFill>
            </a:endParaRPr>
          </a:p>
        </p:txBody>
      </p:sp>
    </p:spTree>
    <p:extLst>
      <p:ext uri="{BB962C8B-B14F-4D97-AF65-F5344CB8AC3E}">
        <p14:creationId xmlns:p14="http://schemas.microsoft.com/office/powerpoint/2010/main" val="3082353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panose="02020603050405020304" pitchFamily="18" charset="0"/>
              </a:defRPr>
            </a:lvl1pPr>
            <a:lvl2pPr marL="742950" indent="-285750" defTabSz="927100">
              <a:spcBef>
                <a:spcPct val="30000"/>
              </a:spcBef>
              <a:defRPr sz="1200">
                <a:solidFill>
                  <a:schemeClr val="tx1"/>
                </a:solidFill>
                <a:latin typeface="Times" panose="02020603050405020304" pitchFamily="18" charset="0"/>
              </a:defRPr>
            </a:lvl2pPr>
            <a:lvl3pPr marL="1143000" indent="-228600" defTabSz="927100">
              <a:spcBef>
                <a:spcPct val="30000"/>
              </a:spcBef>
              <a:defRPr sz="1200">
                <a:solidFill>
                  <a:schemeClr val="tx1"/>
                </a:solidFill>
                <a:latin typeface="Times" panose="02020603050405020304" pitchFamily="18" charset="0"/>
              </a:defRPr>
            </a:lvl3pPr>
            <a:lvl4pPr marL="1600200" indent="-228600" defTabSz="927100">
              <a:spcBef>
                <a:spcPct val="30000"/>
              </a:spcBef>
              <a:defRPr sz="1200">
                <a:solidFill>
                  <a:schemeClr val="tx1"/>
                </a:solidFill>
                <a:latin typeface="Times" panose="02020603050405020304" pitchFamily="18" charset="0"/>
              </a:defRPr>
            </a:lvl4pPr>
            <a:lvl5pPr marL="2057400" indent="-228600" defTabSz="927100">
              <a:spcBef>
                <a:spcPct val="30000"/>
              </a:spcBef>
              <a:defRPr sz="1200">
                <a:solidFill>
                  <a:schemeClr val="tx1"/>
                </a:solidFill>
                <a:latin typeface="Times"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6A494E9-C964-410E-9BC6-888E6048BFAE}" type="slidenum">
              <a:rPr lang="en-US" altLang="en-US">
                <a:solidFill>
                  <a:srgbClr val="000000"/>
                </a:solidFill>
              </a:rPr>
              <a:pPr>
                <a:spcBef>
                  <a:spcPct val="0"/>
                </a:spcBef>
              </a:pPr>
              <a:t>5</a:t>
            </a:fld>
            <a:endParaRPr lang="en-US" altLang="en-US">
              <a:solidFill>
                <a:srgbClr val="000000"/>
              </a:solidFill>
            </a:endParaRPr>
          </a:p>
        </p:txBody>
      </p:sp>
    </p:spTree>
    <p:extLst>
      <p:ext uri="{BB962C8B-B14F-4D97-AF65-F5344CB8AC3E}">
        <p14:creationId xmlns:p14="http://schemas.microsoft.com/office/powerpoint/2010/main" val="354431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a:ln/>
        </p:spPr>
      </p:sp>
      <p:sp>
        <p:nvSpPr>
          <p:cNvPr id="60419" name="Tijdelijke aanduiding voor notities 2"/>
          <p:cNvSpPr>
            <a:spLocks noGrp="1"/>
          </p:cNvSpPr>
          <p:nvPr>
            <p:ph type="body" idx="1"/>
          </p:nvPr>
        </p:nvSpPr>
        <p:spPr>
          <a:noFill/>
          <a:ln/>
        </p:spPr>
        <p:txBody>
          <a:bodyPr/>
          <a:lstStyle/>
          <a:p>
            <a:pPr eaLnBrk="1" hangingPunct="1"/>
            <a:endParaRPr lang="nl-NL" smtClean="0">
              <a:latin typeface="Times"/>
            </a:endParaRPr>
          </a:p>
        </p:txBody>
      </p:sp>
      <p:sp>
        <p:nvSpPr>
          <p:cNvPr id="58372" name="Tijdelijke aanduiding voor dianummer 3"/>
          <p:cNvSpPr>
            <a:spLocks noGrp="1"/>
          </p:cNvSpPr>
          <p:nvPr>
            <p:ph type="sldNum" sz="quarter" idx="5"/>
          </p:nvPr>
        </p:nvSpPr>
        <p:spPr/>
        <p:txBody>
          <a:bodyPr/>
          <a:lstStyle/>
          <a:p>
            <a:pPr>
              <a:defRPr/>
            </a:pPr>
            <a:fld id="{E9B0D506-D604-4BE3-A91A-FCF7F468EFBD}" type="slidenum">
              <a:rPr lang="nl-NL" smtClean="0">
                <a:latin typeface="Times"/>
              </a:rPr>
              <a:pPr>
                <a:defRPr/>
              </a:pPr>
              <a:t>6</a:t>
            </a:fld>
            <a:endParaRPr lang="nl-NL" smtClean="0">
              <a:latin typeface="Times"/>
            </a:endParaRPr>
          </a:p>
        </p:txBody>
      </p:sp>
    </p:spTree>
    <p:extLst>
      <p:ext uri="{BB962C8B-B14F-4D97-AF65-F5344CB8AC3E}">
        <p14:creationId xmlns:p14="http://schemas.microsoft.com/office/powerpoint/2010/main" val="339012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a:ln/>
        </p:spPr>
      </p:sp>
      <p:sp>
        <p:nvSpPr>
          <p:cNvPr id="60419" name="Tijdelijke aanduiding voor notities 2"/>
          <p:cNvSpPr>
            <a:spLocks noGrp="1"/>
          </p:cNvSpPr>
          <p:nvPr>
            <p:ph type="body" idx="1"/>
          </p:nvPr>
        </p:nvSpPr>
        <p:spPr>
          <a:noFill/>
          <a:ln/>
        </p:spPr>
        <p:txBody>
          <a:bodyPr/>
          <a:lstStyle/>
          <a:p>
            <a:pPr eaLnBrk="1" hangingPunct="1"/>
            <a:endParaRPr lang="nl-NL" smtClean="0">
              <a:latin typeface="Times"/>
            </a:endParaRPr>
          </a:p>
        </p:txBody>
      </p:sp>
      <p:sp>
        <p:nvSpPr>
          <p:cNvPr id="58372" name="Tijdelijke aanduiding voor dianummer 3"/>
          <p:cNvSpPr>
            <a:spLocks noGrp="1"/>
          </p:cNvSpPr>
          <p:nvPr>
            <p:ph type="sldNum" sz="quarter" idx="5"/>
          </p:nvPr>
        </p:nvSpPr>
        <p:spPr/>
        <p:txBody>
          <a:bodyPr/>
          <a:lstStyle/>
          <a:p>
            <a:pPr>
              <a:defRPr/>
            </a:pPr>
            <a:fld id="{E9B0D506-D604-4BE3-A91A-FCF7F468EFBD}" type="slidenum">
              <a:rPr lang="nl-NL" smtClean="0">
                <a:latin typeface="Times"/>
              </a:rPr>
              <a:pPr>
                <a:defRPr/>
              </a:pPr>
              <a:t>7</a:t>
            </a:fld>
            <a:endParaRPr lang="nl-NL" smtClean="0">
              <a:latin typeface="Times"/>
            </a:endParaRPr>
          </a:p>
        </p:txBody>
      </p:sp>
    </p:spTree>
    <p:extLst>
      <p:ext uri="{BB962C8B-B14F-4D97-AF65-F5344CB8AC3E}">
        <p14:creationId xmlns:p14="http://schemas.microsoft.com/office/powerpoint/2010/main" val="48986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a:ln/>
        </p:spPr>
      </p:sp>
      <p:sp>
        <p:nvSpPr>
          <p:cNvPr id="60419" name="Tijdelijke aanduiding voor notities 2"/>
          <p:cNvSpPr>
            <a:spLocks noGrp="1"/>
          </p:cNvSpPr>
          <p:nvPr>
            <p:ph type="body" idx="1"/>
          </p:nvPr>
        </p:nvSpPr>
        <p:spPr>
          <a:noFill/>
          <a:ln/>
        </p:spPr>
        <p:txBody>
          <a:bodyPr/>
          <a:lstStyle/>
          <a:p>
            <a:pPr eaLnBrk="1" hangingPunct="1"/>
            <a:endParaRPr lang="nl-NL" smtClean="0">
              <a:latin typeface="Times"/>
            </a:endParaRPr>
          </a:p>
        </p:txBody>
      </p:sp>
      <p:sp>
        <p:nvSpPr>
          <p:cNvPr id="58372" name="Tijdelijke aanduiding voor dianummer 3"/>
          <p:cNvSpPr>
            <a:spLocks noGrp="1"/>
          </p:cNvSpPr>
          <p:nvPr>
            <p:ph type="sldNum" sz="quarter" idx="5"/>
          </p:nvPr>
        </p:nvSpPr>
        <p:spPr/>
        <p:txBody>
          <a:bodyPr/>
          <a:lstStyle/>
          <a:p>
            <a:pPr>
              <a:defRPr/>
            </a:pPr>
            <a:fld id="{E9B0D506-D604-4BE3-A91A-FCF7F468EFBD}" type="slidenum">
              <a:rPr lang="nl-NL" smtClean="0">
                <a:latin typeface="Times"/>
              </a:rPr>
              <a:pPr>
                <a:defRPr/>
              </a:pPr>
              <a:t>8</a:t>
            </a:fld>
            <a:endParaRPr lang="nl-NL" smtClean="0">
              <a:latin typeface="Times"/>
            </a:endParaRPr>
          </a:p>
        </p:txBody>
      </p:sp>
    </p:spTree>
    <p:extLst>
      <p:ext uri="{BB962C8B-B14F-4D97-AF65-F5344CB8AC3E}">
        <p14:creationId xmlns:p14="http://schemas.microsoft.com/office/powerpoint/2010/main" val="423222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a:ln/>
        </p:spPr>
      </p:sp>
      <p:sp>
        <p:nvSpPr>
          <p:cNvPr id="60419" name="Tijdelijke aanduiding voor notities 2"/>
          <p:cNvSpPr>
            <a:spLocks noGrp="1"/>
          </p:cNvSpPr>
          <p:nvPr>
            <p:ph type="body" idx="1"/>
          </p:nvPr>
        </p:nvSpPr>
        <p:spPr>
          <a:noFill/>
          <a:ln/>
        </p:spPr>
        <p:txBody>
          <a:bodyPr/>
          <a:lstStyle/>
          <a:p>
            <a:pPr eaLnBrk="1" hangingPunct="1"/>
            <a:endParaRPr lang="nl-NL" smtClean="0">
              <a:latin typeface="Times"/>
            </a:endParaRPr>
          </a:p>
        </p:txBody>
      </p:sp>
      <p:sp>
        <p:nvSpPr>
          <p:cNvPr id="58372" name="Tijdelijke aanduiding voor dianummer 3"/>
          <p:cNvSpPr>
            <a:spLocks noGrp="1"/>
          </p:cNvSpPr>
          <p:nvPr>
            <p:ph type="sldNum" sz="quarter" idx="5"/>
          </p:nvPr>
        </p:nvSpPr>
        <p:spPr/>
        <p:txBody>
          <a:bodyPr/>
          <a:lstStyle/>
          <a:p>
            <a:pPr>
              <a:defRPr/>
            </a:pPr>
            <a:fld id="{E9B0D506-D604-4BE3-A91A-FCF7F468EFBD}" type="slidenum">
              <a:rPr lang="nl-NL" smtClean="0">
                <a:latin typeface="Times"/>
              </a:rPr>
              <a:pPr>
                <a:defRPr/>
              </a:pPr>
              <a:t>9</a:t>
            </a:fld>
            <a:endParaRPr lang="nl-NL" smtClean="0">
              <a:latin typeface="Times"/>
            </a:endParaRPr>
          </a:p>
        </p:txBody>
      </p:sp>
    </p:spTree>
    <p:extLst>
      <p:ext uri="{BB962C8B-B14F-4D97-AF65-F5344CB8AC3E}">
        <p14:creationId xmlns:p14="http://schemas.microsoft.com/office/powerpoint/2010/main" val="45485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74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8"/>
          <p:cNvSpPr>
            <a:spLocks noGrp="1" noChangeArrowheads="1"/>
          </p:cNvSpPr>
          <p:nvPr>
            <p:ph type="dt" sz="half" idx="10"/>
          </p:nvPr>
        </p:nvSpPr>
        <p:spPr>
          <a:xfrm>
            <a:off x="685800" y="6248400"/>
            <a:ext cx="1905000" cy="457200"/>
          </a:xfrm>
        </p:spPr>
        <p:txBody>
          <a:bodyPr/>
          <a:lstStyle>
            <a:lvl1pPr>
              <a:defRPr sz="1400" b="0">
                <a:solidFill>
                  <a:srgbClr val="800000"/>
                </a:solidFill>
              </a:defRPr>
            </a:lvl1pPr>
          </a:lstStyle>
          <a:p>
            <a:pPr>
              <a:defRPr/>
            </a:pPr>
            <a:r>
              <a:rPr lang="en-US"/>
              <a:t>Najaar 2009</a:t>
            </a:r>
          </a:p>
        </p:txBody>
      </p:sp>
      <p:sp>
        <p:nvSpPr>
          <p:cNvPr id="5" name="Rectangle 9"/>
          <p:cNvSpPr>
            <a:spLocks noGrp="1" noChangeArrowheads="1"/>
          </p:cNvSpPr>
          <p:nvPr>
            <p:ph type="ftr" sz="quarter" idx="11"/>
          </p:nvPr>
        </p:nvSpPr>
        <p:spPr>
          <a:xfrm>
            <a:off x="3124200" y="6248400"/>
            <a:ext cx="2895600" cy="457200"/>
          </a:xfrm>
        </p:spPr>
        <p:txBody>
          <a:bodyPr/>
          <a:lstStyle>
            <a:lvl1pPr>
              <a:defRPr sz="1400" b="0">
                <a:solidFill>
                  <a:srgbClr val="800000"/>
                </a:solidFill>
              </a:defRPr>
            </a:lvl1pPr>
          </a:lstStyle>
          <a:p>
            <a:pPr>
              <a:defRPr/>
            </a:pPr>
            <a:r>
              <a:rPr lang="en-US"/>
              <a:t>Jo van den Brand</a:t>
            </a:r>
          </a:p>
        </p:txBody>
      </p:sp>
      <p:sp>
        <p:nvSpPr>
          <p:cNvPr id="6" name="Rectangle 10"/>
          <p:cNvSpPr>
            <a:spLocks noGrp="1" noChangeArrowheads="1"/>
          </p:cNvSpPr>
          <p:nvPr>
            <p:ph type="sldNum" sz="quarter" idx="12"/>
          </p:nvPr>
        </p:nvSpPr>
        <p:spPr>
          <a:xfrm>
            <a:off x="6553200" y="6248400"/>
            <a:ext cx="1905000" cy="457200"/>
          </a:xfrm>
        </p:spPr>
        <p:txBody>
          <a:bodyPr/>
          <a:lstStyle>
            <a:lvl1pPr>
              <a:defRPr sz="1400" b="0">
                <a:solidFill>
                  <a:schemeClr val="tx1"/>
                </a:solidFill>
              </a:defRPr>
            </a:lvl1pPr>
          </a:lstStyle>
          <a:p>
            <a:pPr>
              <a:defRPr/>
            </a:pPr>
            <a:fld id="{33399BF9-B091-4EF7-B1F6-4E13FF1203AF}" type="slidenum">
              <a:rPr lang="en-US"/>
              <a:pPr>
                <a:defRPr/>
              </a:pPr>
              <a:t>‹#›</a:t>
            </a:fld>
            <a:endParaRPr lang="en-US">
              <a:latin typeface="Times"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B4D1921E-958B-4515-9BBE-E37883F7BB93}" type="slidenum">
              <a:rPr lang="en-US"/>
              <a:pPr>
                <a:defRPr/>
              </a:pPr>
              <a:t>‹#›</a:t>
            </a:fld>
            <a:endParaRPr lang="en-US">
              <a:latin typeface="Times"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457200"/>
            <a:ext cx="19621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7340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05BADAFA-0529-43E5-974F-B94916102A48}" type="slidenum">
              <a:rPr lang="en-US"/>
              <a:pPr>
                <a:defRPr/>
              </a:pPr>
              <a:t>‹#›</a:t>
            </a:fld>
            <a:endParaRPr lang="en-US">
              <a:latin typeface="Times"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DD2A8333-C8F2-46E2-A5A8-BDBDB230D268}" type="slidenum">
              <a:rPr lang="en-US"/>
              <a:pPr>
                <a:defRPr/>
              </a:pPr>
              <a:t>‹#›</a:t>
            </a:fld>
            <a:endParaRPr lang="en-US">
              <a:latin typeface="Times"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a:t>Najaar 2009</a:t>
            </a:r>
          </a:p>
        </p:txBody>
      </p:sp>
      <p:sp>
        <p:nvSpPr>
          <p:cNvPr id="7" name="Rectangle 5"/>
          <p:cNvSpPr>
            <a:spLocks noGrp="1" noChangeArrowheads="1"/>
          </p:cNvSpPr>
          <p:nvPr>
            <p:ph type="ftr" sz="quarter" idx="11"/>
          </p:nvPr>
        </p:nvSpPr>
        <p:spPr>
          <a:ln/>
        </p:spPr>
        <p:txBody>
          <a:bodyPr/>
          <a:lstStyle>
            <a:lvl1pPr>
              <a:defRPr/>
            </a:lvl1pPr>
          </a:lstStyle>
          <a:p>
            <a:pPr>
              <a:defRPr/>
            </a:pPr>
            <a:r>
              <a:rPr lang="en-US"/>
              <a:t>Jo van den Brand</a:t>
            </a:r>
          </a:p>
        </p:txBody>
      </p:sp>
      <p:sp>
        <p:nvSpPr>
          <p:cNvPr id="8" name="Rectangle 6"/>
          <p:cNvSpPr>
            <a:spLocks noGrp="1" noChangeArrowheads="1"/>
          </p:cNvSpPr>
          <p:nvPr>
            <p:ph type="sldNum" sz="quarter" idx="12"/>
          </p:nvPr>
        </p:nvSpPr>
        <p:spPr>
          <a:ln/>
        </p:spPr>
        <p:txBody>
          <a:bodyPr/>
          <a:lstStyle>
            <a:lvl1pPr>
              <a:defRPr/>
            </a:lvl1pPr>
          </a:lstStyle>
          <a:p>
            <a:pPr>
              <a:defRPr/>
            </a:pPr>
            <a:fld id="{DF6B8AF3-40B1-4C5B-81FA-E17CB30A1D43}" type="slidenum">
              <a:rPr lang="en-US"/>
              <a:pPr>
                <a:defRPr/>
              </a:pPr>
              <a:t>‹#›</a:t>
            </a:fld>
            <a:endParaRPr lang="en-US">
              <a:latin typeface="Times"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F097B69F-2979-41C4-9E31-CFB80FB09105}" type="slidenum">
              <a:rPr lang="en-US"/>
              <a:pPr>
                <a:defRPr/>
              </a:pPr>
              <a:t>‹#›</a:t>
            </a:fld>
            <a:endParaRPr lang="en-US">
              <a:latin typeface="Times"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74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3"/>
          <p:cNvSpPr>
            <a:spLocks noGrp="1" noChangeArrowheads="1"/>
          </p:cNvSpPr>
          <p:nvPr>
            <p:ph type="dt" sz="half" idx="10"/>
          </p:nvPr>
        </p:nvSpPr>
        <p:spPr>
          <a:xfrm>
            <a:off x="685800" y="6248400"/>
            <a:ext cx="1905000" cy="457200"/>
          </a:xfrm>
        </p:spPr>
        <p:txBody>
          <a:bodyPr/>
          <a:lstStyle>
            <a:lvl1pPr>
              <a:defRPr sz="1400" b="0">
                <a:solidFill>
                  <a:srgbClr val="800000"/>
                </a:solidFill>
              </a:defRPr>
            </a:lvl1pPr>
          </a:lstStyle>
          <a:p>
            <a:pPr>
              <a:defRPr/>
            </a:pPr>
            <a:r>
              <a:rPr lang="en-US"/>
              <a:t>Najaar 2009</a:t>
            </a:r>
          </a:p>
        </p:txBody>
      </p:sp>
      <p:sp>
        <p:nvSpPr>
          <p:cNvPr id="5" name="Rectangle 4"/>
          <p:cNvSpPr>
            <a:spLocks noGrp="1" noChangeArrowheads="1"/>
          </p:cNvSpPr>
          <p:nvPr>
            <p:ph type="ftr" sz="quarter" idx="11"/>
          </p:nvPr>
        </p:nvSpPr>
        <p:spPr>
          <a:xfrm>
            <a:off x="3124200" y="6248400"/>
            <a:ext cx="2895600" cy="457200"/>
          </a:xfrm>
        </p:spPr>
        <p:txBody>
          <a:bodyPr/>
          <a:lstStyle>
            <a:lvl1pPr>
              <a:defRPr sz="1400" b="0">
                <a:solidFill>
                  <a:srgbClr val="800000"/>
                </a:solidFill>
              </a:defRPr>
            </a:lvl1pPr>
          </a:lstStyle>
          <a:p>
            <a:pPr>
              <a:defRPr/>
            </a:pPr>
            <a:r>
              <a:rPr lang="en-US"/>
              <a:t>Jo van den Brand</a:t>
            </a:r>
          </a:p>
        </p:txBody>
      </p:sp>
      <p:sp>
        <p:nvSpPr>
          <p:cNvPr id="6" name="Rectangle 5"/>
          <p:cNvSpPr>
            <a:spLocks noGrp="1" noChangeArrowheads="1"/>
          </p:cNvSpPr>
          <p:nvPr>
            <p:ph type="sldNum" sz="quarter" idx="12"/>
          </p:nvPr>
        </p:nvSpPr>
        <p:spPr>
          <a:xfrm>
            <a:off x="6553200" y="6248400"/>
            <a:ext cx="1905000" cy="457200"/>
          </a:xfrm>
        </p:spPr>
        <p:txBody>
          <a:bodyPr/>
          <a:lstStyle>
            <a:lvl1pPr>
              <a:defRPr sz="1400" b="0" smtClean="0">
                <a:solidFill>
                  <a:schemeClr val="tx1"/>
                </a:solidFill>
              </a:defRPr>
            </a:lvl1pPr>
          </a:lstStyle>
          <a:p>
            <a:pPr>
              <a:defRPr/>
            </a:pPr>
            <a:fld id="{80F74F5C-F149-4899-9BF7-808ECF948E5F}"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628973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29E01200-7F7D-49A0-8C14-3A2EEC4017FA}"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660690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EA2E6C92-6920-4CFF-9670-7E2A7E0C8A21}"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4119252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DF1C2A04-D734-49E9-AD0D-31335A573031}"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741328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9" name="Rectangle 6"/>
          <p:cNvSpPr>
            <a:spLocks noGrp="1" noChangeArrowheads="1"/>
          </p:cNvSpPr>
          <p:nvPr>
            <p:ph type="sldNum" sz="quarter" idx="12"/>
          </p:nvPr>
        </p:nvSpPr>
        <p:spPr>
          <a:ln/>
        </p:spPr>
        <p:txBody>
          <a:bodyPr/>
          <a:lstStyle>
            <a:lvl1pPr>
              <a:defRPr/>
            </a:lvl1pPr>
          </a:lstStyle>
          <a:p>
            <a:pPr>
              <a:defRPr/>
            </a:pPr>
            <a:fld id="{591F8107-B41A-4F87-8E28-74D9AE22AA47}"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22405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5D2CBD53-181E-425C-AE86-FE08E0490CCE}" type="slidenum">
              <a:rPr lang="en-US"/>
              <a:pPr>
                <a:defRPr/>
              </a:pPr>
              <a:t>‹#›</a:t>
            </a:fld>
            <a:endParaRPr lang="en-US">
              <a:latin typeface="Times"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5" name="Rectangle 6"/>
          <p:cNvSpPr>
            <a:spLocks noGrp="1" noChangeArrowheads="1"/>
          </p:cNvSpPr>
          <p:nvPr>
            <p:ph type="sldNum" sz="quarter" idx="12"/>
          </p:nvPr>
        </p:nvSpPr>
        <p:spPr>
          <a:ln/>
        </p:spPr>
        <p:txBody>
          <a:bodyPr/>
          <a:lstStyle>
            <a:lvl1pPr>
              <a:defRPr/>
            </a:lvl1pPr>
          </a:lstStyle>
          <a:p>
            <a:pPr>
              <a:defRPr/>
            </a:pPr>
            <a:fld id="{57F4498F-B3EB-4D5E-A5FB-BB0ACB7CA02D}"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550732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4" name="Rectangle 6"/>
          <p:cNvSpPr>
            <a:spLocks noGrp="1" noChangeArrowheads="1"/>
          </p:cNvSpPr>
          <p:nvPr>
            <p:ph type="sldNum" sz="quarter" idx="12"/>
          </p:nvPr>
        </p:nvSpPr>
        <p:spPr>
          <a:ln/>
        </p:spPr>
        <p:txBody>
          <a:bodyPr/>
          <a:lstStyle>
            <a:lvl1pPr>
              <a:defRPr/>
            </a:lvl1pPr>
          </a:lstStyle>
          <a:p>
            <a:pPr>
              <a:defRPr/>
            </a:pPr>
            <a:fld id="{7BAF5970-182A-4B1E-AA16-83D25CD73435}"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3181828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45680422-3D7C-469D-8140-80B1648263BE}"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1715252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47182F0C-B1B3-457A-805D-5D2DC772F329}"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705294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DC39DA6D-715F-4E78-8D5A-FFCE0BDE67A6}"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708345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457200"/>
            <a:ext cx="19621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7340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669AD68E-5D47-48E3-9735-151DD46E9A76}"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983559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C27780EE-4E29-4655-8CC3-2C5B2C0FBDAB}"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228514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8" name="Rectangle 6"/>
          <p:cNvSpPr>
            <a:spLocks noGrp="1" noChangeArrowheads="1"/>
          </p:cNvSpPr>
          <p:nvPr>
            <p:ph type="sldNum" sz="quarter" idx="12"/>
          </p:nvPr>
        </p:nvSpPr>
        <p:spPr>
          <a:ln/>
        </p:spPr>
        <p:txBody>
          <a:bodyPr/>
          <a:lstStyle>
            <a:lvl1pPr>
              <a:defRPr/>
            </a:lvl1pPr>
          </a:lstStyle>
          <a:p>
            <a:pPr>
              <a:defRPr/>
            </a:pPr>
            <a:fld id="{687070D7-355E-4558-BD1D-CB780651DA1F}"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625600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E1E2F8E0-A6CF-4094-B8C6-06A95930EFE0}"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1879981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74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3"/>
          <p:cNvSpPr>
            <a:spLocks noGrp="1" noChangeArrowheads="1"/>
          </p:cNvSpPr>
          <p:nvPr>
            <p:ph type="dt" sz="half" idx="10"/>
          </p:nvPr>
        </p:nvSpPr>
        <p:spPr>
          <a:xfrm>
            <a:off x="685800" y="6248400"/>
            <a:ext cx="1905000" cy="457200"/>
          </a:xfrm>
        </p:spPr>
        <p:txBody>
          <a:bodyPr/>
          <a:lstStyle>
            <a:lvl1pPr>
              <a:defRPr sz="1400" b="0">
                <a:solidFill>
                  <a:srgbClr val="800000"/>
                </a:solidFill>
              </a:defRPr>
            </a:lvl1pPr>
          </a:lstStyle>
          <a:p>
            <a:pPr>
              <a:defRPr/>
            </a:pPr>
            <a:r>
              <a:rPr lang="en-US"/>
              <a:t>Najaar 2009</a:t>
            </a:r>
          </a:p>
        </p:txBody>
      </p:sp>
      <p:sp>
        <p:nvSpPr>
          <p:cNvPr id="5" name="Rectangle 4"/>
          <p:cNvSpPr>
            <a:spLocks noGrp="1" noChangeArrowheads="1"/>
          </p:cNvSpPr>
          <p:nvPr>
            <p:ph type="ftr" sz="quarter" idx="11"/>
          </p:nvPr>
        </p:nvSpPr>
        <p:spPr>
          <a:xfrm>
            <a:off x="3124200" y="6248400"/>
            <a:ext cx="2895600" cy="457200"/>
          </a:xfrm>
        </p:spPr>
        <p:txBody>
          <a:bodyPr/>
          <a:lstStyle>
            <a:lvl1pPr>
              <a:defRPr sz="1400" b="0">
                <a:solidFill>
                  <a:srgbClr val="800000"/>
                </a:solidFill>
              </a:defRPr>
            </a:lvl1pPr>
          </a:lstStyle>
          <a:p>
            <a:pPr>
              <a:defRPr/>
            </a:pPr>
            <a:r>
              <a:rPr lang="en-US"/>
              <a:t>Jo van den Brand</a:t>
            </a:r>
          </a:p>
        </p:txBody>
      </p:sp>
      <p:sp>
        <p:nvSpPr>
          <p:cNvPr id="6" name="Rectangle 5"/>
          <p:cNvSpPr>
            <a:spLocks noGrp="1" noChangeArrowheads="1"/>
          </p:cNvSpPr>
          <p:nvPr>
            <p:ph type="sldNum" sz="quarter" idx="12"/>
          </p:nvPr>
        </p:nvSpPr>
        <p:spPr>
          <a:xfrm>
            <a:off x="6553200" y="6248400"/>
            <a:ext cx="1905000" cy="457200"/>
          </a:xfrm>
        </p:spPr>
        <p:txBody>
          <a:bodyPr/>
          <a:lstStyle>
            <a:lvl1pPr>
              <a:defRPr sz="1400" b="0" smtClean="0">
                <a:solidFill>
                  <a:schemeClr val="tx1"/>
                </a:solidFill>
              </a:defRPr>
            </a:lvl1pPr>
          </a:lstStyle>
          <a:p>
            <a:pPr>
              <a:defRPr/>
            </a:pPr>
            <a:fld id="{80F74F5C-F149-4899-9BF7-808ECF948E5F}"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18048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629DA031-78E0-464F-A226-39CB6262C4D3}" type="slidenum">
              <a:rPr lang="en-US"/>
              <a:pPr>
                <a:defRPr/>
              </a:pPr>
              <a:t>‹#›</a:t>
            </a:fld>
            <a:endParaRPr lang="en-US">
              <a:latin typeface="Times"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29E01200-7F7D-49A0-8C14-3A2EEC4017FA}"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3625041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EA2E6C92-6920-4CFF-9670-7E2A7E0C8A21}"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106367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DF1C2A04-D734-49E9-AD0D-31335A573031}"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64002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9" name="Rectangle 6"/>
          <p:cNvSpPr>
            <a:spLocks noGrp="1" noChangeArrowheads="1"/>
          </p:cNvSpPr>
          <p:nvPr>
            <p:ph type="sldNum" sz="quarter" idx="12"/>
          </p:nvPr>
        </p:nvSpPr>
        <p:spPr>
          <a:ln/>
        </p:spPr>
        <p:txBody>
          <a:bodyPr/>
          <a:lstStyle>
            <a:lvl1pPr>
              <a:defRPr/>
            </a:lvl1pPr>
          </a:lstStyle>
          <a:p>
            <a:pPr>
              <a:defRPr/>
            </a:pPr>
            <a:fld id="{591F8107-B41A-4F87-8E28-74D9AE22AA47}"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915583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5" name="Rectangle 6"/>
          <p:cNvSpPr>
            <a:spLocks noGrp="1" noChangeArrowheads="1"/>
          </p:cNvSpPr>
          <p:nvPr>
            <p:ph type="sldNum" sz="quarter" idx="12"/>
          </p:nvPr>
        </p:nvSpPr>
        <p:spPr>
          <a:ln/>
        </p:spPr>
        <p:txBody>
          <a:bodyPr/>
          <a:lstStyle>
            <a:lvl1pPr>
              <a:defRPr/>
            </a:lvl1pPr>
          </a:lstStyle>
          <a:p>
            <a:pPr>
              <a:defRPr/>
            </a:pPr>
            <a:fld id="{57F4498F-B3EB-4D5E-A5FB-BB0ACB7CA02D}"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1434152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4" name="Rectangle 6"/>
          <p:cNvSpPr>
            <a:spLocks noGrp="1" noChangeArrowheads="1"/>
          </p:cNvSpPr>
          <p:nvPr>
            <p:ph type="sldNum" sz="quarter" idx="12"/>
          </p:nvPr>
        </p:nvSpPr>
        <p:spPr>
          <a:ln/>
        </p:spPr>
        <p:txBody>
          <a:bodyPr/>
          <a:lstStyle>
            <a:lvl1pPr>
              <a:defRPr/>
            </a:lvl1pPr>
          </a:lstStyle>
          <a:p>
            <a:pPr>
              <a:defRPr/>
            </a:pPr>
            <a:fld id="{7BAF5970-182A-4B1E-AA16-83D25CD73435}"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1584680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45680422-3D7C-469D-8140-80B1648263BE}"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1153730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47182F0C-B1B3-457A-805D-5D2DC772F329}"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79667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DC39DA6D-715F-4E78-8D5A-FFCE0BDE67A6}"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1003609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457200"/>
            <a:ext cx="19621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7340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669AD68E-5D47-48E3-9735-151DD46E9A76}"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102568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B0D0C409-D51E-44AE-B85A-E90D2E5F085C}" type="slidenum">
              <a:rPr lang="en-US"/>
              <a:pPr>
                <a:defRPr/>
              </a:pPr>
              <a:t>‹#›</a:t>
            </a:fld>
            <a:endParaRPr lang="en-US">
              <a:latin typeface="Times" pitchFamily="18"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C27780EE-4E29-4655-8CC3-2C5B2C0FBDAB}"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740669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8" name="Rectangle 6"/>
          <p:cNvSpPr>
            <a:spLocks noGrp="1" noChangeArrowheads="1"/>
          </p:cNvSpPr>
          <p:nvPr>
            <p:ph type="sldNum" sz="quarter" idx="12"/>
          </p:nvPr>
        </p:nvSpPr>
        <p:spPr>
          <a:ln/>
        </p:spPr>
        <p:txBody>
          <a:bodyPr/>
          <a:lstStyle>
            <a:lvl1pPr>
              <a:defRPr/>
            </a:lvl1pPr>
          </a:lstStyle>
          <a:p>
            <a:pPr>
              <a:defRPr/>
            </a:pPr>
            <a:fld id="{687070D7-355E-4558-BD1D-CB780651DA1F}"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4209788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E1E2F8E0-A6CF-4094-B8C6-06A95930EFE0}"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4281972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74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3"/>
          <p:cNvSpPr>
            <a:spLocks noGrp="1" noChangeArrowheads="1"/>
          </p:cNvSpPr>
          <p:nvPr>
            <p:ph type="dt" sz="half" idx="10"/>
          </p:nvPr>
        </p:nvSpPr>
        <p:spPr>
          <a:xfrm>
            <a:off x="685800" y="6248400"/>
            <a:ext cx="1905000" cy="457200"/>
          </a:xfrm>
        </p:spPr>
        <p:txBody>
          <a:bodyPr/>
          <a:lstStyle>
            <a:lvl1pPr>
              <a:defRPr sz="1400" b="0">
                <a:solidFill>
                  <a:srgbClr val="800000"/>
                </a:solidFill>
              </a:defRPr>
            </a:lvl1pPr>
          </a:lstStyle>
          <a:p>
            <a:pPr>
              <a:defRPr/>
            </a:pPr>
            <a:r>
              <a:rPr lang="en-US"/>
              <a:t>Najaar 2009</a:t>
            </a:r>
          </a:p>
        </p:txBody>
      </p:sp>
      <p:sp>
        <p:nvSpPr>
          <p:cNvPr id="5" name="Rectangle 4"/>
          <p:cNvSpPr>
            <a:spLocks noGrp="1" noChangeArrowheads="1"/>
          </p:cNvSpPr>
          <p:nvPr>
            <p:ph type="ftr" sz="quarter" idx="11"/>
          </p:nvPr>
        </p:nvSpPr>
        <p:spPr>
          <a:xfrm>
            <a:off x="3124200" y="6248400"/>
            <a:ext cx="2895600" cy="457200"/>
          </a:xfrm>
        </p:spPr>
        <p:txBody>
          <a:bodyPr/>
          <a:lstStyle>
            <a:lvl1pPr>
              <a:defRPr sz="1400" b="0">
                <a:solidFill>
                  <a:srgbClr val="800000"/>
                </a:solidFill>
              </a:defRPr>
            </a:lvl1pPr>
          </a:lstStyle>
          <a:p>
            <a:pPr>
              <a:defRPr/>
            </a:pPr>
            <a:r>
              <a:rPr lang="en-US"/>
              <a:t>Jo van den Brand</a:t>
            </a:r>
          </a:p>
        </p:txBody>
      </p:sp>
      <p:sp>
        <p:nvSpPr>
          <p:cNvPr id="6" name="Rectangle 5"/>
          <p:cNvSpPr>
            <a:spLocks noGrp="1" noChangeArrowheads="1"/>
          </p:cNvSpPr>
          <p:nvPr>
            <p:ph type="sldNum" sz="quarter" idx="12"/>
          </p:nvPr>
        </p:nvSpPr>
        <p:spPr>
          <a:xfrm>
            <a:off x="6553200" y="6248400"/>
            <a:ext cx="1905000" cy="457200"/>
          </a:xfrm>
        </p:spPr>
        <p:txBody>
          <a:bodyPr/>
          <a:lstStyle>
            <a:lvl1pPr>
              <a:defRPr sz="1400" b="0" smtClean="0">
                <a:solidFill>
                  <a:schemeClr val="tx1"/>
                </a:solidFill>
              </a:defRPr>
            </a:lvl1pPr>
          </a:lstStyle>
          <a:p>
            <a:pPr>
              <a:defRPr/>
            </a:pPr>
            <a:fld id="{80F74F5C-F149-4899-9BF7-808ECF948E5F}"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3708551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29E01200-7F7D-49A0-8C14-3A2EEC4017FA}"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1239635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EA2E6C92-6920-4CFF-9670-7E2A7E0C8A21}"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186017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DF1C2A04-D734-49E9-AD0D-31335A573031}"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3541774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9" name="Rectangle 6"/>
          <p:cNvSpPr>
            <a:spLocks noGrp="1" noChangeArrowheads="1"/>
          </p:cNvSpPr>
          <p:nvPr>
            <p:ph type="sldNum" sz="quarter" idx="12"/>
          </p:nvPr>
        </p:nvSpPr>
        <p:spPr>
          <a:ln/>
        </p:spPr>
        <p:txBody>
          <a:bodyPr/>
          <a:lstStyle>
            <a:lvl1pPr>
              <a:defRPr/>
            </a:lvl1pPr>
          </a:lstStyle>
          <a:p>
            <a:pPr>
              <a:defRPr/>
            </a:pPr>
            <a:fld id="{591F8107-B41A-4F87-8E28-74D9AE22AA47}"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3856590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5" name="Rectangle 6"/>
          <p:cNvSpPr>
            <a:spLocks noGrp="1" noChangeArrowheads="1"/>
          </p:cNvSpPr>
          <p:nvPr>
            <p:ph type="sldNum" sz="quarter" idx="12"/>
          </p:nvPr>
        </p:nvSpPr>
        <p:spPr>
          <a:ln/>
        </p:spPr>
        <p:txBody>
          <a:bodyPr/>
          <a:lstStyle>
            <a:lvl1pPr>
              <a:defRPr/>
            </a:lvl1pPr>
          </a:lstStyle>
          <a:p>
            <a:pPr>
              <a:defRPr/>
            </a:pPr>
            <a:fld id="{57F4498F-B3EB-4D5E-A5FB-BB0ACB7CA02D}"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1192792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4" name="Rectangle 6"/>
          <p:cNvSpPr>
            <a:spLocks noGrp="1" noChangeArrowheads="1"/>
          </p:cNvSpPr>
          <p:nvPr>
            <p:ph type="sldNum" sz="quarter" idx="12"/>
          </p:nvPr>
        </p:nvSpPr>
        <p:spPr>
          <a:ln/>
        </p:spPr>
        <p:txBody>
          <a:bodyPr/>
          <a:lstStyle>
            <a:lvl1pPr>
              <a:defRPr/>
            </a:lvl1pPr>
          </a:lstStyle>
          <a:p>
            <a:pPr>
              <a:defRPr/>
            </a:pPr>
            <a:fld id="{7BAF5970-182A-4B1E-AA16-83D25CD73435}"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68011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Najaar 2009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Jo van den Brand</a:t>
            </a:r>
          </a:p>
        </p:txBody>
      </p:sp>
      <p:sp>
        <p:nvSpPr>
          <p:cNvPr id="9" name="Rectangle 6"/>
          <p:cNvSpPr>
            <a:spLocks noGrp="1" noChangeArrowheads="1"/>
          </p:cNvSpPr>
          <p:nvPr>
            <p:ph type="sldNum" sz="quarter" idx="12"/>
          </p:nvPr>
        </p:nvSpPr>
        <p:spPr>
          <a:ln/>
        </p:spPr>
        <p:txBody>
          <a:bodyPr/>
          <a:lstStyle>
            <a:lvl1pPr>
              <a:defRPr/>
            </a:lvl1pPr>
          </a:lstStyle>
          <a:p>
            <a:pPr>
              <a:defRPr/>
            </a:pPr>
            <a:fld id="{DC9BCBBD-4F7A-4E92-897E-AE32525D319D}" type="slidenum">
              <a:rPr lang="en-US"/>
              <a:pPr>
                <a:defRPr/>
              </a:pPr>
              <a:t>‹#›</a:t>
            </a:fld>
            <a:endParaRPr lang="en-US">
              <a:latin typeface="Times" pitchFamily="18"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45680422-3D7C-469D-8140-80B1648263BE}"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75518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47182F0C-B1B3-457A-805D-5D2DC772F329}"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4081763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DC39DA6D-715F-4E78-8D5A-FFCE0BDE67A6}"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3459580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457200"/>
            <a:ext cx="19621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7340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6" name="Rectangle 6"/>
          <p:cNvSpPr>
            <a:spLocks noGrp="1" noChangeArrowheads="1"/>
          </p:cNvSpPr>
          <p:nvPr>
            <p:ph type="sldNum" sz="quarter" idx="12"/>
          </p:nvPr>
        </p:nvSpPr>
        <p:spPr>
          <a:ln/>
        </p:spPr>
        <p:txBody>
          <a:bodyPr/>
          <a:lstStyle>
            <a:lvl1pPr>
              <a:defRPr/>
            </a:lvl1pPr>
          </a:lstStyle>
          <a:p>
            <a:pPr>
              <a:defRPr/>
            </a:pPr>
            <a:fld id="{669AD68E-5D47-48E3-9735-151DD46E9A76}"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4287697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C27780EE-4E29-4655-8CC3-2C5B2C0FBDAB}"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4120071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8" name="Rectangle 6"/>
          <p:cNvSpPr>
            <a:spLocks noGrp="1" noChangeArrowheads="1"/>
          </p:cNvSpPr>
          <p:nvPr>
            <p:ph type="sldNum" sz="quarter" idx="12"/>
          </p:nvPr>
        </p:nvSpPr>
        <p:spPr>
          <a:ln/>
        </p:spPr>
        <p:txBody>
          <a:bodyPr/>
          <a:lstStyle>
            <a:lvl1pPr>
              <a:defRPr/>
            </a:lvl1pPr>
          </a:lstStyle>
          <a:p>
            <a:pPr>
              <a:defRPr/>
            </a:pPr>
            <a:fld id="{687070D7-355E-4558-BD1D-CB780651DA1F}"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32925241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rPr>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E1E2F8E0-A6CF-4094-B8C6-06A95930EFE0}"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spTree>
    <p:extLst>
      <p:ext uri="{BB962C8B-B14F-4D97-AF65-F5344CB8AC3E}">
        <p14:creationId xmlns:p14="http://schemas.microsoft.com/office/powerpoint/2010/main" val="206419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Najaar 2009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Jo van den Brand</a:t>
            </a:r>
          </a:p>
        </p:txBody>
      </p:sp>
      <p:sp>
        <p:nvSpPr>
          <p:cNvPr id="5" name="Rectangle 6"/>
          <p:cNvSpPr>
            <a:spLocks noGrp="1" noChangeArrowheads="1"/>
          </p:cNvSpPr>
          <p:nvPr>
            <p:ph type="sldNum" sz="quarter" idx="12"/>
          </p:nvPr>
        </p:nvSpPr>
        <p:spPr>
          <a:ln/>
        </p:spPr>
        <p:txBody>
          <a:bodyPr/>
          <a:lstStyle>
            <a:lvl1pPr>
              <a:defRPr/>
            </a:lvl1pPr>
          </a:lstStyle>
          <a:p>
            <a:pPr>
              <a:defRPr/>
            </a:pPr>
            <a:fld id="{BE7D90A7-D3CE-4C4D-93C1-E37A6CD5B975}" type="slidenum">
              <a:rPr lang="en-US"/>
              <a:pPr>
                <a:defRPr/>
              </a:pPr>
              <a:t>‹#›</a:t>
            </a:fld>
            <a:endParaRPr lang="en-US">
              <a:latin typeface="Times"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Najaar 2009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Jo van den Brand</a:t>
            </a:r>
          </a:p>
        </p:txBody>
      </p:sp>
      <p:sp>
        <p:nvSpPr>
          <p:cNvPr id="4" name="Rectangle 6"/>
          <p:cNvSpPr>
            <a:spLocks noGrp="1" noChangeArrowheads="1"/>
          </p:cNvSpPr>
          <p:nvPr>
            <p:ph type="sldNum" sz="quarter" idx="12"/>
          </p:nvPr>
        </p:nvSpPr>
        <p:spPr>
          <a:ln/>
        </p:spPr>
        <p:txBody>
          <a:bodyPr/>
          <a:lstStyle>
            <a:lvl1pPr>
              <a:defRPr/>
            </a:lvl1pPr>
          </a:lstStyle>
          <a:p>
            <a:pPr>
              <a:defRPr/>
            </a:pPr>
            <a:fld id="{E1FBA2DD-C3B0-4517-8B7B-B03CA34F434C}" type="slidenum">
              <a:rPr lang="en-US"/>
              <a:pPr>
                <a:defRPr/>
              </a:pPr>
              <a:t>‹#›</a:t>
            </a:fld>
            <a:endParaRPr lang="en-US">
              <a:latin typeface="Times"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4C22100C-1A5B-4C46-8F20-A8A7D074BC66}" type="slidenum">
              <a:rPr lang="en-US"/>
              <a:pPr>
                <a:defRPr/>
              </a:pPr>
              <a:t>‹#›</a:t>
            </a:fld>
            <a:endParaRPr lang="en-US">
              <a:latin typeface="Times"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Najaar 2009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Jo van den Brand</a:t>
            </a:r>
          </a:p>
        </p:txBody>
      </p:sp>
      <p:sp>
        <p:nvSpPr>
          <p:cNvPr id="7" name="Rectangle 6"/>
          <p:cNvSpPr>
            <a:spLocks noGrp="1" noChangeArrowheads="1"/>
          </p:cNvSpPr>
          <p:nvPr>
            <p:ph type="sldNum" sz="quarter" idx="12"/>
          </p:nvPr>
        </p:nvSpPr>
        <p:spPr>
          <a:ln/>
        </p:spPr>
        <p:txBody>
          <a:bodyPr/>
          <a:lstStyle>
            <a:lvl1pPr>
              <a:defRPr/>
            </a:lvl1pPr>
          </a:lstStyle>
          <a:p>
            <a:pPr>
              <a:defRPr/>
            </a:pPr>
            <a:fld id="{46B5FB27-CB34-4DC5-AF56-004F871DFE49}" type="slidenum">
              <a:rPr lang="en-US"/>
              <a:pPr>
                <a:defRPr/>
              </a:pPr>
              <a:t>‹#›</a:t>
            </a:fld>
            <a:endParaRPr lang="en-US">
              <a:latin typeface="Times"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oleObject" Target="../embeddings/oleObject2.bin"/><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vmlDrawing" Target="../drawings/vmlDrawing2.v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oleObject" Target="../embeddings/oleObject3.bin"/><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vmlDrawing" Target="../drawings/vmlDrawing3.v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oleObject" Target="../embeddings/oleObject4.bin"/><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2.png"/><Relationship Id="rId2" Type="http://schemas.openxmlformats.org/officeDocument/2006/relationships/slideLayout" Target="../slideLayouts/slideLayout44.xml"/><Relationship Id="rId16" Type="http://schemas.openxmlformats.org/officeDocument/2006/relationships/vmlDrawing" Target="../drawings/vmlDrawing4.v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19" Type="http://schemas.openxmlformats.org/officeDocument/2006/relationships/image" Target="../media/image1.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7620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85800" y="1981200"/>
            <a:ext cx="7772400" cy="4114800"/>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1">
                <a:solidFill>
                  <a:schemeClr val="tx2"/>
                </a:solidFill>
                <a:latin typeface="+mj-lt"/>
                <a:cs typeface="+mn-cs"/>
              </a:defRPr>
            </a:lvl1pPr>
          </a:lstStyle>
          <a:p>
            <a:pPr>
              <a:defRPr/>
            </a:pPr>
            <a:r>
              <a:rPr lang="en-US"/>
              <a:t>Najaar 2009</a:t>
            </a:r>
          </a:p>
        </p:txBody>
      </p:sp>
      <p:sp>
        <p:nvSpPr>
          <p:cNvPr id="3" name="Rectangle 5"/>
          <p:cNvSpPr>
            <a:spLocks noGrp="1" noChangeArrowheads="1"/>
          </p:cNvSpPr>
          <p:nvPr>
            <p:ph type="ftr" sz="quarter" idx="3"/>
          </p:nvPr>
        </p:nvSpPr>
        <p:spPr bwMode="auto">
          <a:xfrm>
            <a:off x="30480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b="1">
                <a:solidFill>
                  <a:schemeClr val="tx2"/>
                </a:solidFill>
                <a:latin typeface="+mj-lt"/>
                <a:cs typeface="+mn-cs"/>
              </a:defRPr>
            </a:lvl1pPr>
          </a:lstStyle>
          <a:p>
            <a:pPr>
              <a:defRPr/>
            </a:pPr>
            <a:r>
              <a:rPr lang="en-US"/>
              <a:t>Jo van den Brand</a:t>
            </a:r>
          </a:p>
        </p:txBody>
      </p:sp>
      <p:sp>
        <p:nvSpPr>
          <p:cNvPr id="1030" name="Rectangle 6"/>
          <p:cNvSpPr>
            <a:spLocks noGrp="1" noChangeArrowheads="1"/>
          </p:cNvSpPr>
          <p:nvPr>
            <p:ph type="sldNum" sz="quarter" idx="4"/>
          </p:nvPr>
        </p:nvSpPr>
        <p:spPr bwMode="auto">
          <a:xfrm>
            <a:off x="65532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tx2"/>
                </a:solidFill>
                <a:latin typeface="+mj-lt"/>
                <a:cs typeface="+mn-cs"/>
              </a:defRPr>
            </a:lvl1pPr>
          </a:lstStyle>
          <a:p>
            <a:pPr>
              <a:defRPr/>
            </a:pPr>
            <a:fld id="{2F9BC19E-74E8-4A55-9DB5-4D1899597045}" type="slidenum">
              <a:rPr lang="en-US"/>
              <a:pPr>
                <a:defRPr/>
              </a:pPr>
              <a:t>‹#›</a:t>
            </a:fld>
            <a:endParaRPr lang="en-US">
              <a:latin typeface="Times" pitchFamily="18" charset="0"/>
            </a:endParaRPr>
          </a:p>
        </p:txBody>
      </p:sp>
      <p:pic>
        <p:nvPicPr>
          <p:cNvPr id="1033" name="Picture 9" descr="vu_www"/>
          <p:cNvPicPr>
            <a:picLocks noChangeAspect="1" noChangeArrowheads="1"/>
          </p:cNvPicPr>
          <p:nvPr userDrawn="1"/>
        </p:nvPicPr>
        <p:blipFill>
          <a:blip r:embed="rId17" cstate="print"/>
          <a:srcRect/>
          <a:stretch>
            <a:fillRect/>
          </a:stretch>
        </p:blipFill>
        <p:spPr bwMode="auto">
          <a:xfrm>
            <a:off x="0" y="5856288"/>
            <a:ext cx="1219200" cy="1001712"/>
          </a:xfrm>
          <a:prstGeom prst="rect">
            <a:avLst/>
          </a:prstGeom>
          <a:noFill/>
          <a:ln w="9525">
            <a:noFill/>
            <a:miter lim="800000"/>
            <a:headEnd/>
            <a:tailEnd/>
          </a:ln>
        </p:spPr>
      </p:pic>
      <p:graphicFrame>
        <p:nvGraphicFramePr>
          <p:cNvPr id="1026" name="Object 10"/>
          <p:cNvGraphicFramePr>
            <a:graphicFrameLocks noChangeAspect="1"/>
          </p:cNvGraphicFramePr>
          <p:nvPr/>
        </p:nvGraphicFramePr>
        <p:xfrm>
          <a:off x="7924800" y="6234113"/>
          <a:ext cx="1174750" cy="581025"/>
        </p:xfrm>
        <a:graphic>
          <a:graphicData uri="http://schemas.openxmlformats.org/presentationml/2006/ole">
            <mc:AlternateContent xmlns:mc="http://schemas.openxmlformats.org/markup-compatibility/2006">
              <mc:Choice xmlns:v="urn:schemas-microsoft-com:vml" Requires="v">
                <p:oleObj spid="_x0000_s1118" name="Photo Editor Photo" r:id="rId18" imgW="1638529" imgH="809738" progId="">
                  <p:embed/>
                </p:oleObj>
              </mc:Choice>
              <mc:Fallback>
                <p:oleObj name="Photo Editor Photo" r:id="rId18" imgW="1638529" imgH="809738" progId="">
                  <p:embed/>
                  <p:pic>
                    <p:nvPicPr>
                      <p:cNvPr id="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24800" y="6234113"/>
                        <a:ext cx="1174750" cy="581025"/>
                      </a:xfrm>
                      <a:prstGeom prst="rect">
                        <a:avLst/>
                      </a:prstGeom>
                      <a:noFill/>
                      <a:ln>
                        <a:noFill/>
                      </a:ln>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052"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Rounded MT Bold" pitchFamily="34" charset="0"/>
        </a:defRPr>
      </a:lvl2pPr>
      <a:lvl3pPr algn="ctr" rtl="0" eaLnBrk="0" fontAlgn="base" hangingPunct="0">
        <a:spcBef>
          <a:spcPct val="0"/>
        </a:spcBef>
        <a:spcAft>
          <a:spcPct val="0"/>
        </a:spcAft>
        <a:defRPr sz="3200" b="1">
          <a:solidFill>
            <a:schemeClr val="tx2"/>
          </a:solidFill>
          <a:latin typeface="Arial Rounded MT Bold" pitchFamily="34" charset="0"/>
        </a:defRPr>
      </a:lvl3pPr>
      <a:lvl4pPr algn="ctr" rtl="0" eaLnBrk="0" fontAlgn="base" hangingPunct="0">
        <a:spcBef>
          <a:spcPct val="0"/>
        </a:spcBef>
        <a:spcAft>
          <a:spcPct val="0"/>
        </a:spcAft>
        <a:defRPr sz="3200" b="1">
          <a:solidFill>
            <a:schemeClr val="tx2"/>
          </a:solidFill>
          <a:latin typeface="Arial Rounded MT Bold" pitchFamily="34" charset="0"/>
        </a:defRPr>
      </a:lvl4pPr>
      <a:lvl5pPr algn="ctr" rtl="0" eaLnBrk="0" fontAlgn="base" hangingPunct="0">
        <a:spcBef>
          <a:spcPct val="0"/>
        </a:spcBef>
        <a:spcAft>
          <a:spcPct val="0"/>
        </a:spcAft>
        <a:defRPr sz="3200" b="1">
          <a:solidFill>
            <a:schemeClr val="tx2"/>
          </a:solidFill>
          <a:latin typeface="Arial Rounded MT Bold" pitchFamily="34" charset="0"/>
        </a:defRPr>
      </a:lvl5pPr>
      <a:lvl6pPr marL="457200" algn="ctr" rtl="0" eaLnBrk="0" fontAlgn="base" hangingPunct="0">
        <a:spcBef>
          <a:spcPct val="0"/>
        </a:spcBef>
        <a:spcAft>
          <a:spcPct val="0"/>
        </a:spcAft>
        <a:defRPr sz="3200" b="1">
          <a:solidFill>
            <a:schemeClr val="tx2"/>
          </a:solidFill>
          <a:latin typeface="Arial Rounded MT Bold" pitchFamily="34" charset="0"/>
        </a:defRPr>
      </a:lvl6pPr>
      <a:lvl7pPr marL="914400" algn="ctr" rtl="0" eaLnBrk="0" fontAlgn="base" hangingPunct="0">
        <a:spcBef>
          <a:spcPct val="0"/>
        </a:spcBef>
        <a:spcAft>
          <a:spcPct val="0"/>
        </a:spcAft>
        <a:defRPr sz="3200" b="1">
          <a:solidFill>
            <a:schemeClr val="tx2"/>
          </a:solidFill>
          <a:latin typeface="Arial Rounded MT Bold" pitchFamily="34" charset="0"/>
        </a:defRPr>
      </a:lvl7pPr>
      <a:lvl8pPr marL="1371600" algn="ctr" rtl="0" eaLnBrk="0" fontAlgn="base" hangingPunct="0">
        <a:spcBef>
          <a:spcPct val="0"/>
        </a:spcBef>
        <a:spcAft>
          <a:spcPct val="0"/>
        </a:spcAft>
        <a:defRPr sz="3200" b="1">
          <a:solidFill>
            <a:schemeClr val="tx2"/>
          </a:solidFill>
          <a:latin typeface="Arial Rounded MT Bold" pitchFamily="34" charset="0"/>
        </a:defRPr>
      </a:lvl8pPr>
      <a:lvl9pPr marL="1828800" algn="ctr" rtl="0" eaLnBrk="0" fontAlgn="base" hangingPunct="0">
        <a:spcBef>
          <a:spcPct val="0"/>
        </a:spcBef>
        <a:spcAft>
          <a:spcPct val="0"/>
        </a:spcAft>
        <a:defRPr sz="3200" b="1">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rgbClr val="000099"/>
          </a:solidFill>
          <a:latin typeface="+mn-lt"/>
        </a:defRPr>
      </a:lvl2pPr>
      <a:lvl3pPr marL="1143000" indent="-228600" algn="l" rtl="0" eaLnBrk="0" fontAlgn="base" hangingPunct="0">
        <a:spcBef>
          <a:spcPct val="20000"/>
        </a:spcBef>
        <a:spcAft>
          <a:spcPct val="0"/>
        </a:spcAft>
        <a:buChar char="•"/>
        <a:defRPr sz="2400" b="1">
          <a:solidFill>
            <a:srgbClr val="49B21A"/>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000" b="1">
          <a:solidFill>
            <a:schemeClr val="tx1"/>
          </a:solidFill>
          <a:latin typeface="+mn-lt"/>
        </a:defRPr>
      </a:lvl5pPr>
      <a:lvl6pPr marL="2514600" indent="-228600" algn="l" rtl="0" eaLnBrk="0" fontAlgn="base" hangingPunct="0">
        <a:spcBef>
          <a:spcPct val="20000"/>
        </a:spcBef>
        <a:spcAft>
          <a:spcPct val="0"/>
        </a:spcAft>
        <a:buChar char="»"/>
        <a:defRPr sz="1000" b="1">
          <a:solidFill>
            <a:schemeClr val="tx1"/>
          </a:solidFill>
          <a:latin typeface="+mn-lt"/>
        </a:defRPr>
      </a:lvl6pPr>
      <a:lvl7pPr marL="2971800" indent="-228600" algn="l" rtl="0" eaLnBrk="0" fontAlgn="base" hangingPunct="0">
        <a:spcBef>
          <a:spcPct val="20000"/>
        </a:spcBef>
        <a:spcAft>
          <a:spcPct val="0"/>
        </a:spcAft>
        <a:buChar char="»"/>
        <a:defRPr sz="1000" b="1">
          <a:solidFill>
            <a:schemeClr val="tx1"/>
          </a:solidFill>
          <a:latin typeface="+mn-lt"/>
        </a:defRPr>
      </a:lvl7pPr>
      <a:lvl8pPr marL="3429000" indent="-228600" algn="l" rtl="0" eaLnBrk="0" fontAlgn="base" hangingPunct="0">
        <a:spcBef>
          <a:spcPct val="20000"/>
        </a:spcBef>
        <a:spcAft>
          <a:spcPct val="0"/>
        </a:spcAft>
        <a:buChar char="»"/>
        <a:defRPr sz="1000" b="1">
          <a:solidFill>
            <a:schemeClr val="tx1"/>
          </a:solidFill>
          <a:latin typeface="+mn-lt"/>
        </a:defRPr>
      </a:lvl8pPr>
      <a:lvl9pPr marL="3886200" indent="-228600" algn="l" rtl="0" eaLnBrk="0" fontAlgn="base" hangingPunct="0">
        <a:spcBef>
          <a:spcPct val="20000"/>
        </a:spcBef>
        <a:spcAft>
          <a:spcPct val="0"/>
        </a:spcAft>
        <a:buChar char="»"/>
        <a:defRPr sz="1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1">
                <a:solidFill>
                  <a:schemeClr val="tx2"/>
                </a:solidFill>
                <a:latin typeface="+mj-lt"/>
                <a:cs typeface="+mn-cs"/>
              </a:defRPr>
            </a:lvl1pPr>
          </a:lstStyle>
          <a:p>
            <a:pPr>
              <a:defRPr/>
            </a:pPr>
            <a:r>
              <a:rPr lang="en-US">
                <a:solidFill>
                  <a:srgbClr val="000000"/>
                </a:solidFill>
              </a:rPr>
              <a:t>Najaar 2009</a:t>
            </a:r>
          </a:p>
        </p:txBody>
      </p:sp>
      <p:sp>
        <p:nvSpPr>
          <p:cNvPr id="3" name="Rectangle 5"/>
          <p:cNvSpPr>
            <a:spLocks noGrp="1" noChangeArrowheads="1"/>
          </p:cNvSpPr>
          <p:nvPr>
            <p:ph type="ftr" sz="quarter" idx="3"/>
          </p:nvPr>
        </p:nvSpPr>
        <p:spPr bwMode="auto">
          <a:xfrm>
            <a:off x="30480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b="1">
                <a:solidFill>
                  <a:schemeClr val="tx2"/>
                </a:solidFill>
                <a:latin typeface="+mj-lt"/>
                <a:cs typeface="+mn-cs"/>
              </a:defRPr>
            </a:lvl1pPr>
          </a:lstStyle>
          <a:p>
            <a:pPr>
              <a:defRPr/>
            </a:pPr>
            <a:r>
              <a:rPr lang="en-US">
                <a:solidFill>
                  <a:srgbClr val="000000"/>
                </a:solidFill>
              </a:rPr>
              <a:t>Jo van den Brand</a:t>
            </a:r>
          </a:p>
        </p:txBody>
      </p:sp>
      <p:sp>
        <p:nvSpPr>
          <p:cNvPr id="1030" name="Rectangle 6"/>
          <p:cNvSpPr>
            <a:spLocks noGrp="1" noChangeArrowheads="1"/>
          </p:cNvSpPr>
          <p:nvPr>
            <p:ph type="sldNum" sz="quarter" idx="4"/>
          </p:nvPr>
        </p:nvSpPr>
        <p:spPr bwMode="auto">
          <a:xfrm>
            <a:off x="65532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smtClean="0">
                <a:solidFill>
                  <a:schemeClr val="tx2"/>
                </a:solidFill>
                <a:latin typeface="Arial Rounded MT Bold" panose="020F0704030504030204" pitchFamily="34" charset="0"/>
              </a:defRPr>
            </a:lvl1pPr>
          </a:lstStyle>
          <a:p>
            <a:pPr>
              <a:defRPr/>
            </a:pPr>
            <a:fld id="{362E5242-571F-45EF-BCBB-28F1BA010D64}"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pic>
        <p:nvPicPr>
          <p:cNvPr id="1031" name="Picture 9" descr="vu_www"/>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5856288"/>
            <a:ext cx="121920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2" name="Object 10"/>
          <p:cNvGraphicFramePr>
            <a:graphicFrameLocks noChangeAspect="1"/>
          </p:cNvGraphicFramePr>
          <p:nvPr userDrawn="1"/>
        </p:nvGraphicFramePr>
        <p:xfrm>
          <a:off x="7924800" y="6234113"/>
          <a:ext cx="1174750" cy="581025"/>
        </p:xfrm>
        <a:graphic>
          <a:graphicData uri="http://schemas.openxmlformats.org/presentationml/2006/ole">
            <mc:AlternateContent xmlns:mc="http://schemas.openxmlformats.org/markup-compatibility/2006">
              <mc:Choice xmlns:v="urn:schemas-microsoft-com:vml" Requires="v">
                <p:oleObj spid="_x0000_s105565" name="Photo Editor Photo" r:id="rId18" imgW="1638529" imgH="809738" progId="">
                  <p:embed/>
                </p:oleObj>
              </mc:Choice>
              <mc:Fallback>
                <p:oleObj name="Photo Editor Photo" r:id="rId18" imgW="1638529" imgH="809738"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24800" y="6234113"/>
                        <a:ext cx="1174750" cy="581025"/>
                      </a:xfrm>
                      <a:prstGeom prst="rect">
                        <a:avLst/>
                      </a:prstGeom>
                      <a:noFill/>
                      <a:ln>
                        <a:noFill/>
                      </a:ln>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51987755"/>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Rounded MT Bold" pitchFamily="34" charset="0"/>
        </a:defRPr>
      </a:lvl2pPr>
      <a:lvl3pPr algn="ctr" rtl="0" eaLnBrk="0" fontAlgn="base" hangingPunct="0">
        <a:spcBef>
          <a:spcPct val="0"/>
        </a:spcBef>
        <a:spcAft>
          <a:spcPct val="0"/>
        </a:spcAft>
        <a:defRPr sz="3200" b="1">
          <a:solidFill>
            <a:schemeClr val="tx2"/>
          </a:solidFill>
          <a:latin typeface="Arial Rounded MT Bold" pitchFamily="34" charset="0"/>
        </a:defRPr>
      </a:lvl3pPr>
      <a:lvl4pPr algn="ctr" rtl="0" eaLnBrk="0" fontAlgn="base" hangingPunct="0">
        <a:spcBef>
          <a:spcPct val="0"/>
        </a:spcBef>
        <a:spcAft>
          <a:spcPct val="0"/>
        </a:spcAft>
        <a:defRPr sz="3200" b="1">
          <a:solidFill>
            <a:schemeClr val="tx2"/>
          </a:solidFill>
          <a:latin typeface="Arial Rounded MT Bold" pitchFamily="34" charset="0"/>
        </a:defRPr>
      </a:lvl4pPr>
      <a:lvl5pPr algn="ctr" rtl="0" eaLnBrk="0" fontAlgn="base" hangingPunct="0">
        <a:spcBef>
          <a:spcPct val="0"/>
        </a:spcBef>
        <a:spcAft>
          <a:spcPct val="0"/>
        </a:spcAft>
        <a:defRPr sz="3200" b="1">
          <a:solidFill>
            <a:schemeClr val="tx2"/>
          </a:solidFill>
          <a:latin typeface="Arial Rounded MT Bold" pitchFamily="34" charset="0"/>
        </a:defRPr>
      </a:lvl5pPr>
      <a:lvl6pPr marL="457200" algn="ctr" rtl="0" eaLnBrk="0" fontAlgn="base" hangingPunct="0">
        <a:spcBef>
          <a:spcPct val="0"/>
        </a:spcBef>
        <a:spcAft>
          <a:spcPct val="0"/>
        </a:spcAft>
        <a:defRPr sz="3200" b="1">
          <a:solidFill>
            <a:schemeClr val="tx2"/>
          </a:solidFill>
          <a:latin typeface="Arial Rounded MT Bold" pitchFamily="34" charset="0"/>
        </a:defRPr>
      </a:lvl6pPr>
      <a:lvl7pPr marL="914400" algn="ctr" rtl="0" eaLnBrk="0" fontAlgn="base" hangingPunct="0">
        <a:spcBef>
          <a:spcPct val="0"/>
        </a:spcBef>
        <a:spcAft>
          <a:spcPct val="0"/>
        </a:spcAft>
        <a:defRPr sz="3200" b="1">
          <a:solidFill>
            <a:schemeClr val="tx2"/>
          </a:solidFill>
          <a:latin typeface="Arial Rounded MT Bold" pitchFamily="34" charset="0"/>
        </a:defRPr>
      </a:lvl7pPr>
      <a:lvl8pPr marL="1371600" algn="ctr" rtl="0" eaLnBrk="0" fontAlgn="base" hangingPunct="0">
        <a:spcBef>
          <a:spcPct val="0"/>
        </a:spcBef>
        <a:spcAft>
          <a:spcPct val="0"/>
        </a:spcAft>
        <a:defRPr sz="3200" b="1">
          <a:solidFill>
            <a:schemeClr val="tx2"/>
          </a:solidFill>
          <a:latin typeface="Arial Rounded MT Bold" pitchFamily="34" charset="0"/>
        </a:defRPr>
      </a:lvl8pPr>
      <a:lvl9pPr marL="1828800" algn="ctr" rtl="0" eaLnBrk="0" fontAlgn="base" hangingPunct="0">
        <a:spcBef>
          <a:spcPct val="0"/>
        </a:spcBef>
        <a:spcAft>
          <a:spcPct val="0"/>
        </a:spcAft>
        <a:defRPr sz="3200" b="1">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rgbClr val="000099"/>
          </a:solidFill>
          <a:latin typeface="+mn-lt"/>
        </a:defRPr>
      </a:lvl2pPr>
      <a:lvl3pPr marL="1143000" indent="-228600" algn="l" rtl="0" eaLnBrk="0" fontAlgn="base" hangingPunct="0">
        <a:spcBef>
          <a:spcPct val="20000"/>
        </a:spcBef>
        <a:spcAft>
          <a:spcPct val="0"/>
        </a:spcAft>
        <a:buChar char="•"/>
        <a:defRPr sz="2400" b="1">
          <a:solidFill>
            <a:srgbClr val="49B21A"/>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000" b="1">
          <a:solidFill>
            <a:schemeClr val="tx1"/>
          </a:solidFill>
          <a:latin typeface="+mn-lt"/>
        </a:defRPr>
      </a:lvl5pPr>
      <a:lvl6pPr marL="2514600" indent="-228600" algn="l" rtl="0" eaLnBrk="0" fontAlgn="base" hangingPunct="0">
        <a:spcBef>
          <a:spcPct val="20000"/>
        </a:spcBef>
        <a:spcAft>
          <a:spcPct val="0"/>
        </a:spcAft>
        <a:buChar char="»"/>
        <a:defRPr sz="1000" b="1">
          <a:solidFill>
            <a:schemeClr val="tx1"/>
          </a:solidFill>
          <a:latin typeface="+mn-lt"/>
        </a:defRPr>
      </a:lvl6pPr>
      <a:lvl7pPr marL="2971800" indent="-228600" algn="l" rtl="0" eaLnBrk="0" fontAlgn="base" hangingPunct="0">
        <a:spcBef>
          <a:spcPct val="20000"/>
        </a:spcBef>
        <a:spcAft>
          <a:spcPct val="0"/>
        </a:spcAft>
        <a:buChar char="»"/>
        <a:defRPr sz="1000" b="1">
          <a:solidFill>
            <a:schemeClr val="tx1"/>
          </a:solidFill>
          <a:latin typeface="+mn-lt"/>
        </a:defRPr>
      </a:lvl7pPr>
      <a:lvl8pPr marL="3429000" indent="-228600" algn="l" rtl="0" eaLnBrk="0" fontAlgn="base" hangingPunct="0">
        <a:spcBef>
          <a:spcPct val="20000"/>
        </a:spcBef>
        <a:spcAft>
          <a:spcPct val="0"/>
        </a:spcAft>
        <a:buChar char="»"/>
        <a:defRPr sz="1000" b="1">
          <a:solidFill>
            <a:schemeClr val="tx1"/>
          </a:solidFill>
          <a:latin typeface="+mn-lt"/>
        </a:defRPr>
      </a:lvl8pPr>
      <a:lvl9pPr marL="3886200" indent="-228600" algn="l" rtl="0" eaLnBrk="0" fontAlgn="base" hangingPunct="0">
        <a:spcBef>
          <a:spcPct val="20000"/>
        </a:spcBef>
        <a:spcAft>
          <a:spcPct val="0"/>
        </a:spcAft>
        <a:buChar char="»"/>
        <a:defRPr sz="1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1">
                <a:solidFill>
                  <a:schemeClr val="tx2"/>
                </a:solidFill>
                <a:latin typeface="+mj-lt"/>
                <a:cs typeface="+mn-cs"/>
              </a:defRPr>
            </a:lvl1pPr>
          </a:lstStyle>
          <a:p>
            <a:pPr>
              <a:defRPr/>
            </a:pPr>
            <a:r>
              <a:rPr lang="en-US">
                <a:solidFill>
                  <a:srgbClr val="000000"/>
                </a:solidFill>
              </a:rPr>
              <a:t>Najaar 2009</a:t>
            </a:r>
          </a:p>
        </p:txBody>
      </p:sp>
      <p:sp>
        <p:nvSpPr>
          <p:cNvPr id="3" name="Rectangle 5"/>
          <p:cNvSpPr>
            <a:spLocks noGrp="1" noChangeArrowheads="1"/>
          </p:cNvSpPr>
          <p:nvPr>
            <p:ph type="ftr" sz="quarter" idx="3"/>
          </p:nvPr>
        </p:nvSpPr>
        <p:spPr bwMode="auto">
          <a:xfrm>
            <a:off x="30480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b="1">
                <a:solidFill>
                  <a:schemeClr val="tx2"/>
                </a:solidFill>
                <a:latin typeface="+mj-lt"/>
                <a:cs typeface="+mn-cs"/>
              </a:defRPr>
            </a:lvl1pPr>
          </a:lstStyle>
          <a:p>
            <a:pPr>
              <a:defRPr/>
            </a:pPr>
            <a:r>
              <a:rPr lang="en-US">
                <a:solidFill>
                  <a:srgbClr val="000000"/>
                </a:solidFill>
              </a:rPr>
              <a:t>Jo van den Brand</a:t>
            </a:r>
          </a:p>
        </p:txBody>
      </p:sp>
      <p:sp>
        <p:nvSpPr>
          <p:cNvPr id="1030" name="Rectangle 6"/>
          <p:cNvSpPr>
            <a:spLocks noGrp="1" noChangeArrowheads="1"/>
          </p:cNvSpPr>
          <p:nvPr>
            <p:ph type="sldNum" sz="quarter" idx="4"/>
          </p:nvPr>
        </p:nvSpPr>
        <p:spPr bwMode="auto">
          <a:xfrm>
            <a:off x="65532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smtClean="0">
                <a:solidFill>
                  <a:schemeClr val="tx2"/>
                </a:solidFill>
                <a:latin typeface="Arial Rounded MT Bold" panose="020F0704030504030204" pitchFamily="34" charset="0"/>
              </a:defRPr>
            </a:lvl1pPr>
          </a:lstStyle>
          <a:p>
            <a:pPr>
              <a:defRPr/>
            </a:pPr>
            <a:fld id="{362E5242-571F-45EF-BCBB-28F1BA010D64}"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pic>
        <p:nvPicPr>
          <p:cNvPr id="1031" name="Picture 9" descr="vu_www"/>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5856288"/>
            <a:ext cx="121920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2" name="Object 10"/>
          <p:cNvGraphicFramePr>
            <a:graphicFrameLocks noChangeAspect="1"/>
          </p:cNvGraphicFramePr>
          <p:nvPr userDrawn="1"/>
        </p:nvGraphicFramePr>
        <p:xfrm>
          <a:off x="7924800" y="6234113"/>
          <a:ext cx="1174750" cy="581025"/>
        </p:xfrm>
        <a:graphic>
          <a:graphicData uri="http://schemas.openxmlformats.org/presentationml/2006/ole">
            <mc:AlternateContent xmlns:mc="http://schemas.openxmlformats.org/markup-compatibility/2006">
              <mc:Choice xmlns:v="urn:schemas-microsoft-com:vml" Requires="v">
                <p:oleObj spid="_x0000_s106587" name="Photo Editor Photo" r:id="rId18" imgW="1638529" imgH="809738" progId="">
                  <p:embed/>
                </p:oleObj>
              </mc:Choice>
              <mc:Fallback>
                <p:oleObj name="Photo Editor Photo" r:id="rId18" imgW="1638529" imgH="809738"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24800" y="6234113"/>
                        <a:ext cx="1174750" cy="581025"/>
                      </a:xfrm>
                      <a:prstGeom prst="rect">
                        <a:avLst/>
                      </a:prstGeom>
                      <a:noFill/>
                      <a:ln>
                        <a:noFill/>
                      </a:ln>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4804049"/>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Rounded MT Bold" pitchFamily="34" charset="0"/>
        </a:defRPr>
      </a:lvl2pPr>
      <a:lvl3pPr algn="ctr" rtl="0" eaLnBrk="0" fontAlgn="base" hangingPunct="0">
        <a:spcBef>
          <a:spcPct val="0"/>
        </a:spcBef>
        <a:spcAft>
          <a:spcPct val="0"/>
        </a:spcAft>
        <a:defRPr sz="3200" b="1">
          <a:solidFill>
            <a:schemeClr val="tx2"/>
          </a:solidFill>
          <a:latin typeface="Arial Rounded MT Bold" pitchFamily="34" charset="0"/>
        </a:defRPr>
      </a:lvl3pPr>
      <a:lvl4pPr algn="ctr" rtl="0" eaLnBrk="0" fontAlgn="base" hangingPunct="0">
        <a:spcBef>
          <a:spcPct val="0"/>
        </a:spcBef>
        <a:spcAft>
          <a:spcPct val="0"/>
        </a:spcAft>
        <a:defRPr sz="3200" b="1">
          <a:solidFill>
            <a:schemeClr val="tx2"/>
          </a:solidFill>
          <a:latin typeface="Arial Rounded MT Bold" pitchFamily="34" charset="0"/>
        </a:defRPr>
      </a:lvl4pPr>
      <a:lvl5pPr algn="ctr" rtl="0" eaLnBrk="0" fontAlgn="base" hangingPunct="0">
        <a:spcBef>
          <a:spcPct val="0"/>
        </a:spcBef>
        <a:spcAft>
          <a:spcPct val="0"/>
        </a:spcAft>
        <a:defRPr sz="3200" b="1">
          <a:solidFill>
            <a:schemeClr val="tx2"/>
          </a:solidFill>
          <a:latin typeface="Arial Rounded MT Bold" pitchFamily="34" charset="0"/>
        </a:defRPr>
      </a:lvl5pPr>
      <a:lvl6pPr marL="457200" algn="ctr" rtl="0" eaLnBrk="0" fontAlgn="base" hangingPunct="0">
        <a:spcBef>
          <a:spcPct val="0"/>
        </a:spcBef>
        <a:spcAft>
          <a:spcPct val="0"/>
        </a:spcAft>
        <a:defRPr sz="3200" b="1">
          <a:solidFill>
            <a:schemeClr val="tx2"/>
          </a:solidFill>
          <a:latin typeface="Arial Rounded MT Bold" pitchFamily="34" charset="0"/>
        </a:defRPr>
      </a:lvl6pPr>
      <a:lvl7pPr marL="914400" algn="ctr" rtl="0" eaLnBrk="0" fontAlgn="base" hangingPunct="0">
        <a:spcBef>
          <a:spcPct val="0"/>
        </a:spcBef>
        <a:spcAft>
          <a:spcPct val="0"/>
        </a:spcAft>
        <a:defRPr sz="3200" b="1">
          <a:solidFill>
            <a:schemeClr val="tx2"/>
          </a:solidFill>
          <a:latin typeface="Arial Rounded MT Bold" pitchFamily="34" charset="0"/>
        </a:defRPr>
      </a:lvl7pPr>
      <a:lvl8pPr marL="1371600" algn="ctr" rtl="0" eaLnBrk="0" fontAlgn="base" hangingPunct="0">
        <a:spcBef>
          <a:spcPct val="0"/>
        </a:spcBef>
        <a:spcAft>
          <a:spcPct val="0"/>
        </a:spcAft>
        <a:defRPr sz="3200" b="1">
          <a:solidFill>
            <a:schemeClr val="tx2"/>
          </a:solidFill>
          <a:latin typeface="Arial Rounded MT Bold" pitchFamily="34" charset="0"/>
        </a:defRPr>
      </a:lvl8pPr>
      <a:lvl9pPr marL="1828800" algn="ctr" rtl="0" eaLnBrk="0" fontAlgn="base" hangingPunct="0">
        <a:spcBef>
          <a:spcPct val="0"/>
        </a:spcBef>
        <a:spcAft>
          <a:spcPct val="0"/>
        </a:spcAft>
        <a:defRPr sz="3200" b="1">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rgbClr val="000099"/>
          </a:solidFill>
          <a:latin typeface="+mn-lt"/>
        </a:defRPr>
      </a:lvl2pPr>
      <a:lvl3pPr marL="1143000" indent="-228600" algn="l" rtl="0" eaLnBrk="0" fontAlgn="base" hangingPunct="0">
        <a:spcBef>
          <a:spcPct val="20000"/>
        </a:spcBef>
        <a:spcAft>
          <a:spcPct val="0"/>
        </a:spcAft>
        <a:buChar char="•"/>
        <a:defRPr sz="2400" b="1">
          <a:solidFill>
            <a:srgbClr val="49B21A"/>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000" b="1">
          <a:solidFill>
            <a:schemeClr val="tx1"/>
          </a:solidFill>
          <a:latin typeface="+mn-lt"/>
        </a:defRPr>
      </a:lvl5pPr>
      <a:lvl6pPr marL="2514600" indent="-228600" algn="l" rtl="0" eaLnBrk="0" fontAlgn="base" hangingPunct="0">
        <a:spcBef>
          <a:spcPct val="20000"/>
        </a:spcBef>
        <a:spcAft>
          <a:spcPct val="0"/>
        </a:spcAft>
        <a:buChar char="»"/>
        <a:defRPr sz="1000" b="1">
          <a:solidFill>
            <a:schemeClr val="tx1"/>
          </a:solidFill>
          <a:latin typeface="+mn-lt"/>
        </a:defRPr>
      </a:lvl6pPr>
      <a:lvl7pPr marL="2971800" indent="-228600" algn="l" rtl="0" eaLnBrk="0" fontAlgn="base" hangingPunct="0">
        <a:spcBef>
          <a:spcPct val="20000"/>
        </a:spcBef>
        <a:spcAft>
          <a:spcPct val="0"/>
        </a:spcAft>
        <a:buChar char="»"/>
        <a:defRPr sz="1000" b="1">
          <a:solidFill>
            <a:schemeClr val="tx1"/>
          </a:solidFill>
          <a:latin typeface="+mn-lt"/>
        </a:defRPr>
      </a:lvl7pPr>
      <a:lvl8pPr marL="3429000" indent="-228600" algn="l" rtl="0" eaLnBrk="0" fontAlgn="base" hangingPunct="0">
        <a:spcBef>
          <a:spcPct val="20000"/>
        </a:spcBef>
        <a:spcAft>
          <a:spcPct val="0"/>
        </a:spcAft>
        <a:buChar char="»"/>
        <a:defRPr sz="1000" b="1">
          <a:solidFill>
            <a:schemeClr val="tx1"/>
          </a:solidFill>
          <a:latin typeface="+mn-lt"/>
        </a:defRPr>
      </a:lvl8pPr>
      <a:lvl9pPr marL="3886200" indent="-228600" algn="l" rtl="0" eaLnBrk="0" fontAlgn="base" hangingPunct="0">
        <a:spcBef>
          <a:spcPct val="20000"/>
        </a:spcBef>
        <a:spcAft>
          <a:spcPct val="0"/>
        </a:spcAft>
        <a:buChar char="»"/>
        <a:defRPr sz="1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1">
                <a:solidFill>
                  <a:schemeClr val="tx2"/>
                </a:solidFill>
                <a:latin typeface="+mj-lt"/>
                <a:cs typeface="+mn-cs"/>
              </a:defRPr>
            </a:lvl1pPr>
          </a:lstStyle>
          <a:p>
            <a:pPr>
              <a:defRPr/>
            </a:pPr>
            <a:r>
              <a:rPr lang="en-US">
                <a:solidFill>
                  <a:srgbClr val="000000"/>
                </a:solidFill>
              </a:rPr>
              <a:t>Najaar 2009</a:t>
            </a:r>
          </a:p>
        </p:txBody>
      </p:sp>
      <p:sp>
        <p:nvSpPr>
          <p:cNvPr id="3" name="Rectangle 5"/>
          <p:cNvSpPr>
            <a:spLocks noGrp="1" noChangeArrowheads="1"/>
          </p:cNvSpPr>
          <p:nvPr>
            <p:ph type="ftr" sz="quarter" idx="3"/>
          </p:nvPr>
        </p:nvSpPr>
        <p:spPr bwMode="auto">
          <a:xfrm>
            <a:off x="30480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b="1">
                <a:solidFill>
                  <a:schemeClr val="tx2"/>
                </a:solidFill>
                <a:latin typeface="+mj-lt"/>
                <a:cs typeface="+mn-cs"/>
              </a:defRPr>
            </a:lvl1pPr>
          </a:lstStyle>
          <a:p>
            <a:pPr>
              <a:defRPr/>
            </a:pPr>
            <a:r>
              <a:rPr lang="en-US">
                <a:solidFill>
                  <a:srgbClr val="000000"/>
                </a:solidFill>
              </a:rPr>
              <a:t>Jo van den Brand</a:t>
            </a:r>
          </a:p>
        </p:txBody>
      </p:sp>
      <p:sp>
        <p:nvSpPr>
          <p:cNvPr id="1030" name="Rectangle 6"/>
          <p:cNvSpPr>
            <a:spLocks noGrp="1" noChangeArrowheads="1"/>
          </p:cNvSpPr>
          <p:nvPr>
            <p:ph type="sldNum" sz="quarter" idx="4"/>
          </p:nvPr>
        </p:nvSpPr>
        <p:spPr bwMode="auto">
          <a:xfrm>
            <a:off x="65532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smtClean="0">
                <a:solidFill>
                  <a:schemeClr val="tx2"/>
                </a:solidFill>
                <a:latin typeface="Arial Rounded MT Bold" panose="020F0704030504030204" pitchFamily="34" charset="0"/>
              </a:defRPr>
            </a:lvl1pPr>
          </a:lstStyle>
          <a:p>
            <a:pPr>
              <a:defRPr/>
            </a:pPr>
            <a:fld id="{362E5242-571F-45EF-BCBB-28F1BA010D64}" type="slidenum">
              <a:rPr lang="en-US" altLang="en-US">
                <a:solidFill>
                  <a:srgbClr val="000000"/>
                </a:solidFill>
              </a:rPr>
              <a:pPr>
                <a:defRPr/>
              </a:pPr>
              <a:t>‹#›</a:t>
            </a:fld>
            <a:endParaRPr lang="en-US" altLang="en-US">
              <a:solidFill>
                <a:srgbClr val="000000"/>
              </a:solidFill>
              <a:latin typeface="Times" panose="02020603050405020304" pitchFamily="18" charset="0"/>
            </a:endParaRPr>
          </a:p>
        </p:txBody>
      </p:sp>
      <p:pic>
        <p:nvPicPr>
          <p:cNvPr id="1031" name="Picture 9" descr="vu_www"/>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5856288"/>
            <a:ext cx="121920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2" name="Object 10"/>
          <p:cNvGraphicFramePr>
            <a:graphicFrameLocks noChangeAspect="1"/>
          </p:cNvGraphicFramePr>
          <p:nvPr userDrawn="1"/>
        </p:nvGraphicFramePr>
        <p:xfrm>
          <a:off x="7924800" y="6234113"/>
          <a:ext cx="1174750" cy="581025"/>
        </p:xfrm>
        <a:graphic>
          <a:graphicData uri="http://schemas.openxmlformats.org/presentationml/2006/ole">
            <mc:AlternateContent xmlns:mc="http://schemas.openxmlformats.org/markup-compatibility/2006">
              <mc:Choice xmlns:v="urn:schemas-microsoft-com:vml" Requires="v">
                <p:oleObj spid="_x0000_s107601" name="Photo Editor Photo" r:id="rId18" imgW="1638529" imgH="809738" progId="">
                  <p:embed/>
                </p:oleObj>
              </mc:Choice>
              <mc:Fallback>
                <p:oleObj name="Photo Editor Photo" r:id="rId18" imgW="1638529" imgH="809738"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24800" y="6234113"/>
                        <a:ext cx="1174750" cy="581025"/>
                      </a:xfrm>
                      <a:prstGeom prst="rect">
                        <a:avLst/>
                      </a:prstGeom>
                      <a:noFill/>
                      <a:ln>
                        <a:noFill/>
                      </a:ln>
                      <a:effectLst/>
                      <a:extLst>
                        <a:ext uri="{909E8E84-426E-40DD-AFC4-6F175D3DCCD1}">
                          <a14:hiddenFill xmlns:a14="http://schemas.microsoft.com/office/drawing/2010/main">
                            <a:solidFill>
                              <a:srgbClr val="D8EBB3"/>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95396022"/>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Rounded MT Bold" pitchFamily="34" charset="0"/>
        </a:defRPr>
      </a:lvl2pPr>
      <a:lvl3pPr algn="ctr" rtl="0" eaLnBrk="0" fontAlgn="base" hangingPunct="0">
        <a:spcBef>
          <a:spcPct val="0"/>
        </a:spcBef>
        <a:spcAft>
          <a:spcPct val="0"/>
        </a:spcAft>
        <a:defRPr sz="3200" b="1">
          <a:solidFill>
            <a:schemeClr val="tx2"/>
          </a:solidFill>
          <a:latin typeface="Arial Rounded MT Bold" pitchFamily="34" charset="0"/>
        </a:defRPr>
      </a:lvl3pPr>
      <a:lvl4pPr algn="ctr" rtl="0" eaLnBrk="0" fontAlgn="base" hangingPunct="0">
        <a:spcBef>
          <a:spcPct val="0"/>
        </a:spcBef>
        <a:spcAft>
          <a:spcPct val="0"/>
        </a:spcAft>
        <a:defRPr sz="3200" b="1">
          <a:solidFill>
            <a:schemeClr val="tx2"/>
          </a:solidFill>
          <a:latin typeface="Arial Rounded MT Bold" pitchFamily="34" charset="0"/>
        </a:defRPr>
      </a:lvl4pPr>
      <a:lvl5pPr algn="ctr" rtl="0" eaLnBrk="0" fontAlgn="base" hangingPunct="0">
        <a:spcBef>
          <a:spcPct val="0"/>
        </a:spcBef>
        <a:spcAft>
          <a:spcPct val="0"/>
        </a:spcAft>
        <a:defRPr sz="3200" b="1">
          <a:solidFill>
            <a:schemeClr val="tx2"/>
          </a:solidFill>
          <a:latin typeface="Arial Rounded MT Bold" pitchFamily="34" charset="0"/>
        </a:defRPr>
      </a:lvl5pPr>
      <a:lvl6pPr marL="457200" algn="ctr" rtl="0" eaLnBrk="0" fontAlgn="base" hangingPunct="0">
        <a:spcBef>
          <a:spcPct val="0"/>
        </a:spcBef>
        <a:spcAft>
          <a:spcPct val="0"/>
        </a:spcAft>
        <a:defRPr sz="3200" b="1">
          <a:solidFill>
            <a:schemeClr val="tx2"/>
          </a:solidFill>
          <a:latin typeface="Arial Rounded MT Bold" pitchFamily="34" charset="0"/>
        </a:defRPr>
      </a:lvl6pPr>
      <a:lvl7pPr marL="914400" algn="ctr" rtl="0" eaLnBrk="0" fontAlgn="base" hangingPunct="0">
        <a:spcBef>
          <a:spcPct val="0"/>
        </a:spcBef>
        <a:spcAft>
          <a:spcPct val="0"/>
        </a:spcAft>
        <a:defRPr sz="3200" b="1">
          <a:solidFill>
            <a:schemeClr val="tx2"/>
          </a:solidFill>
          <a:latin typeface="Arial Rounded MT Bold" pitchFamily="34" charset="0"/>
        </a:defRPr>
      </a:lvl7pPr>
      <a:lvl8pPr marL="1371600" algn="ctr" rtl="0" eaLnBrk="0" fontAlgn="base" hangingPunct="0">
        <a:spcBef>
          <a:spcPct val="0"/>
        </a:spcBef>
        <a:spcAft>
          <a:spcPct val="0"/>
        </a:spcAft>
        <a:defRPr sz="3200" b="1">
          <a:solidFill>
            <a:schemeClr val="tx2"/>
          </a:solidFill>
          <a:latin typeface="Arial Rounded MT Bold" pitchFamily="34" charset="0"/>
        </a:defRPr>
      </a:lvl8pPr>
      <a:lvl9pPr marL="1828800" algn="ctr" rtl="0" eaLnBrk="0" fontAlgn="base" hangingPunct="0">
        <a:spcBef>
          <a:spcPct val="0"/>
        </a:spcBef>
        <a:spcAft>
          <a:spcPct val="0"/>
        </a:spcAft>
        <a:defRPr sz="3200" b="1">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rgbClr val="000099"/>
          </a:solidFill>
          <a:latin typeface="+mn-lt"/>
        </a:defRPr>
      </a:lvl2pPr>
      <a:lvl3pPr marL="1143000" indent="-228600" algn="l" rtl="0" eaLnBrk="0" fontAlgn="base" hangingPunct="0">
        <a:spcBef>
          <a:spcPct val="20000"/>
        </a:spcBef>
        <a:spcAft>
          <a:spcPct val="0"/>
        </a:spcAft>
        <a:buChar char="•"/>
        <a:defRPr sz="2400" b="1">
          <a:solidFill>
            <a:srgbClr val="49B21A"/>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000" b="1">
          <a:solidFill>
            <a:schemeClr val="tx1"/>
          </a:solidFill>
          <a:latin typeface="+mn-lt"/>
        </a:defRPr>
      </a:lvl5pPr>
      <a:lvl6pPr marL="2514600" indent="-228600" algn="l" rtl="0" eaLnBrk="0" fontAlgn="base" hangingPunct="0">
        <a:spcBef>
          <a:spcPct val="20000"/>
        </a:spcBef>
        <a:spcAft>
          <a:spcPct val="0"/>
        </a:spcAft>
        <a:buChar char="»"/>
        <a:defRPr sz="1000" b="1">
          <a:solidFill>
            <a:schemeClr val="tx1"/>
          </a:solidFill>
          <a:latin typeface="+mn-lt"/>
        </a:defRPr>
      </a:lvl6pPr>
      <a:lvl7pPr marL="2971800" indent="-228600" algn="l" rtl="0" eaLnBrk="0" fontAlgn="base" hangingPunct="0">
        <a:spcBef>
          <a:spcPct val="20000"/>
        </a:spcBef>
        <a:spcAft>
          <a:spcPct val="0"/>
        </a:spcAft>
        <a:buChar char="»"/>
        <a:defRPr sz="1000" b="1">
          <a:solidFill>
            <a:schemeClr val="tx1"/>
          </a:solidFill>
          <a:latin typeface="+mn-lt"/>
        </a:defRPr>
      </a:lvl7pPr>
      <a:lvl8pPr marL="3429000" indent="-228600" algn="l" rtl="0" eaLnBrk="0" fontAlgn="base" hangingPunct="0">
        <a:spcBef>
          <a:spcPct val="20000"/>
        </a:spcBef>
        <a:spcAft>
          <a:spcPct val="0"/>
        </a:spcAft>
        <a:buChar char="»"/>
        <a:defRPr sz="1000" b="1">
          <a:solidFill>
            <a:schemeClr val="tx1"/>
          </a:solidFill>
          <a:latin typeface="+mn-lt"/>
        </a:defRPr>
      </a:lvl8pPr>
      <a:lvl9pPr marL="3886200" indent="-228600" algn="l" rtl="0" eaLnBrk="0" fontAlgn="base" hangingPunct="0">
        <a:spcBef>
          <a:spcPct val="20000"/>
        </a:spcBef>
        <a:spcAft>
          <a:spcPct val="0"/>
        </a:spcAft>
        <a:buChar char="»"/>
        <a:defRPr sz="1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9.png"/><Relationship Id="rId12" Type="http://schemas.openxmlformats.org/officeDocument/2006/relationships/image" Target="../media/image490.png"/><Relationship Id="rId2" Type="http://schemas.openxmlformats.org/officeDocument/2006/relationships/notesSlide" Target="../notesSlides/notesSlide10.xml"/><Relationship Id="rId1" Type="http://schemas.openxmlformats.org/officeDocument/2006/relationships/slideLayout" Target="../slideLayouts/slideLayout44.xml"/><Relationship Id="rId6" Type="http://schemas.openxmlformats.org/officeDocument/2006/relationships/image" Target="../media/image50.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1.png"/><Relationship Id="rId7"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44.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5.png"/><Relationship Id="rId10" Type="http://schemas.openxmlformats.org/officeDocument/2006/relationships/image" Target="../media/image64.png"/><Relationship Id="rId4" Type="http://schemas.openxmlformats.org/officeDocument/2006/relationships/image" Target="../media/image54.png"/><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9.png"/><Relationship Id="rId7" Type="http://schemas.openxmlformats.org/officeDocument/2006/relationships/image" Target="../media/image68.png"/><Relationship Id="rId12"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44.xml"/><Relationship Id="rId6" Type="http://schemas.openxmlformats.org/officeDocument/2006/relationships/image" Target="../media/image67.png"/><Relationship Id="rId11" Type="http://schemas.openxmlformats.org/officeDocument/2006/relationships/image" Target="../media/image74.png"/><Relationship Id="rId5" Type="http://schemas.openxmlformats.org/officeDocument/2006/relationships/image" Target="../media/image71.png"/><Relationship Id="rId10" Type="http://schemas.openxmlformats.org/officeDocument/2006/relationships/image" Target="../media/image73.png"/><Relationship Id="rId4" Type="http://schemas.openxmlformats.org/officeDocument/2006/relationships/image" Target="../media/image66.png"/><Relationship Id="rId9" Type="http://schemas.openxmlformats.org/officeDocument/2006/relationships/image" Target="../media/image72.png"/></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9.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image" Target="../media/image68.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image" Target="../media/image76.png"/><Relationship Id="rId9" Type="http://schemas.openxmlformats.org/officeDocument/2006/relationships/image" Target="../media/image79.emf"/><Relationship Id="rId14" Type="http://schemas.openxmlformats.org/officeDocument/2006/relationships/image" Target="../media/image84.png"/></Relationships>
</file>

<file path=ppt/slides/_rels/slide1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75.png"/><Relationship Id="rId7" Type="http://schemas.openxmlformats.org/officeDocument/2006/relationships/image" Target="../media/image89.png"/><Relationship Id="rId2" Type="http://schemas.openxmlformats.org/officeDocument/2006/relationships/notesSlide" Target="../notesSlides/notesSlide14.xml"/><Relationship Id="rId1" Type="http://schemas.openxmlformats.org/officeDocument/2006/relationships/slideLayout" Target="../slideLayouts/slideLayout4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6.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notesSlide" Target="../notesSlides/notesSlide16.xml"/><Relationship Id="rId16" Type="http://schemas.openxmlformats.org/officeDocument/2006/relationships/image" Target="../media/image108.png"/><Relationship Id="rId1" Type="http://schemas.openxmlformats.org/officeDocument/2006/relationships/slideLayout" Target="../slideLayouts/slideLayout6.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7.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4.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381000" y="3810000"/>
            <a:ext cx="8458200" cy="2895600"/>
          </a:xfrm>
        </p:spPr>
        <p:txBody>
          <a:bodyPr/>
          <a:lstStyle/>
          <a:p>
            <a:endParaRPr lang="en-US" altLang="en-US" sz="1800" dirty="0" smtClean="0">
              <a:solidFill>
                <a:schemeClr val="tx2"/>
              </a:solidFill>
              <a:ea typeface="Arial Unicode MS" panose="020B0604020202020204" pitchFamily="34" charset="-128"/>
              <a:cs typeface="Arial Unicode MS" panose="020B0604020202020204" pitchFamily="34" charset="-128"/>
            </a:endParaRPr>
          </a:p>
          <a:p>
            <a:r>
              <a:rPr lang="en-US" altLang="en-US" sz="1800" dirty="0" smtClean="0">
                <a:solidFill>
                  <a:schemeClr val="tx2"/>
                </a:solidFill>
                <a:ea typeface="Arial Unicode MS" panose="020B0604020202020204" pitchFamily="34" charset="-128"/>
                <a:cs typeface="Arial Unicode MS" panose="020B0604020202020204" pitchFamily="34" charset="-128"/>
              </a:rPr>
              <a:t> </a:t>
            </a:r>
          </a:p>
          <a:p>
            <a:endParaRPr lang="en-US" altLang="en-US" sz="1800" dirty="0" smtClean="0">
              <a:solidFill>
                <a:schemeClr val="tx2"/>
              </a:solidFill>
              <a:ea typeface="Arial Unicode MS" panose="020B0604020202020204" pitchFamily="34" charset="-128"/>
              <a:cs typeface="Arial Unicode MS" panose="020B0604020202020204" pitchFamily="34" charset="-128"/>
            </a:endParaRPr>
          </a:p>
          <a:p>
            <a:endParaRPr lang="en-US" altLang="en-US" sz="1800" dirty="0" smtClean="0">
              <a:solidFill>
                <a:schemeClr val="tx2"/>
              </a:solidFill>
              <a:ea typeface="Arial Unicode MS" panose="020B0604020202020204" pitchFamily="34" charset="-128"/>
              <a:cs typeface="Arial Unicode MS" panose="020B0604020202020204" pitchFamily="34" charset="-128"/>
            </a:endParaRPr>
          </a:p>
          <a:p>
            <a:r>
              <a:rPr lang="en-US" altLang="en-US" sz="1800" dirty="0" smtClean="0">
                <a:solidFill>
                  <a:schemeClr val="tx2"/>
                </a:solidFill>
                <a:latin typeface="Calibri" panose="020F0502020204030204" pitchFamily="34" charset="0"/>
                <a:ea typeface="Arial Unicode MS" panose="020B0604020202020204" pitchFamily="34" charset="-128"/>
                <a:cs typeface="Calibri" panose="020F0502020204030204" pitchFamily="34" charset="0"/>
              </a:rPr>
              <a:t>Jo van den Brand &amp; </a:t>
            </a:r>
            <a:r>
              <a:rPr lang="en-US" altLang="en-US" sz="1800" dirty="0" err="1" smtClean="0">
                <a:solidFill>
                  <a:schemeClr val="tx2"/>
                </a:solidFill>
                <a:latin typeface="Calibri" panose="020F0502020204030204" pitchFamily="34" charset="0"/>
                <a:ea typeface="Arial Unicode MS" panose="020B0604020202020204" pitchFamily="34" charset="-128"/>
                <a:cs typeface="Calibri" panose="020F0502020204030204" pitchFamily="34" charset="0"/>
              </a:rPr>
              <a:t>Joris</a:t>
            </a:r>
            <a:r>
              <a:rPr lang="en-US" altLang="en-US" sz="1800" dirty="0" smtClean="0">
                <a:solidFill>
                  <a:schemeClr val="tx2"/>
                </a:solidFill>
                <a:latin typeface="Calibri" panose="020F0502020204030204" pitchFamily="34" charset="0"/>
                <a:ea typeface="Arial Unicode MS" panose="020B0604020202020204" pitchFamily="34" charset="-128"/>
                <a:cs typeface="Calibri" panose="020F0502020204030204" pitchFamily="34" charset="0"/>
              </a:rPr>
              <a:t> van </a:t>
            </a:r>
            <a:r>
              <a:rPr lang="en-US" altLang="en-US" sz="1800" dirty="0" err="1" smtClean="0">
                <a:solidFill>
                  <a:schemeClr val="tx2"/>
                </a:solidFill>
                <a:latin typeface="Calibri" panose="020F0502020204030204" pitchFamily="34" charset="0"/>
                <a:ea typeface="Arial Unicode MS" panose="020B0604020202020204" pitchFamily="34" charset="-128"/>
                <a:cs typeface="Calibri" panose="020F0502020204030204" pitchFamily="34" charset="0"/>
              </a:rPr>
              <a:t>Heijningen</a:t>
            </a:r>
            <a:endParaRPr lang="en-US" altLang="en-US" sz="1800" dirty="0" smtClean="0">
              <a:solidFill>
                <a:schemeClr val="tx2"/>
              </a:solidFill>
              <a:latin typeface="Calibri" panose="020F0502020204030204" pitchFamily="34" charset="0"/>
              <a:ea typeface="Arial Unicode MS" panose="020B0604020202020204" pitchFamily="34" charset="-128"/>
              <a:cs typeface="Calibri" panose="020F0502020204030204" pitchFamily="34" charset="0"/>
            </a:endParaRPr>
          </a:p>
          <a:p>
            <a:r>
              <a:rPr lang="en-US" altLang="en-US" sz="1800" dirty="0" err="1" smtClean="0">
                <a:solidFill>
                  <a:schemeClr val="tx2"/>
                </a:solidFill>
                <a:latin typeface="Calibri" panose="020F0502020204030204" pitchFamily="34" charset="0"/>
                <a:ea typeface="Arial Unicode MS" panose="020B0604020202020204" pitchFamily="34" charset="-128"/>
                <a:cs typeface="Calibri" panose="020F0502020204030204" pitchFamily="34" charset="0"/>
              </a:rPr>
              <a:t>Sferische</a:t>
            </a:r>
            <a:r>
              <a:rPr lang="en-US" altLang="en-US" sz="1800" dirty="0" smtClean="0">
                <a:solidFill>
                  <a:schemeClr val="tx2"/>
                </a:solidFill>
                <a:latin typeface="Calibri" panose="020F0502020204030204" pitchFamily="34" charset="0"/>
                <a:ea typeface="Arial Unicode MS" panose="020B0604020202020204" pitchFamily="34" charset="-128"/>
                <a:cs typeface="Calibri" panose="020F0502020204030204" pitchFamily="34" charset="0"/>
              </a:rPr>
              <a:t> </a:t>
            </a:r>
            <a:r>
              <a:rPr lang="en-US" altLang="en-US" sz="1800" dirty="0" err="1" smtClean="0">
                <a:solidFill>
                  <a:schemeClr val="tx2"/>
                </a:solidFill>
                <a:latin typeface="Calibri" panose="020F0502020204030204" pitchFamily="34" charset="0"/>
                <a:ea typeface="Arial Unicode MS" panose="020B0604020202020204" pitchFamily="34" charset="-128"/>
                <a:cs typeface="Calibri" panose="020F0502020204030204" pitchFamily="34" charset="0"/>
              </a:rPr>
              <a:t>oplossingen</a:t>
            </a:r>
            <a:r>
              <a:rPr lang="en-US" altLang="en-US" sz="1800" smtClean="0">
                <a:solidFill>
                  <a:schemeClr val="tx2"/>
                </a:solidFill>
                <a:latin typeface="Calibri" panose="020F0502020204030204" pitchFamily="34" charset="0"/>
                <a:ea typeface="Arial Unicode MS" panose="020B0604020202020204" pitchFamily="34" charset="-128"/>
                <a:cs typeface="Calibri" panose="020F0502020204030204" pitchFamily="34" charset="0"/>
              </a:rPr>
              <a:t>: </a:t>
            </a:r>
            <a:r>
              <a:rPr lang="en-US" altLang="en-US" sz="1800" smtClean="0">
                <a:solidFill>
                  <a:schemeClr val="tx2"/>
                </a:solidFill>
                <a:latin typeface="Calibri" panose="020F0502020204030204" pitchFamily="34" charset="0"/>
                <a:ea typeface="Arial Unicode MS" panose="020B0604020202020204" pitchFamily="34" charset="-128"/>
                <a:cs typeface="Calibri" panose="020F0502020204030204" pitchFamily="34" charset="0"/>
              </a:rPr>
              <a:t>10 </a:t>
            </a:r>
            <a:r>
              <a:rPr lang="en-US" altLang="en-US" sz="1800" dirty="0" smtClean="0">
                <a:solidFill>
                  <a:schemeClr val="tx2"/>
                </a:solidFill>
                <a:latin typeface="Calibri" panose="020F0502020204030204" pitchFamily="34" charset="0"/>
                <a:ea typeface="Arial Unicode MS" panose="020B0604020202020204" pitchFamily="34" charset="-128"/>
                <a:cs typeface="Calibri" panose="020F0502020204030204" pitchFamily="34" charset="0"/>
              </a:rPr>
              <a:t>November 2015</a:t>
            </a:r>
          </a:p>
        </p:txBody>
      </p:sp>
      <p:sp>
        <p:nvSpPr>
          <p:cNvPr id="5123" name="Rectangle 6"/>
          <p:cNvSpPr>
            <a:spLocks noChangeArrowheads="1"/>
          </p:cNvSpPr>
          <p:nvPr/>
        </p:nvSpPr>
        <p:spPr bwMode="auto">
          <a:xfrm>
            <a:off x="533400" y="914400"/>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algn="ctr" eaLnBrk="0" hangingPunct="0">
              <a:spcBef>
                <a:spcPct val="0"/>
              </a:spcBef>
              <a:buFontTx/>
              <a:buNone/>
            </a:pPr>
            <a:r>
              <a:rPr lang="en-US" altLang="en-US" sz="3600">
                <a:solidFill>
                  <a:srgbClr val="000099"/>
                </a:solidFill>
                <a:latin typeface="Arial Rounded MT Bold" panose="020F0704030504030204" pitchFamily="34" charset="0"/>
              </a:rPr>
              <a:t> </a:t>
            </a:r>
            <a:r>
              <a:rPr lang="en-US" altLang="en-US" sz="4000" b="0">
                <a:solidFill>
                  <a:srgbClr val="000099"/>
                </a:solidFill>
                <a:latin typeface="Biondi" pitchFamily="2" charset="0"/>
              </a:rPr>
              <a:t>Gravitatie en kosmologie</a:t>
            </a:r>
          </a:p>
          <a:p>
            <a:pPr algn="ctr" eaLnBrk="0" hangingPunct="0">
              <a:spcBef>
                <a:spcPct val="0"/>
              </a:spcBef>
              <a:buFontTx/>
              <a:buNone/>
            </a:pPr>
            <a:r>
              <a:rPr lang="en-US" altLang="en-US" sz="3200" b="0">
                <a:solidFill>
                  <a:srgbClr val="FF0000"/>
                </a:solidFill>
                <a:latin typeface="Calibri" panose="020F0502020204030204" pitchFamily="34" charset="0"/>
              </a:rPr>
              <a:t>FEW cursus  </a:t>
            </a:r>
          </a:p>
        </p:txBody>
      </p:sp>
      <p:pic>
        <p:nvPicPr>
          <p:cNvPr id="5124" name="Picture 9" descr="bigba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38400"/>
            <a:ext cx="3657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2971800" y="6248400"/>
            <a:ext cx="3429000" cy="457200"/>
          </a:xfrm>
        </p:spPr>
        <p:txBody>
          <a:bodyPr/>
          <a:lstStyle/>
          <a:p>
            <a:pPr>
              <a:defRPr/>
            </a:pPr>
            <a:r>
              <a:rPr lang="nl-NL" dirty="0" smtClean="0"/>
              <a:t>Copyright (C) Vrije Universiteit 2009</a:t>
            </a:r>
            <a:endParaRPr lang="en-US" dirty="0"/>
          </a:p>
        </p:txBody>
      </p:sp>
    </p:spTree>
    <p:extLst>
      <p:ext uri="{BB962C8B-B14F-4D97-AF65-F5344CB8AC3E}">
        <p14:creationId xmlns:p14="http://schemas.microsoft.com/office/powerpoint/2010/main" val="2877550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838200" y="0"/>
            <a:ext cx="7772400" cy="990600"/>
          </a:xfrm>
        </p:spPr>
        <p:txBody>
          <a:bodyPr/>
          <a:lstStyle/>
          <a:p>
            <a:pPr>
              <a:defRPr/>
            </a:pPr>
            <a:r>
              <a:rPr lang="en-US" altLang="ja-JP" sz="2800" b="0" kern="1200" dirty="0" err="1" smtClean="0">
                <a:solidFill>
                  <a:srgbClr val="00397E"/>
                </a:solidFill>
                <a:latin typeface="Biondi" pitchFamily="2" charset="0"/>
                <a:ea typeface="MS PGothic" pitchFamily="34" charset="-128"/>
                <a:cs typeface="Arabic Typesetting" pitchFamily="66" charset="-78"/>
              </a:rPr>
              <a:t>Gravitationele</a:t>
            </a:r>
            <a:r>
              <a:rPr lang="en-US" altLang="ja-JP" sz="2800" b="0" kern="1200" dirty="0" smtClean="0">
                <a:solidFill>
                  <a:srgbClr val="00397E"/>
                </a:solidFill>
                <a:latin typeface="Biondi" pitchFamily="2" charset="0"/>
                <a:ea typeface="MS PGothic" pitchFamily="34" charset="-128"/>
                <a:cs typeface="Arabic Typesetting" pitchFamily="66" charset="-78"/>
              </a:rPr>
              <a:t> </a:t>
            </a:r>
            <a:r>
              <a:rPr lang="en-US" altLang="ja-JP" sz="2800" b="0" kern="1200" dirty="0" err="1" smtClean="0">
                <a:solidFill>
                  <a:srgbClr val="00397E"/>
                </a:solidFill>
                <a:latin typeface="Biondi" pitchFamily="2" charset="0"/>
                <a:ea typeface="MS PGothic" pitchFamily="34" charset="-128"/>
                <a:cs typeface="Arabic Typesetting" pitchFamily="66" charset="-78"/>
              </a:rPr>
              <a:t>roodverschuiving</a:t>
            </a:r>
            <a:endParaRPr lang="en-US" altLang="ja-JP" sz="2800" b="0" kern="1200" dirty="0" smtClean="0">
              <a:solidFill>
                <a:srgbClr val="00397E"/>
              </a:solidFill>
              <a:latin typeface="Biondi" pitchFamily="2" charset="0"/>
              <a:ea typeface="MS PGothic" pitchFamily="34" charset="-128"/>
              <a:cs typeface="Arabic Typesetting" pitchFamily="66" charset="-78"/>
            </a:endParaRPr>
          </a:p>
        </p:txBody>
      </p:sp>
      <p:cxnSp>
        <p:nvCxnSpPr>
          <p:cNvPr id="9250" name="Straight Connector 8"/>
          <p:cNvCxnSpPr>
            <a:cxnSpLocks noChangeShapeType="1"/>
          </p:cNvCxnSpPr>
          <p:nvPr/>
        </p:nvCxnSpPr>
        <p:spPr bwMode="auto">
          <a:xfrm>
            <a:off x="1082675" y="777875"/>
            <a:ext cx="6946900" cy="1588"/>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cxnSp>
      <p:sp>
        <p:nvSpPr>
          <p:cNvPr id="40" name="Rectangle 10"/>
          <p:cNvSpPr>
            <a:spLocks noChangeArrowheads="1"/>
          </p:cNvSpPr>
          <p:nvPr/>
        </p:nvSpPr>
        <p:spPr bwMode="auto">
          <a:xfrm>
            <a:off x="0" y="5715000"/>
            <a:ext cx="9144000" cy="1143000"/>
          </a:xfrm>
          <a:prstGeom prst="rect">
            <a:avLst/>
          </a:prstGeom>
          <a:solidFill>
            <a:schemeClr val="bg1"/>
          </a:solidFill>
          <a:ln w="9525" algn="ctr">
            <a:solidFill>
              <a:schemeClr val="bg1"/>
            </a:solidFill>
            <a:round/>
            <a:headEnd/>
            <a:tailEnd/>
          </a:ln>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endParaRPr lang="nl-NL" altLang="en-US" sz="1800" b="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41" name="TextBox 40"/>
              <p:cNvSpPr txBox="1">
                <a:spLocks noChangeArrowheads="1"/>
              </p:cNvSpPr>
              <p:nvPr/>
            </p:nvSpPr>
            <p:spPr bwMode="auto">
              <a:xfrm>
                <a:off x="381000" y="1077913"/>
                <a:ext cx="8153400"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None/>
                </a:pPr>
                <a:r>
                  <a:rPr lang="en-US" altLang="en-US" sz="1800" b="0" dirty="0" smtClean="0">
                    <a:solidFill>
                      <a:srgbClr val="000000"/>
                    </a:solidFill>
                    <a:latin typeface="Calibri" panose="020F0502020204030204" pitchFamily="34" charset="0"/>
                  </a:rPr>
                  <a:t>Beschouw twee </a:t>
                </a:r>
                <a:r>
                  <a:rPr lang="en-US" altLang="en-US" sz="1800" b="0" dirty="0" err="1" smtClean="0">
                    <a:solidFill>
                      <a:srgbClr val="000000"/>
                    </a:solidFill>
                    <a:latin typeface="Calibri" panose="020F0502020204030204" pitchFamily="34" charset="0"/>
                  </a:rPr>
                  <a:t>gebeurtenissen</a:t>
                </a:r>
                <a:r>
                  <a:rPr lang="en-US" altLang="en-US" sz="1800" b="0" dirty="0" smtClean="0">
                    <a:solidFill>
                      <a:srgbClr val="000000"/>
                    </a:solidFill>
                    <a:latin typeface="Calibri" panose="020F0502020204030204" pitchFamily="34" charset="0"/>
                  </a:rPr>
                  <a:t> met Schwarzschild </a:t>
                </a:r>
                <a:r>
                  <a:rPr lang="en-US" altLang="en-US" sz="1800" b="0" dirty="0" err="1">
                    <a:solidFill>
                      <a:srgbClr val="000000"/>
                    </a:solidFill>
                    <a:latin typeface="Calibri" panose="020F0502020204030204" pitchFamily="34" charset="0"/>
                  </a:rPr>
                  <a:t>coördinaten</a:t>
                </a:r>
                <a:r>
                  <a:rPr lang="en-US" altLang="en-US" sz="1800" b="0" dirty="0">
                    <a:solidFill>
                      <a:srgbClr val="000000"/>
                    </a:solidFill>
                    <a:latin typeface="Calibri" panose="020F0502020204030204" pitchFamily="34" charset="0"/>
                  </a:rPr>
                  <a:t> </a:t>
                </a:r>
                <a14:m>
                  <m:oMath xmlns:m="http://schemas.openxmlformats.org/officeDocument/2006/math">
                    <m:d>
                      <m:dPr>
                        <m:ctrlPr>
                          <a:rPr lang="en-US" altLang="en-US" sz="1800" b="0" i="1" smtClean="0">
                            <a:solidFill>
                              <a:srgbClr val="000000"/>
                            </a:solidFill>
                            <a:latin typeface="Cambria Math" panose="02040503050406030204" pitchFamily="18" charset="0"/>
                          </a:rPr>
                        </m:ctrlPr>
                      </m:dPr>
                      <m:e>
                        <m:sSub>
                          <m:sSubPr>
                            <m:ctrlPr>
                              <a:rPr lang="en-US" altLang="en-US" sz="1800" b="0" i="1" smtClean="0">
                                <a:solidFill>
                                  <a:srgbClr val="000000"/>
                                </a:solidFill>
                                <a:latin typeface="Cambria Math" panose="02040503050406030204" pitchFamily="18" charset="0"/>
                              </a:rPr>
                            </m:ctrlPr>
                          </m:sSubPr>
                          <m:e>
                            <m:r>
                              <a:rPr lang="en-US" altLang="en-US" sz="1800" b="0" i="1" smtClean="0">
                                <a:solidFill>
                                  <a:srgbClr val="000000"/>
                                </a:solidFill>
                                <a:latin typeface="Cambria Math" panose="02040503050406030204" pitchFamily="18" charset="0"/>
                              </a:rPr>
                              <m:t>𝑡</m:t>
                            </m:r>
                          </m:e>
                          <m:sub>
                            <m:r>
                              <a:rPr lang="en-US" altLang="en-US" sz="1800" b="0" i="1" smtClean="0">
                                <a:solidFill>
                                  <a:srgbClr val="000000"/>
                                </a:solidFill>
                                <a:latin typeface="Cambria Math" panose="02040503050406030204" pitchFamily="18" charset="0"/>
                              </a:rPr>
                              <m:t>𝐸</m:t>
                            </m:r>
                          </m:sub>
                        </m:sSub>
                        <m:r>
                          <a:rPr lang="en-US" altLang="en-US" sz="1800" b="0" i="1" smtClean="0">
                            <a:solidFill>
                              <a:srgbClr val="000000"/>
                            </a:solidFill>
                            <a:latin typeface="Cambria Math" panose="02040503050406030204" pitchFamily="18" charset="0"/>
                          </a:rPr>
                          <m:t>,</m:t>
                        </m:r>
                        <m:sSub>
                          <m:sSubPr>
                            <m:ctrlPr>
                              <a:rPr lang="en-US" altLang="en-US" sz="1800" b="0" i="1" smtClean="0">
                                <a:solidFill>
                                  <a:srgbClr val="000000"/>
                                </a:solidFill>
                                <a:latin typeface="Cambria Math" panose="02040503050406030204" pitchFamily="18" charset="0"/>
                              </a:rPr>
                            </m:ctrlPr>
                          </m:sSubPr>
                          <m:e>
                            <m:r>
                              <a:rPr lang="en-US" altLang="en-US" sz="1800" b="0" i="1" smtClean="0">
                                <a:solidFill>
                                  <a:srgbClr val="000000"/>
                                </a:solidFill>
                                <a:latin typeface="Cambria Math" panose="02040503050406030204" pitchFamily="18" charset="0"/>
                              </a:rPr>
                              <m:t>𝑟</m:t>
                            </m:r>
                          </m:e>
                          <m:sub>
                            <m:r>
                              <a:rPr lang="en-US" altLang="en-US" sz="1800" b="0" i="1" smtClean="0">
                                <a:solidFill>
                                  <a:srgbClr val="000000"/>
                                </a:solidFill>
                                <a:latin typeface="Cambria Math" panose="02040503050406030204" pitchFamily="18" charset="0"/>
                              </a:rPr>
                              <m:t>𝐸</m:t>
                            </m:r>
                          </m:sub>
                        </m:sSub>
                        <m:r>
                          <a:rPr lang="en-US" altLang="en-US" sz="1800" b="0" i="1" smtClean="0">
                            <a:solidFill>
                              <a:srgbClr val="000000"/>
                            </a:solidFill>
                            <a:latin typeface="Cambria Math" panose="02040503050406030204" pitchFamily="18" charset="0"/>
                          </a:rPr>
                          <m:t>,</m:t>
                        </m:r>
                        <m:sSub>
                          <m:sSubPr>
                            <m:ctrlPr>
                              <a:rPr lang="en-US" altLang="en-US" sz="1800" b="0" i="1" smtClean="0">
                                <a:solidFill>
                                  <a:srgbClr val="000000"/>
                                </a:solidFill>
                                <a:latin typeface="Cambria Math" panose="02040503050406030204" pitchFamily="18" charset="0"/>
                              </a:rPr>
                            </m:ctrlPr>
                          </m:sSubPr>
                          <m:e>
                            <m:r>
                              <a:rPr lang="en-US" altLang="en-US" sz="1800" b="0" i="1" smtClean="0">
                                <a:solidFill>
                                  <a:srgbClr val="000000"/>
                                </a:solidFill>
                                <a:latin typeface="Cambria Math" panose="02040503050406030204" pitchFamily="18" charset="0"/>
                                <a:ea typeface="Cambria Math" panose="02040503050406030204" pitchFamily="18" charset="0"/>
                              </a:rPr>
                              <m:t>𝜃</m:t>
                            </m:r>
                          </m:e>
                          <m:sub>
                            <m:r>
                              <a:rPr lang="en-US" altLang="en-US" sz="1800" b="0" i="1" smtClean="0">
                                <a:solidFill>
                                  <a:srgbClr val="000000"/>
                                </a:solidFill>
                                <a:latin typeface="Cambria Math" panose="02040503050406030204" pitchFamily="18" charset="0"/>
                              </a:rPr>
                              <m:t>𝐸</m:t>
                            </m:r>
                          </m:sub>
                        </m:sSub>
                        <m:r>
                          <a:rPr lang="en-US" altLang="en-US" sz="1800" b="0" i="1" smtClean="0">
                            <a:solidFill>
                              <a:srgbClr val="000000"/>
                            </a:solidFill>
                            <a:latin typeface="Cambria Math" panose="02040503050406030204" pitchFamily="18" charset="0"/>
                          </a:rPr>
                          <m:t>,</m:t>
                        </m:r>
                        <m:sSub>
                          <m:sSubPr>
                            <m:ctrlPr>
                              <a:rPr lang="en-US" altLang="en-US" sz="1800" b="0" i="1" smtClean="0">
                                <a:solidFill>
                                  <a:srgbClr val="000000"/>
                                </a:solidFill>
                                <a:latin typeface="Cambria Math" panose="02040503050406030204" pitchFamily="18" charset="0"/>
                              </a:rPr>
                            </m:ctrlPr>
                          </m:sSubPr>
                          <m:e>
                            <m:r>
                              <a:rPr lang="en-US" altLang="en-US" sz="1800" b="0" i="1" smtClean="0">
                                <a:solidFill>
                                  <a:srgbClr val="000000"/>
                                </a:solidFill>
                                <a:latin typeface="Cambria Math" panose="02040503050406030204" pitchFamily="18" charset="0"/>
                                <a:ea typeface="Cambria Math" panose="02040503050406030204" pitchFamily="18" charset="0"/>
                              </a:rPr>
                              <m:t>𝜙</m:t>
                            </m:r>
                          </m:e>
                          <m:sub>
                            <m:r>
                              <a:rPr lang="en-US" altLang="en-US" sz="1800" b="0" i="1" smtClean="0">
                                <a:solidFill>
                                  <a:srgbClr val="000000"/>
                                </a:solidFill>
                                <a:latin typeface="Cambria Math" panose="02040503050406030204" pitchFamily="18" charset="0"/>
                              </a:rPr>
                              <m:t>𝐸</m:t>
                            </m:r>
                          </m:sub>
                        </m:sSub>
                      </m:e>
                    </m:d>
                  </m:oMath>
                </a14:m>
                <a:r>
                  <a:rPr lang="en-US" altLang="en-US" sz="1800" b="0" dirty="0" smtClean="0">
                    <a:solidFill>
                      <a:srgbClr val="000000"/>
                    </a:solidFill>
                    <a:latin typeface="Calibri" panose="020F0502020204030204" pitchFamily="34" charset="0"/>
                  </a:rPr>
                  <a:t> en </a:t>
                </a:r>
                <a14:m>
                  <m:oMath xmlns:m="http://schemas.openxmlformats.org/officeDocument/2006/math">
                    <m:d>
                      <m:dPr>
                        <m:ctrlPr>
                          <a:rPr lang="en-US" altLang="en-US" sz="1800" b="0" i="1">
                            <a:solidFill>
                              <a:srgbClr val="000000"/>
                            </a:solidFill>
                            <a:latin typeface="Cambria Math" panose="02040503050406030204" pitchFamily="18" charset="0"/>
                          </a:rPr>
                        </m:ctrlPr>
                      </m:dPr>
                      <m:e>
                        <m:sSub>
                          <m:sSubPr>
                            <m:ctrlPr>
                              <a:rPr lang="en-US" altLang="en-US" sz="1800" b="0" i="1">
                                <a:solidFill>
                                  <a:srgbClr val="000000"/>
                                </a:solidFill>
                                <a:latin typeface="Cambria Math" panose="02040503050406030204" pitchFamily="18" charset="0"/>
                              </a:rPr>
                            </m:ctrlPr>
                          </m:sSubPr>
                          <m:e>
                            <m:r>
                              <a:rPr lang="en-US" altLang="en-US" sz="1800" b="0" i="1">
                                <a:solidFill>
                                  <a:srgbClr val="000000"/>
                                </a:solidFill>
                                <a:latin typeface="Cambria Math" panose="02040503050406030204" pitchFamily="18" charset="0"/>
                              </a:rPr>
                              <m:t>𝑡</m:t>
                            </m:r>
                          </m:e>
                          <m:sub>
                            <m:r>
                              <a:rPr lang="en-US" altLang="en-US" sz="1800" b="0" i="1">
                                <a:solidFill>
                                  <a:srgbClr val="000000"/>
                                </a:solidFill>
                                <a:latin typeface="Cambria Math" panose="02040503050406030204" pitchFamily="18" charset="0"/>
                              </a:rPr>
                              <m:t>𝐸</m:t>
                            </m:r>
                          </m:sub>
                        </m:sSub>
                        <m:sSub>
                          <m:sSubPr>
                            <m:ctrlPr>
                              <a:rPr lang="en-US" altLang="en-US" sz="1800" b="0" i="1">
                                <a:solidFill>
                                  <a:srgbClr val="000000"/>
                                </a:solidFill>
                                <a:latin typeface="Cambria Math" panose="02040503050406030204" pitchFamily="18" charset="0"/>
                              </a:rPr>
                            </m:ctrlPr>
                          </m:sSubPr>
                          <m:e>
                            <m:r>
                              <a:rPr lang="en-US" altLang="en-US" sz="1800" b="0" i="1" smtClean="0">
                                <a:solidFill>
                                  <a:srgbClr val="000000"/>
                                </a:solidFill>
                                <a:latin typeface="Cambria Math" panose="02040503050406030204" pitchFamily="18" charset="0"/>
                              </a:rPr>
                              <m:t>+</m:t>
                            </m:r>
                            <m:r>
                              <a:rPr lang="en-US" altLang="en-US" sz="1800" b="0" i="1" smtClean="0">
                                <a:solidFill>
                                  <a:srgbClr val="000000"/>
                                </a:solidFill>
                                <a:latin typeface="Cambria Math" panose="02040503050406030204" pitchFamily="18" charset="0"/>
                              </a:rPr>
                              <m:t>𝑑𝑡</m:t>
                            </m:r>
                          </m:e>
                          <m:sub>
                            <m:r>
                              <a:rPr lang="en-US" altLang="en-US" sz="1800" b="0" i="1">
                                <a:solidFill>
                                  <a:srgbClr val="000000"/>
                                </a:solidFill>
                                <a:latin typeface="Cambria Math" panose="02040503050406030204" pitchFamily="18" charset="0"/>
                              </a:rPr>
                              <m:t>𝐸</m:t>
                            </m:r>
                          </m:sub>
                        </m:sSub>
                        <m:r>
                          <a:rPr lang="en-US" altLang="en-US" sz="1800" b="0" i="1">
                            <a:solidFill>
                              <a:srgbClr val="000000"/>
                            </a:solidFill>
                            <a:latin typeface="Cambria Math" panose="02040503050406030204" pitchFamily="18" charset="0"/>
                          </a:rPr>
                          <m:t>,</m:t>
                        </m:r>
                        <m:sSub>
                          <m:sSubPr>
                            <m:ctrlPr>
                              <a:rPr lang="en-US" altLang="en-US" sz="1800" b="0" i="1">
                                <a:solidFill>
                                  <a:srgbClr val="000000"/>
                                </a:solidFill>
                                <a:latin typeface="Cambria Math" panose="02040503050406030204" pitchFamily="18" charset="0"/>
                              </a:rPr>
                            </m:ctrlPr>
                          </m:sSubPr>
                          <m:e>
                            <m:r>
                              <a:rPr lang="en-US" altLang="en-US" sz="1800" b="0" i="1">
                                <a:solidFill>
                                  <a:srgbClr val="000000"/>
                                </a:solidFill>
                                <a:latin typeface="Cambria Math" panose="02040503050406030204" pitchFamily="18" charset="0"/>
                              </a:rPr>
                              <m:t>𝑟</m:t>
                            </m:r>
                          </m:e>
                          <m:sub>
                            <m:r>
                              <a:rPr lang="en-US" altLang="en-US" sz="1800" b="0" i="1">
                                <a:solidFill>
                                  <a:srgbClr val="000000"/>
                                </a:solidFill>
                                <a:latin typeface="Cambria Math" panose="02040503050406030204" pitchFamily="18" charset="0"/>
                              </a:rPr>
                              <m:t>𝐸</m:t>
                            </m:r>
                          </m:sub>
                        </m:sSub>
                        <m:r>
                          <a:rPr lang="en-US" altLang="en-US" sz="1800" b="0" i="1">
                            <a:solidFill>
                              <a:srgbClr val="000000"/>
                            </a:solidFill>
                            <a:latin typeface="Cambria Math" panose="02040503050406030204" pitchFamily="18" charset="0"/>
                          </a:rPr>
                          <m:t>,</m:t>
                        </m:r>
                        <m:sSub>
                          <m:sSubPr>
                            <m:ctrlPr>
                              <a:rPr lang="en-US" altLang="en-US" sz="1800" b="0" i="1">
                                <a:solidFill>
                                  <a:srgbClr val="000000"/>
                                </a:solidFill>
                                <a:latin typeface="Cambria Math" panose="02040503050406030204" pitchFamily="18" charset="0"/>
                              </a:rPr>
                            </m:ctrlPr>
                          </m:sSubPr>
                          <m:e>
                            <m:r>
                              <a:rPr lang="en-US" altLang="en-US" sz="1800" b="0" i="1">
                                <a:solidFill>
                                  <a:srgbClr val="000000"/>
                                </a:solidFill>
                                <a:latin typeface="Cambria Math" panose="02040503050406030204" pitchFamily="18" charset="0"/>
                                <a:ea typeface="Cambria Math" panose="02040503050406030204" pitchFamily="18" charset="0"/>
                              </a:rPr>
                              <m:t>𝜃</m:t>
                            </m:r>
                          </m:e>
                          <m:sub>
                            <m:r>
                              <a:rPr lang="en-US" altLang="en-US" sz="1800" b="0" i="1">
                                <a:solidFill>
                                  <a:srgbClr val="000000"/>
                                </a:solidFill>
                                <a:latin typeface="Cambria Math" panose="02040503050406030204" pitchFamily="18" charset="0"/>
                              </a:rPr>
                              <m:t>𝐸</m:t>
                            </m:r>
                          </m:sub>
                        </m:sSub>
                        <m:r>
                          <a:rPr lang="en-US" altLang="en-US" sz="1800" b="0" i="1">
                            <a:solidFill>
                              <a:srgbClr val="000000"/>
                            </a:solidFill>
                            <a:latin typeface="Cambria Math" panose="02040503050406030204" pitchFamily="18" charset="0"/>
                          </a:rPr>
                          <m:t>,</m:t>
                        </m:r>
                        <m:sSub>
                          <m:sSubPr>
                            <m:ctrlPr>
                              <a:rPr lang="en-US" altLang="en-US" sz="1800" b="0" i="1">
                                <a:solidFill>
                                  <a:srgbClr val="000000"/>
                                </a:solidFill>
                                <a:latin typeface="Cambria Math" panose="02040503050406030204" pitchFamily="18" charset="0"/>
                              </a:rPr>
                            </m:ctrlPr>
                          </m:sSubPr>
                          <m:e>
                            <m:r>
                              <a:rPr lang="en-US" altLang="en-US" sz="1800" b="0" i="1">
                                <a:solidFill>
                                  <a:srgbClr val="000000"/>
                                </a:solidFill>
                                <a:latin typeface="Cambria Math" panose="02040503050406030204" pitchFamily="18" charset="0"/>
                                <a:ea typeface="Cambria Math" panose="02040503050406030204" pitchFamily="18" charset="0"/>
                              </a:rPr>
                              <m:t>𝜙</m:t>
                            </m:r>
                          </m:e>
                          <m:sub>
                            <m:r>
                              <a:rPr lang="en-US" altLang="en-US" sz="1800" b="0" i="1">
                                <a:solidFill>
                                  <a:srgbClr val="000000"/>
                                </a:solidFill>
                                <a:latin typeface="Cambria Math" panose="02040503050406030204" pitchFamily="18" charset="0"/>
                              </a:rPr>
                              <m:t>𝐸</m:t>
                            </m:r>
                          </m:sub>
                        </m:sSub>
                      </m:e>
                    </m:d>
                  </m:oMath>
                </a14:m>
                <a:r>
                  <a:rPr lang="en-US" altLang="en-US" sz="1800" b="0" dirty="0" smtClean="0">
                    <a:solidFill>
                      <a:srgbClr val="000000"/>
                    </a:solidFill>
                    <a:latin typeface="Calibri" panose="020F0502020204030204" pitchFamily="34" charset="0"/>
                  </a:rPr>
                  <a:t> waarbij </a:t>
                </a:r>
                <a:r>
                  <a:rPr lang="en-US" altLang="en-US" sz="1800" b="0" dirty="0" err="1" smtClean="0">
                    <a:solidFill>
                      <a:srgbClr val="000000"/>
                    </a:solidFill>
                    <a:latin typeface="Calibri" panose="020F0502020204030204" pitchFamily="34" charset="0"/>
                  </a:rPr>
                  <a:t>er</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licht</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wordt</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uitgezonden</a:t>
                </a:r>
                <a:r>
                  <a:rPr lang="en-US" altLang="en-US" sz="1800" b="0" dirty="0" smtClean="0">
                    <a:solidFill>
                      <a:srgbClr val="000000"/>
                    </a:solidFill>
                    <a:latin typeface="Calibri" panose="020F0502020204030204" pitchFamily="34" charset="0"/>
                  </a:rPr>
                  <a:t>. </a:t>
                </a:r>
                <a:r>
                  <a:rPr lang="en-US" altLang="en-US" sz="1800" b="0" dirty="0" err="1">
                    <a:solidFill>
                      <a:srgbClr val="000000"/>
                    </a:solidFill>
                    <a:latin typeface="Calibri" panose="020F0502020204030204" pitchFamily="34" charset="0"/>
                  </a:rPr>
                  <a:t>Gebeurtenissen</a:t>
                </a:r>
                <a:r>
                  <a:rPr lang="en-US" altLang="en-US" sz="1800" b="0" dirty="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zijn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gescheiden</a:t>
                </a:r>
                <a:r>
                  <a:rPr lang="en-US" altLang="en-US" sz="1800" b="0" dirty="0" smtClean="0">
                    <a:solidFill>
                      <a:srgbClr val="000000"/>
                    </a:solidFill>
                    <a:latin typeface="Calibri" panose="020F0502020204030204" pitchFamily="34" charset="0"/>
                  </a:rPr>
                  <a:t> </a:t>
                </a:r>
                <a:r>
                  <a:rPr lang="en-US" altLang="en-US" sz="1800" b="0" dirty="0">
                    <a:solidFill>
                      <a:srgbClr val="000000"/>
                    </a:solidFill>
                    <a:latin typeface="Calibri" panose="020F0502020204030204" pitchFamily="34" charset="0"/>
                  </a:rPr>
                  <a:t>door </a:t>
                </a:r>
                <a14:m>
                  <m:oMath xmlns:m="http://schemas.openxmlformats.org/officeDocument/2006/math">
                    <m:sSub>
                      <m:sSubPr>
                        <m:ctrlPr>
                          <a:rPr lang="en-US" altLang="en-US" sz="1800" b="0" i="1">
                            <a:solidFill>
                              <a:srgbClr val="000000"/>
                            </a:solidFill>
                            <a:latin typeface="Cambria Math" panose="02040503050406030204" pitchFamily="18" charset="0"/>
                          </a:rPr>
                        </m:ctrlPr>
                      </m:sSubPr>
                      <m:e>
                        <m:r>
                          <a:rPr lang="en-US" altLang="en-US" sz="1800" b="0" i="1">
                            <a:solidFill>
                              <a:srgbClr val="000000"/>
                            </a:solidFill>
                            <a:latin typeface="Cambria Math" panose="02040503050406030204" pitchFamily="18" charset="0"/>
                          </a:rPr>
                          <m:t>𝑑𝑡</m:t>
                        </m:r>
                      </m:e>
                      <m:sub>
                        <m:r>
                          <a:rPr lang="en-US" altLang="en-US" sz="1800" b="0" i="1">
                            <a:solidFill>
                              <a:srgbClr val="000000"/>
                            </a:solidFill>
                            <a:latin typeface="Cambria Math" panose="02040503050406030204" pitchFamily="18" charset="0"/>
                          </a:rPr>
                          <m:t>𝐸</m:t>
                        </m:r>
                      </m:sub>
                    </m:sSub>
                  </m:oMath>
                </a14:m>
                <a:r>
                  <a:rPr lang="en-US" altLang="en-US" sz="1600" b="0" dirty="0">
                    <a:solidFill>
                      <a:srgbClr val="000000"/>
                    </a:solidFill>
                    <a:latin typeface="Calibri" panose="020F0502020204030204" pitchFamily="34" charset="0"/>
                  </a:rPr>
                  <a:t> </a:t>
                </a:r>
                <a:r>
                  <a:rPr lang="en-US" altLang="en-US" sz="1800" b="0" dirty="0" err="1">
                    <a:solidFill>
                      <a:srgbClr val="000000"/>
                    </a:solidFill>
                    <a:latin typeface="Calibri" panose="020F0502020204030204" pitchFamily="34" charset="0"/>
                  </a:rPr>
                  <a:t>terwijl</a:t>
                </a:r>
                <a:r>
                  <a:rPr lang="en-US" altLang="en-US" sz="1600" b="0" dirty="0">
                    <a:solidFill>
                      <a:srgbClr val="000000"/>
                    </a:solidFill>
                    <a:latin typeface="Calibri" panose="020F0502020204030204" pitchFamily="34" charset="0"/>
                  </a:rPr>
                  <a:t> </a:t>
                </a:r>
                <a14:m>
                  <m:oMath xmlns:m="http://schemas.openxmlformats.org/officeDocument/2006/math">
                    <m:sSub>
                      <m:sSubPr>
                        <m:ctrlPr>
                          <a:rPr lang="en-US" altLang="en-US" sz="1800" b="0" i="1">
                            <a:solidFill>
                              <a:srgbClr val="000000"/>
                            </a:solidFill>
                            <a:latin typeface="Cambria Math" panose="02040503050406030204" pitchFamily="18" charset="0"/>
                          </a:rPr>
                        </m:ctrlPr>
                      </m:sSubPr>
                      <m:e>
                        <m:r>
                          <a:rPr lang="en-US" altLang="en-US" sz="1800" b="0" i="1">
                            <a:solidFill>
                              <a:srgbClr val="000000"/>
                            </a:solidFill>
                            <a:latin typeface="Cambria Math" panose="02040503050406030204" pitchFamily="18" charset="0"/>
                          </a:rPr>
                          <m:t>𝑑𝑟</m:t>
                        </m:r>
                      </m:e>
                      <m:sub>
                        <m:r>
                          <a:rPr lang="en-US" altLang="en-US" sz="1800" b="0" i="1">
                            <a:solidFill>
                              <a:srgbClr val="000000"/>
                            </a:solidFill>
                            <a:latin typeface="Cambria Math" panose="02040503050406030204" pitchFamily="18" charset="0"/>
                          </a:rPr>
                          <m:t>𝐸</m:t>
                        </m:r>
                      </m:sub>
                    </m:sSub>
                    <m:r>
                      <a:rPr lang="en-US" altLang="en-US" sz="1800" b="0" i="1">
                        <a:solidFill>
                          <a:srgbClr val="000000"/>
                        </a:solidFill>
                        <a:latin typeface="Cambria Math" panose="02040503050406030204" pitchFamily="18" charset="0"/>
                      </a:rPr>
                      <m:t>=</m:t>
                    </m:r>
                    <m:sSub>
                      <m:sSubPr>
                        <m:ctrlPr>
                          <a:rPr lang="en-US" altLang="en-US" sz="1800" b="0" i="1">
                            <a:solidFill>
                              <a:srgbClr val="000000"/>
                            </a:solidFill>
                            <a:latin typeface="Cambria Math" panose="02040503050406030204" pitchFamily="18" charset="0"/>
                          </a:rPr>
                        </m:ctrlPr>
                      </m:sSubPr>
                      <m:e>
                        <m:r>
                          <a:rPr lang="en-US" altLang="en-US" sz="1800" b="0" i="1">
                            <a:solidFill>
                              <a:srgbClr val="000000"/>
                            </a:solidFill>
                            <a:latin typeface="Cambria Math" panose="02040503050406030204" pitchFamily="18" charset="0"/>
                          </a:rPr>
                          <m:t>𝑑</m:t>
                        </m:r>
                        <m:r>
                          <a:rPr lang="en-US" altLang="en-US" sz="1800" b="0" i="1">
                            <a:solidFill>
                              <a:srgbClr val="000000"/>
                            </a:solidFill>
                            <a:latin typeface="Cambria Math" panose="02040503050406030204" pitchFamily="18" charset="0"/>
                            <a:ea typeface="Cambria Math" panose="02040503050406030204" pitchFamily="18" charset="0"/>
                          </a:rPr>
                          <m:t>𝜃</m:t>
                        </m:r>
                      </m:e>
                      <m:sub>
                        <m:r>
                          <a:rPr lang="en-US" altLang="en-US" sz="1800" b="0" i="1">
                            <a:solidFill>
                              <a:srgbClr val="000000"/>
                            </a:solidFill>
                            <a:latin typeface="Cambria Math" panose="02040503050406030204" pitchFamily="18" charset="0"/>
                          </a:rPr>
                          <m:t>𝐸</m:t>
                        </m:r>
                      </m:sub>
                    </m:sSub>
                    <m:r>
                      <a:rPr lang="en-US" altLang="en-US" sz="1800" b="0" i="1">
                        <a:solidFill>
                          <a:srgbClr val="000000"/>
                        </a:solidFill>
                        <a:latin typeface="Cambria Math" panose="02040503050406030204" pitchFamily="18" charset="0"/>
                      </a:rPr>
                      <m:t>=</m:t>
                    </m:r>
                    <m:sSub>
                      <m:sSubPr>
                        <m:ctrlPr>
                          <a:rPr lang="en-US" altLang="en-US" sz="1800" b="0" i="1">
                            <a:solidFill>
                              <a:srgbClr val="000000"/>
                            </a:solidFill>
                            <a:latin typeface="Cambria Math" panose="02040503050406030204" pitchFamily="18" charset="0"/>
                          </a:rPr>
                        </m:ctrlPr>
                      </m:sSubPr>
                      <m:e>
                        <m:r>
                          <a:rPr lang="en-US" altLang="en-US" sz="1800" b="0" i="1">
                            <a:solidFill>
                              <a:srgbClr val="000000"/>
                            </a:solidFill>
                            <a:latin typeface="Cambria Math" panose="02040503050406030204" pitchFamily="18" charset="0"/>
                          </a:rPr>
                          <m:t>𝑑</m:t>
                        </m:r>
                        <m:r>
                          <a:rPr lang="en-US" altLang="en-US" sz="1800" b="0" i="1">
                            <a:solidFill>
                              <a:srgbClr val="000000"/>
                            </a:solidFill>
                            <a:latin typeface="Cambria Math" panose="02040503050406030204" pitchFamily="18" charset="0"/>
                            <a:ea typeface="Cambria Math" panose="02040503050406030204" pitchFamily="18" charset="0"/>
                          </a:rPr>
                          <m:t>𝜙</m:t>
                        </m:r>
                      </m:e>
                      <m:sub>
                        <m:r>
                          <a:rPr lang="en-US" altLang="en-US" sz="1800" b="0" i="1">
                            <a:solidFill>
                              <a:srgbClr val="000000"/>
                            </a:solidFill>
                            <a:latin typeface="Cambria Math" panose="02040503050406030204" pitchFamily="18" charset="0"/>
                          </a:rPr>
                          <m:t>𝐸</m:t>
                        </m:r>
                      </m:sub>
                    </m:sSub>
                    <m:r>
                      <a:rPr lang="en-US" altLang="en-US" sz="1800" b="0" i="1">
                        <a:solidFill>
                          <a:srgbClr val="000000"/>
                        </a:solidFill>
                        <a:latin typeface="Cambria Math" panose="02040503050406030204" pitchFamily="18" charset="0"/>
                      </a:rPr>
                      <m:t>=0</m:t>
                    </m:r>
                  </m:oMath>
                </a14:m>
                <a:endParaRPr lang="en-US" altLang="en-US" sz="1800" b="0" dirty="0">
                  <a:solidFill>
                    <a:srgbClr val="000000"/>
                  </a:solidFill>
                  <a:latin typeface="Calibri" panose="020F0502020204030204" pitchFamily="34" charset="0"/>
                </a:endParaRPr>
              </a:p>
              <a:p>
                <a:pPr eaLnBrk="0" hangingPunct="0">
                  <a:spcBef>
                    <a:spcPct val="0"/>
                  </a:spcBef>
                  <a:buFontTx/>
                  <a:buNone/>
                </a:pPr>
                <a:endParaRPr lang="en-US" altLang="en-US" sz="1800" b="0" dirty="0">
                  <a:solidFill>
                    <a:srgbClr val="000000"/>
                  </a:solidFill>
                  <a:latin typeface="Calibri" panose="020F0502020204030204"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bwMode="auto">
              <a:xfrm>
                <a:off x="381000" y="1077913"/>
                <a:ext cx="8153400" cy="1200329"/>
              </a:xfrm>
              <a:prstGeom prst="rect">
                <a:avLst/>
              </a:prstGeom>
              <a:blipFill rotWithShape="0">
                <a:blip r:embed="rId3"/>
                <a:stretch>
                  <a:fillRect l="-673" t="-30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2" name="TextBox 51"/>
          <p:cNvSpPr txBox="1">
            <a:spLocks noChangeArrowheads="1"/>
          </p:cNvSpPr>
          <p:nvPr/>
        </p:nvSpPr>
        <p:spPr bwMode="auto">
          <a:xfrm>
            <a:off x="381001" y="4419600"/>
            <a:ext cx="2438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De </a:t>
            </a:r>
            <a:r>
              <a:rPr lang="en-US" altLang="en-US" sz="1800" b="0" dirty="0" err="1" smtClean="0">
                <a:solidFill>
                  <a:srgbClr val="000000"/>
                </a:solidFill>
                <a:latin typeface="Calibri" panose="020F0502020204030204" pitchFamily="34" charset="0"/>
              </a:rPr>
              <a:t>ruimtetijd</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afstand</a:t>
            </a:r>
            <a:r>
              <a:rPr lang="en-US" altLang="en-US" sz="1800" b="0" dirty="0" smtClean="0">
                <a:solidFill>
                  <a:srgbClr val="000000"/>
                </a:solidFill>
                <a:latin typeface="Calibri" panose="020F0502020204030204" pitchFamily="34" charset="0"/>
              </a:rPr>
              <a:t> op die </a:t>
            </a:r>
            <a:r>
              <a:rPr lang="en-US" altLang="en-US" sz="1800" b="0" dirty="0" err="1" smtClean="0">
                <a:solidFill>
                  <a:srgbClr val="000000"/>
                </a:solidFill>
                <a:latin typeface="Calibri" panose="020F0502020204030204" pitchFamily="34" charset="0"/>
              </a:rPr>
              <a:t>locatie</a:t>
            </a:r>
            <a:r>
              <a:rPr lang="en-US" altLang="en-US" sz="1800" b="0" dirty="0" smtClean="0">
                <a:solidFill>
                  <a:srgbClr val="000000"/>
                </a:solidFill>
                <a:latin typeface="Calibri" panose="020F0502020204030204" pitchFamily="34" charset="0"/>
              </a:rPr>
              <a:t> is </a:t>
            </a:r>
            <a:r>
              <a:rPr lang="en-US" altLang="en-US" sz="1800" b="0" dirty="0" err="1" smtClean="0">
                <a:solidFill>
                  <a:srgbClr val="000000"/>
                </a:solidFill>
                <a:latin typeface="Calibri" panose="020F0502020204030204" pitchFamily="34" charset="0"/>
              </a:rPr>
              <a:t>dan</a:t>
            </a:r>
            <a:endParaRPr lang="en-US" altLang="en-US" sz="1600" b="0" i="1" dirty="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53" name="TextBox 52"/>
              <p:cNvSpPr txBox="1">
                <a:spLocks noChangeArrowheads="1"/>
              </p:cNvSpPr>
              <p:nvPr/>
            </p:nvSpPr>
            <p:spPr bwMode="auto">
              <a:xfrm>
                <a:off x="381000" y="3352800"/>
                <a:ext cx="868680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Tijdverschil</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gemeten</a:t>
                </a:r>
                <a:r>
                  <a:rPr lang="en-US" altLang="en-US" sz="1800" b="0" dirty="0" smtClean="0">
                    <a:solidFill>
                      <a:srgbClr val="000000"/>
                    </a:solidFill>
                    <a:latin typeface="Calibri" panose="020F0502020204030204" pitchFamily="34" charset="0"/>
                  </a:rPr>
                  <a:t> met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plaatselijke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klok</a:t>
                </a:r>
                <a:r>
                  <a:rPr lang="en-US" altLang="en-US" sz="1800" b="0" dirty="0" smtClean="0">
                    <a:solidFill>
                      <a:srgbClr val="000000"/>
                    </a:solidFill>
                    <a:latin typeface="Calibri" panose="020F0502020204030204" pitchFamily="34" charset="0"/>
                  </a:rPr>
                  <a:t> is minder </a:t>
                </a:r>
                <a:r>
                  <a:rPr lang="en-US" altLang="en-US" sz="1800" b="0" dirty="0" err="1" smtClean="0">
                    <a:solidFill>
                      <a:srgbClr val="000000"/>
                    </a:solidFill>
                    <a:latin typeface="Calibri" panose="020F0502020204030204" pitchFamily="34" charset="0"/>
                  </a:rPr>
                  <a:t>dan</a:t>
                </a:r>
                <a:r>
                  <a:rPr lang="en-US" altLang="en-US" sz="1800" b="0" dirty="0" smtClean="0">
                    <a:solidFill>
                      <a:srgbClr val="000000"/>
                    </a:solidFill>
                    <a:latin typeface="Calibri" panose="020F0502020204030204" pitchFamily="34" charset="0"/>
                  </a:rPr>
                  <a:t> het </a:t>
                </a:r>
                <a:r>
                  <a:rPr lang="en-US" altLang="en-US" sz="1800" b="0" dirty="0" err="1" smtClean="0">
                    <a:solidFill>
                      <a:srgbClr val="000000"/>
                    </a:solidFill>
                    <a:latin typeface="Calibri" panose="020F0502020204030204" pitchFamily="34" charset="0"/>
                  </a:rPr>
                  <a:t>coördinatenverschil</a:t>
                </a:r>
                <a:r>
                  <a:rPr lang="en-US" altLang="en-US" sz="1800" b="0" dirty="0" smtClean="0">
                    <a:solidFill>
                      <a:srgbClr val="000000"/>
                    </a:solidFill>
                    <a:latin typeface="Calibri" panose="020F0502020204030204" pitchFamily="34" charset="0"/>
                  </a:rPr>
                  <a:t> </a:t>
                </a:r>
                <a14:m>
                  <m:oMath xmlns:m="http://schemas.openxmlformats.org/officeDocument/2006/math">
                    <m:sSub>
                      <m:sSubPr>
                        <m:ctrlPr>
                          <a:rPr lang="en-US" altLang="en-US" sz="1800" b="0" i="1" smtClean="0">
                            <a:solidFill>
                              <a:srgbClr val="000000"/>
                            </a:solidFill>
                            <a:latin typeface="Cambria Math" panose="02040503050406030204" pitchFamily="18" charset="0"/>
                          </a:rPr>
                        </m:ctrlPr>
                      </m:sSubPr>
                      <m:e>
                        <m:r>
                          <a:rPr lang="en-US" altLang="en-US" sz="1800" b="0" i="1" smtClean="0">
                            <a:solidFill>
                              <a:srgbClr val="000000"/>
                            </a:solidFill>
                            <a:latin typeface="Cambria Math" panose="02040503050406030204" pitchFamily="18" charset="0"/>
                          </a:rPr>
                          <m:t>𝑑𝑡</m:t>
                        </m:r>
                      </m:e>
                      <m:sub>
                        <m:r>
                          <a:rPr lang="en-US" altLang="en-US" sz="1800" b="0" i="1" smtClean="0">
                            <a:solidFill>
                              <a:srgbClr val="000000"/>
                            </a:solidFill>
                            <a:latin typeface="Cambria Math" panose="02040503050406030204" pitchFamily="18" charset="0"/>
                          </a:rPr>
                          <m:t>𝐸</m:t>
                        </m:r>
                      </m:sub>
                    </m:sSub>
                  </m:oMath>
                </a14:m>
                <a:endParaRPr lang="en-US" altLang="en-US" sz="1600" b="0" dirty="0">
                  <a:solidFill>
                    <a:srgbClr val="000000"/>
                  </a:solidFill>
                  <a:latin typeface="Calibri" panose="020F0502020204030204"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bwMode="auto">
              <a:xfrm>
                <a:off x="381000" y="3352800"/>
                <a:ext cx="8686800" cy="369332"/>
              </a:xfrm>
              <a:prstGeom prst="rect">
                <a:avLst/>
              </a:prstGeom>
              <a:blipFill rotWithShape="0">
                <a:blip r:embed="rId4"/>
                <a:stretch>
                  <a:fillRect l="-632" t="-8197"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2" name="TextBox 11"/>
          <p:cNvSpPr txBox="1">
            <a:spLocks noChangeArrowheads="1"/>
          </p:cNvSpPr>
          <p:nvPr/>
        </p:nvSpPr>
        <p:spPr bwMode="auto">
          <a:xfrm>
            <a:off x="381001" y="2550291"/>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De </a:t>
            </a:r>
            <a:r>
              <a:rPr lang="en-US" altLang="en-US" sz="1800" b="0" i="1" dirty="0" smtClean="0">
                <a:solidFill>
                  <a:srgbClr val="000000"/>
                </a:solidFill>
                <a:latin typeface="Calibri" panose="020F0502020204030204" pitchFamily="34" charset="0"/>
              </a:rPr>
              <a:t>proper time </a:t>
            </a:r>
            <a:r>
              <a:rPr lang="en-US" altLang="en-US" sz="1800" b="0" dirty="0" err="1" smtClean="0">
                <a:solidFill>
                  <a:srgbClr val="000000"/>
                </a:solidFill>
                <a:latin typeface="Calibri" panose="020F0502020204030204" pitchFamily="34" charset="0"/>
              </a:rPr>
              <a:t>tussen</a:t>
            </a:r>
            <a:r>
              <a:rPr lang="en-US" altLang="en-US" sz="1800" b="0" dirty="0" smtClean="0">
                <a:solidFill>
                  <a:srgbClr val="000000"/>
                </a:solidFill>
                <a:latin typeface="Calibri" panose="020F0502020204030204" pitchFamily="34" charset="0"/>
              </a:rPr>
              <a:t> de events </a:t>
            </a:r>
            <a:r>
              <a:rPr lang="en-US" altLang="en-US" sz="1800" b="0" dirty="0" err="1" smtClean="0">
                <a:solidFill>
                  <a:srgbClr val="000000"/>
                </a:solidFill>
                <a:latin typeface="Calibri" panose="020F0502020204030204" pitchFamily="34" charset="0"/>
              </a:rPr>
              <a:t>zoals</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gemeten</a:t>
            </a:r>
            <a:r>
              <a:rPr lang="en-US" altLang="en-US" sz="1800" b="0" dirty="0" smtClean="0">
                <a:solidFill>
                  <a:srgbClr val="000000"/>
                </a:solidFill>
                <a:latin typeface="Calibri" panose="020F0502020204030204" pitchFamily="34" charset="0"/>
              </a:rPr>
              <a:t> door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klok</a:t>
            </a:r>
            <a:r>
              <a:rPr lang="en-US" altLang="en-US" sz="1800" b="0" dirty="0" smtClean="0">
                <a:solidFill>
                  <a:srgbClr val="000000"/>
                </a:solidFill>
                <a:latin typeface="Calibri" panose="020F0502020204030204" pitchFamily="34" charset="0"/>
              </a:rPr>
              <a:t> in rust </a:t>
            </a:r>
            <a:r>
              <a:rPr lang="en-US" altLang="en-US" sz="1800" b="0" dirty="0" err="1" smtClean="0">
                <a:solidFill>
                  <a:srgbClr val="000000"/>
                </a:solidFill>
                <a:latin typeface="Calibri" panose="020F0502020204030204" pitchFamily="34" charset="0"/>
              </a:rPr>
              <a:t>ter</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plaatse</a:t>
            </a:r>
            <a:r>
              <a:rPr lang="en-US" altLang="en-US" sz="1800" b="0" dirty="0" smtClean="0">
                <a:solidFill>
                  <a:srgbClr val="000000"/>
                </a:solidFill>
                <a:latin typeface="Calibri" panose="020F0502020204030204" pitchFamily="34" charset="0"/>
              </a:rPr>
              <a:t> is</a:t>
            </a:r>
            <a:endParaRPr lang="en-US" altLang="en-US" sz="1600" b="0" dirty="0">
              <a:solidFill>
                <a:srgbClr val="000000"/>
              </a:solidFill>
              <a:latin typeface="Calibri" panose="020F0502020204030204" pitchFamily="34" charset="0"/>
            </a:endParaRPr>
          </a:p>
        </p:txBody>
      </p:sp>
      <p:sp>
        <p:nvSpPr>
          <p:cNvPr id="25" name="TextBox 24"/>
          <p:cNvSpPr txBox="1">
            <a:spLocks noChangeArrowheads="1"/>
          </p:cNvSpPr>
          <p:nvPr/>
        </p:nvSpPr>
        <p:spPr bwMode="auto">
          <a:xfrm>
            <a:off x="381000" y="2027590"/>
            <a:ext cx="28284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De </a:t>
            </a:r>
            <a:r>
              <a:rPr lang="en-US" altLang="en-US" sz="1800" b="0" dirty="0" err="1" smtClean="0">
                <a:solidFill>
                  <a:srgbClr val="000000"/>
                </a:solidFill>
                <a:latin typeface="Calibri" panose="020F0502020204030204" pitchFamily="34" charset="0"/>
              </a:rPr>
              <a:t>ruimtetijd</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afstand</a:t>
            </a:r>
            <a:r>
              <a:rPr lang="en-US" altLang="en-US" sz="1800" b="0" dirty="0" smtClean="0">
                <a:solidFill>
                  <a:srgbClr val="000000"/>
                </a:solidFill>
                <a:latin typeface="Calibri" panose="020F0502020204030204" pitchFamily="34" charset="0"/>
              </a:rPr>
              <a:t> is </a:t>
            </a:r>
            <a:r>
              <a:rPr lang="en-US" altLang="en-US" sz="1800" b="0" dirty="0" err="1" smtClean="0">
                <a:solidFill>
                  <a:srgbClr val="000000"/>
                </a:solidFill>
                <a:latin typeface="Calibri" panose="020F0502020204030204" pitchFamily="34" charset="0"/>
              </a:rPr>
              <a:t>dan</a:t>
            </a:r>
            <a:r>
              <a:rPr lang="en-US" altLang="en-US" sz="1800" b="0" dirty="0" smtClean="0">
                <a:solidFill>
                  <a:srgbClr val="000000"/>
                </a:solidFill>
                <a:latin typeface="Calibri" panose="020F0502020204030204" pitchFamily="34" charset="0"/>
              </a:rPr>
              <a:t> </a:t>
            </a:r>
            <a:endParaRPr lang="en-US" altLang="en-US" sz="1600" b="0" dirty="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3209467" y="1945024"/>
                <a:ext cx="3389518"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𝑑𝑠</m:t>
                          </m:r>
                        </m:e>
                        <m:sup>
                          <m:r>
                            <a:rPr lang="en-US" sz="1600" b="0" i="1" smtClean="0">
                              <a:latin typeface="Cambria Math" panose="02040503050406030204" pitchFamily="18" charset="0"/>
                            </a:rPr>
                            <m:t>2</m:t>
                          </m:r>
                        </m:sup>
                      </m:sSup>
                      <m:r>
                        <a:rPr lang="en-US" sz="1600" i="1" smtClean="0">
                          <a:latin typeface="Cambria Math" panose="02040503050406030204" pitchFamily="18" charset="0"/>
                        </a:rPr>
                        <m:t>=</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𝜏</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r>
                                <a:rPr lang="en-US" sz="1600" b="0" i="1" smtClean="0">
                                  <a:latin typeface="Cambria Math" panose="02040503050406030204" pitchFamily="18" charset="0"/>
                                </a:rPr>
                                <m:t>𝐺𝑀</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𝐸</m:t>
                                  </m:r>
                                </m:sub>
                              </m:sSub>
                            </m:den>
                          </m:f>
                        </m:e>
                      </m:d>
                      <m:sSup>
                        <m:sSupPr>
                          <m:ctrlPr>
                            <a:rPr lang="en-US" sz="1600" b="0" i="1" smtClean="0">
                              <a:latin typeface="Cambria Math" panose="02040503050406030204" pitchFamily="18" charset="0"/>
                            </a:rPr>
                          </m:ctrlPr>
                        </m:sSup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oMath>
                  </m:oMathPara>
                </a14:m>
                <a:endParaRPr lang="en-US"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209467" y="1945024"/>
                <a:ext cx="3389518" cy="55322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a:spLocks noChangeArrowheads="1"/>
              </p:cNvSpPr>
              <p:nvPr/>
            </p:nvSpPr>
            <p:spPr bwMode="auto">
              <a:xfrm>
                <a:off x="381000" y="3745468"/>
                <a:ext cx="8686800"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Een </a:t>
                </a:r>
                <a:r>
                  <a:rPr lang="en-US" altLang="en-US" sz="1800" b="0" dirty="0" err="1">
                    <a:solidFill>
                      <a:srgbClr val="000000"/>
                    </a:solidFill>
                    <a:latin typeface="Calibri" panose="020F0502020204030204" pitchFamily="34" charset="0"/>
                  </a:rPr>
                  <a:t>waarnemer</a:t>
                </a:r>
                <a:r>
                  <a:rPr lang="en-US" altLang="en-US" sz="1800" b="0" dirty="0">
                    <a:solidFill>
                      <a:srgbClr val="000000"/>
                    </a:solidFill>
                    <a:latin typeface="Calibri" panose="020F0502020204030204" pitchFamily="34" charset="0"/>
                  </a:rPr>
                  <a:t> in rust op </a:t>
                </a:r>
                <a:r>
                  <a:rPr lang="en-US" altLang="en-US" sz="1800" b="0" dirty="0" err="1">
                    <a:solidFill>
                      <a:srgbClr val="000000"/>
                    </a:solidFill>
                    <a:latin typeface="Calibri" panose="020F0502020204030204" pitchFamily="34" charset="0"/>
                  </a:rPr>
                  <a:t>een</a:t>
                </a:r>
                <a:r>
                  <a:rPr lang="en-US" altLang="en-US" sz="1800" b="0" dirty="0">
                    <a:solidFill>
                      <a:srgbClr val="000000"/>
                    </a:solidFill>
                    <a:latin typeface="Calibri" panose="020F0502020204030204" pitchFamily="34" charset="0"/>
                  </a:rPr>
                  <a:t> </a:t>
                </a:r>
                <a:r>
                  <a:rPr lang="en-US" altLang="en-US" sz="1800" b="0" dirty="0" err="1">
                    <a:solidFill>
                      <a:srgbClr val="000000"/>
                    </a:solidFill>
                    <a:latin typeface="Calibri" panose="020F0502020204030204" pitchFamily="34" charset="0"/>
                  </a:rPr>
                  <a:t>andere</a:t>
                </a:r>
                <a:r>
                  <a:rPr lang="en-US" altLang="en-US" sz="1800" b="0" dirty="0">
                    <a:solidFill>
                      <a:srgbClr val="000000"/>
                    </a:solidFill>
                    <a:latin typeface="Calibri" panose="020F0502020204030204" pitchFamily="34" charset="0"/>
                  </a:rPr>
                  <a:t> </a:t>
                </a:r>
                <a:r>
                  <a:rPr lang="en-US" altLang="en-US" sz="1800" b="0" dirty="0" err="1">
                    <a:solidFill>
                      <a:srgbClr val="000000"/>
                    </a:solidFill>
                    <a:latin typeface="Calibri" panose="020F0502020204030204" pitchFamily="34" charset="0"/>
                  </a:rPr>
                  <a:t>locatie</a:t>
                </a:r>
                <a:r>
                  <a:rPr lang="en-US" altLang="en-US" sz="1800" b="0" dirty="0">
                    <a:solidFill>
                      <a:srgbClr val="000000"/>
                    </a:solidFill>
                    <a:latin typeface="Calibri" panose="020F0502020204030204" pitchFamily="34" charset="0"/>
                  </a:rPr>
                  <a:t> </a:t>
                </a:r>
                <a14:m>
                  <m:oMath xmlns:m="http://schemas.openxmlformats.org/officeDocument/2006/math">
                    <m:sSub>
                      <m:sSubPr>
                        <m:ctrlPr>
                          <a:rPr lang="en-US" altLang="en-US" sz="1800" b="0" i="1">
                            <a:solidFill>
                              <a:srgbClr val="000000"/>
                            </a:solidFill>
                            <a:latin typeface="Cambria Math" panose="02040503050406030204" pitchFamily="18" charset="0"/>
                          </a:rPr>
                        </m:ctrlPr>
                      </m:sSubPr>
                      <m:e>
                        <m:r>
                          <a:rPr lang="en-US" altLang="en-US" sz="1800" b="0">
                            <a:solidFill>
                              <a:srgbClr val="000000"/>
                            </a:solidFill>
                            <a:latin typeface="Cambria Math" panose="02040503050406030204" pitchFamily="18" charset="0"/>
                          </a:rPr>
                          <m:t>𝑟</m:t>
                        </m:r>
                      </m:e>
                      <m:sub>
                        <m:r>
                          <a:rPr lang="en-US" altLang="en-US" sz="1800" b="0">
                            <a:solidFill>
                              <a:srgbClr val="000000"/>
                            </a:solidFill>
                            <a:latin typeface="Cambria Math" panose="02040503050406030204" pitchFamily="18" charset="0"/>
                          </a:rPr>
                          <m:t>𝑂</m:t>
                        </m:r>
                      </m:sub>
                    </m:sSub>
                  </m:oMath>
                </a14:m>
                <a:r>
                  <a:rPr lang="en-US" altLang="en-US" sz="1800" b="0" dirty="0" smtClean="0">
                    <a:solidFill>
                      <a:srgbClr val="000000"/>
                    </a:solidFill>
                    <a:latin typeface="Calibri" panose="020F0502020204030204" pitchFamily="34" charset="0"/>
                  </a:rPr>
                  <a:t> vindt </a:t>
                </a:r>
                <a:r>
                  <a:rPr lang="en-US" altLang="en-US" sz="1800" b="0" dirty="0" err="1">
                    <a:solidFill>
                      <a:srgbClr val="000000"/>
                    </a:solidFill>
                    <a:latin typeface="Calibri" panose="020F0502020204030204" pitchFamily="34" charset="0"/>
                  </a:rPr>
                  <a:t>voor</a:t>
                </a:r>
                <a:r>
                  <a:rPr lang="en-US" altLang="en-US" sz="1800" b="0" dirty="0">
                    <a:solidFill>
                      <a:srgbClr val="000000"/>
                    </a:solidFill>
                    <a:latin typeface="Calibri" panose="020F0502020204030204" pitchFamily="34" charset="0"/>
                  </a:rPr>
                  <a:t> het </a:t>
                </a:r>
                <a:r>
                  <a:rPr lang="en-US" altLang="en-US" sz="1800" b="0" dirty="0" err="1">
                    <a:solidFill>
                      <a:srgbClr val="000000"/>
                    </a:solidFill>
                    <a:latin typeface="Calibri" panose="020F0502020204030204" pitchFamily="34" charset="0"/>
                  </a:rPr>
                  <a:t>coördinatenverschil</a:t>
                </a:r>
                <a:r>
                  <a:rPr lang="en-US" altLang="en-US" sz="1800" b="0" dirty="0">
                    <a:solidFill>
                      <a:srgbClr val="000000"/>
                    </a:solidFill>
                    <a:latin typeface="Calibri" panose="020F0502020204030204" pitchFamily="34" charset="0"/>
                  </a:rPr>
                  <a:t> </a:t>
                </a:r>
                <a14:m>
                  <m:oMath xmlns:m="http://schemas.openxmlformats.org/officeDocument/2006/math">
                    <m:sSub>
                      <m:sSubPr>
                        <m:ctrlPr>
                          <a:rPr lang="en-US" altLang="en-US" sz="1800" b="0" i="1">
                            <a:solidFill>
                              <a:srgbClr val="000000"/>
                            </a:solidFill>
                            <a:latin typeface="Cambria Math" panose="02040503050406030204" pitchFamily="18" charset="0"/>
                          </a:rPr>
                        </m:ctrlPr>
                      </m:sSubPr>
                      <m:e>
                        <m:r>
                          <a:rPr lang="en-US" altLang="en-US" sz="1800" b="0">
                            <a:solidFill>
                              <a:srgbClr val="000000"/>
                            </a:solidFill>
                            <a:latin typeface="Cambria Math" panose="02040503050406030204" pitchFamily="18" charset="0"/>
                          </a:rPr>
                          <m:t>𝑑𝑡</m:t>
                        </m:r>
                      </m:e>
                      <m:sub>
                        <m:r>
                          <a:rPr lang="en-US" altLang="en-US" sz="1800" b="0">
                            <a:solidFill>
                              <a:srgbClr val="000000"/>
                            </a:solidFill>
                            <a:latin typeface="Cambria Math" panose="02040503050406030204" pitchFamily="18" charset="0"/>
                          </a:rPr>
                          <m:t>𝑂</m:t>
                        </m:r>
                      </m:sub>
                    </m:sSub>
                  </m:oMath>
                </a14:m>
                <a:r>
                  <a:rPr lang="en-US" altLang="en-US" sz="1800" b="0" dirty="0">
                    <a:solidFill>
                      <a:srgbClr val="000000"/>
                    </a:solidFill>
                    <a:latin typeface="Calibri" panose="020F0502020204030204" pitchFamily="34" charset="0"/>
                  </a:rPr>
                  <a:t> </a:t>
                </a:r>
                <a:r>
                  <a:rPr lang="en-US" altLang="en-US" sz="1800" b="0" dirty="0" err="1">
                    <a:solidFill>
                      <a:srgbClr val="000000"/>
                    </a:solidFill>
                    <a:latin typeface="Calibri" panose="020F0502020204030204" pitchFamily="34" charset="0"/>
                  </a:rPr>
                  <a:t>dezelfde</a:t>
                </a:r>
                <a:r>
                  <a:rPr lang="en-US" altLang="en-US" sz="1800" b="0" dirty="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waarde</a:t>
                </a:r>
                <a:r>
                  <a:rPr lang="en-US" altLang="en-US" sz="1800" b="0" dirty="0" smtClean="0">
                    <a:solidFill>
                      <a:srgbClr val="000000"/>
                    </a:solidFill>
                    <a:latin typeface="Calibri" panose="020F0502020204030204" pitchFamily="34" charset="0"/>
                  </a:rPr>
                  <a:t> </a:t>
                </a:r>
                <a14:m>
                  <m:oMath xmlns:m="http://schemas.openxmlformats.org/officeDocument/2006/math">
                    <m:sSub>
                      <m:sSubPr>
                        <m:ctrlPr>
                          <a:rPr lang="en-US" altLang="en-US" sz="1800" b="0" i="1" smtClean="0">
                            <a:solidFill>
                              <a:srgbClr val="000000"/>
                            </a:solidFill>
                            <a:latin typeface="Cambria Math" panose="02040503050406030204" pitchFamily="18" charset="0"/>
                          </a:rPr>
                        </m:ctrlPr>
                      </m:sSubPr>
                      <m:e>
                        <m:r>
                          <a:rPr lang="en-US" altLang="en-US" sz="1800" b="0" i="1" smtClean="0">
                            <a:solidFill>
                              <a:srgbClr val="000000"/>
                            </a:solidFill>
                            <a:latin typeface="Cambria Math" panose="02040503050406030204" pitchFamily="18" charset="0"/>
                          </a:rPr>
                          <m:t>𝑑𝑡</m:t>
                        </m:r>
                      </m:e>
                      <m:sub>
                        <m:r>
                          <a:rPr lang="en-US" altLang="en-US" sz="1800" b="0" i="1" smtClean="0">
                            <a:solidFill>
                              <a:srgbClr val="000000"/>
                            </a:solidFill>
                            <a:latin typeface="Cambria Math" panose="02040503050406030204" pitchFamily="18" charset="0"/>
                          </a:rPr>
                          <m:t>𝑂</m:t>
                        </m:r>
                      </m:sub>
                    </m:sSub>
                    <m:r>
                      <a:rPr lang="en-US" altLang="en-US" sz="1800" b="0" i="1" smtClean="0">
                        <a:solidFill>
                          <a:srgbClr val="000000"/>
                        </a:solidFill>
                        <a:latin typeface="Cambria Math" panose="02040503050406030204" pitchFamily="18" charset="0"/>
                      </a:rPr>
                      <m:t>=</m:t>
                    </m:r>
                    <m:sSub>
                      <m:sSubPr>
                        <m:ctrlPr>
                          <a:rPr lang="en-US" altLang="en-US" sz="1800" b="0" i="1" smtClean="0">
                            <a:solidFill>
                              <a:srgbClr val="000000"/>
                            </a:solidFill>
                            <a:latin typeface="Cambria Math" panose="02040503050406030204" pitchFamily="18" charset="0"/>
                          </a:rPr>
                        </m:ctrlPr>
                      </m:sSubPr>
                      <m:e>
                        <m:r>
                          <a:rPr lang="en-US" altLang="en-US" sz="1800" b="0" i="1" smtClean="0">
                            <a:solidFill>
                              <a:srgbClr val="000000"/>
                            </a:solidFill>
                            <a:latin typeface="Cambria Math" panose="02040503050406030204" pitchFamily="18" charset="0"/>
                          </a:rPr>
                          <m:t>𝑑𝑡</m:t>
                        </m:r>
                      </m:e>
                      <m:sub>
                        <m:r>
                          <a:rPr lang="en-US" altLang="en-US" sz="1800" b="0" i="1" smtClean="0">
                            <a:solidFill>
                              <a:srgbClr val="000000"/>
                            </a:solidFill>
                            <a:latin typeface="Cambria Math" panose="02040503050406030204" pitchFamily="18" charset="0"/>
                          </a:rPr>
                          <m:t>𝐸</m:t>
                        </m:r>
                      </m:sub>
                    </m:sSub>
                  </m:oMath>
                </a14:m>
                <a:endParaRPr lang="en-US" altLang="en-US" sz="1800" b="0" dirty="0">
                  <a:solidFill>
                    <a:srgbClr val="000000"/>
                  </a:solidFill>
                  <a:latin typeface="Calibri" panose="020F050202020403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bwMode="auto">
              <a:xfrm>
                <a:off x="381000" y="3745468"/>
                <a:ext cx="8686800" cy="646331"/>
              </a:xfrm>
              <a:prstGeom prst="rect">
                <a:avLst/>
              </a:prstGeom>
              <a:blipFill rotWithShape="0">
                <a:blip r:embed="rId6"/>
                <a:stretch>
                  <a:fillRect l="-632" t="-4717"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305291" y="4463605"/>
                <a:ext cx="6248400" cy="5532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𝑑𝑠</m:t>
                          </m:r>
                        </m:e>
                        <m:sub>
                          <m:r>
                            <a:rPr lang="en-US" sz="1600" b="0" i="1" smtClean="0">
                              <a:latin typeface="Cambria Math" panose="02040503050406030204" pitchFamily="18" charset="0"/>
                            </a:rPr>
                            <m:t>𝑂</m:t>
                          </m:r>
                        </m:sub>
                        <m:sup>
                          <m:r>
                            <a:rPr lang="en-US" sz="1600" b="0" i="1" smtClean="0">
                              <a:latin typeface="Cambria Math" panose="02040503050406030204" pitchFamily="18" charset="0"/>
                            </a:rPr>
                            <m:t>2</m:t>
                          </m:r>
                        </m:sup>
                      </m:sSubSup>
                      <m:r>
                        <a:rPr lang="en-US" sz="1600" i="1" smtClean="0">
                          <a:latin typeface="Cambria Math" panose="02040503050406030204" pitchFamily="18" charset="0"/>
                        </a:rPr>
                        <m:t>=</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𝜏</m:t>
                          </m:r>
                        </m:e>
                        <m:sub>
                          <m:r>
                            <a:rPr lang="en-US" sz="1600" b="0" i="1" smtClean="0">
                              <a:latin typeface="Cambria Math" panose="02040503050406030204" pitchFamily="18" charset="0"/>
                            </a:rPr>
                            <m:t>𝑂</m:t>
                          </m:r>
                        </m:sub>
                        <m:sup>
                          <m:r>
                            <a:rPr lang="en-US" sz="1600" b="0" i="1" smtClean="0">
                              <a:latin typeface="Cambria Math" panose="02040503050406030204" pitchFamily="18" charset="0"/>
                            </a:rPr>
                            <m:t>2</m:t>
                          </m:r>
                        </m:sup>
                      </m:sSubSup>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f>
                            <m:fPr>
                              <m:ctrlPr>
                                <a:rPr lang="en-US" sz="1600" i="1">
                                  <a:latin typeface="Cambria Math" panose="02040503050406030204" pitchFamily="18" charset="0"/>
                                </a:rPr>
                              </m:ctrlPr>
                            </m:fPr>
                            <m:num>
                              <m:r>
                                <a:rPr lang="en-US" sz="1600" i="1">
                                  <a:latin typeface="Cambria Math" panose="02040503050406030204" pitchFamily="18" charset="0"/>
                                </a:rPr>
                                <m:t>2</m:t>
                              </m:r>
                              <m:r>
                                <a:rPr lang="en-US" sz="1600" i="1">
                                  <a:latin typeface="Cambria Math" panose="02040503050406030204" pitchFamily="18" charset="0"/>
                                </a:rPr>
                                <m:t>𝐺𝑀</m:t>
                              </m:r>
                            </m:num>
                            <m:den>
                              <m:sSup>
                                <m:sSupPr>
                                  <m:ctrlPr>
                                    <a:rPr lang="en-US" sz="1600" i="1">
                                      <a:latin typeface="Cambria Math" panose="02040503050406030204" pitchFamily="18" charset="0"/>
                                    </a:rPr>
                                  </m:ctrlPr>
                                </m:sSupPr>
                                <m:e>
                                  <m:r>
                                    <a:rPr lang="en-US" sz="1600" i="1">
                                      <a:latin typeface="Cambria Math" panose="02040503050406030204" pitchFamily="18" charset="0"/>
                                    </a:rPr>
                                    <m:t>𝑐</m:t>
                                  </m:r>
                                </m:e>
                                <m:sup>
                                  <m:r>
                                    <a:rPr lang="en-US" sz="1600" i="1">
                                      <a:latin typeface="Cambria Math" panose="02040503050406030204" pitchFamily="18" charset="0"/>
                                    </a:rPr>
                                    <m:t>2</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𝑂</m:t>
                                  </m:r>
                                </m:sub>
                              </m:sSub>
                            </m:den>
                          </m:f>
                        </m:e>
                      </m:d>
                      <m:sSup>
                        <m:sSupPr>
                          <m:ctrlPr>
                            <a:rPr lang="en-US" sz="1600" i="1">
                              <a:latin typeface="Cambria Math" panose="02040503050406030204" pitchFamily="18" charset="0"/>
                            </a:rPr>
                          </m:ctrlPr>
                        </m:sSupPr>
                        <m:e>
                          <m:r>
                            <a:rPr lang="en-US" sz="1600" i="1">
                              <a:latin typeface="Cambria Math" panose="02040503050406030204" pitchFamily="18" charset="0"/>
                            </a:rPr>
                            <m:t>𝑐</m:t>
                          </m:r>
                        </m:e>
                        <m:sup>
                          <m:r>
                            <a:rPr lang="en-US" sz="1600" i="1">
                              <a:latin typeface="Cambria Math" panose="02040503050406030204" pitchFamily="18" charset="0"/>
                            </a:rPr>
                            <m:t>2</m:t>
                          </m:r>
                        </m:sup>
                      </m:sSup>
                      <m:sSubSup>
                        <m:sSubSupPr>
                          <m:ctrlPr>
                            <a:rPr lang="en-US" sz="1600" i="1">
                              <a:latin typeface="Cambria Math" panose="02040503050406030204" pitchFamily="18" charset="0"/>
                            </a:rPr>
                          </m:ctrlPr>
                        </m:sSubSupPr>
                        <m:e>
                          <m:r>
                            <a:rPr lang="en-US" sz="1600" i="1">
                              <a:latin typeface="Cambria Math" panose="02040503050406030204" pitchFamily="18" charset="0"/>
                            </a:rPr>
                            <m:t>𝑑𝑡</m:t>
                          </m:r>
                        </m:e>
                        <m:sub>
                          <m:r>
                            <a:rPr lang="en-US" sz="1600" i="1">
                              <a:latin typeface="Cambria Math" panose="02040503050406030204" pitchFamily="18" charset="0"/>
                            </a:rPr>
                            <m:t>𝑂</m:t>
                          </m:r>
                        </m:sub>
                        <m:sup>
                          <m:r>
                            <a:rPr lang="en-US" sz="1600" i="1">
                              <a:latin typeface="Cambria Math" panose="02040503050406030204" pitchFamily="18" charset="0"/>
                            </a:rPr>
                            <m:t>2</m:t>
                          </m:r>
                        </m:sup>
                      </m:sSubSup>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f>
                            <m:fPr>
                              <m:ctrlPr>
                                <a:rPr lang="en-US" sz="1600" i="1">
                                  <a:latin typeface="Cambria Math" panose="02040503050406030204" pitchFamily="18" charset="0"/>
                                </a:rPr>
                              </m:ctrlPr>
                            </m:fPr>
                            <m:num>
                              <m:r>
                                <a:rPr lang="en-US" sz="1600" i="1">
                                  <a:latin typeface="Cambria Math" panose="02040503050406030204" pitchFamily="18" charset="0"/>
                                </a:rPr>
                                <m:t>2</m:t>
                              </m:r>
                              <m:r>
                                <a:rPr lang="en-US" sz="1600" i="1">
                                  <a:latin typeface="Cambria Math" panose="02040503050406030204" pitchFamily="18" charset="0"/>
                                </a:rPr>
                                <m:t>𝐺𝑀</m:t>
                              </m:r>
                            </m:num>
                            <m:den>
                              <m:sSup>
                                <m:sSupPr>
                                  <m:ctrlPr>
                                    <a:rPr lang="en-US" sz="1600" i="1">
                                      <a:latin typeface="Cambria Math" panose="02040503050406030204" pitchFamily="18" charset="0"/>
                                    </a:rPr>
                                  </m:ctrlPr>
                                </m:sSupPr>
                                <m:e>
                                  <m:r>
                                    <a:rPr lang="en-US" sz="1600" i="1">
                                      <a:latin typeface="Cambria Math" panose="02040503050406030204" pitchFamily="18" charset="0"/>
                                    </a:rPr>
                                    <m:t>𝑐</m:t>
                                  </m:r>
                                </m:e>
                                <m:sup>
                                  <m:r>
                                    <a:rPr lang="en-US" sz="1600" i="1">
                                      <a:latin typeface="Cambria Math" panose="02040503050406030204" pitchFamily="18" charset="0"/>
                                    </a:rPr>
                                    <m:t>2</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𝑂</m:t>
                                  </m:r>
                                </m:sub>
                              </m:sSub>
                            </m:den>
                          </m:f>
                        </m:e>
                      </m:d>
                      <m:sSup>
                        <m:sSupPr>
                          <m:ctrlPr>
                            <a:rPr lang="en-US" sz="1600" i="1">
                              <a:latin typeface="Cambria Math" panose="02040503050406030204" pitchFamily="18" charset="0"/>
                            </a:rPr>
                          </m:ctrlPr>
                        </m:sSupPr>
                        <m:e>
                          <m:r>
                            <a:rPr lang="en-US" sz="1600" i="1">
                              <a:latin typeface="Cambria Math" panose="02040503050406030204" pitchFamily="18" charset="0"/>
                            </a:rPr>
                            <m:t>𝑐</m:t>
                          </m:r>
                        </m:e>
                        <m:sup>
                          <m:r>
                            <a:rPr lang="en-US" sz="1600" i="1">
                              <a:latin typeface="Cambria Math" panose="02040503050406030204" pitchFamily="18" charset="0"/>
                            </a:rPr>
                            <m:t>2</m:t>
                          </m:r>
                        </m:sup>
                      </m:sSup>
                      <m:sSubSup>
                        <m:sSubSupPr>
                          <m:ctrlPr>
                            <a:rPr lang="en-US" sz="1600" i="1">
                              <a:latin typeface="Cambria Math" panose="02040503050406030204" pitchFamily="18" charset="0"/>
                            </a:rPr>
                          </m:ctrlPr>
                        </m:sSubSupPr>
                        <m:e>
                          <m:r>
                            <a:rPr lang="en-US" sz="1600" i="1">
                              <a:latin typeface="Cambria Math" panose="02040503050406030204" pitchFamily="18" charset="0"/>
                            </a:rPr>
                            <m:t>𝑑𝑡</m:t>
                          </m:r>
                        </m:e>
                        <m:sub>
                          <m:r>
                            <a:rPr lang="en-US" sz="1600" b="0" i="1" smtClean="0">
                              <a:latin typeface="Cambria Math" panose="02040503050406030204" pitchFamily="18" charset="0"/>
                            </a:rPr>
                            <m:t>𝐸</m:t>
                          </m:r>
                        </m:sub>
                        <m:sup>
                          <m:r>
                            <a:rPr lang="en-US" sz="1600" i="1">
                              <a:latin typeface="Cambria Math" panose="02040503050406030204" pitchFamily="18" charset="0"/>
                            </a:rPr>
                            <m:t>2</m:t>
                          </m:r>
                        </m:sup>
                      </m:sSubSup>
                    </m:oMath>
                  </m:oMathPara>
                </a14:m>
                <a:endParaRPr lang="en-US"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305291" y="4463605"/>
                <a:ext cx="6248400" cy="553228"/>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324600" y="4994174"/>
                <a:ext cx="2002856"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𝑑</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𝜏</m:t>
                          </m:r>
                        </m:e>
                        <m:sub>
                          <m:r>
                            <a:rPr lang="en-US" sz="1600" b="0" i="1" smtClean="0">
                              <a:latin typeface="Cambria Math" panose="02040503050406030204" pitchFamily="18" charset="0"/>
                            </a:rPr>
                            <m:t>𝑂</m:t>
                          </m:r>
                        </m:sub>
                      </m:sSub>
                      <m:r>
                        <a:rPr lang="en-US" sz="1600" b="0" i="1" smtClean="0">
                          <a:latin typeface="Cambria Math" panose="02040503050406030204" pitchFamily="18" charset="0"/>
                        </a:rPr>
                        <m:t>=</m:t>
                      </m:r>
                      <m:rad>
                        <m:radPr>
                          <m:degHide m:val="on"/>
                          <m:ctrlPr>
                            <a:rPr lang="en-US" sz="1600" b="0" i="1" smtClean="0">
                              <a:latin typeface="Cambria Math" panose="02040503050406030204" pitchFamily="18" charset="0"/>
                            </a:rPr>
                          </m:ctrlPr>
                        </m:radPr>
                        <m:deg/>
                        <m:e>
                          <m:r>
                            <a:rPr lang="en-US" sz="1600" i="1">
                              <a:latin typeface="Cambria Math" panose="02040503050406030204" pitchFamily="18" charset="0"/>
                            </a:rPr>
                            <m:t>1−</m:t>
                          </m:r>
                          <m:f>
                            <m:fPr>
                              <m:ctrlPr>
                                <a:rPr lang="en-US" sz="1600" i="1">
                                  <a:latin typeface="Cambria Math" panose="02040503050406030204" pitchFamily="18" charset="0"/>
                                </a:rPr>
                              </m:ctrlPr>
                            </m:fPr>
                            <m:num>
                              <m:r>
                                <a:rPr lang="en-US" sz="1600" i="1">
                                  <a:latin typeface="Cambria Math" panose="02040503050406030204" pitchFamily="18" charset="0"/>
                                </a:rPr>
                                <m:t>2</m:t>
                              </m:r>
                              <m:r>
                                <a:rPr lang="en-US" sz="1600" i="1">
                                  <a:latin typeface="Cambria Math" panose="02040503050406030204" pitchFamily="18" charset="0"/>
                                </a:rPr>
                                <m:t>𝐺𝑀</m:t>
                              </m:r>
                            </m:num>
                            <m:den>
                              <m:sSup>
                                <m:sSupPr>
                                  <m:ctrlPr>
                                    <a:rPr lang="en-US" sz="1600" i="1">
                                      <a:latin typeface="Cambria Math" panose="02040503050406030204" pitchFamily="18" charset="0"/>
                                    </a:rPr>
                                  </m:ctrlPr>
                                </m:sSupPr>
                                <m:e>
                                  <m:r>
                                    <a:rPr lang="en-US" sz="1600" i="1">
                                      <a:latin typeface="Cambria Math" panose="02040503050406030204" pitchFamily="18" charset="0"/>
                                    </a:rPr>
                                    <m:t>𝑐</m:t>
                                  </m:r>
                                </m:e>
                                <m:sup>
                                  <m:r>
                                    <a:rPr lang="en-US" sz="1600" i="1">
                                      <a:latin typeface="Cambria Math" panose="02040503050406030204" pitchFamily="18" charset="0"/>
                                    </a:rPr>
                                    <m:t>2</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b="0" i="1" smtClean="0">
                                      <a:latin typeface="Cambria Math" panose="02040503050406030204" pitchFamily="18" charset="0"/>
                                    </a:rPr>
                                    <m:t>𝑂</m:t>
                                  </m:r>
                                </m:sub>
                              </m:sSub>
                            </m:den>
                          </m:f>
                        </m:e>
                      </m:rad>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𝑑𝑡</m:t>
                          </m:r>
                        </m:e>
                        <m:sub>
                          <m:r>
                            <a:rPr lang="en-US" sz="1600" b="0" i="1" smtClean="0">
                              <a:latin typeface="Cambria Math" panose="02040503050406030204" pitchFamily="18" charset="0"/>
                            </a:rPr>
                            <m:t>𝐸</m:t>
                          </m:r>
                        </m:sub>
                      </m:sSub>
                    </m:oMath>
                  </m:oMathPara>
                </a14:m>
                <a:endParaRPr lang="en-US"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6324600" y="4994174"/>
                <a:ext cx="2002856" cy="727507"/>
              </a:xfrm>
              <a:prstGeom prst="rect">
                <a:avLst/>
              </a:prstGeom>
              <a:blipFill rotWithShape="0">
                <a:blip r:embed="rId9"/>
                <a:stretch>
                  <a:fillRect/>
                </a:stretch>
              </a:blipFill>
            </p:spPr>
            <p:txBody>
              <a:bodyPr/>
              <a:lstStyle/>
              <a:p>
                <a:r>
                  <a:rPr lang="en-US">
                    <a:noFill/>
                  </a:rPr>
                  <a:t> </a:t>
                </a:r>
              </a:p>
            </p:txBody>
          </p:sp>
        </mc:Fallback>
      </mc:AlternateContent>
      <p:sp>
        <p:nvSpPr>
          <p:cNvPr id="32" name="TextBox 31"/>
          <p:cNvSpPr txBox="1">
            <a:spLocks noChangeArrowheads="1"/>
          </p:cNvSpPr>
          <p:nvPr/>
        </p:nvSpPr>
        <p:spPr bwMode="auto">
          <a:xfrm>
            <a:off x="381000" y="5192475"/>
            <a:ext cx="6161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De proper time </a:t>
            </a:r>
            <a:r>
              <a:rPr lang="en-US" altLang="en-US" sz="1800" b="0" dirty="0" err="1" smtClean="0">
                <a:solidFill>
                  <a:srgbClr val="000000"/>
                </a:solidFill>
                <a:latin typeface="Calibri" panose="020F0502020204030204" pitchFamily="34" charset="0"/>
              </a:rPr>
              <a:t>tussen</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waarnemingen</a:t>
            </a:r>
            <a:r>
              <a:rPr lang="en-US" altLang="en-US" sz="1800" b="0" dirty="0" smtClean="0">
                <a:solidFill>
                  <a:srgbClr val="000000"/>
                </a:solidFill>
                <a:latin typeface="Calibri" panose="020F0502020204030204" pitchFamily="34" charset="0"/>
              </a:rPr>
              <a:t> van </a:t>
            </a:r>
            <a:r>
              <a:rPr lang="en-US" altLang="en-US" sz="1800" b="0" dirty="0" err="1" smtClean="0">
                <a:solidFill>
                  <a:srgbClr val="000000"/>
                </a:solidFill>
                <a:latin typeface="Calibri" panose="020F0502020204030204" pitchFamily="34" charset="0"/>
              </a:rPr>
              <a:t>beide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signalen</a:t>
            </a:r>
            <a:r>
              <a:rPr lang="en-US" altLang="en-US" sz="1800" b="0" dirty="0" smtClean="0">
                <a:solidFill>
                  <a:srgbClr val="000000"/>
                </a:solidFill>
                <a:latin typeface="Calibri" panose="020F0502020204030204" pitchFamily="34" charset="0"/>
              </a:rPr>
              <a:t> is </a:t>
            </a:r>
            <a:endParaRPr lang="en-US" altLang="en-US" sz="1600" b="0" i="1" dirty="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33" name="TextBox 32"/>
              <p:cNvSpPr txBox="1">
                <a:spLocks noChangeArrowheads="1"/>
              </p:cNvSpPr>
              <p:nvPr/>
            </p:nvSpPr>
            <p:spPr bwMode="auto">
              <a:xfrm>
                <a:off x="381000" y="5638800"/>
                <a:ext cx="838200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Voor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waarnemer</a:t>
                </a:r>
                <a:r>
                  <a:rPr lang="en-US" altLang="en-US" sz="1800" b="0" dirty="0" smtClean="0">
                    <a:solidFill>
                      <a:srgbClr val="000000"/>
                    </a:solidFill>
                    <a:latin typeface="Calibri" panose="020F0502020204030204" pitchFamily="34" charset="0"/>
                  </a:rPr>
                  <a:t> op </a:t>
                </a:r>
                <a14:m>
                  <m:oMath xmlns:m="http://schemas.openxmlformats.org/officeDocument/2006/math">
                    <m:r>
                      <a:rPr lang="en-US" altLang="en-US" sz="1800" b="0" i="1" smtClean="0">
                        <a:solidFill>
                          <a:srgbClr val="000000"/>
                        </a:solidFill>
                        <a:latin typeface="Cambria Math" panose="02040503050406030204" pitchFamily="18" charset="0"/>
                      </a:rPr>
                      <m:t>𝑟</m:t>
                    </m:r>
                    <m:r>
                      <a:rPr lang="en-US" altLang="en-US" sz="1800" b="0" i="1" smtClean="0">
                        <a:solidFill>
                          <a:srgbClr val="000000"/>
                        </a:solidFill>
                        <a:latin typeface="Cambria Math" panose="02040503050406030204" pitchFamily="18" charset="0"/>
                      </a:rPr>
                      <m:t>=∞ </m:t>
                    </m:r>
                    <m:r>
                      <m:rPr>
                        <m:nor/>
                      </m:rPr>
                      <a:rPr lang="en-US" altLang="en-US" sz="1800" b="0" i="0" smtClean="0">
                        <a:solidFill>
                          <a:srgbClr val="000000"/>
                        </a:solidFill>
                        <a:latin typeface="Calibri" panose="020F0502020204030204" pitchFamily="34" charset="0"/>
                        <a:ea typeface="Cambria Math" panose="02040503050406030204" pitchFamily="18" charset="0"/>
                      </a:rPr>
                      <m:t>vinden</m:t>
                    </m:r>
                    <m:r>
                      <m:rPr>
                        <m:nor/>
                      </m:rPr>
                      <a:rPr lang="en-US" altLang="en-US" sz="1800" b="0" i="0" smtClean="0">
                        <a:solidFill>
                          <a:srgbClr val="000000"/>
                        </a:solidFill>
                        <a:latin typeface="Calibri" panose="020F0502020204030204" pitchFamily="34" charset="0"/>
                        <a:ea typeface="Cambria Math" panose="02040503050406030204" pitchFamily="18" charset="0"/>
                      </a:rPr>
                      <m:t> </m:t>
                    </m:r>
                    <m:r>
                      <m:rPr>
                        <m:nor/>
                      </m:rPr>
                      <a:rPr lang="en-US" altLang="en-US" sz="1800" b="0" i="0" smtClean="0">
                        <a:solidFill>
                          <a:srgbClr val="000000"/>
                        </a:solidFill>
                        <a:latin typeface="Calibri" panose="020F0502020204030204" pitchFamily="34" charset="0"/>
                        <a:ea typeface="Cambria Math" panose="02040503050406030204" pitchFamily="18" charset="0"/>
                      </a:rPr>
                      <m:t>we</m:t>
                    </m:r>
                    <m:sSub>
                      <m:sSubPr>
                        <m:ctrlPr>
                          <a:rPr lang="en-US" sz="1800" b="0" i="1">
                            <a:latin typeface="Cambria Math" panose="02040503050406030204" pitchFamily="18" charset="0"/>
                          </a:rPr>
                        </m:ctrlPr>
                      </m:sSubPr>
                      <m:e>
                        <m:r>
                          <a:rPr lang="en-US" sz="1800" b="0" i="1" smtClean="0">
                            <a:latin typeface="Cambria Math" panose="02040503050406030204" pitchFamily="18" charset="0"/>
                          </a:rPr>
                          <m:t> </m:t>
                        </m:r>
                        <m:r>
                          <a:rPr lang="en-US" sz="1800" b="0" i="1">
                            <a:latin typeface="Cambria Math" panose="02040503050406030204" pitchFamily="18" charset="0"/>
                          </a:rPr>
                          <m:t>𝑑𝑡</m:t>
                        </m:r>
                      </m:e>
                      <m:sub>
                        <m:r>
                          <a:rPr lang="en-US" sz="1800" b="0" i="1">
                            <a:latin typeface="Cambria Math" panose="02040503050406030204" pitchFamily="18" charset="0"/>
                          </a:rPr>
                          <m:t>𝐸</m:t>
                        </m:r>
                      </m:sub>
                    </m:sSub>
                    <m:r>
                      <a:rPr lang="en-US" sz="1800" b="0" i="1" smtClean="0">
                        <a:latin typeface="Cambria Math" panose="02040503050406030204" pitchFamily="18" charset="0"/>
                      </a:rPr>
                      <m:t>=</m:t>
                    </m:r>
                    <m:r>
                      <a:rPr lang="en-US" sz="1800" b="0" i="1">
                        <a:latin typeface="Cambria Math" panose="02040503050406030204" pitchFamily="18" charset="0"/>
                      </a:rPr>
                      <m:t>𝑑</m:t>
                    </m:r>
                    <m:sSub>
                      <m:sSubPr>
                        <m:ctrlPr>
                          <a:rPr lang="en-US" sz="1800" b="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𝜏</m:t>
                        </m:r>
                      </m:e>
                      <m:sub>
                        <m:r>
                          <a:rPr lang="en-US" sz="1800" b="0" i="1">
                            <a:latin typeface="Cambria Math" panose="02040503050406030204" pitchFamily="18" charset="0"/>
                            <a:ea typeface="Cambria Math" panose="02040503050406030204" pitchFamily="18" charset="0"/>
                          </a:rPr>
                          <m:t>∞</m:t>
                        </m:r>
                      </m:sub>
                    </m:sSub>
                  </m:oMath>
                </a14:m>
                <a:endParaRPr lang="en-US" altLang="en-US" sz="1800" b="0" i="1" dirty="0">
                  <a:solidFill>
                    <a:srgbClr val="000000"/>
                  </a:solidFill>
                  <a:latin typeface="Calibri" panose="020F050202020403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bwMode="auto">
              <a:xfrm>
                <a:off x="381000" y="5638800"/>
                <a:ext cx="8382000" cy="369332"/>
              </a:xfrm>
              <a:prstGeom prst="rect">
                <a:avLst/>
              </a:prstGeom>
              <a:blipFill rotWithShape="0">
                <a:blip r:embed="rId10"/>
                <a:stretch>
                  <a:fillRect l="-655" t="-8197"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4" name="TextBox 33"/>
          <p:cNvSpPr txBox="1">
            <a:spLocks noChangeArrowheads="1"/>
          </p:cNvSpPr>
          <p:nvPr/>
        </p:nvSpPr>
        <p:spPr bwMode="auto">
          <a:xfrm>
            <a:off x="381000" y="6125904"/>
            <a:ext cx="838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We </a:t>
            </a:r>
            <a:r>
              <a:rPr lang="en-US" altLang="en-US" sz="1800" b="0" dirty="0" err="1" smtClean="0">
                <a:solidFill>
                  <a:srgbClr val="000000"/>
                </a:solidFill>
                <a:latin typeface="Calibri" panose="020F0502020204030204" pitchFamily="34" charset="0"/>
              </a:rPr>
              <a:t>vinden</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gravitationele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roodverschuiving</a:t>
            </a:r>
            <a:endParaRPr lang="en-US" altLang="en-US" sz="1600" b="0" i="1" dirty="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35" name="TextBox 34"/>
              <p:cNvSpPr txBox="1"/>
              <p:nvPr/>
            </p:nvSpPr>
            <p:spPr>
              <a:xfrm>
                <a:off x="4791282" y="6054293"/>
                <a:ext cx="1685718" cy="7737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𝑑</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𝜏</m:t>
                          </m:r>
                        </m:e>
                        <m:sub>
                          <m:r>
                            <a:rPr lang="en-US" sz="1600" b="0" i="1" smtClean="0">
                              <a:latin typeface="Cambria Math" panose="02040503050406030204" pitchFamily="18" charset="0"/>
                              <a:ea typeface="Cambria Math" panose="02040503050406030204" pitchFamily="18" charset="0"/>
                            </a:rPr>
                            <m:t>∞</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𝑑</m:t>
                              </m:r>
                              <m:r>
                                <a:rPr lang="en-US" sz="1600" i="1" smtClean="0">
                                  <a:latin typeface="Cambria Math" panose="02040503050406030204" pitchFamily="18" charset="0"/>
                                  <a:ea typeface="Cambria Math" panose="02040503050406030204" pitchFamily="18" charset="0"/>
                                </a:rPr>
                                <m:t>𝜏</m:t>
                              </m:r>
                            </m:e>
                            <m:sub>
                              <m:r>
                                <a:rPr lang="en-US" sz="1600" i="1">
                                  <a:latin typeface="Cambria Math" panose="02040503050406030204" pitchFamily="18" charset="0"/>
                                </a:rPr>
                                <m:t>𝐸</m:t>
                              </m:r>
                            </m:sub>
                          </m:sSub>
                        </m:num>
                        <m:den>
                          <m:rad>
                            <m:radPr>
                              <m:degHide m:val="on"/>
                              <m:ctrlPr>
                                <a:rPr lang="en-US" sz="1600" i="1">
                                  <a:latin typeface="Cambria Math" panose="02040503050406030204" pitchFamily="18" charset="0"/>
                                </a:rPr>
                              </m:ctrlPr>
                            </m:radPr>
                            <m:deg/>
                            <m:e>
                              <m:r>
                                <a:rPr lang="en-US" sz="1600" i="1">
                                  <a:latin typeface="Cambria Math" panose="02040503050406030204" pitchFamily="18" charset="0"/>
                                </a:rPr>
                                <m:t>1−</m:t>
                              </m:r>
                              <m:f>
                                <m:fPr>
                                  <m:ctrlPr>
                                    <a:rPr lang="en-US" sz="1600" i="1">
                                      <a:latin typeface="Cambria Math" panose="02040503050406030204" pitchFamily="18" charset="0"/>
                                    </a:rPr>
                                  </m:ctrlPr>
                                </m:fPr>
                                <m:num>
                                  <m:r>
                                    <a:rPr lang="en-US" sz="1600" i="1">
                                      <a:latin typeface="Cambria Math" panose="02040503050406030204" pitchFamily="18" charset="0"/>
                                    </a:rPr>
                                    <m:t>2</m:t>
                                  </m:r>
                                  <m:r>
                                    <a:rPr lang="en-US" sz="1600" i="1">
                                      <a:latin typeface="Cambria Math" panose="02040503050406030204" pitchFamily="18" charset="0"/>
                                    </a:rPr>
                                    <m:t>𝐺𝑀</m:t>
                                  </m:r>
                                </m:num>
                                <m:den>
                                  <m:sSup>
                                    <m:sSupPr>
                                      <m:ctrlPr>
                                        <a:rPr lang="en-US" sz="1600" i="1">
                                          <a:latin typeface="Cambria Math" panose="02040503050406030204" pitchFamily="18" charset="0"/>
                                        </a:rPr>
                                      </m:ctrlPr>
                                    </m:sSupPr>
                                    <m:e>
                                      <m:r>
                                        <a:rPr lang="en-US" sz="1600" i="1">
                                          <a:latin typeface="Cambria Math" panose="02040503050406030204" pitchFamily="18" charset="0"/>
                                        </a:rPr>
                                        <m:t>𝑐</m:t>
                                      </m:r>
                                    </m:e>
                                    <m:sup>
                                      <m:r>
                                        <a:rPr lang="en-US" sz="1600" i="1">
                                          <a:latin typeface="Cambria Math" panose="02040503050406030204" pitchFamily="18" charset="0"/>
                                        </a:rPr>
                                        <m:t>2</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b="0" i="1" smtClean="0">
                                          <a:latin typeface="Cambria Math" panose="02040503050406030204" pitchFamily="18" charset="0"/>
                                        </a:rPr>
                                        <m:t>𝐸</m:t>
                                      </m:r>
                                    </m:sub>
                                  </m:sSub>
                                </m:den>
                              </m:f>
                            </m:e>
                          </m:rad>
                        </m:den>
                      </m:f>
                    </m:oMath>
                  </m:oMathPara>
                </a14:m>
                <a:endParaRPr lang="en-US"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791282" y="6054293"/>
                <a:ext cx="1685718" cy="773738"/>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611482" y="2631309"/>
                <a:ext cx="1930720"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𝑑</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𝜏</m:t>
                          </m:r>
                        </m:e>
                        <m:sub>
                          <m:r>
                            <a:rPr lang="en-US" sz="1600" b="0" i="1" smtClean="0">
                              <a:latin typeface="Cambria Math" panose="02040503050406030204" pitchFamily="18" charset="0"/>
                            </a:rPr>
                            <m:t>𝐸</m:t>
                          </m:r>
                        </m:sub>
                      </m:sSub>
                      <m:r>
                        <a:rPr lang="en-US" sz="1600" b="0" i="1" smtClean="0">
                          <a:latin typeface="Cambria Math" panose="02040503050406030204" pitchFamily="18" charset="0"/>
                        </a:rPr>
                        <m:t>=</m:t>
                      </m:r>
                      <m:rad>
                        <m:radPr>
                          <m:degHide m:val="on"/>
                          <m:ctrlPr>
                            <a:rPr lang="en-US" sz="1600" b="0" i="1" smtClean="0">
                              <a:latin typeface="Cambria Math" panose="02040503050406030204" pitchFamily="18" charset="0"/>
                            </a:rPr>
                          </m:ctrlPr>
                        </m:radPr>
                        <m:deg/>
                        <m:e>
                          <m:r>
                            <a:rPr lang="en-US" sz="1600" i="1">
                              <a:latin typeface="Cambria Math" panose="02040503050406030204" pitchFamily="18" charset="0"/>
                            </a:rPr>
                            <m:t>1−</m:t>
                          </m:r>
                          <m:f>
                            <m:fPr>
                              <m:ctrlPr>
                                <a:rPr lang="en-US" sz="1600" i="1">
                                  <a:latin typeface="Cambria Math" panose="02040503050406030204" pitchFamily="18" charset="0"/>
                                </a:rPr>
                              </m:ctrlPr>
                            </m:fPr>
                            <m:num>
                              <m:r>
                                <a:rPr lang="en-US" sz="1600" i="1">
                                  <a:latin typeface="Cambria Math" panose="02040503050406030204" pitchFamily="18" charset="0"/>
                                </a:rPr>
                                <m:t>2</m:t>
                              </m:r>
                              <m:r>
                                <a:rPr lang="en-US" sz="1600" i="1">
                                  <a:latin typeface="Cambria Math" panose="02040503050406030204" pitchFamily="18" charset="0"/>
                                </a:rPr>
                                <m:t>𝐺𝑀</m:t>
                              </m:r>
                            </m:num>
                            <m:den>
                              <m:sSup>
                                <m:sSupPr>
                                  <m:ctrlPr>
                                    <a:rPr lang="en-US" sz="1600" i="1">
                                      <a:latin typeface="Cambria Math" panose="02040503050406030204" pitchFamily="18" charset="0"/>
                                    </a:rPr>
                                  </m:ctrlPr>
                                </m:sSupPr>
                                <m:e>
                                  <m:r>
                                    <a:rPr lang="en-US" sz="1600" i="1">
                                      <a:latin typeface="Cambria Math" panose="02040503050406030204" pitchFamily="18" charset="0"/>
                                    </a:rPr>
                                    <m:t>𝑐</m:t>
                                  </m:r>
                                </m:e>
                                <m:sup>
                                  <m:r>
                                    <a:rPr lang="en-US" sz="1600" i="1">
                                      <a:latin typeface="Cambria Math" panose="02040503050406030204" pitchFamily="18" charset="0"/>
                                    </a:rPr>
                                    <m:t>2</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𝐸</m:t>
                                  </m:r>
                                </m:sub>
                              </m:sSub>
                            </m:den>
                          </m:f>
                        </m:e>
                      </m:rad>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𝑑𝑡</m:t>
                          </m:r>
                        </m:e>
                        <m:sub>
                          <m:r>
                            <a:rPr lang="en-US" sz="1600" b="0" i="1" smtClean="0">
                              <a:latin typeface="Cambria Math" panose="02040503050406030204" pitchFamily="18" charset="0"/>
                            </a:rPr>
                            <m:t>𝐸</m:t>
                          </m:r>
                        </m:sub>
                      </m:sSub>
                    </m:oMath>
                  </m:oMathPara>
                </a14:m>
                <a:endParaRPr lang="en-US"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611482" y="2631309"/>
                <a:ext cx="1930720" cy="727507"/>
              </a:xfrm>
              <a:prstGeom prst="rect">
                <a:avLst/>
              </a:prstGeom>
              <a:blipFill rotWithShape="0">
                <a:blip r:embed="rId12"/>
                <a:stretch>
                  <a:fillRect/>
                </a:stretch>
              </a:blipFill>
            </p:spPr>
            <p:txBody>
              <a:bodyPr/>
              <a:lstStyle/>
              <a:p>
                <a:r>
                  <a:rPr lang="en-US">
                    <a:noFill/>
                  </a:rPr>
                  <a:t> </a:t>
                </a:r>
              </a:p>
            </p:txBody>
          </p:sp>
        </mc:Fallback>
      </mc:AlternateContent>
      <p:sp>
        <p:nvSpPr>
          <p:cNvPr id="7" name="Rounded Rectangle 6"/>
          <p:cNvSpPr/>
          <p:nvPr/>
        </p:nvSpPr>
        <p:spPr bwMode="auto">
          <a:xfrm>
            <a:off x="4611482" y="2631309"/>
            <a:ext cx="1930720" cy="797691"/>
          </a:xfrm>
          <a:prstGeom prst="round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ymbol" pitchFamily="18" charset="2"/>
            </a:endParaRPr>
          </a:p>
        </p:txBody>
      </p:sp>
      <p:sp>
        <p:nvSpPr>
          <p:cNvPr id="36" name="Rounded Rectangle 35"/>
          <p:cNvSpPr/>
          <p:nvPr/>
        </p:nvSpPr>
        <p:spPr bwMode="auto">
          <a:xfrm>
            <a:off x="4422815" y="5671689"/>
            <a:ext cx="1092520" cy="295063"/>
          </a:xfrm>
          <a:prstGeom prst="round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ymbol" pitchFamily="18" charset="2"/>
            </a:endParaRPr>
          </a:p>
        </p:txBody>
      </p:sp>
    </p:spTree>
    <p:extLst>
      <p:ext uri="{BB962C8B-B14F-4D97-AF65-F5344CB8AC3E}">
        <p14:creationId xmlns:p14="http://schemas.microsoft.com/office/powerpoint/2010/main" val="3116501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heckerboard(across)">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checkerboard(across)">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heckerboard(across)">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checkerboard(across)">
                                      <p:cBhvr>
                                        <p:cTn id="38" dur="500"/>
                                        <p:tgtEl>
                                          <p:spTgt spid="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checkerboard(across)">
                                      <p:cBhvr>
                                        <p:cTn id="46" dur="500"/>
                                        <p:tgtEl>
                                          <p:spTgt spid="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checkerboard(across)">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checkerboard(across)">
                                      <p:cBhvr>
                                        <p:cTn id="59" dur="500"/>
                                        <p:tgtEl>
                                          <p:spTgt spid="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2" grpId="0"/>
      <p:bldP spid="53" grpId="0"/>
      <p:bldP spid="12" grpId="0"/>
      <p:bldP spid="25" grpId="0"/>
      <p:bldP spid="26" grpId="0"/>
      <p:bldP spid="28" grpId="0"/>
      <p:bldP spid="29" grpId="0"/>
      <p:bldP spid="31" grpId="0"/>
      <p:bldP spid="32" grpId="0"/>
      <p:bldP spid="33" grpId="0"/>
      <p:bldP spid="34" grpId="0"/>
      <p:bldP spid="35" grpId="0"/>
      <p:bldP spid="27" grpId="0"/>
      <p:bldP spid="7"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307053" y="4591554"/>
            <a:ext cx="3608347" cy="556110"/>
          </a:xfrm>
          <a:prstGeom prst="rect">
            <a:avLst/>
          </a:prstGeom>
        </p:spPr>
      </p:pic>
      <p:sp>
        <p:nvSpPr>
          <p:cNvPr id="9221" name="Rectangle 2"/>
          <p:cNvSpPr>
            <a:spLocks noGrp="1" noChangeArrowheads="1"/>
          </p:cNvSpPr>
          <p:nvPr>
            <p:ph type="title"/>
          </p:nvPr>
        </p:nvSpPr>
        <p:spPr>
          <a:xfrm>
            <a:off x="838200" y="0"/>
            <a:ext cx="7772400" cy="990600"/>
          </a:xfrm>
        </p:spPr>
        <p:txBody>
          <a:bodyPr/>
          <a:lstStyle/>
          <a:p>
            <a:pPr>
              <a:defRPr/>
            </a:pPr>
            <a:r>
              <a:rPr lang="en-US" altLang="ja-JP" sz="2800" b="0" kern="1200" dirty="0" err="1" smtClean="0">
                <a:solidFill>
                  <a:srgbClr val="00397E"/>
                </a:solidFill>
                <a:latin typeface="Biondi" pitchFamily="2" charset="0"/>
                <a:ea typeface="MS PGothic" pitchFamily="34" charset="-128"/>
                <a:cs typeface="Arabic Typesetting" pitchFamily="66" charset="-78"/>
              </a:rPr>
              <a:t>Geodetische</a:t>
            </a:r>
            <a:r>
              <a:rPr lang="en-US" altLang="ja-JP" sz="2800" b="0" kern="1200" dirty="0" smtClean="0">
                <a:solidFill>
                  <a:srgbClr val="00397E"/>
                </a:solidFill>
                <a:latin typeface="Biondi" pitchFamily="2" charset="0"/>
                <a:ea typeface="MS PGothic" pitchFamily="34" charset="-128"/>
                <a:cs typeface="Arabic Typesetting" pitchFamily="66" charset="-78"/>
              </a:rPr>
              <a:t> </a:t>
            </a:r>
            <a:r>
              <a:rPr lang="en-US" altLang="ja-JP" sz="2800" b="0" kern="1200" dirty="0" err="1" smtClean="0">
                <a:solidFill>
                  <a:srgbClr val="00397E"/>
                </a:solidFill>
                <a:latin typeface="Biondi" pitchFamily="2" charset="0"/>
                <a:ea typeface="MS PGothic" pitchFamily="34" charset="-128"/>
                <a:cs typeface="Arabic Typesetting" pitchFamily="66" charset="-78"/>
              </a:rPr>
              <a:t>beweging</a:t>
            </a:r>
            <a:endParaRPr lang="en-US" altLang="ja-JP" sz="2800" b="0" kern="1200" dirty="0" smtClean="0">
              <a:solidFill>
                <a:srgbClr val="00397E"/>
              </a:solidFill>
              <a:latin typeface="Biondi" pitchFamily="2" charset="0"/>
              <a:ea typeface="MS PGothic" pitchFamily="34" charset="-128"/>
              <a:cs typeface="Arabic Typesetting" pitchFamily="66" charset="-78"/>
            </a:endParaRPr>
          </a:p>
        </p:txBody>
      </p:sp>
      <p:cxnSp>
        <p:nvCxnSpPr>
          <p:cNvPr id="9250" name="Straight Connector 8"/>
          <p:cNvCxnSpPr>
            <a:cxnSpLocks noChangeShapeType="1"/>
          </p:cNvCxnSpPr>
          <p:nvPr/>
        </p:nvCxnSpPr>
        <p:spPr bwMode="auto">
          <a:xfrm>
            <a:off x="1082675" y="777875"/>
            <a:ext cx="6946900" cy="1588"/>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cxnSp>
      <p:sp>
        <p:nvSpPr>
          <p:cNvPr id="40" name="Rectangle 10"/>
          <p:cNvSpPr>
            <a:spLocks noChangeArrowheads="1"/>
          </p:cNvSpPr>
          <p:nvPr/>
        </p:nvSpPr>
        <p:spPr bwMode="auto">
          <a:xfrm>
            <a:off x="0" y="5715000"/>
            <a:ext cx="9144000" cy="1143000"/>
          </a:xfrm>
          <a:prstGeom prst="rect">
            <a:avLst/>
          </a:prstGeom>
          <a:solidFill>
            <a:schemeClr val="bg1"/>
          </a:solidFill>
          <a:ln w="9525" algn="ctr">
            <a:solidFill>
              <a:schemeClr val="bg1"/>
            </a:solidFill>
            <a:round/>
            <a:headEnd/>
            <a:tailEnd/>
          </a:ln>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endParaRPr lang="nl-NL" altLang="en-US" sz="1800" b="0">
              <a:solidFill>
                <a:srgbClr val="000000"/>
              </a:solidFill>
              <a:latin typeface="Calibri" panose="020F0502020204030204" pitchFamily="34" charset="0"/>
            </a:endParaRPr>
          </a:p>
        </p:txBody>
      </p:sp>
      <p:sp>
        <p:nvSpPr>
          <p:cNvPr id="41" name="TextBox 40"/>
          <p:cNvSpPr txBox="1">
            <a:spLocks noChangeArrowheads="1"/>
          </p:cNvSpPr>
          <p:nvPr/>
        </p:nvSpPr>
        <p:spPr bwMode="auto">
          <a:xfrm>
            <a:off x="381000" y="1077913"/>
            <a:ext cx="434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None/>
            </a:pPr>
            <a:r>
              <a:rPr lang="en-US" altLang="en-US" sz="1800" b="0" dirty="0" smtClean="0">
                <a:solidFill>
                  <a:srgbClr val="000000"/>
                </a:solidFill>
                <a:latin typeface="Calibri" panose="020F0502020204030204" pitchFamily="34" charset="0"/>
              </a:rPr>
              <a:t>We </a:t>
            </a:r>
            <a:r>
              <a:rPr lang="en-US" altLang="en-US" sz="1800" b="0" dirty="0" err="1" smtClean="0">
                <a:solidFill>
                  <a:srgbClr val="000000"/>
                </a:solidFill>
                <a:latin typeface="Calibri" panose="020F0502020204030204" pitchFamily="34" charset="0"/>
              </a:rPr>
              <a:t>vinden</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wereldlijn</a:t>
            </a:r>
            <a:r>
              <a:rPr lang="en-US" altLang="en-US" sz="1800" b="0" dirty="0" smtClean="0">
                <a:solidFill>
                  <a:srgbClr val="000000"/>
                </a:solidFill>
                <a:latin typeface="Calibri" panose="020F0502020204030204" pitchFamily="34" charset="0"/>
              </a:rPr>
              <a:t> van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testmassa</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uit</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vergelijking</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voor</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geodeet</a:t>
            </a:r>
            <a:endParaRPr lang="en-US" altLang="en-US" sz="1800" b="0" dirty="0">
              <a:solidFill>
                <a:srgbClr val="000000"/>
              </a:solidFill>
              <a:latin typeface="Calibri" panose="020F0502020204030204" pitchFamily="34" charset="0"/>
            </a:endParaRPr>
          </a:p>
          <a:p>
            <a:pPr eaLnBrk="0" hangingPunct="0">
              <a:spcBef>
                <a:spcPct val="0"/>
              </a:spcBef>
              <a:buFontTx/>
              <a:buNone/>
            </a:pPr>
            <a:endParaRPr lang="en-US" altLang="en-US" sz="1800" b="0" dirty="0">
              <a:solidFill>
                <a:srgbClr val="000000"/>
              </a:solidFill>
              <a:latin typeface="Calibri" panose="020F0502020204030204" pitchFamily="34" charset="0"/>
            </a:endParaRPr>
          </a:p>
        </p:txBody>
      </p:sp>
      <p:sp>
        <p:nvSpPr>
          <p:cNvPr id="25" name="TextBox 24"/>
          <p:cNvSpPr txBox="1">
            <a:spLocks noChangeArrowheads="1"/>
          </p:cNvSpPr>
          <p:nvPr/>
        </p:nvSpPr>
        <p:spPr bwMode="auto">
          <a:xfrm>
            <a:off x="381000" y="2027590"/>
            <a:ext cx="59894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We </a:t>
            </a:r>
            <a:r>
              <a:rPr lang="en-US" altLang="en-US" sz="1800" b="0" dirty="0" err="1" smtClean="0">
                <a:solidFill>
                  <a:srgbClr val="000000"/>
                </a:solidFill>
                <a:latin typeface="Calibri" panose="020F0502020204030204" pitchFamily="34" charset="0"/>
              </a:rPr>
              <a:t>dienen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alle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connectiecoëfficienten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te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bepalen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huiswerk</a:t>
            </a:r>
            <a:r>
              <a:rPr lang="en-US" altLang="en-US" sz="1800" b="0" dirty="0" smtClean="0">
                <a:solidFill>
                  <a:srgbClr val="000000"/>
                </a:solidFill>
                <a:latin typeface="Calibri" panose="020F0502020204030204" pitchFamily="34" charset="0"/>
              </a:rPr>
              <a:t>)</a:t>
            </a:r>
            <a:endParaRPr lang="en-US" altLang="en-US" sz="1600" b="0" dirty="0">
              <a:solidFill>
                <a:srgbClr val="000000"/>
              </a:solidFill>
              <a:latin typeface="Calibri" panose="020F0502020204030204" pitchFamily="34" charset="0"/>
            </a:endParaRPr>
          </a:p>
        </p:txBody>
      </p:sp>
      <p:sp>
        <p:nvSpPr>
          <p:cNvPr id="28" name="TextBox 27"/>
          <p:cNvSpPr txBox="1">
            <a:spLocks noChangeArrowheads="1"/>
          </p:cNvSpPr>
          <p:nvPr/>
        </p:nvSpPr>
        <p:spPr bwMode="auto">
          <a:xfrm>
            <a:off x="381000" y="3468469"/>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Hiermee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vinden</a:t>
            </a:r>
            <a:r>
              <a:rPr lang="en-US" altLang="en-US" sz="1800" b="0" dirty="0" smtClean="0">
                <a:solidFill>
                  <a:srgbClr val="000000"/>
                </a:solidFill>
                <a:latin typeface="Calibri" panose="020F0502020204030204" pitchFamily="34" charset="0"/>
              </a:rPr>
              <a:t> we de </a:t>
            </a:r>
            <a:r>
              <a:rPr lang="en-US" altLang="en-US" sz="1800" b="0" dirty="0" err="1" smtClean="0">
                <a:solidFill>
                  <a:srgbClr val="000000"/>
                </a:solidFill>
                <a:latin typeface="Calibri" panose="020F0502020204030204" pitchFamily="34" charset="0"/>
              </a:rPr>
              <a:t>volgende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vier</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differentiaalvergelijkingen</a:t>
            </a:r>
            <a:endParaRPr lang="en-US" altLang="en-US" sz="1800" b="0" dirty="0">
              <a:solidFill>
                <a:srgbClr val="000000"/>
              </a:solidFill>
              <a:latin typeface="Calibri" panose="020F0502020204030204" pitchFamily="34" charset="0"/>
            </a:endParaRPr>
          </a:p>
        </p:txBody>
      </p:sp>
      <p:pic>
        <p:nvPicPr>
          <p:cNvPr id="2" name="Picture 1"/>
          <p:cNvPicPr>
            <a:picLocks noChangeAspect="1"/>
          </p:cNvPicPr>
          <p:nvPr/>
        </p:nvPicPr>
        <p:blipFill>
          <a:blip r:embed="rId4"/>
          <a:stretch>
            <a:fillRect/>
          </a:stretch>
        </p:blipFill>
        <p:spPr>
          <a:xfrm>
            <a:off x="4756230" y="1277412"/>
            <a:ext cx="2567195" cy="650912"/>
          </a:xfrm>
          <a:prstGeom prst="rect">
            <a:avLst/>
          </a:prstGeom>
        </p:spPr>
      </p:pic>
      <p:pic>
        <p:nvPicPr>
          <p:cNvPr id="3" name="Picture 2"/>
          <p:cNvPicPr>
            <a:picLocks noChangeAspect="1"/>
          </p:cNvPicPr>
          <p:nvPr/>
        </p:nvPicPr>
        <p:blipFill>
          <a:blip r:embed="rId5"/>
          <a:stretch>
            <a:fillRect/>
          </a:stretch>
        </p:blipFill>
        <p:spPr>
          <a:xfrm>
            <a:off x="590233" y="2407439"/>
            <a:ext cx="4819967" cy="922972"/>
          </a:xfrm>
          <a:prstGeom prst="rect">
            <a:avLst/>
          </a:prstGeom>
        </p:spPr>
      </p:pic>
      <p:pic>
        <p:nvPicPr>
          <p:cNvPr id="4" name="Picture 3"/>
          <p:cNvPicPr>
            <a:picLocks noChangeAspect="1"/>
          </p:cNvPicPr>
          <p:nvPr/>
        </p:nvPicPr>
        <p:blipFill>
          <a:blip r:embed="rId6"/>
          <a:stretch>
            <a:fillRect/>
          </a:stretch>
        </p:blipFill>
        <p:spPr>
          <a:xfrm>
            <a:off x="5913853" y="2436343"/>
            <a:ext cx="1614186" cy="292657"/>
          </a:xfrm>
          <a:prstGeom prst="rect">
            <a:avLst/>
          </a:prstGeom>
        </p:spPr>
      </p:pic>
      <p:pic>
        <p:nvPicPr>
          <p:cNvPr id="5" name="Picture 4"/>
          <p:cNvPicPr>
            <a:picLocks noChangeAspect="1"/>
          </p:cNvPicPr>
          <p:nvPr/>
        </p:nvPicPr>
        <p:blipFill>
          <a:blip r:embed="rId7"/>
          <a:stretch>
            <a:fillRect/>
          </a:stretch>
        </p:blipFill>
        <p:spPr>
          <a:xfrm>
            <a:off x="5942790" y="2743200"/>
            <a:ext cx="1700129" cy="324648"/>
          </a:xfrm>
          <a:prstGeom prst="rect">
            <a:avLst/>
          </a:prstGeom>
        </p:spPr>
      </p:pic>
      <p:pic>
        <p:nvPicPr>
          <p:cNvPr id="6" name="Picture 5"/>
          <p:cNvPicPr>
            <a:picLocks noChangeAspect="1"/>
          </p:cNvPicPr>
          <p:nvPr/>
        </p:nvPicPr>
        <p:blipFill>
          <a:blip r:embed="rId8"/>
          <a:stretch>
            <a:fillRect/>
          </a:stretch>
        </p:blipFill>
        <p:spPr>
          <a:xfrm>
            <a:off x="5913853" y="3059673"/>
            <a:ext cx="1027608" cy="231323"/>
          </a:xfrm>
          <a:prstGeom prst="rect">
            <a:avLst/>
          </a:prstGeom>
        </p:spPr>
      </p:pic>
      <p:pic>
        <p:nvPicPr>
          <p:cNvPr id="8" name="Picture 7"/>
          <p:cNvPicPr>
            <a:picLocks noChangeAspect="1"/>
          </p:cNvPicPr>
          <p:nvPr/>
        </p:nvPicPr>
        <p:blipFill>
          <a:blip r:embed="rId9"/>
          <a:stretch>
            <a:fillRect/>
          </a:stretch>
        </p:blipFill>
        <p:spPr>
          <a:xfrm>
            <a:off x="7147619" y="3070416"/>
            <a:ext cx="990600" cy="205675"/>
          </a:xfrm>
          <a:prstGeom prst="rect">
            <a:avLst/>
          </a:prstGeom>
        </p:spPr>
      </p:pic>
      <p:pic>
        <p:nvPicPr>
          <p:cNvPr id="11" name="Picture 10"/>
          <p:cNvPicPr>
            <a:picLocks noChangeAspect="1"/>
          </p:cNvPicPr>
          <p:nvPr/>
        </p:nvPicPr>
        <p:blipFill>
          <a:blip r:embed="rId10"/>
          <a:stretch>
            <a:fillRect/>
          </a:stretch>
        </p:blipFill>
        <p:spPr>
          <a:xfrm>
            <a:off x="626966" y="3878791"/>
            <a:ext cx="4648200" cy="1280448"/>
          </a:xfrm>
          <a:prstGeom prst="rect">
            <a:avLst/>
          </a:prstGeom>
        </p:spPr>
      </p:pic>
      <p:pic>
        <p:nvPicPr>
          <p:cNvPr id="13" name="Picture 12"/>
          <p:cNvPicPr>
            <a:picLocks noChangeAspect="1"/>
          </p:cNvPicPr>
          <p:nvPr/>
        </p:nvPicPr>
        <p:blipFill>
          <a:blip r:embed="rId11"/>
          <a:stretch>
            <a:fillRect/>
          </a:stretch>
        </p:blipFill>
        <p:spPr>
          <a:xfrm>
            <a:off x="609605" y="5157742"/>
            <a:ext cx="3276600" cy="1035681"/>
          </a:xfrm>
          <a:prstGeom prst="rect">
            <a:avLst/>
          </a:prstGeom>
        </p:spPr>
      </p:pic>
      <p:sp>
        <p:nvSpPr>
          <p:cNvPr id="37" name="TextBox 36"/>
          <p:cNvSpPr txBox="1">
            <a:spLocks noChangeArrowheads="1"/>
          </p:cNvSpPr>
          <p:nvPr/>
        </p:nvSpPr>
        <p:spPr bwMode="auto">
          <a:xfrm>
            <a:off x="381000" y="62484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We </a:t>
            </a:r>
            <a:r>
              <a:rPr lang="en-US" altLang="en-US" sz="1800" b="0" dirty="0" err="1" smtClean="0">
                <a:solidFill>
                  <a:srgbClr val="000000"/>
                </a:solidFill>
                <a:latin typeface="Calibri" panose="020F0502020204030204" pitchFamily="34" charset="0"/>
              </a:rPr>
              <a:t>kunnen</a:t>
            </a:r>
            <a:r>
              <a:rPr lang="en-US" altLang="en-US" sz="1800" b="0" dirty="0" smtClean="0">
                <a:solidFill>
                  <a:srgbClr val="000000"/>
                </a:solidFill>
                <a:latin typeface="Calibri" panose="020F0502020204030204" pitchFamily="34" charset="0"/>
              </a:rPr>
              <a:t> het </a:t>
            </a:r>
            <a:r>
              <a:rPr lang="en-US" altLang="en-US" sz="1800" b="0" dirty="0" err="1" smtClean="0">
                <a:solidFill>
                  <a:srgbClr val="000000"/>
                </a:solidFill>
                <a:latin typeface="Calibri" panose="020F0502020204030204" pitchFamily="34" charset="0"/>
              </a:rPr>
              <a:t>vinden</a:t>
            </a:r>
            <a:r>
              <a:rPr lang="en-US" altLang="en-US" sz="1800" b="0" dirty="0" smtClean="0">
                <a:solidFill>
                  <a:srgbClr val="000000"/>
                </a:solidFill>
                <a:latin typeface="Calibri" panose="020F0502020204030204" pitchFamily="34" charset="0"/>
              </a:rPr>
              <a:t> van </a:t>
            </a:r>
            <a:r>
              <a:rPr lang="en-US" altLang="en-US" sz="1800" b="0" dirty="0" err="1" smtClean="0">
                <a:solidFill>
                  <a:srgbClr val="000000"/>
                </a:solidFill>
                <a:latin typeface="Calibri" panose="020F0502020204030204" pitchFamily="34" charset="0"/>
              </a:rPr>
              <a:t>oplossingen</a:t>
            </a:r>
            <a:r>
              <a:rPr lang="en-US" altLang="en-US" sz="1800" b="0" dirty="0" smtClean="0">
                <a:solidFill>
                  <a:srgbClr val="000000"/>
                </a:solidFill>
                <a:latin typeface="Calibri" panose="020F0502020204030204" pitchFamily="34" charset="0"/>
              </a:rPr>
              <a:t> </a:t>
            </a:r>
            <a:r>
              <a:rPr lang="en-US" altLang="en-US" sz="1800" b="0" dirty="0" err="1">
                <a:solidFill>
                  <a:srgbClr val="000000"/>
                </a:solidFill>
                <a:latin typeface="Calibri" panose="020F0502020204030204" pitchFamily="34" charset="0"/>
              </a:rPr>
              <a:t>simplificeren</a:t>
            </a:r>
            <a:r>
              <a:rPr lang="en-US" altLang="en-US" sz="1800" b="0" dirty="0">
                <a:solidFill>
                  <a:srgbClr val="000000"/>
                </a:solidFill>
                <a:latin typeface="Calibri" panose="020F0502020204030204" pitchFamily="34" charset="0"/>
              </a:rPr>
              <a:t> door </a:t>
            </a:r>
            <a:r>
              <a:rPr lang="en-US" altLang="en-US" sz="1800" b="0" dirty="0" err="1" smtClean="0">
                <a:solidFill>
                  <a:srgbClr val="000000"/>
                </a:solidFill>
                <a:latin typeface="Calibri" panose="020F0502020204030204" pitchFamily="34" charset="0"/>
              </a:rPr>
              <a:t>gebruik</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te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maken</a:t>
            </a:r>
            <a:r>
              <a:rPr lang="en-US" altLang="en-US" sz="1800" b="0" dirty="0" smtClean="0">
                <a:solidFill>
                  <a:srgbClr val="000000"/>
                </a:solidFill>
                <a:latin typeface="Calibri" panose="020F0502020204030204" pitchFamily="34" charset="0"/>
              </a:rPr>
              <a:t> van </a:t>
            </a:r>
            <a:r>
              <a:rPr lang="en-US" altLang="en-US" sz="1800" b="0" dirty="0" err="1" smtClean="0">
                <a:solidFill>
                  <a:srgbClr val="000000"/>
                </a:solidFill>
                <a:latin typeface="Calibri" panose="020F0502020204030204" pitchFamily="34" charset="0"/>
              </a:rPr>
              <a:t>bewegingsconstanten</a:t>
            </a:r>
            <a:r>
              <a:rPr lang="en-US" altLang="en-US" sz="1800" b="0" dirty="0" smtClean="0">
                <a:solidFill>
                  <a:srgbClr val="000000"/>
                </a:solidFill>
                <a:latin typeface="Calibri" panose="020F0502020204030204" pitchFamily="34" charset="0"/>
              </a:rPr>
              <a:t> of van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Lagrangiaanse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behandeling</a:t>
            </a:r>
            <a:endParaRPr lang="en-US" altLang="en-US" sz="1800"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24545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heckerboard(across)">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heckerboard(across)">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checkerboard(across)">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5" grpId="0"/>
      <p:bldP spid="28"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838200" y="0"/>
            <a:ext cx="7772400" cy="990600"/>
          </a:xfrm>
        </p:spPr>
        <p:txBody>
          <a:bodyPr/>
          <a:lstStyle/>
          <a:p>
            <a:pPr>
              <a:defRPr/>
            </a:pPr>
            <a:r>
              <a:rPr lang="en-US" altLang="ja-JP" sz="2800" b="0" kern="1200" dirty="0" err="1" smtClean="0">
                <a:solidFill>
                  <a:srgbClr val="00397E"/>
                </a:solidFill>
                <a:latin typeface="Biondi" pitchFamily="2" charset="0"/>
                <a:ea typeface="MS PGothic" pitchFamily="34" charset="-128"/>
                <a:cs typeface="Arabic Typesetting" pitchFamily="66" charset="-78"/>
              </a:rPr>
              <a:t>Bewegingsconstanten</a:t>
            </a:r>
            <a:endParaRPr lang="en-US" altLang="ja-JP" sz="2800" b="0" kern="1200" dirty="0" smtClean="0">
              <a:solidFill>
                <a:srgbClr val="00397E"/>
              </a:solidFill>
              <a:latin typeface="Biondi" pitchFamily="2" charset="0"/>
              <a:ea typeface="MS PGothic" pitchFamily="34" charset="-128"/>
              <a:cs typeface="Arabic Typesetting" pitchFamily="66" charset="-78"/>
            </a:endParaRPr>
          </a:p>
        </p:txBody>
      </p:sp>
      <p:cxnSp>
        <p:nvCxnSpPr>
          <p:cNvPr id="9250" name="Straight Connector 8"/>
          <p:cNvCxnSpPr>
            <a:cxnSpLocks noChangeShapeType="1"/>
          </p:cNvCxnSpPr>
          <p:nvPr/>
        </p:nvCxnSpPr>
        <p:spPr bwMode="auto">
          <a:xfrm>
            <a:off x="1082675" y="777875"/>
            <a:ext cx="6946900" cy="1588"/>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cxnSp>
      <p:sp>
        <p:nvSpPr>
          <p:cNvPr id="40" name="Rectangle 10"/>
          <p:cNvSpPr>
            <a:spLocks noChangeArrowheads="1"/>
          </p:cNvSpPr>
          <p:nvPr/>
        </p:nvSpPr>
        <p:spPr bwMode="auto">
          <a:xfrm>
            <a:off x="0" y="5715000"/>
            <a:ext cx="9144000" cy="1143000"/>
          </a:xfrm>
          <a:prstGeom prst="rect">
            <a:avLst/>
          </a:prstGeom>
          <a:solidFill>
            <a:schemeClr val="bg1"/>
          </a:solidFill>
          <a:ln w="9525" algn="ctr">
            <a:solidFill>
              <a:schemeClr val="bg1"/>
            </a:solidFill>
            <a:round/>
            <a:headEnd/>
            <a:tailEnd/>
          </a:ln>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endParaRPr lang="nl-NL" altLang="en-US" sz="1800" b="0">
              <a:solidFill>
                <a:srgbClr val="000000"/>
              </a:solidFill>
              <a:latin typeface="Calibri" panose="020F0502020204030204" pitchFamily="34" charset="0"/>
            </a:endParaRPr>
          </a:p>
        </p:txBody>
      </p:sp>
      <p:sp>
        <p:nvSpPr>
          <p:cNvPr id="41" name="TextBox 40"/>
          <p:cNvSpPr txBox="1">
            <a:spLocks noChangeArrowheads="1"/>
          </p:cNvSpPr>
          <p:nvPr/>
        </p:nvSpPr>
        <p:spPr bwMode="auto">
          <a:xfrm>
            <a:off x="381000" y="1077913"/>
            <a:ext cx="434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None/>
            </a:pPr>
            <a:r>
              <a:rPr lang="en-US" altLang="en-US" sz="1800" b="0" dirty="0" smtClean="0">
                <a:solidFill>
                  <a:srgbClr val="000000"/>
                </a:solidFill>
                <a:latin typeface="Calibri" panose="020F0502020204030204" pitchFamily="34" charset="0"/>
              </a:rPr>
              <a:t>De norm van de </a:t>
            </a:r>
            <a:r>
              <a:rPr lang="en-US" altLang="en-US" sz="1800" b="0" dirty="0" err="1" smtClean="0">
                <a:solidFill>
                  <a:srgbClr val="000000"/>
                </a:solidFill>
                <a:latin typeface="Calibri" panose="020F0502020204030204" pitchFamily="34" charset="0"/>
              </a:rPr>
              <a:t>raakvector</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blijft</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behouden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langs</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geodeet</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Er</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geldt</a:t>
            </a:r>
            <a:endParaRPr lang="en-US" altLang="en-US" sz="1800" b="0" dirty="0">
              <a:solidFill>
                <a:srgbClr val="000000"/>
              </a:solidFill>
              <a:latin typeface="Calibri" panose="020F0502020204030204" pitchFamily="34" charset="0"/>
            </a:endParaRPr>
          </a:p>
          <a:p>
            <a:pPr eaLnBrk="0" hangingPunct="0">
              <a:spcBef>
                <a:spcPct val="0"/>
              </a:spcBef>
              <a:buFontTx/>
              <a:buNone/>
            </a:pPr>
            <a:endParaRPr lang="en-US" altLang="en-US" sz="1800" b="0" dirty="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5" name="TextBox 24"/>
              <p:cNvSpPr txBox="1">
                <a:spLocks noChangeArrowheads="1"/>
              </p:cNvSpPr>
              <p:nvPr/>
            </p:nvSpPr>
            <p:spPr bwMode="auto">
              <a:xfrm>
                <a:off x="381000" y="1752600"/>
                <a:ext cx="7387022" cy="397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Voor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massief</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deeltje</a:t>
                </a:r>
                <a:r>
                  <a:rPr lang="en-US" altLang="en-US" sz="1800" b="0" dirty="0" smtClean="0">
                    <a:solidFill>
                      <a:srgbClr val="000000"/>
                    </a:solidFill>
                    <a:latin typeface="Calibri" panose="020F0502020204030204" pitchFamily="34" charset="0"/>
                  </a:rPr>
                  <a:t> met </a:t>
                </a:r>
                <a:r>
                  <a:rPr lang="en-US" altLang="en-US" sz="1800" b="0" dirty="0" err="1" smtClean="0">
                    <a:solidFill>
                      <a:srgbClr val="000000"/>
                    </a:solidFill>
                    <a:latin typeface="Calibri" panose="020F0502020204030204" pitchFamily="34" charset="0"/>
                  </a:rPr>
                  <a:t>snelheid</a:t>
                </a:r>
                <a:r>
                  <a:rPr lang="en-US" altLang="en-US" sz="1800" b="0" dirty="0" smtClean="0">
                    <a:solidFill>
                      <a:srgbClr val="000000"/>
                    </a:solidFill>
                    <a:latin typeface="Calibri" panose="020F0502020204030204" pitchFamily="34" charset="0"/>
                  </a:rPr>
                  <a:t> </a:t>
                </a:r>
                <a14:m>
                  <m:oMath xmlns:m="http://schemas.openxmlformats.org/officeDocument/2006/math">
                    <m:sSup>
                      <m:sSupPr>
                        <m:ctrlPr>
                          <a:rPr lang="en-US" altLang="en-US" sz="1800" b="0" i="1" smtClean="0">
                            <a:solidFill>
                              <a:srgbClr val="000000"/>
                            </a:solidFill>
                            <a:latin typeface="Cambria Math" panose="02040503050406030204" pitchFamily="18" charset="0"/>
                          </a:rPr>
                        </m:ctrlPr>
                      </m:sSupPr>
                      <m:e>
                        <m:r>
                          <a:rPr lang="en-US" altLang="en-US" sz="1800" b="0" i="1" smtClean="0">
                            <a:solidFill>
                              <a:srgbClr val="000000"/>
                            </a:solidFill>
                            <a:latin typeface="Cambria Math" panose="02040503050406030204" pitchFamily="18" charset="0"/>
                          </a:rPr>
                          <m:t>𝑈</m:t>
                        </m:r>
                      </m:e>
                      <m:sup>
                        <m:r>
                          <a:rPr lang="en-US" altLang="en-US" sz="1800" b="0" i="1" smtClean="0">
                            <a:solidFill>
                              <a:srgbClr val="000000"/>
                            </a:solidFill>
                            <a:latin typeface="Cambria Math" panose="02040503050406030204" pitchFamily="18" charset="0"/>
                            <a:ea typeface="Cambria Math" panose="02040503050406030204" pitchFamily="18" charset="0"/>
                          </a:rPr>
                          <m:t>𝜇</m:t>
                        </m:r>
                      </m:sup>
                    </m:sSup>
                  </m:oMath>
                </a14:m>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geldt</a:t>
                </a:r>
                <a:r>
                  <a:rPr lang="en-US" altLang="en-US" sz="1800" b="0" dirty="0" smtClean="0">
                    <a:solidFill>
                      <a:srgbClr val="000000"/>
                    </a:solidFill>
                    <a:latin typeface="Calibri" panose="020F0502020204030204" pitchFamily="34" charset="0"/>
                  </a:rPr>
                  <a:t>             </a:t>
                </a:r>
                <a14:m>
                  <m:oMath xmlns:m="http://schemas.openxmlformats.org/officeDocument/2006/math">
                    <m:nary>
                      <m:naryPr>
                        <m:chr m:val="∑"/>
                        <m:supHide m:val="on"/>
                        <m:ctrlPr>
                          <a:rPr lang="en-US" altLang="en-US" sz="1800" b="0" i="1" smtClean="0">
                            <a:solidFill>
                              <a:srgbClr val="000000"/>
                            </a:solidFill>
                            <a:latin typeface="Cambria Math" panose="02040503050406030204" pitchFamily="18" charset="0"/>
                          </a:rPr>
                        </m:ctrlPr>
                      </m:naryPr>
                      <m:sub>
                        <m:r>
                          <m:rPr>
                            <m:brk m:alnAt="7"/>
                          </m:rPr>
                          <a:rPr lang="en-US" altLang="en-US" sz="1800" b="0" i="1" smtClean="0">
                            <a:solidFill>
                              <a:srgbClr val="000000"/>
                            </a:solidFill>
                            <a:latin typeface="Cambria Math" panose="02040503050406030204" pitchFamily="18" charset="0"/>
                            <a:ea typeface="Cambria Math" panose="02040503050406030204" pitchFamily="18" charset="0"/>
                          </a:rPr>
                          <m:t>𝜇</m:t>
                        </m:r>
                        <m:r>
                          <a:rPr lang="en-US" altLang="en-US" sz="1800" b="0" i="1" smtClean="0">
                            <a:solidFill>
                              <a:srgbClr val="000000"/>
                            </a:solidFill>
                            <a:latin typeface="Cambria Math" panose="02040503050406030204" pitchFamily="18" charset="0"/>
                            <a:ea typeface="Cambria Math" panose="02040503050406030204" pitchFamily="18" charset="0"/>
                          </a:rPr>
                          <m:t>,</m:t>
                        </m:r>
                        <m:r>
                          <a:rPr lang="en-US" altLang="en-US" sz="1800" b="0" i="1" smtClean="0">
                            <a:solidFill>
                              <a:srgbClr val="000000"/>
                            </a:solidFill>
                            <a:latin typeface="Cambria Math" panose="02040503050406030204" pitchFamily="18" charset="0"/>
                            <a:ea typeface="Cambria Math" panose="02040503050406030204" pitchFamily="18" charset="0"/>
                          </a:rPr>
                          <m:t>𝜈</m:t>
                        </m:r>
                      </m:sub>
                      <m:sup/>
                      <m:e>
                        <m:sSub>
                          <m:sSubPr>
                            <m:ctrlPr>
                              <a:rPr lang="en-US" altLang="en-US" sz="1800" b="0" i="1" smtClean="0">
                                <a:solidFill>
                                  <a:srgbClr val="000000"/>
                                </a:solidFill>
                                <a:latin typeface="Cambria Math" panose="02040503050406030204" pitchFamily="18" charset="0"/>
                              </a:rPr>
                            </m:ctrlPr>
                          </m:sSubPr>
                          <m:e>
                            <m:r>
                              <a:rPr lang="en-US" altLang="en-US" sz="1800" b="0" i="1" smtClean="0">
                                <a:solidFill>
                                  <a:srgbClr val="000000"/>
                                </a:solidFill>
                                <a:latin typeface="Cambria Math" panose="02040503050406030204" pitchFamily="18" charset="0"/>
                              </a:rPr>
                              <m:t>𝑔</m:t>
                            </m:r>
                          </m:e>
                          <m:sub>
                            <m:r>
                              <a:rPr lang="en-US" altLang="en-US" sz="1800" b="0" i="1" smtClean="0">
                                <a:solidFill>
                                  <a:srgbClr val="000000"/>
                                </a:solidFill>
                                <a:latin typeface="Cambria Math" panose="02040503050406030204" pitchFamily="18" charset="0"/>
                                <a:ea typeface="Cambria Math" panose="02040503050406030204" pitchFamily="18" charset="0"/>
                              </a:rPr>
                              <m:t>𝜇𝜈</m:t>
                            </m:r>
                          </m:sub>
                        </m:sSub>
                        <m:sSup>
                          <m:sSupPr>
                            <m:ctrlPr>
                              <a:rPr lang="en-US" altLang="en-US" sz="1800" b="0" i="1" smtClean="0">
                                <a:solidFill>
                                  <a:srgbClr val="000000"/>
                                </a:solidFill>
                                <a:latin typeface="Cambria Math" panose="02040503050406030204" pitchFamily="18" charset="0"/>
                              </a:rPr>
                            </m:ctrlPr>
                          </m:sSupPr>
                          <m:e>
                            <m:r>
                              <a:rPr lang="en-US" altLang="en-US" sz="1800" b="0" i="1" smtClean="0">
                                <a:solidFill>
                                  <a:srgbClr val="000000"/>
                                </a:solidFill>
                                <a:latin typeface="Cambria Math" panose="02040503050406030204" pitchFamily="18" charset="0"/>
                              </a:rPr>
                              <m:t>𝑈</m:t>
                            </m:r>
                          </m:e>
                          <m:sup>
                            <m:r>
                              <a:rPr lang="en-US" altLang="en-US" sz="1800" b="0" i="1" smtClean="0">
                                <a:solidFill>
                                  <a:srgbClr val="000000"/>
                                </a:solidFill>
                                <a:latin typeface="Cambria Math" panose="02040503050406030204" pitchFamily="18" charset="0"/>
                                <a:ea typeface="Cambria Math" panose="02040503050406030204" pitchFamily="18" charset="0"/>
                              </a:rPr>
                              <m:t>𝜇</m:t>
                            </m:r>
                          </m:sup>
                        </m:sSup>
                        <m:sSup>
                          <m:sSupPr>
                            <m:ctrlPr>
                              <a:rPr lang="en-US" altLang="en-US" sz="1800" b="0" i="1" smtClean="0">
                                <a:solidFill>
                                  <a:srgbClr val="000000"/>
                                </a:solidFill>
                                <a:latin typeface="Cambria Math" panose="02040503050406030204" pitchFamily="18" charset="0"/>
                              </a:rPr>
                            </m:ctrlPr>
                          </m:sSupPr>
                          <m:e>
                            <m:r>
                              <a:rPr lang="en-US" altLang="en-US" sz="1800" b="0" i="1" smtClean="0">
                                <a:solidFill>
                                  <a:srgbClr val="000000"/>
                                </a:solidFill>
                                <a:latin typeface="Cambria Math" panose="02040503050406030204" pitchFamily="18" charset="0"/>
                              </a:rPr>
                              <m:t>𝑈</m:t>
                            </m:r>
                          </m:e>
                          <m:sup>
                            <m:r>
                              <a:rPr lang="en-US" altLang="en-US" sz="1800" b="0" i="1" smtClean="0">
                                <a:solidFill>
                                  <a:srgbClr val="000000"/>
                                </a:solidFill>
                                <a:latin typeface="Cambria Math" panose="02040503050406030204" pitchFamily="18" charset="0"/>
                                <a:ea typeface="Cambria Math" panose="02040503050406030204" pitchFamily="18" charset="0"/>
                              </a:rPr>
                              <m:t>𝜈</m:t>
                            </m:r>
                          </m:sup>
                        </m:sSup>
                      </m:e>
                    </m:nary>
                    <m:r>
                      <a:rPr lang="en-US" altLang="en-US" sz="1800" b="0" i="1" smtClean="0">
                        <a:solidFill>
                          <a:srgbClr val="000000"/>
                        </a:solidFill>
                        <a:latin typeface="Cambria Math" panose="02040503050406030204" pitchFamily="18" charset="0"/>
                      </a:rPr>
                      <m:t>=−</m:t>
                    </m:r>
                    <m:sSup>
                      <m:sSupPr>
                        <m:ctrlPr>
                          <a:rPr lang="en-US" altLang="en-US" sz="1800" b="0" i="1" smtClean="0">
                            <a:solidFill>
                              <a:srgbClr val="000000"/>
                            </a:solidFill>
                            <a:latin typeface="Cambria Math" panose="02040503050406030204" pitchFamily="18" charset="0"/>
                          </a:rPr>
                        </m:ctrlPr>
                      </m:sSupPr>
                      <m:e>
                        <m:r>
                          <a:rPr lang="en-US" altLang="en-US" sz="1800" b="0" i="1" smtClean="0">
                            <a:solidFill>
                              <a:srgbClr val="000000"/>
                            </a:solidFill>
                            <a:latin typeface="Cambria Math" panose="02040503050406030204" pitchFamily="18" charset="0"/>
                          </a:rPr>
                          <m:t>𝑐</m:t>
                        </m:r>
                      </m:e>
                      <m:sup>
                        <m:r>
                          <a:rPr lang="en-US" altLang="en-US" sz="1800" b="0" i="1" smtClean="0">
                            <a:solidFill>
                              <a:srgbClr val="000000"/>
                            </a:solidFill>
                            <a:latin typeface="Cambria Math" panose="02040503050406030204" pitchFamily="18" charset="0"/>
                          </a:rPr>
                          <m:t>2</m:t>
                        </m:r>
                      </m:sup>
                    </m:sSup>
                  </m:oMath>
                </a14:m>
                <a:endParaRPr lang="en-US" altLang="en-US" sz="1600" b="0" dirty="0">
                  <a:solidFill>
                    <a:srgbClr val="000000"/>
                  </a:solidFill>
                  <a:latin typeface="Calibri" panose="020F050202020403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bwMode="auto">
              <a:xfrm>
                <a:off x="381000" y="1752600"/>
                <a:ext cx="7387022" cy="397160"/>
              </a:xfrm>
              <a:prstGeom prst="rect">
                <a:avLst/>
              </a:prstGeom>
              <a:blipFill rotWithShape="0">
                <a:blip r:embed="rId3"/>
                <a:stretch>
                  <a:fillRect l="-743" t="-109231" b="-16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8" name="TextBox 27"/>
          <p:cNvSpPr txBox="1">
            <a:spLocks noChangeArrowheads="1"/>
          </p:cNvSpPr>
          <p:nvPr/>
        </p:nvSpPr>
        <p:spPr bwMode="auto">
          <a:xfrm>
            <a:off x="381000" y="2514600"/>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Metriek</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invullen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levert</a:t>
            </a:r>
            <a:endParaRPr lang="en-US" altLang="en-US" sz="1800" b="0" dirty="0">
              <a:solidFill>
                <a:srgbClr val="000000"/>
              </a:solidFill>
              <a:latin typeface="Calibri" panose="020F0502020204030204" pitchFamily="34" charset="0"/>
            </a:endParaRPr>
          </a:p>
        </p:txBody>
      </p:sp>
      <p:sp>
        <p:nvSpPr>
          <p:cNvPr id="37" name="TextBox 36"/>
          <p:cNvSpPr txBox="1">
            <a:spLocks noChangeArrowheads="1"/>
          </p:cNvSpPr>
          <p:nvPr/>
        </p:nvSpPr>
        <p:spPr bwMode="auto">
          <a:xfrm>
            <a:off x="381000" y="5599331"/>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De </a:t>
            </a:r>
            <a:r>
              <a:rPr lang="en-US" altLang="en-US" sz="1800" b="0" dirty="0" err="1" smtClean="0">
                <a:solidFill>
                  <a:srgbClr val="000000"/>
                </a:solidFill>
                <a:latin typeface="Calibri" panose="020F0502020204030204" pitchFamily="34" charset="0"/>
              </a:rPr>
              <a:t>derde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conditie</a:t>
            </a:r>
            <a:r>
              <a:rPr lang="en-US" altLang="en-US" sz="1800" b="0" dirty="0" smtClean="0">
                <a:solidFill>
                  <a:srgbClr val="000000"/>
                </a:solidFill>
                <a:latin typeface="Calibri" panose="020F0502020204030204" pitchFamily="34" charset="0"/>
              </a:rPr>
              <a:t> is </a:t>
            </a:r>
            <a:r>
              <a:rPr lang="en-US" altLang="en-US" sz="1800" b="0" dirty="0" err="1" smtClean="0">
                <a:solidFill>
                  <a:srgbClr val="000000"/>
                </a:solidFill>
                <a:latin typeface="Calibri" panose="020F0502020204030204" pitchFamily="34" charset="0"/>
              </a:rPr>
              <a:t>dan</a:t>
            </a:r>
            <a:endParaRPr lang="en-US" altLang="en-US" sz="1800" b="0" dirty="0">
              <a:solidFill>
                <a:srgbClr val="000000"/>
              </a:solidFill>
              <a:latin typeface="Calibri" panose="020F0502020204030204" pitchFamily="34" charset="0"/>
            </a:endParaRPr>
          </a:p>
        </p:txBody>
      </p:sp>
      <p:pic>
        <p:nvPicPr>
          <p:cNvPr id="7" name="Picture 6"/>
          <p:cNvPicPr>
            <a:picLocks noChangeAspect="1"/>
          </p:cNvPicPr>
          <p:nvPr/>
        </p:nvPicPr>
        <p:blipFill>
          <a:blip r:embed="rId4"/>
          <a:stretch>
            <a:fillRect/>
          </a:stretch>
        </p:blipFill>
        <p:spPr>
          <a:xfrm>
            <a:off x="4876800" y="1045577"/>
            <a:ext cx="3043237" cy="603355"/>
          </a:xfrm>
          <a:prstGeom prst="rect">
            <a:avLst/>
          </a:prstGeom>
        </p:spPr>
      </p:pic>
      <mc:AlternateContent xmlns:mc="http://schemas.openxmlformats.org/markup-compatibility/2006" xmlns:a14="http://schemas.microsoft.com/office/drawing/2010/main">
        <mc:Choice Requires="a14">
          <p:sp>
            <p:nvSpPr>
              <p:cNvPr id="20" name="TextBox 19"/>
              <p:cNvSpPr txBox="1">
                <a:spLocks noChangeArrowheads="1"/>
              </p:cNvSpPr>
              <p:nvPr/>
            </p:nvSpPr>
            <p:spPr bwMode="auto">
              <a:xfrm>
                <a:off x="381000" y="2133600"/>
                <a:ext cx="2643929"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We </a:t>
                </a:r>
                <a:r>
                  <a:rPr lang="en-US" altLang="en-US" sz="1800" b="0" dirty="0" err="1" smtClean="0">
                    <a:solidFill>
                      <a:srgbClr val="000000"/>
                    </a:solidFill>
                    <a:latin typeface="Calibri" panose="020F0502020204030204" pitchFamily="34" charset="0"/>
                  </a:rPr>
                  <a:t>vinden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dan</a:t>
                </a:r>
                <a:r>
                  <a:rPr lang="en-US" altLang="en-US" sz="1800" b="0" dirty="0" smtClean="0">
                    <a:solidFill>
                      <a:srgbClr val="000000"/>
                    </a:solidFill>
                    <a:latin typeface="Calibri" panose="020F0502020204030204" pitchFamily="34" charset="0"/>
                  </a:rPr>
                  <a:t> </a:t>
                </a:r>
                <a14:m>
                  <m:oMath xmlns:m="http://schemas.openxmlformats.org/officeDocument/2006/math">
                    <m:sSup>
                      <m:sSupPr>
                        <m:ctrlPr>
                          <a:rPr lang="en-US" altLang="en-US" sz="1800" b="0" i="1" smtClean="0">
                            <a:solidFill>
                              <a:srgbClr val="000000"/>
                            </a:solidFill>
                            <a:latin typeface="Cambria Math" panose="02040503050406030204" pitchFamily="18" charset="0"/>
                          </a:rPr>
                        </m:ctrlPr>
                      </m:sSupPr>
                      <m:e>
                        <m:r>
                          <a:rPr lang="en-US" altLang="en-US" sz="1800" b="0" i="1" smtClean="0">
                            <a:solidFill>
                              <a:srgbClr val="000000"/>
                            </a:solidFill>
                            <a:latin typeface="Cambria Math" panose="02040503050406030204" pitchFamily="18" charset="0"/>
                          </a:rPr>
                          <m:t>𝑛</m:t>
                        </m:r>
                      </m:e>
                      <m:sup>
                        <m:r>
                          <a:rPr lang="en-US" altLang="en-US" sz="1800" b="0" i="1" smtClean="0">
                            <a:solidFill>
                              <a:srgbClr val="000000"/>
                            </a:solidFill>
                            <a:latin typeface="Cambria Math" panose="02040503050406030204" pitchFamily="18" charset="0"/>
                          </a:rPr>
                          <m:t>2</m:t>
                        </m:r>
                      </m:sup>
                    </m:sSup>
                    <m:r>
                      <a:rPr lang="en-US" altLang="en-US" sz="1800" b="0" i="1" smtClean="0">
                        <a:solidFill>
                          <a:srgbClr val="000000"/>
                        </a:solidFill>
                        <a:latin typeface="Cambria Math" panose="02040503050406030204" pitchFamily="18" charset="0"/>
                      </a:rPr>
                      <m:t>=−</m:t>
                    </m:r>
                    <m:sSup>
                      <m:sSupPr>
                        <m:ctrlPr>
                          <a:rPr lang="en-US" altLang="en-US" sz="1800" b="0" i="1" smtClean="0">
                            <a:solidFill>
                              <a:srgbClr val="000000"/>
                            </a:solidFill>
                            <a:latin typeface="Cambria Math" panose="02040503050406030204" pitchFamily="18" charset="0"/>
                          </a:rPr>
                        </m:ctrlPr>
                      </m:sSupPr>
                      <m:e>
                        <m:r>
                          <a:rPr lang="en-US" altLang="en-US" sz="1800" b="0" i="1" smtClean="0">
                            <a:solidFill>
                              <a:srgbClr val="000000"/>
                            </a:solidFill>
                            <a:latin typeface="Cambria Math" panose="02040503050406030204" pitchFamily="18" charset="0"/>
                          </a:rPr>
                          <m:t>𝑐</m:t>
                        </m:r>
                      </m:e>
                      <m:sup>
                        <m:r>
                          <a:rPr lang="en-US" altLang="en-US" sz="1800" b="0" i="1" smtClean="0">
                            <a:solidFill>
                              <a:srgbClr val="000000"/>
                            </a:solidFill>
                            <a:latin typeface="Cambria Math" panose="02040503050406030204" pitchFamily="18" charset="0"/>
                          </a:rPr>
                          <m:t>2</m:t>
                        </m:r>
                      </m:sup>
                    </m:sSup>
                  </m:oMath>
                </a14:m>
                <a:r>
                  <a:rPr lang="en-US" altLang="en-US" sz="1800" b="0" dirty="0" smtClean="0">
                    <a:solidFill>
                      <a:srgbClr val="000000"/>
                    </a:solidFill>
                    <a:latin typeface="Calibri" panose="020F0502020204030204" pitchFamily="34" charset="0"/>
                  </a:rPr>
                  <a:t> </a:t>
                </a:r>
                <a:endParaRPr lang="en-US" altLang="en-US" sz="1600" b="0" dirty="0">
                  <a:solidFill>
                    <a:srgbClr val="000000"/>
                  </a:solidFill>
                  <a:latin typeface="Calibri" panose="020F050202020403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381000" y="2133600"/>
                <a:ext cx="2643929" cy="369332"/>
              </a:xfrm>
              <a:prstGeom prst="rect">
                <a:avLst/>
              </a:prstGeom>
              <a:blipFill rotWithShape="0">
                <a:blip r:embed="rId5"/>
                <a:stretch>
                  <a:fillRect l="-2079" t="-8197"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6" name="TextBox 25"/>
          <p:cNvSpPr txBox="1">
            <a:spLocks noChangeArrowheads="1"/>
          </p:cNvSpPr>
          <p:nvPr/>
        </p:nvSpPr>
        <p:spPr bwMode="auto">
          <a:xfrm>
            <a:off x="381000" y="31242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Er</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zijn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diepe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relaties</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tussen</a:t>
            </a:r>
            <a:r>
              <a:rPr lang="en-US" altLang="en-US" sz="1800" b="0" dirty="0" smtClean="0">
                <a:solidFill>
                  <a:srgbClr val="000000"/>
                </a:solidFill>
                <a:latin typeface="Calibri" panose="020F0502020204030204" pitchFamily="34" charset="0"/>
              </a:rPr>
              <a:t> </a:t>
            </a:r>
            <a:r>
              <a:rPr lang="en-US" altLang="en-US" sz="1800" b="0" dirty="0" err="1">
                <a:solidFill>
                  <a:srgbClr val="000000"/>
                </a:solidFill>
                <a:latin typeface="Calibri" panose="020F0502020204030204" pitchFamily="34" charset="0"/>
              </a:rPr>
              <a:t>symmetrieën</a:t>
            </a:r>
            <a:r>
              <a:rPr lang="en-US" altLang="en-US" sz="1800" b="0" dirty="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behouden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grootheden</a:t>
            </a:r>
            <a:r>
              <a:rPr lang="en-US" altLang="en-US" sz="1800" b="0" dirty="0" smtClean="0">
                <a:solidFill>
                  <a:srgbClr val="000000"/>
                </a:solidFill>
                <a:latin typeface="Calibri" panose="020F0502020204030204" pitchFamily="34" charset="0"/>
              </a:rPr>
              <a:t>. Zo </a:t>
            </a:r>
            <a:r>
              <a:rPr lang="en-US" altLang="en-US" sz="1800" b="0" dirty="0" err="1" smtClean="0">
                <a:solidFill>
                  <a:srgbClr val="000000"/>
                </a:solidFill>
                <a:latin typeface="Calibri" panose="020F0502020204030204" pitchFamily="34" charset="0"/>
              </a:rPr>
              <a:t>hangt</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bijvoorbeeld</a:t>
            </a:r>
            <a:r>
              <a:rPr lang="en-US" altLang="en-US" sz="1800" b="0" dirty="0" smtClean="0">
                <a:solidFill>
                  <a:srgbClr val="000000"/>
                </a:solidFill>
                <a:latin typeface="Calibri" panose="020F0502020204030204" pitchFamily="34" charset="0"/>
              </a:rPr>
              <a:t> de Schwarzschild </a:t>
            </a:r>
            <a:r>
              <a:rPr lang="en-US" altLang="en-US" sz="1800" b="0" dirty="0" err="1" smtClean="0">
                <a:solidFill>
                  <a:srgbClr val="000000"/>
                </a:solidFill>
                <a:latin typeface="Calibri" panose="020F0502020204030204" pitchFamily="34" charset="0"/>
              </a:rPr>
              <a:t>metriek</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niet</a:t>
            </a:r>
            <a:r>
              <a:rPr lang="en-US" altLang="en-US" sz="1800" b="0" dirty="0" smtClean="0">
                <a:solidFill>
                  <a:srgbClr val="000000"/>
                </a:solidFill>
                <a:latin typeface="Calibri" panose="020F0502020204030204" pitchFamily="34" charset="0"/>
              </a:rPr>
              <a:t> van de </a:t>
            </a:r>
            <a:r>
              <a:rPr lang="en-US" altLang="en-US" sz="1800" b="0" dirty="0" err="1" smtClean="0">
                <a:solidFill>
                  <a:srgbClr val="000000"/>
                </a:solidFill>
                <a:latin typeface="Calibri" panose="020F0502020204030204" pitchFamily="34" charset="0"/>
              </a:rPr>
              <a:t>tijd</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af</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dit</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leidt</a:t>
            </a:r>
            <a:r>
              <a:rPr lang="en-US" altLang="en-US" sz="1800" b="0" dirty="0" smtClean="0">
                <a:solidFill>
                  <a:srgbClr val="000000"/>
                </a:solidFill>
                <a:latin typeface="Calibri" panose="020F0502020204030204" pitchFamily="34" charset="0"/>
              </a:rPr>
              <a:t> tot </a:t>
            </a:r>
            <a:r>
              <a:rPr lang="en-US" altLang="en-US" sz="1800" b="0" dirty="0" err="1" smtClean="0">
                <a:solidFill>
                  <a:srgbClr val="000000"/>
                </a:solidFill>
                <a:latin typeface="Calibri" panose="020F0502020204030204" pitchFamily="34" charset="0"/>
              </a:rPr>
              <a:t>behoud</a:t>
            </a:r>
            <a:r>
              <a:rPr lang="en-US" altLang="en-US" sz="1800" b="0" dirty="0" smtClean="0">
                <a:solidFill>
                  <a:srgbClr val="000000"/>
                </a:solidFill>
                <a:latin typeface="Calibri" panose="020F0502020204030204" pitchFamily="34" charset="0"/>
              </a:rPr>
              <a:t> van </a:t>
            </a:r>
            <a:r>
              <a:rPr lang="en-US" altLang="en-US" sz="1800" b="0" dirty="0" err="1" smtClean="0">
                <a:solidFill>
                  <a:srgbClr val="000000"/>
                </a:solidFill>
                <a:latin typeface="Calibri" panose="020F0502020204030204" pitchFamily="34" charset="0"/>
              </a:rPr>
              <a:t>energie</a:t>
            </a:r>
            <a:endParaRPr lang="en-US" altLang="en-US" sz="1800" b="0" dirty="0">
              <a:solidFill>
                <a:srgbClr val="000000"/>
              </a:solidFill>
              <a:latin typeface="Calibri" panose="020F0502020204030204" pitchFamily="34" charset="0"/>
            </a:endParaRPr>
          </a:p>
        </p:txBody>
      </p:sp>
      <p:sp>
        <p:nvSpPr>
          <p:cNvPr id="27" name="TextBox 26"/>
          <p:cNvSpPr txBox="1">
            <a:spLocks noChangeArrowheads="1"/>
          </p:cNvSpPr>
          <p:nvPr/>
        </p:nvSpPr>
        <p:spPr bwMode="auto">
          <a:xfrm>
            <a:off x="381000" y="3733800"/>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Invariantie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onder</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rotaties</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geeft</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sferische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symmetrie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leidt</a:t>
            </a:r>
            <a:r>
              <a:rPr lang="en-US" altLang="en-US" sz="1800" b="0" dirty="0" smtClean="0">
                <a:solidFill>
                  <a:srgbClr val="000000"/>
                </a:solidFill>
                <a:latin typeface="Calibri" panose="020F0502020204030204" pitchFamily="34" charset="0"/>
              </a:rPr>
              <a:t> tot </a:t>
            </a:r>
            <a:r>
              <a:rPr lang="en-US" altLang="en-US" sz="1800" b="0" dirty="0" err="1" smtClean="0">
                <a:solidFill>
                  <a:srgbClr val="000000"/>
                </a:solidFill>
                <a:latin typeface="Calibri" panose="020F0502020204030204" pitchFamily="34" charset="0"/>
              </a:rPr>
              <a:t>behoud</a:t>
            </a:r>
            <a:r>
              <a:rPr lang="en-US" altLang="en-US" sz="1800" b="0" dirty="0" smtClean="0">
                <a:solidFill>
                  <a:srgbClr val="000000"/>
                </a:solidFill>
                <a:latin typeface="Calibri" panose="020F0502020204030204" pitchFamily="34" charset="0"/>
              </a:rPr>
              <a:t> van </a:t>
            </a:r>
            <a:r>
              <a:rPr lang="en-US" altLang="en-US" sz="1800" b="0" dirty="0" err="1" smtClean="0">
                <a:solidFill>
                  <a:srgbClr val="000000"/>
                </a:solidFill>
                <a:latin typeface="Calibri" panose="020F0502020204030204" pitchFamily="34" charset="0"/>
              </a:rPr>
              <a:t>impulsmoment</a:t>
            </a:r>
            <a:endParaRPr lang="en-US" altLang="en-US" sz="1800" b="0" dirty="0">
              <a:solidFill>
                <a:srgbClr val="000000"/>
              </a:solidFill>
              <a:latin typeface="Calibri" panose="020F0502020204030204" pitchFamily="34" charset="0"/>
            </a:endParaRPr>
          </a:p>
        </p:txBody>
      </p:sp>
      <p:sp>
        <p:nvSpPr>
          <p:cNvPr id="29" name="TextBox 28"/>
          <p:cNvSpPr txBox="1">
            <a:spLocks noChangeArrowheads="1"/>
          </p:cNvSpPr>
          <p:nvPr/>
        </p:nvSpPr>
        <p:spPr bwMode="auto">
          <a:xfrm>
            <a:off x="381000" y="4086999"/>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behouden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grootheid</a:t>
            </a:r>
            <a:r>
              <a:rPr lang="en-US" altLang="en-US" sz="1800" b="0" dirty="0" smtClean="0">
                <a:solidFill>
                  <a:srgbClr val="000000"/>
                </a:solidFill>
                <a:latin typeface="Calibri" panose="020F0502020204030204" pitchFamily="34" charset="0"/>
              </a:rPr>
              <a:t> met de </a:t>
            </a:r>
            <a:r>
              <a:rPr lang="en-US" altLang="en-US" sz="1800" b="0" dirty="0" err="1" smtClean="0">
                <a:solidFill>
                  <a:srgbClr val="000000"/>
                </a:solidFill>
                <a:latin typeface="Calibri" panose="020F0502020204030204" pitchFamily="34" charset="0"/>
              </a:rPr>
              <a:t>rol</a:t>
            </a:r>
            <a:r>
              <a:rPr lang="en-US" altLang="en-US" sz="1800" b="0" dirty="0" smtClean="0">
                <a:solidFill>
                  <a:srgbClr val="000000"/>
                </a:solidFill>
                <a:latin typeface="Calibri" panose="020F0502020204030204" pitchFamily="34" charset="0"/>
              </a:rPr>
              <a:t> van </a:t>
            </a:r>
            <a:r>
              <a:rPr lang="en-US" altLang="en-US" sz="1800" b="0" dirty="0" err="1" smtClean="0">
                <a:solidFill>
                  <a:srgbClr val="000000"/>
                </a:solidFill>
                <a:latin typeface="Calibri" panose="020F0502020204030204" pitchFamily="34" charset="0"/>
              </a:rPr>
              <a:t>totale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energie</a:t>
            </a:r>
            <a:endParaRPr lang="en-US" altLang="en-US" sz="1800" b="0" dirty="0">
              <a:solidFill>
                <a:srgbClr val="000000"/>
              </a:solidFill>
              <a:latin typeface="Calibri" panose="020F0502020204030204" pitchFamily="34" charset="0"/>
            </a:endParaRPr>
          </a:p>
        </p:txBody>
      </p:sp>
      <p:pic>
        <p:nvPicPr>
          <p:cNvPr id="17" name="Picture 16"/>
          <p:cNvPicPr>
            <a:picLocks noChangeAspect="1"/>
          </p:cNvPicPr>
          <p:nvPr/>
        </p:nvPicPr>
        <p:blipFill>
          <a:blip r:embed="rId6"/>
          <a:stretch>
            <a:fillRect/>
          </a:stretch>
        </p:blipFill>
        <p:spPr>
          <a:xfrm>
            <a:off x="5588462" y="4050311"/>
            <a:ext cx="2343150" cy="585788"/>
          </a:xfrm>
          <a:prstGeom prst="rect">
            <a:avLst/>
          </a:prstGeom>
        </p:spPr>
      </p:pic>
      <p:sp>
        <p:nvSpPr>
          <p:cNvPr id="30" name="TextBox 29"/>
          <p:cNvSpPr txBox="1">
            <a:spLocks noChangeArrowheads="1"/>
          </p:cNvSpPr>
          <p:nvPr/>
        </p:nvSpPr>
        <p:spPr bwMode="auto">
          <a:xfrm>
            <a:off x="381000" y="4608731"/>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Behoud</a:t>
            </a:r>
            <a:r>
              <a:rPr lang="en-US" altLang="en-US" sz="1800" b="0" dirty="0" smtClean="0">
                <a:solidFill>
                  <a:srgbClr val="000000"/>
                </a:solidFill>
                <a:latin typeface="Calibri" panose="020F0502020204030204" pitchFamily="34" charset="0"/>
              </a:rPr>
              <a:t> van </a:t>
            </a:r>
            <a:r>
              <a:rPr lang="en-US" altLang="en-US" sz="1800" b="0" dirty="0" err="1" smtClean="0">
                <a:solidFill>
                  <a:srgbClr val="000000"/>
                </a:solidFill>
                <a:latin typeface="Calibri" panose="020F0502020204030204" pitchFamily="34" charset="0"/>
              </a:rPr>
              <a:t>impulsmoment</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vector) </a:t>
            </a:r>
            <a:r>
              <a:rPr lang="en-US" altLang="en-US" sz="1800" b="0" dirty="0" err="1" smtClean="0">
                <a:solidFill>
                  <a:srgbClr val="000000"/>
                </a:solidFill>
                <a:latin typeface="Calibri" panose="020F0502020204030204" pitchFamily="34" charset="0"/>
              </a:rPr>
              <a:t>leidt</a:t>
            </a:r>
            <a:r>
              <a:rPr lang="en-US" altLang="en-US" sz="1800" b="0" dirty="0" smtClean="0">
                <a:solidFill>
                  <a:srgbClr val="000000"/>
                </a:solidFill>
                <a:latin typeface="Calibri" panose="020F0502020204030204" pitchFamily="34" charset="0"/>
              </a:rPr>
              <a:t> tot </a:t>
            </a:r>
            <a:r>
              <a:rPr lang="en-US" altLang="en-US" sz="1800" b="0" dirty="0" err="1" smtClean="0">
                <a:solidFill>
                  <a:srgbClr val="000000"/>
                </a:solidFill>
                <a:latin typeface="Calibri" panose="020F0502020204030204" pitchFamily="34" charset="0"/>
              </a:rPr>
              <a:t>drie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behouden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scalaire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grootheden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Typisch</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gebruikt</a:t>
            </a:r>
            <a:r>
              <a:rPr lang="en-US" altLang="en-US" sz="1800" b="0" dirty="0" smtClean="0">
                <a:solidFill>
                  <a:srgbClr val="000000"/>
                </a:solidFill>
                <a:latin typeface="Calibri" panose="020F0502020204030204" pitchFamily="34" charset="0"/>
              </a:rPr>
              <a:t> met de </a:t>
            </a:r>
            <a:r>
              <a:rPr lang="en-US" altLang="en-US" sz="1800" b="0" dirty="0" err="1" smtClean="0">
                <a:solidFill>
                  <a:srgbClr val="000000"/>
                </a:solidFill>
                <a:latin typeface="Calibri" panose="020F0502020204030204" pitchFamily="34" charset="0"/>
              </a:rPr>
              <a:t>grootte</a:t>
            </a:r>
            <a:r>
              <a:rPr lang="en-US" altLang="en-US" sz="1800" b="0" dirty="0" smtClean="0">
                <a:solidFill>
                  <a:srgbClr val="000000"/>
                </a:solidFill>
                <a:latin typeface="Calibri" panose="020F0502020204030204" pitchFamily="34" charset="0"/>
              </a:rPr>
              <a:t> per </a:t>
            </a:r>
            <a:r>
              <a:rPr lang="en-US" altLang="en-US" sz="1800" b="0" dirty="0" err="1" smtClean="0">
                <a:solidFill>
                  <a:srgbClr val="000000"/>
                </a:solidFill>
                <a:latin typeface="Calibri" panose="020F0502020204030204" pitchFamily="34" charset="0"/>
              </a:rPr>
              <a:t>massa</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eenheid</a:t>
            </a:r>
            <a:r>
              <a:rPr lang="en-US" altLang="en-US" sz="1800" b="0" dirty="0">
                <a:solidFill>
                  <a:srgbClr val="000000"/>
                </a:solidFill>
                <a:latin typeface="Calibri" panose="020F0502020204030204" pitchFamily="34" charset="0"/>
              </a:rPr>
              <a:t> </a:t>
            </a:r>
            <a:r>
              <a:rPr lang="en-US" altLang="en-US" sz="1800" b="0" i="1" dirty="0" smtClean="0">
                <a:solidFill>
                  <a:srgbClr val="000000"/>
                </a:solidFill>
                <a:latin typeface="Calibri" panose="020F0502020204030204" pitchFamily="34" charset="0"/>
              </a:rPr>
              <a:t>J/m</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en</a:t>
            </a:r>
            <a:r>
              <a:rPr lang="en-US" altLang="en-US" sz="1800" b="0" dirty="0" smtClean="0">
                <a:solidFill>
                  <a:srgbClr val="000000"/>
                </a:solidFill>
                <a:latin typeface="Calibri" panose="020F0502020204030204" pitchFamily="34" charset="0"/>
              </a:rPr>
              <a:t> twee </a:t>
            </a:r>
            <a:r>
              <a:rPr lang="en-US" altLang="en-US" sz="1800" b="0" dirty="0" err="1" smtClean="0">
                <a:solidFill>
                  <a:srgbClr val="000000"/>
                </a:solidFill>
                <a:latin typeface="Calibri" panose="020F0502020204030204" pitchFamily="34" charset="0"/>
              </a:rPr>
              <a:t>hoeken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voor</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richting</a:t>
            </a:r>
            <a:endParaRPr lang="en-US" altLang="en-US" sz="1800" b="0" dirty="0">
              <a:solidFill>
                <a:srgbClr val="000000"/>
              </a:solidFill>
              <a:latin typeface="Calibri" panose="020F0502020204030204" pitchFamily="34" charset="0"/>
            </a:endParaRPr>
          </a:p>
        </p:txBody>
      </p:sp>
      <p:sp>
        <p:nvSpPr>
          <p:cNvPr id="31" name="TextBox 30"/>
          <p:cNvSpPr txBox="1">
            <a:spLocks noChangeArrowheads="1"/>
          </p:cNvSpPr>
          <p:nvPr/>
        </p:nvSpPr>
        <p:spPr bwMode="auto">
          <a:xfrm>
            <a:off x="381000" y="5218331"/>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Wij</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kiezen</a:t>
            </a:r>
            <a:r>
              <a:rPr lang="en-US" altLang="en-US" sz="1800" b="0" dirty="0" smtClean="0">
                <a:solidFill>
                  <a:srgbClr val="000000"/>
                </a:solidFill>
                <a:latin typeface="Calibri" panose="020F0502020204030204" pitchFamily="34" charset="0"/>
              </a:rPr>
              <a:t> de </a:t>
            </a:r>
            <a:r>
              <a:rPr lang="en-US" altLang="en-US" sz="1800" b="0" dirty="0" err="1">
                <a:solidFill>
                  <a:srgbClr val="000000"/>
                </a:solidFill>
                <a:latin typeface="Calibri" panose="020F0502020204030204" pitchFamily="34" charset="0"/>
              </a:rPr>
              <a:t>coördinaten</a:t>
            </a:r>
            <a:r>
              <a:rPr lang="en-US" altLang="en-US" sz="1800" b="0" dirty="0">
                <a:solidFill>
                  <a:srgbClr val="000000"/>
                </a:solidFill>
                <a:latin typeface="Calibri" panose="020F0502020204030204" pitchFamily="34" charset="0"/>
              </a:rPr>
              <a:t> </a:t>
            </a:r>
            <a:r>
              <a:rPr lang="en-US" altLang="en-US" sz="1800" b="0" dirty="0" smtClean="0">
                <a:solidFill>
                  <a:srgbClr val="000000"/>
                </a:solidFill>
                <a:latin typeface="Calibri" panose="020F0502020204030204" pitchFamily="34" charset="0"/>
              </a:rPr>
              <a:t>zo </a:t>
            </a:r>
            <a:r>
              <a:rPr lang="en-US" altLang="en-US" sz="1800" b="0" dirty="0" err="1" smtClean="0">
                <a:solidFill>
                  <a:srgbClr val="000000"/>
                </a:solidFill>
                <a:latin typeface="Calibri" panose="020F0502020204030204" pitchFamily="34" charset="0"/>
              </a:rPr>
              <a:t>dat</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dus</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voor</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richting</a:t>
            </a:r>
            <a:r>
              <a:rPr lang="en-US" altLang="en-US" sz="1800" b="0" dirty="0" smtClean="0">
                <a:solidFill>
                  <a:srgbClr val="000000"/>
                </a:solidFill>
                <a:latin typeface="Calibri" panose="020F0502020204030204" pitchFamily="34" charset="0"/>
              </a:rPr>
              <a:t>  </a:t>
            </a:r>
            <a:endParaRPr lang="en-US" altLang="en-US" sz="1800" b="0" dirty="0">
              <a:solidFill>
                <a:srgbClr val="000000"/>
              </a:solidFill>
              <a:latin typeface="Calibri" panose="020F0502020204030204" pitchFamily="34" charset="0"/>
            </a:endParaRPr>
          </a:p>
        </p:txBody>
      </p:sp>
      <p:pic>
        <p:nvPicPr>
          <p:cNvPr id="18" name="Picture 17"/>
          <p:cNvPicPr>
            <a:picLocks noChangeAspect="1"/>
          </p:cNvPicPr>
          <p:nvPr/>
        </p:nvPicPr>
        <p:blipFill>
          <a:blip r:embed="rId7"/>
          <a:stretch>
            <a:fillRect/>
          </a:stretch>
        </p:blipFill>
        <p:spPr>
          <a:xfrm>
            <a:off x="3581400" y="5298492"/>
            <a:ext cx="847725" cy="232253"/>
          </a:xfrm>
          <a:prstGeom prst="rect">
            <a:avLst/>
          </a:prstGeom>
        </p:spPr>
      </p:pic>
      <p:pic>
        <p:nvPicPr>
          <p:cNvPr id="19" name="Picture 18"/>
          <p:cNvPicPr>
            <a:picLocks noChangeAspect="1"/>
          </p:cNvPicPr>
          <p:nvPr/>
        </p:nvPicPr>
        <p:blipFill>
          <a:blip r:embed="rId8"/>
          <a:stretch>
            <a:fillRect/>
          </a:stretch>
        </p:blipFill>
        <p:spPr>
          <a:xfrm>
            <a:off x="5181600" y="5293607"/>
            <a:ext cx="990600" cy="242022"/>
          </a:xfrm>
          <a:prstGeom prst="rect">
            <a:avLst/>
          </a:prstGeom>
        </p:spPr>
      </p:pic>
      <p:pic>
        <p:nvPicPr>
          <p:cNvPr id="21" name="Picture 20"/>
          <p:cNvPicPr>
            <a:picLocks noChangeAspect="1"/>
          </p:cNvPicPr>
          <p:nvPr/>
        </p:nvPicPr>
        <p:blipFill>
          <a:blip r:embed="rId9"/>
          <a:stretch>
            <a:fillRect/>
          </a:stretch>
        </p:blipFill>
        <p:spPr>
          <a:xfrm>
            <a:off x="2819400" y="5589670"/>
            <a:ext cx="1370635" cy="437341"/>
          </a:xfrm>
          <a:prstGeom prst="rect">
            <a:avLst/>
          </a:prstGeom>
        </p:spPr>
      </p:pic>
      <p:pic>
        <p:nvPicPr>
          <p:cNvPr id="22" name="Picture 21"/>
          <p:cNvPicPr>
            <a:picLocks noChangeAspect="1"/>
          </p:cNvPicPr>
          <p:nvPr/>
        </p:nvPicPr>
        <p:blipFill>
          <a:blip r:embed="rId10"/>
          <a:stretch>
            <a:fillRect/>
          </a:stretch>
        </p:blipFill>
        <p:spPr>
          <a:xfrm>
            <a:off x="2743200" y="2453752"/>
            <a:ext cx="4139910" cy="511100"/>
          </a:xfrm>
          <a:prstGeom prst="rect">
            <a:avLst/>
          </a:prstGeom>
        </p:spPr>
      </p:pic>
      <p:pic>
        <p:nvPicPr>
          <p:cNvPr id="23" name="Picture 22"/>
          <p:cNvPicPr>
            <a:picLocks noChangeAspect="1"/>
          </p:cNvPicPr>
          <p:nvPr/>
        </p:nvPicPr>
        <p:blipFill>
          <a:blip r:embed="rId11"/>
          <a:stretch>
            <a:fillRect/>
          </a:stretch>
        </p:blipFill>
        <p:spPr>
          <a:xfrm>
            <a:off x="6916838" y="2482889"/>
            <a:ext cx="2222339" cy="461625"/>
          </a:xfrm>
          <a:prstGeom prst="rect">
            <a:avLst/>
          </a:prstGeom>
        </p:spPr>
      </p:pic>
      <p:sp>
        <p:nvSpPr>
          <p:cNvPr id="36" name="TextBox 35"/>
          <p:cNvSpPr txBox="1">
            <a:spLocks noChangeArrowheads="1"/>
          </p:cNvSpPr>
          <p:nvPr/>
        </p:nvSpPr>
        <p:spPr bwMode="auto">
          <a:xfrm>
            <a:off x="381000" y="6183868"/>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We </a:t>
            </a:r>
            <a:r>
              <a:rPr lang="en-US" altLang="en-US" sz="1800" b="0" dirty="0" err="1" smtClean="0">
                <a:solidFill>
                  <a:srgbClr val="000000"/>
                </a:solidFill>
                <a:latin typeface="Calibri" panose="020F0502020204030204" pitchFamily="34" charset="0"/>
              </a:rPr>
              <a:t>vinden</a:t>
            </a:r>
            <a:endParaRPr lang="en-US" altLang="en-US" sz="1800" b="0" dirty="0">
              <a:solidFill>
                <a:srgbClr val="000000"/>
              </a:solidFill>
              <a:latin typeface="Calibri" panose="020F0502020204030204" pitchFamily="34" charset="0"/>
            </a:endParaRPr>
          </a:p>
        </p:txBody>
      </p:sp>
      <p:pic>
        <p:nvPicPr>
          <p:cNvPr id="24" name="Picture 23"/>
          <p:cNvPicPr>
            <a:picLocks noChangeAspect="1"/>
          </p:cNvPicPr>
          <p:nvPr/>
        </p:nvPicPr>
        <p:blipFill>
          <a:blip r:embed="rId12"/>
          <a:stretch>
            <a:fillRect/>
          </a:stretch>
        </p:blipFill>
        <p:spPr>
          <a:xfrm>
            <a:off x="1884217" y="6049240"/>
            <a:ext cx="5857875" cy="722358"/>
          </a:xfrm>
          <a:prstGeom prst="rect">
            <a:avLst/>
          </a:prstGeom>
        </p:spPr>
      </p:pic>
    </p:spTree>
    <p:extLst>
      <p:ext uri="{BB962C8B-B14F-4D97-AF65-F5344CB8AC3E}">
        <p14:creationId xmlns:p14="http://schemas.microsoft.com/office/powerpoint/2010/main" val="3395876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heckerboard(across)">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heckerboard(across)">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checkerboard(across)">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heckerboard(across)">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checkerboard(across)">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checkerboard(across)">
                                      <p:cBhvr>
                                        <p:cTn id="46" dur="500"/>
                                        <p:tgtEl>
                                          <p:spTgt spid="29"/>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checkerboard(across)">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checkerboard(across)">
                                      <p:cBhvr>
                                        <p:cTn id="59" dur="500"/>
                                        <p:tgtEl>
                                          <p:spTgt spid="31"/>
                                        </p:tgtEl>
                                      </p:cBhvr>
                                    </p:animEffect>
                                  </p:childTnLst>
                                </p:cTn>
                              </p:par>
                              <p:par>
                                <p:cTn id="60" presetID="10"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checkerboard(across)">
                                      <p:cBhvr>
                                        <p:cTn id="70" dur="500"/>
                                        <p:tgtEl>
                                          <p:spTgt spid="37"/>
                                        </p:tgtEl>
                                      </p:cBhvr>
                                    </p:animEffect>
                                  </p:childTnLst>
                                </p:cTn>
                              </p:par>
                              <p:par>
                                <p:cTn id="71" presetID="10"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checkerboard(across)">
                                      <p:cBhvr>
                                        <p:cTn id="78" dur="500"/>
                                        <p:tgtEl>
                                          <p:spTgt spid="36"/>
                                        </p:tgtEl>
                                      </p:cBhvr>
                                    </p:animEffect>
                                  </p:childTnLst>
                                </p:cTn>
                              </p:par>
                              <p:par>
                                <p:cTn id="79" presetID="10"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5" grpId="0"/>
      <p:bldP spid="28" grpId="0"/>
      <p:bldP spid="37" grpId="0"/>
      <p:bldP spid="20" grpId="0"/>
      <p:bldP spid="26" grpId="0"/>
      <p:bldP spid="27" grpId="0"/>
      <p:bldP spid="29" grpId="0"/>
      <p:bldP spid="30" grpId="0"/>
      <p:bldP spid="31"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838200" y="0"/>
            <a:ext cx="7772400" cy="990600"/>
          </a:xfrm>
        </p:spPr>
        <p:txBody>
          <a:bodyPr/>
          <a:lstStyle/>
          <a:p>
            <a:pPr>
              <a:defRPr/>
            </a:pPr>
            <a:r>
              <a:rPr lang="en-US" altLang="ja-JP" sz="2800" b="0" kern="1200" dirty="0" err="1" smtClean="0">
                <a:solidFill>
                  <a:srgbClr val="00397E"/>
                </a:solidFill>
                <a:latin typeface="Biondi" pitchFamily="2" charset="0"/>
                <a:ea typeface="MS PGothic" pitchFamily="34" charset="-128"/>
                <a:cs typeface="Arabic Typesetting" pitchFamily="66" charset="-78"/>
              </a:rPr>
              <a:t>Baanbeweging</a:t>
            </a:r>
            <a:endParaRPr lang="en-US" altLang="ja-JP" sz="2800" b="0" kern="1200" dirty="0" smtClean="0">
              <a:solidFill>
                <a:srgbClr val="00397E"/>
              </a:solidFill>
              <a:latin typeface="Biondi" pitchFamily="2" charset="0"/>
              <a:ea typeface="MS PGothic" pitchFamily="34" charset="-128"/>
              <a:cs typeface="Arabic Typesetting" pitchFamily="66" charset="-78"/>
            </a:endParaRPr>
          </a:p>
        </p:txBody>
      </p:sp>
      <p:cxnSp>
        <p:nvCxnSpPr>
          <p:cNvPr id="9250" name="Straight Connector 8"/>
          <p:cNvCxnSpPr>
            <a:cxnSpLocks noChangeShapeType="1"/>
          </p:cNvCxnSpPr>
          <p:nvPr/>
        </p:nvCxnSpPr>
        <p:spPr bwMode="auto">
          <a:xfrm>
            <a:off x="1082675" y="777875"/>
            <a:ext cx="6946900" cy="1588"/>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cxnSp>
      <p:sp>
        <p:nvSpPr>
          <p:cNvPr id="40" name="Rectangle 10"/>
          <p:cNvSpPr>
            <a:spLocks noChangeArrowheads="1"/>
          </p:cNvSpPr>
          <p:nvPr/>
        </p:nvSpPr>
        <p:spPr bwMode="auto">
          <a:xfrm>
            <a:off x="0" y="5715000"/>
            <a:ext cx="9144000" cy="1143000"/>
          </a:xfrm>
          <a:prstGeom prst="rect">
            <a:avLst/>
          </a:prstGeom>
          <a:solidFill>
            <a:schemeClr val="bg1"/>
          </a:solidFill>
          <a:ln w="9525" algn="ctr">
            <a:solidFill>
              <a:schemeClr val="bg1"/>
            </a:solidFill>
            <a:round/>
            <a:headEnd/>
            <a:tailEnd/>
          </a:ln>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endParaRPr lang="nl-NL" altLang="en-US" sz="1800" b="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41" name="TextBox 40"/>
              <p:cNvSpPr txBox="1">
                <a:spLocks noChangeArrowheads="1"/>
              </p:cNvSpPr>
              <p:nvPr/>
            </p:nvSpPr>
            <p:spPr bwMode="auto">
              <a:xfrm>
                <a:off x="380999" y="1077913"/>
                <a:ext cx="8305801"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None/>
                </a:pPr>
                <a:r>
                  <a:rPr lang="en-US" altLang="en-US" sz="1800" b="0" dirty="0" smtClean="0">
                    <a:solidFill>
                      <a:srgbClr val="000000"/>
                    </a:solidFill>
                    <a:latin typeface="Calibri" panose="020F0502020204030204" pitchFamily="34" charset="0"/>
                  </a:rPr>
                  <a:t>We </a:t>
                </a:r>
                <a:r>
                  <a:rPr lang="en-US" altLang="en-US" sz="1800" b="0" dirty="0" err="1" smtClean="0">
                    <a:solidFill>
                      <a:srgbClr val="000000"/>
                    </a:solidFill>
                    <a:latin typeface="Calibri" panose="020F0502020204030204" pitchFamily="34" charset="0"/>
                  </a:rPr>
                  <a:t>vinden</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baan</a:t>
                </a:r>
                <a:r>
                  <a:rPr lang="en-US" altLang="en-US" sz="1800" b="0" dirty="0" smtClean="0">
                    <a:solidFill>
                      <a:srgbClr val="000000"/>
                    </a:solidFill>
                    <a:latin typeface="Calibri" panose="020F0502020204030204" pitchFamily="34" charset="0"/>
                  </a:rPr>
                  <a:t> in het                   </a:t>
                </a:r>
                <a:r>
                  <a:rPr lang="en-US" altLang="en-US" sz="1800" b="0" dirty="0" err="1" smtClean="0">
                    <a:solidFill>
                      <a:srgbClr val="000000"/>
                    </a:solidFill>
                    <a:latin typeface="Calibri" panose="020F0502020204030204" pitchFamily="34" charset="0"/>
                  </a:rPr>
                  <a:t>vlak</a:t>
                </a:r>
                <a:r>
                  <a:rPr lang="en-US" altLang="en-US" sz="1800" b="0" dirty="0" smtClean="0">
                    <a:solidFill>
                      <a:srgbClr val="000000"/>
                    </a:solidFill>
                    <a:latin typeface="Calibri" panose="020F0502020204030204" pitchFamily="34" charset="0"/>
                  </a:rPr>
                  <a:t> door </a:t>
                </a:r>
                <a14:m>
                  <m:oMath xmlns:m="http://schemas.openxmlformats.org/officeDocument/2006/math">
                    <m:r>
                      <a:rPr lang="en-US" altLang="en-US" sz="1800" b="0" i="1" smtClean="0">
                        <a:solidFill>
                          <a:srgbClr val="000000"/>
                        </a:solidFill>
                        <a:latin typeface="Cambria Math" panose="02040503050406030204" pitchFamily="18" charset="0"/>
                      </a:rPr>
                      <m:t>𝑟</m:t>
                    </m:r>
                  </m:oMath>
                </a14:m>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uit</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te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drukken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als</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functie</a:t>
                </a:r>
                <a:r>
                  <a:rPr lang="en-US" altLang="en-US" sz="1800" b="0" dirty="0" smtClean="0">
                    <a:solidFill>
                      <a:srgbClr val="000000"/>
                    </a:solidFill>
                    <a:latin typeface="Calibri" panose="020F0502020204030204" pitchFamily="34" charset="0"/>
                  </a:rPr>
                  <a:t> van </a:t>
                </a:r>
                <a14:m>
                  <m:oMath xmlns:m="http://schemas.openxmlformats.org/officeDocument/2006/math">
                    <m:r>
                      <a:rPr lang="el-GR" altLang="en-US" sz="1800" b="0" i="1" smtClean="0">
                        <a:solidFill>
                          <a:srgbClr val="000000"/>
                        </a:solidFill>
                        <a:latin typeface="Cambria Math" panose="02040503050406030204" pitchFamily="18" charset="0"/>
                        <a:ea typeface="Cambria Math" panose="02040503050406030204" pitchFamily="18" charset="0"/>
                      </a:rPr>
                      <m:t>𝜙</m:t>
                    </m:r>
                  </m:oMath>
                </a14:m>
                <a:endParaRPr lang="en-US" altLang="en-US" sz="1800" b="0" dirty="0">
                  <a:solidFill>
                    <a:srgbClr val="000000"/>
                  </a:solidFill>
                  <a:latin typeface="Calibri" panose="020F0502020204030204"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bwMode="auto">
              <a:xfrm>
                <a:off x="380999" y="1077913"/>
                <a:ext cx="8305801" cy="369332"/>
              </a:xfrm>
              <a:prstGeom prst="rect">
                <a:avLst/>
              </a:prstGeom>
              <a:blipFill rotWithShape="0">
                <a:blip r:embed="rId3"/>
                <a:stretch>
                  <a:fillRect l="-587" t="-10000" b="-2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a:spLocks noChangeArrowheads="1"/>
              </p:cNvSpPr>
              <p:nvPr/>
            </p:nvSpPr>
            <p:spPr bwMode="auto">
              <a:xfrm>
                <a:off x="381000" y="1484244"/>
                <a:ext cx="5025543"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We </a:t>
                </a:r>
                <a:r>
                  <a:rPr lang="en-US" altLang="en-US" sz="1800" b="0" dirty="0" err="1" smtClean="0">
                    <a:solidFill>
                      <a:srgbClr val="000000"/>
                    </a:solidFill>
                    <a:latin typeface="Calibri" panose="020F0502020204030204" pitchFamily="34" charset="0"/>
                  </a:rPr>
                  <a:t>hebben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differentiaalvergelijking</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voor</a:t>
                </a:r>
                <a:r>
                  <a:rPr lang="en-US" altLang="en-US" sz="1800" b="0" dirty="0" smtClean="0">
                    <a:solidFill>
                      <a:srgbClr val="000000"/>
                    </a:solidFill>
                    <a:latin typeface="Calibri" panose="020F0502020204030204" pitchFamily="34" charset="0"/>
                  </a:rPr>
                  <a:t> </a:t>
                </a:r>
                <a14:m>
                  <m:oMath xmlns:m="http://schemas.openxmlformats.org/officeDocument/2006/math">
                    <m:r>
                      <a:rPr lang="en-US" altLang="en-US" sz="1800" b="0" i="1" smtClean="0">
                        <a:solidFill>
                          <a:srgbClr val="000000"/>
                        </a:solidFill>
                        <a:latin typeface="Cambria Math" panose="02040503050406030204" pitchFamily="18" charset="0"/>
                      </a:rPr>
                      <m:t>𝑟</m:t>
                    </m:r>
                    <m:r>
                      <a:rPr lang="en-US" altLang="en-US" sz="1800" b="0" i="1" smtClean="0">
                        <a:solidFill>
                          <a:srgbClr val="000000"/>
                        </a:solidFill>
                        <a:latin typeface="Cambria Math" panose="02040503050406030204" pitchFamily="18" charset="0"/>
                      </a:rPr>
                      <m:t>(</m:t>
                    </m:r>
                    <m:r>
                      <a:rPr lang="en-US" altLang="en-US" sz="1800" b="0" i="1" smtClean="0">
                        <a:solidFill>
                          <a:srgbClr val="000000"/>
                        </a:solidFill>
                        <a:latin typeface="Cambria Math" panose="02040503050406030204" pitchFamily="18" charset="0"/>
                        <a:ea typeface="Cambria Math" panose="02040503050406030204" pitchFamily="18" charset="0"/>
                      </a:rPr>
                      <m:t>𝜏</m:t>
                    </m:r>
                    <m:r>
                      <a:rPr lang="en-US" altLang="en-US" sz="1800" b="0" i="1" smtClean="0">
                        <a:solidFill>
                          <a:srgbClr val="000000"/>
                        </a:solidFill>
                        <a:latin typeface="Cambria Math" panose="02040503050406030204" pitchFamily="18" charset="0"/>
                        <a:ea typeface="Cambria Math" panose="02040503050406030204" pitchFamily="18" charset="0"/>
                      </a:rPr>
                      <m:t>)</m:t>
                    </m:r>
                  </m:oMath>
                </a14:m>
                <a:endParaRPr lang="en-US" altLang="en-US" sz="1600" b="0" dirty="0">
                  <a:solidFill>
                    <a:srgbClr val="000000"/>
                  </a:solidFill>
                  <a:latin typeface="Calibri" panose="020F050202020403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bwMode="auto">
              <a:xfrm>
                <a:off x="381000" y="1484244"/>
                <a:ext cx="5025543" cy="369332"/>
              </a:xfrm>
              <a:prstGeom prst="rect">
                <a:avLst/>
              </a:prstGeom>
              <a:blipFill rotWithShape="0">
                <a:blip r:embed="rId4"/>
                <a:stretch>
                  <a:fillRect l="-1092" t="-8197"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8" name="TextBox 27"/>
          <p:cNvSpPr txBox="1">
            <a:spLocks noChangeArrowheads="1"/>
          </p:cNvSpPr>
          <p:nvPr/>
        </p:nvSpPr>
        <p:spPr bwMode="auto">
          <a:xfrm>
            <a:off x="381000" y="2526268"/>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Gebruik</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en</a:t>
            </a:r>
            <a:r>
              <a:rPr lang="en-US" altLang="en-US" sz="1800" b="0" dirty="0" smtClean="0">
                <a:solidFill>
                  <a:srgbClr val="000000"/>
                </a:solidFill>
                <a:latin typeface="Calibri" panose="020F0502020204030204" pitchFamily="34" charset="0"/>
              </a:rPr>
              <a:t> </a:t>
            </a:r>
            <a:endParaRPr lang="en-US" altLang="en-US" sz="1800" b="0" dirty="0">
              <a:solidFill>
                <a:srgbClr val="000000"/>
              </a:solidFill>
              <a:latin typeface="Calibri" panose="020F0502020204030204" pitchFamily="34" charset="0"/>
            </a:endParaRPr>
          </a:p>
        </p:txBody>
      </p:sp>
      <p:sp>
        <p:nvSpPr>
          <p:cNvPr id="26" name="TextBox 25"/>
          <p:cNvSpPr txBox="1">
            <a:spLocks noChangeArrowheads="1"/>
          </p:cNvSpPr>
          <p:nvPr/>
        </p:nvSpPr>
        <p:spPr bwMode="auto">
          <a:xfrm>
            <a:off x="381000" y="3124200"/>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Invullen</a:t>
            </a:r>
            <a:endParaRPr lang="en-US" altLang="en-US" sz="1800" b="0" dirty="0">
              <a:solidFill>
                <a:srgbClr val="000000"/>
              </a:solidFill>
              <a:latin typeface="Calibri" panose="020F0502020204030204" pitchFamily="34" charset="0"/>
            </a:endParaRPr>
          </a:p>
        </p:txBody>
      </p:sp>
      <p:sp>
        <p:nvSpPr>
          <p:cNvPr id="27" name="TextBox 26"/>
          <p:cNvSpPr txBox="1">
            <a:spLocks noChangeArrowheads="1"/>
          </p:cNvSpPr>
          <p:nvPr/>
        </p:nvSpPr>
        <p:spPr bwMode="auto">
          <a:xfrm>
            <a:off x="381000" y="3733800"/>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Verandering</a:t>
            </a:r>
            <a:r>
              <a:rPr lang="en-US" altLang="en-US" sz="1800" b="0" dirty="0" smtClean="0">
                <a:solidFill>
                  <a:srgbClr val="000000"/>
                </a:solidFill>
                <a:latin typeface="Calibri" panose="020F0502020204030204" pitchFamily="34" charset="0"/>
              </a:rPr>
              <a:t> van </a:t>
            </a:r>
            <a:r>
              <a:rPr lang="en-US" altLang="en-US" sz="1800" b="0" dirty="0" err="1" smtClean="0">
                <a:solidFill>
                  <a:srgbClr val="000000"/>
                </a:solidFill>
                <a:latin typeface="Calibri" panose="020F0502020204030204" pitchFamily="34" charset="0"/>
              </a:rPr>
              <a:t>variabele</a:t>
            </a:r>
            <a:endParaRPr lang="en-US" altLang="en-US" sz="1800" b="0" dirty="0">
              <a:solidFill>
                <a:srgbClr val="000000"/>
              </a:solidFill>
              <a:latin typeface="Calibri" panose="020F0502020204030204" pitchFamily="34" charset="0"/>
            </a:endParaRPr>
          </a:p>
        </p:txBody>
      </p:sp>
      <p:sp>
        <p:nvSpPr>
          <p:cNvPr id="29" name="TextBox 28"/>
          <p:cNvSpPr txBox="1">
            <a:spLocks noChangeArrowheads="1"/>
          </p:cNvSpPr>
          <p:nvPr/>
        </p:nvSpPr>
        <p:spPr bwMode="auto">
          <a:xfrm>
            <a:off x="381000" y="4086999"/>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Baanvergelijking</a:t>
            </a:r>
            <a:endParaRPr lang="en-US" altLang="en-US" sz="1800" b="0" dirty="0">
              <a:solidFill>
                <a:srgbClr val="000000"/>
              </a:solidFill>
              <a:latin typeface="Calibri" panose="020F0502020204030204" pitchFamily="34" charset="0"/>
            </a:endParaRPr>
          </a:p>
        </p:txBody>
      </p:sp>
      <p:sp>
        <p:nvSpPr>
          <p:cNvPr id="30" name="TextBox 29"/>
          <p:cNvSpPr txBox="1">
            <a:spLocks noChangeArrowheads="1"/>
          </p:cNvSpPr>
          <p:nvPr/>
        </p:nvSpPr>
        <p:spPr bwMode="auto">
          <a:xfrm>
            <a:off x="381000" y="4902831"/>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Newtoniaanse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analyse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levert</a:t>
            </a:r>
            <a:endParaRPr lang="en-US" altLang="en-US" sz="1800" b="0" dirty="0">
              <a:solidFill>
                <a:srgbClr val="000000"/>
              </a:solidFill>
              <a:latin typeface="Calibri" panose="020F0502020204030204" pitchFamily="34" charset="0"/>
            </a:endParaRPr>
          </a:p>
        </p:txBody>
      </p:sp>
      <p:sp>
        <p:nvSpPr>
          <p:cNvPr id="31" name="TextBox 30"/>
          <p:cNvSpPr txBox="1">
            <a:spLocks noChangeArrowheads="1"/>
          </p:cNvSpPr>
          <p:nvPr/>
        </p:nvSpPr>
        <p:spPr bwMode="auto">
          <a:xfrm>
            <a:off x="381000" y="5382399"/>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De </a:t>
            </a:r>
            <a:r>
              <a:rPr lang="en-US" altLang="en-US" sz="1800" b="0" dirty="0" err="1" smtClean="0">
                <a:solidFill>
                  <a:srgbClr val="000000"/>
                </a:solidFill>
                <a:latin typeface="Calibri" panose="020F0502020204030204" pitchFamily="34" charset="0"/>
              </a:rPr>
              <a:t>relativistische</a:t>
            </a:r>
            <a:r>
              <a:rPr lang="en-US" altLang="en-US" sz="1800" b="0" dirty="0" smtClean="0">
                <a:solidFill>
                  <a:srgbClr val="000000"/>
                </a:solidFill>
                <a:latin typeface="Calibri" panose="020F0502020204030204" pitchFamily="34" charset="0"/>
              </a:rPr>
              <a:t> term </a:t>
            </a:r>
            <a:r>
              <a:rPr lang="en-US" altLang="en-US" sz="1800" b="0" dirty="0" err="1" smtClean="0">
                <a:solidFill>
                  <a:srgbClr val="000000"/>
                </a:solidFill>
                <a:latin typeface="Calibri" panose="020F0502020204030204" pitchFamily="34" charset="0"/>
              </a:rPr>
              <a:t>kan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verwaarloosd</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worden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voor</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kleine</a:t>
            </a:r>
            <a:r>
              <a:rPr lang="en-US" altLang="en-US" sz="1800" b="0" dirty="0" smtClean="0">
                <a:solidFill>
                  <a:srgbClr val="000000"/>
                </a:solidFill>
                <a:latin typeface="Calibri" panose="020F0502020204030204" pitchFamily="34" charset="0"/>
              </a:rPr>
              <a:t> </a:t>
            </a:r>
            <a:r>
              <a:rPr lang="en-US" altLang="en-US" sz="1800" b="0" i="1" dirty="0" smtClean="0">
                <a:solidFill>
                  <a:srgbClr val="000000"/>
                </a:solidFill>
                <a:latin typeface="Calibri" panose="020F0502020204030204" pitchFamily="34" charset="0"/>
              </a:rPr>
              <a:t>u</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en</a:t>
            </a:r>
            <a:r>
              <a:rPr lang="en-US" altLang="en-US" sz="1800" b="0" dirty="0" smtClean="0">
                <a:solidFill>
                  <a:srgbClr val="000000"/>
                </a:solidFill>
                <a:latin typeface="Calibri" panose="020F0502020204030204" pitchFamily="34" charset="0"/>
              </a:rPr>
              <a:t> we </a:t>
            </a:r>
            <a:r>
              <a:rPr lang="en-US" altLang="en-US" sz="1800" b="0" dirty="0" err="1" smtClean="0">
                <a:solidFill>
                  <a:srgbClr val="000000"/>
                </a:solidFill>
                <a:latin typeface="Calibri" panose="020F0502020204030204" pitchFamily="34" charset="0"/>
              </a:rPr>
              <a:t>vinden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hiermee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weer</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Newtoniaanse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banen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als</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afstand</a:t>
            </a:r>
            <a:r>
              <a:rPr lang="en-US" altLang="en-US" sz="1800" b="0" dirty="0" smtClean="0">
                <a:solidFill>
                  <a:srgbClr val="000000"/>
                </a:solidFill>
                <a:latin typeface="Calibri" panose="020F0502020204030204" pitchFamily="34" charset="0"/>
              </a:rPr>
              <a:t> tot de </a:t>
            </a:r>
            <a:r>
              <a:rPr lang="en-US" altLang="en-US" sz="1800" b="0" dirty="0" err="1" smtClean="0">
                <a:solidFill>
                  <a:srgbClr val="000000"/>
                </a:solidFill>
                <a:latin typeface="Calibri" panose="020F0502020204030204" pitchFamily="34" charset="0"/>
              </a:rPr>
              <a:t>ster</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groot</a:t>
            </a:r>
            <a:r>
              <a:rPr lang="en-US" altLang="en-US" sz="1800" b="0" dirty="0" smtClean="0">
                <a:solidFill>
                  <a:srgbClr val="000000"/>
                </a:solidFill>
                <a:latin typeface="Calibri" panose="020F0502020204030204" pitchFamily="34" charset="0"/>
              </a:rPr>
              <a:t> is</a:t>
            </a:r>
            <a:endParaRPr lang="en-US" altLang="en-US" sz="1800" b="0" dirty="0">
              <a:solidFill>
                <a:srgbClr val="000000"/>
              </a:solidFill>
              <a:latin typeface="Calibri" panose="020F0502020204030204" pitchFamily="34" charset="0"/>
            </a:endParaRPr>
          </a:p>
        </p:txBody>
      </p:sp>
      <p:sp>
        <p:nvSpPr>
          <p:cNvPr id="36" name="TextBox 35"/>
          <p:cNvSpPr txBox="1">
            <a:spLocks noChangeArrowheads="1"/>
          </p:cNvSpPr>
          <p:nvPr/>
        </p:nvSpPr>
        <p:spPr bwMode="auto">
          <a:xfrm>
            <a:off x="381000" y="6107668"/>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Dicht</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bij</a:t>
            </a:r>
            <a:r>
              <a:rPr lang="en-US" altLang="en-US" sz="1800" b="0" dirty="0" smtClean="0">
                <a:solidFill>
                  <a:srgbClr val="000000"/>
                </a:solidFill>
                <a:latin typeface="Calibri" panose="020F0502020204030204" pitchFamily="34" charset="0"/>
              </a:rPr>
              <a:t> de horizon                  </a:t>
            </a:r>
            <a:r>
              <a:rPr lang="en-US" altLang="en-US" sz="1800" b="0" dirty="0" err="1" smtClean="0">
                <a:solidFill>
                  <a:srgbClr val="000000"/>
                </a:solidFill>
                <a:latin typeface="Calibri" panose="020F0502020204030204" pitchFamily="34" charset="0"/>
              </a:rPr>
              <a:t>spelen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relativistische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effecten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grote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rol</a:t>
            </a:r>
            <a:endParaRPr lang="en-US" altLang="en-US" sz="1800" b="0" dirty="0">
              <a:solidFill>
                <a:srgbClr val="000000"/>
              </a:solidFill>
              <a:latin typeface="Calibri" panose="020F0502020204030204" pitchFamily="34" charset="0"/>
            </a:endParaRPr>
          </a:p>
        </p:txBody>
      </p:sp>
      <p:pic>
        <p:nvPicPr>
          <p:cNvPr id="24" name="Picture 23"/>
          <p:cNvPicPr>
            <a:picLocks noChangeAspect="1"/>
          </p:cNvPicPr>
          <p:nvPr/>
        </p:nvPicPr>
        <p:blipFill>
          <a:blip r:embed="rId5"/>
          <a:stretch>
            <a:fillRect/>
          </a:stretch>
        </p:blipFill>
        <p:spPr>
          <a:xfrm>
            <a:off x="3971925" y="1851948"/>
            <a:ext cx="4714875" cy="581410"/>
          </a:xfrm>
          <a:prstGeom prst="rect">
            <a:avLst/>
          </a:prstGeom>
        </p:spPr>
      </p:pic>
      <p:pic>
        <p:nvPicPr>
          <p:cNvPr id="38" name="Picture 37"/>
          <p:cNvPicPr>
            <a:picLocks noChangeAspect="1"/>
          </p:cNvPicPr>
          <p:nvPr/>
        </p:nvPicPr>
        <p:blipFill>
          <a:blip r:embed="rId6"/>
          <a:stretch>
            <a:fillRect/>
          </a:stretch>
        </p:blipFill>
        <p:spPr>
          <a:xfrm>
            <a:off x="2937078" y="1148889"/>
            <a:ext cx="847725" cy="232253"/>
          </a:xfrm>
          <a:prstGeom prst="rect">
            <a:avLst/>
          </a:prstGeom>
        </p:spPr>
      </p:pic>
      <p:pic>
        <p:nvPicPr>
          <p:cNvPr id="9216" name="Picture 9215"/>
          <p:cNvPicPr>
            <a:picLocks noChangeAspect="1"/>
          </p:cNvPicPr>
          <p:nvPr/>
        </p:nvPicPr>
        <p:blipFill>
          <a:blip r:embed="rId7"/>
          <a:stretch>
            <a:fillRect/>
          </a:stretch>
        </p:blipFill>
        <p:spPr>
          <a:xfrm>
            <a:off x="1371600" y="2452335"/>
            <a:ext cx="1181100" cy="519465"/>
          </a:xfrm>
          <a:prstGeom prst="rect">
            <a:avLst/>
          </a:prstGeom>
        </p:spPr>
      </p:pic>
      <p:pic>
        <p:nvPicPr>
          <p:cNvPr id="9217" name="Picture 9216"/>
          <p:cNvPicPr>
            <a:picLocks noChangeAspect="1"/>
          </p:cNvPicPr>
          <p:nvPr/>
        </p:nvPicPr>
        <p:blipFill>
          <a:blip r:embed="rId8"/>
          <a:stretch>
            <a:fillRect/>
          </a:stretch>
        </p:blipFill>
        <p:spPr>
          <a:xfrm>
            <a:off x="3048000" y="2570825"/>
            <a:ext cx="1540308" cy="259365"/>
          </a:xfrm>
          <a:prstGeom prst="rect">
            <a:avLst/>
          </a:prstGeom>
        </p:spPr>
      </p:pic>
      <p:pic>
        <p:nvPicPr>
          <p:cNvPr id="9218" name="Picture 9217"/>
          <p:cNvPicPr>
            <a:picLocks noChangeAspect="1"/>
          </p:cNvPicPr>
          <p:nvPr/>
        </p:nvPicPr>
        <p:blipFill>
          <a:blip r:embed="rId9"/>
          <a:stretch>
            <a:fillRect/>
          </a:stretch>
        </p:blipFill>
        <p:spPr>
          <a:xfrm>
            <a:off x="5668294" y="2478842"/>
            <a:ext cx="1193747" cy="476802"/>
          </a:xfrm>
          <a:prstGeom prst="rect">
            <a:avLst/>
          </a:prstGeom>
        </p:spPr>
      </p:pic>
      <p:sp>
        <p:nvSpPr>
          <p:cNvPr id="42" name="Right Arrow 41"/>
          <p:cNvSpPr>
            <a:spLocks noChangeArrowheads="1"/>
          </p:cNvSpPr>
          <p:nvPr/>
        </p:nvSpPr>
        <p:spPr bwMode="auto">
          <a:xfrm>
            <a:off x="4826433" y="2548107"/>
            <a:ext cx="685800" cy="304800"/>
          </a:xfrm>
          <a:prstGeom prst="rightArrow">
            <a:avLst>
              <a:gd name="adj1" fmla="val 50000"/>
              <a:gd name="adj2" fmla="val 50000"/>
            </a:avLst>
          </a:prstGeom>
          <a:solidFill>
            <a:srgbClr val="0070C0"/>
          </a:solidFill>
          <a:ln w="9525" algn="ctr">
            <a:noFill/>
            <a:round/>
            <a:headEnd/>
            <a:tailEnd/>
          </a:ln>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a:spcBef>
                <a:spcPct val="0"/>
              </a:spcBef>
              <a:buFontTx/>
              <a:buNone/>
            </a:pPr>
            <a:endParaRPr lang="nl-NL" altLang="en-US" sz="1800" b="0">
              <a:latin typeface="Calibri" panose="020F0502020204030204" pitchFamily="34" charset="0"/>
            </a:endParaRPr>
          </a:p>
        </p:txBody>
      </p:sp>
      <p:pic>
        <p:nvPicPr>
          <p:cNvPr id="9219" name="Picture 9218"/>
          <p:cNvPicPr>
            <a:picLocks noChangeAspect="1"/>
          </p:cNvPicPr>
          <p:nvPr/>
        </p:nvPicPr>
        <p:blipFill>
          <a:blip r:embed="rId10"/>
          <a:stretch>
            <a:fillRect/>
          </a:stretch>
        </p:blipFill>
        <p:spPr>
          <a:xfrm>
            <a:off x="1371600" y="3042958"/>
            <a:ext cx="3724275" cy="594186"/>
          </a:xfrm>
          <a:prstGeom prst="rect">
            <a:avLst/>
          </a:prstGeom>
        </p:spPr>
      </p:pic>
      <p:pic>
        <p:nvPicPr>
          <p:cNvPr id="9220" name="Picture 9219"/>
          <p:cNvPicPr>
            <a:picLocks noChangeAspect="1"/>
          </p:cNvPicPr>
          <p:nvPr/>
        </p:nvPicPr>
        <p:blipFill>
          <a:blip r:embed="rId11"/>
          <a:stretch>
            <a:fillRect/>
          </a:stretch>
        </p:blipFill>
        <p:spPr>
          <a:xfrm>
            <a:off x="5107450" y="3019660"/>
            <a:ext cx="2681288" cy="693159"/>
          </a:xfrm>
          <a:prstGeom prst="rect">
            <a:avLst/>
          </a:prstGeom>
        </p:spPr>
      </p:pic>
      <p:pic>
        <p:nvPicPr>
          <p:cNvPr id="9222" name="Picture 9221"/>
          <p:cNvPicPr>
            <a:picLocks noChangeAspect="1"/>
          </p:cNvPicPr>
          <p:nvPr/>
        </p:nvPicPr>
        <p:blipFill>
          <a:blip r:embed="rId12"/>
          <a:stretch>
            <a:fillRect/>
          </a:stretch>
        </p:blipFill>
        <p:spPr>
          <a:xfrm>
            <a:off x="3031089" y="3758318"/>
            <a:ext cx="902133" cy="291867"/>
          </a:xfrm>
          <a:prstGeom prst="rect">
            <a:avLst/>
          </a:prstGeom>
        </p:spPr>
      </p:pic>
      <p:pic>
        <p:nvPicPr>
          <p:cNvPr id="9223" name="Picture 9222"/>
          <p:cNvPicPr>
            <a:picLocks noChangeAspect="1"/>
          </p:cNvPicPr>
          <p:nvPr/>
        </p:nvPicPr>
        <p:blipFill>
          <a:blip r:embed="rId13"/>
          <a:stretch>
            <a:fillRect/>
          </a:stretch>
        </p:blipFill>
        <p:spPr>
          <a:xfrm>
            <a:off x="4267200" y="3906790"/>
            <a:ext cx="3377718" cy="714761"/>
          </a:xfrm>
          <a:prstGeom prst="rect">
            <a:avLst/>
          </a:prstGeom>
        </p:spPr>
      </p:pic>
      <p:pic>
        <p:nvPicPr>
          <p:cNvPr id="9224" name="Picture 9223"/>
          <p:cNvPicPr>
            <a:picLocks noChangeAspect="1"/>
          </p:cNvPicPr>
          <p:nvPr/>
        </p:nvPicPr>
        <p:blipFill>
          <a:blip r:embed="rId14"/>
          <a:stretch>
            <a:fillRect/>
          </a:stretch>
        </p:blipFill>
        <p:spPr>
          <a:xfrm>
            <a:off x="3270120" y="4809547"/>
            <a:ext cx="1905000" cy="612321"/>
          </a:xfrm>
          <a:prstGeom prst="rect">
            <a:avLst/>
          </a:prstGeom>
        </p:spPr>
      </p:pic>
      <p:sp>
        <p:nvSpPr>
          <p:cNvPr id="9226" name="Rounded Rectangle 9225"/>
          <p:cNvSpPr/>
          <p:nvPr/>
        </p:nvSpPr>
        <p:spPr bwMode="auto">
          <a:xfrm>
            <a:off x="6705600" y="3918466"/>
            <a:ext cx="939318" cy="703085"/>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ymbol" pitchFamily="18" charset="2"/>
            </a:endParaRPr>
          </a:p>
        </p:txBody>
      </p:sp>
      <p:pic>
        <p:nvPicPr>
          <p:cNvPr id="9227" name="Picture 9226"/>
          <p:cNvPicPr>
            <a:picLocks noChangeAspect="1"/>
          </p:cNvPicPr>
          <p:nvPr/>
        </p:nvPicPr>
        <p:blipFill>
          <a:blip r:embed="rId15"/>
          <a:stretch>
            <a:fillRect/>
          </a:stretch>
        </p:blipFill>
        <p:spPr>
          <a:xfrm>
            <a:off x="2338387" y="6171034"/>
            <a:ext cx="785813" cy="242600"/>
          </a:xfrm>
          <a:prstGeom prst="rect">
            <a:avLst/>
          </a:prstGeom>
        </p:spPr>
      </p:pic>
    </p:spTree>
    <p:extLst>
      <p:ext uri="{BB962C8B-B14F-4D97-AF65-F5344CB8AC3E}">
        <p14:creationId xmlns:p14="http://schemas.microsoft.com/office/powerpoint/2010/main" val="2911146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heckerboard(across)">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heckerboard(across)">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9216"/>
                                        </p:tgtEl>
                                        <p:attrNameLst>
                                          <p:attrName>style.visibility</p:attrName>
                                        </p:attrNameLst>
                                      </p:cBhvr>
                                      <p:to>
                                        <p:strVal val="visible"/>
                                      </p:to>
                                    </p:set>
                                    <p:animEffect transition="in" filter="fade">
                                      <p:cBhvr>
                                        <p:cTn id="26" dur="500"/>
                                        <p:tgtEl>
                                          <p:spTgt spid="9216"/>
                                        </p:tgtEl>
                                      </p:cBhvr>
                                    </p:animEffect>
                                  </p:childTnLst>
                                </p:cTn>
                              </p:par>
                              <p:par>
                                <p:cTn id="27" presetID="10" presetClass="entr" presetSubtype="0" fill="hold" nodeType="withEffect">
                                  <p:stCondLst>
                                    <p:cond delay="0"/>
                                  </p:stCondLst>
                                  <p:childTnLst>
                                    <p:set>
                                      <p:cBhvr>
                                        <p:cTn id="28" dur="1" fill="hold">
                                          <p:stCondLst>
                                            <p:cond delay="0"/>
                                          </p:stCondLst>
                                        </p:cTn>
                                        <p:tgtEl>
                                          <p:spTgt spid="9217"/>
                                        </p:tgtEl>
                                        <p:attrNameLst>
                                          <p:attrName>style.visibility</p:attrName>
                                        </p:attrNameLst>
                                      </p:cBhvr>
                                      <p:to>
                                        <p:strVal val="visible"/>
                                      </p:to>
                                    </p:set>
                                    <p:animEffect transition="in" filter="fade">
                                      <p:cBhvr>
                                        <p:cTn id="29" dur="500"/>
                                        <p:tgtEl>
                                          <p:spTgt spid="9217"/>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checkerboard(across)">
                                      <p:cBhvr>
                                        <p:cTn id="34" dur="500"/>
                                        <p:tgtEl>
                                          <p:spTgt spid="42"/>
                                        </p:tgtEl>
                                      </p:cBhvr>
                                    </p:animEffect>
                                  </p:childTnLst>
                                </p:cTn>
                              </p:par>
                              <p:par>
                                <p:cTn id="35" presetID="10" presetClass="entr" presetSubtype="0" fill="hold" nodeType="withEffect">
                                  <p:stCondLst>
                                    <p:cond delay="0"/>
                                  </p:stCondLst>
                                  <p:childTnLst>
                                    <p:set>
                                      <p:cBhvr>
                                        <p:cTn id="36" dur="1" fill="hold">
                                          <p:stCondLst>
                                            <p:cond delay="0"/>
                                          </p:stCondLst>
                                        </p:cTn>
                                        <p:tgtEl>
                                          <p:spTgt spid="9218"/>
                                        </p:tgtEl>
                                        <p:attrNameLst>
                                          <p:attrName>style.visibility</p:attrName>
                                        </p:attrNameLst>
                                      </p:cBhvr>
                                      <p:to>
                                        <p:strVal val="visible"/>
                                      </p:to>
                                    </p:set>
                                    <p:animEffect transition="in" filter="fade">
                                      <p:cBhvr>
                                        <p:cTn id="37" dur="500"/>
                                        <p:tgtEl>
                                          <p:spTgt spid="921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checkerboard(across)">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9219"/>
                                        </p:tgtEl>
                                        <p:attrNameLst>
                                          <p:attrName>style.visibility</p:attrName>
                                        </p:attrNameLst>
                                      </p:cBhvr>
                                      <p:to>
                                        <p:strVal val="visible"/>
                                      </p:to>
                                    </p:set>
                                    <p:animEffect transition="in" filter="fade">
                                      <p:cBhvr>
                                        <p:cTn id="45" dur="500"/>
                                        <p:tgtEl>
                                          <p:spTgt spid="9219"/>
                                        </p:tgtEl>
                                      </p:cBhvr>
                                    </p:animEffect>
                                  </p:childTnLst>
                                </p:cTn>
                              </p:par>
                              <p:par>
                                <p:cTn id="46" presetID="10" presetClass="entr" presetSubtype="0" fill="hold" nodeType="withEffect">
                                  <p:stCondLst>
                                    <p:cond delay="0"/>
                                  </p:stCondLst>
                                  <p:childTnLst>
                                    <p:set>
                                      <p:cBhvr>
                                        <p:cTn id="47" dur="1" fill="hold">
                                          <p:stCondLst>
                                            <p:cond delay="0"/>
                                          </p:stCondLst>
                                        </p:cTn>
                                        <p:tgtEl>
                                          <p:spTgt spid="9220"/>
                                        </p:tgtEl>
                                        <p:attrNameLst>
                                          <p:attrName>style.visibility</p:attrName>
                                        </p:attrNameLst>
                                      </p:cBhvr>
                                      <p:to>
                                        <p:strVal val="visible"/>
                                      </p:to>
                                    </p:set>
                                    <p:animEffect transition="in" filter="fade">
                                      <p:cBhvr>
                                        <p:cTn id="48" dur="500"/>
                                        <p:tgtEl>
                                          <p:spTgt spid="9220"/>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checkerboard(across)">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9222"/>
                                        </p:tgtEl>
                                        <p:attrNameLst>
                                          <p:attrName>style.visibility</p:attrName>
                                        </p:attrNameLst>
                                      </p:cBhvr>
                                      <p:to>
                                        <p:strVal val="visible"/>
                                      </p:to>
                                    </p:set>
                                    <p:animEffect transition="in" filter="fade">
                                      <p:cBhvr>
                                        <p:cTn id="56" dur="500"/>
                                        <p:tgtEl>
                                          <p:spTgt spid="9222"/>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checkerboard(across)">
                                      <p:cBhvr>
                                        <p:cTn id="61" dur="500"/>
                                        <p:tgtEl>
                                          <p:spTgt spid="29"/>
                                        </p:tgtEl>
                                      </p:cBhvr>
                                    </p:animEffect>
                                  </p:childTnLst>
                                </p:cTn>
                              </p:par>
                              <p:par>
                                <p:cTn id="62" presetID="10" presetClass="entr" presetSubtype="0" fill="hold" nodeType="withEffect">
                                  <p:stCondLst>
                                    <p:cond delay="0"/>
                                  </p:stCondLst>
                                  <p:childTnLst>
                                    <p:set>
                                      <p:cBhvr>
                                        <p:cTn id="63" dur="1" fill="hold">
                                          <p:stCondLst>
                                            <p:cond delay="0"/>
                                          </p:stCondLst>
                                        </p:cTn>
                                        <p:tgtEl>
                                          <p:spTgt spid="9223"/>
                                        </p:tgtEl>
                                        <p:attrNameLst>
                                          <p:attrName>style.visibility</p:attrName>
                                        </p:attrNameLst>
                                      </p:cBhvr>
                                      <p:to>
                                        <p:strVal val="visible"/>
                                      </p:to>
                                    </p:set>
                                    <p:animEffect transition="in" filter="fade">
                                      <p:cBhvr>
                                        <p:cTn id="64" dur="500"/>
                                        <p:tgtEl>
                                          <p:spTgt spid="9223"/>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checkerboard(across)">
                                      <p:cBhvr>
                                        <p:cTn id="69" dur="500"/>
                                        <p:tgtEl>
                                          <p:spTgt spid="30"/>
                                        </p:tgtEl>
                                      </p:cBhvr>
                                    </p:animEffect>
                                  </p:childTnLst>
                                </p:cTn>
                              </p:par>
                              <p:par>
                                <p:cTn id="70" presetID="10" presetClass="entr" presetSubtype="0" fill="hold" nodeType="withEffect">
                                  <p:stCondLst>
                                    <p:cond delay="0"/>
                                  </p:stCondLst>
                                  <p:childTnLst>
                                    <p:set>
                                      <p:cBhvr>
                                        <p:cTn id="71" dur="1" fill="hold">
                                          <p:stCondLst>
                                            <p:cond delay="0"/>
                                          </p:stCondLst>
                                        </p:cTn>
                                        <p:tgtEl>
                                          <p:spTgt spid="9224"/>
                                        </p:tgtEl>
                                        <p:attrNameLst>
                                          <p:attrName>style.visibility</p:attrName>
                                        </p:attrNameLst>
                                      </p:cBhvr>
                                      <p:to>
                                        <p:strVal val="visible"/>
                                      </p:to>
                                    </p:set>
                                    <p:animEffect transition="in" filter="fade">
                                      <p:cBhvr>
                                        <p:cTn id="72" dur="500"/>
                                        <p:tgtEl>
                                          <p:spTgt spid="9224"/>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checkerboard(across)">
                                      <p:cBhvr>
                                        <p:cTn id="77" dur="500"/>
                                        <p:tgtEl>
                                          <p:spTgt spid="3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226"/>
                                        </p:tgtEl>
                                        <p:attrNameLst>
                                          <p:attrName>style.visibility</p:attrName>
                                        </p:attrNameLst>
                                      </p:cBhvr>
                                      <p:to>
                                        <p:strVal val="visible"/>
                                      </p:to>
                                    </p:set>
                                    <p:animEffect transition="in" filter="fade">
                                      <p:cBhvr>
                                        <p:cTn id="80" dur="500"/>
                                        <p:tgtEl>
                                          <p:spTgt spid="9226"/>
                                        </p:tgtEl>
                                      </p:cBhvr>
                                    </p:animEffect>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checkerboard(across)">
                                      <p:cBhvr>
                                        <p:cTn id="85" dur="500"/>
                                        <p:tgtEl>
                                          <p:spTgt spid="36"/>
                                        </p:tgtEl>
                                      </p:cBhvr>
                                    </p:animEffect>
                                  </p:childTnLst>
                                </p:cTn>
                              </p:par>
                              <p:par>
                                <p:cTn id="86" presetID="10" presetClass="entr" presetSubtype="0" fill="hold" nodeType="withEffect">
                                  <p:stCondLst>
                                    <p:cond delay="0"/>
                                  </p:stCondLst>
                                  <p:childTnLst>
                                    <p:set>
                                      <p:cBhvr>
                                        <p:cTn id="87" dur="1" fill="hold">
                                          <p:stCondLst>
                                            <p:cond delay="0"/>
                                          </p:stCondLst>
                                        </p:cTn>
                                        <p:tgtEl>
                                          <p:spTgt spid="9227"/>
                                        </p:tgtEl>
                                        <p:attrNameLst>
                                          <p:attrName>style.visibility</p:attrName>
                                        </p:attrNameLst>
                                      </p:cBhvr>
                                      <p:to>
                                        <p:strVal val="visible"/>
                                      </p:to>
                                    </p:set>
                                    <p:animEffect transition="in" filter="fade">
                                      <p:cBhvr>
                                        <p:cTn id="88"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5" grpId="0"/>
      <p:bldP spid="28" grpId="0"/>
      <p:bldP spid="26" grpId="0"/>
      <p:bldP spid="27" grpId="0"/>
      <p:bldP spid="29" grpId="0"/>
      <p:bldP spid="30" grpId="0"/>
      <p:bldP spid="31" grpId="0"/>
      <p:bldP spid="36" grpId="0"/>
      <p:bldP spid="42" grpId="0" animBg="1"/>
      <p:bldP spid="92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838200" y="0"/>
            <a:ext cx="7772400" cy="990600"/>
          </a:xfrm>
        </p:spPr>
        <p:txBody>
          <a:bodyPr/>
          <a:lstStyle/>
          <a:p>
            <a:pPr>
              <a:defRPr/>
            </a:pPr>
            <a:r>
              <a:rPr lang="en-US" altLang="ja-JP" sz="2800" b="0" kern="1200" dirty="0" err="1" smtClean="0">
                <a:solidFill>
                  <a:srgbClr val="00397E"/>
                </a:solidFill>
                <a:latin typeface="Biondi" pitchFamily="2" charset="0"/>
                <a:ea typeface="MS PGothic" pitchFamily="34" charset="-128"/>
                <a:cs typeface="Arabic Typesetting" pitchFamily="66" charset="-78"/>
              </a:rPr>
              <a:t>Effectieve</a:t>
            </a:r>
            <a:r>
              <a:rPr lang="en-US" altLang="ja-JP" sz="2800" b="0" kern="1200" dirty="0" smtClean="0">
                <a:solidFill>
                  <a:srgbClr val="00397E"/>
                </a:solidFill>
                <a:latin typeface="Biondi" pitchFamily="2" charset="0"/>
                <a:ea typeface="MS PGothic" pitchFamily="34" charset="-128"/>
                <a:cs typeface="Arabic Typesetting" pitchFamily="66" charset="-78"/>
              </a:rPr>
              <a:t> </a:t>
            </a:r>
            <a:r>
              <a:rPr lang="en-US" altLang="ja-JP" sz="2800" b="0" kern="1200" dirty="0" err="1" smtClean="0">
                <a:solidFill>
                  <a:srgbClr val="00397E"/>
                </a:solidFill>
                <a:latin typeface="Biondi" pitchFamily="2" charset="0"/>
                <a:ea typeface="MS PGothic" pitchFamily="34" charset="-128"/>
                <a:cs typeface="Arabic Typesetting" pitchFamily="66" charset="-78"/>
              </a:rPr>
              <a:t>potentiaal</a:t>
            </a:r>
            <a:endParaRPr lang="en-US" altLang="ja-JP" sz="2800" b="0" kern="1200" dirty="0" smtClean="0">
              <a:solidFill>
                <a:srgbClr val="00397E"/>
              </a:solidFill>
              <a:latin typeface="Biondi" pitchFamily="2" charset="0"/>
              <a:ea typeface="MS PGothic" pitchFamily="34" charset="-128"/>
              <a:cs typeface="Arabic Typesetting" pitchFamily="66" charset="-78"/>
            </a:endParaRPr>
          </a:p>
        </p:txBody>
      </p:sp>
      <p:cxnSp>
        <p:nvCxnSpPr>
          <p:cNvPr id="9250" name="Straight Connector 8"/>
          <p:cNvCxnSpPr>
            <a:cxnSpLocks noChangeShapeType="1"/>
          </p:cNvCxnSpPr>
          <p:nvPr/>
        </p:nvCxnSpPr>
        <p:spPr bwMode="auto">
          <a:xfrm>
            <a:off x="1082675" y="777875"/>
            <a:ext cx="6946900" cy="1588"/>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cxnSp>
      <p:sp>
        <p:nvSpPr>
          <p:cNvPr id="40" name="Rectangle 10"/>
          <p:cNvSpPr>
            <a:spLocks noChangeArrowheads="1"/>
          </p:cNvSpPr>
          <p:nvPr/>
        </p:nvSpPr>
        <p:spPr bwMode="auto">
          <a:xfrm>
            <a:off x="0" y="5715000"/>
            <a:ext cx="9144000" cy="1143000"/>
          </a:xfrm>
          <a:prstGeom prst="rect">
            <a:avLst/>
          </a:prstGeom>
          <a:solidFill>
            <a:schemeClr val="bg1"/>
          </a:solidFill>
          <a:ln w="9525" algn="ctr">
            <a:solidFill>
              <a:schemeClr val="bg1"/>
            </a:solidFill>
            <a:round/>
            <a:headEnd/>
            <a:tailEnd/>
          </a:ln>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endParaRPr lang="nl-NL" altLang="en-US" sz="1800" b="0" dirty="0">
              <a:solidFill>
                <a:srgbClr val="000000"/>
              </a:solidFill>
              <a:latin typeface="Calibri" panose="020F0502020204030204" pitchFamily="34" charset="0"/>
            </a:endParaRPr>
          </a:p>
        </p:txBody>
      </p:sp>
      <p:sp>
        <p:nvSpPr>
          <p:cNvPr id="41" name="TextBox 40"/>
          <p:cNvSpPr txBox="1">
            <a:spLocks noChangeArrowheads="1"/>
          </p:cNvSpPr>
          <p:nvPr/>
        </p:nvSpPr>
        <p:spPr bwMode="auto">
          <a:xfrm>
            <a:off x="380999" y="1077913"/>
            <a:ext cx="8305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None/>
            </a:pPr>
            <a:r>
              <a:rPr lang="en-US" altLang="en-US" sz="1800" b="0" dirty="0" smtClean="0">
                <a:solidFill>
                  <a:srgbClr val="000000"/>
                </a:solidFill>
                <a:latin typeface="Calibri" panose="020F0502020204030204" pitchFamily="34" charset="0"/>
              </a:rPr>
              <a:t>We </a:t>
            </a:r>
            <a:r>
              <a:rPr lang="en-US" altLang="en-US" sz="1800" b="0" dirty="0" err="1" smtClean="0">
                <a:solidFill>
                  <a:srgbClr val="000000"/>
                </a:solidFill>
                <a:latin typeface="Calibri" panose="020F0502020204030204" pitchFamily="34" charset="0"/>
              </a:rPr>
              <a:t>herschrijven</a:t>
            </a:r>
            <a:endParaRPr lang="en-US" altLang="en-US" sz="1800" b="0" dirty="0">
              <a:solidFill>
                <a:srgbClr val="000000"/>
              </a:solidFill>
              <a:latin typeface="Calibri" panose="020F0502020204030204" pitchFamily="34" charset="0"/>
            </a:endParaRPr>
          </a:p>
        </p:txBody>
      </p:sp>
      <p:sp>
        <p:nvSpPr>
          <p:cNvPr id="25" name="TextBox 24"/>
          <p:cNvSpPr txBox="1">
            <a:spLocks noChangeArrowheads="1"/>
          </p:cNvSpPr>
          <p:nvPr/>
        </p:nvSpPr>
        <p:spPr bwMode="auto">
          <a:xfrm>
            <a:off x="381000" y="1664920"/>
            <a:ext cx="344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benadrukken</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rol</a:t>
            </a:r>
            <a:r>
              <a:rPr lang="en-US" altLang="en-US" sz="1800" b="0" dirty="0" smtClean="0">
                <a:solidFill>
                  <a:srgbClr val="000000"/>
                </a:solidFill>
                <a:latin typeface="Calibri" panose="020F0502020204030204" pitchFamily="34" charset="0"/>
              </a:rPr>
              <a:t> van </a:t>
            </a:r>
            <a:r>
              <a:rPr lang="en-US" altLang="en-US" sz="1800" b="0" dirty="0" err="1" smtClean="0">
                <a:solidFill>
                  <a:srgbClr val="000000"/>
                </a:solidFill>
                <a:latin typeface="Calibri" panose="020F0502020204030204" pitchFamily="34" charset="0"/>
              </a:rPr>
              <a:t>energie</a:t>
            </a:r>
            <a:endParaRPr lang="en-US" altLang="en-US" sz="1600" b="0" dirty="0">
              <a:solidFill>
                <a:srgbClr val="000000"/>
              </a:solidFill>
              <a:latin typeface="Calibri" panose="020F0502020204030204" pitchFamily="34" charset="0"/>
            </a:endParaRPr>
          </a:p>
        </p:txBody>
      </p:sp>
      <p:sp>
        <p:nvSpPr>
          <p:cNvPr id="30" name="TextBox 29"/>
          <p:cNvSpPr txBox="1">
            <a:spLocks noChangeArrowheads="1"/>
          </p:cNvSpPr>
          <p:nvPr/>
        </p:nvSpPr>
        <p:spPr bwMode="auto">
          <a:xfrm>
            <a:off x="381000" y="4580255"/>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Newtoniaanse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analyse</a:t>
            </a:r>
            <a:r>
              <a:rPr lang="en-US" altLang="en-US" sz="1800" b="0" dirty="0" smtClean="0">
                <a:solidFill>
                  <a:srgbClr val="000000"/>
                </a:solidFill>
                <a:latin typeface="Calibri" panose="020F0502020204030204" pitchFamily="34" charset="0"/>
              </a:rPr>
              <a:t>:                                                                met</a:t>
            </a:r>
            <a:endParaRPr lang="en-US" altLang="en-US" sz="1800" b="0" dirty="0">
              <a:solidFill>
                <a:srgbClr val="000000"/>
              </a:solidFill>
              <a:latin typeface="Calibri" panose="020F0502020204030204" pitchFamily="34" charset="0"/>
            </a:endParaRPr>
          </a:p>
        </p:txBody>
      </p:sp>
      <p:sp>
        <p:nvSpPr>
          <p:cNvPr id="31" name="TextBox 30"/>
          <p:cNvSpPr txBox="1">
            <a:spLocks noChangeArrowheads="1"/>
          </p:cNvSpPr>
          <p:nvPr/>
        </p:nvSpPr>
        <p:spPr bwMode="auto">
          <a:xfrm>
            <a:off x="381000" y="5382399"/>
            <a:ext cx="868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Vergelijken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levert</a:t>
            </a:r>
            <a:endParaRPr lang="en-US" altLang="en-US" sz="1800" b="0" dirty="0">
              <a:solidFill>
                <a:srgbClr val="000000"/>
              </a:solidFill>
              <a:latin typeface="Calibri" panose="020F0502020204030204" pitchFamily="34" charset="0"/>
            </a:endParaRPr>
          </a:p>
        </p:txBody>
      </p:sp>
      <p:pic>
        <p:nvPicPr>
          <p:cNvPr id="24" name="Picture 23"/>
          <p:cNvPicPr>
            <a:picLocks noChangeAspect="1"/>
          </p:cNvPicPr>
          <p:nvPr/>
        </p:nvPicPr>
        <p:blipFill>
          <a:blip r:embed="rId3"/>
          <a:stretch>
            <a:fillRect/>
          </a:stretch>
        </p:blipFill>
        <p:spPr>
          <a:xfrm>
            <a:off x="2176461" y="990600"/>
            <a:ext cx="4714875" cy="581410"/>
          </a:xfrm>
          <a:prstGeom prst="rect">
            <a:avLst/>
          </a:prstGeom>
        </p:spPr>
      </p:pic>
      <p:pic>
        <p:nvPicPr>
          <p:cNvPr id="2" name="Picture 1"/>
          <p:cNvPicPr>
            <a:picLocks noChangeAspect="1"/>
          </p:cNvPicPr>
          <p:nvPr/>
        </p:nvPicPr>
        <p:blipFill>
          <a:blip r:embed="rId4"/>
          <a:stretch>
            <a:fillRect/>
          </a:stretch>
        </p:blipFill>
        <p:spPr>
          <a:xfrm>
            <a:off x="1600200" y="2085231"/>
            <a:ext cx="5874798" cy="685753"/>
          </a:xfrm>
          <a:prstGeom prst="rect">
            <a:avLst/>
          </a:prstGeom>
        </p:spPr>
      </p:pic>
      <p:sp>
        <p:nvSpPr>
          <p:cNvPr id="3" name="Right Brace 2"/>
          <p:cNvSpPr/>
          <p:nvPr/>
        </p:nvSpPr>
        <p:spPr bwMode="auto">
          <a:xfrm rot="5400000">
            <a:off x="2391844" y="2075442"/>
            <a:ext cx="228600" cy="1693311"/>
          </a:xfrm>
          <a:prstGeom prst="rightBrac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ymbol" pitchFamily="18" charset="2"/>
            </a:endParaRPr>
          </a:p>
        </p:txBody>
      </p:sp>
      <p:sp>
        <p:nvSpPr>
          <p:cNvPr id="4" name="TextBox 3"/>
          <p:cNvSpPr txBox="1"/>
          <p:nvPr/>
        </p:nvSpPr>
        <p:spPr>
          <a:xfrm>
            <a:off x="381000" y="3161070"/>
            <a:ext cx="2666999" cy="646331"/>
          </a:xfrm>
          <a:prstGeom prst="rect">
            <a:avLst/>
          </a:prstGeom>
          <a:noFill/>
        </p:spPr>
        <p:txBody>
          <a:bodyPr wrap="square" rtlCol="0">
            <a:spAutoFit/>
          </a:bodyPr>
          <a:lstStyle/>
          <a:p>
            <a:r>
              <a:rPr lang="en-US" dirty="0" err="1" smtClean="0">
                <a:latin typeface="Calibri" panose="020F0502020204030204" pitchFamily="34" charset="0"/>
              </a:rPr>
              <a:t>Bewegingsconstante</a:t>
            </a:r>
            <a:r>
              <a:rPr lang="en-US" dirty="0" smtClean="0">
                <a:latin typeface="Calibri" panose="020F0502020204030204" pitchFamily="34" charset="0"/>
              </a:rPr>
              <a:t> </a:t>
            </a:r>
            <a:r>
              <a:rPr lang="en-US" dirty="0" err="1" smtClean="0">
                <a:latin typeface="Calibri" panose="020F0502020204030204" pitchFamily="34" charset="0"/>
              </a:rPr>
              <a:t>bepaald</a:t>
            </a:r>
            <a:r>
              <a:rPr lang="en-US" dirty="0" smtClean="0">
                <a:latin typeface="Calibri" panose="020F0502020204030204" pitchFamily="34" charset="0"/>
              </a:rPr>
              <a:t> door </a:t>
            </a:r>
            <a:r>
              <a:rPr lang="en-US" dirty="0" err="1" smtClean="0">
                <a:latin typeface="Calibri" panose="020F0502020204030204" pitchFamily="34" charset="0"/>
              </a:rPr>
              <a:t>baanenergie</a:t>
            </a:r>
            <a:endParaRPr lang="en-US" dirty="0">
              <a:latin typeface="Calibri" panose="020F0502020204030204" pitchFamily="34" charset="0"/>
            </a:endParaRPr>
          </a:p>
        </p:txBody>
      </p:sp>
      <p:sp>
        <p:nvSpPr>
          <p:cNvPr id="32" name="Right Brace 31"/>
          <p:cNvSpPr/>
          <p:nvPr/>
        </p:nvSpPr>
        <p:spPr bwMode="auto">
          <a:xfrm rot="5400000">
            <a:off x="3915844" y="2532671"/>
            <a:ext cx="228600" cy="778911"/>
          </a:xfrm>
          <a:prstGeom prst="rightBrac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ymbol" pitchFamily="18" charset="2"/>
            </a:endParaRPr>
          </a:p>
        </p:txBody>
      </p:sp>
      <p:sp>
        <p:nvSpPr>
          <p:cNvPr id="33" name="TextBox 32"/>
          <p:cNvSpPr txBox="1"/>
          <p:nvPr/>
        </p:nvSpPr>
        <p:spPr>
          <a:xfrm>
            <a:off x="3429001" y="3163669"/>
            <a:ext cx="1523999" cy="646331"/>
          </a:xfrm>
          <a:prstGeom prst="rect">
            <a:avLst/>
          </a:prstGeom>
          <a:noFill/>
        </p:spPr>
        <p:txBody>
          <a:bodyPr wrap="square" rtlCol="0">
            <a:spAutoFit/>
          </a:bodyPr>
          <a:lstStyle/>
          <a:p>
            <a:r>
              <a:rPr lang="en-US" dirty="0" err="1" smtClean="0">
                <a:latin typeface="Calibri" panose="020F0502020204030204" pitchFamily="34" charset="0"/>
              </a:rPr>
              <a:t>Kinetische</a:t>
            </a:r>
            <a:r>
              <a:rPr lang="en-US" dirty="0" smtClean="0">
                <a:latin typeface="Calibri" panose="020F0502020204030204" pitchFamily="34" charset="0"/>
              </a:rPr>
              <a:t> term</a:t>
            </a:r>
            <a:endParaRPr lang="en-US" dirty="0">
              <a:latin typeface="Calibri" panose="020F0502020204030204" pitchFamily="34" charset="0"/>
            </a:endParaRPr>
          </a:p>
        </p:txBody>
      </p:sp>
      <p:sp>
        <p:nvSpPr>
          <p:cNvPr id="34" name="Right Brace 33"/>
          <p:cNvSpPr/>
          <p:nvPr/>
        </p:nvSpPr>
        <p:spPr bwMode="auto">
          <a:xfrm rot="5400000">
            <a:off x="6061599" y="1623028"/>
            <a:ext cx="228600" cy="2598197"/>
          </a:xfrm>
          <a:prstGeom prst="rightBrac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ymbol" pitchFamily="18" charset="2"/>
            </a:endParaRPr>
          </a:p>
        </p:txBody>
      </p:sp>
      <p:sp>
        <p:nvSpPr>
          <p:cNvPr id="35" name="TextBox 34"/>
          <p:cNvSpPr txBox="1"/>
          <p:nvPr/>
        </p:nvSpPr>
        <p:spPr>
          <a:xfrm>
            <a:off x="4800601" y="3163669"/>
            <a:ext cx="2514599" cy="369332"/>
          </a:xfrm>
          <a:prstGeom prst="rect">
            <a:avLst/>
          </a:prstGeom>
          <a:noFill/>
        </p:spPr>
        <p:txBody>
          <a:bodyPr wrap="square" rtlCol="0">
            <a:spAutoFit/>
          </a:bodyPr>
          <a:lstStyle/>
          <a:p>
            <a:r>
              <a:rPr lang="en-US" dirty="0" err="1" smtClean="0">
                <a:latin typeface="Calibri" panose="020F0502020204030204" pitchFamily="34" charset="0"/>
              </a:rPr>
              <a:t>Effectieve</a:t>
            </a:r>
            <a:r>
              <a:rPr lang="en-US" dirty="0" smtClean="0">
                <a:latin typeface="Calibri" panose="020F0502020204030204" pitchFamily="34" charset="0"/>
              </a:rPr>
              <a:t> </a:t>
            </a:r>
            <a:r>
              <a:rPr lang="en-US" dirty="0" err="1" smtClean="0">
                <a:latin typeface="Calibri" panose="020F0502020204030204" pitchFamily="34" charset="0"/>
              </a:rPr>
              <a:t>potentiaal</a:t>
            </a:r>
            <a:endParaRPr lang="en-US" dirty="0">
              <a:latin typeface="Calibri" panose="020F0502020204030204" pitchFamily="34" charset="0"/>
            </a:endParaRPr>
          </a:p>
        </p:txBody>
      </p:sp>
      <p:pic>
        <p:nvPicPr>
          <p:cNvPr id="5" name="Picture 4"/>
          <p:cNvPicPr>
            <a:picLocks noChangeAspect="1"/>
          </p:cNvPicPr>
          <p:nvPr/>
        </p:nvPicPr>
        <p:blipFill>
          <a:blip r:embed="rId5"/>
          <a:stretch>
            <a:fillRect/>
          </a:stretch>
        </p:blipFill>
        <p:spPr>
          <a:xfrm>
            <a:off x="2472385" y="5306228"/>
            <a:ext cx="3188860" cy="564585"/>
          </a:xfrm>
          <a:prstGeom prst="rect">
            <a:avLst/>
          </a:prstGeom>
        </p:spPr>
      </p:pic>
      <p:pic>
        <p:nvPicPr>
          <p:cNvPr id="6" name="Picture 5"/>
          <p:cNvPicPr>
            <a:picLocks noChangeAspect="1"/>
          </p:cNvPicPr>
          <p:nvPr/>
        </p:nvPicPr>
        <p:blipFill>
          <a:blip r:embed="rId6"/>
          <a:stretch>
            <a:fillRect/>
          </a:stretch>
        </p:blipFill>
        <p:spPr>
          <a:xfrm>
            <a:off x="6891336" y="3199484"/>
            <a:ext cx="393949" cy="310720"/>
          </a:xfrm>
          <a:prstGeom prst="rect">
            <a:avLst/>
          </a:prstGeom>
        </p:spPr>
      </p:pic>
      <p:pic>
        <p:nvPicPr>
          <p:cNvPr id="7" name="Picture 6"/>
          <p:cNvPicPr>
            <a:picLocks noChangeAspect="1"/>
          </p:cNvPicPr>
          <p:nvPr/>
        </p:nvPicPr>
        <p:blipFill>
          <a:blip r:embed="rId7"/>
          <a:stretch>
            <a:fillRect/>
          </a:stretch>
        </p:blipFill>
        <p:spPr>
          <a:xfrm>
            <a:off x="2667000" y="4489428"/>
            <a:ext cx="3090860" cy="615972"/>
          </a:xfrm>
          <a:prstGeom prst="rect">
            <a:avLst/>
          </a:prstGeom>
        </p:spPr>
      </p:pic>
      <p:sp>
        <p:nvSpPr>
          <p:cNvPr id="37" name="TextBox 36"/>
          <p:cNvSpPr txBox="1">
            <a:spLocks noChangeArrowheads="1"/>
          </p:cNvSpPr>
          <p:nvPr/>
        </p:nvSpPr>
        <p:spPr bwMode="auto">
          <a:xfrm>
            <a:off x="381000" y="3868933"/>
            <a:ext cx="11876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We </a:t>
            </a:r>
            <a:r>
              <a:rPr lang="en-US" altLang="en-US" sz="1800" b="0" dirty="0" err="1" smtClean="0">
                <a:solidFill>
                  <a:srgbClr val="000000"/>
                </a:solidFill>
                <a:latin typeface="Calibri" panose="020F0502020204030204" pitchFamily="34" charset="0"/>
              </a:rPr>
              <a:t>vinden</a:t>
            </a:r>
            <a:endParaRPr lang="en-US" altLang="en-US" sz="1600" b="0" dirty="0">
              <a:solidFill>
                <a:srgbClr val="000000"/>
              </a:solidFill>
              <a:latin typeface="Calibri" panose="020F0502020204030204" pitchFamily="34" charset="0"/>
            </a:endParaRPr>
          </a:p>
        </p:txBody>
      </p:sp>
      <p:pic>
        <p:nvPicPr>
          <p:cNvPr id="8" name="Picture 7"/>
          <p:cNvPicPr>
            <a:picLocks noChangeAspect="1"/>
          </p:cNvPicPr>
          <p:nvPr/>
        </p:nvPicPr>
        <p:blipFill>
          <a:blip r:embed="rId8"/>
          <a:stretch>
            <a:fillRect/>
          </a:stretch>
        </p:blipFill>
        <p:spPr>
          <a:xfrm>
            <a:off x="1747293" y="3732828"/>
            <a:ext cx="3464829" cy="698176"/>
          </a:xfrm>
          <a:prstGeom prst="rect">
            <a:avLst/>
          </a:prstGeom>
        </p:spPr>
      </p:pic>
      <p:sp>
        <p:nvSpPr>
          <p:cNvPr id="39" name="Rounded Rectangle 38"/>
          <p:cNvSpPr/>
          <p:nvPr/>
        </p:nvSpPr>
        <p:spPr bwMode="auto">
          <a:xfrm>
            <a:off x="4195809" y="5288941"/>
            <a:ext cx="604792" cy="589314"/>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ymbol" pitchFamily="18" charset="2"/>
            </a:endParaRPr>
          </a:p>
        </p:txBody>
      </p:sp>
      <p:pic>
        <p:nvPicPr>
          <p:cNvPr id="9" name="Picture 8"/>
          <p:cNvPicPr>
            <a:picLocks noChangeAspect="1"/>
          </p:cNvPicPr>
          <p:nvPr/>
        </p:nvPicPr>
        <p:blipFill>
          <a:blip r:embed="rId9"/>
          <a:stretch>
            <a:fillRect/>
          </a:stretch>
        </p:blipFill>
        <p:spPr>
          <a:xfrm>
            <a:off x="6477000" y="4497666"/>
            <a:ext cx="2366964" cy="532435"/>
          </a:xfrm>
          <a:prstGeom prst="rect">
            <a:avLst/>
          </a:prstGeom>
        </p:spPr>
      </p:pic>
      <p:cxnSp>
        <p:nvCxnSpPr>
          <p:cNvPr id="11" name="Straight Arrow Connector 10"/>
          <p:cNvCxnSpPr/>
          <p:nvPr/>
        </p:nvCxnSpPr>
        <p:spPr bwMode="auto">
          <a:xfrm flipV="1">
            <a:off x="4572000" y="5943600"/>
            <a:ext cx="0" cy="457200"/>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
        <p:nvSpPr>
          <p:cNvPr id="12" name="TextBox 11"/>
          <p:cNvSpPr txBox="1"/>
          <p:nvPr/>
        </p:nvSpPr>
        <p:spPr>
          <a:xfrm>
            <a:off x="4572000" y="6137504"/>
            <a:ext cx="2018501" cy="369332"/>
          </a:xfrm>
          <a:prstGeom prst="rect">
            <a:avLst/>
          </a:prstGeom>
          <a:noFill/>
        </p:spPr>
        <p:txBody>
          <a:bodyPr wrap="none" rtlCol="0">
            <a:spAutoFit/>
          </a:bodyPr>
          <a:lstStyle/>
          <a:p>
            <a:r>
              <a:rPr lang="en-US" dirty="0" err="1" smtClean="0">
                <a:latin typeface="Calibri" panose="020F0502020204030204" pitchFamily="34" charset="0"/>
              </a:rPr>
              <a:t>Relativistische</a:t>
            </a:r>
            <a:r>
              <a:rPr lang="en-US" dirty="0" smtClean="0">
                <a:latin typeface="Calibri" panose="020F0502020204030204" pitchFamily="34" charset="0"/>
              </a:rPr>
              <a:t> term</a:t>
            </a:r>
            <a:endParaRPr lang="en-US" dirty="0">
              <a:latin typeface="Calibri" panose="020F0502020204030204" pitchFamily="34" charset="0"/>
            </a:endParaRPr>
          </a:p>
        </p:txBody>
      </p:sp>
    </p:spTree>
    <p:extLst>
      <p:ext uri="{BB962C8B-B14F-4D97-AF65-F5344CB8AC3E}">
        <p14:creationId xmlns:p14="http://schemas.microsoft.com/office/powerpoint/2010/main" val="4250548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heckerboard(across)">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checkerboard(across)">
                                      <p:cBhvr>
                                        <p:cTn id="50" dur="500"/>
                                        <p:tgtEl>
                                          <p:spTgt spid="37"/>
                                        </p:tgtEl>
                                      </p:cBhvr>
                                    </p:animEffect>
                                  </p:childTnLst>
                                </p:cTn>
                              </p:par>
                              <p:par>
                                <p:cTn id="51" presetID="10"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checkerboard(across)">
                                      <p:cBhvr>
                                        <p:cTn id="58" dur="500"/>
                                        <p:tgtEl>
                                          <p:spTgt spid="30"/>
                                        </p:tgtEl>
                                      </p:cBhvr>
                                    </p:animEffect>
                                  </p:childTnLst>
                                </p:cTn>
                              </p:par>
                              <p:par>
                                <p:cTn id="59" presetID="10"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par>
                                <p:cTn id="62" presetID="10" presetClass="entr" presetSubtype="0"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checkerboard(across)">
                                      <p:cBhvr>
                                        <p:cTn id="69" dur="500"/>
                                        <p:tgtEl>
                                          <p:spTgt spid="31"/>
                                        </p:tgtEl>
                                      </p:cBhvr>
                                    </p:animEffect>
                                  </p:childTnLst>
                                </p:cTn>
                              </p:par>
                              <p:par>
                                <p:cTn id="70" presetID="10" presetClass="entr" presetSubtype="0"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5" grpId="0"/>
      <p:bldP spid="30" grpId="0"/>
      <p:bldP spid="31" grpId="0"/>
      <p:bldP spid="3" grpId="0" animBg="1"/>
      <p:bldP spid="4" grpId="0"/>
      <p:bldP spid="32" grpId="0" animBg="1"/>
      <p:bldP spid="33" grpId="0"/>
      <p:bldP spid="34" grpId="0" animBg="1"/>
      <p:bldP spid="35" grpId="0"/>
      <p:bldP spid="37" grpId="0"/>
      <p:bldP spid="39"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838200" y="0"/>
            <a:ext cx="7772400" cy="990600"/>
          </a:xfrm>
        </p:spPr>
        <p:txBody>
          <a:bodyPr/>
          <a:lstStyle/>
          <a:p>
            <a:pPr>
              <a:defRPr/>
            </a:pPr>
            <a:r>
              <a:rPr lang="en-US" altLang="ja-JP" sz="2800" b="0" kern="1200" dirty="0" err="1" smtClean="0">
                <a:solidFill>
                  <a:srgbClr val="00397E"/>
                </a:solidFill>
                <a:latin typeface="Biondi" pitchFamily="2" charset="0"/>
                <a:ea typeface="MS PGothic" pitchFamily="34" charset="-128"/>
                <a:cs typeface="Arabic Typesetting" pitchFamily="66" charset="-78"/>
              </a:rPr>
              <a:t>Effectieve</a:t>
            </a:r>
            <a:r>
              <a:rPr lang="en-US" altLang="ja-JP" sz="2800" b="0" kern="1200" dirty="0" smtClean="0">
                <a:solidFill>
                  <a:srgbClr val="00397E"/>
                </a:solidFill>
                <a:latin typeface="Biondi" pitchFamily="2" charset="0"/>
                <a:ea typeface="MS PGothic" pitchFamily="34" charset="-128"/>
                <a:cs typeface="Arabic Typesetting" pitchFamily="66" charset="-78"/>
              </a:rPr>
              <a:t> </a:t>
            </a:r>
            <a:r>
              <a:rPr lang="en-US" altLang="ja-JP" sz="2800" b="0" kern="1200" dirty="0" err="1" smtClean="0">
                <a:solidFill>
                  <a:srgbClr val="00397E"/>
                </a:solidFill>
                <a:latin typeface="Biondi" pitchFamily="2" charset="0"/>
                <a:ea typeface="MS PGothic" pitchFamily="34" charset="-128"/>
                <a:cs typeface="Arabic Typesetting" pitchFamily="66" charset="-78"/>
              </a:rPr>
              <a:t>potentiaal</a:t>
            </a:r>
            <a:endParaRPr lang="en-US" altLang="ja-JP" sz="2800" b="0" kern="1200" dirty="0" smtClean="0">
              <a:solidFill>
                <a:srgbClr val="00397E"/>
              </a:solidFill>
              <a:latin typeface="Biondi" pitchFamily="2" charset="0"/>
              <a:ea typeface="MS PGothic" pitchFamily="34" charset="-128"/>
              <a:cs typeface="Arabic Typesetting" pitchFamily="66" charset="-78"/>
            </a:endParaRPr>
          </a:p>
        </p:txBody>
      </p:sp>
      <p:cxnSp>
        <p:nvCxnSpPr>
          <p:cNvPr id="9250" name="Straight Connector 8"/>
          <p:cNvCxnSpPr>
            <a:cxnSpLocks noChangeShapeType="1"/>
          </p:cNvCxnSpPr>
          <p:nvPr/>
        </p:nvCxnSpPr>
        <p:spPr bwMode="auto">
          <a:xfrm>
            <a:off x="1082675" y="777875"/>
            <a:ext cx="6946900" cy="1588"/>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cxnSp>
      <p:sp>
        <p:nvSpPr>
          <p:cNvPr id="40" name="Rectangle 10"/>
          <p:cNvSpPr>
            <a:spLocks noChangeArrowheads="1"/>
          </p:cNvSpPr>
          <p:nvPr/>
        </p:nvSpPr>
        <p:spPr bwMode="auto">
          <a:xfrm>
            <a:off x="0" y="5715000"/>
            <a:ext cx="9144000" cy="1143000"/>
          </a:xfrm>
          <a:prstGeom prst="rect">
            <a:avLst/>
          </a:prstGeom>
          <a:solidFill>
            <a:schemeClr val="bg1"/>
          </a:solidFill>
          <a:ln w="9525" algn="ctr">
            <a:solidFill>
              <a:schemeClr val="bg1"/>
            </a:solidFill>
            <a:round/>
            <a:headEnd/>
            <a:tailEnd/>
          </a:ln>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endParaRPr lang="nl-NL" altLang="en-US" sz="1800" b="0">
              <a:solidFill>
                <a:srgbClr val="000000"/>
              </a:solidFill>
              <a:latin typeface="Calibri" panose="020F0502020204030204" pitchFamily="34" charset="0"/>
            </a:endParaRPr>
          </a:p>
        </p:txBody>
      </p:sp>
      <p:sp>
        <p:nvSpPr>
          <p:cNvPr id="41" name="TextBox 40"/>
          <p:cNvSpPr txBox="1">
            <a:spLocks noChangeArrowheads="1"/>
          </p:cNvSpPr>
          <p:nvPr/>
        </p:nvSpPr>
        <p:spPr bwMode="auto">
          <a:xfrm>
            <a:off x="380999" y="1077913"/>
            <a:ext cx="42672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None/>
            </a:pPr>
            <a:r>
              <a:rPr lang="en-US" altLang="en-US" sz="1800" b="0" dirty="0" err="1" smtClean="0">
                <a:solidFill>
                  <a:srgbClr val="000000"/>
                </a:solidFill>
                <a:latin typeface="Calibri" panose="020F0502020204030204" pitchFamily="34" charset="0"/>
              </a:rPr>
              <a:t>Effectieve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potentiaal</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voor</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baanbeweging</a:t>
            </a:r>
            <a:r>
              <a:rPr lang="en-US" altLang="en-US" sz="1800" b="0" dirty="0" smtClean="0">
                <a:solidFill>
                  <a:srgbClr val="000000"/>
                </a:solidFill>
                <a:latin typeface="Calibri" panose="020F0502020204030204" pitchFamily="34" charset="0"/>
              </a:rPr>
              <a:t> van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deeltje</a:t>
            </a:r>
            <a:r>
              <a:rPr lang="en-US" altLang="en-US" sz="1800" b="0" dirty="0" smtClean="0">
                <a:solidFill>
                  <a:srgbClr val="000000"/>
                </a:solidFill>
                <a:latin typeface="Calibri" panose="020F0502020204030204" pitchFamily="34" charset="0"/>
              </a:rPr>
              <a:t> met </a:t>
            </a:r>
            <a:r>
              <a:rPr lang="en-US" altLang="en-US" sz="1800" b="0" dirty="0" err="1" smtClean="0">
                <a:solidFill>
                  <a:srgbClr val="000000"/>
                </a:solidFill>
                <a:latin typeface="Calibri" panose="020F0502020204030204" pitchFamily="34" charset="0"/>
              </a:rPr>
              <a:t>impulsmoment</a:t>
            </a:r>
            <a:r>
              <a:rPr lang="en-US" altLang="en-US" sz="1800" b="0" dirty="0" smtClean="0">
                <a:solidFill>
                  <a:srgbClr val="000000"/>
                </a:solidFill>
                <a:latin typeface="Calibri" panose="020F0502020204030204" pitchFamily="34" charset="0"/>
              </a:rPr>
              <a:t> </a:t>
            </a:r>
            <a:r>
              <a:rPr lang="en-US" altLang="en-US" sz="1800" b="0" i="1" dirty="0" smtClean="0">
                <a:solidFill>
                  <a:srgbClr val="000000"/>
                </a:solidFill>
                <a:latin typeface="Calibri" panose="020F0502020204030204" pitchFamily="34" charset="0"/>
              </a:rPr>
              <a:t>J</a:t>
            </a:r>
            <a:endParaRPr lang="en-US" altLang="en-US" sz="1800" b="0" i="1" dirty="0">
              <a:solidFill>
                <a:srgbClr val="000000"/>
              </a:solidFill>
              <a:latin typeface="Calibri" panose="020F0502020204030204" pitchFamily="34" charset="0"/>
            </a:endParaRPr>
          </a:p>
        </p:txBody>
      </p:sp>
      <p:sp>
        <p:nvSpPr>
          <p:cNvPr id="30" name="TextBox 29"/>
          <p:cNvSpPr txBox="1">
            <a:spLocks noChangeArrowheads="1"/>
          </p:cNvSpPr>
          <p:nvPr/>
        </p:nvSpPr>
        <p:spPr bwMode="auto">
          <a:xfrm>
            <a:off x="381000" y="4191000"/>
            <a:ext cx="441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In de Schwarzschild </a:t>
            </a:r>
            <a:r>
              <a:rPr lang="en-US" altLang="en-US" sz="1800" b="0" dirty="0" err="1" smtClean="0">
                <a:solidFill>
                  <a:srgbClr val="000000"/>
                </a:solidFill>
                <a:latin typeface="Calibri" panose="020F0502020204030204" pitchFamily="34" charset="0"/>
              </a:rPr>
              <a:t>metriek</a:t>
            </a:r>
            <a:r>
              <a:rPr lang="en-US" altLang="en-US" sz="1800" b="0" dirty="0" smtClean="0">
                <a:solidFill>
                  <a:srgbClr val="000000"/>
                </a:solidFill>
                <a:latin typeface="Calibri" panose="020F0502020204030204" pitchFamily="34" charset="0"/>
              </a:rPr>
              <a:t> is </a:t>
            </a:r>
            <a:r>
              <a:rPr lang="en-US" altLang="en-US" sz="1800" b="0" dirty="0" err="1" smtClean="0">
                <a:solidFill>
                  <a:srgbClr val="000000"/>
                </a:solidFill>
                <a:latin typeface="Calibri" panose="020F0502020204030204" pitchFamily="34" charset="0"/>
              </a:rPr>
              <a:t>er</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ook</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ondergrens</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voor</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straal</a:t>
            </a:r>
            <a:r>
              <a:rPr lang="en-US" altLang="en-US" sz="1800" b="0" dirty="0" smtClean="0">
                <a:solidFill>
                  <a:srgbClr val="000000"/>
                </a:solidFill>
                <a:latin typeface="Calibri" panose="020F0502020204030204" pitchFamily="34" charset="0"/>
              </a:rPr>
              <a:t> van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stabiele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cirkelvormige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baan</a:t>
            </a:r>
            <a:r>
              <a:rPr lang="en-US" altLang="en-US" sz="1800" b="0" dirty="0" smtClean="0">
                <a:solidFill>
                  <a:srgbClr val="000000"/>
                </a:solidFill>
                <a:latin typeface="Calibri" panose="020F0502020204030204" pitchFamily="34" charset="0"/>
              </a:rPr>
              <a:t> (ISCO – Innermost Stable Circular Orbit), die </a:t>
            </a:r>
            <a:r>
              <a:rPr lang="en-US" altLang="en-US" sz="1800" b="0" dirty="0" err="1" smtClean="0">
                <a:solidFill>
                  <a:srgbClr val="000000"/>
                </a:solidFill>
                <a:latin typeface="Calibri" panose="020F0502020204030204" pitchFamily="34" charset="0"/>
              </a:rPr>
              <a:t>overeenkomt</a:t>
            </a:r>
            <a:r>
              <a:rPr lang="en-US" altLang="en-US" sz="1800" b="0" dirty="0" smtClean="0">
                <a:solidFill>
                  <a:srgbClr val="000000"/>
                </a:solidFill>
                <a:latin typeface="Calibri" panose="020F0502020204030204" pitchFamily="34" charset="0"/>
              </a:rPr>
              <a:t> met</a:t>
            </a:r>
            <a:endParaRPr lang="en-US" altLang="en-US" sz="1800" b="0" dirty="0">
              <a:solidFill>
                <a:srgbClr val="000000"/>
              </a:solidFill>
              <a:latin typeface="Calibri" panose="020F0502020204030204" pitchFamily="34" charset="0"/>
            </a:endParaRPr>
          </a:p>
        </p:txBody>
      </p:sp>
      <p:sp>
        <p:nvSpPr>
          <p:cNvPr id="31" name="TextBox 30"/>
          <p:cNvSpPr txBox="1">
            <a:spLocks noChangeArrowheads="1"/>
          </p:cNvSpPr>
          <p:nvPr/>
        </p:nvSpPr>
        <p:spPr bwMode="auto">
          <a:xfrm>
            <a:off x="381000" y="5867400"/>
            <a:ext cx="4419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Ook</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vinden</a:t>
            </a:r>
            <a:r>
              <a:rPr lang="en-US" altLang="en-US" sz="1800" b="0" dirty="0" smtClean="0">
                <a:solidFill>
                  <a:srgbClr val="000000"/>
                </a:solidFill>
                <a:latin typeface="Calibri" panose="020F0502020204030204" pitchFamily="34" charset="0"/>
              </a:rPr>
              <a:t> we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perihelium</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verschuiving</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baan</a:t>
            </a:r>
            <a:r>
              <a:rPr lang="en-US" altLang="en-US" sz="1800" b="0" dirty="0" smtClean="0">
                <a:solidFill>
                  <a:srgbClr val="000000"/>
                </a:solidFill>
                <a:latin typeface="Calibri" panose="020F0502020204030204" pitchFamily="34" charset="0"/>
              </a:rPr>
              <a:t> is </a:t>
            </a:r>
            <a:r>
              <a:rPr lang="en-US" altLang="en-US" sz="1800" b="0" dirty="0" err="1" smtClean="0">
                <a:solidFill>
                  <a:srgbClr val="000000"/>
                </a:solidFill>
                <a:latin typeface="Calibri" panose="020F0502020204030204" pitchFamily="34" charset="0"/>
              </a:rPr>
              <a:t>geen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ellips</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Mercurius</a:t>
            </a:r>
            <a:r>
              <a:rPr lang="en-US" altLang="en-US" sz="1800" b="0" dirty="0" smtClean="0">
                <a:solidFill>
                  <a:srgbClr val="000000"/>
                </a:solidFill>
                <a:latin typeface="Calibri" panose="020F0502020204030204" pitchFamily="34" charset="0"/>
              </a:rPr>
              <a:t>: 43”/</a:t>
            </a:r>
            <a:r>
              <a:rPr lang="en-US" altLang="en-US" sz="1800" b="0" dirty="0" err="1" smtClean="0">
                <a:solidFill>
                  <a:srgbClr val="000000"/>
                </a:solidFill>
                <a:latin typeface="Calibri" panose="020F0502020204030204" pitchFamily="34" charset="0"/>
              </a:rPr>
              <a:t>eeuw</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Dat</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zijn</a:t>
            </a:r>
            <a:r>
              <a:rPr lang="en-US" altLang="en-US" sz="1800" b="0" dirty="0" smtClean="0">
                <a:solidFill>
                  <a:srgbClr val="000000"/>
                </a:solidFill>
                <a:latin typeface="Calibri" panose="020F0502020204030204" pitchFamily="34" charset="0"/>
              </a:rPr>
              <a:t> 12 </a:t>
            </a:r>
            <a:r>
              <a:rPr lang="en-US" altLang="en-US" sz="1800" b="0" dirty="0" err="1" smtClean="0">
                <a:solidFill>
                  <a:srgbClr val="000000"/>
                </a:solidFill>
                <a:latin typeface="Calibri" panose="020F0502020204030204" pitchFamily="34" charset="0"/>
              </a:rPr>
              <a:t>miljoen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omwentelingen</a:t>
            </a:r>
            <a:r>
              <a:rPr lang="en-US" altLang="en-US" sz="1800" b="0" dirty="0">
                <a:solidFill>
                  <a:srgbClr val="000000"/>
                </a:solidFill>
                <a:latin typeface="Calibri" panose="020F0502020204030204" pitchFamily="34" charset="0"/>
              </a:rPr>
              <a:t> </a:t>
            </a:r>
            <a:r>
              <a:rPr lang="en-US" altLang="en-US" sz="1800" b="0" dirty="0" smtClean="0">
                <a:solidFill>
                  <a:srgbClr val="000000"/>
                </a:solidFill>
                <a:latin typeface="Calibri" panose="020F0502020204030204" pitchFamily="34" charset="0"/>
              </a:rPr>
              <a:t>per </a:t>
            </a:r>
            <a:r>
              <a:rPr lang="en-US" altLang="en-US" sz="1800" b="0" dirty="0" err="1" smtClean="0">
                <a:solidFill>
                  <a:srgbClr val="000000"/>
                </a:solidFill>
                <a:latin typeface="Calibri" panose="020F0502020204030204" pitchFamily="34" charset="0"/>
              </a:rPr>
              <a:t>rozet</a:t>
            </a:r>
            <a:r>
              <a:rPr lang="en-US" altLang="en-US" sz="1800" b="0" dirty="0" smtClean="0">
                <a:solidFill>
                  <a:srgbClr val="000000"/>
                </a:solidFill>
                <a:latin typeface="Calibri" panose="020F0502020204030204" pitchFamily="34" charset="0"/>
              </a:rPr>
              <a:t> </a:t>
            </a:r>
            <a:endParaRPr lang="en-US" altLang="en-US" sz="1800" b="0" dirty="0">
              <a:solidFill>
                <a:srgbClr val="000000"/>
              </a:solidFill>
              <a:latin typeface="Calibri" panose="020F0502020204030204" pitchFamily="34" charset="0"/>
            </a:endParaRPr>
          </a:p>
        </p:txBody>
      </p:sp>
      <p:sp>
        <p:nvSpPr>
          <p:cNvPr id="36" name="TextBox 35"/>
          <p:cNvSpPr txBox="1">
            <a:spLocks noChangeArrowheads="1"/>
          </p:cNvSpPr>
          <p:nvPr/>
        </p:nvSpPr>
        <p:spPr bwMode="auto">
          <a:xfrm>
            <a:off x="381000" y="2514600"/>
            <a:ext cx="365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In de </a:t>
            </a:r>
            <a:r>
              <a:rPr lang="en-US" altLang="en-US" sz="1800" b="0" dirty="0" err="1" smtClean="0">
                <a:solidFill>
                  <a:srgbClr val="000000"/>
                </a:solidFill>
                <a:latin typeface="Calibri" panose="020F0502020204030204" pitchFamily="34" charset="0"/>
              </a:rPr>
              <a:t>klassieke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mechanica</a:t>
            </a:r>
            <a:r>
              <a:rPr lang="en-US" altLang="en-US" sz="1800" b="0" dirty="0" smtClean="0">
                <a:solidFill>
                  <a:srgbClr val="000000"/>
                </a:solidFill>
                <a:latin typeface="Calibri" panose="020F0502020204030204" pitchFamily="34" charset="0"/>
              </a:rPr>
              <a:t> is </a:t>
            </a:r>
            <a:r>
              <a:rPr lang="en-US" altLang="en-US" sz="1800" b="0" dirty="0" err="1" smtClean="0">
                <a:solidFill>
                  <a:srgbClr val="000000"/>
                </a:solidFill>
                <a:latin typeface="Calibri" panose="020F0502020204030204" pitchFamily="34" charset="0"/>
              </a:rPr>
              <a:t>impulsmoment</a:t>
            </a:r>
            <a:r>
              <a:rPr lang="en-US" altLang="en-US" sz="1800" b="0" dirty="0" smtClean="0">
                <a:solidFill>
                  <a:srgbClr val="000000"/>
                </a:solidFill>
                <a:latin typeface="Calibri" panose="020F0502020204030204" pitchFamily="34" charset="0"/>
              </a:rPr>
              <a:t> </a:t>
            </a:r>
            <a:r>
              <a:rPr lang="en-US" altLang="en-US" sz="1800" b="0" i="1" dirty="0" smtClean="0">
                <a:solidFill>
                  <a:srgbClr val="000000"/>
                </a:solidFill>
                <a:latin typeface="Calibri" panose="020F0502020204030204" pitchFamily="34" charset="0"/>
              </a:rPr>
              <a:t>J</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bron</a:t>
            </a:r>
            <a:r>
              <a:rPr lang="en-US" altLang="en-US" sz="1800" b="0" dirty="0" smtClean="0">
                <a:solidFill>
                  <a:srgbClr val="000000"/>
                </a:solidFill>
                <a:latin typeface="Calibri" panose="020F0502020204030204" pitchFamily="34" charset="0"/>
              </a:rPr>
              <a:t> van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oneindig</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hoge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potentiaal</a:t>
            </a:r>
            <a:r>
              <a:rPr lang="en-US" altLang="en-US" sz="1800" b="0" dirty="0" err="1">
                <a:solidFill>
                  <a:srgbClr val="000000"/>
                </a:solidFill>
                <a:latin typeface="Calibri" panose="020F0502020204030204" pitchFamily="34" charset="0"/>
              </a:rPr>
              <a:t>barriërr</a:t>
            </a:r>
            <a:r>
              <a:rPr lang="en-US" altLang="en-US" sz="1800" b="0" dirty="0" err="1" smtClean="0">
                <a:solidFill>
                  <a:srgbClr val="000000"/>
                </a:solidFill>
                <a:latin typeface="Calibri" panose="020F0502020204030204" pitchFamily="34" charset="0"/>
              </a:rPr>
              <a:t>e</a:t>
            </a:r>
            <a:r>
              <a:rPr lang="en-US" altLang="en-US" sz="1800" b="0" dirty="0" smtClean="0">
                <a:solidFill>
                  <a:srgbClr val="000000"/>
                </a:solidFill>
                <a:latin typeface="Calibri" panose="020F0502020204030204" pitchFamily="34" charset="0"/>
              </a:rPr>
              <a:t> die </a:t>
            </a:r>
            <a:r>
              <a:rPr lang="en-US" altLang="en-US" sz="1800" b="0" dirty="0" err="1" smtClean="0">
                <a:solidFill>
                  <a:srgbClr val="000000"/>
                </a:solidFill>
                <a:latin typeface="Calibri" panose="020F0502020204030204" pitchFamily="34" charset="0"/>
              </a:rPr>
              <a:t>deeltjes</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verbiedt</a:t>
            </a:r>
            <a:r>
              <a:rPr lang="en-US" altLang="en-US" sz="1800" b="0" dirty="0" smtClean="0">
                <a:solidFill>
                  <a:srgbClr val="000000"/>
                </a:solidFill>
                <a:latin typeface="Calibri" panose="020F0502020204030204" pitchFamily="34" charset="0"/>
              </a:rPr>
              <a:t> </a:t>
            </a:r>
            <a:r>
              <a:rPr lang="en-US" altLang="en-US" sz="1800" b="0" i="1" dirty="0" smtClean="0">
                <a:solidFill>
                  <a:srgbClr val="000000"/>
                </a:solidFill>
                <a:latin typeface="Calibri" panose="020F0502020204030204" pitchFamily="34" charset="0"/>
              </a:rPr>
              <a:t>r = 0 </a:t>
            </a:r>
            <a:r>
              <a:rPr lang="en-US" altLang="en-US" sz="1800" b="0" dirty="0" err="1" smtClean="0">
                <a:solidFill>
                  <a:srgbClr val="000000"/>
                </a:solidFill>
                <a:latin typeface="Calibri" panose="020F0502020204030204" pitchFamily="34" charset="0"/>
              </a:rPr>
              <a:t>te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bereiken</a:t>
            </a:r>
            <a:r>
              <a:rPr lang="en-US" altLang="en-US" sz="1800" b="0" dirty="0" smtClean="0">
                <a:solidFill>
                  <a:srgbClr val="000000"/>
                </a:solidFill>
                <a:latin typeface="Calibri" panose="020F0502020204030204" pitchFamily="34" charset="0"/>
              </a:rPr>
              <a:t> </a:t>
            </a:r>
            <a:endParaRPr lang="en-US" altLang="en-US" sz="1800" b="0" dirty="0">
              <a:solidFill>
                <a:srgbClr val="000000"/>
              </a:solidFill>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577270" y="1811557"/>
            <a:ext cx="3188860" cy="564585"/>
          </a:xfrm>
          <a:prstGeom prst="rect">
            <a:avLst/>
          </a:prstGeom>
        </p:spPr>
      </p:pic>
      <p:grpSp>
        <p:nvGrpSpPr>
          <p:cNvPr id="15" name="Group 14"/>
          <p:cNvGrpSpPr/>
          <p:nvPr/>
        </p:nvGrpSpPr>
        <p:grpSpPr>
          <a:xfrm>
            <a:off x="4466894" y="1206362"/>
            <a:ext cx="4529723" cy="2903773"/>
            <a:chOff x="4614277" y="1193040"/>
            <a:chExt cx="4529723" cy="2903773"/>
          </a:xfrm>
        </p:grpSpPr>
        <p:pic>
          <p:nvPicPr>
            <p:cNvPr id="10" name="Picture 9"/>
            <p:cNvPicPr>
              <a:picLocks noChangeAspect="1"/>
            </p:cNvPicPr>
            <p:nvPr/>
          </p:nvPicPr>
          <p:blipFill>
            <a:blip r:embed="rId4"/>
            <a:stretch>
              <a:fillRect/>
            </a:stretch>
          </p:blipFill>
          <p:spPr>
            <a:xfrm>
              <a:off x="4614277" y="1193040"/>
              <a:ext cx="4529723" cy="2903773"/>
            </a:xfrm>
            <a:prstGeom prst="rect">
              <a:avLst/>
            </a:prstGeom>
          </p:spPr>
        </p:pic>
        <p:sp>
          <p:nvSpPr>
            <p:cNvPr id="11" name="TextBox 10"/>
            <p:cNvSpPr txBox="1"/>
            <p:nvPr/>
          </p:nvSpPr>
          <p:spPr>
            <a:xfrm>
              <a:off x="5991920" y="1376558"/>
              <a:ext cx="1247080" cy="338554"/>
            </a:xfrm>
            <a:prstGeom prst="rect">
              <a:avLst/>
            </a:prstGeom>
            <a:solidFill>
              <a:schemeClr val="bg1"/>
            </a:solidFill>
          </p:spPr>
          <p:txBody>
            <a:bodyPr wrap="square" rtlCol="0">
              <a:spAutoFit/>
            </a:bodyPr>
            <a:lstStyle/>
            <a:p>
              <a:r>
                <a:rPr lang="en-US" sz="1600" dirty="0" err="1" smtClean="0">
                  <a:latin typeface="Calibri" panose="020F0502020204030204" pitchFamily="34" charset="0"/>
                </a:rPr>
                <a:t>relativistisch</a:t>
              </a:r>
              <a:endParaRPr lang="en-US" dirty="0">
                <a:latin typeface="Calibri" panose="020F0502020204030204" pitchFamily="34" charset="0"/>
              </a:endParaRPr>
            </a:p>
          </p:txBody>
        </p:sp>
        <p:sp>
          <p:nvSpPr>
            <p:cNvPr id="43" name="TextBox 42"/>
            <p:cNvSpPr txBox="1"/>
            <p:nvPr/>
          </p:nvSpPr>
          <p:spPr>
            <a:xfrm>
              <a:off x="6191690" y="1684689"/>
              <a:ext cx="1307645" cy="338554"/>
            </a:xfrm>
            <a:prstGeom prst="rect">
              <a:avLst/>
            </a:prstGeom>
            <a:solidFill>
              <a:schemeClr val="bg1"/>
            </a:solidFill>
          </p:spPr>
          <p:txBody>
            <a:bodyPr wrap="square" rtlCol="0">
              <a:spAutoFit/>
            </a:bodyPr>
            <a:lstStyle/>
            <a:p>
              <a:r>
                <a:rPr lang="en-US" sz="1600" dirty="0" err="1" smtClean="0">
                  <a:latin typeface="Calibri" panose="020F0502020204030204" pitchFamily="34" charset="0"/>
                </a:rPr>
                <a:t>Newtoniaans</a:t>
              </a:r>
              <a:endParaRPr lang="en-US" dirty="0">
                <a:latin typeface="Calibri" panose="020F0502020204030204" pitchFamily="34" charset="0"/>
              </a:endParaRPr>
            </a:p>
          </p:txBody>
        </p:sp>
      </p:grpSp>
      <p:pic>
        <p:nvPicPr>
          <p:cNvPr id="13" name="Picture 12"/>
          <p:cNvPicPr>
            <a:picLocks noChangeAspect="1"/>
          </p:cNvPicPr>
          <p:nvPr/>
        </p:nvPicPr>
        <p:blipFill>
          <a:blip r:embed="rId5"/>
          <a:stretch>
            <a:fillRect/>
          </a:stretch>
        </p:blipFill>
        <p:spPr>
          <a:xfrm>
            <a:off x="2362200" y="5362744"/>
            <a:ext cx="2061997" cy="311845"/>
          </a:xfrm>
          <a:prstGeom prst="rect">
            <a:avLst/>
          </a:prstGeom>
        </p:spPr>
      </p:pic>
      <p:pic>
        <p:nvPicPr>
          <p:cNvPr id="14" name="Picture 13"/>
          <p:cNvPicPr>
            <a:picLocks noChangeAspect="1"/>
          </p:cNvPicPr>
          <p:nvPr/>
        </p:nvPicPr>
        <p:blipFill>
          <a:blip r:embed="rId6"/>
          <a:stretch>
            <a:fillRect/>
          </a:stretch>
        </p:blipFill>
        <p:spPr>
          <a:xfrm>
            <a:off x="6367297" y="4414134"/>
            <a:ext cx="2633662" cy="2225528"/>
          </a:xfrm>
          <a:prstGeom prst="rect">
            <a:avLst/>
          </a:prstGeom>
        </p:spPr>
      </p:pic>
    </p:spTree>
    <p:extLst>
      <p:ext uri="{BB962C8B-B14F-4D97-AF65-F5344CB8AC3E}">
        <p14:creationId xmlns:p14="http://schemas.microsoft.com/office/powerpoint/2010/main" val="3562310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checkerboard(across)">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checkerboard(across)">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checkerboard(across)">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0" grpId="0"/>
      <p:bldP spid="3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32" name="Picture 12"/>
          <p:cNvPicPr>
            <a:picLocks noChangeAspect="1" noChangeArrowheads="1"/>
          </p:cNvPicPr>
          <p:nvPr/>
        </p:nvPicPr>
        <p:blipFill>
          <a:blip r:embed="rId3" cstate="print"/>
          <a:srcRect/>
          <a:stretch>
            <a:fillRect/>
          </a:stretch>
        </p:blipFill>
        <p:spPr bwMode="auto">
          <a:xfrm>
            <a:off x="4820653" y="4572000"/>
            <a:ext cx="2143125" cy="649195"/>
          </a:xfrm>
          <a:prstGeom prst="rect">
            <a:avLst/>
          </a:prstGeom>
          <a:noFill/>
          <a:ln w="9525">
            <a:noFill/>
            <a:miter lim="800000"/>
            <a:headEnd/>
            <a:tailEnd/>
          </a:ln>
        </p:spPr>
      </p:pic>
      <p:sp>
        <p:nvSpPr>
          <p:cNvPr id="7175" name="Rectangle 10"/>
          <p:cNvSpPr>
            <a:spLocks noChangeArrowheads="1"/>
          </p:cNvSpPr>
          <p:nvPr/>
        </p:nvSpPr>
        <p:spPr bwMode="auto">
          <a:xfrm>
            <a:off x="0" y="5715000"/>
            <a:ext cx="9144000" cy="1143000"/>
          </a:xfrm>
          <a:prstGeom prst="rect">
            <a:avLst/>
          </a:prstGeom>
          <a:solidFill>
            <a:schemeClr val="bg1"/>
          </a:solidFill>
          <a:ln w="9525" algn="ctr">
            <a:solidFill>
              <a:schemeClr val="bg1"/>
            </a:solidFill>
            <a:round/>
            <a:headEnd/>
            <a:tailEnd/>
          </a:ln>
        </p:spPr>
        <p:txBody>
          <a:bodyPr/>
          <a:lstStyle/>
          <a:p>
            <a:pPr eaLnBrk="0" hangingPunct="0"/>
            <a:endParaRPr lang="nl-NL"/>
          </a:p>
        </p:txBody>
      </p:sp>
      <p:sp>
        <p:nvSpPr>
          <p:cNvPr id="7176" name="Rectangle 2"/>
          <p:cNvSpPr>
            <a:spLocks noChangeArrowheads="1"/>
          </p:cNvSpPr>
          <p:nvPr/>
        </p:nvSpPr>
        <p:spPr bwMode="auto">
          <a:xfrm>
            <a:off x="0" y="3014663"/>
            <a:ext cx="9144000" cy="0"/>
          </a:xfrm>
          <a:prstGeom prst="rect">
            <a:avLst/>
          </a:prstGeom>
          <a:noFill/>
          <a:ln w="9525" algn="ctr">
            <a:noFill/>
            <a:miter lim="800000"/>
            <a:headEnd/>
            <a:tailEnd/>
          </a:ln>
        </p:spPr>
        <p:txBody>
          <a:bodyPr wrap="none" anchor="ctr">
            <a:spAutoFit/>
          </a:bodyPr>
          <a:lstStyle/>
          <a:p>
            <a:pPr algn="ctr" eaLnBrk="0" hangingPunct="0"/>
            <a:endParaRPr lang="nl-NL"/>
          </a:p>
        </p:txBody>
      </p:sp>
      <p:sp>
        <p:nvSpPr>
          <p:cNvPr id="7177"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7178" name="Rectangle 4"/>
          <p:cNvSpPr>
            <a:spLocks noChangeArrowheads="1"/>
          </p:cNvSpPr>
          <p:nvPr/>
        </p:nvSpPr>
        <p:spPr bwMode="auto">
          <a:xfrm>
            <a:off x="0" y="3014663"/>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7179" name="Rectangle 29"/>
          <p:cNvSpPr>
            <a:spLocks noChangeArrowheads="1"/>
          </p:cNvSpPr>
          <p:nvPr/>
        </p:nvSpPr>
        <p:spPr bwMode="auto">
          <a:xfrm>
            <a:off x="0" y="3009900"/>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5128" name="Rectangle 30"/>
          <p:cNvSpPr>
            <a:spLocks noGrp="1" noChangeArrowheads="1"/>
          </p:cNvSpPr>
          <p:nvPr>
            <p:ph type="title"/>
          </p:nvPr>
        </p:nvSpPr>
        <p:spPr>
          <a:xfrm>
            <a:off x="0" y="0"/>
            <a:ext cx="9144000" cy="1143000"/>
          </a:xfrm>
        </p:spPr>
        <p:txBody>
          <a:bodyPr/>
          <a:lstStyle/>
          <a:p>
            <a:pPr eaLnBrk="1" hangingPunct="1">
              <a:defRPr/>
            </a:pPr>
            <a:r>
              <a:rPr lang="en-US" altLang="ja-JP" sz="2800" b="0" kern="1200" smtClean="0">
                <a:solidFill>
                  <a:srgbClr val="00397E"/>
                </a:solidFill>
                <a:latin typeface="Biondi" pitchFamily="2" charset="0"/>
                <a:ea typeface="MS PGothic" pitchFamily="34" charset="-128"/>
                <a:cs typeface="Arabic Typesetting" pitchFamily="66" charset="-78"/>
              </a:rPr>
              <a:t>Relativistische sterren</a:t>
            </a:r>
            <a:endParaRPr lang="nl-NL" altLang="ja-JP" sz="2800" b="0" kern="1200" dirty="0" smtClean="0">
              <a:solidFill>
                <a:srgbClr val="00397E"/>
              </a:solidFill>
              <a:latin typeface="Biondi" pitchFamily="2" charset="0"/>
              <a:ea typeface="MS PGothic" pitchFamily="34" charset="-128"/>
              <a:cs typeface="Arabic Typesetting" pitchFamily="66" charset="-78"/>
            </a:endParaRPr>
          </a:p>
        </p:txBody>
      </p:sp>
      <p:sp>
        <p:nvSpPr>
          <p:cNvPr id="5131" name="Text Box 28"/>
          <p:cNvSpPr txBox="1">
            <a:spLocks noChangeArrowheads="1"/>
          </p:cNvSpPr>
          <p:nvPr/>
        </p:nvSpPr>
        <p:spPr bwMode="auto">
          <a:xfrm>
            <a:off x="457200" y="4640529"/>
            <a:ext cx="8077200" cy="464871"/>
          </a:xfrm>
          <a:prstGeom prst="rect">
            <a:avLst/>
          </a:prstGeom>
          <a:noFill/>
          <a:ln w="9525" algn="ctr">
            <a:noFill/>
            <a:miter lim="800000"/>
            <a:headEnd/>
            <a:tailEnd/>
          </a:ln>
        </p:spPr>
        <p:txBody>
          <a:bodyPr wrap="square">
            <a:spAutoFit/>
          </a:bodyPr>
          <a:lstStyle/>
          <a:p>
            <a:pPr eaLnBrk="0" hangingPunct="0">
              <a:lnSpc>
                <a:spcPct val="150000"/>
              </a:lnSpc>
              <a:defRPr/>
            </a:pPr>
            <a:r>
              <a:rPr lang="nl-NL" smtClean="0">
                <a:latin typeface="Calibri" pitchFamily="34" charset="0"/>
                <a:cs typeface="Calibri" pitchFamily="34" charset="0"/>
              </a:rPr>
              <a:t>Energie en impulsbehoud</a:t>
            </a:r>
          </a:p>
        </p:txBody>
      </p:sp>
      <p:cxnSp>
        <p:nvCxnSpPr>
          <p:cNvPr id="23" name="Straight Connector 8"/>
          <p:cNvCxnSpPr>
            <a:cxnSpLocks noChangeShapeType="1"/>
          </p:cNvCxnSpPr>
          <p:nvPr/>
        </p:nvCxnSpPr>
        <p:spPr bwMode="auto">
          <a:xfrm>
            <a:off x="1082675" y="777875"/>
            <a:ext cx="6946900" cy="1588"/>
          </a:xfrm>
          <a:prstGeom prst="line">
            <a:avLst/>
          </a:prstGeom>
          <a:noFill/>
          <a:ln w="12700" algn="ctr">
            <a:solidFill>
              <a:srgbClr val="666699"/>
            </a:solidFill>
            <a:round/>
            <a:headEnd/>
            <a:tailEnd/>
          </a:ln>
        </p:spPr>
      </p:cxnSp>
      <p:sp>
        <p:nvSpPr>
          <p:cNvPr id="25" name="Text Box 28"/>
          <p:cNvSpPr txBox="1">
            <a:spLocks noChangeArrowheads="1"/>
          </p:cNvSpPr>
          <p:nvPr/>
        </p:nvSpPr>
        <p:spPr bwMode="auto">
          <a:xfrm>
            <a:off x="457200" y="990600"/>
            <a:ext cx="76200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Algemene metriek</a:t>
            </a:r>
            <a:endParaRPr lang="nl-NL" i="1" dirty="0">
              <a:latin typeface="Calibri" pitchFamily="34" charset="0"/>
              <a:cs typeface="Calibri" pitchFamily="34" charset="0"/>
            </a:endParaRPr>
          </a:p>
        </p:txBody>
      </p:sp>
      <p:sp>
        <p:nvSpPr>
          <p:cNvPr id="33" name="Text Box 28"/>
          <p:cNvSpPr txBox="1">
            <a:spLocks noChangeArrowheads="1"/>
          </p:cNvSpPr>
          <p:nvPr/>
        </p:nvSpPr>
        <p:spPr bwMode="auto">
          <a:xfrm>
            <a:off x="457200" y="1363929"/>
            <a:ext cx="76200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Beschouw statische sterren; enkel</a:t>
            </a:r>
            <a:endParaRPr lang="nl-NL" i="1" dirty="0">
              <a:latin typeface="Calibri" pitchFamily="34" charset="0"/>
              <a:cs typeface="Calibri" pitchFamily="34" charset="0"/>
            </a:endParaRPr>
          </a:p>
        </p:txBody>
      </p:sp>
      <p:sp>
        <p:nvSpPr>
          <p:cNvPr id="35" name="Text Box 28"/>
          <p:cNvSpPr txBox="1">
            <a:spLocks noChangeArrowheads="1"/>
          </p:cNvSpPr>
          <p:nvPr/>
        </p:nvSpPr>
        <p:spPr bwMode="auto">
          <a:xfrm>
            <a:off x="457200" y="1752600"/>
            <a:ext cx="76200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Energie-impuls tensor (perfecte vloeistof)</a:t>
            </a:r>
            <a:endParaRPr lang="nl-NL" i="1" dirty="0">
              <a:latin typeface="Calibri" pitchFamily="34" charset="0"/>
              <a:cs typeface="Calibri" pitchFamily="34" charset="0"/>
            </a:endParaRPr>
          </a:p>
        </p:txBody>
      </p:sp>
      <p:sp>
        <p:nvSpPr>
          <p:cNvPr id="42" name="Text Box 28"/>
          <p:cNvSpPr txBox="1">
            <a:spLocks noChangeArrowheads="1"/>
          </p:cNvSpPr>
          <p:nvPr/>
        </p:nvSpPr>
        <p:spPr bwMode="auto">
          <a:xfrm>
            <a:off x="457200" y="2430729"/>
            <a:ext cx="76200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Introduceer</a:t>
            </a:r>
            <a:endParaRPr lang="nl-NL" i="1" dirty="0">
              <a:latin typeface="Calibri" pitchFamily="34" charset="0"/>
              <a:cs typeface="Calibri" pitchFamily="34" charset="0"/>
            </a:endParaRPr>
          </a:p>
        </p:txBody>
      </p:sp>
      <p:sp>
        <p:nvSpPr>
          <p:cNvPr id="46" name="Text Box 28"/>
          <p:cNvSpPr txBox="1">
            <a:spLocks noChangeArrowheads="1"/>
          </p:cNvSpPr>
          <p:nvPr/>
        </p:nvSpPr>
        <p:spPr bwMode="auto">
          <a:xfrm>
            <a:off x="457200" y="2971800"/>
            <a:ext cx="7772400" cy="464871"/>
          </a:xfrm>
          <a:prstGeom prst="rect">
            <a:avLst/>
          </a:prstGeom>
          <a:noFill/>
          <a:ln w="9525" algn="ctr">
            <a:noFill/>
            <a:miter lim="800000"/>
            <a:headEnd/>
            <a:tailEnd/>
          </a:ln>
        </p:spPr>
        <p:txBody>
          <a:bodyPr wrap="square">
            <a:spAutoFit/>
          </a:bodyPr>
          <a:lstStyle/>
          <a:p>
            <a:pPr eaLnBrk="0" hangingPunct="0">
              <a:lnSpc>
                <a:spcPct val="150000"/>
              </a:lnSpc>
              <a:defRPr/>
            </a:pPr>
            <a:r>
              <a:rPr lang="nl-NL" smtClean="0">
                <a:latin typeface="Calibri" pitchFamily="34" charset="0"/>
                <a:cs typeface="Calibri" pitchFamily="34" charset="0"/>
              </a:rPr>
              <a:t>Einsteinvergelijkingen</a:t>
            </a:r>
            <a:endParaRPr lang="nl-NL" i="1" dirty="0">
              <a:latin typeface="Calibri" pitchFamily="34" charset="0"/>
              <a:cs typeface="Calibri" pitchFamily="34" charset="0"/>
            </a:endParaRPr>
          </a:p>
        </p:txBody>
      </p:sp>
      <p:pic>
        <p:nvPicPr>
          <p:cNvPr id="107522" name="Picture 2"/>
          <p:cNvPicPr>
            <a:picLocks noChangeAspect="1" noChangeArrowheads="1"/>
          </p:cNvPicPr>
          <p:nvPr/>
        </p:nvPicPr>
        <p:blipFill>
          <a:blip r:embed="rId4" cstate="print"/>
          <a:srcRect/>
          <a:stretch>
            <a:fillRect/>
          </a:stretch>
        </p:blipFill>
        <p:spPr bwMode="auto">
          <a:xfrm>
            <a:off x="2318085" y="1042737"/>
            <a:ext cx="5410200" cy="413380"/>
          </a:xfrm>
          <a:prstGeom prst="rect">
            <a:avLst/>
          </a:prstGeom>
          <a:noFill/>
          <a:ln w="9525">
            <a:noFill/>
            <a:miter lim="800000"/>
            <a:headEnd/>
            <a:tailEnd/>
          </a:ln>
        </p:spPr>
      </p:pic>
      <p:pic>
        <p:nvPicPr>
          <p:cNvPr id="107523" name="Picture 3"/>
          <p:cNvPicPr>
            <a:picLocks noChangeAspect="1" noChangeArrowheads="1"/>
          </p:cNvPicPr>
          <p:nvPr/>
        </p:nvPicPr>
        <p:blipFill>
          <a:blip r:embed="rId5" cstate="print"/>
          <a:srcRect/>
          <a:stretch>
            <a:fillRect/>
          </a:stretch>
        </p:blipFill>
        <p:spPr bwMode="auto">
          <a:xfrm>
            <a:off x="3810000" y="1417456"/>
            <a:ext cx="2209800" cy="375249"/>
          </a:xfrm>
          <a:prstGeom prst="rect">
            <a:avLst/>
          </a:prstGeom>
          <a:noFill/>
          <a:ln w="9525">
            <a:noFill/>
            <a:miter lim="800000"/>
            <a:headEnd/>
            <a:tailEnd/>
          </a:ln>
        </p:spPr>
      </p:pic>
      <p:pic>
        <p:nvPicPr>
          <p:cNvPr id="107524" name="Picture 4"/>
          <p:cNvPicPr>
            <a:picLocks noChangeAspect="1" noChangeArrowheads="1"/>
          </p:cNvPicPr>
          <p:nvPr/>
        </p:nvPicPr>
        <p:blipFill>
          <a:blip r:embed="rId6" cstate="print"/>
          <a:srcRect/>
          <a:stretch>
            <a:fillRect/>
          </a:stretch>
        </p:blipFill>
        <p:spPr bwMode="auto">
          <a:xfrm>
            <a:off x="4447674" y="1856875"/>
            <a:ext cx="3352800" cy="1335830"/>
          </a:xfrm>
          <a:prstGeom prst="rect">
            <a:avLst/>
          </a:prstGeom>
          <a:noFill/>
          <a:ln w="9525">
            <a:noFill/>
            <a:miter lim="800000"/>
            <a:headEnd/>
            <a:tailEnd/>
          </a:ln>
        </p:spPr>
      </p:pic>
      <p:pic>
        <p:nvPicPr>
          <p:cNvPr id="107525" name="Picture 5"/>
          <p:cNvPicPr>
            <a:picLocks noChangeAspect="1" noChangeArrowheads="1"/>
          </p:cNvPicPr>
          <p:nvPr/>
        </p:nvPicPr>
        <p:blipFill>
          <a:blip r:embed="rId7" cstate="print"/>
          <a:srcRect/>
          <a:stretch>
            <a:fillRect/>
          </a:stretch>
        </p:blipFill>
        <p:spPr bwMode="auto">
          <a:xfrm>
            <a:off x="1736558" y="2338137"/>
            <a:ext cx="2925994" cy="690563"/>
          </a:xfrm>
          <a:prstGeom prst="rect">
            <a:avLst/>
          </a:prstGeom>
          <a:noFill/>
          <a:ln w="9525">
            <a:noFill/>
            <a:miter lim="800000"/>
            <a:headEnd/>
            <a:tailEnd/>
          </a:ln>
        </p:spPr>
      </p:pic>
      <p:pic>
        <p:nvPicPr>
          <p:cNvPr id="107526" name="Picture 6"/>
          <p:cNvPicPr>
            <a:picLocks noChangeAspect="1" noChangeArrowheads="1"/>
          </p:cNvPicPr>
          <p:nvPr/>
        </p:nvPicPr>
        <p:blipFill>
          <a:blip r:embed="rId8" cstate="print"/>
          <a:srcRect/>
          <a:stretch>
            <a:fillRect/>
          </a:stretch>
        </p:blipFill>
        <p:spPr bwMode="auto">
          <a:xfrm>
            <a:off x="1295400" y="3565358"/>
            <a:ext cx="1195387" cy="307585"/>
          </a:xfrm>
          <a:prstGeom prst="rect">
            <a:avLst/>
          </a:prstGeom>
          <a:noFill/>
          <a:ln w="9525">
            <a:noFill/>
            <a:miter lim="800000"/>
            <a:headEnd/>
            <a:tailEnd/>
          </a:ln>
        </p:spPr>
      </p:pic>
      <p:pic>
        <p:nvPicPr>
          <p:cNvPr id="107527" name="Picture 7"/>
          <p:cNvPicPr>
            <a:picLocks noChangeAspect="1" noChangeArrowheads="1"/>
          </p:cNvPicPr>
          <p:nvPr/>
        </p:nvPicPr>
        <p:blipFill>
          <a:blip r:embed="rId9" cstate="print"/>
          <a:srcRect/>
          <a:stretch>
            <a:fillRect/>
          </a:stretch>
        </p:blipFill>
        <p:spPr bwMode="auto">
          <a:xfrm>
            <a:off x="3200400" y="3429000"/>
            <a:ext cx="1943100" cy="559377"/>
          </a:xfrm>
          <a:prstGeom prst="rect">
            <a:avLst/>
          </a:prstGeom>
          <a:noFill/>
          <a:ln w="9525">
            <a:noFill/>
            <a:miter lim="800000"/>
            <a:headEnd/>
            <a:tailEnd/>
          </a:ln>
        </p:spPr>
      </p:pic>
      <p:cxnSp>
        <p:nvCxnSpPr>
          <p:cNvPr id="36" name="Rechte verbindingslijn met pijl 35"/>
          <p:cNvCxnSpPr/>
          <p:nvPr/>
        </p:nvCxnSpPr>
        <p:spPr bwMode="auto">
          <a:xfrm>
            <a:off x="2667000" y="3733800"/>
            <a:ext cx="381000" cy="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pic>
        <p:nvPicPr>
          <p:cNvPr id="107528" name="Picture 8"/>
          <p:cNvPicPr>
            <a:picLocks noChangeAspect="1" noChangeArrowheads="1"/>
          </p:cNvPicPr>
          <p:nvPr/>
        </p:nvPicPr>
        <p:blipFill>
          <a:blip r:embed="rId10" cstate="print"/>
          <a:srcRect/>
          <a:stretch>
            <a:fillRect/>
          </a:stretch>
        </p:blipFill>
        <p:spPr bwMode="auto">
          <a:xfrm>
            <a:off x="6653213" y="3461084"/>
            <a:ext cx="2185987" cy="535472"/>
          </a:xfrm>
          <a:prstGeom prst="rect">
            <a:avLst/>
          </a:prstGeom>
          <a:noFill/>
          <a:ln w="9525">
            <a:noFill/>
            <a:miter lim="800000"/>
            <a:headEnd/>
            <a:tailEnd/>
          </a:ln>
        </p:spPr>
      </p:pic>
      <p:sp>
        <p:nvSpPr>
          <p:cNvPr id="37" name="Text Box 28"/>
          <p:cNvSpPr txBox="1">
            <a:spLocks noChangeArrowheads="1"/>
          </p:cNvSpPr>
          <p:nvPr/>
        </p:nvSpPr>
        <p:spPr bwMode="auto">
          <a:xfrm>
            <a:off x="5791200" y="3453063"/>
            <a:ext cx="2971800" cy="464871"/>
          </a:xfrm>
          <a:prstGeom prst="rect">
            <a:avLst/>
          </a:prstGeom>
          <a:noFill/>
          <a:ln w="9525" algn="ctr">
            <a:noFill/>
            <a:miter lim="800000"/>
            <a:headEnd/>
            <a:tailEnd/>
          </a:ln>
        </p:spPr>
        <p:txBody>
          <a:bodyPr wrap="square">
            <a:spAutoFit/>
          </a:bodyPr>
          <a:lstStyle/>
          <a:p>
            <a:pPr eaLnBrk="0" hangingPunct="0">
              <a:lnSpc>
                <a:spcPct val="150000"/>
              </a:lnSpc>
              <a:defRPr/>
            </a:pPr>
            <a:r>
              <a:rPr lang="nl-NL" smtClean="0">
                <a:latin typeface="Calibri" pitchFamily="34" charset="0"/>
                <a:cs typeface="Calibri" pitchFamily="34" charset="0"/>
              </a:rPr>
              <a:t>Er geldt</a:t>
            </a:r>
            <a:endParaRPr lang="nl-NL" i="1" dirty="0">
              <a:latin typeface="Calibri" pitchFamily="34" charset="0"/>
              <a:cs typeface="Calibri" pitchFamily="34" charset="0"/>
            </a:endParaRPr>
          </a:p>
        </p:txBody>
      </p:sp>
      <p:pic>
        <p:nvPicPr>
          <p:cNvPr id="107529" name="Picture 9"/>
          <p:cNvPicPr>
            <a:picLocks noChangeAspect="1" noChangeArrowheads="1"/>
          </p:cNvPicPr>
          <p:nvPr/>
        </p:nvPicPr>
        <p:blipFill>
          <a:blip r:embed="rId11" cstate="print"/>
          <a:srcRect/>
          <a:stretch>
            <a:fillRect/>
          </a:stretch>
        </p:blipFill>
        <p:spPr bwMode="auto">
          <a:xfrm>
            <a:off x="1267326" y="4201528"/>
            <a:ext cx="1257300" cy="314325"/>
          </a:xfrm>
          <a:prstGeom prst="rect">
            <a:avLst/>
          </a:prstGeom>
          <a:noFill/>
          <a:ln w="9525">
            <a:noFill/>
            <a:miter lim="800000"/>
            <a:headEnd/>
            <a:tailEnd/>
          </a:ln>
        </p:spPr>
      </p:pic>
      <p:cxnSp>
        <p:nvCxnSpPr>
          <p:cNvPr id="44" name="Rechte verbindingslijn met pijl 43"/>
          <p:cNvCxnSpPr/>
          <p:nvPr/>
        </p:nvCxnSpPr>
        <p:spPr bwMode="auto">
          <a:xfrm>
            <a:off x="2667000" y="4363453"/>
            <a:ext cx="381000" cy="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pic>
        <p:nvPicPr>
          <p:cNvPr id="107530" name="Picture 10"/>
          <p:cNvPicPr>
            <a:picLocks noChangeAspect="1" noChangeArrowheads="1"/>
          </p:cNvPicPr>
          <p:nvPr/>
        </p:nvPicPr>
        <p:blipFill>
          <a:blip r:embed="rId12" cstate="print"/>
          <a:srcRect/>
          <a:stretch>
            <a:fillRect/>
          </a:stretch>
        </p:blipFill>
        <p:spPr bwMode="auto">
          <a:xfrm>
            <a:off x="3276600" y="4038600"/>
            <a:ext cx="2143125" cy="602316"/>
          </a:xfrm>
          <a:prstGeom prst="rect">
            <a:avLst/>
          </a:prstGeom>
          <a:noFill/>
          <a:ln w="9525">
            <a:noFill/>
            <a:miter lim="800000"/>
            <a:headEnd/>
            <a:tailEnd/>
          </a:ln>
        </p:spPr>
      </p:pic>
      <p:pic>
        <p:nvPicPr>
          <p:cNvPr id="107531" name="Picture 11"/>
          <p:cNvPicPr>
            <a:picLocks noChangeAspect="1" noChangeArrowheads="1"/>
          </p:cNvPicPr>
          <p:nvPr/>
        </p:nvPicPr>
        <p:blipFill>
          <a:blip r:embed="rId13" cstate="print"/>
          <a:srcRect/>
          <a:stretch>
            <a:fillRect/>
          </a:stretch>
        </p:blipFill>
        <p:spPr bwMode="auto">
          <a:xfrm>
            <a:off x="2971800" y="4708358"/>
            <a:ext cx="1061672" cy="400050"/>
          </a:xfrm>
          <a:prstGeom prst="rect">
            <a:avLst/>
          </a:prstGeom>
          <a:noFill/>
          <a:ln w="9525">
            <a:noFill/>
            <a:miter lim="800000"/>
            <a:headEnd/>
            <a:tailEnd/>
          </a:ln>
        </p:spPr>
      </p:pic>
      <p:cxnSp>
        <p:nvCxnSpPr>
          <p:cNvPr id="45" name="Rechte verbindingslijn met pijl 44"/>
          <p:cNvCxnSpPr/>
          <p:nvPr/>
        </p:nvCxnSpPr>
        <p:spPr bwMode="auto">
          <a:xfrm>
            <a:off x="4267200" y="4932947"/>
            <a:ext cx="381000" cy="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sp>
        <p:nvSpPr>
          <p:cNvPr id="48" name="Text Box 28"/>
          <p:cNvSpPr txBox="1">
            <a:spLocks noChangeArrowheads="1"/>
          </p:cNvSpPr>
          <p:nvPr/>
        </p:nvSpPr>
        <p:spPr bwMode="auto">
          <a:xfrm>
            <a:off x="457200" y="5257800"/>
            <a:ext cx="8077200" cy="464871"/>
          </a:xfrm>
          <a:prstGeom prst="rect">
            <a:avLst/>
          </a:prstGeom>
          <a:noFill/>
          <a:ln w="9525" algn="ctr">
            <a:noFill/>
            <a:miter lim="800000"/>
            <a:headEnd/>
            <a:tailEnd/>
          </a:ln>
        </p:spPr>
        <p:txBody>
          <a:bodyPr wrap="square">
            <a:spAutoFit/>
          </a:bodyPr>
          <a:lstStyle/>
          <a:p>
            <a:pPr eaLnBrk="0" hangingPunct="0">
              <a:lnSpc>
                <a:spcPct val="150000"/>
              </a:lnSpc>
              <a:defRPr/>
            </a:pPr>
            <a:r>
              <a:rPr lang="nl-NL" smtClean="0">
                <a:latin typeface="Calibri" pitchFamily="34" charset="0"/>
                <a:cs typeface="Calibri" pitchFamily="34" charset="0"/>
              </a:rPr>
              <a:t>Druk-dichtheidsrelatie</a:t>
            </a:r>
          </a:p>
        </p:txBody>
      </p:sp>
      <p:pic>
        <p:nvPicPr>
          <p:cNvPr id="107533" name="Picture 13"/>
          <p:cNvPicPr>
            <a:picLocks noChangeAspect="1" noChangeArrowheads="1"/>
          </p:cNvPicPr>
          <p:nvPr/>
        </p:nvPicPr>
        <p:blipFill>
          <a:blip r:embed="rId14" cstate="print"/>
          <a:srcRect/>
          <a:stretch>
            <a:fillRect/>
          </a:stretch>
        </p:blipFill>
        <p:spPr bwMode="auto">
          <a:xfrm>
            <a:off x="2667001" y="5366085"/>
            <a:ext cx="1219200" cy="341376"/>
          </a:xfrm>
          <a:prstGeom prst="rect">
            <a:avLst/>
          </a:prstGeom>
          <a:noFill/>
          <a:ln w="9525">
            <a:noFill/>
            <a:miter lim="800000"/>
            <a:headEnd/>
            <a:tailEnd/>
          </a:ln>
        </p:spPr>
      </p:pic>
      <p:sp>
        <p:nvSpPr>
          <p:cNvPr id="49" name="Text Box 28"/>
          <p:cNvSpPr txBox="1">
            <a:spLocks noChangeArrowheads="1"/>
          </p:cNvSpPr>
          <p:nvPr/>
        </p:nvSpPr>
        <p:spPr bwMode="auto">
          <a:xfrm>
            <a:off x="457200" y="5715000"/>
            <a:ext cx="8077200" cy="464871"/>
          </a:xfrm>
          <a:prstGeom prst="rect">
            <a:avLst/>
          </a:prstGeom>
          <a:noFill/>
          <a:ln w="9525" algn="ctr">
            <a:noFill/>
            <a:miter lim="800000"/>
            <a:headEnd/>
            <a:tailEnd/>
          </a:ln>
        </p:spPr>
        <p:txBody>
          <a:bodyPr wrap="square">
            <a:spAutoFit/>
          </a:bodyPr>
          <a:lstStyle/>
          <a:p>
            <a:pPr eaLnBrk="0" hangingPunct="0">
              <a:lnSpc>
                <a:spcPct val="150000"/>
              </a:lnSpc>
              <a:defRPr/>
            </a:pPr>
            <a:r>
              <a:rPr lang="nl-NL" smtClean="0">
                <a:latin typeface="Calibri" pitchFamily="34" charset="0"/>
                <a:cs typeface="Calibri" pitchFamily="34" charset="0"/>
              </a:rPr>
              <a:t>Tolman-Oppenheimer-Volkof vergelijking</a:t>
            </a:r>
          </a:p>
        </p:txBody>
      </p:sp>
      <p:grpSp>
        <p:nvGrpSpPr>
          <p:cNvPr id="52" name="Groep 51"/>
          <p:cNvGrpSpPr/>
          <p:nvPr/>
        </p:nvGrpSpPr>
        <p:grpSpPr>
          <a:xfrm>
            <a:off x="4495800" y="5638800"/>
            <a:ext cx="3505200" cy="753979"/>
            <a:chOff x="4495800" y="5638800"/>
            <a:chExt cx="3505200" cy="753979"/>
          </a:xfrm>
        </p:grpSpPr>
        <p:pic>
          <p:nvPicPr>
            <p:cNvPr id="107534" name="Picture 14"/>
            <p:cNvPicPr>
              <a:picLocks noChangeAspect="1" noChangeArrowheads="1"/>
            </p:cNvPicPr>
            <p:nvPr/>
          </p:nvPicPr>
          <p:blipFill>
            <a:blip r:embed="rId15" cstate="print"/>
            <a:srcRect/>
            <a:stretch>
              <a:fillRect/>
            </a:stretch>
          </p:blipFill>
          <p:spPr bwMode="auto">
            <a:xfrm>
              <a:off x="4572000" y="5646821"/>
              <a:ext cx="3276600" cy="718484"/>
            </a:xfrm>
            <a:prstGeom prst="rect">
              <a:avLst/>
            </a:prstGeom>
            <a:noFill/>
            <a:ln w="9525">
              <a:noFill/>
              <a:miter lim="800000"/>
              <a:headEnd/>
              <a:tailEnd/>
            </a:ln>
          </p:spPr>
        </p:pic>
        <p:sp>
          <p:nvSpPr>
            <p:cNvPr id="50" name="Afgeronde rechthoek 49"/>
            <p:cNvSpPr/>
            <p:nvPr/>
          </p:nvSpPr>
          <p:spPr bwMode="auto">
            <a:xfrm>
              <a:off x="4495800" y="5638800"/>
              <a:ext cx="3505200" cy="753979"/>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Symbol" pitchFamily="18" charset="2"/>
              </a:endParaRPr>
            </a:p>
          </p:txBody>
        </p:sp>
      </p:grpSp>
      <p:sp>
        <p:nvSpPr>
          <p:cNvPr id="51" name="Text Box 28"/>
          <p:cNvSpPr txBox="1">
            <a:spLocks noChangeArrowheads="1"/>
          </p:cNvSpPr>
          <p:nvPr/>
        </p:nvSpPr>
        <p:spPr bwMode="auto">
          <a:xfrm>
            <a:off x="457200" y="6240729"/>
            <a:ext cx="8077200" cy="464871"/>
          </a:xfrm>
          <a:prstGeom prst="rect">
            <a:avLst/>
          </a:prstGeom>
          <a:noFill/>
          <a:ln w="9525" algn="ctr">
            <a:noFill/>
            <a:miter lim="800000"/>
            <a:headEnd/>
            <a:tailEnd/>
          </a:ln>
        </p:spPr>
        <p:txBody>
          <a:bodyPr wrap="square">
            <a:spAutoFit/>
          </a:bodyPr>
          <a:lstStyle/>
          <a:p>
            <a:pPr eaLnBrk="0" hangingPunct="0">
              <a:lnSpc>
                <a:spcPct val="150000"/>
              </a:lnSpc>
              <a:defRPr/>
            </a:pPr>
            <a:r>
              <a:rPr lang="nl-NL" smtClean="0">
                <a:latin typeface="Calibri" pitchFamily="34" charset="0"/>
                <a:cs typeface="Calibri" pitchFamily="34" charset="0"/>
              </a:rPr>
              <a:t>Dit geeft</a:t>
            </a:r>
          </a:p>
        </p:txBody>
      </p:sp>
      <p:pic>
        <p:nvPicPr>
          <p:cNvPr id="107535" name="Picture 15"/>
          <p:cNvPicPr>
            <a:picLocks noChangeAspect="1" noChangeArrowheads="1"/>
          </p:cNvPicPr>
          <p:nvPr/>
        </p:nvPicPr>
        <p:blipFill>
          <a:blip r:embed="rId16" cstate="print"/>
          <a:srcRect/>
          <a:stretch>
            <a:fillRect/>
          </a:stretch>
        </p:blipFill>
        <p:spPr bwMode="auto">
          <a:xfrm>
            <a:off x="1447800" y="6229350"/>
            <a:ext cx="2237994"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par>
                                <p:cTn id="8" presetID="5" presetClass="entr" presetSubtype="10" fill="hold" nodeType="withEffect">
                                  <p:stCondLst>
                                    <p:cond delay="0"/>
                                  </p:stCondLst>
                                  <p:childTnLst>
                                    <p:set>
                                      <p:cBhvr>
                                        <p:cTn id="9" dur="1" fill="hold">
                                          <p:stCondLst>
                                            <p:cond delay="0"/>
                                          </p:stCondLst>
                                        </p:cTn>
                                        <p:tgtEl>
                                          <p:spTgt spid="107522"/>
                                        </p:tgtEl>
                                        <p:attrNameLst>
                                          <p:attrName>style.visibility</p:attrName>
                                        </p:attrNameLst>
                                      </p:cBhvr>
                                      <p:to>
                                        <p:strVal val="visible"/>
                                      </p:to>
                                    </p:set>
                                    <p:animEffect transition="in" filter="checkerboard(across)">
                                      <p:cBhvr>
                                        <p:cTn id="10" dur="500"/>
                                        <p:tgtEl>
                                          <p:spTgt spid="10752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heckerboard(across)">
                                      <p:cBhvr>
                                        <p:cTn id="15" dur="500"/>
                                        <p:tgtEl>
                                          <p:spTgt spid="33"/>
                                        </p:tgtEl>
                                      </p:cBhvr>
                                    </p:animEffect>
                                  </p:childTnLst>
                                </p:cTn>
                              </p:par>
                              <p:par>
                                <p:cTn id="16" presetID="5" presetClass="entr" presetSubtype="10" fill="hold" nodeType="withEffect">
                                  <p:stCondLst>
                                    <p:cond delay="0"/>
                                  </p:stCondLst>
                                  <p:childTnLst>
                                    <p:set>
                                      <p:cBhvr>
                                        <p:cTn id="17" dur="1" fill="hold">
                                          <p:stCondLst>
                                            <p:cond delay="0"/>
                                          </p:stCondLst>
                                        </p:cTn>
                                        <p:tgtEl>
                                          <p:spTgt spid="107523"/>
                                        </p:tgtEl>
                                        <p:attrNameLst>
                                          <p:attrName>style.visibility</p:attrName>
                                        </p:attrNameLst>
                                      </p:cBhvr>
                                      <p:to>
                                        <p:strVal val="visible"/>
                                      </p:to>
                                    </p:set>
                                    <p:animEffect transition="in" filter="checkerboard(across)">
                                      <p:cBhvr>
                                        <p:cTn id="18" dur="500"/>
                                        <p:tgtEl>
                                          <p:spTgt spid="10752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checkerboard(across)">
                                      <p:cBhvr>
                                        <p:cTn id="23" dur="500"/>
                                        <p:tgtEl>
                                          <p:spTgt spid="35"/>
                                        </p:tgtEl>
                                      </p:cBhvr>
                                    </p:animEffect>
                                  </p:childTnLst>
                                </p:cTn>
                              </p:par>
                              <p:par>
                                <p:cTn id="24" presetID="5" presetClass="entr" presetSubtype="10" fill="hold" nodeType="withEffect">
                                  <p:stCondLst>
                                    <p:cond delay="0"/>
                                  </p:stCondLst>
                                  <p:childTnLst>
                                    <p:set>
                                      <p:cBhvr>
                                        <p:cTn id="25" dur="1" fill="hold">
                                          <p:stCondLst>
                                            <p:cond delay="0"/>
                                          </p:stCondLst>
                                        </p:cTn>
                                        <p:tgtEl>
                                          <p:spTgt spid="107524"/>
                                        </p:tgtEl>
                                        <p:attrNameLst>
                                          <p:attrName>style.visibility</p:attrName>
                                        </p:attrNameLst>
                                      </p:cBhvr>
                                      <p:to>
                                        <p:strVal val="visible"/>
                                      </p:to>
                                    </p:set>
                                    <p:animEffect transition="in" filter="checkerboard(across)">
                                      <p:cBhvr>
                                        <p:cTn id="26" dur="500"/>
                                        <p:tgtEl>
                                          <p:spTgt spid="107524"/>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checkerboard(across)">
                                      <p:cBhvr>
                                        <p:cTn id="31" dur="500"/>
                                        <p:tgtEl>
                                          <p:spTgt spid="42"/>
                                        </p:tgtEl>
                                      </p:cBhvr>
                                    </p:animEffect>
                                  </p:childTnLst>
                                </p:cTn>
                              </p:par>
                              <p:par>
                                <p:cTn id="32" presetID="5" presetClass="entr" presetSubtype="10" fill="hold" nodeType="withEffect">
                                  <p:stCondLst>
                                    <p:cond delay="0"/>
                                  </p:stCondLst>
                                  <p:childTnLst>
                                    <p:set>
                                      <p:cBhvr>
                                        <p:cTn id="33" dur="1" fill="hold">
                                          <p:stCondLst>
                                            <p:cond delay="0"/>
                                          </p:stCondLst>
                                        </p:cTn>
                                        <p:tgtEl>
                                          <p:spTgt spid="107525"/>
                                        </p:tgtEl>
                                        <p:attrNameLst>
                                          <p:attrName>style.visibility</p:attrName>
                                        </p:attrNameLst>
                                      </p:cBhvr>
                                      <p:to>
                                        <p:strVal val="visible"/>
                                      </p:to>
                                    </p:set>
                                    <p:animEffect transition="in" filter="checkerboard(across)">
                                      <p:cBhvr>
                                        <p:cTn id="34" dur="500"/>
                                        <p:tgtEl>
                                          <p:spTgt spid="107525"/>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checkerboard(across)">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07526"/>
                                        </p:tgtEl>
                                        <p:attrNameLst>
                                          <p:attrName>style.visibility</p:attrName>
                                        </p:attrNameLst>
                                      </p:cBhvr>
                                      <p:to>
                                        <p:strVal val="visible"/>
                                      </p:to>
                                    </p:set>
                                    <p:animEffect transition="in" filter="checkerboard(across)">
                                      <p:cBhvr>
                                        <p:cTn id="44" dur="500"/>
                                        <p:tgtEl>
                                          <p:spTgt spid="107526"/>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heckerboard(across)">
                                      <p:cBhvr>
                                        <p:cTn id="49" dur="500"/>
                                        <p:tgtEl>
                                          <p:spTgt spid="36"/>
                                        </p:tgtEl>
                                      </p:cBhvr>
                                    </p:animEffect>
                                  </p:childTnLst>
                                </p:cTn>
                              </p:par>
                              <p:par>
                                <p:cTn id="50" presetID="5" presetClass="entr" presetSubtype="10" fill="hold" nodeType="withEffect">
                                  <p:stCondLst>
                                    <p:cond delay="0"/>
                                  </p:stCondLst>
                                  <p:childTnLst>
                                    <p:set>
                                      <p:cBhvr>
                                        <p:cTn id="51" dur="1" fill="hold">
                                          <p:stCondLst>
                                            <p:cond delay="0"/>
                                          </p:stCondLst>
                                        </p:cTn>
                                        <p:tgtEl>
                                          <p:spTgt spid="107527"/>
                                        </p:tgtEl>
                                        <p:attrNameLst>
                                          <p:attrName>style.visibility</p:attrName>
                                        </p:attrNameLst>
                                      </p:cBhvr>
                                      <p:to>
                                        <p:strVal val="visible"/>
                                      </p:to>
                                    </p:set>
                                    <p:animEffect transition="in" filter="checkerboard(across)">
                                      <p:cBhvr>
                                        <p:cTn id="52" dur="500"/>
                                        <p:tgtEl>
                                          <p:spTgt spid="107527"/>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checkerboard(across)">
                                      <p:cBhvr>
                                        <p:cTn id="57" dur="500"/>
                                        <p:tgtEl>
                                          <p:spTgt spid="37"/>
                                        </p:tgtEl>
                                      </p:cBhvr>
                                    </p:animEffect>
                                  </p:childTnLst>
                                </p:cTn>
                              </p:par>
                              <p:par>
                                <p:cTn id="58" presetID="5" presetClass="entr" presetSubtype="10" fill="hold" nodeType="withEffect">
                                  <p:stCondLst>
                                    <p:cond delay="0"/>
                                  </p:stCondLst>
                                  <p:childTnLst>
                                    <p:set>
                                      <p:cBhvr>
                                        <p:cTn id="59" dur="1" fill="hold">
                                          <p:stCondLst>
                                            <p:cond delay="0"/>
                                          </p:stCondLst>
                                        </p:cTn>
                                        <p:tgtEl>
                                          <p:spTgt spid="107528"/>
                                        </p:tgtEl>
                                        <p:attrNameLst>
                                          <p:attrName>style.visibility</p:attrName>
                                        </p:attrNameLst>
                                      </p:cBhvr>
                                      <p:to>
                                        <p:strVal val="visible"/>
                                      </p:to>
                                    </p:set>
                                    <p:animEffect transition="in" filter="checkerboard(across)">
                                      <p:cBhvr>
                                        <p:cTn id="60" dur="500"/>
                                        <p:tgtEl>
                                          <p:spTgt spid="107528"/>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107529"/>
                                        </p:tgtEl>
                                        <p:attrNameLst>
                                          <p:attrName>style.visibility</p:attrName>
                                        </p:attrNameLst>
                                      </p:cBhvr>
                                      <p:to>
                                        <p:strVal val="visible"/>
                                      </p:to>
                                    </p:set>
                                    <p:animEffect transition="in" filter="checkerboard(across)">
                                      <p:cBhvr>
                                        <p:cTn id="65" dur="500"/>
                                        <p:tgtEl>
                                          <p:spTgt spid="107529"/>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checkerboard(across)">
                                      <p:cBhvr>
                                        <p:cTn id="70" dur="500"/>
                                        <p:tgtEl>
                                          <p:spTgt spid="44"/>
                                        </p:tgtEl>
                                      </p:cBhvr>
                                    </p:animEffect>
                                  </p:childTnLst>
                                </p:cTn>
                              </p:par>
                              <p:par>
                                <p:cTn id="71" presetID="5" presetClass="entr" presetSubtype="10" fill="hold" nodeType="withEffect">
                                  <p:stCondLst>
                                    <p:cond delay="0"/>
                                  </p:stCondLst>
                                  <p:childTnLst>
                                    <p:set>
                                      <p:cBhvr>
                                        <p:cTn id="72" dur="1" fill="hold">
                                          <p:stCondLst>
                                            <p:cond delay="0"/>
                                          </p:stCondLst>
                                        </p:cTn>
                                        <p:tgtEl>
                                          <p:spTgt spid="107530"/>
                                        </p:tgtEl>
                                        <p:attrNameLst>
                                          <p:attrName>style.visibility</p:attrName>
                                        </p:attrNameLst>
                                      </p:cBhvr>
                                      <p:to>
                                        <p:strVal val="visible"/>
                                      </p:to>
                                    </p:set>
                                    <p:animEffect transition="in" filter="checkerboard(across)">
                                      <p:cBhvr>
                                        <p:cTn id="73" dur="500"/>
                                        <p:tgtEl>
                                          <p:spTgt spid="107530"/>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5131"/>
                                        </p:tgtEl>
                                        <p:attrNameLst>
                                          <p:attrName>style.visibility</p:attrName>
                                        </p:attrNameLst>
                                      </p:cBhvr>
                                      <p:to>
                                        <p:strVal val="visible"/>
                                      </p:to>
                                    </p:set>
                                    <p:animEffect transition="in" filter="checkerboard(across)">
                                      <p:cBhvr>
                                        <p:cTn id="78" dur="500"/>
                                        <p:tgtEl>
                                          <p:spTgt spid="5131"/>
                                        </p:tgtEl>
                                      </p:cBhvr>
                                    </p:animEffect>
                                  </p:childTnLst>
                                </p:cTn>
                              </p:par>
                              <p:par>
                                <p:cTn id="79" presetID="5" presetClass="entr" presetSubtype="10" fill="hold" nodeType="withEffect">
                                  <p:stCondLst>
                                    <p:cond delay="0"/>
                                  </p:stCondLst>
                                  <p:childTnLst>
                                    <p:set>
                                      <p:cBhvr>
                                        <p:cTn id="80" dur="1" fill="hold">
                                          <p:stCondLst>
                                            <p:cond delay="0"/>
                                          </p:stCondLst>
                                        </p:cTn>
                                        <p:tgtEl>
                                          <p:spTgt spid="107531"/>
                                        </p:tgtEl>
                                        <p:attrNameLst>
                                          <p:attrName>style.visibility</p:attrName>
                                        </p:attrNameLst>
                                      </p:cBhvr>
                                      <p:to>
                                        <p:strVal val="visible"/>
                                      </p:to>
                                    </p:set>
                                    <p:animEffect transition="in" filter="checkerboard(across)">
                                      <p:cBhvr>
                                        <p:cTn id="81" dur="500"/>
                                        <p:tgtEl>
                                          <p:spTgt spid="107531"/>
                                        </p:tgtEl>
                                      </p:cBhvr>
                                    </p:animEffect>
                                  </p:childTnLst>
                                </p:cTn>
                              </p:par>
                              <p:par>
                                <p:cTn id="82" presetID="5" presetClass="entr" presetSubtype="10" fill="hold"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checkerboard(across)">
                                      <p:cBhvr>
                                        <p:cTn id="84" dur="500"/>
                                        <p:tgtEl>
                                          <p:spTgt spid="45"/>
                                        </p:tgtEl>
                                      </p:cBhvr>
                                    </p:animEffect>
                                  </p:childTnLst>
                                </p:cTn>
                              </p:par>
                              <p:par>
                                <p:cTn id="85" presetID="5" presetClass="entr" presetSubtype="10" fill="hold" nodeType="withEffect">
                                  <p:stCondLst>
                                    <p:cond delay="0"/>
                                  </p:stCondLst>
                                  <p:childTnLst>
                                    <p:set>
                                      <p:cBhvr>
                                        <p:cTn id="86" dur="1" fill="hold">
                                          <p:stCondLst>
                                            <p:cond delay="0"/>
                                          </p:stCondLst>
                                        </p:cTn>
                                        <p:tgtEl>
                                          <p:spTgt spid="107532"/>
                                        </p:tgtEl>
                                        <p:attrNameLst>
                                          <p:attrName>style.visibility</p:attrName>
                                        </p:attrNameLst>
                                      </p:cBhvr>
                                      <p:to>
                                        <p:strVal val="visible"/>
                                      </p:to>
                                    </p:set>
                                    <p:animEffect transition="in" filter="checkerboard(across)">
                                      <p:cBhvr>
                                        <p:cTn id="87" dur="500"/>
                                        <p:tgtEl>
                                          <p:spTgt spid="107532"/>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checkerboard(across)">
                                      <p:cBhvr>
                                        <p:cTn id="92" dur="500"/>
                                        <p:tgtEl>
                                          <p:spTgt spid="48"/>
                                        </p:tgtEl>
                                      </p:cBhvr>
                                    </p:animEffect>
                                  </p:childTnLst>
                                </p:cTn>
                              </p:par>
                              <p:par>
                                <p:cTn id="93" presetID="5" presetClass="entr" presetSubtype="10" fill="hold" nodeType="withEffect">
                                  <p:stCondLst>
                                    <p:cond delay="0"/>
                                  </p:stCondLst>
                                  <p:childTnLst>
                                    <p:set>
                                      <p:cBhvr>
                                        <p:cTn id="94" dur="1" fill="hold">
                                          <p:stCondLst>
                                            <p:cond delay="0"/>
                                          </p:stCondLst>
                                        </p:cTn>
                                        <p:tgtEl>
                                          <p:spTgt spid="107533"/>
                                        </p:tgtEl>
                                        <p:attrNameLst>
                                          <p:attrName>style.visibility</p:attrName>
                                        </p:attrNameLst>
                                      </p:cBhvr>
                                      <p:to>
                                        <p:strVal val="visible"/>
                                      </p:to>
                                    </p:set>
                                    <p:animEffect transition="in" filter="checkerboard(across)">
                                      <p:cBhvr>
                                        <p:cTn id="95" dur="500"/>
                                        <p:tgtEl>
                                          <p:spTgt spid="107533"/>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checkerboard(across)">
                                      <p:cBhvr>
                                        <p:cTn id="100" dur="500"/>
                                        <p:tgtEl>
                                          <p:spTgt spid="49"/>
                                        </p:tgtEl>
                                      </p:cBhvr>
                                    </p:animEffect>
                                  </p:childTnLst>
                                </p:cTn>
                              </p:par>
                              <p:par>
                                <p:cTn id="101" presetID="5" presetClass="entr" presetSubtype="1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checkerboard(across)">
                                      <p:cBhvr>
                                        <p:cTn id="103" dur="500"/>
                                        <p:tgtEl>
                                          <p:spTgt spid="52"/>
                                        </p:tgtEl>
                                      </p:cBhvr>
                                    </p:animEffect>
                                  </p:childTnLst>
                                </p:cTn>
                              </p:par>
                            </p:childTnLst>
                          </p:cTn>
                        </p:par>
                      </p:childTnLst>
                    </p:cTn>
                  </p:par>
                  <p:par>
                    <p:cTn id="104" fill="hold">
                      <p:stCondLst>
                        <p:cond delay="indefinite"/>
                      </p:stCondLst>
                      <p:childTnLst>
                        <p:par>
                          <p:cTn id="105" fill="hold">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checkerboard(across)">
                                      <p:cBhvr>
                                        <p:cTn id="108" dur="500"/>
                                        <p:tgtEl>
                                          <p:spTgt spid="51"/>
                                        </p:tgtEl>
                                      </p:cBhvr>
                                    </p:animEffect>
                                  </p:childTnLst>
                                </p:cTn>
                              </p:par>
                              <p:par>
                                <p:cTn id="109" presetID="5" presetClass="entr" presetSubtype="10" fill="hold" nodeType="withEffect">
                                  <p:stCondLst>
                                    <p:cond delay="0"/>
                                  </p:stCondLst>
                                  <p:childTnLst>
                                    <p:set>
                                      <p:cBhvr>
                                        <p:cTn id="110" dur="1" fill="hold">
                                          <p:stCondLst>
                                            <p:cond delay="0"/>
                                          </p:stCondLst>
                                        </p:cTn>
                                        <p:tgtEl>
                                          <p:spTgt spid="107535"/>
                                        </p:tgtEl>
                                        <p:attrNameLst>
                                          <p:attrName>style.visibility</p:attrName>
                                        </p:attrNameLst>
                                      </p:cBhvr>
                                      <p:to>
                                        <p:strVal val="visible"/>
                                      </p:to>
                                    </p:set>
                                    <p:animEffect transition="in" filter="checkerboard(across)">
                                      <p:cBhvr>
                                        <p:cTn id="111" dur="500"/>
                                        <p:tgtEl>
                                          <p:spTgt spid="107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P spid="25" grpId="0"/>
      <p:bldP spid="33" grpId="0"/>
      <p:bldP spid="35" grpId="0"/>
      <p:bldP spid="42" grpId="0"/>
      <p:bldP spid="46" grpId="0"/>
      <p:bldP spid="37" grpId="0"/>
      <p:bldP spid="48" grpId="0"/>
      <p:bldP spid="49"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a:spcBef>
                <a:spcPct val="0"/>
              </a:spcBef>
              <a:buFontTx/>
              <a:buNone/>
            </a:pPr>
            <a:r>
              <a:rPr lang="en-US" altLang="en-US" sz="1000" smtClean="0">
                <a:solidFill>
                  <a:srgbClr val="000000"/>
                </a:solidFill>
                <a:latin typeface="Calibri" panose="020F0502020204030204" pitchFamily="34" charset="0"/>
                <a:cs typeface="Arial" panose="020B0604020202020204" pitchFamily="34" charset="0"/>
              </a:rPr>
              <a:t>Najaar 2009</a:t>
            </a:r>
          </a:p>
        </p:txBody>
      </p:sp>
      <p:sp>
        <p:nvSpPr>
          <p:cNvPr id="71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a:spcBef>
                <a:spcPct val="0"/>
              </a:spcBef>
              <a:buFontTx/>
              <a:buNone/>
            </a:pPr>
            <a:r>
              <a:rPr lang="en-US" altLang="en-US" sz="1000" smtClean="0">
                <a:solidFill>
                  <a:srgbClr val="000000"/>
                </a:solidFill>
                <a:latin typeface="Calibri" panose="020F0502020204030204" pitchFamily="34" charset="0"/>
                <a:cs typeface="Arial" panose="020B0604020202020204" pitchFamily="34" charset="0"/>
              </a:rPr>
              <a:t>Jo van den Brand</a:t>
            </a:r>
          </a:p>
        </p:txBody>
      </p:sp>
      <p:sp>
        <p:nvSpPr>
          <p:cNvPr id="7172" name="Text Box 2"/>
          <p:cNvSpPr txBox="1">
            <a:spLocks noChangeArrowheads="1"/>
          </p:cNvSpPr>
          <p:nvPr/>
        </p:nvSpPr>
        <p:spPr bwMode="auto">
          <a:xfrm>
            <a:off x="3695700" y="228600"/>
            <a:ext cx="1763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algn="ctr" eaLnBrk="0" hangingPunct="0">
              <a:spcBef>
                <a:spcPct val="0"/>
              </a:spcBef>
              <a:buFontTx/>
              <a:buNone/>
            </a:pPr>
            <a:r>
              <a:rPr lang="en-US" altLang="en-US" sz="3200" b="0">
                <a:solidFill>
                  <a:srgbClr val="000099"/>
                </a:solidFill>
                <a:latin typeface="Biondi" pitchFamily="2" charset="0"/>
              </a:rPr>
              <a:t>Inhoud</a:t>
            </a:r>
            <a:endParaRPr lang="en-US" altLang="en-US" b="0">
              <a:solidFill>
                <a:srgbClr val="CC0000"/>
              </a:solidFill>
              <a:latin typeface="Biondi" pitchFamily="2" charset="0"/>
            </a:endParaRPr>
          </a:p>
        </p:txBody>
      </p:sp>
      <p:sp>
        <p:nvSpPr>
          <p:cNvPr id="7173" name="Rectangle 2"/>
          <p:cNvSpPr>
            <a:spLocks noChangeArrowheads="1"/>
          </p:cNvSpPr>
          <p:nvPr/>
        </p:nvSpPr>
        <p:spPr bwMode="auto">
          <a:xfrm>
            <a:off x="0" y="5715000"/>
            <a:ext cx="9144000"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endParaRPr lang="nl-NL" altLang="en-US" sz="1800" b="0">
              <a:solidFill>
                <a:srgbClr val="000000"/>
              </a:solidFill>
              <a:latin typeface="Calibri" panose="020F0502020204030204" pitchFamily="34" charset="0"/>
            </a:endParaRPr>
          </a:p>
        </p:txBody>
      </p:sp>
      <p:sp>
        <p:nvSpPr>
          <p:cNvPr id="11270" name="Rectangle 3"/>
          <p:cNvSpPr>
            <a:spLocks noChangeArrowheads="1"/>
          </p:cNvSpPr>
          <p:nvPr/>
        </p:nvSpPr>
        <p:spPr bwMode="auto">
          <a:xfrm>
            <a:off x="304800" y="1143000"/>
            <a:ext cx="4343400" cy="5181600"/>
          </a:xfrm>
          <a:prstGeom prst="rect">
            <a:avLst/>
          </a:prstGeom>
          <a:solidFill>
            <a:srgbClr val="FFFFCC"/>
          </a:solidFill>
          <a:ln w="19050">
            <a:noFill/>
            <a:miter lim="800000"/>
            <a:headEnd/>
            <a:tailEnd/>
          </a:ln>
        </p:spPr>
        <p:txBody>
          <a:bodyPr/>
          <a:lstStyle/>
          <a:p>
            <a:pPr marL="342900" indent="-342900" eaLnBrk="0" hangingPunct="0">
              <a:spcBef>
                <a:spcPct val="20000"/>
              </a:spcBef>
              <a:buFontTx/>
              <a:buChar char="•"/>
              <a:defRPr/>
            </a:pPr>
            <a:r>
              <a:rPr lang="en-US" sz="2400" b="1" dirty="0" err="1">
                <a:solidFill>
                  <a:srgbClr val="000000"/>
                </a:solidFill>
                <a:latin typeface="Calibri" pitchFamily="34" charset="0"/>
                <a:cs typeface="Calibri" pitchFamily="34" charset="0"/>
              </a:rPr>
              <a:t>Inleiding</a:t>
            </a:r>
            <a:endParaRPr lang="en-US" sz="2400" b="1" dirty="0">
              <a:solidFill>
                <a:srgbClr val="000000"/>
              </a:solidFill>
              <a:latin typeface="Calibri" pitchFamily="34" charset="0"/>
              <a:cs typeface="Calibri" pitchFamily="34" charset="0"/>
            </a:endParaRPr>
          </a:p>
          <a:p>
            <a:pPr marL="742950" lvl="1" indent="-285750" eaLnBrk="0" hangingPunct="0">
              <a:spcBef>
                <a:spcPct val="20000"/>
              </a:spcBef>
              <a:buFontTx/>
              <a:buChar char="•"/>
              <a:defRPr/>
            </a:pPr>
            <a:r>
              <a:rPr lang="en-US" sz="2000" b="1" dirty="0" err="1">
                <a:solidFill>
                  <a:srgbClr val="006600"/>
                </a:solidFill>
                <a:latin typeface="Calibri" pitchFamily="34" charset="0"/>
                <a:cs typeface="Calibri" pitchFamily="34" charset="0"/>
              </a:rPr>
              <a:t>Overzicht</a:t>
            </a:r>
            <a:endParaRPr lang="en-US" sz="2000" b="1" dirty="0">
              <a:solidFill>
                <a:srgbClr val="006600"/>
              </a:solidFill>
              <a:latin typeface="Calibri" pitchFamily="34" charset="0"/>
              <a:cs typeface="Calibri" pitchFamily="34" charset="0"/>
            </a:endParaRPr>
          </a:p>
          <a:p>
            <a:pPr marL="342900" indent="-342900" eaLnBrk="0" hangingPunct="0">
              <a:spcBef>
                <a:spcPct val="20000"/>
              </a:spcBef>
              <a:buFontTx/>
              <a:buChar char="•"/>
              <a:defRPr/>
            </a:pPr>
            <a:r>
              <a:rPr lang="en-US" sz="2400" b="1" dirty="0" err="1">
                <a:solidFill>
                  <a:srgbClr val="000000"/>
                </a:solidFill>
                <a:latin typeface="Calibri" pitchFamily="34" charset="0"/>
                <a:cs typeface="Calibri" pitchFamily="34" charset="0"/>
              </a:rPr>
              <a:t>Klassieke</a:t>
            </a:r>
            <a:r>
              <a:rPr lang="en-US" sz="2400" b="1" dirty="0">
                <a:solidFill>
                  <a:srgbClr val="000000"/>
                </a:solidFill>
                <a:latin typeface="Calibri" pitchFamily="34" charset="0"/>
                <a:cs typeface="Calibri" pitchFamily="34" charset="0"/>
              </a:rPr>
              <a:t> </a:t>
            </a:r>
            <a:r>
              <a:rPr lang="en-US" sz="2400" b="1" dirty="0" err="1">
                <a:solidFill>
                  <a:srgbClr val="000000"/>
                </a:solidFill>
                <a:latin typeface="Calibri" pitchFamily="34" charset="0"/>
                <a:cs typeface="Calibri" pitchFamily="34" charset="0"/>
              </a:rPr>
              <a:t>mechanica</a:t>
            </a:r>
            <a:endParaRPr lang="en-US" sz="2400" b="1" dirty="0">
              <a:solidFill>
                <a:srgbClr val="000000"/>
              </a:solidFill>
              <a:latin typeface="Calibri" pitchFamily="34" charset="0"/>
              <a:cs typeface="Calibri" pitchFamily="34" charset="0"/>
            </a:endParaRPr>
          </a:p>
          <a:p>
            <a:pPr marL="742950" lvl="1" indent="-285750" eaLnBrk="0" hangingPunct="0">
              <a:spcBef>
                <a:spcPct val="20000"/>
              </a:spcBef>
              <a:buFontTx/>
              <a:buChar char="•"/>
              <a:defRPr/>
            </a:pPr>
            <a:r>
              <a:rPr lang="en-US" sz="2000" b="1" dirty="0">
                <a:solidFill>
                  <a:srgbClr val="006600"/>
                </a:solidFill>
                <a:latin typeface="Calibri" pitchFamily="34" charset="0"/>
                <a:cs typeface="Calibri" pitchFamily="34" charset="0"/>
              </a:rPr>
              <a:t>Galileo, Newton</a:t>
            </a:r>
          </a:p>
          <a:p>
            <a:pPr marL="742950" lvl="1" indent="-285750" eaLnBrk="0" hangingPunct="0">
              <a:spcBef>
                <a:spcPct val="20000"/>
              </a:spcBef>
              <a:buFontTx/>
              <a:buChar char="•"/>
              <a:defRPr/>
            </a:pPr>
            <a:r>
              <a:rPr lang="en-US" sz="2000" b="1" dirty="0">
                <a:solidFill>
                  <a:srgbClr val="006600"/>
                </a:solidFill>
                <a:latin typeface="Calibri" pitchFamily="34" charset="0"/>
                <a:cs typeface="Calibri" pitchFamily="34" charset="0"/>
              </a:rPr>
              <a:t>Lagrange </a:t>
            </a:r>
            <a:r>
              <a:rPr lang="en-US" sz="2000" b="1" dirty="0" err="1">
                <a:solidFill>
                  <a:srgbClr val="006600"/>
                </a:solidFill>
                <a:latin typeface="Calibri" pitchFamily="34" charset="0"/>
                <a:cs typeface="Calibri" pitchFamily="34" charset="0"/>
              </a:rPr>
              <a:t>formalisme</a:t>
            </a:r>
            <a:endParaRPr lang="en-US" sz="2000" b="1" dirty="0">
              <a:solidFill>
                <a:srgbClr val="006600"/>
              </a:solidFill>
              <a:latin typeface="Calibri" pitchFamily="34" charset="0"/>
              <a:cs typeface="Calibri" pitchFamily="34" charset="0"/>
            </a:endParaRPr>
          </a:p>
          <a:p>
            <a:pPr marL="342900" indent="-342900" eaLnBrk="0" hangingPunct="0">
              <a:spcBef>
                <a:spcPct val="20000"/>
              </a:spcBef>
              <a:buFontTx/>
              <a:buChar char="•"/>
              <a:defRPr/>
            </a:pPr>
            <a:r>
              <a:rPr lang="en-US" sz="2400" b="1" dirty="0" err="1">
                <a:solidFill>
                  <a:srgbClr val="000000"/>
                </a:solidFill>
                <a:latin typeface="Calibri" pitchFamily="34" charset="0"/>
                <a:cs typeface="Calibri" pitchFamily="34" charset="0"/>
              </a:rPr>
              <a:t>Quantumfenomenen</a:t>
            </a:r>
            <a:endParaRPr lang="en-US" sz="2400" b="1" dirty="0">
              <a:solidFill>
                <a:srgbClr val="000000"/>
              </a:solidFill>
              <a:latin typeface="Calibri" pitchFamily="34" charset="0"/>
              <a:cs typeface="Calibri" pitchFamily="34" charset="0"/>
            </a:endParaRPr>
          </a:p>
          <a:p>
            <a:pPr marL="742950" lvl="1" indent="-285750" eaLnBrk="0" hangingPunct="0">
              <a:spcBef>
                <a:spcPct val="20000"/>
              </a:spcBef>
              <a:buFontTx/>
              <a:buChar char="•"/>
              <a:defRPr/>
            </a:pPr>
            <a:r>
              <a:rPr lang="en-US" sz="2000" b="1" dirty="0" err="1">
                <a:solidFill>
                  <a:srgbClr val="006600"/>
                </a:solidFill>
                <a:latin typeface="Calibri" pitchFamily="34" charset="0"/>
                <a:cs typeface="Calibri" pitchFamily="34" charset="0"/>
              </a:rPr>
              <a:t>Neutronensterren</a:t>
            </a:r>
            <a:endParaRPr lang="en-US" sz="2000" b="1" dirty="0">
              <a:solidFill>
                <a:srgbClr val="006600"/>
              </a:solidFill>
              <a:latin typeface="Calibri" pitchFamily="34" charset="0"/>
              <a:cs typeface="Calibri" pitchFamily="34" charset="0"/>
            </a:endParaRPr>
          </a:p>
          <a:p>
            <a:pPr marL="285750" indent="-285750" eaLnBrk="0" hangingPunct="0">
              <a:spcBef>
                <a:spcPct val="20000"/>
              </a:spcBef>
              <a:buFontTx/>
              <a:buChar char="•"/>
              <a:defRPr/>
            </a:pPr>
            <a:r>
              <a:rPr lang="en-US" sz="2400" b="1" dirty="0" err="1">
                <a:solidFill>
                  <a:srgbClr val="000000"/>
                </a:solidFill>
                <a:latin typeface="Calibri" pitchFamily="34" charset="0"/>
                <a:cs typeface="Calibri" pitchFamily="34" charset="0"/>
              </a:rPr>
              <a:t>Wiskunde</a:t>
            </a:r>
            <a:r>
              <a:rPr lang="en-US" sz="2400" b="1" dirty="0">
                <a:solidFill>
                  <a:srgbClr val="000000"/>
                </a:solidFill>
                <a:latin typeface="Calibri" pitchFamily="34" charset="0"/>
                <a:cs typeface="Calibri" pitchFamily="34" charset="0"/>
              </a:rPr>
              <a:t> I</a:t>
            </a:r>
          </a:p>
          <a:p>
            <a:pPr marL="742950" lvl="1" indent="-285750" eaLnBrk="0" hangingPunct="0">
              <a:spcBef>
                <a:spcPct val="20000"/>
              </a:spcBef>
              <a:buFontTx/>
              <a:buChar char="•"/>
              <a:defRPr/>
            </a:pPr>
            <a:r>
              <a:rPr lang="en-US" sz="2000" b="1" dirty="0" err="1">
                <a:solidFill>
                  <a:srgbClr val="006600"/>
                </a:solidFill>
                <a:latin typeface="Calibri" pitchFamily="34" charset="0"/>
                <a:cs typeface="Calibri" pitchFamily="34" charset="0"/>
              </a:rPr>
              <a:t>Tensoren</a:t>
            </a:r>
            <a:r>
              <a:rPr lang="en-US" sz="2000" b="1" dirty="0">
                <a:solidFill>
                  <a:srgbClr val="006600"/>
                </a:solidFill>
                <a:latin typeface="Calibri" pitchFamily="34" charset="0"/>
                <a:cs typeface="Calibri" pitchFamily="34" charset="0"/>
              </a:rPr>
              <a:t> </a:t>
            </a:r>
          </a:p>
          <a:p>
            <a:pPr marL="285750" indent="-285750" eaLnBrk="0" hangingPunct="0">
              <a:spcBef>
                <a:spcPct val="20000"/>
              </a:spcBef>
              <a:buFontTx/>
              <a:buChar char="•"/>
              <a:defRPr/>
            </a:pPr>
            <a:r>
              <a:rPr lang="en-US" sz="2400" b="1" dirty="0" err="1">
                <a:solidFill>
                  <a:srgbClr val="000000"/>
                </a:solidFill>
                <a:latin typeface="Calibri" pitchFamily="34" charset="0"/>
                <a:cs typeface="Calibri" pitchFamily="34" charset="0"/>
              </a:rPr>
              <a:t>Speciale</a:t>
            </a:r>
            <a:r>
              <a:rPr lang="en-US" sz="2400" b="1" dirty="0">
                <a:solidFill>
                  <a:srgbClr val="000000"/>
                </a:solidFill>
                <a:latin typeface="Calibri" pitchFamily="34" charset="0"/>
                <a:cs typeface="Calibri" pitchFamily="34" charset="0"/>
              </a:rPr>
              <a:t> </a:t>
            </a:r>
            <a:r>
              <a:rPr lang="en-US" sz="2400" b="1" dirty="0" err="1">
                <a:solidFill>
                  <a:srgbClr val="000000"/>
                </a:solidFill>
                <a:latin typeface="Calibri" pitchFamily="34" charset="0"/>
                <a:cs typeface="Calibri" pitchFamily="34" charset="0"/>
              </a:rPr>
              <a:t>relativiteitstheorie</a:t>
            </a:r>
            <a:endParaRPr lang="en-US" sz="2400" b="1" dirty="0">
              <a:solidFill>
                <a:srgbClr val="000000"/>
              </a:solidFill>
              <a:latin typeface="Calibri" pitchFamily="34" charset="0"/>
              <a:cs typeface="Calibri" pitchFamily="34" charset="0"/>
            </a:endParaRPr>
          </a:p>
          <a:p>
            <a:pPr marL="742950" lvl="1" indent="-285750" eaLnBrk="0" hangingPunct="0">
              <a:spcBef>
                <a:spcPct val="20000"/>
              </a:spcBef>
              <a:buFontTx/>
              <a:buChar char="•"/>
              <a:defRPr/>
            </a:pPr>
            <a:r>
              <a:rPr lang="en-US" sz="2000" b="1" dirty="0" err="1">
                <a:solidFill>
                  <a:srgbClr val="006600"/>
                </a:solidFill>
                <a:latin typeface="Calibri" pitchFamily="34" charset="0"/>
                <a:cs typeface="Calibri" pitchFamily="34" charset="0"/>
              </a:rPr>
              <a:t>Minkowski</a:t>
            </a:r>
            <a:endParaRPr lang="en-US" sz="2000" b="1" dirty="0">
              <a:solidFill>
                <a:srgbClr val="006600"/>
              </a:solidFill>
              <a:latin typeface="Calibri" pitchFamily="34" charset="0"/>
              <a:cs typeface="Calibri" pitchFamily="34" charset="0"/>
            </a:endParaRPr>
          </a:p>
          <a:p>
            <a:pPr marL="742950" lvl="1" indent="-285750" eaLnBrk="0" hangingPunct="0">
              <a:spcBef>
                <a:spcPct val="20000"/>
              </a:spcBef>
              <a:buFontTx/>
              <a:buChar char="•"/>
              <a:defRPr/>
            </a:pPr>
            <a:r>
              <a:rPr lang="en-US" sz="2000" b="1" dirty="0" err="1">
                <a:solidFill>
                  <a:srgbClr val="006600"/>
                </a:solidFill>
                <a:latin typeface="Calibri" pitchFamily="34" charset="0"/>
                <a:cs typeface="Calibri" pitchFamily="34" charset="0"/>
              </a:rPr>
              <a:t>Ruimtetijd</a:t>
            </a:r>
            <a:r>
              <a:rPr lang="en-US" sz="2000" b="1" dirty="0">
                <a:solidFill>
                  <a:srgbClr val="006600"/>
                </a:solidFill>
                <a:latin typeface="Calibri" pitchFamily="34" charset="0"/>
                <a:cs typeface="Calibri" pitchFamily="34" charset="0"/>
              </a:rPr>
              <a:t> </a:t>
            </a:r>
            <a:r>
              <a:rPr lang="en-US" sz="2000" b="1" dirty="0" err="1">
                <a:solidFill>
                  <a:srgbClr val="006600"/>
                </a:solidFill>
                <a:latin typeface="Calibri" pitchFamily="34" charset="0"/>
                <a:cs typeface="Calibri" pitchFamily="34" charset="0"/>
              </a:rPr>
              <a:t>diagrammen</a:t>
            </a:r>
            <a:endParaRPr lang="en-US" sz="2000" b="1" dirty="0">
              <a:solidFill>
                <a:srgbClr val="006600"/>
              </a:solidFill>
              <a:latin typeface="Calibri" pitchFamily="34" charset="0"/>
              <a:cs typeface="Calibri" pitchFamily="34" charset="0"/>
            </a:endParaRPr>
          </a:p>
          <a:p>
            <a:pPr marL="742950" lvl="1" indent="-285750" eaLnBrk="0" hangingPunct="0">
              <a:spcBef>
                <a:spcPct val="20000"/>
              </a:spcBef>
              <a:buFontTx/>
              <a:buChar char="•"/>
              <a:defRPr/>
            </a:pPr>
            <a:r>
              <a:rPr lang="en-US" sz="2000" b="1" dirty="0" err="1">
                <a:solidFill>
                  <a:srgbClr val="006600"/>
                </a:solidFill>
                <a:latin typeface="Calibri" pitchFamily="34" charset="0"/>
                <a:cs typeface="Calibri" pitchFamily="34" charset="0"/>
              </a:rPr>
              <a:t>Lagrangiaan</a:t>
            </a:r>
            <a:r>
              <a:rPr lang="en-US" sz="2000" b="1" dirty="0">
                <a:solidFill>
                  <a:srgbClr val="006600"/>
                </a:solidFill>
                <a:latin typeface="Calibri" pitchFamily="34" charset="0"/>
                <a:cs typeface="Calibri" pitchFamily="34" charset="0"/>
              </a:rPr>
              <a:t> </a:t>
            </a:r>
            <a:r>
              <a:rPr lang="en-US" sz="2000" b="1" dirty="0" err="1">
                <a:solidFill>
                  <a:srgbClr val="006600"/>
                </a:solidFill>
                <a:latin typeface="Calibri" pitchFamily="34" charset="0"/>
                <a:cs typeface="Calibri" pitchFamily="34" charset="0"/>
              </a:rPr>
              <a:t>en</a:t>
            </a:r>
            <a:r>
              <a:rPr lang="en-US" sz="2000" b="1" dirty="0">
                <a:solidFill>
                  <a:srgbClr val="006600"/>
                </a:solidFill>
                <a:latin typeface="Calibri" pitchFamily="34" charset="0"/>
                <a:cs typeface="Calibri" pitchFamily="34" charset="0"/>
              </a:rPr>
              <a:t> EM</a:t>
            </a:r>
          </a:p>
          <a:p>
            <a:pPr marL="742950" lvl="1" indent="-285750" eaLnBrk="0" hangingPunct="0">
              <a:spcBef>
                <a:spcPct val="20000"/>
              </a:spcBef>
              <a:buFontTx/>
              <a:buChar char="•"/>
              <a:defRPr/>
            </a:pPr>
            <a:endParaRPr lang="en-US" sz="2000" b="1" dirty="0" err="1">
              <a:solidFill>
                <a:srgbClr val="006600"/>
              </a:solidFill>
              <a:latin typeface="Calibri" pitchFamily="34" charset="0"/>
              <a:cs typeface="Calibri" pitchFamily="34" charset="0"/>
            </a:endParaRPr>
          </a:p>
        </p:txBody>
      </p:sp>
      <p:sp>
        <p:nvSpPr>
          <p:cNvPr id="7175" name="Rectangle 4"/>
          <p:cNvSpPr>
            <a:spLocks noChangeArrowheads="1"/>
          </p:cNvSpPr>
          <p:nvPr/>
        </p:nvSpPr>
        <p:spPr bwMode="auto">
          <a:xfrm>
            <a:off x="4800600" y="1143000"/>
            <a:ext cx="4191000" cy="5181600"/>
          </a:xfrm>
          <a:prstGeom prst="rect">
            <a:avLst/>
          </a:prstGeom>
          <a:solidFill>
            <a:srgbClr val="FFFFCC"/>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r>
              <a:rPr lang="en-US" altLang="en-US" dirty="0" err="1">
                <a:solidFill>
                  <a:srgbClr val="000000"/>
                </a:solidFill>
                <a:latin typeface="Calibri" panose="020F0502020204030204" pitchFamily="34" charset="0"/>
              </a:rPr>
              <a:t>Wiskunde</a:t>
            </a:r>
            <a:r>
              <a:rPr lang="en-US" altLang="en-US" dirty="0">
                <a:solidFill>
                  <a:srgbClr val="000000"/>
                </a:solidFill>
                <a:latin typeface="Calibri" panose="020F0502020204030204" pitchFamily="34" charset="0"/>
              </a:rPr>
              <a:t> II</a:t>
            </a:r>
          </a:p>
          <a:p>
            <a:pPr lvl="1" eaLnBrk="0" hangingPunct="0">
              <a:buFontTx/>
              <a:buChar char="•"/>
            </a:pPr>
            <a:r>
              <a:rPr lang="en-US" altLang="en-US" dirty="0" err="1">
                <a:solidFill>
                  <a:srgbClr val="006600"/>
                </a:solidFill>
                <a:latin typeface="Calibri" panose="020F0502020204030204" pitchFamily="34" charset="0"/>
              </a:rPr>
              <a:t>Algemene</a:t>
            </a:r>
            <a:r>
              <a:rPr lang="en-US" altLang="en-US" dirty="0">
                <a:solidFill>
                  <a:srgbClr val="006600"/>
                </a:solidFill>
                <a:latin typeface="Calibri" panose="020F0502020204030204" pitchFamily="34" charset="0"/>
              </a:rPr>
              <a:t> </a:t>
            </a:r>
            <a:r>
              <a:rPr lang="en-US" altLang="en-US" dirty="0" err="1" smtClean="0">
                <a:solidFill>
                  <a:srgbClr val="006600"/>
                </a:solidFill>
                <a:latin typeface="Calibri" panose="020F0502020204030204" pitchFamily="34" charset="0"/>
              </a:rPr>
              <a:t>coördinaten</a:t>
            </a:r>
            <a:endParaRPr lang="en-US" altLang="en-US" dirty="0">
              <a:solidFill>
                <a:srgbClr val="006600"/>
              </a:solidFill>
              <a:latin typeface="Calibri" panose="020F0502020204030204" pitchFamily="34" charset="0"/>
            </a:endParaRPr>
          </a:p>
          <a:p>
            <a:pPr lvl="1" eaLnBrk="0" hangingPunct="0">
              <a:buFontTx/>
              <a:buChar char="•"/>
            </a:pPr>
            <a:r>
              <a:rPr lang="en-US" altLang="en-US" dirty="0" err="1">
                <a:solidFill>
                  <a:srgbClr val="006600"/>
                </a:solidFill>
                <a:latin typeface="Calibri" panose="020F0502020204030204" pitchFamily="34" charset="0"/>
              </a:rPr>
              <a:t>Covariante</a:t>
            </a:r>
            <a:r>
              <a:rPr lang="en-US" altLang="en-US" dirty="0">
                <a:solidFill>
                  <a:srgbClr val="006600"/>
                </a:solidFill>
                <a:latin typeface="Calibri" panose="020F0502020204030204" pitchFamily="34" charset="0"/>
              </a:rPr>
              <a:t> </a:t>
            </a:r>
            <a:r>
              <a:rPr lang="en-US" altLang="en-US" dirty="0" err="1">
                <a:solidFill>
                  <a:srgbClr val="006600"/>
                </a:solidFill>
                <a:latin typeface="Calibri" panose="020F0502020204030204" pitchFamily="34" charset="0"/>
              </a:rPr>
              <a:t>afgeleide</a:t>
            </a:r>
            <a:endParaRPr lang="en-US" altLang="en-US" dirty="0">
              <a:solidFill>
                <a:srgbClr val="006600"/>
              </a:solidFill>
              <a:latin typeface="Calibri" panose="020F0502020204030204" pitchFamily="34" charset="0"/>
            </a:endParaRPr>
          </a:p>
          <a:p>
            <a:pPr eaLnBrk="0" hangingPunct="0"/>
            <a:r>
              <a:rPr lang="en-US" altLang="en-US" dirty="0" err="1">
                <a:solidFill>
                  <a:srgbClr val="000000"/>
                </a:solidFill>
                <a:latin typeface="Calibri" panose="020F0502020204030204" pitchFamily="34" charset="0"/>
              </a:rPr>
              <a:t>Algemene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relativiteitstheorie</a:t>
            </a:r>
            <a:endParaRPr lang="en-US" altLang="en-US" dirty="0">
              <a:solidFill>
                <a:srgbClr val="000000"/>
              </a:solidFill>
              <a:latin typeface="Calibri" panose="020F0502020204030204" pitchFamily="34" charset="0"/>
            </a:endParaRPr>
          </a:p>
          <a:p>
            <a:pPr lvl="1" eaLnBrk="0" hangingPunct="0">
              <a:buFontTx/>
              <a:buChar char="•"/>
            </a:pPr>
            <a:r>
              <a:rPr lang="en-US" altLang="en-US" dirty="0" err="1">
                <a:solidFill>
                  <a:srgbClr val="006600"/>
                </a:solidFill>
                <a:latin typeface="Calibri" panose="020F0502020204030204" pitchFamily="34" charset="0"/>
              </a:rPr>
              <a:t>Einsteinvergelijkingen</a:t>
            </a:r>
            <a:endParaRPr lang="en-US" altLang="en-US" dirty="0">
              <a:solidFill>
                <a:srgbClr val="006600"/>
              </a:solidFill>
              <a:latin typeface="Calibri" panose="020F0502020204030204" pitchFamily="34" charset="0"/>
            </a:endParaRPr>
          </a:p>
          <a:p>
            <a:pPr lvl="1" eaLnBrk="0" hangingPunct="0">
              <a:buFontTx/>
              <a:buChar char="•"/>
            </a:pPr>
            <a:r>
              <a:rPr lang="en-US" altLang="en-US" dirty="0">
                <a:solidFill>
                  <a:srgbClr val="006600"/>
                </a:solidFill>
                <a:latin typeface="Calibri" panose="020F0502020204030204" pitchFamily="34" charset="0"/>
              </a:rPr>
              <a:t>Newton </a:t>
            </a:r>
            <a:r>
              <a:rPr lang="en-US" altLang="en-US" dirty="0" err="1">
                <a:solidFill>
                  <a:srgbClr val="006600"/>
                </a:solidFill>
                <a:latin typeface="Calibri" panose="020F0502020204030204" pitchFamily="34" charset="0"/>
              </a:rPr>
              <a:t>als</a:t>
            </a:r>
            <a:r>
              <a:rPr lang="en-US" altLang="en-US" dirty="0">
                <a:solidFill>
                  <a:srgbClr val="006600"/>
                </a:solidFill>
                <a:latin typeface="Calibri" panose="020F0502020204030204" pitchFamily="34" charset="0"/>
              </a:rPr>
              <a:t> </a:t>
            </a:r>
            <a:r>
              <a:rPr lang="en-US" altLang="en-US" dirty="0" err="1" smtClean="0">
                <a:solidFill>
                  <a:srgbClr val="006600"/>
                </a:solidFill>
                <a:latin typeface="Calibri" panose="020F0502020204030204" pitchFamily="34" charset="0"/>
              </a:rPr>
              <a:t>limiet</a:t>
            </a:r>
            <a:endParaRPr lang="en-US" altLang="en-US" dirty="0" smtClean="0">
              <a:solidFill>
                <a:srgbClr val="006600"/>
              </a:solidFill>
              <a:latin typeface="Calibri" panose="020F0502020204030204" pitchFamily="34" charset="0"/>
            </a:endParaRPr>
          </a:p>
          <a:p>
            <a:pPr lvl="1" eaLnBrk="0" hangingPunct="0">
              <a:buFontTx/>
              <a:buChar char="•"/>
            </a:pPr>
            <a:r>
              <a:rPr lang="en-US" altLang="en-US" dirty="0" err="1" smtClean="0">
                <a:solidFill>
                  <a:srgbClr val="006600"/>
                </a:solidFill>
                <a:latin typeface="Calibri" panose="020F0502020204030204" pitchFamily="34" charset="0"/>
              </a:rPr>
              <a:t>Sferische</a:t>
            </a:r>
            <a:r>
              <a:rPr lang="en-US" altLang="en-US" dirty="0" smtClean="0">
                <a:solidFill>
                  <a:srgbClr val="006600"/>
                </a:solidFill>
                <a:latin typeface="Calibri" panose="020F0502020204030204" pitchFamily="34" charset="0"/>
              </a:rPr>
              <a:t> </a:t>
            </a:r>
            <a:r>
              <a:rPr lang="en-US" altLang="en-US" dirty="0" err="1" smtClean="0">
                <a:solidFill>
                  <a:srgbClr val="006600"/>
                </a:solidFill>
                <a:latin typeface="Calibri" panose="020F0502020204030204" pitchFamily="34" charset="0"/>
              </a:rPr>
              <a:t>oplossingen</a:t>
            </a:r>
            <a:endParaRPr lang="en-US" altLang="en-US" dirty="0" smtClean="0">
              <a:solidFill>
                <a:srgbClr val="006600"/>
              </a:solidFill>
              <a:latin typeface="Calibri" panose="020F0502020204030204" pitchFamily="34" charset="0"/>
            </a:endParaRPr>
          </a:p>
          <a:p>
            <a:pPr lvl="1" eaLnBrk="0" hangingPunct="0">
              <a:buFontTx/>
              <a:buChar char="•"/>
            </a:pPr>
            <a:r>
              <a:rPr lang="en-US" altLang="en-US" dirty="0" err="1" smtClean="0">
                <a:solidFill>
                  <a:srgbClr val="006600"/>
                </a:solidFill>
                <a:latin typeface="Calibri" panose="020F0502020204030204" pitchFamily="34" charset="0"/>
              </a:rPr>
              <a:t>Zwarte</a:t>
            </a:r>
            <a:r>
              <a:rPr lang="en-US" altLang="en-US" dirty="0" smtClean="0">
                <a:solidFill>
                  <a:srgbClr val="006600"/>
                </a:solidFill>
                <a:latin typeface="Calibri" panose="020F0502020204030204" pitchFamily="34" charset="0"/>
              </a:rPr>
              <a:t> </a:t>
            </a:r>
            <a:r>
              <a:rPr lang="en-US" altLang="en-US" dirty="0" err="1" smtClean="0">
                <a:solidFill>
                  <a:srgbClr val="006600"/>
                </a:solidFill>
                <a:latin typeface="Calibri" panose="020F0502020204030204" pitchFamily="34" charset="0"/>
              </a:rPr>
              <a:t>gaten</a:t>
            </a:r>
            <a:endParaRPr lang="en-US" altLang="en-US" dirty="0">
              <a:solidFill>
                <a:srgbClr val="006600"/>
              </a:solidFill>
              <a:latin typeface="Calibri" panose="020F0502020204030204" pitchFamily="34" charset="0"/>
            </a:endParaRPr>
          </a:p>
          <a:p>
            <a:pPr eaLnBrk="0" hangingPunct="0"/>
            <a:r>
              <a:rPr lang="en-US" altLang="en-US" dirty="0" err="1">
                <a:solidFill>
                  <a:srgbClr val="000000"/>
                </a:solidFill>
                <a:latin typeface="Calibri" panose="020F0502020204030204" pitchFamily="34" charset="0"/>
              </a:rPr>
              <a:t>Kosmologie</a:t>
            </a:r>
            <a:endParaRPr lang="en-US" altLang="en-US" dirty="0">
              <a:solidFill>
                <a:srgbClr val="000000"/>
              </a:solidFill>
              <a:latin typeface="Calibri" panose="020F0502020204030204" pitchFamily="34" charset="0"/>
            </a:endParaRPr>
          </a:p>
          <a:p>
            <a:pPr lvl="1" eaLnBrk="0" hangingPunct="0">
              <a:buFontTx/>
              <a:buChar char="•"/>
            </a:pPr>
            <a:r>
              <a:rPr lang="en-US" altLang="en-US" dirty="0" err="1">
                <a:solidFill>
                  <a:srgbClr val="006600"/>
                </a:solidFill>
                <a:latin typeface="Calibri" panose="020F0502020204030204" pitchFamily="34" charset="0"/>
              </a:rPr>
              <a:t>Friedmann</a:t>
            </a:r>
            <a:endParaRPr lang="en-US" altLang="en-US" dirty="0">
              <a:solidFill>
                <a:srgbClr val="006600"/>
              </a:solidFill>
              <a:latin typeface="Calibri" panose="020F0502020204030204" pitchFamily="34" charset="0"/>
            </a:endParaRPr>
          </a:p>
          <a:p>
            <a:pPr eaLnBrk="0" hangingPunct="0"/>
            <a:r>
              <a:rPr lang="en-US" altLang="en-US" dirty="0" err="1" smtClean="0">
                <a:solidFill>
                  <a:srgbClr val="000000"/>
                </a:solidFill>
                <a:latin typeface="Calibri" panose="020F0502020204030204" pitchFamily="34" charset="0"/>
              </a:rPr>
              <a:t>Gravitatiestraling</a:t>
            </a:r>
            <a:endParaRPr lang="en-US" altLang="en-US" dirty="0">
              <a:solidFill>
                <a:srgbClr val="000000"/>
              </a:solidFill>
              <a:latin typeface="Calibri" panose="020F0502020204030204" pitchFamily="34" charset="0"/>
            </a:endParaRPr>
          </a:p>
          <a:p>
            <a:pPr lvl="1" eaLnBrk="0" hangingPunct="0">
              <a:buFontTx/>
              <a:buChar char="•"/>
            </a:pPr>
            <a:r>
              <a:rPr lang="en-US" altLang="en-US" dirty="0" err="1" smtClean="0">
                <a:solidFill>
                  <a:srgbClr val="006600"/>
                </a:solidFill>
                <a:latin typeface="Calibri" panose="020F0502020204030204" pitchFamily="34" charset="0"/>
              </a:rPr>
              <a:t>Theorie</a:t>
            </a:r>
            <a:r>
              <a:rPr lang="en-US" altLang="en-US" dirty="0" smtClean="0">
                <a:solidFill>
                  <a:srgbClr val="006600"/>
                </a:solidFill>
                <a:latin typeface="Calibri" panose="020F0502020204030204" pitchFamily="34" charset="0"/>
              </a:rPr>
              <a:t> </a:t>
            </a:r>
            <a:r>
              <a:rPr lang="en-US" altLang="en-US" dirty="0" err="1" smtClean="0">
                <a:solidFill>
                  <a:srgbClr val="006600"/>
                </a:solidFill>
                <a:latin typeface="Calibri" panose="020F0502020204030204" pitchFamily="34" charset="0"/>
              </a:rPr>
              <a:t>en</a:t>
            </a:r>
            <a:r>
              <a:rPr lang="en-US" altLang="en-US" dirty="0" smtClean="0">
                <a:solidFill>
                  <a:srgbClr val="006600"/>
                </a:solidFill>
                <a:latin typeface="Calibri" panose="020F0502020204030204" pitchFamily="34" charset="0"/>
              </a:rPr>
              <a:t> experiment</a:t>
            </a:r>
            <a:endParaRPr lang="en-US" altLang="en-US" dirty="0">
              <a:solidFill>
                <a:srgbClr val="006600"/>
              </a:solidFill>
              <a:latin typeface="Calibri" panose="020F0502020204030204" pitchFamily="34" charset="0"/>
            </a:endParaRPr>
          </a:p>
        </p:txBody>
      </p:sp>
      <p:sp>
        <p:nvSpPr>
          <p:cNvPr id="9" name="Rounded Rectangle 8"/>
          <p:cNvSpPr>
            <a:spLocks noChangeArrowheads="1"/>
          </p:cNvSpPr>
          <p:nvPr/>
        </p:nvSpPr>
        <p:spPr bwMode="auto">
          <a:xfrm>
            <a:off x="4852988" y="2362200"/>
            <a:ext cx="3694112" cy="22098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endParaRPr lang="nl-NL" altLang="en-US" sz="1800" b="0">
              <a:solidFill>
                <a:srgbClr val="000000"/>
              </a:solidFill>
              <a:latin typeface="Calibri" panose="020F0502020204030204" pitchFamily="34" charset="0"/>
            </a:endParaRPr>
          </a:p>
        </p:txBody>
      </p:sp>
    </p:spTree>
    <p:extLst>
      <p:ext uri="{BB962C8B-B14F-4D97-AF65-F5344CB8AC3E}">
        <p14:creationId xmlns:p14="http://schemas.microsoft.com/office/powerpoint/2010/main" val="24093282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838200" y="0"/>
            <a:ext cx="7772400" cy="990600"/>
          </a:xfrm>
        </p:spPr>
        <p:txBody>
          <a:bodyPr/>
          <a:lstStyle/>
          <a:p>
            <a:pPr>
              <a:defRPr/>
            </a:pPr>
            <a:r>
              <a:rPr lang="en-US" altLang="ja-JP" sz="2800" b="0" kern="1200" dirty="0" err="1" smtClean="0">
                <a:solidFill>
                  <a:srgbClr val="00397E"/>
                </a:solidFill>
                <a:latin typeface="Biondi" pitchFamily="2" charset="0"/>
                <a:ea typeface="MS PGothic" pitchFamily="34" charset="-128"/>
                <a:cs typeface="Arabic Typesetting" pitchFamily="66" charset="-78"/>
              </a:rPr>
              <a:t>Schwarschild</a:t>
            </a:r>
            <a:r>
              <a:rPr lang="en-US" altLang="ja-JP" sz="2800" b="0" kern="1200" dirty="0" smtClean="0">
                <a:solidFill>
                  <a:srgbClr val="00397E"/>
                </a:solidFill>
                <a:latin typeface="Biondi" pitchFamily="2" charset="0"/>
                <a:ea typeface="MS PGothic" pitchFamily="34" charset="-128"/>
                <a:cs typeface="Arabic Typesetting" pitchFamily="66" charset="-78"/>
              </a:rPr>
              <a:t> </a:t>
            </a:r>
            <a:r>
              <a:rPr lang="en-US" altLang="ja-JP" sz="2800" b="0" kern="1200" dirty="0" err="1" smtClean="0">
                <a:solidFill>
                  <a:srgbClr val="00397E"/>
                </a:solidFill>
                <a:latin typeface="Biondi" pitchFamily="2" charset="0"/>
                <a:ea typeface="MS PGothic" pitchFamily="34" charset="-128"/>
                <a:cs typeface="Arabic Typesetting" pitchFamily="66" charset="-78"/>
              </a:rPr>
              <a:t>ruimtetijd</a:t>
            </a:r>
            <a:endParaRPr lang="en-US" altLang="ja-JP" sz="2800" b="0" kern="1200" dirty="0" smtClean="0">
              <a:solidFill>
                <a:srgbClr val="00397E"/>
              </a:solidFill>
              <a:latin typeface="Biondi" pitchFamily="2" charset="0"/>
              <a:ea typeface="MS PGothic" pitchFamily="34" charset="-128"/>
              <a:cs typeface="Arabic Typesetting" pitchFamily="66" charset="-78"/>
            </a:endParaRPr>
          </a:p>
        </p:txBody>
      </p:sp>
      <p:cxnSp>
        <p:nvCxnSpPr>
          <p:cNvPr id="9250" name="Straight Connector 8"/>
          <p:cNvCxnSpPr>
            <a:cxnSpLocks noChangeShapeType="1"/>
          </p:cNvCxnSpPr>
          <p:nvPr/>
        </p:nvCxnSpPr>
        <p:spPr bwMode="auto">
          <a:xfrm>
            <a:off x="1082675" y="777875"/>
            <a:ext cx="6946900" cy="1588"/>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cxnSp>
      <p:sp>
        <p:nvSpPr>
          <p:cNvPr id="40" name="Rectangle 10"/>
          <p:cNvSpPr>
            <a:spLocks noChangeArrowheads="1"/>
          </p:cNvSpPr>
          <p:nvPr/>
        </p:nvSpPr>
        <p:spPr bwMode="auto">
          <a:xfrm>
            <a:off x="0" y="5715000"/>
            <a:ext cx="9144000" cy="1143000"/>
          </a:xfrm>
          <a:prstGeom prst="rect">
            <a:avLst/>
          </a:prstGeom>
          <a:solidFill>
            <a:schemeClr val="bg1"/>
          </a:solidFill>
          <a:ln w="9525" algn="ctr">
            <a:solidFill>
              <a:schemeClr val="bg1"/>
            </a:solidFill>
            <a:round/>
            <a:headEnd/>
            <a:tailEnd/>
          </a:ln>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endParaRPr lang="nl-NL" altLang="en-US" sz="1800" b="0">
              <a:solidFill>
                <a:srgbClr val="000000"/>
              </a:solidFill>
              <a:latin typeface="Calibri" panose="020F0502020204030204" pitchFamily="34" charset="0"/>
            </a:endParaRPr>
          </a:p>
        </p:txBody>
      </p:sp>
      <p:sp>
        <p:nvSpPr>
          <p:cNvPr id="41" name="TextBox 40"/>
          <p:cNvSpPr txBox="1">
            <a:spLocks noChangeArrowheads="1"/>
          </p:cNvSpPr>
          <p:nvPr/>
        </p:nvSpPr>
        <p:spPr bwMode="auto">
          <a:xfrm>
            <a:off x="381000" y="1077913"/>
            <a:ext cx="6781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Schwarzschild </a:t>
            </a:r>
            <a:r>
              <a:rPr lang="en-US" altLang="en-US" sz="1800" b="0" dirty="0" err="1" smtClean="0">
                <a:solidFill>
                  <a:srgbClr val="000000"/>
                </a:solidFill>
                <a:latin typeface="Calibri" panose="020F0502020204030204" pitchFamily="34" charset="0"/>
              </a:rPr>
              <a:t>ontdekte</a:t>
            </a:r>
            <a:r>
              <a:rPr lang="en-US" altLang="en-US" sz="1800" b="0" dirty="0" smtClean="0">
                <a:solidFill>
                  <a:srgbClr val="000000"/>
                </a:solidFill>
                <a:latin typeface="Calibri" panose="020F0502020204030204" pitchFamily="34" charset="0"/>
              </a:rPr>
              <a:t> in 1916 de </a:t>
            </a:r>
            <a:r>
              <a:rPr lang="en-US" altLang="en-US" sz="1800" b="0" dirty="0" err="1" smtClean="0">
                <a:solidFill>
                  <a:srgbClr val="000000"/>
                </a:solidFill>
                <a:latin typeface="Calibri" panose="020F0502020204030204" pitchFamily="34" charset="0"/>
              </a:rPr>
              <a:t>eerste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exacte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oplossing</a:t>
            </a:r>
            <a:r>
              <a:rPr lang="en-US" altLang="en-US" sz="1800" b="0" dirty="0" smtClean="0">
                <a:solidFill>
                  <a:srgbClr val="000000"/>
                </a:solidFill>
                <a:latin typeface="Calibri" panose="020F0502020204030204" pitchFamily="34" charset="0"/>
              </a:rPr>
              <a:t> van de Einstein </a:t>
            </a:r>
            <a:r>
              <a:rPr lang="en-US" altLang="en-US" sz="1800" b="0" dirty="0" err="1" smtClean="0">
                <a:solidFill>
                  <a:srgbClr val="000000"/>
                </a:solidFill>
                <a:latin typeface="Calibri" panose="020F0502020204030204" pitchFamily="34" charset="0"/>
              </a:rPr>
              <a:t>vergelijkingen</a:t>
            </a:r>
            <a:r>
              <a:rPr lang="en-US" altLang="en-US" sz="1800" b="0" dirty="0" smtClean="0">
                <a:solidFill>
                  <a:srgbClr val="000000"/>
                </a:solidFill>
                <a:latin typeface="Calibri" panose="020F0502020204030204" pitchFamily="34" charset="0"/>
              </a:rPr>
              <a:t>. Het is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vacuümoplossing</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voor</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metriek</a:t>
            </a:r>
            <a:r>
              <a:rPr lang="en-US" altLang="en-US" sz="1800" b="0" dirty="0" smtClean="0">
                <a:solidFill>
                  <a:srgbClr val="000000"/>
                </a:solidFill>
                <a:latin typeface="Calibri" panose="020F0502020204030204" pitchFamily="34" charset="0"/>
              </a:rPr>
              <a:t> van </a:t>
            </a:r>
            <a:r>
              <a:rPr lang="en-US" altLang="en-US" sz="1800" b="0" dirty="0" err="1" smtClean="0">
                <a:solidFill>
                  <a:srgbClr val="000000"/>
                </a:solidFill>
                <a:latin typeface="Calibri" panose="020F0502020204030204" pitchFamily="34" charset="0"/>
              </a:rPr>
              <a:t>ruimtetijd</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buiten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sferisch</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symmetrische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massaverdeling</a:t>
            </a:r>
            <a:r>
              <a:rPr lang="en-US" altLang="en-US" sz="1800" b="0" dirty="0" smtClean="0">
                <a:solidFill>
                  <a:srgbClr val="000000"/>
                </a:solidFill>
                <a:latin typeface="Calibri" panose="020F0502020204030204" pitchFamily="34" charset="0"/>
              </a:rPr>
              <a:t>:</a:t>
            </a:r>
            <a:endParaRPr lang="en-US" altLang="en-US" sz="1800" b="0" dirty="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7" name="TextBox 26"/>
              <p:cNvSpPr txBox="1">
                <a:spLocks noChangeArrowheads="1"/>
              </p:cNvSpPr>
              <p:nvPr/>
            </p:nvSpPr>
            <p:spPr bwMode="auto">
              <a:xfrm>
                <a:off x="381000" y="2667000"/>
                <a:ext cx="8153400" cy="391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We </a:t>
                </a:r>
                <a:r>
                  <a:rPr lang="en-US" altLang="en-US" sz="1800" b="0" dirty="0" err="1" smtClean="0">
                    <a:solidFill>
                      <a:srgbClr val="000000"/>
                    </a:solidFill>
                    <a:latin typeface="Calibri" panose="020F0502020204030204" pitchFamily="34" charset="0"/>
                  </a:rPr>
                  <a:t>zien</a:t>
                </a:r>
                <a:r>
                  <a:rPr lang="en-US" altLang="en-US" sz="1800" b="0" dirty="0" smtClean="0">
                    <a:solidFill>
                      <a:srgbClr val="000000"/>
                    </a:solidFill>
                    <a:latin typeface="Calibri" panose="020F0502020204030204" pitchFamily="34" charset="0"/>
                  </a:rPr>
                  <a:t> de Schwarzschild </a:t>
                </a:r>
                <a:r>
                  <a:rPr lang="en-US" altLang="en-US" sz="1800" b="0" dirty="0" err="1" smtClean="0">
                    <a:solidFill>
                      <a:srgbClr val="000000"/>
                    </a:solidFill>
                    <a:latin typeface="Calibri" panose="020F0502020204030204" pitchFamily="34" charset="0"/>
                  </a:rPr>
                  <a:t>coördinaten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metriek</a:t>
                </a:r>
                <a:r>
                  <a:rPr lang="en-US" altLang="en-US" sz="1800" b="0" dirty="0" smtClean="0">
                    <a:solidFill>
                      <a:srgbClr val="000000"/>
                    </a:solidFill>
                    <a:latin typeface="Calibri" panose="020F0502020204030204" pitchFamily="34" charset="0"/>
                  </a:rPr>
                  <a:t> </a:t>
                </a:r>
                <a14:m>
                  <m:oMath xmlns:m="http://schemas.openxmlformats.org/officeDocument/2006/math">
                    <m:sSub>
                      <m:sSubPr>
                        <m:ctrlPr>
                          <a:rPr lang="en-US" altLang="en-US" sz="1800" b="0" i="1" smtClean="0">
                            <a:solidFill>
                              <a:srgbClr val="000000"/>
                            </a:solidFill>
                            <a:latin typeface="Cambria Math" panose="02040503050406030204" pitchFamily="18" charset="0"/>
                          </a:rPr>
                        </m:ctrlPr>
                      </m:sSubPr>
                      <m:e>
                        <m:r>
                          <a:rPr lang="en-US" altLang="en-US" sz="1800" b="0" i="1" smtClean="0">
                            <a:solidFill>
                              <a:srgbClr val="000000"/>
                            </a:solidFill>
                            <a:latin typeface="Cambria Math" panose="02040503050406030204" pitchFamily="18" charset="0"/>
                          </a:rPr>
                          <m:t>𝑔</m:t>
                        </m:r>
                      </m:e>
                      <m:sub>
                        <m:r>
                          <a:rPr lang="en-US" altLang="en-US" sz="1800" b="0" i="1" smtClean="0">
                            <a:solidFill>
                              <a:srgbClr val="000000"/>
                            </a:solidFill>
                            <a:latin typeface="Cambria Math" panose="02040503050406030204" pitchFamily="18" charset="0"/>
                            <a:ea typeface="Cambria Math" panose="02040503050406030204" pitchFamily="18" charset="0"/>
                          </a:rPr>
                          <m:t>𝜇𝜈</m:t>
                        </m:r>
                      </m:sub>
                    </m:sSub>
                    <m:d>
                      <m:dPr>
                        <m:ctrlPr>
                          <a:rPr lang="en-US" altLang="en-US" sz="1800" b="0" i="1" smtClean="0">
                            <a:solidFill>
                              <a:srgbClr val="000000"/>
                            </a:solidFill>
                            <a:latin typeface="Cambria Math" panose="02040503050406030204" pitchFamily="18" charset="0"/>
                          </a:rPr>
                        </m:ctrlPr>
                      </m:dPr>
                      <m:e>
                        <m:r>
                          <a:rPr lang="en-US" altLang="en-US" sz="1800" b="0" i="1" smtClean="0">
                            <a:solidFill>
                              <a:srgbClr val="000000"/>
                            </a:solidFill>
                            <a:latin typeface="Cambria Math" panose="02040503050406030204" pitchFamily="18" charset="0"/>
                          </a:rPr>
                          <m:t>𝑥</m:t>
                        </m:r>
                      </m:e>
                    </m:d>
                  </m:oMath>
                </a14:m>
                <a:endParaRPr lang="en-US" altLang="en-US" sz="1800" b="0" dirty="0">
                  <a:solidFill>
                    <a:srgbClr val="000000"/>
                  </a:solidFill>
                  <a:latin typeface="Calibri" panose="020F050202020403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bwMode="auto">
              <a:xfrm>
                <a:off x="381000" y="2667000"/>
                <a:ext cx="8153400" cy="391646"/>
              </a:xfrm>
              <a:prstGeom prst="rect">
                <a:avLst/>
              </a:prstGeom>
              <a:blipFill rotWithShape="0">
                <a:blip r:embed="rId3"/>
                <a:stretch>
                  <a:fillRect l="-673" t="-7813" b="-187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6967537" y="916216"/>
            <a:ext cx="2124075" cy="2298999"/>
          </a:xfrm>
          <a:prstGeom prst="rect">
            <a:avLst/>
          </a:prstGeom>
        </p:spPr>
      </p:pic>
      <p:sp>
        <p:nvSpPr>
          <p:cNvPr id="28" name="Rectangle 27"/>
          <p:cNvSpPr/>
          <p:nvPr/>
        </p:nvSpPr>
        <p:spPr>
          <a:xfrm>
            <a:off x="381000" y="3124200"/>
            <a:ext cx="7839075" cy="369332"/>
          </a:xfrm>
          <a:prstGeom prst="rect">
            <a:avLst/>
          </a:prstGeom>
        </p:spPr>
        <p:txBody>
          <a:bodyPr wrap="square">
            <a:spAutoFit/>
          </a:bodyPr>
          <a:lstStyle/>
          <a:p>
            <a:pPr eaLnBrk="0" hangingPunct="0">
              <a:defRPr/>
            </a:pPr>
            <a:r>
              <a:rPr lang="nl-NL" dirty="0" smtClean="0">
                <a:latin typeface="Calibri" pitchFamily="34" charset="0"/>
                <a:cs typeface="Calibri" pitchFamily="34" charset="0"/>
              </a:rPr>
              <a:t>De metriek hangt niet van de tijd </a:t>
            </a:r>
            <a:r>
              <a:rPr lang="nl-NL" i="1" dirty="0" smtClean="0">
                <a:latin typeface="Calibri" pitchFamily="34" charset="0"/>
                <a:cs typeface="Calibri" pitchFamily="34" charset="0"/>
              </a:rPr>
              <a:t>t</a:t>
            </a:r>
            <a:r>
              <a:rPr lang="nl-NL" dirty="0" smtClean="0">
                <a:latin typeface="Calibri" pitchFamily="34" charset="0"/>
                <a:cs typeface="Calibri" pitchFamily="34" charset="0"/>
              </a:rPr>
              <a:t> af</a:t>
            </a:r>
            <a:endParaRPr lang="en-US"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609600" y="1981200"/>
                <a:ext cx="5841471" cy="7241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𝑑𝑠</m:t>
                          </m:r>
                        </m:e>
                        <m:sup>
                          <m:r>
                            <a:rPr lang="en-US" sz="1600" b="0" i="1" smtClean="0">
                              <a:latin typeface="Cambria Math" panose="02040503050406030204" pitchFamily="18" charset="0"/>
                            </a:rPr>
                            <m:t>2</m:t>
                          </m:r>
                        </m:sup>
                      </m:sSup>
                      <m:r>
                        <a:rPr lang="en-US" sz="1600" i="1" smtClean="0">
                          <a:latin typeface="Cambria Math" panose="02040503050406030204" pitchFamily="18" charset="0"/>
                        </a:rPr>
                        <m:t>=</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r>
                                <a:rPr lang="en-US" sz="1600" b="0" i="1" smtClean="0">
                                  <a:latin typeface="Cambria Math" panose="02040503050406030204" pitchFamily="18" charset="0"/>
                                </a:rPr>
                                <m:t>𝐺𝑀</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𝑟</m:t>
                              </m:r>
                            </m:den>
                          </m:f>
                        </m:e>
                      </m:d>
                      <m:sSup>
                        <m:sSupPr>
                          <m:ctrlPr>
                            <a:rPr lang="en-US" sz="1600" b="0" i="1" smtClean="0">
                              <a:latin typeface="Cambria Math" panose="02040503050406030204" pitchFamily="18" charset="0"/>
                            </a:rPr>
                          </m:ctrlPr>
                        </m:sSup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1−</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r>
                                <a:rPr lang="en-US" sz="1600" b="0" i="1" smtClean="0">
                                  <a:latin typeface="Cambria Math" panose="02040503050406030204" pitchFamily="18" charset="0"/>
                                </a:rPr>
                                <m:t>𝐺𝑀</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𝑟</m:t>
                              </m:r>
                            </m:den>
                          </m:f>
                        </m:den>
                      </m:f>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𝑑𝑟</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𝑟</m:t>
                          </m:r>
                        </m:e>
                        <m:sup>
                          <m:r>
                            <a:rPr lang="en-US" sz="1600" b="0" i="1" smtClean="0">
                              <a:latin typeface="Cambria Math" panose="02040503050406030204" pitchFamily="18" charset="0"/>
                            </a:rPr>
                            <m:t>2</m:t>
                          </m:r>
                        </m:sup>
                      </m:sSup>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𝜃</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sin</m:t>
                                  </m:r>
                                </m:e>
                                <m:sup>
                                  <m:r>
                                    <a:rPr lang="en-US" sz="1600" b="0" i="1" smtClean="0">
                                      <a:latin typeface="Cambria Math" panose="02040503050406030204" pitchFamily="18" charset="0"/>
                                    </a:rPr>
                                    <m:t>2</m:t>
                                  </m:r>
                                </m:sup>
                              </m:sSup>
                            </m:fName>
                            <m:e>
                              <m:r>
                                <a:rPr lang="en-US" sz="1600" b="0" i="1" smtClean="0">
                                  <a:latin typeface="Cambria Math" panose="02040503050406030204" pitchFamily="18" charset="0"/>
                                  <a:ea typeface="Cambria Math" panose="02040503050406030204" pitchFamily="18" charset="0"/>
                                </a:rPr>
                                <m:t>𝜃</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sym typeface="Symbol" panose="05050102010706020507" pitchFamily="18" charset="2"/>
                                    </a:rPr>
                                    <m:t>𝜙</m:t>
                                  </m:r>
                                </m:e>
                                <m:sup>
                                  <m:r>
                                    <a:rPr lang="en-US" sz="1600" b="0" i="1" smtClean="0">
                                      <a:latin typeface="Cambria Math" panose="02040503050406030204" pitchFamily="18" charset="0"/>
                                      <a:ea typeface="Cambria Math" panose="02040503050406030204" pitchFamily="18" charset="0"/>
                                    </a:rPr>
                                    <m:t>2</m:t>
                                  </m:r>
                                </m:sup>
                              </m:sSup>
                            </m:e>
                          </m:func>
                        </m:e>
                      </m:d>
                    </m:oMath>
                  </m:oMathPara>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09600" y="1981200"/>
                <a:ext cx="5841471" cy="724109"/>
              </a:xfrm>
              <a:prstGeom prst="rect">
                <a:avLst/>
              </a:prstGeom>
              <a:blipFill rotWithShape="0">
                <a:blip r:embed="rId5"/>
                <a:stretch>
                  <a:fillRect/>
                </a:stretch>
              </a:blipFill>
            </p:spPr>
            <p:txBody>
              <a:bodyPr/>
              <a:lstStyle/>
              <a:p>
                <a:r>
                  <a:rPr lang="en-US">
                    <a:noFill/>
                  </a:rPr>
                  <a:t> </a:t>
                </a:r>
              </a:p>
            </p:txBody>
          </p:sp>
        </mc:Fallback>
      </mc:AlternateContent>
      <p:sp>
        <p:nvSpPr>
          <p:cNvPr id="21" name="Rectangle 20"/>
          <p:cNvSpPr/>
          <p:nvPr/>
        </p:nvSpPr>
        <p:spPr>
          <a:xfrm>
            <a:off x="381000" y="3516868"/>
            <a:ext cx="6324599" cy="369332"/>
          </a:xfrm>
          <a:prstGeom prst="rect">
            <a:avLst/>
          </a:prstGeom>
        </p:spPr>
        <p:txBody>
          <a:bodyPr wrap="square">
            <a:spAutoFit/>
          </a:bodyPr>
          <a:lstStyle/>
          <a:p>
            <a:pPr eaLnBrk="0" hangingPunct="0">
              <a:defRPr/>
            </a:pPr>
            <a:r>
              <a:rPr lang="nl-NL" dirty="0" smtClean="0">
                <a:latin typeface="Calibri" pitchFamily="34" charset="0"/>
                <a:cs typeface="Calibri" pitchFamily="34" charset="0"/>
              </a:rPr>
              <a:t>De metriek is sferisch symmetrisch en voor constante </a:t>
            </a:r>
            <a:r>
              <a:rPr lang="nl-NL" i="1" dirty="0" smtClean="0">
                <a:latin typeface="Calibri" pitchFamily="34" charset="0"/>
                <a:cs typeface="Calibri" pitchFamily="34" charset="0"/>
              </a:rPr>
              <a:t>r</a:t>
            </a:r>
            <a:r>
              <a:rPr lang="nl-NL" dirty="0" smtClean="0">
                <a:latin typeface="Calibri" pitchFamily="34" charset="0"/>
                <a:cs typeface="Calibri" pitchFamily="34" charset="0"/>
              </a:rPr>
              <a:t> en </a:t>
            </a:r>
            <a:r>
              <a:rPr lang="nl-NL" i="1" dirty="0" smtClean="0">
                <a:latin typeface="Calibri" pitchFamily="34" charset="0"/>
                <a:cs typeface="Calibri" pitchFamily="34" charset="0"/>
              </a:rPr>
              <a:t>t</a:t>
            </a:r>
            <a:r>
              <a:rPr lang="nl-NL" dirty="0" smtClean="0">
                <a:latin typeface="Calibri" pitchFamily="34" charset="0"/>
                <a:cs typeface="Calibri" pitchFamily="34" charset="0"/>
              </a:rPr>
              <a:t> geldt</a:t>
            </a:r>
            <a:endParaRPr lang="en-US"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6581547" y="3582144"/>
                <a:ext cx="248112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m:t>
                          </m:r>
                          <m:r>
                            <m:rPr>
                              <m:sty m:val="p"/>
                            </m:rPr>
                            <a:rPr lang="el-GR" sz="1600" b="0" i="1" smtClean="0">
                              <a:latin typeface="Cambria Math" panose="02040503050406030204" pitchFamily="18" charset="0"/>
                              <a:ea typeface="Cambria Math" panose="02040503050406030204" pitchFamily="18" charset="0"/>
                            </a:rPr>
                            <m:t>Σ</m:t>
                          </m:r>
                        </m:e>
                        <m:sup>
                          <m:r>
                            <a:rPr lang="en-US" sz="1600" b="0" i="1" smtClean="0">
                              <a:latin typeface="Cambria Math" panose="02040503050406030204" pitchFamily="18" charset="0"/>
                            </a:rPr>
                            <m:t>2</m:t>
                          </m:r>
                        </m:sup>
                      </m:sSup>
                      <m:r>
                        <a:rPr lang="en-US" sz="160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𝑟</m:t>
                          </m:r>
                        </m:e>
                        <m:sup>
                          <m:r>
                            <a:rPr lang="en-US" sz="1600" b="0" i="1" smtClean="0">
                              <a:latin typeface="Cambria Math" panose="02040503050406030204" pitchFamily="18" charset="0"/>
                            </a:rPr>
                            <m:t>2</m:t>
                          </m:r>
                        </m:sup>
                      </m:sSup>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𝜃</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sin</m:t>
                                  </m:r>
                                </m:e>
                                <m:sup>
                                  <m:r>
                                    <a:rPr lang="en-US" sz="1600" b="0" i="1" smtClean="0">
                                      <a:latin typeface="Cambria Math" panose="02040503050406030204" pitchFamily="18" charset="0"/>
                                    </a:rPr>
                                    <m:t>2</m:t>
                                  </m:r>
                                </m:sup>
                              </m:sSup>
                            </m:fName>
                            <m:e>
                              <m:r>
                                <a:rPr lang="en-US" sz="1600" b="0" i="1" smtClean="0">
                                  <a:latin typeface="Cambria Math" panose="02040503050406030204" pitchFamily="18" charset="0"/>
                                  <a:ea typeface="Cambria Math" panose="02040503050406030204" pitchFamily="18" charset="0"/>
                                </a:rPr>
                                <m:t>𝜃</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sym typeface="Symbol" panose="05050102010706020507" pitchFamily="18" charset="2"/>
                                    </a:rPr>
                                    <m:t>𝜙</m:t>
                                  </m:r>
                                </m:e>
                                <m:sup>
                                  <m:r>
                                    <a:rPr lang="en-US" sz="1600" b="0" i="1" smtClean="0">
                                      <a:latin typeface="Cambria Math" panose="02040503050406030204" pitchFamily="18" charset="0"/>
                                      <a:ea typeface="Cambria Math" panose="02040503050406030204" pitchFamily="18" charset="0"/>
                                    </a:rPr>
                                    <m:t>2</m:t>
                                  </m:r>
                                </m:sup>
                              </m:sSup>
                            </m:e>
                          </m:func>
                        </m:e>
                      </m:d>
                    </m:oMath>
                  </m:oMathPara>
                </a14:m>
                <a:endParaRPr lang="en-US" sz="1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581547" y="3582144"/>
                <a:ext cx="2481128" cy="246221"/>
              </a:xfrm>
              <a:prstGeom prst="rect">
                <a:avLst/>
              </a:prstGeom>
              <a:blipFill rotWithShape="0">
                <a:blip r:embed="rId6"/>
                <a:stretch>
                  <a:fillRect l="-1474" b="-37500"/>
                </a:stretch>
              </a:blipFill>
            </p:spPr>
            <p:txBody>
              <a:bodyPr/>
              <a:lstStyle/>
              <a:p>
                <a:r>
                  <a:rPr lang="en-US">
                    <a:noFill/>
                  </a:rPr>
                  <a:t> </a:t>
                </a:r>
              </a:p>
            </p:txBody>
          </p:sp>
        </mc:Fallback>
      </mc:AlternateContent>
      <p:sp>
        <p:nvSpPr>
          <p:cNvPr id="23" name="Rectangle 22"/>
          <p:cNvSpPr/>
          <p:nvPr/>
        </p:nvSpPr>
        <p:spPr>
          <a:xfrm>
            <a:off x="381000" y="3974068"/>
            <a:ext cx="6324599" cy="369332"/>
          </a:xfrm>
          <a:prstGeom prst="rect">
            <a:avLst/>
          </a:prstGeom>
        </p:spPr>
        <p:txBody>
          <a:bodyPr wrap="square">
            <a:spAutoFit/>
          </a:bodyPr>
          <a:lstStyle/>
          <a:p>
            <a:pPr eaLnBrk="0" hangingPunct="0">
              <a:defRPr/>
            </a:pPr>
            <a:r>
              <a:rPr lang="nl-NL" dirty="0" smtClean="0">
                <a:latin typeface="Calibri" pitchFamily="34" charset="0"/>
                <a:cs typeface="Calibri" pitchFamily="34" charset="0"/>
              </a:rPr>
              <a:t>Limiet voor zwakke velden</a:t>
            </a:r>
            <a:endParaRPr lang="en-US"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2990880" y="3888430"/>
                <a:ext cx="6076920"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𝑑𝑠</m:t>
                          </m:r>
                        </m:e>
                        <m:sup>
                          <m:r>
                            <a:rPr lang="en-US" sz="1600" b="0" i="1" smtClean="0">
                              <a:latin typeface="Cambria Math" panose="02040503050406030204" pitchFamily="18" charset="0"/>
                            </a:rPr>
                            <m:t>2</m:t>
                          </m:r>
                        </m:sup>
                      </m:sSup>
                      <m:r>
                        <a:rPr lang="en-US" sz="1600" i="1" smtClean="0">
                          <a:latin typeface="Cambria Math" panose="02040503050406030204" pitchFamily="18" charset="0"/>
                        </a:rPr>
                        <m:t>=</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r>
                                <a:rPr lang="en-US" sz="1600" b="0" i="1" smtClean="0">
                                  <a:latin typeface="Cambria Math" panose="02040503050406030204" pitchFamily="18" charset="0"/>
                                </a:rPr>
                                <m:t>𝐺𝑀</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𝑟</m:t>
                              </m:r>
                            </m:den>
                          </m:f>
                        </m:e>
                      </m:d>
                      <m:sSup>
                        <m:sSupPr>
                          <m:ctrlPr>
                            <a:rPr lang="en-US" sz="1600" b="0" i="1" smtClean="0">
                              <a:latin typeface="Cambria Math" panose="02040503050406030204" pitchFamily="18" charset="0"/>
                            </a:rPr>
                          </m:ctrlPr>
                        </m:sSup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r>
                        <a:rPr lang="en-US" sz="1600" i="1">
                          <a:latin typeface="Cambria Math" panose="02040503050406030204" pitchFamily="18" charset="0"/>
                        </a:rPr>
                        <m:t>+</m:t>
                      </m:r>
                      <m:d>
                        <m:dPr>
                          <m:ctrlPr>
                            <a:rPr lang="en-US" sz="1600" i="1" smtClean="0">
                              <a:latin typeface="Cambria Math" panose="02040503050406030204" pitchFamily="18" charset="0"/>
                            </a:rPr>
                          </m:ctrlPr>
                        </m:dPr>
                        <m:e>
                          <m:r>
                            <a:rPr lang="en-US" sz="1600" i="1">
                              <a:latin typeface="Cambria Math" panose="02040503050406030204" pitchFamily="18" charset="0"/>
                            </a:rPr>
                            <m:t>1+</m:t>
                          </m:r>
                          <m:f>
                            <m:fPr>
                              <m:ctrlPr>
                                <a:rPr lang="en-US" sz="1600" i="1">
                                  <a:latin typeface="Cambria Math" panose="02040503050406030204" pitchFamily="18" charset="0"/>
                                </a:rPr>
                              </m:ctrlPr>
                            </m:fPr>
                            <m:num>
                              <m:r>
                                <a:rPr lang="en-US" sz="1600" i="1">
                                  <a:latin typeface="Cambria Math" panose="02040503050406030204" pitchFamily="18" charset="0"/>
                                </a:rPr>
                                <m:t>2</m:t>
                              </m:r>
                              <m:r>
                                <a:rPr lang="en-US" sz="1600" i="1">
                                  <a:latin typeface="Cambria Math" panose="02040503050406030204" pitchFamily="18" charset="0"/>
                                </a:rPr>
                                <m:t>𝐺𝑀</m:t>
                              </m:r>
                            </m:num>
                            <m:den>
                              <m:sSup>
                                <m:sSupPr>
                                  <m:ctrlPr>
                                    <a:rPr lang="en-US" sz="1600" i="1">
                                      <a:latin typeface="Cambria Math" panose="02040503050406030204" pitchFamily="18" charset="0"/>
                                    </a:rPr>
                                  </m:ctrlPr>
                                </m:sSupPr>
                                <m:e>
                                  <m:r>
                                    <a:rPr lang="en-US" sz="1600" i="1">
                                      <a:latin typeface="Cambria Math" panose="02040503050406030204" pitchFamily="18" charset="0"/>
                                    </a:rPr>
                                    <m:t>𝑐</m:t>
                                  </m:r>
                                </m:e>
                                <m:sup>
                                  <m:r>
                                    <a:rPr lang="en-US" sz="1600" i="1">
                                      <a:latin typeface="Cambria Math" panose="02040503050406030204" pitchFamily="18" charset="0"/>
                                    </a:rPr>
                                    <m:t>2</m:t>
                                  </m:r>
                                </m:sup>
                              </m:sSup>
                              <m:r>
                                <a:rPr lang="en-US" sz="1600" i="1">
                                  <a:latin typeface="Cambria Math" panose="02040503050406030204" pitchFamily="18" charset="0"/>
                                </a:rPr>
                                <m:t>𝑟</m:t>
                              </m:r>
                            </m:den>
                          </m:f>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𝑑𝑟</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𝑟</m:t>
                          </m:r>
                        </m:e>
                        <m:sup>
                          <m:r>
                            <a:rPr lang="en-US" sz="1600" b="0" i="1" smtClean="0">
                              <a:latin typeface="Cambria Math" panose="02040503050406030204" pitchFamily="18" charset="0"/>
                            </a:rPr>
                            <m:t>2</m:t>
                          </m:r>
                        </m:sup>
                      </m:sSup>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𝜃</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sin</m:t>
                                  </m:r>
                                </m:e>
                                <m:sup>
                                  <m:r>
                                    <a:rPr lang="en-US" sz="1600" b="0" i="1" smtClean="0">
                                      <a:latin typeface="Cambria Math" panose="02040503050406030204" pitchFamily="18" charset="0"/>
                                    </a:rPr>
                                    <m:t>2</m:t>
                                  </m:r>
                                </m:sup>
                              </m:sSup>
                            </m:fName>
                            <m:e>
                              <m:r>
                                <a:rPr lang="en-US" sz="1600" b="0" i="1" smtClean="0">
                                  <a:latin typeface="Cambria Math" panose="02040503050406030204" pitchFamily="18" charset="0"/>
                                  <a:ea typeface="Cambria Math" panose="02040503050406030204" pitchFamily="18" charset="0"/>
                                </a:rPr>
                                <m:t>𝜃</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sym typeface="Symbol" panose="05050102010706020507" pitchFamily="18" charset="2"/>
                                    </a:rPr>
                                    <m:t>𝜙</m:t>
                                  </m:r>
                                </m:e>
                                <m:sup>
                                  <m:r>
                                    <a:rPr lang="en-US" sz="1600" b="0" i="1" smtClean="0">
                                      <a:latin typeface="Cambria Math" panose="02040503050406030204" pitchFamily="18" charset="0"/>
                                      <a:ea typeface="Cambria Math" panose="02040503050406030204" pitchFamily="18" charset="0"/>
                                    </a:rPr>
                                    <m:t>2</m:t>
                                  </m:r>
                                </m:sup>
                              </m:sSup>
                            </m:e>
                          </m:func>
                        </m:e>
                      </m:d>
                    </m:oMath>
                  </m:oMathPara>
                </a14:m>
                <a:endParaRPr lang="en-US"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990880" y="3888430"/>
                <a:ext cx="6076920" cy="553228"/>
              </a:xfrm>
              <a:prstGeom prst="rect">
                <a:avLst/>
              </a:prstGeom>
              <a:blipFill rotWithShape="0">
                <a:blip r:embed="rId7"/>
                <a:stretch>
                  <a:fillRect/>
                </a:stretch>
              </a:blipFill>
            </p:spPr>
            <p:txBody>
              <a:bodyPr/>
              <a:lstStyle/>
              <a:p>
                <a:r>
                  <a:rPr lang="en-US">
                    <a:noFill/>
                  </a:rPr>
                  <a:t> </a:t>
                </a:r>
              </a:p>
            </p:txBody>
          </p:sp>
        </mc:Fallback>
      </mc:AlternateContent>
      <p:sp>
        <p:nvSpPr>
          <p:cNvPr id="31" name="Rectangle 30"/>
          <p:cNvSpPr/>
          <p:nvPr/>
        </p:nvSpPr>
        <p:spPr>
          <a:xfrm>
            <a:off x="381001" y="4507374"/>
            <a:ext cx="5638800" cy="646331"/>
          </a:xfrm>
          <a:prstGeom prst="rect">
            <a:avLst/>
          </a:prstGeom>
        </p:spPr>
        <p:txBody>
          <a:bodyPr wrap="square">
            <a:spAutoFit/>
          </a:bodyPr>
          <a:lstStyle/>
          <a:p>
            <a:pPr eaLnBrk="0" hangingPunct="0">
              <a:defRPr/>
            </a:pPr>
            <a:r>
              <a:rPr lang="nl-NL" dirty="0" smtClean="0">
                <a:latin typeface="Calibri" pitchFamily="34" charset="0"/>
                <a:cs typeface="Calibri" pitchFamily="34" charset="0"/>
              </a:rPr>
              <a:t>Dit is conform de limiet voor een statisch, zwak veld met een Newtoniaanse gravitatiepotentiaal gegeven door</a:t>
            </a:r>
            <a:endParaRPr lang="en-US"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5955471" y="4732083"/>
                <a:ext cx="978729"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Φ</m:t>
                      </m:r>
                      <m:r>
                        <a:rPr lang="en-US" sz="1600" i="1" smtClean="0">
                          <a:latin typeface="Cambria Math" panose="02040503050406030204" pitchFamily="18" charset="0"/>
                        </a:rPr>
                        <m:t>=</m:t>
                      </m:r>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𝐺𝑀</m:t>
                          </m:r>
                        </m:num>
                        <m:den>
                          <m:r>
                            <a:rPr lang="en-US" sz="1600" i="1">
                              <a:latin typeface="Cambria Math" panose="02040503050406030204" pitchFamily="18" charset="0"/>
                            </a:rPr>
                            <m:t>𝑟</m:t>
                          </m:r>
                        </m:den>
                      </m:f>
                    </m:oMath>
                  </m:oMathPara>
                </a14:m>
                <a:endParaRPr lang="en-US"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955471" y="4732083"/>
                <a:ext cx="978729" cy="46102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81000" y="5170954"/>
                <a:ext cx="8458200" cy="391646"/>
              </a:xfrm>
              <a:prstGeom prst="rect">
                <a:avLst/>
              </a:prstGeom>
            </p:spPr>
            <p:txBody>
              <a:bodyPr wrap="square">
                <a:spAutoFit/>
              </a:bodyPr>
              <a:lstStyle/>
              <a:p>
                <a:pPr eaLnBrk="0" hangingPunct="0">
                  <a:defRPr/>
                </a:pPr>
                <a:r>
                  <a:rPr lang="nl-NL" dirty="0" smtClean="0">
                    <a:latin typeface="Calibri" pitchFamily="34" charset="0"/>
                    <a:cs typeface="Calibri" pitchFamily="34" charset="0"/>
                  </a:rPr>
                  <a:t>We associeren de constante </a:t>
                </a:r>
                <a:r>
                  <a:rPr lang="nl-NL" i="1" dirty="0" smtClean="0">
                    <a:latin typeface="Calibri" pitchFamily="34" charset="0"/>
                    <a:cs typeface="Calibri" pitchFamily="34" charset="0"/>
                  </a:rPr>
                  <a:t>M</a:t>
                </a:r>
                <a:r>
                  <a:rPr lang="nl-NL" dirty="0" smtClean="0">
                    <a:latin typeface="Calibri" pitchFamily="34" charset="0"/>
                    <a:cs typeface="Calibri" pitchFamily="34" charset="0"/>
                  </a:rPr>
                  <a:t> in </a:t>
                </a:r>
                <a14:m>
                  <m:oMath xmlns:m="http://schemas.openxmlformats.org/officeDocument/2006/math">
                    <m:sSub>
                      <m:sSubPr>
                        <m:ctrlPr>
                          <a:rPr lang="en-US" altLang="en-US" i="1">
                            <a:solidFill>
                              <a:srgbClr val="000000"/>
                            </a:solidFill>
                            <a:latin typeface="Cambria Math" panose="02040503050406030204" pitchFamily="18" charset="0"/>
                          </a:rPr>
                        </m:ctrlPr>
                      </m:sSubPr>
                      <m:e>
                        <m:r>
                          <a:rPr lang="en-US" altLang="en-US" i="1">
                            <a:solidFill>
                              <a:srgbClr val="000000"/>
                            </a:solidFill>
                            <a:latin typeface="Cambria Math" panose="02040503050406030204" pitchFamily="18" charset="0"/>
                          </a:rPr>
                          <m:t>𝑔</m:t>
                        </m:r>
                      </m:e>
                      <m:sub>
                        <m:r>
                          <a:rPr lang="en-US" altLang="en-US" i="1">
                            <a:solidFill>
                              <a:srgbClr val="000000"/>
                            </a:solidFill>
                            <a:latin typeface="Cambria Math" panose="02040503050406030204" pitchFamily="18" charset="0"/>
                            <a:ea typeface="Cambria Math" panose="02040503050406030204" pitchFamily="18" charset="0"/>
                          </a:rPr>
                          <m:t>𝜇𝜈</m:t>
                        </m:r>
                      </m:sub>
                    </m:sSub>
                    <m:d>
                      <m:dPr>
                        <m:ctrlPr>
                          <a:rPr lang="en-US" altLang="en-US" i="1">
                            <a:solidFill>
                              <a:srgbClr val="000000"/>
                            </a:solidFill>
                            <a:latin typeface="Cambria Math" panose="02040503050406030204" pitchFamily="18" charset="0"/>
                          </a:rPr>
                        </m:ctrlPr>
                      </m:dPr>
                      <m:e>
                        <m:r>
                          <a:rPr lang="en-US" altLang="en-US" i="1">
                            <a:solidFill>
                              <a:srgbClr val="000000"/>
                            </a:solidFill>
                            <a:latin typeface="Cambria Math" panose="02040503050406030204" pitchFamily="18" charset="0"/>
                          </a:rPr>
                          <m:t>𝑥</m:t>
                        </m:r>
                      </m:e>
                    </m:d>
                  </m:oMath>
                </a14:m>
                <a:r>
                  <a:rPr lang="nl-NL" dirty="0" smtClean="0">
                    <a:latin typeface="Calibri" pitchFamily="34" charset="0"/>
                    <a:cs typeface="Calibri" pitchFamily="34" charset="0"/>
                  </a:rPr>
                  <a:t> met de totale massa en de bron van kromming</a:t>
                </a:r>
                <a:endParaRPr lang="en-US" dirty="0">
                  <a:latin typeface="Calibri" pitchFamily="34" charset="0"/>
                  <a:cs typeface="Calibri"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81000" y="5170954"/>
                <a:ext cx="8458200" cy="391646"/>
              </a:xfrm>
              <a:prstGeom prst="rect">
                <a:avLst/>
              </a:prstGeom>
              <a:blipFill rotWithShape="0">
                <a:blip r:embed="rId9"/>
                <a:stretch>
                  <a:fillRect l="-649" t="-6154" b="-18462"/>
                </a:stretch>
              </a:blipFill>
            </p:spPr>
            <p:txBody>
              <a:bodyPr/>
              <a:lstStyle/>
              <a:p>
                <a:r>
                  <a:rPr lang="en-US">
                    <a:noFill/>
                  </a:rPr>
                  <a:t> </a:t>
                </a:r>
              </a:p>
            </p:txBody>
          </p:sp>
        </mc:Fallback>
      </mc:AlternateContent>
      <p:sp>
        <p:nvSpPr>
          <p:cNvPr id="36" name="Rectangle 35"/>
          <p:cNvSpPr/>
          <p:nvPr/>
        </p:nvSpPr>
        <p:spPr>
          <a:xfrm>
            <a:off x="381000" y="5486400"/>
            <a:ext cx="8229600" cy="646331"/>
          </a:xfrm>
          <a:prstGeom prst="rect">
            <a:avLst/>
          </a:prstGeom>
        </p:spPr>
        <p:txBody>
          <a:bodyPr wrap="square">
            <a:spAutoFit/>
          </a:bodyPr>
          <a:lstStyle/>
          <a:p>
            <a:pPr eaLnBrk="0" hangingPunct="0">
              <a:defRPr/>
            </a:pPr>
            <a:r>
              <a:rPr lang="nl-NL" dirty="0" smtClean="0">
                <a:latin typeface="Calibri" pitchFamily="34" charset="0"/>
                <a:cs typeface="Calibri" pitchFamily="34" charset="0"/>
              </a:rPr>
              <a:t>We </a:t>
            </a:r>
            <a:r>
              <a:rPr lang="en-US" dirty="0" err="1" smtClean="0">
                <a:latin typeface="Calibri" pitchFamily="34" charset="0"/>
                <a:cs typeface="Calibri" pitchFamily="34" charset="0"/>
              </a:rPr>
              <a:t>gebruiken</a:t>
            </a:r>
            <a:r>
              <a:rPr lang="en-US" dirty="0" smtClean="0">
                <a:latin typeface="Calibri" pitchFamily="34" charset="0"/>
                <a:cs typeface="Calibri" pitchFamily="34" charset="0"/>
              </a:rPr>
              <a:t> de </a:t>
            </a:r>
            <a:r>
              <a:rPr lang="en-US" dirty="0" err="1" smtClean="0">
                <a:latin typeface="Calibri" pitchFamily="34" charset="0"/>
                <a:cs typeface="Calibri" pitchFamily="34" charset="0"/>
              </a:rPr>
              <a:t>baan</a:t>
            </a:r>
            <a:r>
              <a:rPr lang="en-US" dirty="0" smtClean="0">
                <a:latin typeface="Calibri" pitchFamily="34" charset="0"/>
                <a:cs typeface="Calibri" pitchFamily="34" charset="0"/>
              </a:rPr>
              <a:t> van </a:t>
            </a:r>
            <a:r>
              <a:rPr lang="en-US" dirty="0" err="1" smtClean="0">
                <a:latin typeface="Calibri" pitchFamily="34" charset="0"/>
                <a:cs typeface="Calibri" pitchFamily="34" charset="0"/>
              </a:rPr>
              <a:t>een</a:t>
            </a:r>
            <a:r>
              <a:rPr lang="en-US" dirty="0" smtClean="0">
                <a:latin typeface="Calibri" pitchFamily="34" charset="0"/>
                <a:cs typeface="Calibri" pitchFamily="34" charset="0"/>
              </a:rPr>
              <a:t> </a:t>
            </a:r>
            <a:r>
              <a:rPr lang="en-US" dirty="0" err="1" smtClean="0">
                <a:latin typeface="Calibri" pitchFamily="34" charset="0"/>
                <a:cs typeface="Calibri" pitchFamily="34" charset="0"/>
              </a:rPr>
              <a:t>testmassa</a:t>
            </a:r>
            <a:r>
              <a:rPr lang="en-US" dirty="0" smtClean="0">
                <a:latin typeface="Calibri" pitchFamily="34" charset="0"/>
                <a:cs typeface="Calibri" pitchFamily="34" charset="0"/>
              </a:rPr>
              <a:t> </a:t>
            </a:r>
            <a:r>
              <a:rPr lang="en-US" dirty="0" err="1" smtClean="0">
                <a:latin typeface="Calibri" pitchFamily="34" charset="0"/>
                <a:cs typeface="Calibri" pitchFamily="34" charset="0"/>
              </a:rPr>
              <a:t>en</a:t>
            </a:r>
            <a:r>
              <a:rPr lang="en-US" dirty="0" smtClean="0">
                <a:latin typeface="Calibri" pitchFamily="34" charset="0"/>
                <a:cs typeface="Calibri" pitchFamily="34" charset="0"/>
              </a:rPr>
              <a:t> de wet van Kepler om de </a:t>
            </a:r>
            <a:r>
              <a:rPr lang="en-US" dirty="0" err="1" smtClean="0">
                <a:latin typeface="Calibri" pitchFamily="34" charset="0"/>
                <a:cs typeface="Calibri" pitchFamily="34" charset="0"/>
              </a:rPr>
              <a:t>bron</a:t>
            </a:r>
            <a:r>
              <a:rPr lang="en-US" dirty="0" smtClean="0">
                <a:latin typeface="Calibri" pitchFamily="34" charset="0"/>
                <a:cs typeface="Calibri" pitchFamily="34" charset="0"/>
              </a:rPr>
              <a:t> van </a:t>
            </a:r>
            <a:r>
              <a:rPr lang="en-US" dirty="0" err="1" smtClean="0">
                <a:latin typeface="Calibri" pitchFamily="34" charset="0"/>
                <a:cs typeface="Calibri" pitchFamily="34" charset="0"/>
              </a:rPr>
              <a:t>kromming</a:t>
            </a:r>
            <a:r>
              <a:rPr lang="en-US" dirty="0" smtClean="0">
                <a:latin typeface="Calibri" pitchFamily="34" charset="0"/>
                <a:cs typeface="Calibri" pitchFamily="34" charset="0"/>
              </a:rPr>
              <a:t> </a:t>
            </a:r>
            <a:r>
              <a:rPr lang="en-US" i="1" dirty="0" smtClean="0">
                <a:latin typeface="Calibri" pitchFamily="34" charset="0"/>
                <a:cs typeface="Calibri" pitchFamily="34" charset="0"/>
              </a:rPr>
              <a:t>M</a:t>
            </a:r>
            <a:r>
              <a:rPr lang="en-US" dirty="0" smtClean="0">
                <a:latin typeface="Calibri" pitchFamily="34" charset="0"/>
                <a:cs typeface="Calibri" pitchFamily="34" charset="0"/>
              </a:rPr>
              <a:t> </a:t>
            </a:r>
            <a:r>
              <a:rPr lang="en-US" dirty="0" err="1" smtClean="0">
                <a:latin typeface="Calibri" pitchFamily="34" charset="0"/>
                <a:cs typeface="Calibri" pitchFamily="34" charset="0"/>
              </a:rPr>
              <a:t>te</a:t>
            </a:r>
            <a:r>
              <a:rPr lang="en-US" dirty="0" smtClean="0">
                <a:latin typeface="Calibri" pitchFamily="34" charset="0"/>
                <a:cs typeface="Calibri" pitchFamily="34" charset="0"/>
              </a:rPr>
              <a:t> </a:t>
            </a:r>
            <a:r>
              <a:rPr lang="en-US" dirty="0" err="1" smtClean="0">
                <a:latin typeface="Calibri" pitchFamily="34" charset="0"/>
                <a:cs typeface="Calibri" pitchFamily="34" charset="0"/>
              </a:rPr>
              <a:t>bepalen</a:t>
            </a:r>
            <a:r>
              <a:rPr lang="en-US" dirty="0" smtClean="0">
                <a:latin typeface="Calibri" pitchFamily="34" charset="0"/>
                <a:cs typeface="Calibri" pitchFamily="34" charset="0"/>
              </a:rPr>
              <a:t> (</a:t>
            </a:r>
            <a:r>
              <a:rPr lang="en-US" dirty="0" err="1" smtClean="0">
                <a:latin typeface="Calibri" pitchFamily="34" charset="0"/>
                <a:cs typeface="Calibri" pitchFamily="34" charset="0"/>
              </a:rPr>
              <a:t>materie</a:t>
            </a:r>
            <a:r>
              <a:rPr lang="en-US" dirty="0" smtClean="0">
                <a:latin typeface="Calibri" pitchFamily="34" charset="0"/>
                <a:cs typeface="Calibri" pitchFamily="34" charset="0"/>
              </a:rPr>
              <a:t>, </a:t>
            </a:r>
            <a:r>
              <a:rPr lang="en-US" dirty="0" err="1" smtClean="0">
                <a:latin typeface="Calibri" pitchFamily="34" charset="0"/>
                <a:cs typeface="Calibri" pitchFamily="34" charset="0"/>
              </a:rPr>
              <a:t>straling</a:t>
            </a:r>
            <a:r>
              <a:rPr lang="en-US" dirty="0" smtClean="0">
                <a:latin typeface="Calibri" pitchFamily="34" charset="0"/>
                <a:cs typeface="Calibri" pitchFamily="34" charset="0"/>
              </a:rPr>
              <a:t>, </a:t>
            </a:r>
            <a:r>
              <a:rPr lang="en-US" i="1" dirty="0" smtClean="0">
                <a:latin typeface="Calibri" pitchFamily="34" charset="0"/>
                <a:cs typeface="Calibri" pitchFamily="34" charset="0"/>
              </a:rPr>
              <a:t>etc</a:t>
            </a:r>
            <a:r>
              <a:rPr lang="en-US" dirty="0" smtClean="0">
                <a:latin typeface="Calibri" pitchFamily="34" charset="0"/>
                <a:cs typeface="Calibri" pitchFamily="34" charset="0"/>
              </a:rPr>
              <a:t>.). </a:t>
            </a:r>
            <a:r>
              <a:rPr lang="en-US" dirty="0" err="1" smtClean="0">
                <a:latin typeface="Calibri" pitchFamily="34" charset="0"/>
                <a:cs typeface="Calibri" pitchFamily="34" charset="0"/>
              </a:rPr>
              <a:t>Er</a:t>
            </a:r>
            <a:r>
              <a:rPr lang="en-US" dirty="0" smtClean="0">
                <a:latin typeface="Calibri" pitchFamily="34" charset="0"/>
                <a:cs typeface="Calibri" pitchFamily="34" charset="0"/>
              </a:rPr>
              <a:t> </a:t>
            </a:r>
            <a:r>
              <a:rPr lang="en-US" dirty="0" err="1" smtClean="0">
                <a:latin typeface="Calibri" pitchFamily="34" charset="0"/>
                <a:cs typeface="Calibri" pitchFamily="34" charset="0"/>
              </a:rPr>
              <a:t>geldt</a:t>
            </a:r>
            <a:endParaRPr lang="en-US"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37" name="TextBox 36"/>
              <p:cNvSpPr txBox="1"/>
              <p:nvPr/>
            </p:nvSpPr>
            <p:spPr>
              <a:xfrm>
                <a:off x="2133600" y="6178878"/>
                <a:ext cx="2017284" cy="6029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sz="1600" i="1" smtClean="0">
                              <a:latin typeface="Cambria Math" panose="02040503050406030204" pitchFamily="18" charset="0"/>
                              <a:ea typeface="Cambria Math" panose="02040503050406030204" pitchFamily="18" charset="0"/>
                            </a:rPr>
                          </m:ctrlPr>
                        </m:fPr>
                        <m:num>
                          <m:sSup>
                            <m:sSupPr>
                              <m:ctrlPr>
                                <a:rPr lang="el-GR" sz="160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𝑣</m:t>
                              </m:r>
                            </m:e>
                            <m:sup>
                              <m:r>
                                <a:rPr lang="en-US" sz="1600" b="0" i="1" smtClean="0">
                                  <a:latin typeface="Cambria Math" panose="02040503050406030204" pitchFamily="18" charset="0"/>
                                  <a:ea typeface="Cambria Math" panose="02040503050406030204" pitchFamily="18" charset="0"/>
                                </a:rPr>
                                <m:t>2</m:t>
                              </m:r>
                            </m:sup>
                          </m:sSup>
                        </m:num>
                        <m:den>
                          <m:r>
                            <a:rPr lang="en-US" sz="1600" b="0" i="1" smtClean="0">
                              <a:latin typeface="Cambria Math" panose="02040503050406030204" pitchFamily="18" charset="0"/>
                              <a:ea typeface="Cambria Math" panose="02040503050406030204" pitchFamily="18" charset="0"/>
                            </a:rPr>
                            <m:t>𝑅</m:t>
                          </m:r>
                        </m:den>
                      </m:f>
                      <m:r>
                        <a:rPr lang="en-US" sz="1600" i="1" smtClean="0">
                          <a:latin typeface="Cambria Math" panose="02040503050406030204" pitchFamily="18" charset="0"/>
                        </a:rPr>
                        <m:t>=</m:t>
                      </m:r>
                      <m:sSup>
                        <m:sSupPr>
                          <m:ctrlPr>
                            <a:rPr lang="en-US" sz="1600" i="1" smtClean="0">
                              <a:latin typeface="Cambria Math" panose="02040503050406030204" pitchFamily="18" charset="0"/>
                            </a:rPr>
                          </m:ctrlPr>
                        </m:sSupPr>
                        <m:e>
                          <m:d>
                            <m:dPr>
                              <m:ctrlPr>
                                <a:rPr lang="en-US" sz="1600" i="1" smtClean="0">
                                  <a:latin typeface="Cambria Math" panose="02040503050406030204" pitchFamily="18" charset="0"/>
                                </a:rPr>
                              </m:ctrlPr>
                            </m:dPr>
                            <m:e>
                              <m:f>
                                <m:fPr>
                                  <m:ctrlPr>
                                    <a:rPr lang="en-US" sz="1600" i="1" smtClean="0">
                                      <a:latin typeface="Cambria Math" panose="02040503050406030204" pitchFamily="18" charset="0"/>
                                    </a:rPr>
                                  </m:ctrlPr>
                                </m:fPr>
                                <m:num>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𝑅</m:t>
                                  </m:r>
                                </m:num>
                                <m:den>
                                  <m:r>
                                    <a:rPr lang="en-US" sz="1600" b="0" i="1" smtClean="0">
                                      <a:latin typeface="Cambria Math" panose="02040503050406030204" pitchFamily="18" charset="0"/>
                                    </a:rPr>
                                    <m:t>𝑃</m:t>
                                  </m:r>
                                </m:den>
                              </m:f>
                            </m:e>
                          </m:d>
                        </m:e>
                        <m:sup>
                          <m:r>
                            <a:rPr lang="en-US" sz="1600" b="0" i="1" smtClean="0">
                              <a:latin typeface="Cambria Math" panose="02040503050406030204" pitchFamily="18" charset="0"/>
                            </a:rPr>
                            <m:t>2</m:t>
                          </m:r>
                        </m:sup>
                      </m:sSup>
                      <m:f>
                        <m:fPr>
                          <m:ctrlPr>
                            <a:rPr lang="en-US" sz="1600" i="1">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𝑅</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𝐺𝑀</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𝑅</m:t>
                              </m:r>
                            </m:e>
                            <m:sup>
                              <m:r>
                                <a:rPr lang="en-US" sz="1600" b="0" i="1" smtClean="0">
                                  <a:latin typeface="Cambria Math" panose="02040503050406030204" pitchFamily="18" charset="0"/>
                                </a:rPr>
                                <m:t>2</m:t>
                              </m:r>
                            </m:sup>
                          </m:sSup>
                        </m:den>
                      </m:f>
                    </m:oMath>
                  </m:oMathPara>
                </a14:m>
                <a:endParaRPr lang="en-US"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2133600" y="6178878"/>
                <a:ext cx="2017284" cy="60292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025168" y="6184399"/>
                <a:ext cx="1154803" cy="4941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160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𝑃</m:t>
                          </m:r>
                        </m:e>
                        <m:sup>
                          <m:r>
                            <a:rPr lang="en-US" sz="1600" b="0" i="1" smtClean="0">
                              <a:latin typeface="Cambria Math" panose="02040503050406030204" pitchFamily="18" charset="0"/>
                              <a:ea typeface="Cambria Math" panose="02040503050406030204" pitchFamily="18" charset="0"/>
                            </a:rPr>
                            <m:t>2</m:t>
                          </m:r>
                        </m:sup>
                      </m:sSup>
                      <m:r>
                        <a:rPr lang="en-US" sz="160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4</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𝜋</m:t>
                              </m:r>
                            </m:e>
                            <m:sup>
                              <m:r>
                                <a:rPr lang="en-US" sz="1600" b="0" i="1" smtClean="0">
                                  <a:latin typeface="Cambria Math" panose="02040503050406030204" pitchFamily="18" charset="0"/>
                                </a:rPr>
                                <m:t>2</m:t>
                              </m:r>
                            </m:sup>
                          </m:sSup>
                        </m:num>
                        <m:den>
                          <m:r>
                            <a:rPr lang="en-US" sz="1600" b="0" i="1" smtClean="0">
                              <a:latin typeface="Cambria Math" panose="02040503050406030204" pitchFamily="18" charset="0"/>
                            </a:rPr>
                            <m:t>𝐺𝑀</m:t>
                          </m:r>
                        </m:den>
                      </m:f>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𝑅</m:t>
                          </m:r>
                        </m:e>
                        <m:sup>
                          <m:r>
                            <a:rPr lang="en-US" sz="1600" b="0" i="1" smtClean="0">
                              <a:latin typeface="Cambria Math" panose="02040503050406030204" pitchFamily="18" charset="0"/>
                            </a:rPr>
                            <m:t>3</m:t>
                          </m:r>
                        </m:sup>
                      </m:sSup>
                    </m:oMath>
                  </m:oMathPara>
                </a14:m>
                <a:endParaRPr lang="en-US"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025168" y="6184399"/>
                <a:ext cx="1154803" cy="494174"/>
              </a:xfrm>
              <a:prstGeom prst="rect">
                <a:avLst/>
              </a:prstGeom>
              <a:blipFill rotWithShape="0">
                <a:blip r:embed="rId11"/>
                <a:stretch>
                  <a:fillRect/>
                </a:stretch>
              </a:blipFill>
            </p:spPr>
            <p:txBody>
              <a:bodyPr/>
              <a:lstStyle/>
              <a:p>
                <a:r>
                  <a:rPr lang="en-US">
                    <a:noFill/>
                  </a:rPr>
                  <a:t> </a:t>
                </a:r>
              </a:p>
            </p:txBody>
          </p:sp>
        </mc:Fallback>
      </mc:AlternateContent>
      <p:sp>
        <p:nvSpPr>
          <p:cNvPr id="39" name="Right Arrow 38"/>
          <p:cNvSpPr>
            <a:spLocks noChangeArrowheads="1"/>
          </p:cNvSpPr>
          <p:nvPr/>
        </p:nvSpPr>
        <p:spPr bwMode="auto">
          <a:xfrm>
            <a:off x="4254437" y="6358327"/>
            <a:ext cx="685800" cy="304800"/>
          </a:xfrm>
          <a:prstGeom prst="rightArrow">
            <a:avLst>
              <a:gd name="adj1" fmla="val 50000"/>
              <a:gd name="adj2" fmla="val 50000"/>
            </a:avLst>
          </a:prstGeom>
          <a:solidFill>
            <a:srgbClr val="0070C0"/>
          </a:solidFill>
          <a:ln w="9525" algn="ctr">
            <a:noFill/>
            <a:round/>
            <a:headEnd/>
            <a:tailEnd/>
          </a:ln>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a:spcBef>
                <a:spcPct val="0"/>
              </a:spcBef>
              <a:buFontTx/>
              <a:buNone/>
            </a:pPr>
            <a:endParaRPr lang="nl-NL" altLang="en-US" sz="1800" b="0">
              <a:latin typeface="Calibri" panose="020F0502020204030204" pitchFamily="34" charset="0"/>
            </a:endParaRPr>
          </a:p>
        </p:txBody>
      </p:sp>
      <mc:AlternateContent xmlns:mc="http://schemas.openxmlformats.org/markup-compatibility/2006" xmlns:a14="http://schemas.microsoft.com/office/drawing/2010/main">
        <mc:Choice Requires="a14">
          <p:sp>
            <p:nvSpPr>
              <p:cNvPr id="42" name="TextBox 41"/>
              <p:cNvSpPr txBox="1"/>
              <p:nvPr/>
            </p:nvSpPr>
            <p:spPr>
              <a:xfrm>
                <a:off x="7082926" y="6179487"/>
                <a:ext cx="1299074" cy="4941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𝑀</m:t>
                      </m:r>
                      <m:r>
                        <a:rPr lang="en-US" sz="160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4</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𝜋</m:t>
                              </m:r>
                            </m:e>
                            <m:sup>
                              <m:r>
                                <a:rPr lang="en-US" sz="1600" b="0" i="1" smtClean="0">
                                  <a:latin typeface="Cambria Math" panose="02040503050406030204" pitchFamily="18" charset="0"/>
                                </a:rPr>
                                <m:t>2</m:t>
                              </m:r>
                            </m:sup>
                          </m:sSup>
                        </m:num>
                        <m:den>
                          <m:r>
                            <a:rPr lang="en-US" sz="1600" b="0" i="1" smtClean="0">
                              <a:latin typeface="Cambria Math" panose="02040503050406030204" pitchFamily="18" charset="0"/>
                            </a:rPr>
                            <m:t>𝐺</m:t>
                          </m:r>
                        </m:den>
                      </m:f>
                      <m:sSup>
                        <m:sSupPr>
                          <m:ctrlPr>
                            <a:rPr lang="en-US" sz="1600" b="0" i="1" smtClean="0">
                              <a:latin typeface="Cambria Math" panose="02040503050406030204" pitchFamily="18" charset="0"/>
                            </a:rPr>
                          </m:ctrlPr>
                        </m:sSupPr>
                        <m:e>
                          <m:f>
                            <m:fPr>
                              <m:ctrlPr>
                                <a:rPr lang="en-US" sz="1600" b="0" i="1" smtClean="0">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3</m:t>
                                  </m:r>
                                </m:sup>
                              </m:sSup>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𝑃</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 </m:t>
                          </m:r>
                        </m:e>
                        <m:sup/>
                      </m:sSup>
                    </m:oMath>
                  </m:oMathPara>
                </a14:m>
                <a:endParaRPr lang="en-US"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7082926" y="6179487"/>
                <a:ext cx="1299074" cy="494174"/>
              </a:xfrm>
              <a:prstGeom prst="rect">
                <a:avLst/>
              </a:prstGeom>
              <a:blipFill rotWithShape="0">
                <a:blip r:embed="rId12"/>
                <a:stretch>
                  <a:fillRect/>
                </a:stretch>
              </a:blipFill>
            </p:spPr>
            <p:txBody>
              <a:bodyPr/>
              <a:lstStyle/>
              <a:p>
                <a:r>
                  <a:rPr lang="en-US">
                    <a:noFill/>
                  </a:rPr>
                  <a:t> </a:t>
                </a:r>
              </a:p>
            </p:txBody>
          </p:sp>
        </mc:Fallback>
      </mc:AlternateContent>
      <p:sp>
        <p:nvSpPr>
          <p:cNvPr id="43" name="Right Arrow 42"/>
          <p:cNvSpPr>
            <a:spLocks noChangeArrowheads="1"/>
          </p:cNvSpPr>
          <p:nvPr/>
        </p:nvSpPr>
        <p:spPr bwMode="auto">
          <a:xfrm>
            <a:off x="6248400" y="6354504"/>
            <a:ext cx="685800" cy="304800"/>
          </a:xfrm>
          <a:prstGeom prst="rightArrow">
            <a:avLst>
              <a:gd name="adj1" fmla="val 50000"/>
              <a:gd name="adj2" fmla="val 50000"/>
            </a:avLst>
          </a:prstGeom>
          <a:solidFill>
            <a:srgbClr val="0070C0"/>
          </a:solidFill>
          <a:ln w="9525" algn="ctr">
            <a:noFill/>
            <a:round/>
            <a:headEnd/>
            <a:tailEnd/>
          </a:ln>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a:spcBef>
                <a:spcPct val="0"/>
              </a:spcBef>
              <a:buFontTx/>
              <a:buNone/>
            </a:pPr>
            <a:endParaRPr lang="nl-NL" altLang="en-US" sz="1800" b="0">
              <a:latin typeface="Calibri" panose="020F0502020204030204" pitchFamily="34" charset="0"/>
            </a:endParaRPr>
          </a:p>
        </p:txBody>
      </p:sp>
    </p:spTree>
    <p:extLst>
      <p:ext uri="{BB962C8B-B14F-4D97-AF65-F5344CB8AC3E}">
        <p14:creationId xmlns:p14="http://schemas.microsoft.com/office/powerpoint/2010/main" val="1872692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heckerboard(across)">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heckerboard(across)">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heckerboard(across)">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heckerboard(across)">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heckerboard(across)">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checkerboard(across)">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checkerboard(across)">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checkerboard(across)">
                                      <p:cBhvr>
                                        <p:cTn id="65" dur="500"/>
                                        <p:tgtEl>
                                          <p:spTgt spid="3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checkerboard(across)">
                                      <p:cBhvr>
                                        <p:cTn id="73" dur="500"/>
                                        <p:tgtEl>
                                          <p:spTgt spid="4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7" grpId="0"/>
      <p:bldP spid="28" grpId="0"/>
      <p:bldP spid="19" grpId="0"/>
      <p:bldP spid="21" grpId="0"/>
      <p:bldP spid="22" grpId="0"/>
      <p:bldP spid="23" grpId="0"/>
      <p:bldP spid="24" grpId="0"/>
      <p:bldP spid="31" grpId="0"/>
      <p:bldP spid="34" grpId="0"/>
      <p:bldP spid="35" grpId="0"/>
      <p:bldP spid="36" grpId="0"/>
      <p:bldP spid="37" grpId="0"/>
      <p:bldP spid="38" grpId="0"/>
      <p:bldP spid="39"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838200" y="0"/>
            <a:ext cx="7772400" cy="990600"/>
          </a:xfrm>
        </p:spPr>
        <p:txBody>
          <a:bodyPr/>
          <a:lstStyle/>
          <a:p>
            <a:pPr>
              <a:defRPr/>
            </a:pPr>
            <a:r>
              <a:rPr lang="en-US" altLang="ja-JP" sz="2800" b="0" kern="1200" dirty="0" err="1" smtClean="0">
                <a:solidFill>
                  <a:srgbClr val="00397E"/>
                </a:solidFill>
                <a:latin typeface="Biondi" pitchFamily="2" charset="0"/>
                <a:ea typeface="MS PGothic" pitchFamily="34" charset="-128"/>
                <a:cs typeface="Arabic Typesetting" pitchFamily="66" charset="-78"/>
              </a:rPr>
              <a:t>Geometrische</a:t>
            </a:r>
            <a:r>
              <a:rPr lang="en-US" altLang="ja-JP" sz="2800" b="0" kern="1200" dirty="0" smtClean="0">
                <a:solidFill>
                  <a:srgbClr val="00397E"/>
                </a:solidFill>
                <a:latin typeface="Biondi" pitchFamily="2" charset="0"/>
                <a:ea typeface="MS PGothic" pitchFamily="34" charset="-128"/>
                <a:cs typeface="Arabic Typesetting" pitchFamily="66" charset="-78"/>
              </a:rPr>
              <a:t> </a:t>
            </a:r>
            <a:r>
              <a:rPr lang="en-US" altLang="ja-JP" sz="2800" b="0" kern="1200" dirty="0" err="1" smtClean="0">
                <a:solidFill>
                  <a:srgbClr val="00397E"/>
                </a:solidFill>
                <a:latin typeface="Biondi" pitchFamily="2" charset="0"/>
                <a:ea typeface="MS PGothic" pitchFamily="34" charset="-128"/>
                <a:cs typeface="Arabic Typesetting" pitchFamily="66" charset="-78"/>
              </a:rPr>
              <a:t>eenheden</a:t>
            </a:r>
            <a:endParaRPr lang="en-US" altLang="ja-JP" sz="2800" b="0" kern="1200" dirty="0" smtClean="0">
              <a:solidFill>
                <a:srgbClr val="00397E"/>
              </a:solidFill>
              <a:latin typeface="Biondi" pitchFamily="2" charset="0"/>
              <a:ea typeface="MS PGothic" pitchFamily="34" charset="-128"/>
              <a:cs typeface="Arabic Typesetting" pitchFamily="66" charset="-78"/>
            </a:endParaRPr>
          </a:p>
        </p:txBody>
      </p:sp>
      <p:cxnSp>
        <p:nvCxnSpPr>
          <p:cNvPr id="9250" name="Straight Connector 8"/>
          <p:cNvCxnSpPr>
            <a:cxnSpLocks noChangeShapeType="1"/>
          </p:cNvCxnSpPr>
          <p:nvPr/>
        </p:nvCxnSpPr>
        <p:spPr bwMode="auto">
          <a:xfrm>
            <a:off x="1082675" y="777875"/>
            <a:ext cx="6946900" cy="1588"/>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cxnSp>
      <p:sp>
        <p:nvSpPr>
          <p:cNvPr id="40" name="Rectangle 10"/>
          <p:cNvSpPr>
            <a:spLocks noChangeArrowheads="1"/>
          </p:cNvSpPr>
          <p:nvPr/>
        </p:nvSpPr>
        <p:spPr bwMode="auto">
          <a:xfrm>
            <a:off x="0" y="5715000"/>
            <a:ext cx="9144000" cy="1143000"/>
          </a:xfrm>
          <a:prstGeom prst="rect">
            <a:avLst/>
          </a:prstGeom>
          <a:solidFill>
            <a:schemeClr val="bg1"/>
          </a:solidFill>
          <a:ln w="9525" algn="ctr">
            <a:solidFill>
              <a:schemeClr val="bg1"/>
            </a:solidFill>
            <a:round/>
            <a:headEnd/>
            <a:tailEnd/>
          </a:ln>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endParaRPr lang="nl-NL" altLang="en-US" sz="1800" b="0">
              <a:solidFill>
                <a:srgbClr val="000000"/>
              </a:solidFill>
              <a:latin typeface="Calibri" panose="020F0502020204030204" pitchFamily="34" charset="0"/>
            </a:endParaRPr>
          </a:p>
        </p:txBody>
      </p:sp>
      <p:sp>
        <p:nvSpPr>
          <p:cNvPr id="41" name="TextBox 40"/>
          <p:cNvSpPr txBox="1">
            <a:spLocks noChangeArrowheads="1"/>
          </p:cNvSpPr>
          <p:nvPr/>
        </p:nvSpPr>
        <p:spPr bwMode="auto">
          <a:xfrm>
            <a:off x="381000" y="1077913"/>
            <a:ext cx="678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Schwarzschild </a:t>
            </a:r>
            <a:r>
              <a:rPr lang="en-US" altLang="en-US" sz="1800" b="0" dirty="0" err="1" smtClean="0">
                <a:solidFill>
                  <a:srgbClr val="000000"/>
                </a:solidFill>
                <a:latin typeface="Calibri" panose="020F0502020204030204" pitchFamily="34" charset="0"/>
              </a:rPr>
              <a:t>metriek</a:t>
            </a:r>
            <a:r>
              <a:rPr lang="en-US" altLang="en-US" sz="1800" b="0" dirty="0" smtClean="0">
                <a:solidFill>
                  <a:srgbClr val="000000"/>
                </a:solidFill>
                <a:latin typeface="Calibri" panose="020F0502020204030204" pitchFamily="34" charset="0"/>
              </a:rPr>
              <a:t> in [ kg m s ] </a:t>
            </a:r>
            <a:r>
              <a:rPr lang="en-US" altLang="en-US" sz="1800" b="0" dirty="0" err="1" smtClean="0">
                <a:solidFill>
                  <a:srgbClr val="000000"/>
                </a:solidFill>
                <a:latin typeface="Calibri" panose="020F0502020204030204" pitchFamily="34" charset="0"/>
              </a:rPr>
              <a:t>eenheden</a:t>
            </a:r>
            <a:endParaRPr lang="en-US" altLang="en-US" sz="1800" b="0" dirty="0">
              <a:solidFill>
                <a:srgbClr val="000000"/>
              </a:solidFill>
              <a:latin typeface="Calibri" panose="020F0502020204030204" pitchFamily="34" charset="0"/>
            </a:endParaRPr>
          </a:p>
        </p:txBody>
      </p:sp>
      <p:sp>
        <p:nvSpPr>
          <p:cNvPr id="27" name="TextBox 26"/>
          <p:cNvSpPr txBox="1">
            <a:spLocks noChangeArrowheads="1"/>
          </p:cNvSpPr>
          <p:nvPr/>
        </p:nvSpPr>
        <p:spPr bwMode="auto">
          <a:xfrm>
            <a:off x="381000" y="2283752"/>
            <a:ext cx="815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Als</a:t>
            </a:r>
            <a:r>
              <a:rPr lang="en-US" altLang="en-US" sz="1800" b="0" dirty="0" smtClean="0">
                <a:solidFill>
                  <a:srgbClr val="000000"/>
                </a:solidFill>
                <a:latin typeface="Calibri" panose="020F0502020204030204" pitchFamily="34" charset="0"/>
              </a:rPr>
              <a:t> we </a:t>
            </a:r>
            <a:r>
              <a:rPr lang="en-US" altLang="en-US" sz="1800" b="0" i="1" dirty="0" smtClean="0">
                <a:solidFill>
                  <a:srgbClr val="000000"/>
                </a:solidFill>
                <a:latin typeface="Calibri" panose="020F0502020204030204" pitchFamily="34" charset="0"/>
              </a:rPr>
              <a:t>c = 1 </a:t>
            </a:r>
            <a:r>
              <a:rPr lang="en-US" altLang="en-US" sz="1800" b="0" dirty="0" err="1" smtClean="0">
                <a:solidFill>
                  <a:srgbClr val="000000"/>
                </a:solidFill>
                <a:latin typeface="Calibri" panose="020F0502020204030204" pitchFamily="34" charset="0"/>
              </a:rPr>
              <a:t>gebruiken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dan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krijgen</a:t>
            </a:r>
            <a:r>
              <a:rPr lang="en-US" altLang="en-US" sz="1800" b="0" dirty="0" smtClean="0">
                <a:solidFill>
                  <a:srgbClr val="000000"/>
                </a:solidFill>
                <a:latin typeface="Calibri" panose="020F0502020204030204" pitchFamily="34" charset="0"/>
              </a:rPr>
              <a:t> we [ kg m ] </a:t>
            </a:r>
            <a:r>
              <a:rPr lang="en-US" altLang="en-US" sz="1800" b="0" dirty="0" err="1" smtClean="0">
                <a:solidFill>
                  <a:srgbClr val="000000"/>
                </a:solidFill>
                <a:latin typeface="Calibri" panose="020F0502020204030204" pitchFamily="34" charset="0"/>
              </a:rPr>
              <a:t>eenheden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hebben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ruimte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tijd</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dezelfde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eenheid</a:t>
            </a:r>
            <a:r>
              <a:rPr lang="en-US" altLang="en-US" sz="1800" b="0" dirty="0" smtClean="0">
                <a:solidFill>
                  <a:srgbClr val="000000"/>
                </a:solidFill>
                <a:latin typeface="Calibri" panose="020F0502020204030204" pitchFamily="34" charset="0"/>
              </a:rPr>
              <a:t>: [ m ]</a:t>
            </a:r>
            <a:endParaRPr lang="en-US" altLang="en-US" sz="1800" b="0" dirty="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8" name="Rectangle 27"/>
              <p:cNvSpPr/>
              <p:nvPr/>
            </p:nvSpPr>
            <p:spPr>
              <a:xfrm>
                <a:off x="381000" y="5373469"/>
                <a:ext cx="8229600" cy="375167"/>
              </a:xfrm>
              <a:prstGeom prst="rect">
                <a:avLst/>
              </a:prstGeom>
            </p:spPr>
            <p:txBody>
              <a:bodyPr wrap="square">
                <a:spAutoFit/>
              </a:bodyPr>
              <a:lstStyle/>
              <a:p>
                <a:pPr eaLnBrk="0" hangingPunct="0">
                  <a:defRPr/>
                </a:pPr>
                <a:r>
                  <a:rPr lang="nl-NL" u="sng" dirty="0" smtClean="0">
                    <a:latin typeface="Calibri" pitchFamily="34" charset="0"/>
                    <a:cs typeface="Calibri" pitchFamily="34" charset="0"/>
                  </a:rPr>
                  <a:t>Voorbeeld</a:t>
                </a:r>
                <a:r>
                  <a:rPr lang="nl-NL" dirty="0" smtClean="0">
                    <a:latin typeface="Calibri" pitchFamily="34" charset="0"/>
                    <a:cs typeface="Calibri" pitchFamily="34" charset="0"/>
                  </a:rPr>
                  <a:t>: de massa van de Zon is </a:t>
                </a:r>
                <a14:m>
                  <m:oMath xmlns:m="http://schemas.openxmlformats.org/officeDocument/2006/math">
                    <m:sSub>
                      <m:sSubPr>
                        <m:ctrlPr>
                          <a:rPr lang="nl-NL" i="1" smtClean="0">
                            <a:latin typeface="Cambria Math" panose="02040503050406030204" pitchFamily="18" charset="0"/>
                          </a:rPr>
                        </m:ctrlPr>
                      </m:sSubPr>
                      <m:e>
                        <m:r>
                          <a:rPr lang="en-US" b="0" i="1" smtClean="0">
                            <a:latin typeface="Cambria Math" panose="02040503050406030204" pitchFamily="18" charset="0"/>
                          </a:rPr>
                          <m:t>𝑀</m:t>
                        </m:r>
                      </m:e>
                      <m:sub>
                        <m:r>
                          <a:rPr lang="nl-NL" i="1" smtClean="0">
                            <a:latin typeface="Cambria Math" panose="02040503050406030204" pitchFamily="18" charset="0"/>
                            <a:ea typeface="Cambria Math" panose="02040503050406030204" pitchFamily="18" charset="0"/>
                          </a:rPr>
                          <m:t>⨀</m:t>
                        </m:r>
                      </m:sub>
                    </m:sSub>
                    <m:r>
                      <a:rPr lang="nl-NL" i="1" smtClean="0">
                        <a:latin typeface="Cambria Math" panose="02040503050406030204" pitchFamily="18" charset="0"/>
                        <a:cs typeface="Calibri" pitchFamily="34" charset="0"/>
                      </a:rPr>
                      <m:t>=</m:t>
                    </m:r>
                    <m:r>
                      <a:rPr lang="en-US" b="0" i="1" smtClean="0">
                        <a:latin typeface="Cambria Math" panose="02040503050406030204" pitchFamily="18" charset="0"/>
                        <a:cs typeface="Calibri" pitchFamily="34" charset="0"/>
                      </a:rPr>
                      <m:t>1.47</m:t>
                    </m:r>
                  </m:oMath>
                </a14:m>
                <a:r>
                  <a:rPr lang="en-US" dirty="0" smtClean="0">
                    <a:latin typeface="Calibri" pitchFamily="34" charset="0"/>
                    <a:cs typeface="Calibri" pitchFamily="34" charset="0"/>
                  </a:rPr>
                  <a:t> km </a:t>
                </a:r>
                <a:r>
                  <a:rPr lang="en-US" dirty="0" err="1" smtClean="0">
                    <a:latin typeface="Calibri" pitchFamily="34" charset="0"/>
                    <a:cs typeface="Calibri" pitchFamily="34" charset="0"/>
                  </a:rPr>
                  <a:t>en</a:t>
                </a:r>
                <a:r>
                  <a:rPr lang="en-US" dirty="0" smtClean="0">
                    <a:latin typeface="Calibri" pitchFamily="34" charset="0"/>
                    <a:cs typeface="Calibri" pitchFamily="34" charset="0"/>
                  </a:rPr>
                  <a:t> van de </a:t>
                </a:r>
                <a:r>
                  <a:rPr lang="en-US" dirty="0" err="1" smtClean="0">
                    <a:latin typeface="Calibri" pitchFamily="34" charset="0"/>
                    <a:cs typeface="Calibri" pitchFamily="34" charset="0"/>
                  </a:rPr>
                  <a:t>Aarde</a:t>
                </a:r>
                <a:r>
                  <a:rPr lang="en-US" dirty="0" smtClean="0">
                    <a:latin typeface="Calibri" pitchFamily="34" charset="0"/>
                    <a:cs typeface="Calibri" pitchFamily="34" charset="0"/>
                  </a:rPr>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i="1" smtClean="0">
                            <a:latin typeface="Cambria Math" panose="02040503050406030204" pitchFamily="18" charset="0"/>
                            <a:ea typeface="Cambria Math" panose="02040503050406030204" pitchFamily="18" charset="0"/>
                          </a:rPr>
                          <m:t>⨁</m:t>
                        </m:r>
                      </m:sub>
                    </m:sSub>
                    <m:r>
                      <a:rPr lang="en-US" i="1" smtClean="0">
                        <a:latin typeface="Cambria Math" panose="02040503050406030204" pitchFamily="18" charset="0"/>
                        <a:cs typeface="Calibri" pitchFamily="34" charset="0"/>
                      </a:rPr>
                      <m:t>=</m:t>
                    </m:r>
                    <m:r>
                      <a:rPr lang="en-US" b="0" i="1" smtClean="0">
                        <a:latin typeface="Cambria Math" panose="02040503050406030204" pitchFamily="18" charset="0"/>
                        <a:cs typeface="Calibri" pitchFamily="34" charset="0"/>
                      </a:rPr>
                      <m:t>0.44</m:t>
                    </m:r>
                  </m:oMath>
                </a14:m>
                <a:r>
                  <a:rPr lang="en-US" dirty="0" smtClean="0">
                    <a:latin typeface="Calibri" pitchFamily="34" charset="0"/>
                    <a:cs typeface="Calibri" pitchFamily="34" charset="0"/>
                  </a:rPr>
                  <a:t> cm</a:t>
                </a:r>
                <a:endParaRPr lang="en-US" dirty="0">
                  <a:latin typeface="Calibri" pitchFamily="34" charset="0"/>
                  <a:cs typeface="Calibri"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81000" y="5373469"/>
                <a:ext cx="8229600" cy="375167"/>
              </a:xfrm>
              <a:prstGeom prst="rect">
                <a:avLst/>
              </a:prstGeom>
              <a:blipFill rotWithShape="0">
                <a:blip r:embed="rId3"/>
                <a:stretch>
                  <a:fillRect l="-667" t="-6452"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388129" y="1485691"/>
                <a:ext cx="5841471" cy="7241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𝑑𝑠</m:t>
                          </m:r>
                        </m:e>
                        <m:sup>
                          <m:r>
                            <a:rPr lang="en-US" sz="1600" b="0" i="1" smtClean="0">
                              <a:latin typeface="Cambria Math" panose="02040503050406030204" pitchFamily="18" charset="0"/>
                            </a:rPr>
                            <m:t>2</m:t>
                          </m:r>
                        </m:sup>
                      </m:sSup>
                      <m:r>
                        <a:rPr lang="en-US" sz="1600" i="1" smtClean="0">
                          <a:latin typeface="Cambria Math" panose="02040503050406030204" pitchFamily="18" charset="0"/>
                        </a:rPr>
                        <m:t>=</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r>
                                <a:rPr lang="en-US" sz="1600" b="0" i="1" smtClean="0">
                                  <a:latin typeface="Cambria Math" panose="02040503050406030204" pitchFamily="18" charset="0"/>
                                </a:rPr>
                                <m:t>𝐺𝑀</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𝑟</m:t>
                              </m:r>
                            </m:den>
                          </m:f>
                        </m:e>
                      </m:d>
                      <m:sSup>
                        <m:sSupPr>
                          <m:ctrlPr>
                            <a:rPr lang="en-US" sz="1600" b="0" i="1" smtClean="0">
                              <a:latin typeface="Cambria Math" panose="02040503050406030204" pitchFamily="18" charset="0"/>
                            </a:rPr>
                          </m:ctrlPr>
                        </m:sSup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1−</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r>
                                <a:rPr lang="en-US" sz="1600" b="0" i="1" smtClean="0">
                                  <a:latin typeface="Cambria Math" panose="02040503050406030204" pitchFamily="18" charset="0"/>
                                </a:rPr>
                                <m:t>𝐺𝑀</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𝑟</m:t>
                              </m:r>
                            </m:den>
                          </m:f>
                        </m:den>
                      </m:f>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𝑑𝑟</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𝑟</m:t>
                          </m:r>
                        </m:e>
                        <m:sup>
                          <m:r>
                            <a:rPr lang="en-US" sz="1600" b="0" i="1" smtClean="0">
                              <a:latin typeface="Cambria Math" panose="02040503050406030204" pitchFamily="18" charset="0"/>
                            </a:rPr>
                            <m:t>2</m:t>
                          </m:r>
                        </m:sup>
                      </m:sSup>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𝜃</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sin</m:t>
                                  </m:r>
                                </m:e>
                                <m:sup>
                                  <m:r>
                                    <a:rPr lang="en-US" sz="1600" b="0" i="1" smtClean="0">
                                      <a:latin typeface="Cambria Math" panose="02040503050406030204" pitchFamily="18" charset="0"/>
                                    </a:rPr>
                                    <m:t>2</m:t>
                                  </m:r>
                                </m:sup>
                              </m:sSup>
                            </m:fName>
                            <m:e>
                              <m:r>
                                <a:rPr lang="en-US" sz="1600" b="0" i="1" smtClean="0">
                                  <a:latin typeface="Cambria Math" panose="02040503050406030204" pitchFamily="18" charset="0"/>
                                  <a:ea typeface="Cambria Math" panose="02040503050406030204" pitchFamily="18" charset="0"/>
                                </a:rPr>
                                <m:t>𝜃</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sym typeface="Symbol" panose="05050102010706020507" pitchFamily="18" charset="2"/>
                                    </a:rPr>
                                    <m:t>𝜙</m:t>
                                  </m:r>
                                </m:e>
                                <m:sup>
                                  <m:r>
                                    <a:rPr lang="en-US" sz="1600" b="0" i="1" smtClean="0">
                                      <a:latin typeface="Cambria Math" panose="02040503050406030204" pitchFamily="18" charset="0"/>
                                      <a:ea typeface="Cambria Math" panose="02040503050406030204" pitchFamily="18" charset="0"/>
                                    </a:rPr>
                                    <m:t>2</m:t>
                                  </m:r>
                                </m:sup>
                              </m:sSup>
                            </m:e>
                          </m:func>
                        </m:e>
                      </m:d>
                    </m:oMath>
                  </m:oMathPara>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388129" y="1485691"/>
                <a:ext cx="5841471" cy="724109"/>
              </a:xfrm>
              <a:prstGeom prst="rect">
                <a:avLst/>
              </a:prstGeom>
              <a:blipFill rotWithShape="0">
                <a:blip r:embed="rId4"/>
                <a:stretch>
                  <a:fillRect/>
                </a:stretch>
              </a:blipFill>
            </p:spPr>
            <p:txBody>
              <a:bodyPr/>
              <a:lstStyle/>
              <a:p>
                <a:r>
                  <a:rPr lang="en-US">
                    <a:noFill/>
                  </a:rPr>
                  <a:t> </a:t>
                </a:r>
              </a:p>
            </p:txBody>
          </p:sp>
        </mc:Fallback>
      </mc:AlternateContent>
      <p:sp>
        <p:nvSpPr>
          <p:cNvPr id="16" name="TextBox 15"/>
          <p:cNvSpPr txBox="1">
            <a:spLocks noChangeArrowheads="1"/>
          </p:cNvSpPr>
          <p:nvPr/>
        </p:nvSpPr>
        <p:spPr bwMode="auto">
          <a:xfrm>
            <a:off x="381000" y="3835553"/>
            <a:ext cx="815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Als we </a:t>
            </a:r>
            <a:r>
              <a:rPr lang="en-US" altLang="en-US" sz="1800" b="0" dirty="0" err="1" smtClean="0">
                <a:solidFill>
                  <a:srgbClr val="000000"/>
                </a:solidFill>
                <a:latin typeface="Calibri" panose="020F0502020204030204" pitchFamily="34" charset="0"/>
              </a:rPr>
              <a:t>ook</a:t>
            </a:r>
            <a:r>
              <a:rPr lang="en-US" altLang="en-US" sz="1800" b="0" dirty="0" smtClean="0">
                <a:solidFill>
                  <a:srgbClr val="000000"/>
                </a:solidFill>
                <a:latin typeface="Calibri" panose="020F0502020204030204" pitchFamily="34" charset="0"/>
              </a:rPr>
              <a:t> </a:t>
            </a:r>
            <a:r>
              <a:rPr lang="en-US" altLang="en-US" sz="1800" b="0" i="1" dirty="0">
                <a:solidFill>
                  <a:srgbClr val="000000"/>
                </a:solidFill>
                <a:latin typeface="Calibri" panose="020F0502020204030204" pitchFamily="34" charset="0"/>
              </a:rPr>
              <a:t>G</a:t>
            </a:r>
            <a:r>
              <a:rPr lang="en-US" altLang="en-US" sz="1800" b="0" i="1" dirty="0" smtClean="0">
                <a:solidFill>
                  <a:srgbClr val="000000"/>
                </a:solidFill>
                <a:latin typeface="Calibri" panose="020F0502020204030204" pitchFamily="34" charset="0"/>
              </a:rPr>
              <a:t> = 1 </a:t>
            </a:r>
            <a:r>
              <a:rPr lang="en-US" altLang="en-US" sz="1800" b="0" dirty="0" err="1" smtClean="0">
                <a:solidFill>
                  <a:srgbClr val="000000"/>
                </a:solidFill>
                <a:latin typeface="Calibri" panose="020F0502020204030204" pitchFamily="34" charset="0"/>
              </a:rPr>
              <a:t>gebruiken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dan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kunnen</a:t>
            </a:r>
            <a:r>
              <a:rPr lang="en-US" altLang="en-US" sz="1800" b="0" dirty="0" smtClean="0">
                <a:solidFill>
                  <a:srgbClr val="000000"/>
                </a:solidFill>
                <a:latin typeface="Calibri" panose="020F0502020204030204" pitchFamily="34" charset="0"/>
              </a:rPr>
              <a:t> we </a:t>
            </a:r>
            <a:r>
              <a:rPr lang="en-US" altLang="en-US" sz="1800" b="0" dirty="0" err="1" smtClean="0">
                <a:solidFill>
                  <a:srgbClr val="000000"/>
                </a:solidFill>
                <a:latin typeface="Calibri" panose="020F0502020204030204" pitchFamily="34" charset="0"/>
              </a:rPr>
              <a:t>massa</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uitdrukken</a:t>
            </a:r>
            <a:r>
              <a:rPr lang="en-US" altLang="en-US" sz="1800" b="0" dirty="0" smtClean="0">
                <a:solidFill>
                  <a:srgbClr val="000000"/>
                </a:solidFill>
                <a:latin typeface="Calibri" panose="020F0502020204030204" pitchFamily="34" charset="0"/>
              </a:rPr>
              <a:t> in </a:t>
            </a:r>
            <a:r>
              <a:rPr lang="en-US" altLang="en-US" sz="1800" b="0" dirty="0" err="1" smtClean="0">
                <a:solidFill>
                  <a:srgbClr val="000000"/>
                </a:solidFill>
                <a:latin typeface="Calibri" panose="020F0502020204030204" pitchFamily="34" charset="0"/>
              </a:rPr>
              <a:t>lengte</a:t>
            </a:r>
            <a:endParaRPr lang="en-US" altLang="en-US" sz="1800" b="0" dirty="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7" name="TextBox 16"/>
              <p:cNvSpPr txBox="1">
                <a:spLocks noChangeArrowheads="1"/>
              </p:cNvSpPr>
              <p:nvPr/>
            </p:nvSpPr>
            <p:spPr bwMode="auto">
              <a:xfrm>
                <a:off x="381000" y="2935069"/>
                <a:ext cx="815340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Er </a:t>
                </a:r>
                <a:r>
                  <a:rPr lang="en-US" altLang="en-US" sz="1800" b="0" dirty="0" err="1" smtClean="0">
                    <a:solidFill>
                      <a:srgbClr val="000000"/>
                    </a:solidFill>
                    <a:latin typeface="Calibri" panose="020F0502020204030204" pitchFamily="34" charset="0"/>
                  </a:rPr>
                  <a:t>geldt</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dan</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conventie</a:t>
                </a:r>
                <a:r>
                  <a:rPr lang="en-US" altLang="en-US" sz="1800" b="0" dirty="0" smtClean="0">
                    <a:solidFill>
                      <a:srgbClr val="000000"/>
                    </a:solidFill>
                    <a:latin typeface="Calibri" panose="020F0502020204030204" pitchFamily="34" charset="0"/>
                  </a:rPr>
                  <a:t> </a:t>
                </a:r>
                <a14:m>
                  <m:oMath xmlns:m="http://schemas.openxmlformats.org/officeDocument/2006/math">
                    <m:r>
                      <a:rPr lang="en-US" altLang="en-US" sz="1800" b="0" i="1" smtClean="0">
                        <a:solidFill>
                          <a:srgbClr val="000000"/>
                        </a:solidFill>
                        <a:latin typeface="Cambria Math" panose="02040503050406030204" pitchFamily="18" charset="0"/>
                      </a:rPr>
                      <m:t>𝑡</m:t>
                    </m:r>
                    <m:r>
                      <a:rPr lang="en-US" altLang="en-US" sz="1800" b="0" i="1" smtClean="0">
                        <a:solidFill>
                          <a:srgbClr val="000000"/>
                        </a:solidFill>
                        <a:latin typeface="Cambria Math" panose="02040503050406030204" pitchFamily="18" charset="0"/>
                      </a:rPr>
                      <m:t> </m:t>
                    </m:r>
                    <m:d>
                      <m:dPr>
                        <m:begChr m:val="["/>
                        <m:endChr m:val="]"/>
                        <m:ctrlPr>
                          <a:rPr lang="en-US" altLang="en-US" sz="1800" b="0" i="1" smtClean="0">
                            <a:solidFill>
                              <a:srgbClr val="000000"/>
                            </a:solidFill>
                            <a:latin typeface="Cambria Math" panose="02040503050406030204" pitchFamily="18" charset="0"/>
                          </a:rPr>
                        </m:ctrlPr>
                      </m:dPr>
                      <m:e>
                        <m:r>
                          <a:rPr lang="en-US" altLang="en-US" sz="1800" b="0" i="1" smtClean="0">
                            <a:solidFill>
                              <a:srgbClr val="000000"/>
                            </a:solidFill>
                            <a:latin typeface="Cambria Math" panose="02040503050406030204" pitchFamily="18" charset="0"/>
                          </a:rPr>
                          <m:t> </m:t>
                        </m:r>
                        <m:r>
                          <m:rPr>
                            <m:nor/>
                          </m:rPr>
                          <a:rPr lang="en-US" altLang="en-US" sz="1800" b="0" i="0" smtClean="0">
                            <a:solidFill>
                              <a:srgbClr val="000000"/>
                            </a:solidFill>
                            <a:latin typeface="Cambria Math" panose="02040503050406030204" pitchFamily="18" charset="0"/>
                          </a:rPr>
                          <m:t>m</m:t>
                        </m:r>
                        <m:r>
                          <a:rPr lang="en-US" altLang="en-US" sz="1800" b="0" i="1" smtClean="0">
                            <a:solidFill>
                              <a:srgbClr val="000000"/>
                            </a:solidFill>
                            <a:latin typeface="Cambria Math" panose="02040503050406030204" pitchFamily="18" charset="0"/>
                          </a:rPr>
                          <m:t> </m:t>
                        </m:r>
                      </m:e>
                    </m:d>
                    <m:r>
                      <a:rPr lang="en-US" altLang="en-US" sz="1800" b="0" i="1" smtClean="0">
                        <a:solidFill>
                          <a:srgbClr val="000000"/>
                        </a:solidFill>
                        <a:latin typeface="Cambria Math" panose="02040503050406030204" pitchFamily="18" charset="0"/>
                      </a:rPr>
                      <m:t>=</m:t>
                    </m:r>
                    <m:r>
                      <a:rPr lang="en-US" altLang="en-US" sz="1800" b="0" i="1" smtClean="0">
                        <a:solidFill>
                          <a:srgbClr val="000000"/>
                        </a:solidFill>
                        <a:latin typeface="Cambria Math" panose="02040503050406030204" pitchFamily="18" charset="0"/>
                      </a:rPr>
                      <m:t>𝑐𝑡</m:t>
                    </m:r>
                    <m:r>
                      <a:rPr lang="en-US" altLang="en-US" sz="1800" b="0" i="1" smtClean="0">
                        <a:solidFill>
                          <a:srgbClr val="000000"/>
                        </a:solidFill>
                        <a:latin typeface="Cambria Math" panose="02040503050406030204" pitchFamily="18" charset="0"/>
                      </a:rPr>
                      <m:t> </m:t>
                    </m:r>
                    <m:d>
                      <m:dPr>
                        <m:begChr m:val="["/>
                        <m:endChr m:val="]"/>
                        <m:ctrlPr>
                          <a:rPr lang="en-US" altLang="en-US" sz="1800" b="0" i="1" smtClean="0">
                            <a:solidFill>
                              <a:srgbClr val="000000"/>
                            </a:solidFill>
                            <a:latin typeface="Cambria Math" panose="02040503050406030204" pitchFamily="18" charset="0"/>
                          </a:rPr>
                        </m:ctrlPr>
                      </m:dPr>
                      <m:e>
                        <m:r>
                          <m:rPr>
                            <m:nor/>
                          </m:rPr>
                          <a:rPr lang="en-US" altLang="en-US" sz="1800" b="0" i="0" smtClean="0">
                            <a:solidFill>
                              <a:srgbClr val="000000"/>
                            </a:solidFill>
                            <a:latin typeface="Cambria Math" panose="02040503050406030204" pitchFamily="18" charset="0"/>
                          </a:rPr>
                          <m:t> </m:t>
                        </m:r>
                        <m:r>
                          <m:rPr>
                            <m:nor/>
                          </m:rPr>
                          <a:rPr lang="en-US" altLang="en-US" sz="1800" b="0" i="0" smtClean="0">
                            <a:solidFill>
                              <a:srgbClr val="000000"/>
                            </a:solidFill>
                            <a:latin typeface="Cambria Math" panose="02040503050406030204" pitchFamily="18" charset="0"/>
                          </a:rPr>
                          <m:t>s</m:t>
                        </m:r>
                        <m:r>
                          <m:rPr>
                            <m:nor/>
                          </m:rPr>
                          <a:rPr lang="en-US" altLang="en-US" sz="1800" b="0" i="0" smtClean="0">
                            <a:solidFill>
                              <a:srgbClr val="000000"/>
                            </a:solidFill>
                            <a:latin typeface="Cambria Math" panose="02040503050406030204" pitchFamily="18" charset="0"/>
                          </a:rPr>
                          <m:t> </m:t>
                        </m:r>
                      </m:e>
                    </m:d>
                    <m:r>
                      <a:rPr lang="en-US" altLang="en-US" sz="1800" b="0" i="1" smtClean="0">
                        <a:solidFill>
                          <a:srgbClr val="000000"/>
                        </a:solidFill>
                        <a:latin typeface="Cambria Math" panose="02040503050406030204" pitchFamily="18" charset="0"/>
                      </a:rPr>
                      <m:t>=3</m:t>
                    </m:r>
                    <m:r>
                      <a:rPr lang="en-US" altLang="en-US" sz="1800" b="0" i="1" smtClean="0">
                        <a:solidFill>
                          <a:srgbClr val="000000"/>
                        </a:solidFill>
                        <a:latin typeface="Cambria Math" panose="02040503050406030204" pitchFamily="18" charset="0"/>
                        <a:ea typeface="Cambria Math" panose="02040503050406030204" pitchFamily="18" charset="0"/>
                      </a:rPr>
                      <m:t>×</m:t>
                    </m:r>
                    <m:sSup>
                      <m:sSupPr>
                        <m:ctrlPr>
                          <a:rPr lang="en-US" altLang="en-US" sz="1800" b="0" i="1" smtClean="0">
                            <a:solidFill>
                              <a:srgbClr val="000000"/>
                            </a:solidFill>
                            <a:latin typeface="Cambria Math" panose="02040503050406030204" pitchFamily="18" charset="0"/>
                            <a:ea typeface="Cambria Math" panose="02040503050406030204" pitchFamily="18" charset="0"/>
                          </a:rPr>
                        </m:ctrlPr>
                      </m:sSupPr>
                      <m:e>
                        <m:r>
                          <a:rPr lang="en-US" altLang="en-US" sz="1800" b="0" i="1" smtClean="0">
                            <a:solidFill>
                              <a:srgbClr val="000000"/>
                            </a:solidFill>
                            <a:latin typeface="Cambria Math" panose="02040503050406030204" pitchFamily="18" charset="0"/>
                            <a:ea typeface="Cambria Math" panose="02040503050406030204" pitchFamily="18" charset="0"/>
                          </a:rPr>
                          <m:t>10</m:t>
                        </m:r>
                      </m:e>
                      <m:sup>
                        <m:r>
                          <a:rPr lang="en-US" altLang="en-US" sz="1800" b="0" i="1" smtClean="0">
                            <a:solidFill>
                              <a:srgbClr val="000000"/>
                            </a:solidFill>
                            <a:latin typeface="Cambria Math" panose="02040503050406030204" pitchFamily="18" charset="0"/>
                            <a:ea typeface="Cambria Math" panose="02040503050406030204" pitchFamily="18" charset="0"/>
                          </a:rPr>
                          <m:t>8</m:t>
                        </m:r>
                      </m:sup>
                    </m:sSup>
                    <m:r>
                      <a:rPr lang="en-US" altLang="en-US" sz="1800" b="0" i="1" smtClean="0">
                        <a:solidFill>
                          <a:srgbClr val="000000"/>
                        </a:solidFill>
                        <a:latin typeface="Cambria Math" panose="02040503050406030204" pitchFamily="18" charset="0"/>
                        <a:ea typeface="Cambria Math" panose="02040503050406030204" pitchFamily="18" charset="0"/>
                      </a:rPr>
                      <m:t>𝑡</m:t>
                    </m:r>
                    <m:r>
                      <a:rPr lang="en-US" altLang="en-US" sz="1800" b="0" i="1" smtClean="0">
                        <a:solidFill>
                          <a:srgbClr val="000000"/>
                        </a:solidFill>
                        <a:latin typeface="Cambria Math" panose="02040503050406030204" pitchFamily="18" charset="0"/>
                        <a:ea typeface="Cambria Math" panose="02040503050406030204" pitchFamily="18" charset="0"/>
                      </a:rPr>
                      <m:t> [</m:t>
                    </m:r>
                    <m:r>
                      <m:rPr>
                        <m:nor/>
                      </m:rPr>
                      <a:rPr lang="en-US" altLang="en-US" sz="1800" b="0" i="0" smtClean="0">
                        <a:solidFill>
                          <a:srgbClr val="000000"/>
                        </a:solidFill>
                        <a:latin typeface="Cambria Math" panose="02040503050406030204" pitchFamily="18" charset="0"/>
                        <a:ea typeface="Cambria Math" panose="02040503050406030204" pitchFamily="18" charset="0"/>
                      </a:rPr>
                      <m:t> </m:t>
                    </m:r>
                    <m:r>
                      <m:rPr>
                        <m:nor/>
                      </m:rPr>
                      <a:rPr lang="en-US" altLang="en-US" sz="1800" b="0" i="0" smtClean="0">
                        <a:solidFill>
                          <a:srgbClr val="000000"/>
                        </a:solidFill>
                        <a:latin typeface="Cambria Math" panose="02040503050406030204" pitchFamily="18" charset="0"/>
                        <a:ea typeface="Cambria Math" panose="02040503050406030204" pitchFamily="18" charset="0"/>
                      </a:rPr>
                      <m:t>s</m:t>
                    </m:r>
                    <m:r>
                      <a:rPr lang="en-US" altLang="en-US" sz="1800" b="0" i="1" smtClean="0">
                        <a:solidFill>
                          <a:srgbClr val="000000"/>
                        </a:solidFill>
                        <a:latin typeface="Cambria Math" panose="02040503050406030204" pitchFamily="18" charset="0"/>
                        <a:ea typeface="Cambria Math" panose="02040503050406030204" pitchFamily="18" charset="0"/>
                      </a:rPr>
                      <m:t> ]</m:t>
                    </m:r>
                  </m:oMath>
                </a14:m>
                <a:endParaRPr lang="en-US" altLang="en-US" sz="1800" b="0" dirty="0">
                  <a:solidFill>
                    <a:srgbClr val="000000"/>
                  </a:solidFill>
                  <a:latin typeface="Calibri" panose="020F050202020403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bwMode="auto">
              <a:xfrm>
                <a:off x="381000" y="2935069"/>
                <a:ext cx="8153400" cy="369332"/>
              </a:xfrm>
              <a:prstGeom prst="rect">
                <a:avLst/>
              </a:prstGeom>
              <a:blipFill rotWithShape="0">
                <a:blip r:embed="rId5"/>
                <a:stretch>
                  <a:fillRect l="-673" t="-8197"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8" name="TextBox 17"/>
          <p:cNvSpPr txBox="1">
            <a:spLocks noChangeArrowheads="1"/>
          </p:cNvSpPr>
          <p:nvPr/>
        </p:nvSpPr>
        <p:spPr bwMode="auto">
          <a:xfrm>
            <a:off x="381000" y="3352800"/>
            <a:ext cx="815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Deze</a:t>
            </a:r>
            <a:r>
              <a:rPr lang="en-US" altLang="en-US" sz="1800" b="0" dirty="0" smtClean="0">
                <a:solidFill>
                  <a:srgbClr val="000000"/>
                </a:solidFill>
                <a:latin typeface="Calibri" panose="020F0502020204030204" pitchFamily="34" charset="0"/>
              </a:rPr>
              <a:t> </a:t>
            </a:r>
            <a:r>
              <a:rPr lang="en-US" altLang="en-US" sz="1800" b="0" i="1" dirty="0" err="1" smtClean="0">
                <a:solidFill>
                  <a:srgbClr val="000000"/>
                </a:solidFill>
                <a:latin typeface="Calibri" panose="020F0502020204030204" pitchFamily="34" charset="0"/>
              </a:rPr>
              <a:t>natuurlijke</a:t>
            </a:r>
            <a:r>
              <a:rPr lang="en-US" altLang="en-US" sz="1800" b="0" i="1" dirty="0" smtClean="0">
                <a:solidFill>
                  <a:srgbClr val="000000"/>
                </a:solidFill>
                <a:latin typeface="Calibri" panose="020F0502020204030204" pitchFamily="34" charset="0"/>
              </a:rPr>
              <a:t> </a:t>
            </a:r>
            <a:r>
              <a:rPr lang="en-US" altLang="en-US" sz="1800" b="0" i="1" dirty="0" err="1" smtClean="0">
                <a:solidFill>
                  <a:srgbClr val="000000"/>
                </a:solidFill>
                <a:latin typeface="Calibri" panose="020F0502020204030204" pitchFamily="34" charset="0"/>
              </a:rPr>
              <a:t>eenheid</a:t>
            </a:r>
            <a:r>
              <a:rPr lang="en-US" altLang="en-US" sz="1800" b="0" i="1" dirty="0" smtClean="0">
                <a:solidFill>
                  <a:srgbClr val="000000"/>
                </a:solidFill>
                <a:latin typeface="Calibri" panose="020F0502020204030204" pitchFamily="34" charset="0"/>
              </a:rPr>
              <a:t> </a:t>
            </a:r>
            <a:r>
              <a:rPr lang="en-US" altLang="en-US" sz="1800" b="0" dirty="0" smtClean="0">
                <a:solidFill>
                  <a:srgbClr val="000000"/>
                </a:solidFill>
                <a:latin typeface="Calibri" panose="020F0502020204030204" pitchFamily="34" charset="0"/>
              </a:rPr>
              <a:t>is </a:t>
            </a:r>
            <a:r>
              <a:rPr lang="en-US" altLang="en-US" sz="1800" b="0" dirty="0" err="1" smtClean="0">
                <a:solidFill>
                  <a:srgbClr val="000000"/>
                </a:solidFill>
                <a:latin typeface="Calibri" panose="020F0502020204030204" pitchFamily="34" charset="0"/>
              </a:rPr>
              <a:t>gebruikelijk</a:t>
            </a:r>
            <a:r>
              <a:rPr lang="en-US" altLang="en-US" sz="1800" b="0" dirty="0" smtClean="0">
                <a:solidFill>
                  <a:srgbClr val="000000"/>
                </a:solidFill>
                <a:latin typeface="Calibri" panose="020F0502020204030204" pitchFamily="34" charset="0"/>
              </a:rPr>
              <a:t> in de SRT</a:t>
            </a:r>
            <a:endParaRPr lang="en-US" altLang="en-US" sz="1800" b="0" dirty="0">
              <a:solidFill>
                <a:srgbClr val="00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1" name="TextBox 20"/>
              <p:cNvSpPr txBox="1">
                <a:spLocks noChangeArrowheads="1"/>
              </p:cNvSpPr>
              <p:nvPr/>
            </p:nvSpPr>
            <p:spPr bwMode="auto">
              <a:xfrm>
                <a:off x="381000" y="4292753"/>
                <a:ext cx="8153400" cy="8587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Er </a:t>
                </a:r>
                <a:r>
                  <a:rPr lang="en-US" altLang="en-US" sz="1800" b="0" dirty="0" err="1" smtClean="0">
                    <a:solidFill>
                      <a:srgbClr val="000000"/>
                    </a:solidFill>
                    <a:latin typeface="Calibri" panose="020F0502020204030204" pitchFamily="34" charset="0"/>
                  </a:rPr>
                  <a:t>geldt</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dan</a:t>
                </a:r>
                <a:r>
                  <a:rPr lang="en-US" altLang="en-US" sz="1800" b="0" dirty="0" smtClean="0">
                    <a:solidFill>
                      <a:srgbClr val="000000"/>
                    </a:solidFill>
                    <a:latin typeface="Calibri" panose="020F0502020204030204" pitchFamily="34" charset="0"/>
                  </a:rPr>
                  <a:t> de </a:t>
                </a:r>
                <a:r>
                  <a:rPr lang="en-US" altLang="en-US" sz="1800" b="0" dirty="0" err="1" smtClean="0">
                    <a:solidFill>
                      <a:srgbClr val="000000"/>
                    </a:solidFill>
                    <a:latin typeface="Calibri" panose="020F0502020204030204" pitchFamily="34" charset="0"/>
                  </a:rPr>
                  <a:t>conventie</a:t>
                </a:r>
                <a:r>
                  <a:rPr lang="en-US" altLang="en-US" sz="1800" b="0" dirty="0" smtClean="0">
                    <a:solidFill>
                      <a:srgbClr val="000000"/>
                    </a:solidFill>
                    <a:latin typeface="Calibri" panose="020F0502020204030204" pitchFamily="34" charset="0"/>
                  </a:rPr>
                  <a:t> </a:t>
                </a:r>
              </a:p>
              <a:p>
                <a:pPr eaLnBrk="0" hangingPunct="0">
                  <a:spcBef>
                    <a:spcPct val="0"/>
                  </a:spcBef>
                  <a:buFontTx/>
                  <a:buNone/>
                </a:pPr>
                <a:r>
                  <a:rPr lang="en-US" altLang="en-US" sz="1800" b="0" dirty="0">
                    <a:solidFill>
                      <a:srgbClr val="000000"/>
                    </a:solidFill>
                    <a:latin typeface="Calibri" panose="020F0502020204030204" pitchFamily="34" charset="0"/>
                  </a:rPr>
                  <a:t> </a:t>
                </a:r>
                <a:r>
                  <a:rPr lang="en-US" altLang="en-US" sz="1800" b="0" dirty="0" smtClean="0">
                    <a:solidFill>
                      <a:srgbClr val="000000"/>
                    </a:solidFill>
                    <a:latin typeface="Calibri" panose="020F0502020204030204" pitchFamily="34" charset="0"/>
                  </a:rPr>
                  <a:t>            </a:t>
                </a:r>
                <a14:m>
                  <m:oMath xmlns:m="http://schemas.openxmlformats.org/officeDocument/2006/math">
                    <m:r>
                      <a:rPr lang="en-US" altLang="en-US" sz="1800" b="0" i="1" smtClean="0">
                        <a:solidFill>
                          <a:srgbClr val="000000"/>
                        </a:solidFill>
                        <a:latin typeface="Cambria Math" panose="02040503050406030204" pitchFamily="18" charset="0"/>
                      </a:rPr>
                      <m:t>𝑀</m:t>
                    </m:r>
                    <m:r>
                      <a:rPr lang="en-US" altLang="en-US" sz="1800" b="0" i="1" smtClean="0">
                        <a:solidFill>
                          <a:srgbClr val="000000"/>
                        </a:solidFill>
                        <a:latin typeface="Cambria Math" panose="02040503050406030204" pitchFamily="18" charset="0"/>
                      </a:rPr>
                      <m:t> [ </m:t>
                    </m:r>
                    <m:r>
                      <m:rPr>
                        <m:nor/>
                      </m:rPr>
                      <a:rPr lang="en-US" altLang="en-US" sz="1800" b="0" i="0" smtClean="0">
                        <a:solidFill>
                          <a:srgbClr val="000000"/>
                        </a:solidFill>
                        <a:latin typeface="Cambria Math" panose="02040503050406030204" pitchFamily="18" charset="0"/>
                      </a:rPr>
                      <m:t>m</m:t>
                    </m:r>
                    <m:r>
                      <a:rPr lang="en-US" altLang="en-US" sz="1800" b="0" i="1" smtClean="0">
                        <a:solidFill>
                          <a:srgbClr val="000000"/>
                        </a:solidFill>
                        <a:latin typeface="Cambria Math" panose="02040503050406030204" pitchFamily="18" charset="0"/>
                      </a:rPr>
                      <m:t> ]=</m:t>
                    </m:r>
                    <m:f>
                      <m:fPr>
                        <m:ctrlPr>
                          <a:rPr lang="en-US" altLang="en-US" sz="1800" b="0" i="1" smtClean="0">
                            <a:solidFill>
                              <a:srgbClr val="000000"/>
                            </a:solidFill>
                            <a:latin typeface="Cambria Math" panose="02040503050406030204" pitchFamily="18" charset="0"/>
                          </a:rPr>
                        </m:ctrlPr>
                      </m:fPr>
                      <m:num>
                        <m:r>
                          <a:rPr lang="en-US" altLang="en-US" sz="1800" b="0" i="1" smtClean="0">
                            <a:solidFill>
                              <a:srgbClr val="000000"/>
                            </a:solidFill>
                            <a:latin typeface="Cambria Math" panose="02040503050406030204" pitchFamily="18" charset="0"/>
                          </a:rPr>
                          <m:t>𝐺</m:t>
                        </m:r>
                      </m:num>
                      <m:den>
                        <m:sSup>
                          <m:sSupPr>
                            <m:ctrlPr>
                              <a:rPr lang="en-US" altLang="en-US" sz="1800" b="0" i="1" smtClean="0">
                                <a:solidFill>
                                  <a:srgbClr val="000000"/>
                                </a:solidFill>
                                <a:latin typeface="Cambria Math" panose="02040503050406030204" pitchFamily="18" charset="0"/>
                              </a:rPr>
                            </m:ctrlPr>
                          </m:sSupPr>
                          <m:e>
                            <m:r>
                              <a:rPr lang="en-US" altLang="en-US" sz="1800" b="0" i="1" smtClean="0">
                                <a:solidFill>
                                  <a:srgbClr val="000000"/>
                                </a:solidFill>
                                <a:latin typeface="Cambria Math" panose="02040503050406030204" pitchFamily="18" charset="0"/>
                              </a:rPr>
                              <m:t>𝑐</m:t>
                            </m:r>
                          </m:e>
                          <m:sup>
                            <m:r>
                              <a:rPr lang="en-US" altLang="en-US" sz="1800" b="0" i="1" smtClean="0">
                                <a:solidFill>
                                  <a:srgbClr val="000000"/>
                                </a:solidFill>
                                <a:latin typeface="Cambria Math" panose="02040503050406030204" pitchFamily="18" charset="0"/>
                              </a:rPr>
                              <m:t>2</m:t>
                            </m:r>
                          </m:sup>
                        </m:sSup>
                      </m:den>
                    </m:f>
                    <m:r>
                      <a:rPr lang="en-US" altLang="en-US" sz="1800" b="0" i="1" smtClean="0">
                        <a:solidFill>
                          <a:srgbClr val="000000"/>
                        </a:solidFill>
                        <a:latin typeface="Cambria Math" panose="02040503050406030204" pitchFamily="18" charset="0"/>
                      </a:rPr>
                      <m:t>𝑀</m:t>
                    </m:r>
                  </m:oMath>
                </a14:m>
                <a:r>
                  <a:rPr lang="en-US" altLang="en-US" sz="1800" b="0" dirty="0" smtClean="0">
                    <a:solidFill>
                      <a:srgbClr val="000000"/>
                    </a:solidFill>
                    <a:latin typeface="Calibri" panose="020F0502020204030204" pitchFamily="34" charset="0"/>
                  </a:rPr>
                  <a:t> [ kg ] </a:t>
                </a:r>
                <a14:m>
                  <m:oMath xmlns:m="http://schemas.openxmlformats.org/officeDocument/2006/math">
                    <m:r>
                      <a:rPr lang="en-US" altLang="en-US" sz="1800" b="0" i="1" smtClean="0">
                        <a:solidFill>
                          <a:srgbClr val="000000"/>
                        </a:solidFill>
                        <a:latin typeface="Cambria Math" panose="02040503050406030204" pitchFamily="18" charset="0"/>
                      </a:rPr>
                      <m:t>=</m:t>
                    </m:r>
                    <m:f>
                      <m:fPr>
                        <m:ctrlPr>
                          <a:rPr lang="en-US" altLang="en-US" sz="1800" b="0" i="1" smtClean="0">
                            <a:solidFill>
                              <a:srgbClr val="000000"/>
                            </a:solidFill>
                            <a:latin typeface="Cambria Math" panose="02040503050406030204" pitchFamily="18" charset="0"/>
                          </a:rPr>
                        </m:ctrlPr>
                      </m:fPr>
                      <m:num>
                        <m:r>
                          <a:rPr lang="en-US" altLang="en-US" sz="1800" b="0" i="1" smtClean="0">
                            <a:solidFill>
                              <a:srgbClr val="000000"/>
                            </a:solidFill>
                            <a:latin typeface="Cambria Math" panose="02040503050406030204" pitchFamily="18" charset="0"/>
                          </a:rPr>
                          <m:t>6.674</m:t>
                        </m:r>
                        <m:r>
                          <a:rPr lang="en-US" altLang="en-US" sz="1800" b="0" i="1" smtClean="0">
                            <a:solidFill>
                              <a:srgbClr val="000000"/>
                            </a:solidFill>
                            <a:latin typeface="Cambria Math" panose="02040503050406030204" pitchFamily="18" charset="0"/>
                            <a:ea typeface="Cambria Math" panose="02040503050406030204" pitchFamily="18" charset="0"/>
                          </a:rPr>
                          <m:t>×</m:t>
                        </m:r>
                        <m:sSup>
                          <m:sSupPr>
                            <m:ctrlPr>
                              <a:rPr lang="en-US" altLang="en-US" sz="1800" b="0" i="1" smtClean="0">
                                <a:solidFill>
                                  <a:srgbClr val="000000"/>
                                </a:solidFill>
                                <a:latin typeface="Cambria Math" panose="02040503050406030204" pitchFamily="18" charset="0"/>
                                <a:ea typeface="Cambria Math" panose="02040503050406030204" pitchFamily="18" charset="0"/>
                              </a:rPr>
                            </m:ctrlPr>
                          </m:sSupPr>
                          <m:e>
                            <m:r>
                              <a:rPr lang="en-US" altLang="en-US" sz="1800" b="0" i="1" smtClean="0">
                                <a:solidFill>
                                  <a:srgbClr val="000000"/>
                                </a:solidFill>
                                <a:latin typeface="Cambria Math" panose="02040503050406030204" pitchFamily="18" charset="0"/>
                                <a:ea typeface="Cambria Math" panose="02040503050406030204" pitchFamily="18" charset="0"/>
                              </a:rPr>
                              <m:t>10</m:t>
                            </m:r>
                          </m:e>
                          <m:sup>
                            <m:r>
                              <a:rPr lang="en-US" altLang="en-US" sz="1800" b="0" i="1" smtClean="0">
                                <a:solidFill>
                                  <a:srgbClr val="000000"/>
                                </a:solidFill>
                                <a:latin typeface="Cambria Math" panose="02040503050406030204" pitchFamily="18" charset="0"/>
                                <a:ea typeface="Cambria Math" panose="02040503050406030204" pitchFamily="18" charset="0"/>
                              </a:rPr>
                              <m:t>−11</m:t>
                            </m:r>
                          </m:sup>
                        </m:sSup>
                        <m:r>
                          <a:rPr lang="en-US" altLang="en-US" sz="1800" b="0" i="0" smtClean="0">
                            <a:solidFill>
                              <a:srgbClr val="000000"/>
                            </a:solidFill>
                            <a:latin typeface="Cambria Math" panose="02040503050406030204" pitchFamily="18" charset="0"/>
                            <a:ea typeface="Cambria Math" panose="02040503050406030204" pitchFamily="18" charset="0"/>
                          </a:rPr>
                          <m:t> </m:t>
                        </m:r>
                        <m:r>
                          <m:rPr>
                            <m:sty m:val="p"/>
                          </m:rPr>
                          <a:rPr lang="en-US" altLang="en-US" sz="1800" b="0" i="0" smtClean="0">
                            <a:solidFill>
                              <a:srgbClr val="000000"/>
                            </a:solidFill>
                            <a:latin typeface="Cambria Math" panose="02040503050406030204" pitchFamily="18" charset="0"/>
                            <a:ea typeface="Cambria Math" panose="02040503050406030204" pitchFamily="18" charset="0"/>
                          </a:rPr>
                          <m:t>N</m:t>
                        </m:r>
                        <m:r>
                          <a:rPr lang="en-US" altLang="en-US" sz="1800" b="0" i="1" smtClean="0">
                            <a:solidFill>
                              <a:srgbClr val="000000"/>
                            </a:solidFill>
                            <a:latin typeface="Cambria Math" panose="02040503050406030204" pitchFamily="18" charset="0"/>
                            <a:ea typeface="Cambria Math" panose="02040503050406030204" pitchFamily="18" charset="0"/>
                          </a:rPr>
                          <m:t>⋅</m:t>
                        </m:r>
                        <m:sSup>
                          <m:sSupPr>
                            <m:ctrlPr>
                              <a:rPr lang="en-US" altLang="en-US" sz="1800" b="0" i="1" smtClean="0">
                                <a:solidFill>
                                  <a:srgbClr val="000000"/>
                                </a:solidFill>
                                <a:latin typeface="Cambria Math" panose="02040503050406030204" pitchFamily="18" charset="0"/>
                                <a:ea typeface="Cambria Math" panose="02040503050406030204" pitchFamily="18" charset="0"/>
                              </a:rPr>
                            </m:ctrlPr>
                          </m:sSupPr>
                          <m:e>
                            <m:r>
                              <m:rPr>
                                <m:sty m:val="p"/>
                              </m:rPr>
                              <a:rPr lang="en-US" altLang="en-US" sz="1800" b="0" i="0" smtClean="0">
                                <a:solidFill>
                                  <a:srgbClr val="000000"/>
                                </a:solidFill>
                                <a:latin typeface="Cambria Math" panose="02040503050406030204" pitchFamily="18" charset="0"/>
                                <a:ea typeface="Cambria Math" panose="02040503050406030204" pitchFamily="18" charset="0"/>
                              </a:rPr>
                              <m:t>m</m:t>
                            </m:r>
                          </m:e>
                          <m:sup>
                            <m:r>
                              <a:rPr lang="en-US" altLang="en-US" sz="1800" b="0" i="1" smtClean="0">
                                <a:solidFill>
                                  <a:srgbClr val="000000"/>
                                </a:solidFill>
                                <a:latin typeface="Cambria Math" panose="02040503050406030204" pitchFamily="18" charset="0"/>
                                <a:ea typeface="Cambria Math" panose="02040503050406030204" pitchFamily="18" charset="0"/>
                              </a:rPr>
                              <m:t>2</m:t>
                            </m:r>
                          </m:sup>
                        </m:sSup>
                        <m:r>
                          <a:rPr lang="en-US" altLang="en-US" sz="1800" b="0" i="1" smtClean="0">
                            <a:solidFill>
                              <a:srgbClr val="000000"/>
                            </a:solidFill>
                            <a:latin typeface="Cambria Math" panose="02040503050406030204" pitchFamily="18" charset="0"/>
                            <a:ea typeface="Cambria Math" panose="02040503050406030204" pitchFamily="18" charset="0"/>
                          </a:rPr>
                          <m:t>∕</m:t>
                        </m:r>
                        <m:sSup>
                          <m:sSupPr>
                            <m:ctrlPr>
                              <a:rPr lang="en-US" altLang="en-US" sz="1800" b="0" i="1" smtClean="0">
                                <a:solidFill>
                                  <a:srgbClr val="000000"/>
                                </a:solidFill>
                                <a:latin typeface="Cambria Math" panose="02040503050406030204" pitchFamily="18" charset="0"/>
                                <a:ea typeface="Cambria Math" panose="02040503050406030204" pitchFamily="18" charset="0"/>
                              </a:rPr>
                            </m:ctrlPr>
                          </m:sSupPr>
                          <m:e>
                            <m:r>
                              <m:rPr>
                                <m:sty m:val="p"/>
                              </m:rPr>
                              <a:rPr lang="en-US" altLang="en-US" sz="1800" b="0" i="0" smtClean="0">
                                <a:solidFill>
                                  <a:srgbClr val="000000"/>
                                </a:solidFill>
                                <a:latin typeface="Cambria Math" panose="02040503050406030204" pitchFamily="18" charset="0"/>
                                <a:ea typeface="Cambria Math" panose="02040503050406030204" pitchFamily="18" charset="0"/>
                              </a:rPr>
                              <m:t>kg</m:t>
                            </m:r>
                          </m:e>
                          <m:sup>
                            <m:r>
                              <a:rPr lang="en-US" altLang="en-US" sz="1800" b="0" i="1" smtClean="0">
                                <a:solidFill>
                                  <a:srgbClr val="000000"/>
                                </a:solidFill>
                                <a:latin typeface="Cambria Math" panose="02040503050406030204" pitchFamily="18" charset="0"/>
                                <a:ea typeface="Cambria Math" panose="02040503050406030204" pitchFamily="18" charset="0"/>
                              </a:rPr>
                              <m:t>2</m:t>
                            </m:r>
                          </m:sup>
                        </m:sSup>
                      </m:num>
                      <m:den>
                        <m:sSup>
                          <m:sSupPr>
                            <m:ctrlPr>
                              <a:rPr lang="en-US" altLang="en-US" sz="1800" b="0" i="1" smtClean="0">
                                <a:solidFill>
                                  <a:srgbClr val="000000"/>
                                </a:solidFill>
                                <a:latin typeface="Cambria Math" panose="02040503050406030204" pitchFamily="18" charset="0"/>
                              </a:rPr>
                            </m:ctrlPr>
                          </m:sSupPr>
                          <m:e>
                            <m:d>
                              <m:dPr>
                                <m:ctrlPr>
                                  <a:rPr lang="en-US" altLang="en-US" sz="1800" b="0" i="1">
                                    <a:solidFill>
                                      <a:srgbClr val="000000"/>
                                    </a:solidFill>
                                    <a:latin typeface="Cambria Math" panose="02040503050406030204" pitchFamily="18" charset="0"/>
                                  </a:rPr>
                                </m:ctrlPr>
                              </m:dPr>
                              <m:e>
                                <m:r>
                                  <a:rPr lang="en-US" altLang="en-US" sz="1800" b="0" i="1">
                                    <a:solidFill>
                                      <a:srgbClr val="000000"/>
                                    </a:solidFill>
                                    <a:latin typeface="Cambria Math" panose="02040503050406030204" pitchFamily="18" charset="0"/>
                                  </a:rPr>
                                  <m:t>3</m:t>
                                </m:r>
                                <m:r>
                                  <a:rPr lang="en-US" altLang="en-US" sz="1800" b="0" i="1">
                                    <a:solidFill>
                                      <a:srgbClr val="000000"/>
                                    </a:solidFill>
                                    <a:latin typeface="Cambria Math" panose="02040503050406030204" pitchFamily="18" charset="0"/>
                                    <a:ea typeface="Cambria Math" panose="02040503050406030204" pitchFamily="18" charset="0"/>
                                  </a:rPr>
                                  <m:t>×</m:t>
                                </m:r>
                                <m:sSup>
                                  <m:sSupPr>
                                    <m:ctrlPr>
                                      <a:rPr lang="en-US" altLang="en-US" sz="1800" b="0" i="1">
                                        <a:solidFill>
                                          <a:srgbClr val="000000"/>
                                        </a:solidFill>
                                        <a:latin typeface="Cambria Math" panose="02040503050406030204" pitchFamily="18" charset="0"/>
                                        <a:ea typeface="Cambria Math" panose="02040503050406030204" pitchFamily="18" charset="0"/>
                                      </a:rPr>
                                    </m:ctrlPr>
                                  </m:sSupPr>
                                  <m:e>
                                    <m:r>
                                      <a:rPr lang="en-US" altLang="en-US" sz="1800" b="0" i="1">
                                        <a:solidFill>
                                          <a:srgbClr val="000000"/>
                                        </a:solidFill>
                                        <a:latin typeface="Cambria Math" panose="02040503050406030204" pitchFamily="18" charset="0"/>
                                        <a:ea typeface="Cambria Math" panose="02040503050406030204" pitchFamily="18" charset="0"/>
                                      </a:rPr>
                                      <m:t>10</m:t>
                                    </m:r>
                                  </m:e>
                                  <m:sup>
                                    <m:r>
                                      <a:rPr lang="en-US" altLang="en-US" sz="1800" b="0" i="1" smtClean="0">
                                        <a:solidFill>
                                          <a:srgbClr val="000000"/>
                                        </a:solidFill>
                                        <a:latin typeface="Cambria Math" panose="02040503050406030204" pitchFamily="18" charset="0"/>
                                        <a:ea typeface="Cambria Math" panose="02040503050406030204" pitchFamily="18" charset="0"/>
                                      </a:rPr>
                                      <m:t>8</m:t>
                                    </m:r>
                                  </m:sup>
                                </m:sSup>
                                <m:r>
                                  <a:rPr lang="en-US" altLang="en-US" sz="1800" b="0" i="1" smtClean="0">
                                    <a:solidFill>
                                      <a:srgbClr val="000000"/>
                                    </a:solidFill>
                                    <a:latin typeface="Cambria Math" panose="02040503050406030204" pitchFamily="18" charset="0"/>
                                    <a:ea typeface="Cambria Math" panose="02040503050406030204" pitchFamily="18" charset="0"/>
                                  </a:rPr>
                                  <m:t> </m:t>
                                </m:r>
                                <m:r>
                                  <m:rPr>
                                    <m:sty m:val="p"/>
                                  </m:rPr>
                                  <a:rPr lang="en-US" altLang="en-US" sz="1800" b="0" i="0" smtClean="0">
                                    <a:solidFill>
                                      <a:srgbClr val="000000"/>
                                    </a:solidFill>
                                    <a:latin typeface="Cambria Math" panose="02040503050406030204" pitchFamily="18" charset="0"/>
                                    <a:ea typeface="Cambria Math" panose="02040503050406030204" pitchFamily="18" charset="0"/>
                                  </a:rPr>
                                  <m:t>m</m:t>
                                </m:r>
                                <m:r>
                                  <a:rPr lang="en-US" altLang="en-US" sz="1800" b="0" i="1" smtClean="0">
                                    <a:solidFill>
                                      <a:srgbClr val="000000"/>
                                    </a:solidFill>
                                    <a:latin typeface="Cambria Math" panose="02040503050406030204" pitchFamily="18" charset="0"/>
                                    <a:ea typeface="Cambria Math" panose="02040503050406030204" pitchFamily="18" charset="0"/>
                                  </a:rPr>
                                  <m:t>/</m:t>
                                </m:r>
                                <m:r>
                                  <m:rPr>
                                    <m:sty m:val="p"/>
                                  </m:rPr>
                                  <a:rPr lang="en-US" altLang="en-US" sz="1800" b="0" i="0" smtClean="0">
                                    <a:solidFill>
                                      <a:srgbClr val="000000"/>
                                    </a:solidFill>
                                    <a:latin typeface="Cambria Math" panose="02040503050406030204" pitchFamily="18" charset="0"/>
                                    <a:ea typeface="Cambria Math" panose="02040503050406030204" pitchFamily="18" charset="0"/>
                                  </a:rPr>
                                  <m:t>s</m:t>
                                </m:r>
                              </m:e>
                            </m:d>
                          </m:e>
                          <m:sup>
                            <m:r>
                              <a:rPr lang="en-US" altLang="en-US" sz="1800" b="0" i="1" smtClean="0">
                                <a:solidFill>
                                  <a:srgbClr val="000000"/>
                                </a:solidFill>
                                <a:latin typeface="Cambria Math" panose="02040503050406030204" pitchFamily="18" charset="0"/>
                              </a:rPr>
                              <m:t>2</m:t>
                            </m:r>
                          </m:sup>
                        </m:sSup>
                      </m:den>
                    </m:f>
                    <m:r>
                      <a:rPr lang="en-US" altLang="en-US" sz="1800" b="0" i="1" smtClean="0">
                        <a:solidFill>
                          <a:srgbClr val="000000"/>
                        </a:solidFill>
                        <a:latin typeface="Cambria Math" panose="02040503050406030204" pitchFamily="18" charset="0"/>
                      </a:rPr>
                      <m:t> </m:t>
                    </m:r>
                    <m:r>
                      <a:rPr lang="en-US" altLang="en-US" sz="1800" b="0" i="1" smtClean="0">
                        <a:solidFill>
                          <a:srgbClr val="000000"/>
                        </a:solidFill>
                        <a:latin typeface="Cambria Math" panose="02040503050406030204" pitchFamily="18" charset="0"/>
                      </a:rPr>
                      <m:t>𝑀</m:t>
                    </m:r>
                    <m:d>
                      <m:dPr>
                        <m:begChr m:val="["/>
                        <m:endChr m:val="]"/>
                        <m:ctrlPr>
                          <a:rPr lang="en-US" altLang="en-US" sz="1800" b="0" i="1" smtClean="0">
                            <a:solidFill>
                              <a:srgbClr val="000000"/>
                            </a:solidFill>
                            <a:latin typeface="Cambria Math" panose="02040503050406030204" pitchFamily="18" charset="0"/>
                          </a:rPr>
                        </m:ctrlPr>
                      </m:dPr>
                      <m:e>
                        <m:r>
                          <a:rPr lang="en-US" altLang="en-US" sz="1800" b="0" i="1" smtClean="0">
                            <a:solidFill>
                              <a:srgbClr val="000000"/>
                            </a:solidFill>
                            <a:latin typeface="Cambria Math" panose="02040503050406030204" pitchFamily="18" charset="0"/>
                          </a:rPr>
                          <m:t> </m:t>
                        </m:r>
                        <m:r>
                          <m:rPr>
                            <m:sty m:val="p"/>
                          </m:rPr>
                          <a:rPr lang="en-US" altLang="en-US" sz="1800" b="0" i="0" smtClean="0">
                            <a:solidFill>
                              <a:srgbClr val="000000"/>
                            </a:solidFill>
                            <a:latin typeface="Cambria Math" panose="02040503050406030204" pitchFamily="18" charset="0"/>
                          </a:rPr>
                          <m:t>kg</m:t>
                        </m:r>
                        <m:r>
                          <a:rPr lang="en-US" altLang="en-US" sz="1800" b="0" i="1" smtClean="0">
                            <a:solidFill>
                              <a:srgbClr val="000000"/>
                            </a:solidFill>
                            <a:latin typeface="Cambria Math" panose="02040503050406030204" pitchFamily="18" charset="0"/>
                          </a:rPr>
                          <m:t> </m:t>
                        </m:r>
                      </m:e>
                    </m:d>
                    <m:r>
                      <a:rPr lang="en-US" altLang="en-US" sz="1800" b="0" i="1" smtClean="0">
                        <a:solidFill>
                          <a:srgbClr val="000000"/>
                        </a:solidFill>
                        <a:latin typeface="Cambria Math" panose="02040503050406030204" pitchFamily="18" charset="0"/>
                      </a:rPr>
                      <m:t>=7.416</m:t>
                    </m:r>
                    <m:r>
                      <a:rPr lang="en-US" altLang="en-US" sz="1800" b="0" i="1" smtClean="0">
                        <a:solidFill>
                          <a:srgbClr val="000000"/>
                        </a:solidFill>
                        <a:latin typeface="Cambria Math" panose="02040503050406030204" pitchFamily="18" charset="0"/>
                        <a:ea typeface="Cambria Math" panose="02040503050406030204" pitchFamily="18" charset="0"/>
                      </a:rPr>
                      <m:t>×</m:t>
                    </m:r>
                    <m:sSup>
                      <m:sSupPr>
                        <m:ctrlPr>
                          <a:rPr lang="en-US" altLang="en-US" sz="1800" b="0" i="1" smtClean="0">
                            <a:solidFill>
                              <a:srgbClr val="000000"/>
                            </a:solidFill>
                            <a:latin typeface="Cambria Math" panose="02040503050406030204" pitchFamily="18" charset="0"/>
                            <a:ea typeface="Cambria Math" panose="02040503050406030204" pitchFamily="18" charset="0"/>
                          </a:rPr>
                        </m:ctrlPr>
                      </m:sSupPr>
                      <m:e>
                        <m:r>
                          <a:rPr lang="en-US" altLang="en-US" sz="1800" b="0" i="1" smtClean="0">
                            <a:solidFill>
                              <a:srgbClr val="000000"/>
                            </a:solidFill>
                            <a:latin typeface="Cambria Math" panose="02040503050406030204" pitchFamily="18" charset="0"/>
                            <a:ea typeface="Cambria Math" panose="02040503050406030204" pitchFamily="18" charset="0"/>
                          </a:rPr>
                          <m:t>10</m:t>
                        </m:r>
                      </m:e>
                      <m:sup>
                        <m:r>
                          <a:rPr lang="en-US" altLang="en-US" sz="1800" b="0" i="1" smtClean="0">
                            <a:solidFill>
                              <a:srgbClr val="000000"/>
                            </a:solidFill>
                            <a:latin typeface="Cambria Math" panose="02040503050406030204" pitchFamily="18" charset="0"/>
                            <a:ea typeface="Cambria Math" panose="02040503050406030204" pitchFamily="18" charset="0"/>
                          </a:rPr>
                          <m:t>−28</m:t>
                        </m:r>
                      </m:sup>
                    </m:sSup>
                    <m:r>
                      <a:rPr lang="en-US" altLang="en-US" sz="1800" b="0" i="1" smtClean="0">
                        <a:solidFill>
                          <a:srgbClr val="000000"/>
                        </a:solidFill>
                        <a:latin typeface="Cambria Math" panose="02040503050406030204" pitchFamily="18" charset="0"/>
                        <a:ea typeface="Cambria Math" panose="02040503050406030204" pitchFamily="18" charset="0"/>
                      </a:rPr>
                      <m:t>𝑀</m:t>
                    </m:r>
                    <m:r>
                      <a:rPr lang="en-US" altLang="en-US" sz="1800" b="0" i="1" smtClean="0">
                        <a:solidFill>
                          <a:srgbClr val="000000"/>
                        </a:solidFill>
                        <a:latin typeface="Cambria Math" panose="02040503050406030204" pitchFamily="18" charset="0"/>
                        <a:ea typeface="Cambria Math" panose="02040503050406030204" pitchFamily="18" charset="0"/>
                      </a:rPr>
                      <m:t> [ </m:t>
                    </m:r>
                    <m:r>
                      <m:rPr>
                        <m:sty m:val="p"/>
                      </m:rPr>
                      <a:rPr lang="en-US" altLang="en-US" sz="1800" b="0" i="0" smtClean="0">
                        <a:solidFill>
                          <a:srgbClr val="000000"/>
                        </a:solidFill>
                        <a:latin typeface="Cambria Math" panose="02040503050406030204" pitchFamily="18" charset="0"/>
                        <a:ea typeface="Cambria Math" panose="02040503050406030204" pitchFamily="18" charset="0"/>
                      </a:rPr>
                      <m:t>kg</m:t>
                    </m:r>
                    <m:r>
                      <a:rPr lang="en-US" altLang="en-US" sz="1800" b="0" i="0" smtClean="0">
                        <a:solidFill>
                          <a:srgbClr val="000000"/>
                        </a:solidFill>
                        <a:latin typeface="Cambria Math" panose="02040503050406030204" pitchFamily="18" charset="0"/>
                        <a:ea typeface="Cambria Math" panose="02040503050406030204" pitchFamily="18" charset="0"/>
                      </a:rPr>
                      <m:t> </m:t>
                    </m:r>
                    <m:r>
                      <a:rPr lang="en-US" altLang="en-US" sz="1800" b="0" i="1" smtClean="0">
                        <a:solidFill>
                          <a:srgbClr val="000000"/>
                        </a:solidFill>
                        <a:latin typeface="Cambria Math" panose="02040503050406030204" pitchFamily="18" charset="0"/>
                        <a:ea typeface="Cambria Math" panose="02040503050406030204" pitchFamily="18" charset="0"/>
                      </a:rPr>
                      <m:t>]</m:t>
                    </m:r>
                  </m:oMath>
                </a14:m>
                <a:endParaRPr lang="en-US" altLang="en-US" sz="1800" b="0" dirty="0">
                  <a:solidFill>
                    <a:srgbClr val="000000"/>
                  </a:solidFill>
                  <a:latin typeface="Calibri" panose="020F050202020403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bwMode="auto">
              <a:xfrm>
                <a:off x="381000" y="4292753"/>
                <a:ext cx="8153400" cy="858761"/>
              </a:xfrm>
              <a:prstGeom prst="rect">
                <a:avLst/>
              </a:prstGeom>
              <a:blipFill rotWithShape="0">
                <a:blip r:embed="rId6"/>
                <a:stretch>
                  <a:fillRect l="-673" t="-35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2" name="TextBox 21"/>
          <p:cNvSpPr txBox="1">
            <a:spLocks noChangeArrowheads="1"/>
          </p:cNvSpPr>
          <p:nvPr/>
        </p:nvSpPr>
        <p:spPr bwMode="auto">
          <a:xfrm>
            <a:off x="381000" y="5802868"/>
            <a:ext cx="815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err="1" smtClean="0">
                <a:solidFill>
                  <a:srgbClr val="000000"/>
                </a:solidFill>
                <a:latin typeface="Calibri" panose="020F0502020204030204" pitchFamily="34" charset="0"/>
              </a:rPr>
              <a:t>Dergelijke</a:t>
            </a:r>
            <a:r>
              <a:rPr lang="en-US" altLang="en-US" sz="1800" b="0" dirty="0" smtClean="0">
                <a:solidFill>
                  <a:srgbClr val="000000"/>
                </a:solidFill>
                <a:latin typeface="Calibri" panose="020F0502020204030204" pitchFamily="34" charset="0"/>
              </a:rPr>
              <a:t> </a:t>
            </a:r>
            <a:r>
              <a:rPr lang="en-US" altLang="en-US" sz="1800" b="0" i="1" dirty="0" err="1" smtClean="0">
                <a:solidFill>
                  <a:srgbClr val="000000"/>
                </a:solidFill>
                <a:latin typeface="Calibri" panose="020F0502020204030204" pitchFamily="34" charset="0"/>
              </a:rPr>
              <a:t>geometrische</a:t>
            </a:r>
            <a:r>
              <a:rPr lang="en-US" altLang="en-US" sz="1800" b="0" i="1" dirty="0" smtClean="0">
                <a:solidFill>
                  <a:srgbClr val="000000"/>
                </a:solidFill>
                <a:latin typeface="Calibri" panose="020F0502020204030204" pitchFamily="34" charset="0"/>
              </a:rPr>
              <a:t> </a:t>
            </a:r>
            <a:r>
              <a:rPr lang="en-US" altLang="en-US" sz="1800" b="0" i="1" dirty="0" err="1" smtClean="0">
                <a:solidFill>
                  <a:srgbClr val="000000"/>
                </a:solidFill>
                <a:latin typeface="Calibri" panose="020F0502020204030204" pitchFamily="34" charset="0"/>
              </a:rPr>
              <a:t>eenheden</a:t>
            </a:r>
            <a:r>
              <a:rPr lang="en-US" altLang="en-US" sz="1800" b="0" i="1"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zijn</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gebruikelijk</a:t>
            </a:r>
            <a:r>
              <a:rPr lang="en-US" altLang="en-US" sz="1800" b="0" dirty="0" smtClean="0">
                <a:solidFill>
                  <a:srgbClr val="000000"/>
                </a:solidFill>
                <a:latin typeface="Calibri" panose="020F0502020204030204" pitchFamily="34" charset="0"/>
              </a:rPr>
              <a:t> in de ART</a:t>
            </a:r>
            <a:endParaRPr lang="en-US" altLang="en-US" sz="1800"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29627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heckerboard(across)">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heckerboard(across)">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heckerboard(across)">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heckerboard(across)">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heckerboard(across)">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7" grpId="0"/>
      <p:bldP spid="28" grpId="0"/>
      <p:bldP spid="19" grpId="0"/>
      <p:bldP spid="16" grpId="0"/>
      <p:bldP spid="17" grpId="0"/>
      <p:bldP spid="18"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0" y="0"/>
            <a:ext cx="9144000" cy="990600"/>
          </a:xfrm>
        </p:spPr>
        <p:txBody>
          <a:bodyPr/>
          <a:lstStyle/>
          <a:p>
            <a:pPr>
              <a:defRPr/>
            </a:pPr>
            <a:r>
              <a:rPr lang="en-US" altLang="ja-JP" sz="2800" b="0" kern="1200" dirty="0" err="1" smtClean="0">
                <a:solidFill>
                  <a:srgbClr val="00397E"/>
                </a:solidFill>
                <a:latin typeface="Biondi" pitchFamily="2" charset="0"/>
                <a:ea typeface="MS PGothic" pitchFamily="34" charset="-128"/>
                <a:cs typeface="Arabic Typesetting" pitchFamily="66" charset="-78"/>
              </a:rPr>
              <a:t>Singulariteiten</a:t>
            </a:r>
            <a:r>
              <a:rPr lang="en-US" altLang="ja-JP" sz="2800" b="0" kern="1200" dirty="0" smtClean="0">
                <a:solidFill>
                  <a:srgbClr val="00397E"/>
                </a:solidFill>
                <a:latin typeface="Biondi" pitchFamily="2" charset="0"/>
                <a:ea typeface="MS PGothic" pitchFamily="34" charset="-128"/>
                <a:cs typeface="Arabic Typesetting" pitchFamily="66" charset="-78"/>
              </a:rPr>
              <a:t> in de Schwarzschild </a:t>
            </a:r>
            <a:r>
              <a:rPr lang="en-US" altLang="ja-JP" sz="2800" b="0" kern="1200" dirty="0" err="1" smtClean="0">
                <a:solidFill>
                  <a:srgbClr val="00397E"/>
                </a:solidFill>
                <a:latin typeface="Biondi" pitchFamily="2" charset="0"/>
                <a:ea typeface="MS PGothic" pitchFamily="34" charset="-128"/>
                <a:cs typeface="Arabic Typesetting" pitchFamily="66" charset="-78"/>
              </a:rPr>
              <a:t>metriek</a:t>
            </a:r>
            <a:endParaRPr lang="en-US" altLang="ja-JP" sz="2800" b="0" kern="1200" dirty="0" smtClean="0">
              <a:solidFill>
                <a:srgbClr val="00397E"/>
              </a:solidFill>
              <a:latin typeface="Biondi" pitchFamily="2" charset="0"/>
              <a:ea typeface="MS PGothic" pitchFamily="34" charset="-128"/>
              <a:cs typeface="Arabic Typesetting" pitchFamily="66" charset="-78"/>
            </a:endParaRPr>
          </a:p>
        </p:txBody>
      </p:sp>
      <p:cxnSp>
        <p:nvCxnSpPr>
          <p:cNvPr id="9250" name="Straight Connector 8"/>
          <p:cNvCxnSpPr>
            <a:cxnSpLocks noChangeShapeType="1"/>
          </p:cNvCxnSpPr>
          <p:nvPr/>
        </p:nvCxnSpPr>
        <p:spPr bwMode="auto">
          <a:xfrm>
            <a:off x="1082675" y="777875"/>
            <a:ext cx="6946900" cy="1588"/>
          </a:xfrm>
          <a:prstGeom prst="line">
            <a:avLst/>
          </a:prstGeom>
          <a:noFill/>
          <a:ln w="12700" algn="ctr">
            <a:solidFill>
              <a:srgbClr val="666699"/>
            </a:solidFill>
            <a:round/>
            <a:headEnd/>
            <a:tailEnd/>
          </a:ln>
          <a:extLst>
            <a:ext uri="{909E8E84-426E-40DD-AFC4-6F175D3DCCD1}">
              <a14:hiddenFill xmlns:a14="http://schemas.microsoft.com/office/drawing/2010/main">
                <a:noFill/>
              </a14:hiddenFill>
            </a:ext>
          </a:extLst>
        </p:spPr>
      </p:cxnSp>
      <p:sp>
        <p:nvSpPr>
          <p:cNvPr id="40" name="Rectangle 10"/>
          <p:cNvSpPr>
            <a:spLocks noChangeArrowheads="1"/>
          </p:cNvSpPr>
          <p:nvPr/>
        </p:nvSpPr>
        <p:spPr bwMode="auto">
          <a:xfrm>
            <a:off x="0" y="5715000"/>
            <a:ext cx="9144000" cy="1143000"/>
          </a:xfrm>
          <a:prstGeom prst="rect">
            <a:avLst/>
          </a:prstGeom>
          <a:solidFill>
            <a:schemeClr val="bg1"/>
          </a:solidFill>
          <a:ln w="9525" algn="ctr">
            <a:solidFill>
              <a:schemeClr val="bg1"/>
            </a:solidFill>
            <a:round/>
            <a:headEnd/>
            <a:tailEnd/>
          </a:ln>
        </p:spPr>
        <p:txBody>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endParaRPr lang="nl-NL" altLang="en-US" sz="1800" b="0">
              <a:solidFill>
                <a:srgbClr val="000000"/>
              </a:solidFill>
              <a:latin typeface="Calibri" panose="020F0502020204030204" pitchFamily="34" charset="0"/>
            </a:endParaRPr>
          </a:p>
        </p:txBody>
      </p:sp>
      <p:sp>
        <p:nvSpPr>
          <p:cNvPr id="41" name="TextBox 40"/>
          <p:cNvSpPr txBox="1">
            <a:spLocks noChangeArrowheads="1"/>
          </p:cNvSpPr>
          <p:nvPr/>
        </p:nvSpPr>
        <p:spPr bwMode="auto">
          <a:xfrm>
            <a:off x="381000" y="1077913"/>
            <a:ext cx="678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smtClean="0">
                <a:solidFill>
                  <a:srgbClr val="000000"/>
                </a:solidFill>
                <a:latin typeface="Calibri" panose="020F0502020204030204" pitchFamily="34" charset="0"/>
              </a:rPr>
              <a:t>Schwarzschild </a:t>
            </a:r>
            <a:r>
              <a:rPr lang="en-US" altLang="en-US" sz="1800" b="0" dirty="0" err="1" smtClean="0">
                <a:solidFill>
                  <a:srgbClr val="000000"/>
                </a:solidFill>
                <a:latin typeface="Calibri" panose="020F0502020204030204" pitchFamily="34" charset="0"/>
              </a:rPr>
              <a:t>metriek</a:t>
            </a:r>
            <a:r>
              <a:rPr lang="en-US" altLang="en-US" sz="1800" b="0" dirty="0" smtClean="0">
                <a:solidFill>
                  <a:srgbClr val="000000"/>
                </a:solidFill>
                <a:latin typeface="Calibri" panose="020F0502020204030204" pitchFamily="34" charset="0"/>
              </a:rPr>
              <a:t> in [ kg m s ] </a:t>
            </a:r>
            <a:r>
              <a:rPr lang="en-US" altLang="en-US" sz="1800" b="0" dirty="0" err="1" smtClean="0">
                <a:solidFill>
                  <a:srgbClr val="000000"/>
                </a:solidFill>
                <a:latin typeface="Calibri" panose="020F0502020204030204" pitchFamily="34" charset="0"/>
              </a:rPr>
              <a:t>eenheden</a:t>
            </a:r>
            <a:endParaRPr lang="en-US" altLang="en-US" sz="1800" b="0" dirty="0">
              <a:solidFill>
                <a:srgbClr val="000000"/>
              </a:solidFill>
              <a:latin typeface="Calibri" panose="020F0502020204030204" pitchFamily="34" charset="0"/>
            </a:endParaRPr>
          </a:p>
        </p:txBody>
      </p:sp>
      <p:sp>
        <p:nvSpPr>
          <p:cNvPr id="27" name="TextBox 26"/>
          <p:cNvSpPr txBox="1">
            <a:spLocks noChangeArrowheads="1"/>
          </p:cNvSpPr>
          <p:nvPr/>
        </p:nvSpPr>
        <p:spPr bwMode="auto">
          <a:xfrm>
            <a:off x="381000" y="2221468"/>
            <a:ext cx="815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defRPr>
            </a:lvl1pPr>
            <a:lvl2pPr marL="742950" indent="-285750">
              <a:spcBef>
                <a:spcPct val="20000"/>
              </a:spcBef>
              <a:buChar char="–"/>
              <a:defRPr sz="2000" b="1">
                <a:solidFill>
                  <a:srgbClr val="000099"/>
                </a:solidFill>
                <a:latin typeface="Arial" panose="020B0604020202020204" pitchFamily="34" charset="0"/>
              </a:defRPr>
            </a:lvl2pPr>
            <a:lvl3pPr marL="1143000" indent="-228600">
              <a:spcBef>
                <a:spcPct val="20000"/>
              </a:spcBef>
              <a:buChar char="•"/>
              <a:defRPr sz="2400" b="1">
                <a:solidFill>
                  <a:srgbClr val="49B21A"/>
                </a:solidFill>
                <a:latin typeface="Arial" panose="020B0604020202020204" pitchFamily="34" charset="0"/>
              </a:defRPr>
            </a:lvl3pPr>
            <a:lvl4pPr marL="1600200" indent="-228600">
              <a:spcBef>
                <a:spcPct val="20000"/>
              </a:spcBef>
              <a:buChar char="–"/>
              <a:defRPr sz="1600" b="1">
                <a:solidFill>
                  <a:schemeClr val="tx1"/>
                </a:solidFill>
                <a:latin typeface="Arial" panose="020B0604020202020204" pitchFamily="34" charset="0"/>
              </a:defRPr>
            </a:lvl4pPr>
            <a:lvl5pPr marL="2057400" indent="-228600">
              <a:spcBef>
                <a:spcPct val="20000"/>
              </a:spcBef>
              <a:buChar char="»"/>
              <a:defRPr sz="1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00" b="1">
                <a:solidFill>
                  <a:schemeClr val="tx1"/>
                </a:solidFill>
                <a:latin typeface="Arial" panose="020B0604020202020204" pitchFamily="34" charset="0"/>
              </a:defRPr>
            </a:lvl9pPr>
          </a:lstStyle>
          <a:p>
            <a:pPr eaLnBrk="0" hangingPunct="0">
              <a:spcBef>
                <a:spcPct val="0"/>
              </a:spcBef>
              <a:buFontTx/>
              <a:buNone/>
            </a:pPr>
            <a:r>
              <a:rPr lang="en-US" altLang="en-US" sz="1800" b="0" dirty="0">
                <a:solidFill>
                  <a:srgbClr val="000000"/>
                </a:solidFill>
                <a:latin typeface="Calibri" panose="020F0502020204030204" pitchFamily="34" charset="0"/>
              </a:rPr>
              <a:t>Schwarzschild </a:t>
            </a:r>
            <a:r>
              <a:rPr lang="en-US" altLang="en-US" sz="1800" b="0" dirty="0" err="1">
                <a:solidFill>
                  <a:srgbClr val="000000"/>
                </a:solidFill>
                <a:latin typeface="Calibri" panose="020F0502020204030204" pitchFamily="34" charset="0"/>
              </a:rPr>
              <a:t>metriek</a:t>
            </a:r>
            <a:r>
              <a:rPr lang="en-US" altLang="en-US" sz="1800" b="0" dirty="0">
                <a:solidFill>
                  <a:srgbClr val="000000"/>
                </a:solidFill>
                <a:latin typeface="Calibri" panose="020F0502020204030204" pitchFamily="34" charset="0"/>
              </a:rPr>
              <a:t> in </a:t>
            </a:r>
            <a:r>
              <a:rPr lang="en-US" altLang="en-US" sz="1800" b="0" dirty="0" err="1" smtClean="0">
                <a:solidFill>
                  <a:srgbClr val="000000"/>
                </a:solidFill>
                <a:latin typeface="Calibri" panose="020F0502020204030204" pitchFamily="34" charset="0"/>
              </a:rPr>
              <a:t>geometrische</a:t>
            </a:r>
            <a:r>
              <a:rPr lang="en-US" altLang="en-US" sz="1800" b="0" dirty="0" smtClean="0">
                <a:solidFill>
                  <a:srgbClr val="000000"/>
                </a:solidFill>
                <a:latin typeface="Calibri" panose="020F0502020204030204" pitchFamily="34" charset="0"/>
              </a:rPr>
              <a:t> </a:t>
            </a:r>
            <a:r>
              <a:rPr lang="en-US" altLang="en-US" sz="1800" b="0" dirty="0" err="1" smtClean="0">
                <a:solidFill>
                  <a:srgbClr val="000000"/>
                </a:solidFill>
                <a:latin typeface="Calibri" panose="020F0502020204030204" pitchFamily="34" charset="0"/>
              </a:rPr>
              <a:t>eenheden</a:t>
            </a:r>
            <a:endParaRPr lang="en-US" altLang="en-US" sz="1800" b="0" dirty="0">
              <a:solidFill>
                <a:srgbClr val="000000"/>
              </a:solidFill>
              <a:latin typeface="Calibri" panose="020F0502020204030204" pitchFamily="34" charset="0"/>
            </a:endParaRPr>
          </a:p>
        </p:txBody>
      </p:sp>
      <p:grpSp>
        <p:nvGrpSpPr>
          <p:cNvPr id="15" name="Group 14"/>
          <p:cNvGrpSpPr/>
          <p:nvPr/>
        </p:nvGrpSpPr>
        <p:grpSpPr>
          <a:xfrm>
            <a:off x="4007544" y="4779441"/>
            <a:ext cx="4984056" cy="2078559"/>
            <a:chOff x="4007544" y="4779441"/>
            <a:chExt cx="4984056" cy="2078559"/>
          </a:xfrm>
        </p:grpSpPr>
        <p:pic>
          <p:nvPicPr>
            <p:cNvPr id="30" name="Picture 2" descr="Schwarzs"/>
            <p:cNvPicPr>
              <a:picLocks noChangeAspect="1" noChangeArrowheads="1"/>
            </p:cNvPicPr>
            <p:nvPr/>
          </p:nvPicPr>
          <p:blipFill>
            <a:blip r:embed="rId3" cstate="print"/>
            <a:srcRect/>
            <a:stretch>
              <a:fillRect/>
            </a:stretch>
          </p:blipFill>
          <p:spPr bwMode="auto">
            <a:xfrm>
              <a:off x="4191000" y="4860336"/>
              <a:ext cx="4800600" cy="1997664"/>
            </a:xfrm>
            <a:prstGeom prst="rect">
              <a:avLst/>
            </a:prstGeom>
            <a:noFill/>
            <a:ln w="9525">
              <a:noFill/>
              <a:miter lim="800000"/>
              <a:headEnd/>
              <a:tailEnd/>
            </a:ln>
          </p:spPr>
        </p:pic>
        <p:sp>
          <p:nvSpPr>
            <p:cNvPr id="10" name="Rectangle 9"/>
            <p:cNvSpPr/>
            <p:nvPr/>
          </p:nvSpPr>
          <p:spPr bwMode="auto">
            <a:xfrm>
              <a:off x="4007544" y="4779441"/>
              <a:ext cx="223837" cy="207855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ymbol" pitchFamily="18" charset="2"/>
              </a:endParaRPr>
            </a:p>
          </p:txBody>
        </p:sp>
      </p:grpSp>
      <p:sp>
        <p:nvSpPr>
          <p:cNvPr id="32" name="Text Box 6"/>
          <p:cNvSpPr txBox="1">
            <a:spLocks noChangeArrowheads="1"/>
          </p:cNvSpPr>
          <p:nvPr/>
        </p:nvSpPr>
        <p:spPr bwMode="auto">
          <a:xfrm>
            <a:off x="4843465" y="6121299"/>
            <a:ext cx="1023935" cy="338554"/>
          </a:xfrm>
          <a:prstGeom prst="rect">
            <a:avLst/>
          </a:prstGeom>
          <a:solidFill>
            <a:schemeClr val="bg1"/>
          </a:solidFill>
          <a:ln w="9525">
            <a:noFill/>
            <a:miter lim="800000"/>
            <a:headEnd/>
            <a:tailEnd/>
          </a:ln>
        </p:spPr>
        <p:txBody>
          <a:bodyPr wrap="none">
            <a:spAutoFit/>
          </a:bodyPr>
          <a:lstStyle/>
          <a:p>
            <a:pPr eaLnBrk="0" hangingPunct="0">
              <a:defRPr/>
            </a:pPr>
            <a:r>
              <a:rPr lang="en-US" sz="1600" dirty="0" err="1">
                <a:latin typeface="Calibri" pitchFamily="34" charset="0"/>
                <a:cs typeface="Calibri" pitchFamily="34" charset="0"/>
              </a:rPr>
              <a:t>Straal</a:t>
            </a:r>
            <a:r>
              <a:rPr lang="en-US" sz="1600" dirty="0">
                <a:latin typeface="Calibri" pitchFamily="34" charset="0"/>
                <a:cs typeface="Calibri" pitchFamily="34" charset="0"/>
              </a:rPr>
              <a:t> </a:t>
            </a:r>
            <a:r>
              <a:rPr lang="en-US" sz="1600" dirty="0" err="1">
                <a:latin typeface="Calibri" pitchFamily="34" charset="0"/>
                <a:cs typeface="Calibri" pitchFamily="34" charset="0"/>
              </a:rPr>
              <a:t>ster</a:t>
            </a:r>
            <a:endParaRPr lang="nl-NL" sz="1600" dirty="0">
              <a:latin typeface="Calibri" pitchFamily="34" charset="0"/>
              <a:cs typeface="Calibri" pitchFamily="34" charset="0"/>
            </a:endParaRPr>
          </a:p>
        </p:txBody>
      </p:sp>
      <p:sp>
        <p:nvSpPr>
          <p:cNvPr id="33" name="Text Box 6"/>
          <p:cNvSpPr txBox="1">
            <a:spLocks noChangeArrowheads="1"/>
          </p:cNvSpPr>
          <p:nvPr/>
        </p:nvSpPr>
        <p:spPr bwMode="auto">
          <a:xfrm>
            <a:off x="7281865" y="6096000"/>
            <a:ext cx="1706814" cy="338554"/>
          </a:xfrm>
          <a:prstGeom prst="rect">
            <a:avLst/>
          </a:prstGeom>
          <a:solidFill>
            <a:schemeClr val="bg1"/>
          </a:solidFill>
          <a:ln w="9525">
            <a:noFill/>
            <a:miter lim="800000"/>
            <a:headEnd/>
            <a:tailEnd/>
          </a:ln>
        </p:spPr>
        <p:txBody>
          <a:bodyPr wrap="none">
            <a:spAutoFit/>
          </a:bodyPr>
          <a:lstStyle/>
          <a:p>
            <a:pPr eaLnBrk="0" hangingPunct="0">
              <a:defRPr/>
            </a:pPr>
            <a:r>
              <a:rPr lang="en-US" sz="1600" dirty="0" err="1" smtClean="0">
                <a:latin typeface="Calibri" pitchFamily="34" charset="0"/>
                <a:cs typeface="Calibri" pitchFamily="34" charset="0"/>
              </a:rPr>
              <a:t>Ster</a:t>
            </a:r>
            <a:r>
              <a:rPr lang="en-US" sz="1600" dirty="0" smtClean="0">
                <a:latin typeface="Calibri" pitchFamily="34" charset="0"/>
                <a:cs typeface="Calibri" pitchFamily="34" charset="0"/>
              </a:rPr>
              <a:t> </a:t>
            </a:r>
            <a:r>
              <a:rPr lang="en-US" sz="1600" dirty="0" err="1" smtClean="0">
                <a:latin typeface="Calibri" pitchFamily="34" charset="0"/>
                <a:cs typeface="Calibri" pitchFamily="34" charset="0"/>
              </a:rPr>
              <a:t>binnengebied</a:t>
            </a:r>
            <a:endParaRPr lang="nl-NL" sz="1600" dirty="0">
              <a:latin typeface="Calibri" pitchFamily="34" charset="0"/>
              <a:cs typeface="Calibri" pitchFamily="34" charset="0"/>
            </a:endParaRPr>
          </a:p>
        </p:txBody>
      </p:sp>
      <p:sp>
        <p:nvSpPr>
          <p:cNvPr id="28" name="Rectangle 27"/>
          <p:cNvSpPr/>
          <p:nvPr/>
        </p:nvSpPr>
        <p:spPr>
          <a:xfrm>
            <a:off x="381000" y="3316069"/>
            <a:ext cx="7839075" cy="646331"/>
          </a:xfrm>
          <a:prstGeom prst="rect">
            <a:avLst/>
          </a:prstGeom>
        </p:spPr>
        <p:txBody>
          <a:bodyPr wrap="square">
            <a:spAutoFit/>
          </a:bodyPr>
          <a:lstStyle/>
          <a:p>
            <a:pPr eaLnBrk="0" hangingPunct="0">
              <a:defRPr/>
            </a:pPr>
            <a:r>
              <a:rPr lang="nl-NL" dirty="0" smtClean="0">
                <a:latin typeface="Calibri" pitchFamily="34" charset="0"/>
                <a:cs typeface="Calibri" pitchFamily="34" charset="0"/>
              </a:rPr>
              <a:t>De limiet </a:t>
            </a:r>
            <a:r>
              <a:rPr lang="nl-NL" i="1" dirty="0" smtClean="0">
                <a:latin typeface="Calibri" pitchFamily="34" charset="0"/>
                <a:cs typeface="Calibri" pitchFamily="34" charset="0"/>
              </a:rPr>
              <a:t>M</a:t>
            </a:r>
            <a:r>
              <a:rPr lang="nl-NL" dirty="0" smtClean="0">
                <a:latin typeface="Calibri" pitchFamily="34" charset="0"/>
                <a:cs typeface="Calibri" pitchFamily="34" charset="0"/>
              </a:rPr>
              <a:t> </a:t>
            </a:r>
            <a:r>
              <a:rPr lang="nl-NL" dirty="0">
                <a:latin typeface="Calibri" pitchFamily="34" charset="0"/>
                <a:cs typeface="Calibri" pitchFamily="34" charset="0"/>
              </a:rPr>
              <a:t>= 0 or </a:t>
            </a:r>
            <a:r>
              <a:rPr lang="nl-NL" i="1" dirty="0">
                <a:latin typeface="Calibri" pitchFamily="34" charset="0"/>
                <a:cs typeface="Calibri" pitchFamily="34" charset="0"/>
              </a:rPr>
              <a:t>r → ∞ </a:t>
            </a:r>
            <a:r>
              <a:rPr lang="nl-NL" dirty="0">
                <a:latin typeface="Calibri" pitchFamily="34" charset="0"/>
                <a:cs typeface="Calibri" pitchFamily="34" charset="0"/>
              </a:rPr>
              <a:t>levert </a:t>
            </a:r>
            <a:r>
              <a:rPr lang="nl-NL" dirty="0" smtClean="0">
                <a:latin typeface="Calibri" pitchFamily="34" charset="0"/>
                <a:cs typeface="Calibri" pitchFamily="34" charset="0"/>
              </a:rPr>
              <a:t>de Minkowski metriek in sferische coördinaten</a:t>
            </a:r>
          </a:p>
          <a:p>
            <a:pPr eaLnBrk="0" hangingPunct="0">
              <a:defRPr/>
            </a:pPr>
            <a:r>
              <a:rPr lang="nl-NL" dirty="0" smtClean="0">
                <a:latin typeface="Calibri" pitchFamily="34" charset="0"/>
                <a:cs typeface="Calibri" pitchFamily="34" charset="0"/>
              </a:rPr>
              <a:t>Veel bronnen zijn sferisch symmetrisch: sterren, zwarte gaten, neutronensterren</a:t>
            </a:r>
            <a:endParaRPr lang="en-US" dirty="0">
              <a:latin typeface="Calibri" pitchFamily="34" charset="0"/>
              <a:cs typeface="Calibri" pitchFamily="34" charset="0"/>
            </a:endParaRPr>
          </a:p>
        </p:txBody>
      </p:sp>
      <p:sp>
        <p:nvSpPr>
          <p:cNvPr id="29" name="Text Box 28"/>
          <p:cNvSpPr txBox="1">
            <a:spLocks noChangeArrowheads="1"/>
          </p:cNvSpPr>
          <p:nvPr/>
        </p:nvSpPr>
        <p:spPr bwMode="auto">
          <a:xfrm>
            <a:off x="381000" y="3972143"/>
            <a:ext cx="6929438" cy="1000274"/>
          </a:xfrm>
          <a:prstGeom prst="rect">
            <a:avLst/>
          </a:prstGeom>
          <a:noFill/>
          <a:ln w="9525" algn="ctr">
            <a:noFill/>
            <a:miter lim="800000"/>
            <a:headEnd/>
            <a:tailEnd/>
          </a:ln>
        </p:spPr>
        <p:txBody>
          <a:bodyPr>
            <a:spAutoFit/>
          </a:bodyPr>
          <a:lstStyle/>
          <a:p>
            <a:pPr eaLnBrk="0" hangingPunct="0">
              <a:lnSpc>
                <a:spcPct val="150000"/>
              </a:lnSpc>
              <a:defRPr/>
            </a:pPr>
            <a:r>
              <a:rPr lang="nl-NL" dirty="0">
                <a:latin typeface="Calibri" pitchFamily="34" charset="0"/>
                <a:cs typeface="Calibri" pitchFamily="34" charset="0"/>
              </a:rPr>
              <a:t>Metriek singulier op </a:t>
            </a:r>
            <a:r>
              <a:rPr lang="nl-NL" i="1" dirty="0">
                <a:latin typeface="Calibri" pitchFamily="34" charset="0"/>
                <a:cs typeface="Calibri" pitchFamily="34" charset="0"/>
              </a:rPr>
              <a:t>r = 0 </a:t>
            </a:r>
            <a:r>
              <a:rPr lang="nl-NL" dirty="0">
                <a:latin typeface="Calibri" pitchFamily="34" charset="0"/>
                <a:cs typeface="Calibri" pitchFamily="34" charset="0"/>
              </a:rPr>
              <a:t>en </a:t>
            </a:r>
            <a:r>
              <a:rPr lang="nl-NL" i="1" dirty="0">
                <a:latin typeface="Calibri" pitchFamily="34" charset="0"/>
                <a:cs typeface="Calibri" pitchFamily="34" charset="0"/>
              </a:rPr>
              <a:t>r = </a:t>
            </a:r>
            <a:r>
              <a:rPr lang="nl-NL" i="1" dirty="0" smtClean="0">
                <a:latin typeface="Calibri" pitchFamily="34" charset="0"/>
                <a:cs typeface="Calibri" pitchFamily="34" charset="0"/>
              </a:rPr>
              <a:t>2M</a:t>
            </a:r>
            <a:endParaRPr lang="nl-NL" i="1" dirty="0">
              <a:latin typeface="Calibri" pitchFamily="34" charset="0"/>
              <a:cs typeface="Calibri" pitchFamily="34" charset="0"/>
            </a:endParaRPr>
          </a:p>
          <a:p>
            <a:pPr eaLnBrk="0" hangingPunct="0">
              <a:buFont typeface="Arial" charset="0"/>
              <a:buChar char="•"/>
              <a:defRPr/>
            </a:pPr>
            <a:r>
              <a:rPr lang="nl-NL" sz="1600" i="1" dirty="0">
                <a:latin typeface="Calibri" pitchFamily="34" charset="0"/>
                <a:cs typeface="Calibri" pitchFamily="34" charset="0"/>
              </a:rPr>
              <a:t>  r = 0        </a:t>
            </a:r>
            <a:r>
              <a:rPr lang="nl-NL" sz="1600" dirty="0">
                <a:latin typeface="Calibri" pitchFamily="34" charset="0"/>
                <a:cs typeface="Calibri" pitchFamily="34" charset="0"/>
              </a:rPr>
              <a:t>:  Echte singulariteit met oneindige ruimtetijdkromming</a:t>
            </a:r>
          </a:p>
          <a:p>
            <a:pPr eaLnBrk="0" hangingPunct="0">
              <a:buFont typeface="Arial" charset="0"/>
              <a:buChar char="•"/>
              <a:defRPr/>
            </a:pPr>
            <a:r>
              <a:rPr lang="nl-NL" sz="1600" dirty="0">
                <a:latin typeface="Calibri" pitchFamily="34" charset="0"/>
                <a:cs typeface="Calibri" pitchFamily="34" charset="0"/>
              </a:rPr>
              <a:t>  </a:t>
            </a:r>
            <a:r>
              <a:rPr lang="nl-NL" sz="1600" i="1" dirty="0">
                <a:latin typeface="Calibri" pitchFamily="34" charset="0"/>
                <a:cs typeface="Calibri" pitchFamily="34" charset="0"/>
              </a:rPr>
              <a:t>r = </a:t>
            </a:r>
            <a:r>
              <a:rPr lang="nl-NL" sz="1600" i="1" dirty="0" smtClean="0">
                <a:latin typeface="Calibri" pitchFamily="34" charset="0"/>
                <a:cs typeface="Calibri" pitchFamily="34" charset="0"/>
              </a:rPr>
              <a:t>2M    </a:t>
            </a:r>
            <a:r>
              <a:rPr lang="nl-NL" sz="1600" dirty="0">
                <a:latin typeface="Calibri" pitchFamily="34" charset="0"/>
                <a:cs typeface="Calibri" pitchFamily="34" charset="0"/>
              </a:rPr>
              <a:t>:  </a:t>
            </a:r>
            <a:r>
              <a:rPr lang="nl-NL" sz="1600" dirty="0" smtClean="0">
                <a:latin typeface="Calibri" pitchFamily="34" charset="0"/>
                <a:cs typeface="Calibri" pitchFamily="34" charset="0"/>
              </a:rPr>
              <a:t>Blijkt singulier </a:t>
            </a:r>
            <a:r>
              <a:rPr lang="nl-NL" sz="1600" dirty="0">
                <a:latin typeface="Calibri" pitchFamily="34" charset="0"/>
                <a:cs typeface="Calibri" pitchFamily="34" charset="0"/>
              </a:rPr>
              <a:t>vanwege keuze </a:t>
            </a:r>
            <a:r>
              <a:rPr lang="nl-NL" sz="1600" dirty="0" smtClean="0">
                <a:latin typeface="Calibri" pitchFamily="34" charset="0"/>
                <a:cs typeface="Calibri" pitchFamily="34" charset="0"/>
              </a:rPr>
              <a:t>coördinatensysteem</a:t>
            </a:r>
            <a:endParaRPr lang="nl-NL" sz="16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388129" y="1485691"/>
                <a:ext cx="5841471" cy="7241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𝑑𝑠</m:t>
                          </m:r>
                        </m:e>
                        <m:sup>
                          <m:r>
                            <a:rPr lang="en-US" sz="1600" b="0" i="1" smtClean="0">
                              <a:latin typeface="Cambria Math" panose="02040503050406030204" pitchFamily="18" charset="0"/>
                            </a:rPr>
                            <m:t>2</m:t>
                          </m:r>
                        </m:sup>
                      </m:sSup>
                      <m:r>
                        <a:rPr lang="en-US" sz="1600" i="1" smtClean="0">
                          <a:latin typeface="Cambria Math" panose="02040503050406030204" pitchFamily="18" charset="0"/>
                        </a:rPr>
                        <m:t>=</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r>
                                <a:rPr lang="en-US" sz="1600" b="0" i="1" smtClean="0">
                                  <a:latin typeface="Cambria Math" panose="02040503050406030204" pitchFamily="18" charset="0"/>
                                </a:rPr>
                                <m:t>𝐺𝑀</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𝑟</m:t>
                              </m:r>
                            </m:den>
                          </m:f>
                        </m:e>
                      </m:d>
                      <m:sSup>
                        <m:sSupPr>
                          <m:ctrlPr>
                            <a:rPr lang="en-US" sz="1600" b="0" i="1" smtClean="0">
                              <a:latin typeface="Cambria Math" panose="02040503050406030204" pitchFamily="18" charset="0"/>
                            </a:rPr>
                          </m:ctrlPr>
                        </m:sSup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1−</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r>
                                <a:rPr lang="en-US" sz="1600" b="0" i="1" smtClean="0">
                                  <a:latin typeface="Cambria Math" panose="02040503050406030204" pitchFamily="18" charset="0"/>
                                </a:rPr>
                                <m:t>𝐺𝑀</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𝑟</m:t>
                              </m:r>
                            </m:den>
                          </m:f>
                        </m:den>
                      </m:f>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𝑑𝑟</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𝑟</m:t>
                          </m:r>
                        </m:e>
                        <m:sup>
                          <m:r>
                            <a:rPr lang="en-US" sz="1600" b="0" i="1" smtClean="0">
                              <a:latin typeface="Cambria Math" panose="02040503050406030204" pitchFamily="18" charset="0"/>
                            </a:rPr>
                            <m:t>2</m:t>
                          </m:r>
                        </m:sup>
                      </m:sSup>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𝜃</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sin</m:t>
                                  </m:r>
                                </m:e>
                                <m:sup>
                                  <m:r>
                                    <a:rPr lang="en-US" sz="1600" b="0" i="1" smtClean="0">
                                      <a:latin typeface="Cambria Math" panose="02040503050406030204" pitchFamily="18" charset="0"/>
                                    </a:rPr>
                                    <m:t>2</m:t>
                                  </m:r>
                                </m:sup>
                              </m:sSup>
                            </m:fName>
                            <m:e>
                              <m:r>
                                <a:rPr lang="en-US" sz="1600" b="0" i="1" smtClean="0">
                                  <a:latin typeface="Cambria Math" panose="02040503050406030204" pitchFamily="18" charset="0"/>
                                  <a:ea typeface="Cambria Math" panose="02040503050406030204" pitchFamily="18" charset="0"/>
                                </a:rPr>
                                <m:t>𝜃</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sym typeface="Symbol" panose="05050102010706020507" pitchFamily="18" charset="2"/>
                                    </a:rPr>
                                    <m:t>𝜙</m:t>
                                  </m:r>
                                </m:e>
                                <m:sup>
                                  <m:r>
                                    <a:rPr lang="en-US" sz="1600" b="0" i="1" smtClean="0">
                                      <a:latin typeface="Cambria Math" panose="02040503050406030204" pitchFamily="18" charset="0"/>
                                      <a:ea typeface="Cambria Math" panose="02040503050406030204" pitchFamily="18" charset="0"/>
                                    </a:rPr>
                                    <m:t>2</m:t>
                                  </m:r>
                                </m:sup>
                              </m:sSup>
                            </m:e>
                          </m:func>
                        </m:e>
                      </m:d>
                    </m:oMath>
                  </m:oMathPara>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388129" y="1485691"/>
                <a:ext cx="5841471" cy="72410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388129" y="2619735"/>
                <a:ext cx="5382050" cy="686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𝑑𝑠</m:t>
                          </m:r>
                        </m:e>
                        <m:sup>
                          <m:r>
                            <a:rPr lang="en-US" sz="1600" b="0" i="1" smtClean="0">
                              <a:latin typeface="Cambria Math" panose="02040503050406030204" pitchFamily="18" charset="0"/>
                            </a:rPr>
                            <m:t>2</m:t>
                          </m:r>
                        </m:sup>
                      </m:sSup>
                      <m:r>
                        <a:rPr lang="en-US" sz="1600" i="1" smtClean="0">
                          <a:latin typeface="Cambria Math" panose="02040503050406030204" pitchFamily="18" charset="0"/>
                        </a:rPr>
                        <m:t>=</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r>
                                <a:rPr lang="en-US" sz="1600" b="0" i="1" smtClean="0">
                                  <a:latin typeface="Cambria Math" panose="02040503050406030204" pitchFamily="18" charset="0"/>
                                </a:rPr>
                                <m:t>𝑀</m:t>
                              </m:r>
                            </m:num>
                            <m:den>
                              <m:r>
                                <a:rPr lang="en-US" sz="1600" b="0" i="1" smtClean="0">
                                  <a:latin typeface="Cambria Math" panose="02040503050406030204" pitchFamily="18" charset="0"/>
                                </a:rPr>
                                <m:t>𝑟</m:t>
                              </m:r>
                            </m:den>
                          </m:f>
                        </m:e>
                      </m:d>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1−</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r>
                                <a:rPr lang="en-US" sz="1600" b="0" i="1" smtClean="0">
                                  <a:latin typeface="Cambria Math" panose="02040503050406030204" pitchFamily="18" charset="0"/>
                                </a:rPr>
                                <m:t>𝑀</m:t>
                              </m:r>
                            </m:num>
                            <m:den>
                              <m:r>
                                <a:rPr lang="en-US" sz="1600" b="0" i="1" smtClean="0">
                                  <a:latin typeface="Cambria Math" panose="02040503050406030204" pitchFamily="18" charset="0"/>
                                </a:rPr>
                                <m:t>𝑟</m:t>
                              </m:r>
                            </m:den>
                          </m:f>
                        </m:den>
                      </m:f>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𝑑𝑟</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𝑟</m:t>
                          </m:r>
                        </m:e>
                        <m:sup>
                          <m:r>
                            <a:rPr lang="en-US" sz="1600" b="0" i="1" smtClean="0">
                              <a:latin typeface="Cambria Math" panose="02040503050406030204" pitchFamily="18" charset="0"/>
                            </a:rPr>
                            <m:t>2</m:t>
                          </m:r>
                        </m:sup>
                      </m:sSup>
                      <m:d>
                        <m:dPr>
                          <m:ctrlPr>
                            <a:rPr lang="en-US" sz="1600" b="0" i="1" smtClean="0">
                              <a:latin typeface="Cambria Math" panose="02040503050406030204" pitchFamily="18" charset="0"/>
                            </a:rPr>
                          </m:ctrlPr>
                        </m:dPr>
                        <m:e>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𝜃</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sin</m:t>
                                  </m:r>
                                </m:e>
                                <m:sup>
                                  <m:r>
                                    <a:rPr lang="en-US" sz="1600" b="0" i="1" smtClean="0">
                                      <a:latin typeface="Cambria Math" panose="02040503050406030204" pitchFamily="18" charset="0"/>
                                    </a:rPr>
                                    <m:t>2</m:t>
                                  </m:r>
                                </m:sup>
                              </m:sSup>
                            </m:fName>
                            <m:e>
                              <m:r>
                                <a:rPr lang="en-US" sz="1600" b="0" i="1" smtClean="0">
                                  <a:latin typeface="Cambria Math" panose="02040503050406030204" pitchFamily="18" charset="0"/>
                                  <a:ea typeface="Cambria Math" panose="02040503050406030204" pitchFamily="18" charset="0"/>
                                </a:rPr>
                                <m:t>𝜃</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sym typeface="Symbol" panose="05050102010706020507" pitchFamily="18" charset="2"/>
                                    </a:rPr>
                                    <m:t>𝜙</m:t>
                                  </m:r>
                                </m:e>
                                <m:sup>
                                  <m:r>
                                    <a:rPr lang="en-US" sz="1600" b="0" i="1" smtClean="0">
                                      <a:latin typeface="Cambria Math" panose="02040503050406030204" pitchFamily="18" charset="0"/>
                                      <a:ea typeface="Cambria Math" panose="02040503050406030204" pitchFamily="18" charset="0"/>
                                    </a:rPr>
                                    <m:t>2</m:t>
                                  </m:r>
                                </m:sup>
                              </m:sSup>
                            </m:e>
                          </m:func>
                        </m:e>
                      </m:d>
                    </m:oMath>
                  </m:oMathPara>
                </a14:m>
                <a:endParaRPr lang="en-US"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388129" y="2619735"/>
                <a:ext cx="5382050" cy="686085"/>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0736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heckerboard(across)">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heckerboard(across)">
                                      <p:cBhvr>
                                        <p:cTn id="28" dur="500"/>
                                        <p:tgtEl>
                                          <p:spTgt spid="2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checkerboard(across)">
                                      <p:cBhvr>
                                        <p:cTn id="31" dur="500"/>
                                        <p:tgtEl>
                                          <p:spTgt spid="3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checkerboard(across)">
                                      <p:cBhvr>
                                        <p:cTn id="34" dur="500"/>
                                        <p:tgtEl>
                                          <p:spTgt spid="33"/>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7" grpId="0"/>
      <p:bldP spid="32" grpId="0" animBg="1"/>
      <p:bldP spid="33" grpId="0" animBg="1"/>
      <p:bldP spid="28" grpId="0"/>
      <p:bldP spid="29"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10"/>
          <p:cNvSpPr>
            <a:spLocks noChangeArrowheads="1"/>
          </p:cNvSpPr>
          <p:nvPr/>
        </p:nvSpPr>
        <p:spPr bwMode="auto">
          <a:xfrm>
            <a:off x="0" y="5715000"/>
            <a:ext cx="9144000" cy="1143000"/>
          </a:xfrm>
          <a:prstGeom prst="rect">
            <a:avLst/>
          </a:prstGeom>
          <a:solidFill>
            <a:schemeClr val="bg1"/>
          </a:solidFill>
          <a:ln w="9525" algn="ctr">
            <a:solidFill>
              <a:schemeClr val="bg1"/>
            </a:solidFill>
            <a:round/>
            <a:headEnd/>
            <a:tailEnd/>
          </a:ln>
        </p:spPr>
        <p:txBody>
          <a:bodyPr/>
          <a:lstStyle/>
          <a:p>
            <a:pPr eaLnBrk="0" hangingPunct="0"/>
            <a:endParaRPr lang="nl-NL"/>
          </a:p>
        </p:txBody>
      </p:sp>
      <p:sp>
        <p:nvSpPr>
          <p:cNvPr id="7176" name="Rectangle 2"/>
          <p:cNvSpPr>
            <a:spLocks noChangeArrowheads="1"/>
          </p:cNvSpPr>
          <p:nvPr/>
        </p:nvSpPr>
        <p:spPr bwMode="auto">
          <a:xfrm>
            <a:off x="0" y="3319463"/>
            <a:ext cx="9144000" cy="0"/>
          </a:xfrm>
          <a:prstGeom prst="rect">
            <a:avLst/>
          </a:prstGeom>
          <a:noFill/>
          <a:ln w="9525" algn="ctr">
            <a:noFill/>
            <a:miter lim="800000"/>
            <a:headEnd/>
            <a:tailEnd/>
          </a:ln>
        </p:spPr>
        <p:txBody>
          <a:bodyPr wrap="none" anchor="ctr">
            <a:spAutoFit/>
          </a:bodyPr>
          <a:lstStyle/>
          <a:p>
            <a:pPr algn="ctr" eaLnBrk="0" hangingPunct="0"/>
            <a:endParaRPr lang="nl-NL"/>
          </a:p>
        </p:txBody>
      </p:sp>
      <p:sp>
        <p:nvSpPr>
          <p:cNvPr id="7177"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7178" name="Rectangle 4"/>
          <p:cNvSpPr>
            <a:spLocks noChangeArrowheads="1"/>
          </p:cNvSpPr>
          <p:nvPr/>
        </p:nvSpPr>
        <p:spPr bwMode="auto">
          <a:xfrm>
            <a:off x="0" y="3319463"/>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7179" name="Rectangle 29"/>
          <p:cNvSpPr>
            <a:spLocks noChangeArrowheads="1"/>
          </p:cNvSpPr>
          <p:nvPr/>
        </p:nvSpPr>
        <p:spPr bwMode="auto">
          <a:xfrm>
            <a:off x="0" y="3314700"/>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5128" name="Rectangle 30"/>
          <p:cNvSpPr>
            <a:spLocks noGrp="1" noChangeArrowheads="1"/>
          </p:cNvSpPr>
          <p:nvPr>
            <p:ph type="title"/>
          </p:nvPr>
        </p:nvSpPr>
        <p:spPr>
          <a:xfrm>
            <a:off x="762000" y="0"/>
            <a:ext cx="5867400" cy="1143000"/>
          </a:xfrm>
        </p:spPr>
        <p:txBody>
          <a:bodyPr/>
          <a:lstStyle/>
          <a:p>
            <a:pPr eaLnBrk="1" hangingPunct="1">
              <a:defRPr/>
            </a:pPr>
            <a:r>
              <a:rPr lang="en-US" altLang="ja-JP" sz="2800" b="0" kern="1200" dirty="0" err="1" smtClean="0">
                <a:solidFill>
                  <a:srgbClr val="00397E"/>
                </a:solidFill>
                <a:latin typeface="Biondi" pitchFamily="2" charset="0"/>
                <a:ea typeface="MS PGothic" pitchFamily="34" charset="-128"/>
                <a:cs typeface="Arabic Typesetting" pitchFamily="66" charset="-78"/>
              </a:rPr>
              <a:t>Theorema</a:t>
            </a:r>
            <a:r>
              <a:rPr lang="en-US" altLang="ja-JP" sz="2800" b="0" kern="1200" dirty="0" smtClean="0">
                <a:solidFill>
                  <a:srgbClr val="00397E"/>
                </a:solidFill>
                <a:latin typeface="Biondi" pitchFamily="2" charset="0"/>
                <a:ea typeface="MS PGothic" pitchFamily="34" charset="-128"/>
                <a:cs typeface="Arabic Typesetting" pitchFamily="66" charset="-78"/>
              </a:rPr>
              <a:t> van </a:t>
            </a:r>
            <a:r>
              <a:rPr lang="en-US" altLang="ja-JP" sz="2800" b="0" kern="1200" dirty="0" err="1" smtClean="0">
                <a:solidFill>
                  <a:srgbClr val="00397E"/>
                </a:solidFill>
                <a:latin typeface="Biondi" pitchFamily="2" charset="0"/>
                <a:ea typeface="MS PGothic" pitchFamily="34" charset="-128"/>
                <a:cs typeface="Arabic Typesetting" pitchFamily="66" charset="-78"/>
              </a:rPr>
              <a:t>Birkhoff</a:t>
            </a:r>
            <a:endParaRPr lang="nl-NL" altLang="ja-JP" sz="2800" b="0" kern="1200" dirty="0" smtClean="0">
              <a:solidFill>
                <a:srgbClr val="00397E"/>
              </a:solidFill>
              <a:latin typeface="Biondi" pitchFamily="2" charset="0"/>
              <a:ea typeface="MS PGothic" pitchFamily="34" charset="-128"/>
              <a:cs typeface="Arabic Typesetting" pitchFamily="66" charset="-78"/>
            </a:endParaRPr>
          </a:p>
        </p:txBody>
      </p:sp>
      <p:sp>
        <p:nvSpPr>
          <p:cNvPr id="5131" name="Text Box 28"/>
          <p:cNvSpPr txBox="1">
            <a:spLocks noChangeArrowheads="1"/>
          </p:cNvSpPr>
          <p:nvPr/>
        </p:nvSpPr>
        <p:spPr bwMode="auto">
          <a:xfrm>
            <a:off x="457200" y="1905000"/>
            <a:ext cx="76200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Termen                       vanwege sferische symmetrie</a:t>
            </a:r>
            <a:endParaRPr lang="nl-NL" i="1" dirty="0">
              <a:latin typeface="Calibri" pitchFamily="34" charset="0"/>
              <a:cs typeface="Calibri" pitchFamily="34" charset="0"/>
            </a:endParaRPr>
          </a:p>
        </p:txBody>
      </p:sp>
      <p:sp>
        <p:nvSpPr>
          <p:cNvPr id="17" name="Text Box 28"/>
          <p:cNvSpPr txBox="1">
            <a:spLocks noChangeArrowheads="1"/>
          </p:cNvSpPr>
          <p:nvPr/>
        </p:nvSpPr>
        <p:spPr bwMode="auto">
          <a:xfrm>
            <a:off x="457200" y="2286000"/>
            <a:ext cx="42672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Coördinatentransformatie:</a:t>
            </a:r>
            <a:endParaRPr lang="nl-NL" dirty="0">
              <a:latin typeface="Calibri" pitchFamily="34" charset="0"/>
              <a:cs typeface="Calibri" pitchFamily="34" charset="0"/>
            </a:endParaRPr>
          </a:p>
        </p:txBody>
      </p:sp>
      <p:sp>
        <p:nvSpPr>
          <p:cNvPr id="19" name="Text Box 28"/>
          <p:cNvSpPr txBox="1">
            <a:spLocks noChangeArrowheads="1"/>
          </p:cNvSpPr>
          <p:nvPr/>
        </p:nvSpPr>
        <p:spPr bwMode="auto">
          <a:xfrm>
            <a:off x="457200" y="3581400"/>
            <a:ext cx="39624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Kies </a:t>
            </a:r>
            <a:r>
              <a:rPr lang="nl-NL" i="1" smtClean="0">
                <a:latin typeface="Calibri" pitchFamily="34" charset="0"/>
                <a:cs typeface="Calibri" pitchFamily="34" charset="0"/>
              </a:rPr>
              <a:t>f</a:t>
            </a:r>
            <a:r>
              <a:rPr lang="nl-NL" smtClean="0">
                <a:latin typeface="Calibri" pitchFamily="34" charset="0"/>
                <a:cs typeface="Calibri" pitchFamily="34" charset="0"/>
              </a:rPr>
              <a:t> zodanig dat deze term nul wordt!</a:t>
            </a:r>
            <a:endParaRPr lang="nl-NL" dirty="0">
              <a:latin typeface="Calibri" pitchFamily="34" charset="0"/>
              <a:cs typeface="Calibri" pitchFamily="34" charset="0"/>
            </a:endParaRPr>
          </a:p>
        </p:txBody>
      </p:sp>
      <p:sp>
        <p:nvSpPr>
          <p:cNvPr id="21" name="Text Box 28"/>
          <p:cNvSpPr txBox="1">
            <a:spLocks noChangeArrowheads="1"/>
          </p:cNvSpPr>
          <p:nvPr/>
        </p:nvSpPr>
        <p:spPr bwMode="auto">
          <a:xfrm>
            <a:off x="457200" y="4191000"/>
            <a:ext cx="4143375"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Herlabel </a:t>
            </a:r>
            <a:r>
              <a:rPr lang="nl-NL" i="1" smtClean="0">
                <a:latin typeface="Calibri" pitchFamily="34" charset="0"/>
                <a:cs typeface="Calibri" pitchFamily="34" charset="0"/>
              </a:rPr>
              <a:t>t</a:t>
            </a:r>
            <a:r>
              <a:rPr lang="nl-NL" smtClean="0">
                <a:latin typeface="Calibri" pitchFamily="34" charset="0"/>
                <a:cs typeface="Calibri" pitchFamily="34" charset="0"/>
              </a:rPr>
              <a:t> en schrijf</a:t>
            </a:r>
            <a:endParaRPr lang="nl-NL" i="1" dirty="0">
              <a:latin typeface="Calibri" pitchFamily="34" charset="0"/>
              <a:cs typeface="Calibri" pitchFamily="34" charset="0"/>
            </a:endParaRPr>
          </a:p>
        </p:txBody>
      </p:sp>
      <p:cxnSp>
        <p:nvCxnSpPr>
          <p:cNvPr id="23" name="Straight Connector 8"/>
          <p:cNvCxnSpPr>
            <a:cxnSpLocks noChangeShapeType="1"/>
          </p:cNvCxnSpPr>
          <p:nvPr/>
        </p:nvCxnSpPr>
        <p:spPr bwMode="auto">
          <a:xfrm>
            <a:off x="1082675" y="777875"/>
            <a:ext cx="6946900" cy="1588"/>
          </a:xfrm>
          <a:prstGeom prst="line">
            <a:avLst/>
          </a:prstGeom>
          <a:noFill/>
          <a:ln w="12700" algn="ctr">
            <a:solidFill>
              <a:srgbClr val="666699"/>
            </a:solidFill>
            <a:round/>
            <a:headEnd/>
            <a:tailEnd/>
          </a:ln>
        </p:spPr>
      </p:cxnSp>
      <p:pic>
        <p:nvPicPr>
          <p:cNvPr id="2" name="Picture 6" descr="\\vmware-host\Shared Folders\Desktop\George_David_Birkhoff_1.jpg"/>
          <p:cNvPicPr>
            <a:picLocks noChangeAspect="1" noChangeArrowheads="1"/>
          </p:cNvPicPr>
          <p:nvPr/>
        </p:nvPicPr>
        <p:blipFill>
          <a:blip r:embed="rId3" cstate="print"/>
          <a:srcRect/>
          <a:stretch>
            <a:fillRect/>
          </a:stretch>
        </p:blipFill>
        <p:spPr bwMode="auto">
          <a:xfrm>
            <a:off x="7162800" y="914400"/>
            <a:ext cx="1562100" cy="1900167"/>
          </a:xfrm>
          <a:prstGeom prst="rect">
            <a:avLst/>
          </a:prstGeom>
          <a:noFill/>
        </p:spPr>
      </p:pic>
      <p:pic>
        <p:nvPicPr>
          <p:cNvPr id="3" name="Picture 7"/>
          <p:cNvPicPr>
            <a:picLocks noChangeAspect="1" noChangeArrowheads="1"/>
          </p:cNvPicPr>
          <p:nvPr/>
        </p:nvPicPr>
        <p:blipFill>
          <a:blip r:embed="rId4" cstate="print"/>
          <a:srcRect/>
          <a:stretch>
            <a:fillRect/>
          </a:stretch>
        </p:blipFill>
        <p:spPr bwMode="auto">
          <a:xfrm>
            <a:off x="609600" y="1524000"/>
            <a:ext cx="6410325" cy="416770"/>
          </a:xfrm>
          <a:prstGeom prst="rect">
            <a:avLst/>
          </a:prstGeom>
          <a:noFill/>
          <a:ln w="9525">
            <a:noFill/>
            <a:miter lim="800000"/>
            <a:headEnd/>
            <a:tailEnd/>
          </a:ln>
        </p:spPr>
      </p:pic>
      <p:sp>
        <p:nvSpPr>
          <p:cNvPr id="25" name="Text Box 28"/>
          <p:cNvSpPr txBox="1">
            <a:spLocks noChangeArrowheads="1"/>
          </p:cNvSpPr>
          <p:nvPr/>
        </p:nvSpPr>
        <p:spPr bwMode="auto">
          <a:xfrm>
            <a:off x="457200" y="990600"/>
            <a:ext cx="7620000" cy="507831"/>
          </a:xfrm>
          <a:prstGeom prst="rect">
            <a:avLst/>
          </a:prstGeom>
          <a:noFill/>
          <a:ln w="9525" algn="ctr">
            <a:noFill/>
            <a:miter lim="800000"/>
            <a:headEnd/>
            <a:tailEnd/>
          </a:ln>
        </p:spPr>
        <p:txBody>
          <a:bodyPr>
            <a:spAutoFit/>
          </a:bodyPr>
          <a:lstStyle/>
          <a:p>
            <a:pPr eaLnBrk="0" hangingPunct="0">
              <a:lnSpc>
                <a:spcPct val="150000"/>
              </a:lnSpc>
              <a:defRPr/>
            </a:pPr>
            <a:r>
              <a:rPr lang="nl-NL" dirty="0" smtClean="0">
                <a:latin typeface="Calibri" pitchFamily="34" charset="0"/>
                <a:cs typeface="Calibri" pitchFamily="34" charset="0"/>
              </a:rPr>
              <a:t>Meest algemene sferisch symmetrische metriek</a:t>
            </a:r>
            <a:endParaRPr lang="nl-NL" i="1" dirty="0">
              <a:latin typeface="Calibri" pitchFamily="34" charset="0"/>
              <a:cs typeface="Calibri" pitchFamily="34" charset="0"/>
            </a:endParaRPr>
          </a:p>
        </p:txBody>
      </p:sp>
      <p:pic>
        <p:nvPicPr>
          <p:cNvPr id="4" name="Picture 8"/>
          <p:cNvPicPr>
            <a:picLocks noChangeAspect="1" noChangeArrowheads="1"/>
          </p:cNvPicPr>
          <p:nvPr/>
        </p:nvPicPr>
        <p:blipFill>
          <a:blip r:embed="rId5" cstate="print"/>
          <a:srcRect/>
          <a:stretch>
            <a:fillRect/>
          </a:stretch>
        </p:blipFill>
        <p:spPr bwMode="auto">
          <a:xfrm>
            <a:off x="1322616" y="2046117"/>
            <a:ext cx="1066800" cy="290232"/>
          </a:xfrm>
          <a:prstGeom prst="rect">
            <a:avLst/>
          </a:prstGeom>
          <a:noFill/>
          <a:ln w="9525">
            <a:noFill/>
            <a:miter lim="800000"/>
            <a:headEnd/>
            <a:tailEnd/>
          </a:ln>
        </p:spPr>
      </p:pic>
      <p:pic>
        <p:nvPicPr>
          <p:cNvPr id="5" name="Picture 9"/>
          <p:cNvPicPr>
            <a:picLocks noChangeAspect="1" noChangeArrowheads="1"/>
          </p:cNvPicPr>
          <p:nvPr/>
        </p:nvPicPr>
        <p:blipFill>
          <a:blip r:embed="rId6" cstate="print"/>
          <a:srcRect/>
          <a:stretch>
            <a:fillRect/>
          </a:stretch>
        </p:blipFill>
        <p:spPr bwMode="auto">
          <a:xfrm>
            <a:off x="5257800" y="2073728"/>
            <a:ext cx="705218" cy="261938"/>
          </a:xfrm>
          <a:prstGeom prst="rect">
            <a:avLst/>
          </a:prstGeom>
          <a:noFill/>
          <a:ln w="9525">
            <a:noFill/>
            <a:miter lim="800000"/>
            <a:headEnd/>
            <a:tailEnd/>
          </a:ln>
        </p:spPr>
      </p:pic>
      <p:pic>
        <p:nvPicPr>
          <p:cNvPr id="6" name="Picture 10"/>
          <p:cNvPicPr>
            <a:picLocks noChangeAspect="1" noChangeArrowheads="1"/>
          </p:cNvPicPr>
          <p:nvPr/>
        </p:nvPicPr>
        <p:blipFill>
          <a:blip r:embed="rId7" cstate="print"/>
          <a:srcRect/>
          <a:stretch>
            <a:fillRect/>
          </a:stretch>
        </p:blipFill>
        <p:spPr bwMode="auto">
          <a:xfrm>
            <a:off x="3099708" y="2454728"/>
            <a:ext cx="1519237" cy="286233"/>
          </a:xfrm>
          <a:prstGeom prst="rect">
            <a:avLst/>
          </a:prstGeom>
          <a:noFill/>
          <a:ln w="9525">
            <a:noFill/>
            <a:miter lim="800000"/>
            <a:headEnd/>
            <a:tailEnd/>
          </a:ln>
        </p:spPr>
      </p:pic>
      <p:sp>
        <p:nvSpPr>
          <p:cNvPr id="29" name="Text Box 28"/>
          <p:cNvSpPr txBox="1">
            <a:spLocks noChangeArrowheads="1"/>
          </p:cNvSpPr>
          <p:nvPr/>
        </p:nvSpPr>
        <p:spPr bwMode="auto">
          <a:xfrm>
            <a:off x="457200" y="2659329"/>
            <a:ext cx="42672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Vul in </a:t>
            </a:r>
            <a:endParaRPr lang="nl-NL" dirty="0">
              <a:latin typeface="Calibri" pitchFamily="34" charset="0"/>
              <a:cs typeface="Calibri" pitchFamily="34" charset="0"/>
            </a:endParaRPr>
          </a:p>
        </p:txBody>
      </p:sp>
      <p:pic>
        <p:nvPicPr>
          <p:cNvPr id="7" name="Picture 11"/>
          <p:cNvPicPr>
            <a:picLocks noChangeAspect="1" noChangeArrowheads="1"/>
          </p:cNvPicPr>
          <p:nvPr/>
        </p:nvPicPr>
        <p:blipFill>
          <a:blip r:embed="rId8" cstate="print"/>
          <a:srcRect/>
          <a:stretch>
            <a:fillRect/>
          </a:stretch>
        </p:blipFill>
        <p:spPr bwMode="auto">
          <a:xfrm>
            <a:off x="1147083" y="2786160"/>
            <a:ext cx="1596117" cy="285544"/>
          </a:xfrm>
          <a:prstGeom prst="rect">
            <a:avLst/>
          </a:prstGeom>
          <a:noFill/>
          <a:ln w="9525">
            <a:noFill/>
            <a:miter lim="800000"/>
            <a:headEnd/>
            <a:tailEnd/>
          </a:ln>
        </p:spPr>
      </p:pic>
      <p:sp>
        <p:nvSpPr>
          <p:cNvPr id="31" name="Text Box 28"/>
          <p:cNvSpPr txBox="1">
            <a:spLocks noChangeArrowheads="1"/>
          </p:cNvSpPr>
          <p:nvPr/>
        </p:nvSpPr>
        <p:spPr bwMode="auto">
          <a:xfrm>
            <a:off x="457200" y="2988621"/>
            <a:ext cx="42672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Kruisterm              wordt dan</a:t>
            </a:r>
            <a:endParaRPr lang="nl-NL" dirty="0">
              <a:latin typeface="Calibri" pitchFamily="34" charset="0"/>
              <a:cs typeface="Calibri" pitchFamily="34" charset="0"/>
            </a:endParaRPr>
          </a:p>
        </p:txBody>
      </p:sp>
      <p:pic>
        <p:nvPicPr>
          <p:cNvPr id="7180" name="Picture 12"/>
          <p:cNvPicPr>
            <a:picLocks noChangeAspect="1" noChangeArrowheads="1"/>
          </p:cNvPicPr>
          <p:nvPr/>
        </p:nvPicPr>
        <p:blipFill>
          <a:blip r:embed="rId9" cstate="print"/>
          <a:srcRect/>
          <a:stretch>
            <a:fillRect/>
          </a:stretch>
        </p:blipFill>
        <p:spPr bwMode="auto">
          <a:xfrm>
            <a:off x="1524000" y="3105476"/>
            <a:ext cx="533400" cy="299581"/>
          </a:xfrm>
          <a:prstGeom prst="rect">
            <a:avLst/>
          </a:prstGeom>
          <a:noFill/>
          <a:ln w="9525">
            <a:noFill/>
            <a:miter lim="800000"/>
            <a:headEnd/>
            <a:tailEnd/>
          </a:ln>
        </p:spPr>
      </p:pic>
      <p:pic>
        <p:nvPicPr>
          <p:cNvPr id="8" name="Picture 13"/>
          <p:cNvPicPr>
            <a:picLocks noChangeAspect="1" noChangeArrowheads="1"/>
          </p:cNvPicPr>
          <p:nvPr/>
        </p:nvPicPr>
        <p:blipFill>
          <a:blip r:embed="rId10" cstate="print"/>
          <a:srcRect/>
          <a:stretch>
            <a:fillRect/>
          </a:stretch>
        </p:blipFill>
        <p:spPr bwMode="auto">
          <a:xfrm>
            <a:off x="3167743" y="2952748"/>
            <a:ext cx="3064377" cy="652463"/>
          </a:xfrm>
          <a:prstGeom prst="rect">
            <a:avLst/>
          </a:prstGeom>
          <a:noFill/>
          <a:ln w="9525">
            <a:noFill/>
            <a:miter lim="800000"/>
            <a:headEnd/>
            <a:tailEnd/>
          </a:ln>
        </p:spPr>
      </p:pic>
      <p:pic>
        <p:nvPicPr>
          <p:cNvPr id="7182" name="Picture 14"/>
          <p:cNvPicPr>
            <a:picLocks noChangeAspect="1" noChangeArrowheads="1"/>
          </p:cNvPicPr>
          <p:nvPr/>
        </p:nvPicPr>
        <p:blipFill>
          <a:blip r:embed="rId11" cstate="print"/>
          <a:srcRect/>
          <a:stretch>
            <a:fillRect/>
          </a:stretch>
        </p:blipFill>
        <p:spPr bwMode="auto">
          <a:xfrm>
            <a:off x="4876800" y="3733800"/>
            <a:ext cx="809625" cy="282605"/>
          </a:xfrm>
          <a:prstGeom prst="rect">
            <a:avLst/>
          </a:prstGeom>
          <a:noFill/>
          <a:ln w="9525">
            <a:noFill/>
            <a:miter lim="800000"/>
            <a:headEnd/>
            <a:tailEnd/>
          </a:ln>
        </p:spPr>
      </p:pic>
      <p:cxnSp>
        <p:nvCxnSpPr>
          <p:cNvPr id="36" name="Rechte verbindingslijn met pijl 35"/>
          <p:cNvCxnSpPr/>
          <p:nvPr/>
        </p:nvCxnSpPr>
        <p:spPr bwMode="auto">
          <a:xfrm>
            <a:off x="4343400" y="3886200"/>
            <a:ext cx="381000" cy="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pic>
        <p:nvPicPr>
          <p:cNvPr id="7183" name="Picture 15"/>
          <p:cNvPicPr>
            <a:picLocks noChangeAspect="1" noChangeArrowheads="1"/>
          </p:cNvPicPr>
          <p:nvPr/>
        </p:nvPicPr>
        <p:blipFill>
          <a:blip r:embed="rId12" cstate="print"/>
          <a:srcRect/>
          <a:stretch>
            <a:fillRect/>
          </a:stretch>
        </p:blipFill>
        <p:spPr bwMode="auto">
          <a:xfrm>
            <a:off x="2445207" y="4223664"/>
            <a:ext cx="5686425" cy="447750"/>
          </a:xfrm>
          <a:prstGeom prst="rect">
            <a:avLst/>
          </a:prstGeom>
          <a:noFill/>
          <a:ln w="9525">
            <a:noFill/>
            <a:miter lim="800000"/>
            <a:headEnd/>
            <a:tailEnd/>
          </a:ln>
        </p:spPr>
      </p:pic>
      <p:sp>
        <p:nvSpPr>
          <p:cNvPr id="38" name="Text Box 28"/>
          <p:cNvSpPr txBox="1">
            <a:spLocks noChangeArrowheads="1"/>
          </p:cNvSpPr>
          <p:nvPr/>
        </p:nvSpPr>
        <p:spPr bwMode="auto">
          <a:xfrm>
            <a:off x="457200" y="4564329"/>
            <a:ext cx="4648200" cy="507831"/>
          </a:xfrm>
          <a:prstGeom prst="rect">
            <a:avLst/>
          </a:prstGeom>
          <a:noFill/>
          <a:ln w="9525" algn="ctr">
            <a:noFill/>
            <a:miter lim="800000"/>
            <a:headEnd/>
            <a:tailEnd/>
          </a:ln>
        </p:spPr>
        <p:txBody>
          <a:bodyPr wrap="square">
            <a:spAutoFit/>
          </a:bodyPr>
          <a:lstStyle/>
          <a:p>
            <a:pPr eaLnBrk="0" hangingPunct="0">
              <a:lnSpc>
                <a:spcPct val="150000"/>
              </a:lnSpc>
              <a:defRPr/>
            </a:pPr>
            <a:r>
              <a:rPr lang="nl-NL" dirty="0" smtClean="0">
                <a:latin typeface="Calibri" pitchFamily="34" charset="0"/>
                <a:cs typeface="Calibri" pitchFamily="34" charset="0"/>
              </a:rPr>
              <a:t>Gebruik de Einsteinvergelijkingen in </a:t>
            </a:r>
            <a:r>
              <a:rPr lang="nl-NL" dirty="0">
                <a:latin typeface="Calibri" pitchFamily="34" charset="0"/>
                <a:cs typeface="Calibri" pitchFamily="34" charset="0"/>
              </a:rPr>
              <a:t>vacuüm</a:t>
            </a:r>
          </a:p>
        </p:txBody>
      </p:sp>
      <p:pic>
        <p:nvPicPr>
          <p:cNvPr id="7184" name="Picture 16"/>
          <p:cNvPicPr>
            <a:picLocks noChangeAspect="1" noChangeArrowheads="1"/>
          </p:cNvPicPr>
          <p:nvPr/>
        </p:nvPicPr>
        <p:blipFill>
          <a:blip r:embed="rId13" cstate="print"/>
          <a:srcRect/>
          <a:stretch>
            <a:fillRect/>
          </a:stretch>
        </p:blipFill>
        <p:spPr bwMode="auto">
          <a:xfrm>
            <a:off x="495300" y="5031320"/>
            <a:ext cx="5676900" cy="1826680"/>
          </a:xfrm>
          <a:prstGeom prst="rect">
            <a:avLst/>
          </a:prstGeom>
          <a:noFill/>
          <a:ln w="9525">
            <a:noFill/>
            <a:miter lim="800000"/>
            <a:headEnd/>
            <a:tailEnd/>
          </a:ln>
        </p:spPr>
      </p:pic>
      <p:pic>
        <p:nvPicPr>
          <p:cNvPr id="7185" name="Picture 17"/>
          <p:cNvPicPr>
            <a:picLocks noChangeAspect="1" noChangeArrowheads="1"/>
          </p:cNvPicPr>
          <p:nvPr/>
        </p:nvPicPr>
        <p:blipFill>
          <a:blip r:embed="rId14" cstate="print"/>
          <a:srcRect/>
          <a:stretch>
            <a:fillRect/>
          </a:stretch>
        </p:blipFill>
        <p:spPr bwMode="auto">
          <a:xfrm>
            <a:off x="6248400" y="5497168"/>
            <a:ext cx="2438400" cy="282077"/>
          </a:xfrm>
          <a:prstGeom prst="rect">
            <a:avLst/>
          </a:prstGeom>
          <a:noFill/>
          <a:ln w="9525">
            <a:noFill/>
            <a:miter lim="800000"/>
            <a:headEnd/>
            <a:tailEnd/>
          </a:ln>
        </p:spPr>
      </p:pic>
      <p:pic>
        <p:nvPicPr>
          <p:cNvPr id="7187" name="Picture 19"/>
          <p:cNvPicPr>
            <a:picLocks noChangeAspect="1" noChangeArrowheads="1"/>
          </p:cNvPicPr>
          <p:nvPr/>
        </p:nvPicPr>
        <p:blipFill>
          <a:blip r:embed="rId15" cstate="print"/>
          <a:srcRect/>
          <a:stretch>
            <a:fillRect/>
          </a:stretch>
        </p:blipFill>
        <p:spPr bwMode="auto">
          <a:xfrm>
            <a:off x="6248400" y="5908220"/>
            <a:ext cx="1447800" cy="268790"/>
          </a:xfrm>
          <a:prstGeom prst="rect">
            <a:avLst/>
          </a:prstGeom>
          <a:noFill/>
          <a:ln w="9525">
            <a:noFill/>
            <a:miter lim="800000"/>
            <a:headEnd/>
            <a:tailEnd/>
          </a:ln>
        </p:spPr>
      </p:pic>
      <p:sp>
        <p:nvSpPr>
          <p:cNvPr id="43" name="Tekstvak 42"/>
          <p:cNvSpPr txBox="1"/>
          <p:nvPr/>
        </p:nvSpPr>
        <p:spPr>
          <a:xfrm>
            <a:off x="7742468" y="5842908"/>
            <a:ext cx="960519" cy="369332"/>
          </a:xfrm>
          <a:prstGeom prst="rect">
            <a:avLst/>
          </a:prstGeom>
          <a:noFill/>
        </p:spPr>
        <p:txBody>
          <a:bodyPr wrap="none" rtlCol="0">
            <a:spAutoFit/>
          </a:bodyPr>
          <a:lstStyle/>
          <a:p>
            <a:r>
              <a:rPr lang="nl-NL" smtClean="0">
                <a:latin typeface="Calibri" pitchFamily="34" charset="0"/>
              </a:rPr>
              <a:t>(met (i))</a:t>
            </a:r>
            <a:endParaRPr lang="nl-NL">
              <a:latin typeface="Calibri" pitchFamily="34" charset="0"/>
            </a:endParaRPr>
          </a:p>
        </p:txBody>
      </p:sp>
      <p:grpSp>
        <p:nvGrpSpPr>
          <p:cNvPr id="49" name="Groep 48"/>
          <p:cNvGrpSpPr/>
          <p:nvPr/>
        </p:nvGrpSpPr>
        <p:grpSpPr>
          <a:xfrm>
            <a:off x="6248400" y="6164036"/>
            <a:ext cx="2743200" cy="360382"/>
            <a:chOff x="6248400" y="6164036"/>
            <a:chExt cx="2743200" cy="360382"/>
          </a:xfrm>
        </p:grpSpPr>
        <p:pic>
          <p:nvPicPr>
            <p:cNvPr id="7188" name="Picture 20"/>
            <p:cNvPicPr>
              <a:picLocks noChangeAspect="1" noChangeArrowheads="1"/>
            </p:cNvPicPr>
            <p:nvPr/>
          </p:nvPicPr>
          <p:blipFill>
            <a:blip r:embed="rId16" cstate="print"/>
            <a:srcRect/>
            <a:stretch>
              <a:fillRect/>
            </a:stretch>
          </p:blipFill>
          <p:spPr bwMode="auto">
            <a:xfrm>
              <a:off x="7010400" y="6248400"/>
              <a:ext cx="1981200" cy="276018"/>
            </a:xfrm>
            <a:prstGeom prst="rect">
              <a:avLst/>
            </a:prstGeom>
            <a:noFill/>
            <a:ln w="9525">
              <a:noFill/>
              <a:miter lim="800000"/>
              <a:headEnd/>
              <a:tailEnd/>
            </a:ln>
          </p:spPr>
        </p:pic>
        <p:cxnSp>
          <p:nvCxnSpPr>
            <p:cNvPr id="46" name="Gebogen verbindingslijn 45"/>
            <p:cNvCxnSpPr/>
            <p:nvPr/>
          </p:nvCxnSpPr>
          <p:spPr bwMode="auto">
            <a:xfrm>
              <a:off x="6324600" y="6172200"/>
              <a:ext cx="609600" cy="228600"/>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48" name="Rechthoek 47"/>
            <p:cNvSpPr/>
            <p:nvPr/>
          </p:nvSpPr>
          <p:spPr bwMode="auto">
            <a:xfrm>
              <a:off x="6248400" y="6164036"/>
              <a:ext cx="457200"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Symbol" pitchFamily="18" charset="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131"/>
                                        </p:tgtEl>
                                        <p:attrNameLst>
                                          <p:attrName>style.visibility</p:attrName>
                                        </p:attrNameLst>
                                      </p:cBhvr>
                                      <p:to>
                                        <p:strVal val="visible"/>
                                      </p:to>
                                    </p:set>
                                    <p:animEffect transition="in" filter="checkerboard(across)">
                                      <p:cBhvr>
                                        <p:cTn id="15" dur="500"/>
                                        <p:tgtEl>
                                          <p:spTgt spid="5131"/>
                                        </p:tgtEl>
                                      </p:cBhvr>
                                    </p:animEffect>
                                  </p:childTnLst>
                                </p:cTn>
                              </p:par>
                              <p:par>
                                <p:cTn id="16" presetID="5"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par>
                                <p:cTn id="19" presetID="5"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heckerboard(across)">
                                      <p:cBhvr>
                                        <p:cTn id="26" dur="500"/>
                                        <p:tgtEl>
                                          <p:spTgt spid="17"/>
                                        </p:tgtEl>
                                      </p:cBhvr>
                                    </p:animEffect>
                                  </p:childTnLst>
                                </p:cTn>
                              </p:par>
                              <p:par>
                                <p:cTn id="27" presetID="5"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heckerboard(across)">
                                      <p:cBhvr>
                                        <p:cTn id="34" dur="500"/>
                                        <p:tgtEl>
                                          <p:spTgt spid="29"/>
                                        </p:tgtEl>
                                      </p:cBhvr>
                                    </p:animEffect>
                                  </p:childTnLst>
                                </p:cTn>
                              </p:par>
                              <p:par>
                                <p:cTn id="35" presetID="5" presetClass="entr" presetSubtype="1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heckerboard(across)">
                                      <p:cBhvr>
                                        <p:cTn id="42" dur="500"/>
                                        <p:tgtEl>
                                          <p:spTgt spid="31"/>
                                        </p:tgtEl>
                                      </p:cBhvr>
                                    </p:animEffect>
                                  </p:childTnLst>
                                </p:cTn>
                              </p:par>
                              <p:par>
                                <p:cTn id="43" presetID="5" presetClass="entr" presetSubtype="10" fill="hold" nodeType="withEffect">
                                  <p:stCondLst>
                                    <p:cond delay="0"/>
                                  </p:stCondLst>
                                  <p:childTnLst>
                                    <p:set>
                                      <p:cBhvr>
                                        <p:cTn id="44" dur="1" fill="hold">
                                          <p:stCondLst>
                                            <p:cond delay="0"/>
                                          </p:stCondLst>
                                        </p:cTn>
                                        <p:tgtEl>
                                          <p:spTgt spid="7180"/>
                                        </p:tgtEl>
                                        <p:attrNameLst>
                                          <p:attrName>style.visibility</p:attrName>
                                        </p:attrNameLst>
                                      </p:cBhvr>
                                      <p:to>
                                        <p:strVal val="visible"/>
                                      </p:to>
                                    </p:set>
                                    <p:animEffect transition="in" filter="checkerboard(across)">
                                      <p:cBhvr>
                                        <p:cTn id="45" dur="500"/>
                                        <p:tgtEl>
                                          <p:spTgt spid="7180"/>
                                        </p:tgtEl>
                                      </p:cBhvr>
                                    </p:animEffect>
                                  </p:childTnLst>
                                </p:cTn>
                              </p:par>
                              <p:par>
                                <p:cTn id="46" presetID="5" presetClass="entr" presetSubtype="1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heckerboard(across)">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checkerboard(across)">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checkerboard(across)">
                                      <p:cBhvr>
                                        <p:cTn id="58" dur="500"/>
                                        <p:tgtEl>
                                          <p:spTgt spid="36"/>
                                        </p:tgtEl>
                                      </p:cBhvr>
                                    </p:animEffect>
                                  </p:childTnLst>
                                </p:cTn>
                              </p:par>
                              <p:par>
                                <p:cTn id="59" presetID="5" presetClass="entr" presetSubtype="10" fill="hold" nodeType="withEffect">
                                  <p:stCondLst>
                                    <p:cond delay="0"/>
                                  </p:stCondLst>
                                  <p:childTnLst>
                                    <p:set>
                                      <p:cBhvr>
                                        <p:cTn id="60" dur="1" fill="hold">
                                          <p:stCondLst>
                                            <p:cond delay="0"/>
                                          </p:stCondLst>
                                        </p:cTn>
                                        <p:tgtEl>
                                          <p:spTgt spid="7182"/>
                                        </p:tgtEl>
                                        <p:attrNameLst>
                                          <p:attrName>style.visibility</p:attrName>
                                        </p:attrNameLst>
                                      </p:cBhvr>
                                      <p:to>
                                        <p:strVal val="visible"/>
                                      </p:to>
                                    </p:set>
                                    <p:animEffect transition="in" filter="checkerboard(across)">
                                      <p:cBhvr>
                                        <p:cTn id="61" dur="500"/>
                                        <p:tgtEl>
                                          <p:spTgt spid="7182"/>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checkerboard(across)">
                                      <p:cBhvr>
                                        <p:cTn id="66" dur="500"/>
                                        <p:tgtEl>
                                          <p:spTgt spid="21"/>
                                        </p:tgtEl>
                                      </p:cBhvr>
                                    </p:animEffect>
                                  </p:childTnLst>
                                </p:cTn>
                              </p:par>
                              <p:par>
                                <p:cTn id="67" presetID="5" presetClass="entr" presetSubtype="10" fill="hold" nodeType="withEffect">
                                  <p:stCondLst>
                                    <p:cond delay="0"/>
                                  </p:stCondLst>
                                  <p:childTnLst>
                                    <p:set>
                                      <p:cBhvr>
                                        <p:cTn id="68" dur="1" fill="hold">
                                          <p:stCondLst>
                                            <p:cond delay="0"/>
                                          </p:stCondLst>
                                        </p:cTn>
                                        <p:tgtEl>
                                          <p:spTgt spid="7183"/>
                                        </p:tgtEl>
                                        <p:attrNameLst>
                                          <p:attrName>style.visibility</p:attrName>
                                        </p:attrNameLst>
                                      </p:cBhvr>
                                      <p:to>
                                        <p:strVal val="visible"/>
                                      </p:to>
                                    </p:set>
                                    <p:animEffect transition="in" filter="checkerboard(across)">
                                      <p:cBhvr>
                                        <p:cTn id="69" dur="500"/>
                                        <p:tgtEl>
                                          <p:spTgt spid="7183"/>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checkerboard(across)">
                                      <p:cBhvr>
                                        <p:cTn id="74" dur="500"/>
                                        <p:tgtEl>
                                          <p:spTgt spid="38"/>
                                        </p:tgtEl>
                                      </p:cBhvr>
                                    </p:animEffect>
                                  </p:childTnLst>
                                </p:cTn>
                              </p:par>
                              <p:par>
                                <p:cTn id="75" presetID="5" presetClass="entr" presetSubtype="10" fill="hold" nodeType="withEffect">
                                  <p:stCondLst>
                                    <p:cond delay="0"/>
                                  </p:stCondLst>
                                  <p:childTnLst>
                                    <p:set>
                                      <p:cBhvr>
                                        <p:cTn id="76" dur="1" fill="hold">
                                          <p:stCondLst>
                                            <p:cond delay="0"/>
                                          </p:stCondLst>
                                        </p:cTn>
                                        <p:tgtEl>
                                          <p:spTgt spid="7184"/>
                                        </p:tgtEl>
                                        <p:attrNameLst>
                                          <p:attrName>style.visibility</p:attrName>
                                        </p:attrNameLst>
                                      </p:cBhvr>
                                      <p:to>
                                        <p:strVal val="visible"/>
                                      </p:to>
                                    </p:set>
                                    <p:animEffect transition="in" filter="checkerboard(across)">
                                      <p:cBhvr>
                                        <p:cTn id="77" dur="500"/>
                                        <p:tgtEl>
                                          <p:spTgt spid="7184"/>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7185"/>
                                        </p:tgtEl>
                                        <p:attrNameLst>
                                          <p:attrName>style.visibility</p:attrName>
                                        </p:attrNameLst>
                                      </p:cBhvr>
                                      <p:to>
                                        <p:strVal val="visible"/>
                                      </p:to>
                                    </p:set>
                                    <p:animEffect transition="in" filter="checkerboard(across)">
                                      <p:cBhvr>
                                        <p:cTn id="82" dur="500"/>
                                        <p:tgtEl>
                                          <p:spTgt spid="7185"/>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7187"/>
                                        </p:tgtEl>
                                        <p:attrNameLst>
                                          <p:attrName>style.visibility</p:attrName>
                                        </p:attrNameLst>
                                      </p:cBhvr>
                                      <p:to>
                                        <p:strVal val="visible"/>
                                      </p:to>
                                    </p:set>
                                    <p:animEffect transition="in" filter="checkerboard(across)">
                                      <p:cBhvr>
                                        <p:cTn id="87" dur="500"/>
                                        <p:tgtEl>
                                          <p:spTgt spid="7187"/>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checkerboard(across)">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nodeType="click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checkerboard(across)">
                                      <p:cBhvr>
                                        <p:cTn id="9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P spid="17" grpId="0"/>
      <p:bldP spid="19" grpId="0"/>
      <p:bldP spid="21" grpId="0"/>
      <p:bldP spid="25" grpId="0"/>
      <p:bldP spid="29" grpId="0"/>
      <p:bldP spid="31" grpId="0"/>
      <p:bldP spid="38"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10"/>
          <p:cNvSpPr>
            <a:spLocks noChangeArrowheads="1"/>
          </p:cNvSpPr>
          <p:nvPr/>
        </p:nvSpPr>
        <p:spPr bwMode="auto">
          <a:xfrm>
            <a:off x="0" y="5715000"/>
            <a:ext cx="9144000" cy="1143000"/>
          </a:xfrm>
          <a:prstGeom prst="rect">
            <a:avLst/>
          </a:prstGeom>
          <a:solidFill>
            <a:schemeClr val="bg1"/>
          </a:solidFill>
          <a:ln w="9525" algn="ctr">
            <a:solidFill>
              <a:schemeClr val="bg1"/>
            </a:solidFill>
            <a:round/>
            <a:headEnd/>
            <a:tailEnd/>
          </a:ln>
        </p:spPr>
        <p:txBody>
          <a:bodyPr/>
          <a:lstStyle/>
          <a:p>
            <a:pPr eaLnBrk="0" hangingPunct="0"/>
            <a:endParaRPr lang="nl-NL"/>
          </a:p>
        </p:txBody>
      </p:sp>
      <p:sp>
        <p:nvSpPr>
          <p:cNvPr id="7176" name="Rectangle 2"/>
          <p:cNvSpPr>
            <a:spLocks noChangeArrowheads="1"/>
          </p:cNvSpPr>
          <p:nvPr/>
        </p:nvSpPr>
        <p:spPr bwMode="auto">
          <a:xfrm>
            <a:off x="0" y="3319463"/>
            <a:ext cx="9144000" cy="0"/>
          </a:xfrm>
          <a:prstGeom prst="rect">
            <a:avLst/>
          </a:prstGeom>
          <a:noFill/>
          <a:ln w="9525" algn="ctr">
            <a:noFill/>
            <a:miter lim="800000"/>
            <a:headEnd/>
            <a:tailEnd/>
          </a:ln>
        </p:spPr>
        <p:txBody>
          <a:bodyPr wrap="none" anchor="ctr">
            <a:spAutoFit/>
          </a:bodyPr>
          <a:lstStyle/>
          <a:p>
            <a:pPr algn="ctr" eaLnBrk="0" hangingPunct="0"/>
            <a:endParaRPr lang="nl-NL"/>
          </a:p>
        </p:txBody>
      </p:sp>
      <p:sp>
        <p:nvSpPr>
          <p:cNvPr id="7177"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7178" name="Rectangle 4"/>
          <p:cNvSpPr>
            <a:spLocks noChangeArrowheads="1"/>
          </p:cNvSpPr>
          <p:nvPr/>
        </p:nvSpPr>
        <p:spPr bwMode="auto">
          <a:xfrm>
            <a:off x="0" y="3319463"/>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7179" name="Rectangle 29"/>
          <p:cNvSpPr>
            <a:spLocks noChangeArrowheads="1"/>
          </p:cNvSpPr>
          <p:nvPr/>
        </p:nvSpPr>
        <p:spPr bwMode="auto">
          <a:xfrm>
            <a:off x="0" y="3314700"/>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5128" name="Rectangle 30"/>
          <p:cNvSpPr>
            <a:spLocks noGrp="1" noChangeArrowheads="1"/>
          </p:cNvSpPr>
          <p:nvPr>
            <p:ph type="title"/>
          </p:nvPr>
        </p:nvSpPr>
        <p:spPr>
          <a:xfrm>
            <a:off x="0" y="0"/>
            <a:ext cx="9144000" cy="1143000"/>
          </a:xfrm>
        </p:spPr>
        <p:txBody>
          <a:bodyPr/>
          <a:lstStyle/>
          <a:p>
            <a:pPr eaLnBrk="1" hangingPunct="1">
              <a:defRPr/>
            </a:pPr>
            <a:r>
              <a:rPr lang="en-US" altLang="ja-JP" sz="2800" b="0" kern="1200" smtClean="0">
                <a:solidFill>
                  <a:srgbClr val="00397E"/>
                </a:solidFill>
                <a:latin typeface="Biondi" pitchFamily="2" charset="0"/>
                <a:ea typeface="MS PGothic" pitchFamily="34" charset="-128"/>
                <a:cs typeface="Arabic Typesetting" pitchFamily="66" charset="-78"/>
              </a:rPr>
              <a:t>Theorema van Birkhoff</a:t>
            </a:r>
            <a:endParaRPr lang="nl-NL" altLang="ja-JP" sz="2800" b="0" kern="1200" dirty="0" smtClean="0">
              <a:solidFill>
                <a:srgbClr val="00397E"/>
              </a:solidFill>
              <a:latin typeface="Biondi" pitchFamily="2" charset="0"/>
              <a:ea typeface="MS PGothic" pitchFamily="34" charset="-128"/>
              <a:cs typeface="Arabic Typesetting" pitchFamily="66" charset="-78"/>
            </a:endParaRPr>
          </a:p>
        </p:txBody>
      </p:sp>
      <p:sp>
        <p:nvSpPr>
          <p:cNvPr id="5131" name="Text Box 28"/>
          <p:cNvSpPr txBox="1">
            <a:spLocks noChangeArrowheads="1"/>
          </p:cNvSpPr>
          <p:nvPr/>
        </p:nvSpPr>
        <p:spPr bwMode="auto">
          <a:xfrm>
            <a:off x="457200" y="1375610"/>
            <a:ext cx="76200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Hiermee vinden we </a:t>
            </a:r>
            <a:endParaRPr lang="nl-NL" i="1" dirty="0">
              <a:latin typeface="Calibri" pitchFamily="34" charset="0"/>
              <a:cs typeface="Calibri" pitchFamily="34" charset="0"/>
            </a:endParaRPr>
          </a:p>
        </p:txBody>
      </p:sp>
      <p:sp>
        <p:nvSpPr>
          <p:cNvPr id="17" name="Text Box 28"/>
          <p:cNvSpPr txBox="1">
            <a:spLocks noChangeArrowheads="1"/>
          </p:cNvSpPr>
          <p:nvPr/>
        </p:nvSpPr>
        <p:spPr bwMode="auto">
          <a:xfrm>
            <a:off x="457200" y="1805970"/>
            <a:ext cx="8610600" cy="784830"/>
          </a:xfrm>
          <a:prstGeom prst="rect">
            <a:avLst/>
          </a:prstGeom>
          <a:noFill/>
          <a:ln w="9525" algn="ctr">
            <a:noFill/>
            <a:miter lim="800000"/>
            <a:headEnd/>
            <a:tailEnd/>
          </a:ln>
        </p:spPr>
        <p:txBody>
          <a:bodyPr wrap="square">
            <a:spAutoFit/>
          </a:bodyPr>
          <a:lstStyle/>
          <a:p>
            <a:pPr eaLnBrk="0" hangingPunct="0">
              <a:lnSpc>
                <a:spcPct val="150000"/>
              </a:lnSpc>
              <a:defRPr/>
            </a:pPr>
            <a:r>
              <a:rPr lang="nl-NL" dirty="0" smtClean="0">
                <a:latin typeface="Calibri" pitchFamily="34" charset="0"/>
                <a:cs typeface="Calibri" pitchFamily="34" charset="0"/>
              </a:rPr>
              <a:t>Dit is een </a:t>
            </a:r>
            <a:r>
              <a:rPr lang="nl-NL" i="1" dirty="0" smtClean="0">
                <a:latin typeface="Calibri" pitchFamily="34" charset="0"/>
                <a:cs typeface="Calibri" pitchFamily="34" charset="0"/>
              </a:rPr>
              <a:t>statische</a:t>
            </a:r>
            <a:r>
              <a:rPr lang="nl-NL" dirty="0" smtClean="0">
                <a:latin typeface="Calibri" pitchFamily="34" charset="0"/>
                <a:cs typeface="Calibri" pitchFamily="34" charset="0"/>
              </a:rPr>
              <a:t> metriek! </a:t>
            </a:r>
          </a:p>
          <a:p>
            <a:pPr eaLnBrk="0" hangingPunct="0">
              <a:defRPr/>
            </a:pPr>
            <a:r>
              <a:rPr lang="nl-NL" dirty="0" smtClean="0">
                <a:latin typeface="Calibri" pitchFamily="34" charset="0"/>
                <a:cs typeface="Calibri" pitchFamily="34" charset="0"/>
              </a:rPr>
              <a:t>Terwijl het systeem (sferisch symmetrisch) mag pulseren of ineenstorten</a:t>
            </a:r>
            <a:endParaRPr lang="nl-NL" dirty="0">
              <a:latin typeface="Calibri" pitchFamily="34" charset="0"/>
              <a:cs typeface="Calibri" pitchFamily="34" charset="0"/>
            </a:endParaRPr>
          </a:p>
        </p:txBody>
      </p:sp>
      <p:sp>
        <p:nvSpPr>
          <p:cNvPr id="19" name="Text Box 28"/>
          <p:cNvSpPr txBox="1">
            <a:spLocks noChangeArrowheads="1"/>
          </p:cNvSpPr>
          <p:nvPr/>
        </p:nvSpPr>
        <p:spPr bwMode="auto">
          <a:xfrm>
            <a:off x="457200" y="3645568"/>
            <a:ext cx="39624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Dit heeft als oplossing</a:t>
            </a:r>
            <a:endParaRPr lang="nl-NL" dirty="0">
              <a:latin typeface="Calibri" pitchFamily="34" charset="0"/>
              <a:cs typeface="Calibri" pitchFamily="34" charset="0"/>
            </a:endParaRPr>
          </a:p>
        </p:txBody>
      </p:sp>
      <p:sp>
        <p:nvSpPr>
          <p:cNvPr id="21" name="Text Box 28"/>
          <p:cNvSpPr txBox="1">
            <a:spLocks noChangeArrowheads="1"/>
          </p:cNvSpPr>
          <p:nvPr/>
        </p:nvSpPr>
        <p:spPr bwMode="auto">
          <a:xfrm>
            <a:off x="457200" y="4089400"/>
            <a:ext cx="5562600" cy="507831"/>
          </a:xfrm>
          <a:prstGeom prst="rect">
            <a:avLst/>
          </a:prstGeom>
          <a:noFill/>
          <a:ln w="9525" algn="ctr">
            <a:noFill/>
            <a:miter lim="800000"/>
            <a:headEnd/>
            <a:tailEnd/>
          </a:ln>
        </p:spPr>
        <p:txBody>
          <a:bodyPr wrap="square">
            <a:spAutoFit/>
          </a:bodyPr>
          <a:lstStyle/>
          <a:p>
            <a:pPr eaLnBrk="0" hangingPunct="0">
              <a:lnSpc>
                <a:spcPct val="150000"/>
              </a:lnSpc>
              <a:defRPr/>
            </a:pPr>
            <a:r>
              <a:rPr lang="nl-NL" smtClean="0">
                <a:latin typeface="Calibri" pitchFamily="34" charset="0"/>
                <a:cs typeface="Calibri" pitchFamily="34" charset="0"/>
              </a:rPr>
              <a:t>Merk op: </a:t>
            </a:r>
            <a:r>
              <a:rPr lang="nl-NL" i="1" smtClean="0">
                <a:latin typeface="Calibri" pitchFamily="34" charset="0"/>
                <a:cs typeface="Calibri" pitchFamily="34" charset="0"/>
              </a:rPr>
              <a:t>M</a:t>
            </a:r>
            <a:r>
              <a:rPr lang="nl-NL" smtClean="0">
                <a:latin typeface="Calibri" pitchFamily="34" charset="0"/>
                <a:cs typeface="Calibri" pitchFamily="34" charset="0"/>
              </a:rPr>
              <a:t> is willekeurige integratieconstante</a:t>
            </a:r>
            <a:endParaRPr lang="nl-NL" i="1" dirty="0">
              <a:latin typeface="Calibri" pitchFamily="34" charset="0"/>
              <a:cs typeface="Calibri" pitchFamily="34" charset="0"/>
            </a:endParaRPr>
          </a:p>
        </p:txBody>
      </p:sp>
      <p:cxnSp>
        <p:nvCxnSpPr>
          <p:cNvPr id="23" name="Straight Connector 8"/>
          <p:cNvCxnSpPr>
            <a:cxnSpLocks noChangeShapeType="1"/>
          </p:cNvCxnSpPr>
          <p:nvPr/>
        </p:nvCxnSpPr>
        <p:spPr bwMode="auto">
          <a:xfrm>
            <a:off x="1082675" y="777875"/>
            <a:ext cx="6946900" cy="1588"/>
          </a:xfrm>
          <a:prstGeom prst="line">
            <a:avLst/>
          </a:prstGeom>
          <a:noFill/>
          <a:ln w="12700" algn="ctr">
            <a:solidFill>
              <a:srgbClr val="666699"/>
            </a:solidFill>
            <a:round/>
            <a:headEnd/>
            <a:tailEnd/>
          </a:ln>
        </p:spPr>
      </p:cxnSp>
      <p:sp>
        <p:nvSpPr>
          <p:cNvPr id="25" name="Text Box 28"/>
          <p:cNvSpPr txBox="1">
            <a:spLocks noChangeArrowheads="1"/>
          </p:cNvSpPr>
          <p:nvPr/>
        </p:nvSpPr>
        <p:spPr bwMode="auto">
          <a:xfrm>
            <a:off x="457200" y="990600"/>
            <a:ext cx="76200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Herdefinieer de tijd</a:t>
            </a:r>
            <a:endParaRPr lang="nl-NL" i="1" dirty="0">
              <a:latin typeface="Calibri" pitchFamily="34" charset="0"/>
              <a:cs typeface="Calibri" pitchFamily="34" charset="0"/>
            </a:endParaRPr>
          </a:p>
        </p:txBody>
      </p:sp>
      <p:sp>
        <p:nvSpPr>
          <p:cNvPr id="29" name="Text Box 28"/>
          <p:cNvSpPr txBox="1">
            <a:spLocks noChangeArrowheads="1"/>
          </p:cNvSpPr>
          <p:nvPr/>
        </p:nvSpPr>
        <p:spPr bwMode="auto">
          <a:xfrm>
            <a:off x="457200" y="2514600"/>
            <a:ext cx="42672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Volgende stap: los ODE (i) op</a:t>
            </a:r>
            <a:endParaRPr lang="nl-NL" dirty="0">
              <a:latin typeface="Calibri" pitchFamily="34" charset="0"/>
              <a:cs typeface="Calibri" pitchFamily="34" charset="0"/>
            </a:endParaRPr>
          </a:p>
        </p:txBody>
      </p:sp>
      <p:sp>
        <p:nvSpPr>
          <p:cNvPr id="31" name="Text Box 28"/>
          <p:cNvSpPr txBox="1">
            <a:spLocks noChangeArrowheads="1"/>
          </p:cNvSpPr>
          <p:nvPr/>
        </p:nvSpPr>
        <p:spPr bwMode="auto">
          <a:xfrm>
            <a:off x="457200" y="3052789"/>
            <a:ext cx="42672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Substitueer</a:t>
            </a:r>
            <a:endParaRPr lang="nl-NL" dirty="0">
              <a:latin typeface="Calibri" pitchFamily="34" charset="0"/>
              <a:cs typeface="Calibri" pitchFamily="34" charset="0"/>
            </a:endParaRPr>
          </a:p>
        </p:txBody>
      </p:sp>
      <p:cxnSp>
        <p:nvCxnSpPr>
          <p:cNvPr id="36" name="Rechte verbindingslijn met pijl 35"/>
          <p:cNvCxnSpPr/>
          <p:nvPr/>
        </p:nvCxnSpPr>
        <p:spPr bwMode="auto">
          <a:xfrm>
            <a:off x="3429000" y="3340768"/>
            <a:ext cx="381000" cy="0"/>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sp>
        <p:nvSpPr>
          <p:cNvPr id="38" name="Text Box 28"/>
          <p:cNvSpPr txBox="1">
            <a:spLocks noChangeArrowheads="1"/>
          </p:cNvSpPr>
          <p:nvPr/>
        </p:nvSpPr>
        <p:spPr bwMode="auto">
          <a:xfrm>
            <a:off x="457200" y="5824417"/>
            <a:ext cx="6019800" cy="507831"/>
          </a:xfrm>
          <a:prstGeom prst="rect">
            <a:avLst/>
          </a:prstGeom>
          <a:noFill/>
          <a:ln w="9525" algn="ctr">
            <a:noFill/>
            <a:miter lim="800000"/>
            <a:headEnd/>
            <a:tailEnd/>
          </a:ln>
        </p:spPr>
        <p:txBody>
          <a:bodyPr wrap="square">
            <a:spAutoFit/>
          </a:bodyPr>
          <a:lstStyle/>
          <a:p>
            <a:pPr eaLnBrk="0" hangingPunct="0">
              <a:lnSpc>
                <a:spcPct val="150000"/>
              </a:lnSpc>
              <a:defRPr/>
            </a:pPr>
            <a:r>
              <a:rPr lang="nl-NL" dirty="0" smtClean="0">
                <a:latin typeface="Calibri" pitchFamily="34" charset="0"/>
                <a:cs typeface="Calibri" pitchFamily="34" charset="0"/>
              </a:rPr>
              <a:t>Metriek moet asymptotisch vlak zijn (Minkowski als </a:t>
            </a:r>
            <a:r>
              <a:rPr lang="nl-NL" dirty="0" smtClean="0">
                <a:cs typeface="Calibri" pitchFamily="34" charset="0"/>
              </a:rPr>
              <a:t>L = 0</a:t>
            </a:r>
            <a:r>
              <a:rPr lang="nl-NL" dirty="0" smtClean="0">
                <a:latin typeface="Calibri" pitchFamily="34" charset="0"/>
                <a:cs typeface="Calibri" pitchFamily="34" charset="0"/>
              </a:rPr>
              <a:t>)</a:t>
            </a:r>
            <a:endParaRPr lang="nl-NL" i="1" dirty="0">
              <a:latin typeface="Calibri" pitchFamily="34" charset="0"/>
              <a:cs typeface="Calibri" pitchFamily="34" charset="0"/>
            </a:endParaRPr>
          </a:p>
        </p:txBody>
      </p:sp>
      <p:pic>
        <p:nvPicPr>
          <p:cNvPr id="105474" name="Picture 2"/>
          <p:cNvPicPr>
            <a:picLocks noChangeAspect="1" noChangeArrowheads="1"/>
          </p:cNvPicPr>
          <p:nvPr/>
        </p:nvPicPr>
        <p:blipFill>
          <a:blip r:embed="rId3" cstate="print"/>
          <a:srcRect/>
          <a:stretch>
            <a:fillRect/>
          </a:stretch>
        </p:blipFill>
        <p:spPr bwMode="auto">
          <a:xfrm>
            <a:off x="2514600" y="1371600"/>
            <a:ext cx="6219825" cy="465034"/>
          </a:xfrm>
          <a:prstGeom prst="rect">
            <a:avLst/>
          </a:prstGeom>
          <a:noFill/>
          <a:ln w="9525">
            <a:noFill/>
            <a:miter lim="800000"/>
            <a:headEnd/>
            <a:tailEnd/>
          </a:ln>
        </p:spPr>
      </p:pic>
      <p:pic>
        <p:nvPicPr>
          <p:cNvPr id="105475" name="Picture 3"/>
          <p:cNvPicPr>
            <a:picLocks noChangeAspect="1" noChangeArrowheads="1"/>
          </p:cNvPicPr>
          <p:nvPr/>
        </p:nvPicPr>
        <p:blipFill>
          <a:blip r:embed="rId4" cstate="print"/>
          <a:srcRect/>
          <a:stretch>
            <a:fillRect/>
          </a:stretch>
        </p:blipFill>
        <p:spPr bwMode="auto">
          <a:xfrm>
            <a:off x="2414337" y="1082842"/>
            <a:ext cx="1281112" cy="340642"/>
          </a:xfrm>
          <a:prstGeom prst="rect">
            <a:avLst/>
          </a:prstGeom>
          <a:noFill/>
          <a:ln w="9525">
            <a:noFill/>
            <a:miter lim="800000"/>
            <a:headEnd/>
            <a:tailEnd/>
          </a:ln>
        </p:spPr>
      </p:pic>
      <p:pic>
        <p:nvPicPr>
          <p:cNvPr id="105476" name="Picture 4"/>
          <p:cNvPicPr>
            <a:picLocks noChangeAspect="1" noChangeArrowheads="1"/>
          </p:cNvPicPr>
          <p:nvPr/>
        </p:nvPicPr>
        <p:blipFill>
          <a:blip r:embed="rId5" cstate="print"/>
          <a:srcRect/>
          <a:stretch>
            <a:fillRect/>
          </a:stretch>
        </p:blipFill>
        <p:spPr bwMode="auto">
          <a:xfrm>
            <a:off x="3372853" y="2638926"/>
            <a:ext cx="2214562" cy="355782"/>
          </a:xfrm>
          <a:prstGeom prst="rect">
            <a:avLst/>
          </a:prstGeom>
          <a:noFill/>
          <a:ln w="9525">
            <a:noFill/>
            <a:miter lim="800000"/>
            <a:headEnd/>
            <a:tailEnd/>
          </a:ln>
        </p:spPr>
      </p:pic>
      <p:pic>
        <p:nvPicPr>
          <p:cNvPr id="105477" name="Picture 5"/>
          <p:cNvPicPr>
            <a:picLocks noChangeAspect="1" noChangeArrowheads="1"/>
          </p:cNvPicPr>
          <p:nvPr/>
        </p:nvPicPr>
        <p:blipFill>
          <a:blip r:embed="rId6" cstate="print"/>
          <a:srcRect/>
          <a:stretch>
            <a:fillRect/>
          </a:stretch>
        </p:blipFill>
        <p:spPr bwMode="auto">
          <a:xfrm>
            <a:off x="1696453" y="3156284"/>
            <a:ext cx="1590675" cy="314125"/>
          </a:xfrm>
          <a:prstGeom prst="rect">
            <a:avLst/>
          </a:prstGeom>
          <a:noFill/>
          <a:ln w="9525">
            <a:noFill/>
            <a:miter lim="800000"/>
            <a:headEnd/>
            <a:tailEnd/>
          </a:ln>
        </p:spPr>
      </p:pic>
      <p:pic>
        <p:nvPicPr>
          <p:cNvPr id="105478" name="Picture 6"/>
          <p:cNvPicPr>
            <a:picLocks noChangeAspect="1" noChangeArrowheads="1"/>
          </p:cNvPicPr>
          <p:nvPr/>
        </p:nvPicPr>
        <p:blipFill>
          <a:blip r:embed="rId7" cstate="print"/>
          <a:srcRect/>
          <a:stretch>
            <a:fillRect/>
          </a:stretch>
        </p:blipFill>
        <p:spPr bwMode="auto">
          <a:xfrm>
            <a:off x="3834063" y="2983831"/>
            <a:ext cx="1134837" cy="661988"/>
          </a:xfrm>
          <a:prstGeom prst="rect">
            <a:avLst/>
          </a:prstGeom>
          <a:noFill/>
          <a:ln w="9525">
            <a:noFill/>
            <a:miter lim="800000"/>
            <a:headEnd/>
            <a:tailEnd/>
          </a:ln>
        </p:spPr>
      </p:pic>
      <p:pic>
        <p:nvPicPr>
          <p:cNvPr id="105479" name="Picture 7"/>
          <p:cNvPicPr>
            <a:picLocks noChangeAspect="1" noChangeArrowheads="1"/>
          </p:cNvPicPr>
          <p:nvPr/>
        </p:nvPicPr>
        <p:blipFill>
          <a:blip r:embed="rId8" cstate="print"/>
          <a:srcRect/>
          <a:stretch>
            <a:fillRect/>
          </a:stretch>
        </p:blipFill>
        <p:spPr bwMode="auto">
          <a:xfrm>
            <a:off x="2667000" y="3657600"/>
            <a:ext cx="3057525" cy="565107"/>
          </a:xfrm>
          <a:prstGeom prst="rect">
            <a:avLst/>
          </a:prstGeom>
          <a:noFill/>
          <a:ln w="9525">
            <a:noFill/>
            <a:miter lim="800000"/>
            <a:headEnd/>
            <a:tailEnd/>
          </a:ln>
        </p:spPr>
      </p:pic>
      <p:pic>
        <p:nvPicPr>
          <p:cNvPr id="105480" name="Picture 8"/>
          <p:cNvPicPr>
            <a:picLocks noChangeAspect="1" noChangeArrowheads="1"/>
          </p:cNvPicPr>
          <p:nvPr/>
        </p:nvPicPr>
        <p:blipFill>
          <a:blip r:embed="rId9" cstate="print"/>
          <a:srcRect/>
          <a:stretch>
            <a:fillRect/>
          </a:stretch>
        </p:blipFill>
        <p:spPr bwMode="auto">
          <a:xfrm>
            <a:off x="1219201" y="6293299"/>
            <a:ext cx="6400800" cy="488501"/>
          </a:xfrm>
          <a:prstGeom prst="rect">
            <a:avLst/>
          </a:prstGeom>
          <a:noFill/>
          <a:ln w="9525">
            <a:noFill/>
            <a:miter lim="800000"/>
            <a:headEnd/>
            <a:tailEnd/>
          </a:ln>
        </p:spPr>
      </p:pic>
      <p:sp>
        <p:nvSpPr>
          <p:cNvPr id="44" name="Text Box 28"/>
          <p:cNvSpPr txBox="1">
            <a:spLocks noChangeArrowheads="1"/>
          </p:cNvSpPr>
          <p:nvPr/>
        </p:nvSpPr>
        <p:spPr bwMode="auto">
          <a:xfrm>
            <a:off x="457200" y="4495969"/>
            <a:ext cx="5562600" cy="464871"/>
          </a:xfrm>
          <a:prstGeom prst="rect">
            <a:avLst/>
          </a:prstGeom>
          <a:noFill/>
          <a:ln w="9525" algn="ctr">
            <a:noFill/>
            <a:miter lim="800000"/>
            <a:headEnd/>
            <a:tailEnd/>
          </a:ln>
        </p:spPr>
        <p:txBody>
          <a:bodyPr wrap="square">
            <a:spAutoFit/>
          </a:bodyPr>
          <a:lstStyle/>
          <a:p>
            <a:pPr eaLnBrk="0" hangingPunct="0">
              <a:lnSpc>
                <a:spcPct val="150000"/>
              </a:lnSpc>
              <a:defRPr/>
            </a:pPr>
            <a:r>
              <a:rPr lang="nl-NL" smtClean="0">
                <a:latin typeface="Calibri" pitchFamily="34" charset="0"/>
                <a:cs typeface="Calibri" pitchFamily="34" charset="0"/>
              </a:rPr>
              <a:t>Invullen levert Schwarzschildmetriek</a:t>
            </a:r>
            <a:endParaRPr lang="nl-NL" i="1" dirty="0">
              <a:latin typeface="Calibri" pitchFamily="34" charset="0"/>
              <a:cs typeface="Calibri" pitchFamily="34" charset="0"/>
            </a:endParaRPr>
          </a:p>
        </p:txBody>
      </p:sp>
      <p:grpSp>
        <p:nvGrpSpPr>
          <p:cNvPr id="3" name="Group 2"/>
          <p:cNvGrpSpPr/>
          <p:nvPr/>
        </p:nvGrpSpPr>
        <p:grpSpPr>
          <a:xfrm>
            <a:off x="1696453" y="4975659"/>
            <a:ext cx="6609347" cy="937537"/>
            <a:chOff x="1696453" y="4975659"/>
            <a:chExt cx="6609347" cy="937537"/>
          </a:xfrm>
        </p:grpSpPr>
        <p:sp>
          <p:nvSpPr>
            <p:cNvPr id="2" name="Rounded Rectangle 1"/>
            <p:cNvSpPr/>
            <p:nvPr/>
          </p:nvSpPr>
          <p:spPr bwMode="auto">
            <a:xfrm>
              <a:off x="1696453" y="4975659"/>
              <a:ext cx="6609347" cy="937537"/>
            </a:xfrm>
            <a:prstGeom prst="roundRect">
              <a:avLst/>
            </a:prstGeom>
            <a:solidFill>
              <a:schemeClr val="bg1"/>
            </a:solidFill>
            <a:ln w="3810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ymbol" pitchFamily="18" charset="2"/>
              </a:endParaRPr>
            </a:p>
          </p:txBody>
        </p:sp>
        <p:pic>
          <p:nvPicPr>
            <p:cNvPr id="45" name="Picture 3"/>
            <p:cNvPicPr>
              <a:picLocks noChangeAspect="1" noChangeArrowheads="1"/>
            </p:cNvPicPr>
            <p:nvPr/>
          </p:nvPicPr>
          <p:blipFill>
            <a:blip r:embed="rId10" cstate="print"/>
            <a:srcRect/>
            <a:stretch>
              <a:fillRect/>
            </a:stretch>
          </p:blipFill>
          <p:spPr bwMode="auto">
            <a:xfrm>
              <a:off x="1771650" y="5029200"/>
              <a:ext cx="6426200" cy="8382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par>
                                <p:cTn id="8" presetID="5" presetClass="entr" presetSubtype="10" fill="hold" nodeType="withEffect">
                                  <p:stCondLst>
                                    <p:cond delay="0"/>
                                  </p:stCondLst>
                                  <p:childTnLst>
                                    <p:set>
                                      <p:cBhvr>
                                        <p:cTn id="9" dur="1" fill="hold">
                                          <p:stCondLst>
                                            <p:cond delay="0"/>
                                          </p:stCondLst>
                                        </p:cTn>
                                        <p:tgtEl>
                                          <p:spTgt spid="105475"/>
                                        </p:tgtEl>
                                        <p:attrNameLst>
                                          <p:attrName>style.visibility</p:attrName>
                                        </p:attrNameLst>
                                      </p:cBhvr>
                                      <p:to>
                                        <p:strVal val="visible"/>
                                      </p:to>
                                    </p:set>
                                    <p:animEffect transition="in" filter="checkerboard(across)">
                                      <p:cBhvr>
                                        <p:cTn id="10" dur="500"/>
                                        <p:tgtEl>
                                          <p:spTgt spid="10547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131"/>
                                        </p:tgtEl>
                                        <p:attrNameLst>
                                          <p:attrName>style.visibility</p:attrName>
                                        </p:attrNameLst>
                                      </p:cBhvr>
                                      <p:to>
                                        <p:strVal val="visible"/>
                                      </p:to>
                                    </p:set>
                                    <p:animEffect transition="in" filter="checkerboard(across)">
                                      <p:cBhvr>
                                        <p:cTn id="15" dur="500"/>
                                        <p:tgtEl>
                                          <p:spTgt spid="5131"/>
                                        </p:tgtEl>
                                      </p:cBhvr>
                                    </p:animEffect>
                                  </p:childTnLst>
                                </p:cTn>
                              </p:par>
                              <p:par>
                                <p:cTn id="16" presetID="5" presetClass="entr" presetSubtype="10" fill="hold" nodeType="withEffect">
                                  <p:stCondLst>
                                    <p:cond delay="0"/>
                                  </p:stCondLst>
                                  <p:childTnLst>
                                    <p:set>
                                      <p:cBhvr>
                                        <p:cTn id="17" dur="1" fill="hold">
                                          <p:stCondLst>
                                            <p:cond delay="0"/>
                                          </p:stCondLst>
                                        </p:cTn>
                                        <p:tgtEl>
                                          <p:spTgt spid="105474"/>
                                        </p:tgtEl>
                                        <p:attrNameLst>
                                          <p:attrName>style.visibility</p:attrName>
                                        </p:attrNameLst>
                                      </p:cBhvr>
                                      <p:to>
                                        <p:strVal val="visible"/>
                                      </p:to>
                                    </p:set>
                                    <p:animEffect transition="in" filter="checkerboard(across)">
                                      <p:cBhvr>
                                        <p:cTn id="18" dur="500"/>
                                        <p:tgtEl>
                                          <p:spTgt spid="10547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heckerboard(across)">
                                      <p:cBhvr>
                                        <p:cTn id="28" dur="500"/>
                                        <p:tgtEl>
                                          <p:spTgt spid="29"/>
                                        </p:tgtEl>
                                      </p:cBhvr>
                                    </p:animEffect>
                                  </p:childTnLst>
                                </p:cTn>
                              </p:par>
                              <p:par>
                                <p:cTn id="29" presetID="5" presetClass="entr" presetSubtype="10" fill="hold" nodeType="withEffect">
                                  <p:stCondLst>
                                    <p:cond delay="0"/>
                                  </p:stCondLst>
                                  <p:childTnLst>
                                    <p:set>
                                      <p:cBhvr>
                                        <p:cTn id="30" dur="1" fill="hold">
                                          <p:stCondLst>
                                            <p:cond delay="0"/>
                                          </p:stCondLst>
                                        </p:cTn>
                                        <p:tgtEl>
                                          <p:spTgt spid="105476"/>
                                        </p:tgtEl>
                                        <p:attrNameLst>
                                          <p:attrName>style.visibility</p:attrName>
                                        </p:attrNameLst>
                                      </p:cBhvr>
                                      <p:to>
                                        <p:strVal val="visible"/>
                                      </p:to>
                                    </p:set>
                                    <p:animEffect transition="in" filter="checkerboard(across)">
                                      <p:cBhvr>
                                        <p:cTn id="31" dur="500"/>
                                        <p:tgtEl>
                                          <p:spTgt spid="105476"/>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checkerboard(across)">
                                      <p:cBhvr>
                                        <p:cTn id="36" dur="500"/>
                                        <p:tgtEl>
                                          <p:spTgt spid="31"/>
                                        </p:tgtEl>
                                      </p:cBhvr>
                                    </p:animEffect>
                                  </p:childTnLst>
                                </p:cTn>
                              </p:par>
                              <p:par>
                                <p:cTn id="37" presetID="5" presetClass="entr" presetSubtype="10" fill="hold" nodeType="withEffect">
                                  <p:stCondLst>
                                    <p:cond delay="0"/>
                                  </p:stCondLst>
                                  <p:childTnLst>
                                    <p:set>
                                      <p:cBhvr>
                                        <p:cTn id="38" dur="1" fill="hold">
                                          <p:stCondLst>
                                            <p:cond delay="0"/>
                                          </p:stCondLst>
                                        </p:cTn>
                                        <p:tgtEl>
                                          <p:spTgt spid="105477"/>
                                        </p:tgtEl>
                                        <p:attrNameLst>
                                          <p:attrName>style.visibility</p:attrName>
                                        </p:attrNameLst>
                                      </p:cBhvr>
                                      <p:to>
                                        <p:strVal val="visible"/>
                                      </p:to>
                                    </p:set>
                                    <p:animEffect transition="in" filter="checkerboard(across)">
                                      <p:cBhvr>
                                        <p:cTn id="39" dur="500"/>
                                        <p:tgtEl>
                                          <p:spTgt spid="10547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checkerboard(across)">
                                      <p:cBhvr>
                                        <p:cTn id="44" dur="500"/>
                                        <p:tgtEl>
                                          <p:spTgt spid="36"/>
                                        </p:tgtEl>
                                      </p:cBhvr>
                                    </p:animEffect>
                                  </p:childTnLst>
                                </p:cTn>
                              </p:par>
                              <p:par>
                                <p:cTn id="45" presetID="5" presetClass="entr" presetSubtype="10" fill="hold" nodeType="withEffect">
                                  <p:stCondLst>
                                    <p:cond delay="0"/>
                                  </p:stCondLst>
                                  <p:childTnLst>
                                    <p:set>
                                      <p:cBhvr>
                                        <p:cTn id="46" dur="1" fill="hold">
                                          <p:stCondLst>
                                            <p:cond delay="0"/>
                                          </p:stCondLst>
                                        </p:cTn>
                                        <p:tgtEl>
                                          <p:spTgt spid="105478"/>
                                        </p:tgtEl>
                                        <p:attrNameLst>
                                          <p:attrName>style.visibility</p:attrName>
                                        </p:attrNameLst>
                                      </p:cBhvr>
                                      <p:to>
                                        <p:strVal val="visible"/>
                                      </p:to>
                                    </p:set>
                                    <p:animEffect transition="in" filter="checkerboard(across)">
                                      <p:cBhvr>
                                        <p:cTn id="47" dur="500"/>
                                        <p:tgtEl>
                                          <p:spTgt spid="105478"/>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heckerboard(across)">
                                      <p:cBhvr>
                                        <p:cTn id="52" dur="500"/>
                                        <p:tgtEl>
                                          <p:spTgt spid="19"/>
                                        </p:tgtEl>
                                      </p:cBhvr>
                                    </p:animEffect>
                                  </p:childTnLst>
                                </p:cTn>
                              </p:par>
                              <p:par>
                                <p:cTn id="53" presetID="5" presetClass="entr" presetSubtype="10" fill="hold" nodeType="withEffect">
                                  <p:stCondLst>
                                    <p:cond delay="0"/>
                                  </p:stCondLst>
                                  <p:childTnLst>
                                    <p:set>
                                      <p:cBhvr>
                                        <p:cTn id="54" dur="1" fill="hold">
                                          <p:stCondLst>
                                            <p:cond delay="0"/>
                                          </p:stCondLst>
                                        </p:cTn>
                                        <p:tgtEl>
                                          <p:spTgt spid="105479"/>
                                        </p:tgtEl>
                                        <p:attrNameLst>
                                          <p:attrName>style.visibility</p:attrName>
                                        </p:attrNameLst>
                                      </p:cBhvr>
                                      <p:to>
                                        <p:strVal val="visible"/>
                                      </p:to>
                                    </p:set>
                                    <p:animEffect transition="in" filter="checkerboard(across)">
                                      <p:cBhvr>
                                        <p:cTn id="55" dur="500"/>
                                        <p:tgtEl>
                                          <p:spTgt spid="105479"/>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checkerboard(across)">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checkerboard(across)">
                                      <p:cBhvr>
                                        <p:cTn id="65" dur="500"/>
                                        <p:tgtEl>
                                          <p:spTgt spid="44"/>
                                        </p:tgtEl>
                                      </p:cBhvr>
                                    </p:animEffect>
                                  </p:childTnLst>
                                </p:cTn>
                              </p:par>
                              <p:par>
                                <p:cTn id="66" presetID="10"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checkerboard(across)">
                                      <p:cBhvr>
                                        <p:cTn id="73" dur="500"/>
                                        <p:tgtEl>
                                          <p:spTgt spid="38"/>
                                        </p:tgtEl>
                                      </p:cBhvr>
                                    </p:animEffect>
                                  </p:childTnLst>
                                </p:cTn>
                              </p:par>
                              <p:par>
                                <p:cTn id="74" presetID="5" presetClass="entr" presetSubtype="10" fill="hold" nodeType="withEffect">
                                  <p:stCondLst>
                                    <p:cond delay="0"/>
                                  </p:stCondLst>
                                  <p:childTnLst>
                                    <p:set>
                                      <p:cBhvr>
                                        <p:cTn id="75" dur="1" fill="hold">
                                          <p:stCondLst>
                                            <p:cond delay="0"/>
                                          </p:stCondLst>
                                        </p:cTn>
                                        <p:tgtEl>
                                          <p:spTgt spid="105480"/>
                                        </p:tgtEl>
                                        <p:attrNameLst>
                                          <p:attrName>style.visibility</p:attrName>
                                        </p:attrNameLst>
                                      </p:cBhvr>
                                      <p:to>
                                        <p:strVal val="visible"/>
                                      </p:to>
                                    </p:set>
                                    <p:animEffect transition="in" filter="checkerboard(across)">
                                      <p:cBhvr>
                                        <p:cTn id="76" dur="500"/>
                                        <p:tgtEl>
                                          <p:spTgt spid="105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P spid="17" grpId="0"/>
      <p:bldP spid="19" grpId="0"/>
      <p:bldP spid="21" grpId="0"/>
      <p:bldP spid="25" grpId="0"/>
      <p:bldP spid="29" grpId="0"/>
      <p:bldP spid="31" grpId="0"/>
      <p:bldP spid="38"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5" name="Picture 9"/>
          <p:cNvPicPr>
            <a:picLocks noChangeAspect="1" noChangeArrowheads="1"/>
          </p:cNvPicPr>
          <p:nvPr/>
        </p:nvPicPr>
        <p:blipFill>
          <a:blip r:embed="rId3" cstate="print"/>
          <a:srcRect/>
          <a:stretch>
            <a:fillRect/>
          </a:stretch>
        </p:blipFill>
        <p:spPr bwMode="auto">
          <a:xfrm>
            <a:off x="5313948" y="3449053"/>
            <a:ext cx="1357312" cy="775607"/>
          </a:xfrm>
          <a:prstGeom prst="rect">
            <a:avLst/>
          </a:prstGeom>
          <a:noFill/>
          <a:ln w="9525">
            <a:noFill/>
            <a:miter lim="800000"/>
            <a:headEnd/>
            <a:tailEnd/>
          </a:ln>
        </p:spPr>
      </p:pic>
      <p:sp>
        <p:nvSpPr>
          <p:cNvPr id="7175" name="Rectangle 10"/>
          <p:cNvSpPr>
            <a:spLocks noChangeArrowheads="1"/>
          </p:cNvSpPr>
          <p:nvPr/>
        </p:nvSpPr>
        <p:spPr bwMode="auto">
          <a:xfrm>
            <a:off x="0" y="5715000"/>
            <a:ext cx="9144000" cy="1143000"/>
          </a:xfrm>
          <a:prstGeom prst="rect">
            <a:avLst/>
          </a:prstGeom>
          <a:solidFill>
            <a:schemeClr val="bg1"/>
          </a:solidFill>
          <a:ln w="9525" algn="ctr">
            <a:solidFill>
              <a:schemeClr val="bg1"/>
            </a:solidFill>
            <a:round/>
            <a:headEnd/>
            <a:tailEnd/>
          </a:ln>
        </p:spPr>
        <p:txBody>
          <a:bodyPr/>
          <a:lstStyle/>
          <a:p>
            <a:pPr eaLnBrk="0" hangingPunct="0"/>
            <a:endParaRPr lang="nl-NL"/>
          </a:p>
        </p:txBody>
      </p:sp>
      <p:sp>
        <p:nvSpPr>
          <p:cNvPr id="7176" name="Rectangle 2"/>
          <p:cNvSpPr>
            <a:spLocks noChangeArrowheads="1"/>
          </p:cNvSpPr>
          <p:nvPr/>
        </p:nvSpPr>
        <p:spPr bwMode="auto">
          <a:xfrm>
            <a:off x="0" y="3319463"/>
            <a:ext cx="9144000" cy="0"/>
          </a:xfrm>
          <a:prstGeom prst="rect">
            <a:avLst/>
          </a:prstGeom>
          <a:noFill/>
          <a:ln w="9525" algn="ctr">
            <a:noFill/>
            <a:miter lim="800000"/>
            <a:headEnd/>
            <a:tailEnd/>
          </a:ln>
        </p:spPr>
        <p:txBody>
          <a:bodyPr wrap="none" anchor="ctr">
            <a:spAutoFit/>
          </a:bodyPr>
          <a:lstStyle/>
          <a:p>
            <a:pPr algn="ctr" eaLnBrk="0" hangingPunct="0"/>
            <a:endParaRPr lang="nl-NL"/>
          </a:p>
        </p:txBody>
      </p:sp>
      <p:sp>
        <p:nvSpPr>
          <p:cNvPr id="7177"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7178" name="Rectangle 4"/>
          <p:cNvSpPr>
            <a:spLocks noChangeArrowheads="1"/>
          </p:cNvSpPr>
          <p:nvPr/>
        </p:nvSpPr>
        <p:spPr bwMode="auto">
          <a:xfrm>
            <a:off x="0" y="3319463"/>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7179" name="Rectangle 29"/>
          <p:cNvSpPr>
            <a:spLocks noChangeArrowheads="1"/>
          </p:cNvSpPr>
          <p:nvPr/>
        </p:nvSpPr>
        <p:spPr bwMode="auto">
          <a:xfrm>
            <a:off x="0" y="3314700"/>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5128" name="Rectangle 30"/>
          <p:cNvSpPr>
            <a:spLocks noGrp="1" noChangeArrowheads="1"/>
          </p:cNvSpPr>
          <p:nvPr>
            <p:ph type="title"/>
          </p:nvPr>
        </p:nvSpPr>
        <p:spPr>
          <a:xfrm>
            <a:off x="0" y="0"/>
            <a:ext cx="9144000" cy="1143000"/>
          </a:xfrm>
        </p:spPr>
        <p:txBody>
          <a:bodyPr/>
          <a:lstStyle/>
          <a:p>
            <a:pPr eaLnBrk="1" hangingPunct="1">
              <a:defRPr/>
            </a:pPr>
            <a:r>
              <a:rPr lang="en-US" altLang="ja-JP" sz="2800" b="0" kern="1200" dirty="0" err="1" smtClean="0">
                <a:solidFill>
                  <a:srgbClr val="00397E"/>
                </a:solidFill>
                <a:latin typeface="Biondi" pitchFamily="2" charset="0"/>
                <a:ea typeface="MS PGothic" pitchFamily="34" charset="-128"/>
                <a:cs typeface="Arabic Typesetting" pitchFamily="66" charset="-78"/>
              </a:rPr>
              <a:t>Interpretatie</a:t>
            </a:r>
            <a:r>
              <a:rPr lang="en-US" altLang="ja-JP" sz="2800" b="0" kern="1200" dirty="0" smtClean="0">
                <a:solidFill>
                  <a:srgbClr val="00397E"/>
                </a:solidFill>
                <a:latin typeface="Biondi" pitchFamily="2" charset="0"/>
                <a:ea typeface="MS PGothic" pitchFamily="34" charset="-128"/>
                <a:cs typeface="Arabic Typesetting" pitchFamily="66" charset="-78"/>
              </a:rPr>
              <a:t> van</a:t>
            </a:r>
            <a:r>
              <a:rPr lang="en-US" altLang="ja-JP" sz="2800" b="0" kern="1200" dirty="0">
                <a:solidFill>
                  <a:srgbClr val="00397E"/>
                </a:solidFill>
                <a:latin typeface="Biondi" pitchFamily="2" charset="0"/>
                <a:ea typeface="MS PGothic" pitchFamily="34" charset="-128"/>
                <a:cs typeface="Arabic Typesetting" pitchFamily="66" charset="-78"/>
              </a:rPr>
              <a:t> </a:t>
            </a:r>
            <a:r>
              <a:rPr lang="en-US" altLang="ja-JP" sz="2800" b="0" kern="1200" dirty="0" smtClean="0">
                <a:solidFill>
                  <a:srgbClr val="00397E"/>
                </a:solidFill>
                <a:latin typeface="Biondi" pitchFamily="2" charset="0"/>
                <a:ea typeface="MS PGothic" pitchFamily="34" charset="-128"/>
                <a:cs typeface="Arabic Typesetting" pitchFamily="66" charset="-78"/>
              </a:rPr>
              <a:t>de </a:t>
            </a:r>
            <a:r>
              <a:rPr lang="en-US" altLang="ja-JP" sz="2800" b="0" kern="1200" dirty="0" err="1" smtClean="0">
                <a:solidFill>
                  <a:srgbClr val="00397E"/>
                </a:solidFill>
                <a:latin typeface="Biondi" pitchFamily="2" charset="0"/>
                <a:ea typeface="MS PGothic" pitchFamily="34" charset="-128"/>
                <a:cs typeface="Arabic Typesetting" pitchFamily="66" charset="-78"/>
              </a:rPr>
              <a:t>coördinaten</a:t>
            </a:r>
            <a:endParaRPr lang="nl-NL" altLang="ja-JP" sz="2800" b="0" kern="1200" dirty="0">
              <a:solidFill>
                <a:srgbClr val="00397E"/>
              </a:solidFill>
              <a:latin typeface="Biondi" pitchFamily="2" charset="0"/>
              <a:ea typeface="MS PGothic" pitchFamily="34" charset="-128"/>
              <a:cs typeface="Arabic Typesetting" pitchFamily="66" charset="-78"/>
            </a:endParaRPr>
          </a:p>
        </p:txBody>
      </p:sp>
      <p:sp>
        <p:nvSpPr>
          <p:cNvPr id="5131" name="Text Box 28"/>
          <p:cNvSpPr txBox="1">
            <a:spLocks noChangeArrowheads="1"/>
          </p:cNvSpPr>
          <p:nvPr/>
        </p:nvSpPr>
        <p:spPr bwMode="auto">
          <a:xfrm>
            <a:off x="457200" y="4945329"/>
            <a:ext cx="8077200" cy="1754326"/>
          </a:xfrm>
          <a:prstGeom prst="rect">
            <a:avLst/>
          </a:prstGeom>
          <a:noFill/>
          <a:ln w="9525" algn="ctr">
            <a:noFill/>
            <a:miter lim="800000"/>
            <a:headEnd/>
            <a:tailEnd/>
          </a:ln>
        </p:spPr>
        <p:txBody>
          <a:bodyPr wrap="square">
            <a:spAutoFit/>
          </a:bodyPr>
          <a:lstStyle/>
          <a:p>
            <a:pPr eaLnBrk="0" hangingPunct="0">
              <a:lnSpc>
                <a:spcPct val="150000"/>
              </a:lnSpc>
              <a:defRPr/>
            </a:pPr>
            <a:r>
              <a:rPr lang="nl-NL" smtClean="0">
                <a:latin typeface="Calibri" pitchFamily="34" charset="0"/>
                <a:cs typeface="Calibri" pitchFamily="34" charset="0"/>
              </a:rPr>
              <a:t>Eigenschappen</a:t>
            </a:r>
          </a:p>
          <a:p>
            <a:pPr marL="342900" indent="-342900" eaLnBrk="0" hangingPunct="0">
              <a:lnSpc>
                <a:spcPct val="150000"/>
              </a:lnSpc>
              <a:buFont typeface="+mj-lt"/>
              <a:buAutoNum type="arabicPeriod"/>
              <a:defRPr/>
            </a:pPr>
            <a:r>
              <a:rPr lang="nl-NL" i="1" smtClean="0">
                <a:latin typeface="Calibri" pitchFamily="34" charset="0"/>
                <a:cs typeface="Calibri" pitchFamily="34" charset="0"/>
              </a:rPr>
              <a:t>Tijdsonafhankelijke afstanden                               tussen lijnen van constante</a:t>
            </a:r>
          </a:p>
          <a:p>
            <a:pPr marL="342900" indent="-342900" eaLnBrk="0" hangingPunct="0">
              <a:lnSpc>
                <a:spcPct val="150000"/>
              </a:lnSpc>
              <a:buFont typeface="+mj-lt"/>
              <a:buAutoNum type="arabicPeriod"/>
              <a:defRPr/>
            </a:pPr>
            <a:r>
              <a:rPr lang="nl-NL" i="1" smtClean="0">
                <a:latin typeface="Calibri" pitchFamily="34" charset="0"/>
                <a:cs typeface="Calibri" pitchFamily="34" charset="0"/>
              </a:rPr>
              <a:t>Orthogonaliteit                                                        met t = constant hypervlakken</a:t>
            </a:r>
          </a:p>
          <a:p>
            <a:pPr marL="342900" indent="-342900" eaLnBrk="0" hangingPunct="0">
              <a:lnSpc>
                <a:spcPct val="150000"/>
              </a:lnSpc>
              <a:buFont typeface="+mj-lt"/>
              <a:buAutoNum type="arabicPeriod"/>
              <a:defRPr/>
            </a:pPr>
            <a:r>
              <a:rPr lang="nl-NL" i="1" smtClean="0">
                <a:latin typeface="Calibri" pitchFamily="34" charset="0"/>
                <a:cs typeface="Calibri" pitchFamily="34" charset="0"/>
              </a:rPr>
              <a:t>Asymptotisch equivalent met Minkowski-tijd</a:t>
            </a:r>
            <a:endParaRPr lang="nl-NL" i="1" dirty="0">
              <a:latin typeface="Calibri" pitchFamily="34" charset="0"/>
              <a:cs typeface="Calibri" pitchFamily="34" charset="0"/>
            </a:endParaRPr>
          </a:p>
        </p:txBody>
      </p:sp>
      <p:cxnSp>
        <p:nvCxnSpPr>
          <p:cNvPr id="23" name="Straight Connector 8"/>
          <p:cNvCxnSpPr>
            <a:cxnSpLocks noChangeShapeType="1"/>
          </p:cNvCxnSpPr>
          <p:nvPr/>
        </p:nvCxnSpPr>
        <p:spPr bwMode="auto">
          <a:xfrm>
            <a:off x="1082675" y="777875"/>
            <a:ext cx="6946900" cy="1588"/>
          </a:xfrm>
          <a:prstGeom prst="line">
            <a:avLst/>
          </a:prstGeom>
          <a:noFill/>
          <a:ln w="12700" algn="ctr">
            <a:solidFill>
              <a:srgbClr val="666699"/>
            </a:solidFill>
            <a:round/>
            <a:headEnd/>
            <a:tailEnd/>
          </a:ln>
        </p:spPr>
      </p:cxnSp>
      <p:sp>
        <p:nvSpPr>
          <p:cNvPr id="25" name="Text Box 28"/>
          <p:cNvSpPr txBox="1">
            <a:spLocks noChangeArrowheads="1"/>
          </p:cNvSpPr>
          <p:nvPr/>
        </p:nvSpPr>
        <p:spPr bwMode="auto">
          <a:xfrm>
            <a:off x="457200" y="990600"/>
            <a:ext cx="76200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De hoeken      en</a:t>
            </a:r>
            <a:endParaRPr lang="nl-NL" i="1" dirty="0">
              <a:latin typeface="Calibri" pitchFamily="34" charset="0"/>
              <a:cs typeface="Calibri" pitchFamily="34" charset="0"/>
            </a:endParaRPr>
          </a:p>
        </p:txBody>
      </p:sp>
      <p:pic>
        <p:nvPicPr>
          <p:cNvPr id="106498" name="Picture 2"/>
          <p:cNvPicPr>
            <a:picLocks noChangeAspect="1" noChangeArrowheads="1"/>
          </p:cNvPicPr>
          <p:nvPr/>
        </p:nvPicPr>
        <p:blipFill>
          <a:blip r:embed="rId4" cstate="print"/>
          <a:srcRect/>
          <a:stretch>
            <a:fillRect/>
          </a:stretch>
        </p:blipFill>
        <p:spPr bwMode="auto">
          <a:xfrm>
            <a:off x="3657601" y="5486400"/>
            <a:ext cx="1447800" cy="312841"/>
          </a:xfrm>
          <a:prstGeom prst="rect">
            <a:avLst/>
          </a:prstGeom>
          <a:noFill/>
          <a:ln w="9525">
            <a:noFill/>
            <a:miter lim="800000"/>
            <a:headEnd/>
            <a:tailEnd/>
          </a:ln>
        </p:spPr>
      </p:pic>
      <p:pic>
        <p:nvPicPr>
          <p:cNvPr id="106499" name="Picture 3"/>
          <p:cNvPicPr>
            <a:picLocks noChangeAspect="1" noChangeArrowheads="1"/>
          </p:cNvPicPr>
          <p:nvPr/>
        </p:nvPicPr>
        <p:blipFill>
          <a:blip r:embed="rId5" cstate="print"/>
          <a:srcRect/>
          <a:stretch>
            <a:fillRect/>
          </a:stretch>
        </p:blipFill>
        <p:spPr bwMode="auto">
          <a:xfrm>
            <a:off x="7772400" y="5454316"/>
            <a:ext cx="628650" cy="336777"/>
          </a:xfrm>
          <a:prstGeom prst="rect">
            <a:avLst/>
          </a:prstGeom>
          <a:noFill/>
          <a:ln w="9525">
            <a:noFill/>
            <a:miter lim="800000"/>
            <a:headEnd/>
            <a:tailEnd/>
          </a:ln>
        </p:spPr>
      </p:pic>
      <p:pic>
        <p:nvPicPr>
          <p:cNvPr id="106500" name="Picture 4"/>
          <p:cNvPicPr>
            <a:picLocks noChangeAspect="1" noChangeArrowheads="1"/>
          </p:cNvPicPr>
          <p:nvPr/>
        </p:nvPicPr>
        <p:blipFill>
          <a:blip r:embed="rId6" cstate="print"/>
          <a:srcRect/>
          <a:stretch>
            <a:fillRect/>
          </a:stretch>
        </p:blipFill>
        <p:spPr bwMode="auto">
          <a:xfrm>
            <a:off x="2330117" y="5907505"/>
            <a:ext cx="2851484" cy="316831"/>
          </a:xfrm>
          <a:prstGeom prst="rect">
            <a:avLst/>
          </a:prstGeom>
          <a:noFill/>
          <a:ln w="9525">
            <a:noFill/>
            <a:miter lim="800000"/>
            <a:headEnd/>
            <a:tailEnd/>
          </a:ln>
        </p:spPr>
      </p:pic>
      <p:sp>
        <p:nvSpPr>
          <p:cNvPr id="30" name="Text Box 28"/>
          <p:cNvSpPr txBox="1">
            <a:spLocks noChangeArrowheads="1"/>
          </p:cNvSpPr>
          <p:nvPr/>
        </p:nvSpPr>
        <p:spPr bwMode="auto">
          <a:xfrm>
            <a:off x="457200" y="4564329"/>
            <a:ext cx="76200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Moeilijk om de tijd te meten</a:t>
            </a:r>
            <a:endParaRPr lang="nl-NL" i="1" dirty="0">
              <a:latin typeface="Calibri" pitchFamily="34" charset="0"/>
              <a:cs typeface="Calibri" pitchFamily="34" charset="0"/>
            </a:endParaRPr>
          </a:p>
        </p:txBody>
      </p:sp>
      <p:pic>
        <p:nvPicPr>
          <p:cNvPr id="106501" name="Picture 5"/>
          <p:cNvPicPr>
            <a:picLocks noChangeAspect="1" noChangeArrowheads="1"/>
          </p:cNvPicPr>
          <p:nvPr/>
        </p:nvPicPr>
        <p:blipFill>
          <a:blip r:embed="rId7" cstate="print"/>
          <a:srcRect/>
          <a:stretch>
            <a:fillRect/>
          </a:stretch>
        </p:blipFill>
        <p:spPr bwMode="auto">
          <a:xfrm>
            <a:off x="1552074" y="1143000"/>
            <a:ext cx="239115" cy="276476"/>
          </a:xfrm>
          <a:prstGeom prst="rect">
            <a:avLst/>
          </a:prstGeom>
          <a:noFill/>
          <a:ln w="9525">
            <a:noFill/>
            <a:miter lim="800000"/>
            <a:headEnd/>
            <a:tailEnd/>
          </a:ln>
        </p:spPr>
      </p:pic>
      <p:pic>
        <p:nvPicPr>
          <p:cNvPr id="106502" name="Picture 6"/>
          <p:cNvPicPr>
            <a:picLocks noChangeAspect="1" noChangeArrowheads="1"/>
          </p:cNvPicPr>
          <p:nvPr/>
        </p:nvPicPr>
        <p:blipFill>
          <a:blip r:embed="rId8" cstate="print"/>
          <a:srcRect/>
          <a:stretch>
            <a:fillRect/>
          </a:stretch>
        </p:blipFill>
        <p:spPr bwMode="auto">
          <a:xfrm>
            <a:off x="2165684" y="1126958"/>
            <a:ext cx="214312" cy="302993"/>
          </a:xfrm>
          <a:prstGeom prst="rect">
            <a:avLst/>
          </a:prstGeom>
          <a:noFill/>
          <a:ln w="9525">
            <a:noFill/>
            <a:miter lim="800000"/>
            <a:headEnd/>
            <a:tailEnd/>
          </a:ln>
        </p:spPr>
      </p:pic>
      <p:sp>
        <p:nvSpPr>
          <p:cNvPr id="33" name="Text Box 28"/>
          <p:cNvSpPr txBox="1">
            <a:spLocks noChangeArrowheads="1"/>
          </p:cNvSpPr>
          <p:nvPr/>
        </p:nvSpPr>
        <p:spPr bwMode="auto">
          <a:xfrm>
            <a:off x="457200" y="1363929"/>
            <a:ext cx="76200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In 2D hypervlakken met </a:t>
            </a:r>
            <a:r>
              <a:rPr lang="nl-NL" i="1" smtClean="0">
                <a:latin typeface="Calibri" pitchFamily="34" charset="0"/>
                <a:cs typeface="Calibri" pitchFamily="34" charset="0"/>
              </a:rPr>
              <a:t>r = constant </a:t>
            </a:r>
            <a:r>
              <a:rPr lang="nl-NL" smtClean="0">
                <a:latin typeface="Calibri" pitchFamily="34" charset="0"/>
                <a:cs typeface="Calibri" pitchFamily="34" charset="0"/>
              </a:rPr>
              <a:t>en </a:t>
            </a:r>
            <a:r>
              <a:rPr lang="nl-NL" i="1" smtClean="0">
                <a:latin typeface="Calibri" pitchFamily="34" charset="0"/>
                <a:cs typeface="Calibri" pitchFamily="34" charset="0"/>
              </a:rPr>
              <a:t>t = constant </a:t>
            </a:r>
            <a:r>
              <a:rPr lang="nl-NL" smtClean="0">
                <a:latin typeface="Calibri" pitchFamily="34" charset="0"/>
                <a:cs typeface="Calibri" pitchFamily="34" charset="0"/>
              </a:rPr>
              <a:t>schrijven we</a:t>
            </a:r>
            <a:endParaRPr lang="nl-NL" i="1" dirty="0">
              <a:latin typeface="Calibri" pitchFamily="34" charset="0"/>
              <a:cs typeface="Calibri" pitchFamily="34" charset="0"/>
            </a:endParaRPr>
          </a:p>
        </p:txBody>
      </p:sp>
      <p:pic>
        <p:nvPicPr>
          <p:cNvPr id="106503" name="Picture 7"/>
          <p:cNvPicPr>
            <a:picLocks noChangeAspect="1" noChangeArrowheads="1"/>
          </p:cNvPicPr>
          <p:nvPr/>
        </p:nvPicPr>
        <p:blipFill>
          <a:blip r:embed="rId9" cstate="print"/>
          <a:srcRect/>
          <a:stretch>
            <a:fillRect/>
          </a:stretch>
        </p:blipFill>
        <p:spPr bwMode="auto">
          <a:xfrm>
            <a:off x="6605337" y="1471863"/>
            <a:ext cx="1400175" cy="307731"/>
          </a:xfrm>
          <a:prstGeom prst="rect">
            <a:avLst/>
          </a:prstGeom>
          <a:noFill/>
          <a:ln w="9525">
            <a:noFill/>
            <a:miter lim="800000"/>
            <a:headEnd/>
            <a:tailEnd/>
          </a:ln>
        </p:spPr>
      </p:pic>
      <p:sp>
        <p:nvSpPr>
          <p:cNvPr id="35" name="Text Box 28"/>
          <p:cNvSpPr txBox="1">
            <a:spLocks noChangeArrowheads="1"/>
          </p:cNvSpPr>
          <p:nvPr/>
        </p:nvSpPr>
        <p:spPr bwMode="auto">
          <a:xfrm>
            <a:off x="457200" y="1676400"/>
            <a:ext cx="76200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Identiek aan beschrijving van een bol met constante straal in SRT</a:t>
            </a:r>
            <a:endParaRPr lang="nl-NL" i="1" dirty="0">
              <a:latin typeface="Calibri" pitchFamily="34" charset="0"/>
              <a:cs typeface="Calibri" pitchFamily="34" charset="0"/>
            </a:endParaRPr>
          </a:p>
        </p:txBody>
      </p:sp>
      <p:sp>
        <p:nvSpPr>
          <p:cNvPr id="39" name="Text Box 28"/>
          <p:cNvSpPr txBox="1">
            <a:spLocks noChangeArrowheads="1"/>
          </p:cNvSpPr>
          <p:nvPr/>
        </p:nvSpPr>
        <p:spPr bwMode="auto">
          <a:xfrm>
            <a:off x="457200" y="1973529"/>
            <a:ext cx="7620000" cy="50783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De hoeken      en       zijn de hoeken op een bol</a:t>
            </a:r>
            <a:endParaRPr lang="nl-NL" i="1" dirty="0">
              <a:latin typeface="Calibri" pitchFamily="34" charset="0"/>
              <a:cs typeface="Calibri" pitchFamily="34" charset="0"/>
            </a:endParaRPr>
          </a:p>
        </p:txBody>
      </p:sp>
      <p:pic>
        <p:nvPicPr>
          <p:cNvPr id="40" name="Picture 5"/>
          <p:cNvPicPr>
            <a:picLocks noChangeAspect="1" noChangeArrowheads="1"/>
          </p:cNvPicPr>
          <p:nvPr/>
        </p:nvPicPr>
        <p:blipFill>
          <a:blip r:embed="rId7" cstate="print"/>
          <a:srcRect/>
          <a:stretch>
            <a:fillRect/>
          </a:stretch>
        </p:blipFill>
        <p:spPr bwMode="auto">
          <a:xfrm>
            <a:off x="1552074" y="2125929"/>
            <a:ext cx="239115" cy="276476"/>
          </a:xfrm>
          <a:prstGeom prst="rect">
            <a:avLst/>
          </a:prstGeom>
          <a:noFill/>
          <a:ln w="9525">
            <a:noFill/>
            <a:miter lim="800000"/>
            <a:headEnd/>
            <a:tailEnd/>
          </a:ln>
        </p:spPr>
      </p:pic>
      <p:pic>
        <p:nvPicPr>
          <p:cNvPr id="41" name="Picture 6"/>
          <p:cNvPicPr>
            <a:picLocks noChangeAspect="1" noChangeArrowheads="1"/>
          </p:cNvPicPr>
          <p:nvPr/>
        </p:nvPicPr>
        <p:blipFill>
          <a:blip r:embed="rId8" cstate="print"/>
          <a:srcRect/>
          <a:stretch>
            <a:fillRect/>
          </a:stretch>
        </p:blipFill>
        <p:spPr bwMode="auto">
          <a:xfrm>
            <a:off x="2165684" y="2109887"/>
            <a:ext cx="214312" cy="302993"/>
          </a:xfrm>
          <a:prstGeom prst="rect">
            <a:avLst/>
          </a:prstGeom>
          <a:noFill/>
          <a:ln w="9525">
            <a:noFill/>
            <a:miter lim="800000"/>
            <a:headEnd/>
            <a:tailEnd/>
          </a:ln>
        </p:spPr>
      </p:pic>
      <p:sp>
        <p:nvSpPr>
          <p:cNvPr id="42" name="Text Box 28"/>
          <p:cNvSpPr txBox="1">
            <a:spLocks noChangeArrowheads="1"/>
          </p:cNvSpPr>
          <p:nvPr/>
        </p:nvSpPr>
        <p:spPr bwMode="auto">
          <a:xfrm>
            <a:off x="457200" y="2430729"/>
            <a:ext cx="7620000" cy="464871"/>
          </a:xfrm>
          <a:prstGeom prst="rect">
            <a:avLst/>
          </a:prstGeom>
          <a:noFill/>
          <a:ln w="9525" algn="ctr">
            <a:noFill/>
            <a:miter lim="800000"/>
            <a:headEnd/>
            <a:tailEnd/>
          </a:ln>
        </p:spPr>
        <p:txBody>
          <a:bodyPr>
            <a:spAutoFit/>
          </a:bodyPr>
          <a:lstStyle/>
          <a:p>
            <a:pPr eaLnBrk="0" hangingPunct="0">
              <a:lnSpc>
                <a:spcPct val="150000"/>
              </a:lnSpc>
              <a:defRPr/>
            </a:pPr>
            <a:r>
              <a:rPr lang="nl-NL" smtClean="0">
                <a:latin typeface="Calibri" pitchFamily="34" charset="0"/>
                <a:cs typeface="Calibri" pitchFamily="34" charset="0"/>
              </a:rPr>
              <a:t>De straal </a:t>
            </a:r>
            <a:r>
              <a:rPr lang="nl-NL" i="1" smtClean="0">
                <a:latin typeface="Calibri" pitchFamily="34" charset="0"/>
                <a:cs typeface="Calibri" pitchFamily="34" charset="0"/>
              </a:rPr>
              <a:t>r</a:t>
            </a:r>
            <a:endParaRPr lang="nl-NL" i="1" dirty="0">
              <a:latin typeface="Calibri" pitchFamily="34" charset="0"/>
              <a:cs typeface="Calibri" pitchFamily="34" charset="0"/>
            </a:endParaRPr>
          </a:p>
        </p:txBody>
      </p:sp>
      <p:sp>
        <p:nvSpPr>
          <p:cNvPr id="43" name="Text Box 28"/>
          <p:cNvSpPr txBox="1">
            <a:spLocks noChangeArrowheads="1"/>
          </p:cNvSpPr>
          <p:nvPr/>
        </p:nvSpPr>
        <p:spPr bwMode="auto">
          <a:xfrm>
            <a:off x="457200" y="2735529"/>
            <a:ext cx="7772400" cy="507831"/>
          </a:xfrm>
          <a:prstGeom prst="rect">
            <a:avLst/>
          </a:prstGeom>
          <a:noFill/>
          <a:ln w="9525" algn="ctr">
            <a:noFill/>
            <a:miter lim="800000"/>
            <a:headEnd/>
            <a:tailEnd/>
          </a:ln>
        </p:spPr>
        <p:txBody>
          <a:bodyPr wrap="square">
            <a:spAutoFit/>
          </a:bodyPr>
          <a:lstStyle/>
          <a:p>
            <a:pPr eaLnBrk="0" hangingPunct="0">
              <a:lnSpc>
                <a:spcPct val="150000"/>
              </a:lnSpc>
              <a:defRPr/>
            </a:pPr>
            <a:r>
              <a:rPr lang="nl-NL" smtClean="0">
                <a:latin typeface="Calibri" pitchFamily="34" charset="0"/>
                <a:cs typeface="Calibri" pitchFamily="34" charset="0"/>
              </a:rPr>
              <a:t>Oppervlak in gekromde ruimte wordt gegeven door (</a:t>
            </a:r>
            <a:r>
              <a:rPr lang="nl-NL" i="1" smtClean="0">
                <a:latin typeface="Calibri" pitchFamily="34" charset="0"/>
                <a:cs typeface="Calibri" pitchFamily="34" charset="0"/>
              </a:rPr>
              <a:t>g</a:t>
            </a:r>
            <a:r>
              <a:rPr lang="nl-NL" baseline="30000" smtClean="0">
                <a:latin typeface="Calibri" pitchFamily="34" charset="0"/>
                <a:cs typeface="Calibri" pitchFamily="34" charset="0"/>
              </a:rPr>
              <a:t>(2)</a:t>
            </a:r>
            <a:r>
              <a:rPr lang="nl-NL" smtClean="0">
                <a:latin typeface="Calibri" pitchFamily="34" charset="0"/>
                <a:cs typeface="Calibri" pitchFamily="34" charset="0"/>
              </a:rPr>
              <a:t> is gereduceerde metriek)</a:t>
            </a:r>
            <a:endParaRPr lang="nl-NL" i="1" dirty="0">
              <a:latin typeface="Calibri" pitchFamily="34" charset="0"/>
              <a:cs typeface="Calibri" pitchFamily="34" charset="0"/>
            </a:endParaRPr>
          </a:p>
        </p:txBody>
      </p:sp>
      <p:pic>
        <p:nvPicPr>
          <p:cNvPr id="106504" name="Picture 8"/>
          <p:cNvPicPr>
            <a:picLocks noChangeAspect="1" noChangeArrowheads="1"/>
          </p:cNvPicPr>
          <p:nvPr/>
        </p:nvPicPr>
        <p:blipFill>
          <a:blip r:embed="rId10" cstate="print"/>
          <a:srcRect/>
          <a:stretch>
            <a:fillRect/>
          </a:stretch>
        </p:blipFill>
        <p:spPr bwMode="auto">
          <a:xfrm>
            <a:off x="1828800" y="3186580"/>
            <a:ext cx="3962400" cy="547220"/>
          </a:xfrm>
          <a:prstGeom prst="rect">
            <a:avLst/>
          </a:prstGeom>
          <a:noFill/>
          <a:ln w="9525">
            <a:noFill/>
            <a:miter lim="800000"/>
            <a:headEnd/>
            <a:tailEnd/>
          </a:ln>
        </p:spPr>
      </p:pic>
      <p:sp>
        <p:nvSpPr>
          <p:cNvPr id="46" name="Text Box 28"/>
          <p:cNvSpPr txBox="1">
            <a:spLocks noChangeArrowheads="1"/>
          </p:cNvSpPr>
          <p:nvPr/>
        </p:nvSpPr>
        <p:spPr bwMode="auto">
          <a:xfrm>
            <a:off x="457200" y="3606969"/>
            <a:ext cx="7772400" cy="507831"/>
          </a:xfrm>
          <a:prstGeom prst="rect">
            <a:avLst/>
          </a:prstGeom>
          <a:noFill/>
          <a:ln w="9525" algn="ctr">
            <a:noFill/>
            <a:miter lim="800000"/>
            <a:headEnd/>
            <a:tailEnd/>
          </a:ln>
        </p:spPr>
        <p:txBody>
          <a:bodyPr wrap="square">
            <a:spAutoFit/>
          </a:bodyPr>
          <a:lstStyle/>
          <a:p>
            <a:pPr eaLnBrk="0" hangingPunct="0">
              <a:lnSpc>
                <a:spcPct val="150000"/>
              </a:lnSpc>
              <a:defRPr/>
            </a:pPr>
            <a:r>
              <a:rPr lang="nl-NL" smtClean="0">
                <a:latin typeface="Calibri" pitchFamily="34" charset="0"/>
                <a:cs typeface="Calibri" pitchFamily="34" charset="0"/>
              </a:rPr>
              <a:t>Straal </a:t>
            </a:r>
            <a:r>
              <a:rPr lang="nl-NL" i="1" smtClean="0">
                <a:latin typeface="Calibri" pitchFamily="34" charset="0"/>
                <a:cs typeface="Calibri" pitchFamily="34" charset="0"/>
              </a:rPr>
              <a:t>r</a:t>
            </a:r>
            <a:r>
              <a:rPr lang="nl-NL" smtClean="0">
                <a:latin typeface="Calibri" pitchFamily="34" charset="0"/>
                <a:cs typeface="Calibri" pitchFamily="34" charset="0"/>
              </a:rPr>
              <a:t> wordt gegeven door oppervlak van een bol</a:t>
            </a:r>
            <a:endParaRPr lang="nl-NL" i="1" dirty="0">
              <a:latin typeface="Calibri" pitchFamily="34" charset="0"/>
              <a:cs typeface="Calibri" pitchFamily="34" charset="0"/>
            </a:endParaRPr>
          </a:p>
        </p:txBody>
      </p:sp>
      <p:pic>
        <p:nvPicPr>
          <p:cNvPr id="47" name="Picture 2" descr="wormhole"/>
          <p:cNvPicPr>
            <a:picLocks noChangeAspect="1" noChangeArrowheads="1"/>
          </p:cNvPicPr>
          <p:nvPr/>
        </p:nvPicPr>
        <p:blipFill>
          <a:blip r:embed="rId11" cstate="print"/>
          <a:srcRect/>
          <a:stretch>
            <a:fillRect/>
          </a:stretch>
        </p:blipFill>
        <p:spPr bwMode="auto">
          <a:xfrm>
            <a:off x="7037387" y="3276600"/>
            <a:ext cx="2106613"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par>
                                <p:cTn id="8" presetID="5" presetClass="entr" presetSubtype="10" fill="hold" nodeType="withEffect">
                                  <p:stCondLst>
                                    <p:cond delay="0"/>
                                  </p:stCondLst>
                                  <p:childTnLst>
                                    <p:set>
                                      <p:cBhvr>
                                        <p:cTn id="9" dur="1" fill="hold">
                                          <p:stCondLst>
                                            <p:cond delay="0"/>
                                          </p:stCondLst>
                                        </p:cTn>
                                        <p:tgtEl>
                                          <p:spTgt spid="106502"/>
                                        </p:tgtEl>
                                        <p:attrNameLst>
                                          <p:attrName>style.visibility</p:attrName>
                                        </p:attrNameLst>
                                      </p:cBhvr>
                                      <p:to>
                                        <p:strVal val="visible"/>
                                      </p:to>
                                    </p:set>
                                    <p:animEffect transition="in" filter="checkerboard(across)">
                                      <p:cBhvr>
                                        <p:cTn id="10" dur="500"/>
                                        <p:tgtEl>
                                          <p:spTgt spid="106502"/>
                                        </p:tgtEl>
                                      </p:cBhvr>
                                    </p:animEffect>
                                  </p:childTnLst>
                                </p:cTn>
                              </p:par>
                              <p:par>
                                <p:cTn id="11" presetID="5" presetClass="entr" presetSubtype="10" fill="hold" nodeType="withEffect">
                                  <p:stCondLst>
                                    <p:cond delay="0"/>
                                  </p:stCondLst>
                                  <p:childTnLst>
                                    <p:set>
                                      <p:cBhvr>
                                        <p:cTn id="12" dur="1" fill="hold">
                                          <p:stCondLst>
                                            <p:cond delay="0"/>
                                          </p:stCondLst>
                                        </p:cTn>
                                        <p:tgtEl>
                                          <p:spTgt spid="106501"/>
                                        </p:tgtEl>
                                        <p:attrNameLst>
                                          <p:attrName>style.visibility</p:attrName>
                                        </p:attrNameLst>
                                      </p:cBhvr>
                                      <p:to>
                                        <p:strVal val="visible"/>
                                      </p:to>
                                    </p:set>
                                    <p:animEffect transition="in" filter="checkerboard(across)">
                                      <p:cBhvr>
                                        <p:cTn id="13" dur="500"/>
                                        <p:tgtEl>
                                          <p:spTgt spid="10650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checkerboard(across)">
                                      <p:cBhvr>
                                        <p:cTn id="18" dur="500"/>
                                        <p:tgtEl>
                                          <p:spTgt spid="33"/>
                                        </p:tgtEl>
                                      </p:cBhvr>
                                    </p:animEffect>
                                  </p:childTnLst>
                                </p:cTn>
                              </p:par>
                              <p:par>
                                <p:cTn id="19" presetID="5" presetClass="entr" presetSubtype="10" fill="hold" nodeType="withEffect">
                                  <p:stCondLst>
                                    <p:cond delay="0"/>
                                  </p:stCondLst>
                                  <p:childTnLst>
                                    <p:set>
                                      <p:cBhvr>
                                        <p:cTn id="20" dur="1" fill="hold">
                                          <p:stCondLst>
                                            <p:cond delay="0"/>
                                          </p:stCondLst>
                                        </p:cTn>
                                        <p:tgtEl>
                                          <p:spTgt spid="106503"/>
                                        </p:tgtEl>
                                        <p:attrNameLst>
                                          <p:attrName>style.visibility</p:attrName>
                                        </p:attrNameLst>
                                      </p:cBhvr>
                                      <p:to>
                                        <p:strVal val="visible"/>
                                      </p:to>
                                    </p:set>
                                    <p:animEffect transition="in" filter="checkerboard(across)">
                                      <p:cBhvr>
                                        <p:cTn id="21" dur="500"/>
                                        <p:tgtEl>
                                          <p:spTgt spid="10650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checkerboard(across)">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checkerboard(across)">
                                      <p:cBhvr>
                                        <p:cTn id="31" dur="500"/>
                                        <p:tgtEl>
                                          <p:spTgt spid="39"/>
                                        </p:tgtEl>
                                      </p:cBhvr>
                                    </p:animEffect>
                                  </p:childTnLst>
                                </p:cTn>
                              </p:par>
                              <p:par>
                                <p:cTn id="32" presetID="5" presetClass="entr" presetSubtype="1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checkerboard(across)">
                                      <p:cBhvr>
                                        <p:cTn id="34" dur="500"/>
                                        <p:tgtEl>
                                          <p:spTgt spid="41"/>
                                        </p:tgtEl>
                                      </p:cBhvr>
                                    </p:animEffect>
                                  </p:childTnLst>
                                </p:cTn>
                              </p:par>
                              <p:par>
                                <p:cTn id="35" presetID="5" presetClass="entr" presetSubtype="1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checkerboard(across)">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checkerboard(across)">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checkerboard(across)">
                                      <p:cBhvr>
                                        <p:cTn id="47" dur="500"/>
                                        <p:tgtEl>
                                          <p:spTgt spid="43"/>
                                        </p:tgtEl>
                                      </p:cBhvr>
                                    </p:animEffect>
                                  </p:childTnLst>
                                </p:cTn>
                              </p:par>
                              <p:par>
                                <p:cTn id="48" presetID="5" presetClass="entr" presetSubtype="10" fill="hold" nodeType="withEffect">
                                  <p:stCondLst>
                                    <p:cond delay="0"/>
                                  </p:stCondLst>
                                  <p:childTnLst>
                                    <p:set>
                                      <p:cBhvr>
                                        <p:cTn id="49" dur="1" fill="hold">
                                          <p:stCondLst>
                                            <p:cond delay="0"/>
                                          </p:stCondLst>
                                        </p:cTn>
                                        <p:tgtEl>
                                          <p:spTgt spid="106504"/>
                                        </p:tgtEl>
                                        <p:attrNameLst>
                                          <p:attrName>style.visibility</p:attrName>
                                        </p:attrNameLst>
                                      </p:cBhvr>
                                      <p:to>
                                        <p:strVal val="visible"/>
                                      </p:to>
                                    </p:set>
                                    <p:animEffect transition="in" filter="checkerboard(across)">
                                      <p:cBhvr>
                                        <p:cTn id="50" dur="500"/>
                                        <p:tgtEl>
                                          <p:spTgt spid="106504"/>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checkerboard(across)">
                                      <p:cBhvr>
                                        <p:cTn id="55" dur="500"/>
                                        <p:tgtEl>
                                          <p:spTgt spid="46"/>
                                        </p:tgtEl>
                                      </p:cBhvr>
                                    </p:animEffect>
                                  </p:childTnLst>
                                </p:cTn>
                              </p:par>
                              <p:par>
                                <p:cTn id="56" presetID="5" presetClass="entr" presetSubtype="10" fill="hold" nodeType="withEffect">
                                  <p:stCondLst>
                                    <p:cond delay="0"/>
                                  </p:stCondLst>
                                  <p:childTnLst>
                                    <p:set>
                                      <p:cBhvr>
                                        <p:cTn id="57" dur="1" fill="hold">
                                          <p:stCondLst>
                                            <p:cond delay="0"/>
                                          </p:stCondLst>
                                        </p:cTn>
                                        <p:tgtEl>
                                          <p:spTgt spid="106505"/>
                                        </p:tgtEl>
                                        <p:attrNameLst>
                                          <p:attrName>style.visibility</p:attrName>
                                        </p:attrNameLst>
                                      </p:cBhvr>
                                      <p:to>
                                        <p:strVal val="visible"/>
                                      </p:to>
                                    </p:set>
                                    <p:animEffect transition="in" filter="checkerboard(across)">
                                      <p:cBhvr>
                                        <p:cTn id="58" dur="500"/>
                                        <p:tgtEl>
                                          <p:spTgt spid="106505"/>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checkerboard(across)">
                                      <p:cBhvr>
                                        <p:cTn id="63" dur="500"/>
                                        <p:tgtEl>
                                          <p:spTgt spid="47"/>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checkerboard(across)">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5131">
                                            <p:txEl>
                                              <p:pRg st="0" end="0"/>
                                            </p:txEl>
                                          </p:spTgt>
                                        </p:tgtEl>
                                        <p:attrNameLst>
                                          <p:attrName>style.visibility</p:attrName>
                                        </p:attrNameLst>
                                      </p:cBhvr>
                                      <p:to>
                                        <p:strVal val="visible"/>
                                      </p:to>
                                    </p:set>
                                    <p:animEffect transition="in" filter="checkerboard(across)">
                                      <p:cBhvr>
                                        <p:cTn id="73" dur="500"/>
                                        <p:tgtEl>
                                          <p:spTgt spid="5131">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5131">
                                            <p:txEl>
                                              <p:pRg st="1" end="1"/>
                                            </p:txEl>
                                          </p:spTgt>
                                        </p:tgtEl>
                                        <p:attrNameLst>
                                          <p:attrName>style.visibility</p:attrName>
                                        </p:attrNameLst>
                                      </p:cBhvr>
                                      <p:to>
                                        <p:strVal val="visible"/>
                                      </p:to>
                                    </p:set>
                                    <p:animEffect transition="in" filter="checkerboard(across)">
                                      <p:cBhvr>
                                        <p:cTn id="78" dur="500"/>
                                        <p:tgtEl>
                                          <p:spTgt spid="5131">
                                            <p:txEl>
                                              <p:pRg st="1" end="1"/>
                                            </p:txEl>
                                          </p:spTgt>
                                        </p:tgtEl>
                                      </p:cBhvr>
                                    </p:animEffect>
                                  </p:childTnLst>
                                </p:cTn>
                              </p:par>
                              <p:par>
                                <p:cTn id="79" presetID="5" presetClass="entr" presetSubtype="10" fill="hold" nodeType="withEffect">
                                  <p:stCondLst>
                                    <p:cond delay="0"/>
                                  </p:stCondLst>
                                  <p:childTnLst>
                                    <p:set>
                                      <p:cBhvr>
                                        <p:cTn id="80" dur="1" fill="hold">
                                          <p:stCondLst>
                                            <p:cond delay="0"/>
                                          </p:stCondLst>
                                        </p:cTn>
                                        <p:tgtEl>
                                          <p:spTgt spid="106498"/>
                                        </p:tgtEl>
                                        <p:attrNameLst>
                                          <p:attrName>style.visibility</p:attrName>
                                        </p:attrNameLst>
                                      </p:cBhvr>
                                      <p:to>
                                        <p:strVal val="visible"/>
                                      </p:to>
                                    </p:set>
                                    <p:animEffect transition="in" filter="checkerboard(across)">
                                      <p:cBhvr>
                                        <p:cTn id="81" dur="500"/>
                                        <p:tgtEl>
                                          <p:spTgt spid="106498"/>
                                        </p:tgtEl>
                                      </p:cBhvr>
                                    </p:animEffect>
                                  </p:childTnLst>
                                </p:cTn>
                              </p:par>
                              <p:par>
                                <p:cTn id="82" presetID="5" presetClass="entr" presetSubtype="10" fill="hold" nodeType="withEffect">
                                  <p:stCondLst>
                                    <p:cond delay="0"/>
                                  </p:stCondLst>
                                  <p:childTnLst>
                                    <p:set>
                                      <p:cBhvr>
                                        <p:cTn id="83" dur="1" fill="hold">
                                          <p:stCondLst>
                                            <p:cond delay="0"/>
                                          </p:stCondLst>
                                        </p:cTn>
                                        <p:tgtEl>
                                          <p:spTgt spid="106499"/>
                                        </p:tgtEl>
                                        <p:attrNameLst>
                                          <p:attrName>style.visibility</p:attrName>
                                        </p:attrNameLst>
                                      </p:cBhvr>
                                      <p:to>
                                        <p:strVal val="visible"/>
                                      </p:to>
                                    </p:set>
                                    <p:animEffect transition="in" filter="checkerboard(across)">
                                      <p:cBhvr>
                                        <p:cTn id="84" dur="500"/>
                                        <p:tgtEl>
                                          <p:spTgt spid="106499"/>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5131">
                                            <p:txEl>
                                              <p:pRg st="2" end="2"/>
                                            </p:txEl>
                                          </p:spTgt>
                                        </p:tgtEl>
                                        <p:attrNameLst>
                                          <p:attrName>style.visibility</p:attrName>
                                        </p:attrNameLst>
                                      </p:cBhvr>
                                      <p:to>
                                        <p:strVal val="visible"/>
                                      </p:to>
                                    </p:set>
                                    <p:animEffect transition="in" filter="checkerboard(across)">
                                      <p:cBhvr>
                                        <p:cTn id="89" dur="500"/>
                                        <p:tgtEl>
                                          <p:spTgt spid="5131">
                                            <p:txEl>
                                              <p:pRg st="2" end="2"/>
                                            </p:txEl>
                                          </p:spTgt>
                                        </p:tgtEl>
                                      </p:cBhvr>
                                    </p:animEffect>
                                  </p:childTnLst>
                                </p:cTn>
                              </p:par>
                              <p:par>
                                <p:cTn id="90" presetID="5" presetClass="entr" presetSubtype="10" fill="hold" nodeType="withEffect">
                                  <p:stCondLst>
                                    <p:cond delay="0"/>
                                  </p:stCondLst>
                                  <p:childTnLst>
                                    <p:set>
                                      <p:cBhvr>
                                        <p:cTn id="91" dur="1" fill="hold">
                                          <p:stCondLst>
                                            <p:cond delay="0"/>
                                          </p:stCondLst>
                                        </p:cTn>
                                        <p:tgtEl>
                                          <p:spTgt spid="106500"/>
                                        </p:tgtEl>
                                        <p:attrNameLst>
                                          <p:attrName>style.visibility</p:attrName>
                                        </p:attrNameLst>
                                      </p:cBhvr>
                                      <p:to>
                                        <p:strVal val="visible"/>
                                      </p:to>
                                    </p:set>
                                    <p:animEffect transition="in" filter="checkerboard(across)">
                                      <p:cBhvr>
                                        <p:cTn id="92" dur="500"/>
                                        <p:tgtEl>
                                          <p:spTgt spid="106500"/>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5131">
                                            <p:txEl>
                                              <p:pRg st="3" end="3"/>
                                            </p:txEl>
                                          </p:spTgt>
                                        </p:tgtEl>
                                        <p:attrNameLst>
                                          <p:attrName>style.visibility</p:attrName>
                                        </p:attrNameLst>
                                      </p:cBhvr>
                                      <p:to>
                                        <p:strVal val="visible"/>
                                      </p:to>
                                    </p:set>
                                    <p:animEffect transition="in" filter="checkerboard(across)">
                                      <p:cBhvr>
                                        <p:cTn id="97" dur="500"/>
                                        <p:tgtEl>
                                          <p:spTgt spid="5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uiExpand="1" build="p"/>
      <p:bldP spid="25" grpId="0"/>
      <p:bldP spid="30" grpId="0"/>
      <p:bldP spid="33" grpId="0"/>
      <p:bldP spid="35" grpId="0"/>
      <p:bldP spid="39"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10"/>
          <p:cNvSpPr>
            <a:spLocks noChangeArrowheads="1"/>
          </p:cNvSpPr>
          <p:nvPr/>
        </p:nvSpPr>
        <p:spPr bwMode="auto">
          <a:xfrm>
            <a:off x="0" y="5715000"/>
            <a:ext cx="9144000" cy="1143000"/>
          </a:xfrm>
          <a:prstGeom prst="rect">
            <a:avLst/>
          </a:prstGeom>
          <a:solidFill>
            <a:schemeClr val="bg1"/>
          </a:solidFill>
          <a:ln w="9525" algn="ctr">
            <a:solidFill>
              <a:schemeClr val="bg1"/>
            </a:solidFill>
            <a:round/>
            <a:headEnd/>
            <a:tailEnd/>
          </a:ln>
        </p:spPr>
        <p:txBody>
          <a:bodyPr/>
          <a:lstStyle/>
          <a:p>
            <a:pPr eaLnBrk="0" hangingPunct="0"/>
            <a:endParaRPr lang="nl-NL"/>
          </a:p>
        </p:txBody>
      </p:sp>
      <p:sp>
        <p:nvSpPr>
          <p:cNvPr id="7176" name="Rectangle 2"/>
          <p:cNvSpPr>
            <a:spLocks noChangeArrowheads="1"/>
          </p:cNvSpPr>
          <p:nvPr/>
        </p:nvSpPr>
        <p:spPr bwMode="auto">
          <a:xfrm>
            <a:off x="0" y="3319463"/>
            <a:ext cx="9144000" cy="0"/>
          </a:xfrm>
          <a:prstGeom prst="rect">
            <a:avLst/>
          </a:prstGeom>
          <a:noFill/>
          <a:ln w="9525" algn="ctr">
            <a:noFill/>
            <a:miter lim="800000"/>
            <a:headEnd/>
            <a:tailEnd/>
          </a:ln>
        </p:spPr>
        <p:txBody>
          <a:bodyPr wrap="none" anchor="ctr">
            <a:spAutoFit/>
          </a:bodyPr>
          <a:lstStyle/>
          <a:p>
            <a:pPr algn="ctr" eaLnBrk="0" hangingPunct="0"/>
            <a:endParaRPr lang="nl-NL"/>
          </a:p>
        </p:txBody>
      </p:sp>
      <p:sp>
        <p:nvSpPr>
          <p:cNvPr id="7177"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7178" name="Rectangle 4"/>
          <p:cNvSpPr>
            <a:spLocks noChangeArrowheads="1"/>
          </p:cNvSpPr>
          <p:nvPr/>
        </p:nvSpPr>
        <p:spPr bwMode="auto">
          <a:xfrm>
            <a:off x="0" y="3319463"/>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7179" name="Rectangle 29"/>
          <p:cNvSpPr>
            <a:spLocks noChangeArrowheads="1"/>
          </p:cNvSpPr>
          <p:nvPr/>
        </p:nvSpPr>
        <p:spPr bwMode="auto">
          <a:xfrm>
            <a:off x="0" y="3314700"/>
            <a:ext cx="9144000" cy="0"/>
          </a:xfrm>
          <a:prstGeom prst="rect">
            <a:avLst/>
          </a:prstGeom>
          <a:noFill/>
          <a:ln w="9525" algn="ctr">
            <a:noFill/>
            <a:miter lim="800000"/>
            <a:headEnd/>
            <a:tailEnd/>
          </a:ln>
        </p:spPr>
        <p:txBody>
          <a:bodyPr wrap="none" anchor="ctr">
            <a:spAutoFit/>
          </a:bodyPr>
          <a:lstStyle/>
          <a:p>
            <a:pPr eaLnBrk="0" hangingPunct="0"/>
            <a:endParaRPr lang="nl-NL"/>
          </a:p>
        </p:txBody>
      </p:sp>
      <p:sp>
        <p:nvSpPr>
          <p:cNvPr id="5128" name="Rectangle 30"/>
          <p:cNvSpPr>
            <a:spLocks noGrp="1" noChangeArrowheads="1"/>
          </p:cNvSpPr>
          <p:nvPr>
            <p:ph type="title"/>
          </p:nvPr>
        </p:nvSpPr>
        <p:spPr>
          <a:xfrm>
            <a:off x="0" y="0"/>
            <a:ext cx="9144000" cy="1143000"/>
          </a:xfrm>
        </p:spPr>
        <p:txBody>
          <a:bodyPr/>
          <a:lstStyle/>
          <a:p>
            <a:pPr eaLnBrk="1" hangingPunct="1">
              <a:defRPr/>
            </a:pPr>
            <a:r>
              <a:rPr lang="en-US" altLang="ja-JP" sz="2800" b="0" kern="1200" dirty="0" err="1" smtClean="0">
                <a:solidFill>
                  <a:srgbClr val="00397E"/>
                </a:solidFill>
                <a:latin typeface="Biondi" pitchFamily="2" charset="0"/>
                <a:ea typeface="MS PGothic" pitchFamily="34" charset="-128"/>
                <a:cs typeface="Arabic Typesetting" pitchFamily="66" charset="-78"/>
              </a:rPr>
              <a:t>Interpretatie</a:t>
            </a:r>
            <a:r>
              <a:rPr lang="en-US" altLang="ja-JP" sz="2800" b="0" kern="1200" dirty="0" smtClean="0">
                <a:solidFill>
                  <a:srgbClr val="00397E"/>
                </a:solidFill>
                <a:latin typeface="Biondi" pitchFamily="2" charset="0"/>
                <a:ea typeface="MS PGothic" pitchFamily="34" charset="-128"/>
                <a:cs typeface="Arabic Typesetting" pitchFamily="66" charset="-78"/>
              </a:rPr>
              <a:t> van</a:t>
            </a:r>
            <a:r>
              <a:rPr lang="en-US" altLang="ja-JP" sz="2800" b="0" kern="1200" dirty="0">
                <a:solidFill>
                  <a:srgbClr val="00397E"/>
                </a:solidFill>
                <a:latin typeface="Biondi" pitchFamily="2" charset="0"/>
                <a:ea typeface="MS PGothic" pitchFamily="34" charset="-128"/>
                <a:cs typeface="Arabic Typesetting" pitchFamily="66" charset="-78"/>
              </a:rPr>
              <a:t> </a:t>
            </a:r>
            <a:r>
              <a:rPr lang="en-US" altLang="ja-JP" sz="2800" b="0" kern="1200" dirty="0" smtClean="0">
                <a:solidFill>
                  <a:srgbClr val="00397E"/>
                </a:solidFill>
                <a:latin typeface="Biondi" pitchFamily="2" charset="0"/>
                <a:ea typeface="MS PGothic" pitchFamily="34" charset="-128"/>
                <a:cs typeface="Arabic Typesetting" pitchFamily="66" charset="-78"/>
              </a:rPr>
              <a:t>de </a:t>
            </a:r>
            <a:r>
              <a:rPr lang="en-US" altLang="ja-JP" sz="2800" b="0" kern="1200" dirty="0" err="1" smtClean="0">
                <a:solidFill>
                  <a:srgbClr val="00397E"/>
                </a:solidFill>
                <a:latin typeface="Biondi" pitchFamily="2" charset="0"/>
                <a:ea typeface="MS PGothic" pitchFamily="34" charset="-128"/>
                <a:cs typeface="Arabic Typesetting" pitchFamily="66" charset="-78"/>
              </a:rPr>
              <a:t>coördinaten</a:t>
            </a:r>
            <a:endParaRPr lang="nl-NL" altLang="ja-JP" sz="2800" b="0" kern="1200" dirty="0">
              <a:solidFill>
                <a:srgbClr val="00397E"/>
              </a:solidFill>
              <a:latin typeface="Biondi" pitchFamily="2" charset="0"/>
              <a:ea typeface="MS PGothic" pitchFamily="34" charset="-128"/>
              <a:cs typeface="Arabic Typesetting" pitchFamily="66" charset="-78"/>
            </a:endParaRPr>
          </a:p>
        </p:txBody>
      </p:sp>
      <p:cxnSp>
        <p:nvCxnSpPr>
          <p:cNvPr id="23" name="Straight Connector 8"/>
          <p:cNvCxnSpPr>
            <a:cxnSpLocks noChangeShapeType="1"/>
          </p:cNvCxnSpPr>
          <p:nvPr/>
        </p:nvCxnSpPr>
        <p:spPr bwMode="auto">
          <a:xfrm>
            <a:off x="1082675" y="777875"/>
            <a:ext cx="6946900" cy="1588"/>
          </a:xfrm>
          <a:prstGeom prst="line">
            <a:avLst/>
          </a:prstGeom>
          <a:noFill/>
          <a:ln w="12700" algn="ctr">
            <a:solidFill>
              <a:srgbClr val="666699"/>
            </a:solidFill>
            <a:round/>
            <a:headEnd/>
            <a:tailEnd/>
          </a:ln>
        </p:spPr>
      </p:cxnSp>
      <p:sp>
        <p:nvSpPr>
          <p:cNvPr id="25" name="Text Box 28"/>
          <p:cNvSpPr txBox="1">
            <a:spLocks noChangeArrowheads="1"/>
          </p:cNvSpPr>
          <p:nvPr/>
        </p:nvSpPr>
        <p:spPr bwMode="auto">
          <a:xfrm>
            <a:off x="457200" y="990600"/>
            <a:ext cx="7620000" cy="646331"/>
          </a:xfrm>
          <a:prstGeom prst="rect">
            <a:avLst/>
          </a:prstGeom>
          <a:noFill/>
          <a:ln w="9525" algn="ctr">
            <a:noFill/>
            <a:miter lim="800000"/>
            <a:headEnd/>
            <a:tailEnd/>
          </a:ln>
        </p:spPr>
        <p:txBody>
          <a:bodyPr anchor="ctr">
            <a:spAutoFit/>
          </a:bodyPr>
          <a:lstStyle/>
          <a:p>
            <a:pPr eaLnBrk="0" hangingPunct="0">
              <a:defRPr/>
            </a:pPr>
            <a:r>
              <a:rPr lang="nl-NL" dirty="0" smtClean="0">
                <a:latin typeface="Calibri" pitchFamily="34" charset="0"/>
                <a:cs typeface="Calibri" pitchFamily="34" charset="0"/>
              </a:rPr>
              <a:t>We onderzoeken nu het verband tussen de waarden van </a:t>
            </a:r>
            <a:r>
              <a:rPr lang="en-US" altLang="ja-JP" dirty="0" err="1" smtClean="0">
                <a:latin typeface="Calibri" pitchFamily="34" charset="0"/>
                <a:cs typeface="Calibri" pitchFamily="34" charset="0"/>
              </a:rPr>
              <a:t>coördinaten</a:t>
            </a:r>
            <a:r>
              <a:rPr lang="en-US" altLang="ja-JP" dirty="0" smtClean="0">
                <a:latin typeface="Calibri" pitchFamily="34" charset="0"/>
                <a:cs typeface="Calibri" pitchFamily="34" charset="0"/>
              </a:rPr>
              <a:t> </a:t>
            </a:r>
            <a:r>
              <a:rPr lang="nl-NL" dirty="0" smtClean="0">
                <a:latin typeface="Calibri" pitchFamily="34" charset="0"/>
                <a:cs typeface="Calibri" pitchFamily="34" charset="0"/>
              </a:rPr>
              <a:t>en de   </a:t>
            </a:r>
            <a:r>
              <a:rPr lang="nl-NL" i="1" dirty="0" smtClean="0">
                <a:latin typeface="Calibri" pitchFamily="34" charset="0"/>
                <a:cs typeface="Calibri" pitchFamily="34" charset="0"/>
              </a:rPr>
              <a:t>fysisch relevante </a:t>
            </a:r>
            <a:r>
              <a:rPr lang="nl-NL" dirty="0" smtClean="0">
                <a:latin typeface="Calibri" pitchFamily="34" charset="0"/>
                <a:cs typeface="Calibri" pitchFamily="34" charset="0"/>
              </a:rPr>
              <a:t>intervallen van tijd en afstand</a:t>
            </a:r>
            <a:endParaRPr lang="nl-NL" i="1" dirty="0">
              <a:latin typeface="Calibri" pitchFamily="34" charset="0"/>
              <a:cs typeface="Calibri" pitchFamily="34" charset="0"/>
            </a:endParaRPr>
          </a:p>
        </p:txBody>
      </p:sp>
      <p:sp>
        <p:nvSpPr>
          <p:cNvPr id="35" name="Text Box 28"/>
          <p:cNvSpPr txBox="1">
            <a:spLocks noChangeArrowheads="1"/>
          </p:cNvSpPr>
          <p:nvPr/>
        </p:nvSpPr>
        <p:spPr bwMode="auto">
          <a:xfrm>
            <a:off x="457200" y="1635891"/>
            <a:ext cx="7620000" cy="646331"/>
          </a:xfrm>
          <a:prstGeom prst="rect">
            <a:avLst/>
          </a:prstGeom>
          <a:noFill/>
          <a:ln w="9525" algn="ctr">
            <a:noFill/>
            <a:miter lim="800000"/>
            <a:headEnd/>
            <a:tailEnd/>
          </a:ln>
        </p:spPr>
        <p:txBody>
          <a:bodyPr anchor="ctr">
            <a:spAutoFit/>
          </a:bodyPr>
          <a:lstStyle/>
          <a:p>
            <a:pPr eaLnBrk="0" hangingPunct="0">
              <a:defRPr/>
            </a:pPr>
            <a:r>
              <a:rPr lang="nl-NL" dirty="0" smtClean="0">
                <a:latin typeface="Calibri" pitchFamily="34" charset="0"/>
                <a:cs typeface="Calibri" pitchFamily="34" charset="0"/>
              </a:rPr>
              <a:t>Als we in een uitdrukking geconfronteerd worden met de variabelen </a:t>
            </a:r>
            <a:r>
              <a:rPr lang="nl-NL" i="1" dirty="0" smtClean="0">
                <a:latin typeface="Calibri" pitchFamily="34" charset="0"/>
                <a:cs typeface="Calibri" pitchFamily="34" charset="0"/>
              </a:rPr>
              <a:t>t</a:t>
            </a:r>
            <a:r>
              <a:rPr lang="nl-NL" dirty="0" smtClean="0">
                <a:latin typeface="Calibri" pitchFamily="34" charset="0"/>
                <a:cs typeface="Calibri" pitchFamily="34" charset="0"/>
              </a:rPr>
              <a:t> en </a:t>
            </a:r>
            <a:r>
              <a:rPr lang="nl-NL" i="1" dirty="0" smtClean="0">
                <a:latin typeface="Calibri" pitchFamily="34" charset="0"/>
                <a:cs typeface="Calibri" pitchFamily="34" charset="0"/>
              </a:rPr>
              <a:t>r</a:t>
            </a:r>
            <a:r>
              <a:rPr lang="nl-NL" dirty="0" smtClean="0">
                <a:latin typeface="Calibri" pitchFamily="34" charset="0"/>
                <a:cs typeface="Calibri" pitchFamily="34" charset="0"/>
              </a:rPr>
              <a:t>, dan is het verleidelijk om direct te denken aan tijd en afstand tot de oorsprong</a:t>
            </a:r>
            <a:endParaRPr lang="nl-NL" i="1" dirty="0">
              <a:latin typeface="Calibri" pitchFamily="34" charset="0"/>
              <a:cs typeface="Calibri" pitchFamily="34" charset="0"/>
            </a:endParaRPr>
          </a:p>
        </p:txBody>
      </p:sp>
      <p:sp>
        <p:nvSpPr>
          <p:cNvPr id="42" name="Text Box 28"/>
          <p:cNvSpPr txBox="1">
            <a:spLocks noChangeArrowheads="1"/>
          </p:cNvSpPr>
          <p:nvPr/>
        </p:nvSpPr>
        <p:spPr bwMode="auto">
          <a:xfrm>
            <a:off x="457200" y="2249269"/>
            <a:ext cx="8077200" cy="646331"/>
          </a:xfrm>
          <a:prstGeom prst="rect">
            <a:avLst/>
          </a:prstGeom>
          <a:noFill/>
          <a:ln w="9525" algn="ctr">
            <a:noFill/>
            <a:miter lim="800000"/>
            <a:headEnd/>
            <a:tailEnd/>
          </a:ln>
        </p:spPr>
        <p:txBody>
          <a:bodyPr wrap="square" anchor="ctr">
            <a:spAutoFit/>
          </a:bodyPr>
          <a:lstStyle/>
          <a:p>
            <a:pPr eaLnBrk="0" hangingPunct="0">
              <a:defRPr/>
            </a:pPr>
            <a:r>
              <a:rPr lang="nl-NL" dirty="0" smtClean="0">
                <a:latin typeface="Calibri" pitchFamily="34" charset="0"/>
                <a:cs typeface="Calibri" pitchFamily="34" charset="0"/>
              </a:rPr>
              <a:t>In de ART zijn </a:t>
            </a:r>
            <a:r>
              <a:rPr lang="en-US" altLang="ja-JP" dirty="0" err="1">
                <a:latin typeface="Calibri" pitchFamily="34" charset="0"/>
                <a:cs typeface="Calibri" pitchFamily="34" charset="0"/>
              </a:rPr>
              <a:t>coördinaten</a:t>
            </a:r>
            <a:r>
              <a:rPr lang="en-US" altLang="ja-JP" dirty="0">
                <a:latin typeface="Calibri" pitchFamily="34" charset="0"/>
                <a:cs typeface="Calibri" pitchFamily="34" charset="0"/>
              </a:rPr>
              <a:t> </a:t>
            </a:r>
            <a:r>
              <a:rPr lang="nl-NL" dirty="0" smtClean="0">
                <a:latin typeface="Calibri" pitchFamily="34" charset="0"/>
                <a:cs typeface="Calibri" pitchFamily="34" charset="0"/>
              </a:rPr>
              <a:t>slechts markeringen om gebeurtenissen aan te duiden. Ze hebben geen directe metrische significantie</a:t>
            </a:r>
            <a:endParaRPr lang="nl-NL" i="1" dirty="0">
              <a:latin typeface="Calibri" pitchFamily="34" charset="0"/>
              <a:cs typeface="Calibri" pitchFamily="34" charset="0"/>
            </a:endParaRPr>
          </a:p>
        </p:txBody>
      </p:sp>
      <p:sp>
        <p:nvSpPr>
          <p:cNvPr id="43" name="Text Box 28"/>
          <p:cNvSpPr txBox="1">
            <a:spLocks noChangeArrowheads="1"/>
          </p:cNvSpPr>
          <p:nvPr/>
        </p:nvSpPr>
        <p:spPr bwMode="auto">
          <a:xfrm>
            <a:off x="457200" y="2844969"/>
            <a:ext cx="7772400" cy="3000821"/>
          </a:xfrm>
          <a:prstGeom prst="rect">
            <a:avLst/>
          </a:prstGeom>
          <a:noFill/>
          <a:ln w="9525" algn="ctr">
            <a:noFill/>
            <a:miter lim="800000"/>
            <a:headEnd/>
            <a:tailEnd/>
          </a:ln>
        </p:spPr>
        <p:txBody>
          <a:bodyPr wrap="square">
            <a:spAutoFit/>
          </a:bodyPr>
          <a:lstStyle/>
          <a:p>
            <a:pPr eaLnBrk="0" hangingPunct="0">
              <a:lnSpc>
                <a:spcPct val="150000"/>
              </a:lnSpc>
              <a:defRPr/>
            </a:pPr>
            <a:r>
              <a:rPr lang="nl-NL" dirty="0" smtClean="0">
                <a:latin typeface="Calibri" pitchFamily="34" charset="0"/>
                <a:cs typeface="Calibri" pitchFamily="34" charset="0"/>
              </a:rPr>
              <a:t>We onderscheiden drie locale referentiesystemen:</a:t>
            </a:r>
          </a:p>
          <a:p>
            <a:pPr marL="342900" indent="-342900" eaLnBrk="0" hangingPunct="0">
              <a:buAutoNum type="arabicPeriod"/>
              <a:defRPr/>
            </a:pPr>
            <a:r>
              <a:rPr lang="nl-NL" i="1" dirty="0" smtClean="0">
                <a:latin typeface="Calibri" pitchFamily="34" charset="0"/>
                <a:cs typeface="Calibri" pitchFamily="34" charset="0"/>
              </a:rPr>
              <a:t>Dat van een vrij-vallende waarnemer: hierin is gravitatie “uitgezet” en geldt de SRT met bijbehorende Minkowski metriek</a:t>
            </a:r>
          </a:p>
          <a:p>
            <a:pPr marL="342900" indent="-342900" eaLnBrk="0" hangingPunct="0">
              <a:buAutoNum type="arabicPeriod"/>
              <a:defRPr/>
            </a:pPr>
            <a:endParaRPr lang="nl-NL" i="1" dirty="0" smtClean="0">
              <a:latin typeface="Calibri" pitchFamily="34" charset="0"/>
              <a:cs typeface="Calibri" pitchFamily="34" charset="0"/>
            </a:endParaRPr>
          </a:p>
          <a:p>
            <a:pPr marL="342900" indent="-342900" eaLnBrk="0" hangingPunct="0">
              <a:buAutoNum type="arabicPeriod"/>
              <a:defRPr/>
            </a:pPr>
            <a:r>
              <a:rPr lang="nl-NL" i="1" dirty="0" smtClean="0">
                <a:latin typeface="Calibri" pitchFamily="34" charset="0"/>
                <a:cs typeface="Calibri" pitchFamily="34" charset="0"/>
              </a:rPr>
              <a:t>Een systeem dat in rust is op een bepaalde locatie. Deze waarnemer moet iets doen om te voorkomen dat hij vrij valt. SRT kan locaal gebruikt worden, maar er moet dan wel een fictieve gravitatiekracht ingevoerd worden</a:t>
            </a:r>
          </a:p>
          <a:p>
            <a:pPr marL="342900" indent="-342900" eaLnBrk="0" hangingPunct="0">
              <a:buAutoNum type="arabicPeriod"/>
              <a:defRPr/>
            </a:pPr>
            <a:endParaRPr lang="nl-NL" i="1" dirty="0" smtClean="0">
              <a:latin typeface="Calibri" pitchFamily="34" charset="0"/>
              <a:cs typeface="Calibri" pitchFamily="34" charset="0"/>
            </a:endParaRPr>
          </a:p>
          <a:p>
            <a:pPr marL="342900" indent="-342900" eaLnBrk="0" hangingPunct="0">
              <a:buAutoNum type="arabicPeriod"/>
              <a:defRPr/>
            </a:pPr>
            <a:r>
              <a:rPr lang="nl-NL" i="1" dirty="0" smtClean="0">
                <a:latin typeface="Calibri" pitchFamily="34" charset="0"/>
                <a:cs typeface="Calibri" pitchFamily="34" charset="0"/>
              </a:rPr>
              <a:t>Het systeem van een waarnemer die zich op grote afstand van M bevindt. Hier is ruimtetijd weer vlak en geldt de SRT</a:t>
            </a:r>
            <a:endParaRPr lang="nl-NL" i="1" dirty="0">
              <a:latin typeface="Calibri" pitchFamily="34" charset="0"/>
              <a:cs typeface="Calibri" pitchFamily="34" charset="0"/>
            </a:endParaRPr>
          </a:p>
        </p:txBody>
      </p:sp>
    </p:spTree>
    <p:extLst>
      <p:ext uri="{BB962C8B-B14F-4D97-AF65-F5344CB8AC3E}">
        <p14:creationId xmlns:p14="http://schemas.microsoft.com/office/powerpoint/2010/main" val="15494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checkerboard(across)">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heckerboard(across)">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3">
                                            <p:txEl>
                                              <p:pRg st="0" end="0"/>
                                            </p:txEl>
                                          </p:spTgt>
                                        </p:tgtEl>
                                        <p:attrNameLst>
                                          <p:attrName>style.visibility</p:attrName>
                                        </p:attrNameLst>
                                      </p:cBhvr>
                                      <p:to>
                                        <p:strVal val="visible"/>
                                      </p:to>
                                    </p:set>
                                    <p:animEffect transition="in" filter="checkerboard(across)">
                                      <p:cBhvr>
                                        <p:cTn id="22" dur="500"/>
                                        <p:tgtEl>
                                          <p:spTgt spid="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3">
                                            <p:txEl>
                                              <p:pRg st="1" end="1"/>
                                            </p:txEl>
                                          </p:spTgt>
                                        </p:tgtEl>
                                        <p:attrNameLst>
                                          <p:attrName>style.visibility</p:attrName>
                                        </p:attrNameLst>
                                      </p:cBhvr>
                                      <p:to>
                                        <p:strVal val="visible"/>
                                      </p:to>
                                    </p:set>
                                    <p:animEffect transition="in" filter="checkerboard(across)">
                                      <p:cBhvr>
                                        <p:cTn id="27" dur="500"/>
                                        <p:tgtEl>
                                          <p:spTgt spid="4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3">
                                            <p:txEl>
                                              <p:pRg st="3" end="3"/>
                                            </p:txEl>
                                          </p:spTgt>
                                        </p:tgtEl>
                                        <p:attrNameLst>
                                          <p:attrName>style.visibility</p:attrName>
                                        </p:attrNameLst>
                                      </p:cBhvr>
                                      <p:to>
                                        <p:strVal val="visible"/>
                                      </p:to>
                                    </p:set>
                                    <p:animEffect transition="in" filter="checkerboard(across)">
                                      <p:cBhvr>
                                        <p:cTn id="32" dur="500"/>
                                        <p:tgtEl>
                                          <p:spTgt spid="4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3">
                                            <p:txEl>
                                              <p:pRg st="5" end="5"/>
                                            </p:txEl>
                                          </p:spTgt>
                                        </p:tgtEl>
                                        <p:attrNameLst>
                                          <p:attrName>style.visibility</p:attrName>
                                        </p:attrNameLst>
                                      </p:cBhvr>
                                      <p:to>
                                        <p:strVal val="visible"/>
                                      </p:to>
                                    </p:set>
                                    <p:animEffect transition="in" filter="checkerboard(across)">
                                      <p:cBhvr>
                                        <p:cTn id="37" dur="500"/>
                                        <p:tgtEl>
                                          <p:spTgt spid="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p:bldP spid="42" grpId="0"/>
      <p:bldP spid="43" grpId="0" build="p" bldLvl="2"/>
    </p:bldLst>
  </p:timing>
</p:sld>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mbol" pitchFamily="18"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mbol" pitchFamily="18" charset="2"/>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mbol" pitchFamily="18"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mbol" pitchFamily="18" charset="2"/>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mbol" pitchFamily="18"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mbol" pitchFamily="18" charset="2"/>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mbol" pitchFamily="18" charset="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mbol" pitchFamily="18" charset="2"/>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25416</TotalTime>
  <Words>1197</Words>
  <Application>Microsoft Office PowerPoint</Application>
  <PresentationFormat>Letter Paper (8.5x11 in)</PresentationFormat>
  <Paragraphs>206</Paragraphs>
  <Slides>16</Slides>
  <Notes>16</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31" baseType="lpstr">
      <vt:lpstr>Arial Unicode MS</vt:lpstr>
      <vt:lpstr>Arabic Typesetting</vt:lpstr>
      <vt:lpstr>Arial</vt:lpstr>
      <vt:lpstr>Arial Rounded MT Bold</vt:lpstr>
      <vt:lpstr>Biondi</vt:lpstr>
      <vt:lpstr>Calibri</vt:lpstr>
      <vt:lpstr>Cambria Math</vt:lpstr>
      <vt:lpstr>MS PGothic</vt:lpstr>
      <vt:lpstr>Symbol</vt:lpstr>
      <vt:lpstr>Times</vt:lpstr>
      <vt:lpstr>Default Design</vt:lpstr>
      <vt:lpstr>1_Default Design</vt:lpstr>
      <vt:lpstr>2_Default Design</vt:lpstr>
      <vt:lpstr>3_Default Design</vt:lpstr>
      <vt:lpstr>Photo Editor Photo</vt:lpstr>
      <vt:lpstr>PowerPoint Presentation</vt:lpstr>
      <vt:lpstr>PowerPoint Presentation</vt:lpstr>
      <vt:lpstr>Schwarschild ruimtetijd</vt:lpstr>
      <vt:lpstr>Geometrische eenheden</vt:lpstr>
      <vt:lpstr>Singulariteiten in de Schwarzschild metriek</vt:lpstr>
      <vt:lpstr>Theorema van Birkhoff</vt:lpstr>
      <vt:lpstr>Theorema van Birkhoff</vt:lpstr>
      <vt:lpstr>Interpretatie van de coördinaten</vt:lpstr>
      <vt:lpstr>Interpretatie van de coördinaten</vt:lpstr>
      <vt:lpstr>Gravitationele roodverschuiving</vt:lpstr>
      <vt:lpstr>Geodetische beweging</vt:lpstr>
      <vt:lpstr>Bewegingsconstanten</vt:lpstr>
      <vt:lpstr>Baanbeweging</vt:lpstr>
      <vt:lpstr>Effectieve potentiaal</vt:lpstr>
      <vt:lpstr>Effectieve potentiaal</vt:lpstr>
      <vt:lpstr>Relativistische sterren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Visie HEF</dc:title>
  <dc:creator>Jo van den Brand</dc:creator>
  <cp:lastModifiedBy>Johannes van den Brand</cp:lastModifiedBy>
  <cp:revision>1155</cp:revision>
  <cp:lastPrinted>2002-09-13T18:52:55Z</cp:lastPrinted>
  <dcterms:created xsi:type="dcterms:W3CDTF">2001-01-08T10:28:24Z</dcterms:created>
  <dcterms:modified xsi:type="dcterms:W3CDTF">2015-11-30T23:01:13Z</dcterms:modified>
</cp:coreProperties>
</file>