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310" r:id="rId2"/>
    <p:sldId id="914" r:id="rId3"/>
    <p:sldId id="864" r:id="rId4"/>
    <p:sldId id="865" r:id="rId5"/>
    <p:sldId id="913" r:id="rId6"/>
    <p:sldId id="907" r:id="rId7"/>
    <p:sldId id="919" r:id="rId8"/>
    <p:sldId id="908" r:id="rId9"/>
    <p:sldId id="909" r:id="rId10"/>
    <p:sldId id="920" r:id="rId11"/>
    <p:sldId id="910" r:id="rId12"/>
    <p:sldId id="869" r:id="rId13"/>
    <p:sldId id="870" r:id="rId14"/>
    <p:sldId id="871" r:id="rId15"/>
    <p:sldId id="868" r:id="rId16"/>
    <p:sldId id="875" r:id="rId17"/>
    <p:sldId id="876" r:id="rId18"/>
    <p:sldId id="916" r:id="rId19"/>
    <p:sldId id="917" r:id="rId20"/>
    <p:sldId id="918" r:id="rId21"/>
    <p:sldId id="915" r:id="rId22"/>
    <p:sldId id="878" r:id="rId23"/>
    <p:sldId id="879" r:id="rId24"/>
    <p:sldId id="880" r:id="rId25"/>
    <p:sldId id="882" r:id="rId26"/>
    <p:sldId id="883" r:id="rId27"/>
    <p:sldId id="884" r:id="rId28"/>
    <p:sldId id="885" r:id="rId29"/>
    <p:sldId id="921" r:id="rId30"/>
    <p:sldId id="922" r:id="rId31"/>
    <p:sldId id="923" r:id="rId32"/>
    <p:sldId id="886" r:id="rId33"/>
    <p:sldId id="887" r:id="rId34"/>
    <p:sldId id="888" r:id="rId35"/>
    <p:sldId id="890" r:id="rId36"/>
    <p:sldId id="892" r:id="rId37"/>
    <p:sldId id="893" r:id="rId38"/>
    <p:sldId id="894" r:id="rId39"/>
    <p:sldId id="895" r:id="rId40"/>
    <p:sldId id="896" r:id="rId41"/>
    <p:sldId id="897" r:id="rId42"/>
    <p:sldId id="898" r:id="rId43"/>
    <p:sldId id="899" r:id="rId44"/>
    <p:sldId id="900" r:id="rId45"/>
    <p:sldId id="901" r:id="rId46"/>
    <p:sldId id="902" r:id="rId47"/>
    <p:sldId id="903" r:id="rId48"/>
    <p:sldId id="904" r:id="rId49"/>
    <p:sldId id="905" r:id="rId50"/>
    <p:sldId id="924" r:id="rId51"/>
    <p:sldId id="925" r:id="rId52"/>
    <p:sldId id="911" r:id="rId53"/>
    <p:sldId id="912" r:id="rId54"/>
    <p:sldId id="906" r:id="rId55"/>
  </p:sldIdLst>
  <p:sldSz cx="9144000" cy="6858000" type="letter"/>
  <p:notesSz cx="7035800" cy="91948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EBF3FF"/>
    <a:srgbClr val="FEFCAC"/>
    <a:srgbClr val="CCFF66"/>
    <a:srgbClr val="CC0000"/>
    <a:srgbClr val="003300"/>
    <a:srgbClr val="006600"/>
    <a:srgbClr val="8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 autoAdjust="0"/>
  </p:normalViewPr>
  <p:slideViewPr>
    <p:cSldViewPr>
      <p:cViewPr varScale="1">
        <p:scale>
          <a:sx n="45" d="100"/>
          <a:sy n="45" d="100"/>
        </p:scale>
        <p:origin x="-114" y="-2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mf"/><Relationship Id="rId1" Type="http://schemas.openxmlformats.org/officeDocument/2006/relationships/image" Target="../media/image74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1.wmf"/><Relationship Id="rId1" Type="http://schemas.openxmlformats.org/officeDocument/2006/relationships/image" Target="../media/image80.wmf"/><Relationship Id="rId5" Type="http://schemas.openxmlformats.org/officeDocument/2006/relationships/image" Target="../media/image84.wmf"/><Relationship Id="rId4" Type="http://schemas.openxmlformats.org/officeDocument/2006/relationships/image" Target="../media/image83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87.wmf"/><Relationship Id="rId1" Type="http://schemas.openxmlformats.org/officeDocument/2006/relationships/image" Target="../media/image86.wmf"/><Relationship Id="rId4" Type="http://schemas.openxmlformats.org/officeDocument/2006/relationships/image" Target="../media/image89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86213" y="0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34425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86213" y="8734425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BEF43CE-4961-430F-AF49-76A6EAF7019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86213" y="0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88975"/>
            <a:ext cx="4597400" cy="3448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8213" y="4367213"/>
            <a:ext cx="5159375" cy="413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34425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86213" y="8734425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fld id="{19136B84-A132-4ABB-9B2A-F809B310876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59776D-0E9C-4743-87FE-EE1B303303ED}" type="slidenum">
              <a:rPr lang="en-US" smtClean="0">
                <a:latin typeface="Times"/>
              </a:rPr>
              <a:pPr>
                <a:defRPr/>
              </a:pPr>
              <a:t>1</a:t>
            </a:fld>
            <a:endParaRPr lang="en-US" smtClean="0">
              <a:latin typeface="Times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83989" y="8732691"/>
            <a:ext cx="3050164" cy="46062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65AD07E0-2FA2-46B0-BFF7-1346E7CCEF84}" type="slidenum">
              <a:rPr lang="en-US">
                <a:latin typeface="Times" pitchFamily="18" charset="0"/>
              </a:rPr>
              <a:pPr/>
              <a:t>10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F9A5E6-46E6-41E7-91F1-33DF66E0E090}" type="slidenum">
              <a:rPr lang="en-US" smtClean="0">
                <a:latin typeface="Times"/>
              </a:rPr>
              <a:pPr>
                <a:defRPr/>
              </a:pPr>
              <a:t>11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9B2E30-29A7-48F4-A254-6F16B4099C8F}" type="slidenum">
              <a:rPr lang="en-GB" smtClean="0">
                <a:latin typeface="Times"/>
              </a:rPr>
              <a:pPr>
                <a:defRPr/>
              </a:pPr>
              <a:t>12</a:t>
            </a:fld>
            <a:endParaRPr lang="en-GB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BBFE7E-FA2D-4691-A8F8-7769E073CCAB}" type="slidenum">
              <a:rPr lang="en-US" smtClean="0">
                <a:latin typeface="Times"/>
              </a:rPr>
              <a:pPr>
                <a:defRPr/>
              </a:pPr>
              <a:t>13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40EBA4-FB50-44E2-9445-F7FCA8213901}" type="slidenum">
              <a:rPr lang="en-US" smtClean="0">
                <a:latin typeface="Times"/>
              </a:rPr>
              <a:pPr>
                <a:defRPr/>
              </a:pPr>
              <a:t>14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6FB8D8-3878-4632-A91F-B6904DEE737D}" type="slidenum">
              <a:rPr lang="en-US" smtClean="0">
                <a:latin typeface="Times"/>
              </a:rPr>
              <a:pPr>
                <a:defRPr/>
              </a:pPr>
              <a:t>15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"/>
            </a:endParaRP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97E1F1-D93B-411B-8ADC-859B87228905}" type="slidenum">
              <a:rPr lang="en-US" smtClean="0">
                <a:latin typeface="Times"/>
              </a:rPr>
              <a:pPr>
                <a:defRPr/>
              </a:pPr>
              <a:t>16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"/>
            </a:endParaRPr>
          </a:p>
        </p:txBody>
      </p:sp>
      <p:sp>
        <p:nvSpPr>
          <p:cNvPr id="58372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B0D506-D604-4BE3-A91A-FCF7F468EFBD}" type="slidenum">
              <a:rPr lang="nl-NL" smtClean="0">
                <a:latin typeface="Times"/>
              </a:rPr>
              <a:pPr>
                <a:defRPr/>
              </a:pPr>
              <a:t>17</a:t>
            </a:fld>
            <a:endParaRPr lang="nl-NL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"/>
            </a:endParaRPr>
          </a:p>
        </p:txBody>
      </p:sp>
      <p:sp>
        <p:nvSpPr>
          <p:cNvPr id="58372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B0D506-D604-4BE3-A91A-FCF7F468EFBD}" type="slidenum">
              <a:rPr lang="nl-NL" smtClean="0">
                <a:latin typeface="Times"/>
              </a:rPr>
              <a:pPr>
                <a:defRPr/>
              </a:pPr>
              <a:t>18</a:t>
            </a:fld>
            <a:endParaRPr lang="nl-NL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"/>
            </a:endParaRPr>
          </a:p>
        </p:txBody>
      </p:sp>
      <p:sp>
        <p:nvSpPr>
          <p:cNvPr id="58372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B0D506-D604-4BE3-A91A-FCF7F468EFBD}" type="slidenum">
              <a:rPr lang="nl-NL" smtClean="0">
                <a:latin typeface="Times"/>
              </a:rPr>
              <a:pPr>
                <a:defRPr/>
              </a:pPr>
              <a:t>19</a:t>
            </a:fld>
            <a:endParaRPr lang="nl-NL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9DA215-7FB6-4CE8-8CF0-D7F2D80C9FB5}" type="slidenum">
              <a:rPr lang="en-US" smtClean="0"/>
              <a:pPr>
                <a:defRPr/>
              </a:pPr>
              <a:t>2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"/>
            </a:endParaRPr>
          </a:p>
        </p:txBody>
      </p:sp>
      <p:sp>
        <p:nvSpPr>
          <p:cNvPr id="58372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B0D506-D604-4BE3-A91A-FCF7F468EFBD}" type="slidenum">
              <a:rPr lang="nl-NL" smtClean="0">
                <a:latin typeface="Times"/>
              </a:rPr>
              <a:pPr>
                <a:defRPr/>
              </a:pPr>
              <a:t>20</a:t>
            </a:fld>
            <a:endParaRPr lang="nl-NL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"/>
            </a:endParaRPr>
          </a:p>
        </p:txBody>
      </p:sp>
      <p:sp>
        <p:nvSpPr>
          <p:cNvPr id="58372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B0D506-D604-4BE3-A91A-FCF7F468EFBD}" type="slidenum">
              <a:rPr lang="nl-NL" smtClean="0">
                <a:latin typeface="Times"/>
              </a:rPr>
              <a:pPr>
                <a:defRPr/>
              </a:pPr>
              <a:t>21</a:t>
            </a:fld>
            <a:endParaRPr lang="nl-NL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"/>
            </a:endParaRPr>
          </a:p>
        </p:txBody>
      </p:sp>
      <p:sp>
        <p:nvSpPr>
          <p:cNvPr id="59396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12EF0AC-AA75-4F9C-9ABE-114FAC911C2D}" type="slidenum">
              <a:rPr lang="nl-NL" smtClean="0">
                <a:latin typeface="Times"/>
              </a:rPr>
              <a:pPr>
                <a:defRPr/>
              </a:pPr>
              <a:t>22</a:t>
            </a:fld>
            <a:endParaRPr lang="nl-NL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"/>
            </a:endParaRPr>
          </a:p>
        </p:txBody>
      </p:sp>
      <p:sp>
        <p:nvSpPr>
          <p:cNvPr id="60420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9F8EE9-4B52-4F57-A1BF-B8A96676FE7E}" type="slidenum">
              <a:rPr lang="nl-NL" smtClean="0">
                <a:latin typeface="Times"/>
              </a:rPr>
              <a:pPr>
                <a:defRPr/>
              </a:pPr>
              <a:t>23</a:t>
            </a:fld>
            <a:endParaRPr lang="nl-NL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60EF0D-B09A-4C3D-8B90-7EE95A4EE657}" type="slidenum">
              <a:rPr lang="en-US" smtClean="0">
                <a:latin typeface="Times"/>
              </a:rPr>
              <a:pPr>
                <a:defRPr/>
              </a:pPr>
              <a:t>24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94465C-D82E-42E9-9940-5F433ED40EA3}" type="slidenum">
              <a:rPr lang="en-US" smtClean="0">
                <a:latin typeface="Times"/>
              </a:rPr>
              <a:pPr>
                <a:defRPr/>
              </a:pPr>
              <a:t>25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8DFC1D-26D4-4FCA-A138-C0714C972559}" type="slidenum">
              <a:rPr lang="en-US" smtClean="0">
                <a:latin typeface="Times"/>
              </a:rPr>
              <a:pPr>
                <a:defRPr/>
              </a:pPr>
              <a:t>26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5D1AE1-DB98-426D-9821-2D35E5D67257}" type="slidenum">
              <a:rPr lang="en-GB" smtClean="0">
                <a:latin typeface="Times"/>
              </a:rPr>
              <a:pPr>
                <a:defRPr/>
              </a:pPr>
              <a:t>27</a:t>
            </a:fld>
            <a:endParaRPr lang="en-GB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A34DEA-DF25-42D2-8576-F21ADC3F0F01}" type="slidenum">
              <a:rPr lang="nl-NL" smtClean="0">
                <a:latin typeface="Times"/>
              </a:rPr>
              <a:pPr>
                <a:defRPr/>
              </a:pPr>
              <a:t>28</a:t>
            </a:fld>
            <a:endParaRPr lang="nl-NL" smtClean="0">
              <a:latin typeface="Times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nl-NL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E9E22E-4A55-4F48-B389-3201BA017A76}" type="slidenum">
              <a:rPr lang="en-GB" smtClean="0">
                <a:latin typeface="Times"/>
              </a:rPr>
              <a:pPr>
                <a:defRPr/>
              </a:pPr>
              <a:t>3</a:t>
            </a:fld>
            <a:endParaRPr lang="en-GB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"/>
            </a:endParaRP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FC2009-F6E2-469B-9FD6-1263347A634C}" type="slidenum">
              <a:rPr lang="en-US" smtClean="0">
                <a:latin typeface="Times"/>
              </a:rPr>
              <a:pPr>
                <a:defRPr/>
              </a:pPr>
              <a:t>32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"/>
            </a:endParaRP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ED2791-C0EB-4BF0-B087-A581DEA44645}" type="slidenum">
              <a:rPr lang="en-GB" smtClean="0">
                <a:latin typeface="Times"/>
              </a:rPr>
              <a:pPr>
                <a:defRPr/>
              </a:pPr>
              <a:t>33</a:t>
            </a:fld>
            <a:endParaRPr lang="en-GB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553E66-0239-4160-B3F9-906467BFF875}" type="slidenum">
              <a:rPr lang="en-GB" smtClean="0">
                <a:latin typeface="Times"/>
              </a:rPr>
              <a:pPr>
                <a:defRPr/>
              </a:pPr>
              <a:t>34</a:t>
            </a:fld>
            <a:endParaRPr lang="en-GB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0CE130-8009-4AEA-89DC-C77E59F341E7}" type="slidenum">
              <a:rPr lang="en-US" smtClean="0">
                <a:latin typeface="Times"/>
              </a:rPr>
              <a:pPr>
                <a:defRPr/>
              </a:pPr>
              <a:t>35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92B6D1-E1E6-4EEA-9E0D-E85C2364FEFD}" type="slidenum">
              <a:rPr lang="en-GB" smtClean="0">
                <a:latin typeface="Times"/>
              </a:rPr>
              <a:pPr>
                <a:defRPr/>
              </a:pPr>
              <a:t>36</a:t>
            </a:fld>
            <a:endParaRPr lang="en-GB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"/>
            </a:endParaRP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A67BE7-B11F-4151-A8F8-E593C5334667}" type="slidenum">
              <a:rPr lang="en-GB" smtClean="0">
                <a:latin typeface="Times"/>
              </a:rPr>
              <a:pPr>
                <a:defRPr/>
              </a:pPr>
              <a:t>37</a:t>
            </a:fld>
            <a:endParaRPr lang="en-GB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A56A5B-DBE4-4CD2-B67B-1852A433A278}" type="slidenum">
              <a:rPr lang="en-GB" smtClean="0">
                <a:latin typeface="Times"/>
              </a:rPr>
              <a:pPr>
                <a:defRPr/>
              </a:pPr>
              <a:t>38</a:t>
            </a:fld>
            <a:endParaRPr lang="en-GB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"/>
            </a:endParaRP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6DCA09-1A5C-4C19-95C1-37FE644C4F2D}" type="slidenum">
              <a:rPr lang="en-GB" smtClean="0">
                <a:latin typeface="Times"/>
              </a:rPr>
              <a:pPr>
                <a:defRPr/>
              </a:pPr>
              <a:t>39</a:t>
            </a:fld>
            <a:endParaRPr lang="en-GB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C8E1E4-715E-4206-A552-699A39A7B8B9}" type="slidenum">
              <a:rPr lang="en-GB" smtClean="0">
                <a:latin typeface="Times"/>
              </a:rPr>
              <a:pPr>
                <a:defRPr/>
              </a:pPr>
              <a:t>40</a:t>
            </a:fld>
            <a:endParaRPr lang="en-GB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"/>
            </a:endParaRPr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4A74B6-3C9D-4EA4-A629-5899F3B2F926}" type="slidenum">
              <a:rPr lang="en-GB" smtClean="0">
                <a:latin typeface="Times"/>
              </a:rPr>
              <a:pPr>
                <a:defRPr/>
              </a:pPr>
              <a:t>41</a:t>
            </a:fld>
            <a:endParaRPr lang="en-GB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222625-A301-4BF3-B21C-10D207EA463B}" type="slidenum">
              <a:rPr lang="en-GB" smtClean="0">
                <a:latin typeface="Times"/>
              </a:rPr>
              <a:pPr>
                <a:defRPr/>
              </a:pPr>
              <a:t>4</a:t>
            </a:fld>
            <a:endParaRPr lang="en-GB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"/>
            </a:endParaRP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8F8CBA-28CD-4175-B044-A8243B32F681}" type="slidenum">
              <a:rPr lang="en-GB" smtClean="0">
                <a:latin typeface="Times"/>
              </a:rPr>
              <a:pPr>
                <a:defRPr/>
              </a:pPr>
              <a:t>42</a:t>
            </a:fld>
            <a:endParaRPr lang="en-GB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"/>
            </a:endParaRP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B71A29-552E-4E36-BADA-D72C4C78D1DD}" type="slidenum">
              <a:rPr lang="en-GB" smtClean="0">
                <a:latin typeface="Times"/>
              </a:rPr>
              <a:pPr>
                <a:defRPr/>
              </a:pPr>
              <a:t>43</a:t>
            </a:fld>
            <a:endParaRPr lang="en-GB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"/>
            </a:endParaRP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0A2676-13D5-4A87-B7DD-F3E12C6C1542}" type="slidenum">
              <a:rPr lang="en-GB" smtClean="0">
                <a:latin typeface="Times"/>
              </a:rPr>
              <a:pPr>
                <a:defRPr/>
              </a:pPr>
              <a:t>44</a:t>
            </a:fld>
            <a:endParaRPr lang="en-GB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"/>
            </a:endParaRP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F8A02A-D633-4F9C-88E5-454ADA70CB62}" type="slidenum">
              <a:rPr lang="en-GB" smtClean="0">
                <a:latin typeface="Times"/>
              </a:rPr>
              <a:pPr>
                <a:defRPr/>
              </a:pPr>
              <a:t>45</a:t>
            </a:fld>
            <a:endParaRPr lang="en-GB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FA9B62-77A9-4E89-BFEE-467FFB235F7F}" type="slidenum">
              <a:rPr lang="en-GB" smtClean="0">
                <a:latin typeface="Times"/>
              </a:rPr>
              <a:pPr>
                <a:defRPr/>
              </a:pPr>
              <a:t>46</a:t>
            </a:fld>
            <a:endParaRPr lang="en-GB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"/>
            </a:endParaRP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272D4D-E68A-497D-BC9C-9EA77232E13A}" type="slidenum">
              <a:rPr lang="en-GB" smtClean="0">
                <a:latin typeface="Times"/>
              </a:rPr>
              <a:pPr>
                <a:defRPr/>
              </a:pPr>
              <a:t>47</a:t>
            </a:fld>
            <a:endParaRPr lang="en-GB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"/>
            </a:endParaRP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1F073D-468B-4044-B74F-282976D6FEAF}" type="slidenum">
              <a:rPr lang="en-GB" smtClean="0">
                <a:latin typeface="Times"/>
              </a:rPr>
              <a:pPr>
                <a:defRPr/>
              </a:pPr>
              <a:t>48</a:t>
            </a:fld>
            <a:endParaRPr lang="en-GB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C20198-7DC8-4539-8C14-C59B2524E86D}" type="slidenum">
              <a:rPr lang="en-GB" smtClean="0">
                <a:latin typeface="Times"/>
              </a:rPr>
              <a:pPr>
                <a:defRPr/>
              </a:pPr>
              <a:t>49</a:t>
            </a:fld>
            <a:endParaRPr lang="en-GB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27138" y="695325"/>
            <a:ext cx="4581525" cy="3436938"/>
          </a:xfrm>
          <a:solidFill>
            <a:srgbClr val="FFFFFF"/>
          </a:solidFill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endParaRPr lang="en-US" sz="1600" dirty="0" smtClean="0">
              <a:solidFill>
                <a:srgbClr val="000000"/>
              </a:solidFill>
              <a:latin typeface="Arial" charset="0"/>
            </a:endParaRPr>
          </a:p>
          <a:p>
            <a:r>
              <a:rPr lang="en-US" sz="1300" b="1" i="1" dirty="0" smtClean="0">
                <a:solidFill>
                  <a:srgbClr val="000000"/>
                </a:solidFill>
                <a:latin typeface="Arial" charset="0"/>
              </a:rPr>
              <a:t>The big switch: </a:t>
            </a:r>
          </a:p>
          <a:p>
            <a:r>
              <a:rPr lang="en-US" sz="1300" b="1" i="1" dirty="0" smtClean="0">
                <a:solidFill>
                  <a:srgbClr val="000000"/>
                </a:solidFill>
                <a:latin typeface="Arial" charset="0"/>
              </a:rPr>
              <a:t>jets (inset) from the core of radio galaxy NGC326 appear to have changed direction suddenly, interpreted as a result of black holes merging. The jets initially pointed to the 10 o'clock and 4 o'clock directions. They now point to 2 o'clock and 8 o'clock. Please photo credit as follows: National Radio Astronomy Observatory / AUI, observers </a:t>
            </a:r>
            <a:r>
              <a:rPr lang="en-US" sz="1300" b="1" i="1" dirty="0" err="1" smtClean="0">
                <a:solidFill>
                  <a:srgbClr val="000000"/>
                </a:solidFill>
                <a:latin typeface="Arial" charset="0"/>
              </a:rPr>
              <a:t>Murgia</a:t>
            </a:r>
            <a:r>
              <a:rPr lang="en-US" sz="1300" b="1" i="1" dirty="0" smtClean="0">
                <a:solidFill>
                  <a:srgbClr val="000000"/>
                </a:solidFill>
                <a:latin typeface="Arial" charset="0"/>
              </a:rPr>
              <a:t> et al.; </a:t>
            </a:r>
            <a:r>
              <a:rPr lang="en-US" sz="1300" b="1" i="1" dirty="0" err="1" smtClean="0">
                <a:solidFill>
                  <a:srgbClr val="000000"/>
                </a:solidFill>
                <a:latin typeface="Arial" charset="0"/>
              </a:rPr>
              <a:t>STScI</a:t>
            </a:r>
            <a:r>
              <a:rPr lang="en-US" sz="1300" b="1" i="1" dirty="0" smtClean="0">
                <a:solidFill>
                  <a:srgbClr val="000000"/>
                </a:solidFill>
                <a:latin typeface="Arial" charset="0"/>
              </a:rPr>
              <a:t> (for the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32BDEB-E421-4D4B-B0B7-9835D31F1EBC}" type="slidenum">
              <a:rPr lang="en-GB" smtClean="0">
                <a:latin typeface="Times"/>
              </a:rPr>
              <a:pPr>
                <a:defRPr/>
              </a:pPr>
              <a:t>5</a:t>
            </a:fld>
            <a:endParaRPr lang="en-GB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33AE14-BB57-48A1-A37E-81F6528EDCE1}" type="slidenum">
              <a:rPr lang="en-GB" smtClean="0">
                <a:latin typeface="Times"/>
              </a:rPr>
              <a:pPr>
                <a:defRPr/>
              </a:pPr>
              <a:t>52</a:t>
            </a:fld>
            <a:endParaRPr lang="en-GB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33312E-4017-4336-808A-4CCC3103D18C}" type="slidenum">
              <a:rPr lang="en-GB" smtClean="0">
                <a:latin typeface="Times"/>
              </a:rPr>
              <a:pPr>
                <a:defRPr/>
              </a:pPr>
              <a:t>53</a:t>
            </a:fld>
            <a:endParaRPr lang="en-GB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"/>
            </a:endParaRP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BCFE0C-C019-403D-926E-FB122B3B509B}" type="slidenum">
              <a:rPr lang="en-GB" smtClean="0">
                <a:latin typeface="Times"/>
              </a:rPr>
              <a:pPr>
                <a:defRPr/>
              </a:pPr>
              <a:t>54</a:t>
            </a:fld>
            <a:endParaRPr lang="en-GB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2D02FE-1715-4C8C-B67C-FA6818901A7B}" type="slidenum">
              <a:rPr lang="en-US" smtClean="0">
                <a:latin typeface="Times"/>
              </a:rPr>
              <a:pPr>
                <a:defRPr/>
              </a:pPr>
              <a:t>6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83989" y="8732691"/>
            <a:ext cx="3050164" cy="46062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9C9B92BD-2B43-45C2-858A-EA6CC33053E1}" type="slidenum">
              <a:rPr lang="en-US">
                <a:latin typeface="Times" pitchFamily="18" charset="0"/>
              </a:rPr>
              <a:pPr/>
              <a:t>7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"/>
            </a:endParaRP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2D705E-D8E1-44B1-A0CB-0610A9DE030F}" type="slidenum">
              <a:rPr lang="en-US" smtClean="0">
                <a:latin typeface="Times"/>
              </a:rPr>
              <a:pPr>
                <a:defRPr/>
              </a:pPr>
              <a:t>8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"/>
            </a:endParaRP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3FF9BB-5992-4484-8F32-96602FF36978}" type="slidenum">
              <a:rPr lang="en-US" smtClean="0">
                <a:latin typeface="Times"/>
              </a:rPr>
              <a:pPr>
                <a:defRPr/>
              </a:pPr>
              <a:t>9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z="1400" b="0">
                <a:solidFill>
                  <a:srgbClr val="800000"/>
                </a:solidFill>
              </a:defRPr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400" b="0">
                <a:solidFill>
                  <a:srgbClr val="800000"/>
                </a:solidFill>
              </a:defRPr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3399BF9-B091-4EF7-B1F6-4E13FF1203AF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1921E-958B-4515-9BBE-E37883F7BB93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457200"/>
            <a:ext cx="19621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7340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ADAFA-0529-43E5-974F-B94916102A48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A8333-C8F2-46E2-A5A8-BDBDB230D268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B8AF3-40B1-4C5B-81FA-E17CB30A1D43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7B69F-2979-41C4-9E31-CFB80FB09105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2CBD53-181E-425C-AE86-FE08E0490CCE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DA031-78E0-464F-A226-39CB6262C4D3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D0C409-D51E-44AE-B85A-E90D2E5F085C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9BCBBD-4F7A-4E92-897E-AE32525D319D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D90A7-D3CE-4C4D-93C1-E37A6CD5B975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BA2DD-C3B0-4517-8B7B-B03CA34F434C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22100C-1A5B-4C46-8F20-A8A7D074BC66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B5FB27-CB34-4DC5-AF56-004F871DFE49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vmlDrawing" Target="../drawings/vmlDrawing1.v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b="1">
                <a:solidFill>
                  <a:schemeClr val="tx2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5532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 b="1">
                <a:solidFill>
                  <a:schemeClr val="tx2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b="1">
                <a:solidFill>
                  <a:schemeClr val="tx2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2F9BC19E-74E8-4A55-9DB5-4D1899597045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  <p:pic>
        <p:nvPicPr>
          <p:cNvPr id="1033" name="Picture 9" descr="vu_www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5856288"/>
            <a:ext cx="1219200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10"/>
          <p:cNvGraphicFramePr>
            <a:graphicFrameLocks noChangeAspect="1"/>
          </p:cNvGraphicFramePr>
          <p:nvPr/>
        </p:nvGraphicFramePr>
        <p:xfrm>
          <a:off x="7924800" y="6234113"/>
          <a:ext cx="1174750" cy="581025"/>
        </p:xfrm>
        <a:graphic>
          <a:graphicData uri="http://schemas.openxmlformats.org/presentationml/2006/ole">
            <p:oleObj spid="_x0000_s1026" name="Photo Editor Photo" r:id="rId18" imgW="1638529" imgH="809738" progId="">
              <p:embed/>
            </p:oleObj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  <p:sldLayoutId id="2147484047" r:id="rId10"/>
    <p:sldLayoutId id="2147484048" r:id="rId11"/>
    <p:sldLayoutId id="2147484049" r:id="rId12"/>
    <p:sldLayoutId id="2147484050" r:id="rId13"/>
    <p:sldLayoutId id="2147484051" r:id="rId1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0000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49B21A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29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11" Type="http://schemas.openxmlformats.org/officeDocument/2006/relationships/image" Target="../media/image59.jpe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79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29.png"/><Relationship Id="rId4" Type="http://schemas.openxmlformats.org/officeDocument/2006/relationships/image" Target="../media/image76.jpeg"/><Relationship Id="rId9" Type="http://schemas.openxmlformats.org/officeDocument/2006/relationships/oleObject" Target="../embeddings/oleObject8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notesSlide" Target="../notesSlides/notesSlide22.xml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1.bin"/><Relationship Id="rId5" Type="http://schemas.openxmlformats.org/officeDocument/2006/relationships/oleObject" Target="../embeddings/oleObject10.bin"/><Relationship Id="rId4" Type="http://schemas.openxmlformats.org/officeDocument/2006/relationships/oleObject" Target="../embeddings/oleObject9.bin"/><Relationship Id="rId9" Type="http://schemas.openxmlformats.org/officeDocument/2006/relationships/image" Target="../media/image8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6.bin"/><Relationship Id="rId5" Type="http://schemas.openxmlformats.org/officeDocument/2006/relationships/oleObject" Target="../embeddings/oleObject15.bin"/><Relationship Id="rId4" Type="http://schemas.openxmlformats.org/officeDocument/2006/relationships/oleObject" Target="../embeddings/oleObject14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file:///\\vmware-host\Shared%20Folders\My%20Documents\Outreach\Astronomy%20Organizations\Zaanstreek%202012\um0.8bns_ah02.mov" TargetMode="External"/><Relationship Id="rId1" Type="http://schemas.openxmlformats.org/officeDocument/2006/relationships/video" Target="file:///\\vmware-host\Shared%20Folders\My%20Documents\Outreach\Astronomy%20Organizations\Zaanstreek%202012\bbh08.mov" TargetMode="External"/><Relationship Id="rId6" Type="http://schemas.openxmlformats.org/officeDocument/2006/relationships/image" Target="../media/image96.png"/><Relationship Id="rId5" Type="http://schemas.openxmlformats.org/officeDocument/2006/relationships/image" Target="../media/image76.jpe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png"/><Relationship Id="rId4" Type="http://schemas.openxmlformats.org/officeDocument/2006/relationships/image" Target="../media/image99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gif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vmware-host\Shared%20Folders\johannesvandenbrand%20On%20My%20Mac\Documents\Outreach\Kronig%20Lecture%20TU%20Delft\BNS-GRB.mp4" TargetMode="External"/><Relationship Id="rId5" Type="http://schemas.openxmlformats.org/officeDocument/2006/relationships/image" Target="../media/image96.png"/><Relationship Id="rId4" Type="http://schemas.openxmlformats.org/officeDocument/2006/relationships/image" Target="../media/image10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8.jpeg"/><Relationship Id="rId4" Type="http://schemas.openxmlformats.org/officeDocument/2006/relationships/oleObject" Target="../embeddings/oleObject3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gif"/><Relationship Id="rId4" Type="http://schemas.openxmlformats.org/officeDocument/2006/relationships/image" Target="../media/image13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oleObject" Target="../embeddings/oleObject18.bin"/><Relationship Id="rId4" Type="http://schemas.openxmlformats.org/officeDocument/2006/relationships/image" Target="../media/image13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5.bin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gif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6.bin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3810000"/>
            <a:ext cx="8458200" cy="2895600"/>
          </a:xfrm>
        </p:spPr>
        <p:txBody>
          <a:bodyPr/>
          <a:lstStyle/>
          <a:p>
            <a:endParaRPr lang="en-US" sz="1800" smtClean="0">
              <a:solidFill>
                <a:schemeClr val="tx2"/>
              </a:solidFill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800" smtClean="0">
                <a:solidFill>
                  <a:schemeClr val="tx2"/>
                </a:solidFill>
                <a:ea typeface="Arial Unicode MS" pitchFamily="34" charset="-128"/>
                <a:cs typeface="Arial Unicode MS" pitchFamily="34" charset="-128"/>
              </a:rPr>
              <a:t> </a:t>
            </a:r>
          </a:p>
          <a:p>
            <a:endParaRPr lang="en-US" sz="1800" smtClean="0">
              <a:solidFill>
                <a:schemeClr val="tx2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en-US" sz="1800" smtClean="0">
              <a:solidFill>
                <a:schemeClr val="tx2"/>
              </a:solidFill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800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Jo van den Brand</a:t>
            </a:r>
          </a:p>
          <a:p>
            <a:r>
              <a:rPr lang="en-US" sz="1800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Sferische oplossingen: </a:t>
            </a:r>
            <a:r>
              <a:rPr lang="en-US" sz="1800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19 </a:t>
            </a:r>
            <a:r>
              <a:rPr lang="en-US" sz="1800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november 2012</a:t>
            </a:r>
          </a:p>
        </p:txBody>
      </p:sp>
      <p:sp>
        <p:nvSpPr>
          <p:cNvPr id="12291" name="Rectangle 6"/>
          <p:cNvSpPr>
            <a:spLocks noChangeArrowheads="1"/>
          </p:cNvSpPr>
          <p:nvPr/>
        </p:nvSpPr>
        <p:spPr bwMode="auto">
          <a:xfrm>
            <a:off x="533400" y="914400"/>
            <a:ext cx="7924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3600" b="1">
                <a:solidFill>
                  <a:srgbClr val="000099"/>
                </a:solidFill>
                <a:latin typeface="Arial Rounded MT Bold" pitchFamily="34" charset="0"/>
              </a:rPr>
              <a:t> </a:t>
            </a:r>
            <a:r>
              <a:rPr lang="en-US" sz="4000">
                <a:solidFill>
                  <a:srgbClr val="000099"/>
                </a:solidFill>
                <a:latin typeface="Biondi" pitchFamily="2" charset="0"/>
                <a:cs typeface="Arial" charset="0"/>
              </a:rPr>
              <a:t>Gravitatie en kosmologie</a:t>
            </a:r>
          </a:p>
          <a:p>
            <a:pPr algn="ctr" eaLnBrk="0" hangingPunct="0"/>
            <a:r>
              <a:rPr lang="en-US" sz="3200">
                <a:solidFill>
                  <a:schemeClr val="hlink"/>
                </a:solidFill>
                <a:latin typeface="Calibri" pitchFamily="34" charset="0"/>
                <a:cs typeface="Calibri" pitchFamily="34" charset="0"/>
              </a:rPr>
              <a:t>FEW cursus  </a:t>
            </a:r>
          </a:p>
        </p:txBody>
      </p:sp>
      <p:pic>
        <p:nvPicPr>
          <p:cNvPr id="12292" name="Picture 9" descr="bigban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2438400"/>
            <a:ext cx="3657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072056" y="953814"/>
            <a:ext cx="4887310" cy="70788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2000" b="0" dirty="0" err="1" smtClean="0">
                <a:latin typeface="Calibri" pitchFamily="34" charset="0"/>
              </a:rPr>
              <a:t>Friedwardt</a:t>
            </a:r>
            <a:r>
              <a:rPr lang="nl-NL" sz="2000" b="0" dirty="0" smtClean="0">
                <a:latin typeface="Calibri" pitchFamily="34" charset="0"/>
              </a:rPr>
              <a:t> Winterberg (1955): gebruik atoomklokken in </a:t>
            </a:r>
            <a:r>
              <a:rPr lang="nl-NL" sz="2000" b="0" dirty="0" err="1" smtClean="0">
                <a:latin typeface="Calibri" pitchFamily="34" charset="0"/>
              </a:rPr>
              <a:t>orbit</a:t>
            </a:r>
            <a:r>
              <a:rPr lang="nl-NL" sz="2000" b="0" dirty="0" smtClean="0">
                <a:latin typeface="Calibri" pitchFamily="34" charset="0"/>
              </a:rPr>
              <a:t> om ART te testen</a:t>
            </a:r>
            <a:endParaRPr lang="en-US" sz="2000" b="0" dirty="0">
              <a:latin typeface="Calibri" pitchFamily="34" charset="0"/>
            </a:endParaRPr>
          </a:p>
        </p:txBody>
      </p:sp>
      <p:sp>
        <p:nvSpPr>
          <p:cNvPr id="4102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5000"/>
              </a:lnSpc>
            </a:pPr>
            <a:r>
              <a:rPr lang="nl-NL" altLang="ja-JP" sz="1800" b="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GPS (Global </a:t>
            </a:r>
            <a:r>
              <a:rPr lang="nl-NL" altLang="ja-JP" sz="1800" b="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Positioning</a:t>
            </a:r>
            <a:r>
              <a:rPr lang="nl-NL" altLang="ja-JP" sz="1800" b="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 System) </a:t>
            </a:r>
            <a:endParaRPr lang="en-US" altLang="ja-JP" sz="1800" b="0" dirty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cxnSp>
        <p:nvCxnSpPr>
          <p:cNvPr id="4103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  <p:pic>
        <p:nvPicPr>
          <p:cNvPr id="335875" name="Picture 3" descr="\\vmware-host\Shared Folders\Desktop\ConstellationGPS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0033" y="2690615"/>
            <a:ext cx="2286000" cy="1828800"/>
          </a:xfrm>
          <a:prstGeom prst="rect">
            <a:avLst/>
          </a:prstGeom>
          <a:noFill/>
        </p:spPr>
      </p:pic>
      <p:pic>
        <p:nvPicPr>
          <p:cNvPr id="335876" name="Picture 4" descr="\\vmware-host\Shared Folders\Desktop\Global_Positioning_System_satellit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8517" y="4775032"/>
            <a:ext cx="3519791" cy="1938932"/>
          </a:xfrm>
          <a:prstGeom prst="rect">
            <a:avLst/>
          </a:prstGeom>
          <a:noFill/>
        </p:spPr>
      </p:pic>
      <p:pic>
        <p:nvPicPr>
          <p:cNvPr id="335877" name="Picture 5" descr="\\vmware-host\Shared Folders\Desktop\Winterber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92462" y="886537"/>
            <a:ext cx="2316108" cy="1495544"/>
          </a:xfrm>
          <a:prstGeom prst="rect">
            <a:avLst/>
          </a:prstGeom>
          <a:noFill/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074679" y="1760503"/>
            <a:ext cx="4501054" cy="70788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2000" b="0" dirty="0" err="1" smtClean="0">
                <a:latin typeface="Calibri" pitchFamily="34" charset="0"/>
              </a:rPr>
              <a:t>Sputnik</a:t>
            </a:r>
            <a:r>
              <a:rPr lang="nl-NL" sz="2000" b="0" dirty="0" smtClean="0">
                <a:latin typeface="Calibri" pitchFamily="34" charset="0"/>
              </a:rPr>
              <a:t> (1957): </a:t>
            </a:r>
            <a:r>
              <a:rPr lang="nl-NL" sz="2000" b="0" dirty="0" err="1" smtClean="0">
                <a:latin typeface="Calibri" pitchFamily="34" charset="0"/>
              </a:rPr>
              <a:t>Doppler</a:t>
            </a:r>
            <a:r>
              <a:rPr lang="nl-NL" sz="2000" b="0" dirty="0" smtClean="0">
                <a:latin typeface="Calibri" pitchFamily="34" charset="0"/>
              </a:rPr>
              <a:t> effect geeft </a:t>
            </a:r>
            <a:r>
              <a:rPr lang="nl-NL" sz="2000" b="0" dirty="0" err="1" smtClean="0">
                <a:latin typeface="Calibri" pitchFamily="34" charset="0"/>
              </a:rPr>
              <a:t>lokatie</a:t>
            </a:r>
            <a:r>
              <a:rPr lang="nl-NL" sz="2000" b="0" dirty="0" smtClean="0">
                <a:latin typeface="Calibri" pitchFamily="34" charset="0"/>
              </a:rPr>
              <a:t> (20 en 40 MHz radiosignalen)</a:t>
            </a:r>
            <a:endParaRPr lang="en-US" sz="2000" b="0" dirty="0">
              <a:latin typeface="Calibri" pitchFamily="34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077302" y="2598724"/>
            <a:ext cx="4501054" cy="70788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2000" b="0" dirty="0" smtClean="0">
                <a:latin typeface="Calibri" pitchFamily="34" charset="0"/>
              </a:rPr>
              <a:t>GPS (1973 bedacht, 1978 eerste satelliet, 1993 operationeel)</a:t>
            </a:r>
            <a:endParaRPr lang="en-US" sz="2000" b="0" dirty="0">
              <a:latin typeface="Calibri" pitchFamily="34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067474" y="3414784"/>
            <a:ext cx="4876126" cy="150810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2000" b="0" dirty="0" smtClean="0">
                <a:latin typeface="Calibri" pitchFamily="34" charset="0"/>
              </a:rPr>
              <a:t>Precisie: </a:t>
            </a:r>
          </a:p>
          <a:p>
            <a:pPr lvl="1">
              <a:defRPr/>
            </a:pPr>
            <a:r>
              <a:rPr lang="nl-NL" sz="1800" b="0" dirty="0" smtClean="0">
                <a:latin typeface="Calibri" pitchFamily="34" charset="0"/>
              </a:rPr>
              <a:t>atoomklokken 1 </a:t>
            </a:r>
            <a:r>
              <a:rPr lang="nl-NL" sz="1800" b="0" dirty="0" err="1" smtClean="0">
                <a:latin typeface="Calibri" pitchFamily="34" charset="0"/>
              </a:rPr>
              <a:t>ns</a:t>
            </a:r>
            <a:r>
              <a:rPr lang="nl-NL" sz="1800" b="0" dirty="0" smtClean="0">
                <a:latin typeface="Calibri" pitchFamily="34" charset="0"/>
              </a:rPr>
              <a:t>/dag)</a:t>
            </a:r>
          </a:p>
          <a:p>
            <a:pPr lvl="1">
              <a:defRPr/>
            </a:pPr>
            <a:r>
              <a:rPr lang="nl-NL" sz="1800" b="0" dirty="0" smtClean="0">
                <a:latin typeface="Calibri" pitchFamily="34" charset="0"/>
              </a:rPr>
              <a:t>(licht legt 30 cm per </a:t>
            </a:r>
            <a:r>
              <a:rPr lang="nl-NL" sz="1800" b="0" dirty="0" err="1" smtClean="0">
                <a:latin typeface="Calibri" pitchFamily="34" charset="0"/>
              </a:rPr>
              <a:t>ns</a:t>
            </a:r>
            <a:r>
              <a:rPr lang="nl-NL" sz="1800" b="0" dirty="0" smtClean="0">
                <a:latin typeface="Calibri" pitchFamily="34" charset="0"/>
              </a:rPr>
              <a:t> af)</a:t>
            </a:r>
          </a:p>
          <a:p>
            <a:pPr lvl="1">
              <a:defRPr/>
            </a:pPr>
            <a:r>
              <a:rPr lang="nl-NL" sz="1800" b="0" dirty="0" smtClean="0">
                <a:latin typeface="Calibri" pitchFamily="34" charset="0"/>
              </a:rPr>
              <a:t>ART 45.900 </a:t>
            </a:r>
            <a:r>
              <a:rPr lang="nl-NL" sz="1800" b="0" dirty="0" err="1" smtClean="0">
                <a:latin typeface="Calibri" pitchFamily="34" charset="0"/>
              </a:rPr>
              <a:t>ns</a:t>
            </a:r>
            <a:r>
              <a:rPr lang="nl-NL" sz="1800" b="0" dirty="0" smtClean="0">
                <a:latin typeface="Calibri" pitchFamily="34" charset="0"/>
              </a:rPr>
              <a:t>/dag sneller dan op Aarde</a:t>
            </a:r>
          </a:p>
          <a:p>
            <a:pPr lvl="1">
              <a:defRPr/>
            </a:pPr>
            <a:r>
              <a:rPr lang="nl-NL" sz="1800" b="0" dirty="0" smtClean="0">
                <a:latin typeface="Calibri" pitchFamily="34" charset="0"/>
              </a:rPr>
              <a:t>SRT 7,200 </a:t>
            </a:r>
            <a:r>
              <a:rPr lang="nl-NL" sz="1800" b="0" dirty="0" err="1" smtClean="0">
                <a:latin typeface="Calibri" pitchFamily="34" charset="0"/>
              </a:rPr>
              <a:t>ns</a:t>
            </a:r>
            <a:r>
              <a:rPr lang="nl-NL" sz="1800" b="0" dirty="0" smtClean="0">
                <a:latin typeface="Calibri" pitchFamily="34" charset="0"/>
              </a:rPr>
              <a:t>/dag langzamer                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1" y="5657671"/>
            <a:ext cx="4419600" cy="120032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endParaRPr lang="nl-NL" b="0" smtClean="0">
              <a:latin typeface="Calibri" pitchFamily="34" charset="0"/>
            </a:endParaRPr>
          </a:p>
          <a:p>
            <a:r>
              <a:rPr lang="nl-NL" b="0" smtClean="0">
                <a:latin typeface="Calibri" pitchFamily="34" charset="0"/>
              </a:rPr>
              <a:t>Ook dit is slechts een test van ART voor statische </a:t>
            </a:r>
            <a:r>
              <a:rPr lang="nl-NL" b="0" dirty="0" smtClean="0">
                <a:latin typeface="Calibri" pitchFamily="34" charset="0"/>
              </a:rPr>
              <a:t>effecten in zwakke </a:t>
            </a:r>
            <a:r>
              <a:rPr lang="nl-NL" b="0" dirty="0" err="1" smtClean="0">
                <a:latin typeface="Calibri" pitchFamily="34" charset="0"/>
              </a:rPr>
              <a:t>gravitievelden</a:t>
            </a:r>
            <a:endParaRPr lang="nl-NL" b="0" dirty="0" smtClean="0">
              <a:latin typeface="Calibri" pitchFamily="34" charset="0"/>
            </a:endParaRPr>
          </a:p>
          <a:p>
            <a:endParaRPr lang="nl-NL" b="0" dirty="0" smtClean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13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nl-NL" altLang="ja-JP" sz="2800" b="0" kern="1200" dirty="0" smtClean="0">
                <a:solidFill>
                  <a:srgbClr val="00397E"/>
                </a:solidFill>
                <a:latin typeface="Biondi" pitchFamily="2" charset="0"/>
                <a:ea typeface="MS PGothic" pitchFamily="34" charset="-128"/>
                <a:cs typeface="Arabic Typesetting" pitchFamily="66" charset="-78"/>
              </a:rPr>
              <a:t>Apollo – Lunar </a:t>
            </a:r>
            <a:r>
              <a:rPr lang="nl-NL" altLang="ja-JP" sz="2800" b="0" kern="1200" smtClean="0">
                <a:solidFill>
                  <a:srgbClr val="00397E"/>
                </a:solidFill>
                <a:latin typeface="Biondi" pitchFamily="2" charset="0"/>
                <a:ea typeface="MS PGothic" pitchFamily="34" charset="-128"/>
                <a:cs typeface="Arabic Typesetting" pitchFamily="66" charset="-78"/>
              </a:rPr>
              <a:t>laser ranging</a:t>
            </a:r>
            <a:endParaRPr lang="nl-NL" altLang="ja-JP" sz="2800" b="0" kern="1200" dirty="0" smtClean="0">
              <a:solidFill>
                <a:srgbClr val="00397E"/>
              </a:solidFill>
              <a:latin typeface="Biondi" pitchFamily="2" charset="0"/>
              <a:ea typeface="MS PGothic" pitchFamily="34" charset="-128"/>
              <a:cs typeface="Arabic Typesetting" pitchFamily="66" charset="-78"/>
            </a:endParaRPr>
          </a:p>
        </p:txBody>
      </p:sp>
      <p:pic>
        <p:nvPicPr>
          <p:cNvPr id="15363" name="Picture 3" descr="C:\Users\jo\Desktop\Apollo_AS11-40-5952H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4788" y="1676400"/>
            <a:ext cx="5129212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 descr="C:\Users\jo\Desktop\laser_beam_lg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747963"/>
            <a:ext cx="2667000" cy="411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743200" y="4648200"/>
            <a:ext cx="5431295" cy="1938992"/>
          </a:xfrm>
          <a:prstGeom prst="rect">
            <a:avLst/>
          </a:prstGeom>
          <a:solidFill>
            <a:srgbClr val="FFFF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Test van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Sterk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EP tot 1,5 x 10</a:t>
            </a:r>
            <a:r>
              <a:rPr lang="en-US" sz="2000" baseline="30000" dirty="0">
                <a:latin typeface="Calibri" pitchFamily="34" charset="0"/>
                <a:cs typeface="Calibri" pitchFamily="34" charset="0"/>
              </a:rPr>
              <a:t>-13</a:t>
            </a:r>
          </a:p>
          <a:p>
            <a:pPr eaLnBrk="0" hangingPunct="0">
              <a:defRPr/>
            </a:pPr>
            <a:r>
              <a:rPr lang="en-US" sz="2000" dirty="0" err="1">
                <a:latin typeface="Calibri" pitchFamily="34" charset="0"/>
                <a:cs typeface="Calibri" pitchFamily="34" charset="0"/>
              </a:rPr>
              <a:t>Rotaties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van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maan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: 20%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vloeibare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kern</a:t>
            </a:r>
          </a:p>
          <a:p>
            <a:pPr eaLnBrk="0" hangingPunct="0">
              <a:defRPr/>
            </a:pPr>
            <a:r>
              <a:rPr lang="en-US" sz="2000" i="1" dirty="0">
                <a:latin typeface="Calibri" pitchFamily="34" charset="0"/>
                <a:cs typeface="Calibri" pitchFamily="34" charset="0"/>
              </a:rPr>
              <a:t>G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niet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tijdafhankelijk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tot 1:10</a:t>
            </a:r>
            <a:r>
              <a:rPr lang="en-US" sz="2000" baseline="30000" dirty="0">
                <a:latin typeface="Calibri" pitchFamily="34" charset="0"/>
                <a:cs typeface="Calibri" pitchFamily="34" charset="0"/>
              </a:rPr>
              <a:t>11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sinds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1969</a:t>
            </a:r>
          </a:p>
          <a:p>
            <a:pPr eaLnBrk="0" hangingPunct="0">
              <a:defRPr/>
            </a:pPr>
            <a:r>
              <a:rPr lang="en-US" sz="2000" dirty="0" err="1">
                <a:latin typeface="Calibri" pitchFamily="34" charset="0"/>
                <a:cs typeface="Calibri" pitchFamily="34" charset="0"/>
              </a:rPr>
              <a:t>Maan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verwijdert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zich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met 3,8 cm/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jaar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eaLnBrk="0" hangingPunct="0">
              <a:defRPr/>
            </a:pPr>
            <a:r>
              <a:rPr lang="en-US" sz="2000" dirty="0" err="1">
                <a:latin typeface="Calibri" pitchFamily="34" charset="0"/>
                <a:cs typeface="Calibri" pitchFamily="34" charset="0"/>
              </a:rPr>
              <a:t>Aardprecessie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volgens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ART</a:t>
            </a:r>
          </a:p>
          <a:p>
            <a:pPr eaLnBrk="0" hangingPunct="0">
              <a:defRPr/>
            </a:pPr>
            <a:r>
              <a:rPr lang="en-US" sz="2000" dirty="0" err="1">
                <a:latin typeface="Calibri" pitchFamily="34" charset="0"/>
                <a:cs typeface="Calibri" pitchFamily="34" charset="0"/>
              </a:rPr>
              <a:t>Wie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twijfelt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eraan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of we op de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maan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zijn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geweest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pic>
        <p:nvPicPr>
          <p:cNvPr id="15366" name="Picture 6" descr="C:\Users\jo\Desktop\corner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066800"/>
            <a:ext cx="1936750" cy="159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8915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ja-JP" sz="2800" b="0" kern="1200" smtClean="0">
                <a:solidFill>
                  <a:srgbClr val="00397E"/>
                </a:solidFill>
                <a:latin typeface="Biondi" pitchFamily="2" charset="0"/>
                <a:ea typeface="MS PGothic" pitchFamily="34" charset="-128"/>
                <a:cs typeface="Arabic Typesetting" pitchFamily="66" charset="-78"/>
              </a:rPr>
              <a:t>Gravitatielensen</a:t>
            </a:r>
            <a:endParaRPr lang="en-GB" altLang="ja-JP" sz="2800" b="0" kern="1200" dirty="0" smtClean="0">
              <a:solidFill>
                <a:srgbClr val="00397E"/>
              </a:solidFill>
              <a:latin typeface="Biondi" pitchFamily="2" charset="0"/>
              <a:ea typeface="MS PGothic" pitchFamily="34" charset="-128"/>
              <a:cs typeface="Arabic Typesetting" pitchFamily="66" charset="-78"/>
            </a:endParaRPr>
          </a:p>
        </p:txBody>
      </p:sp>
      <p:pic>
        <p:nvPicPr>
          <p:cNvPr id="16388" name="Picture 3" descr="C:\Users\jo\Desktop\heic0113d.tif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5388"/>
            <a:ext cx="3881438" cy="566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4267200" y="1676400"/>
            <a:ext cx="4206088" cy="461665"/>
          </a:xfrm>
          <a:prstGeom prst="rect">
            <a:avLst/>
          </a:prstGeom>
          <a:solidFill>
            <a:srgbClr val="FFFF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dirty="0" err="1">
                <a:latin typeface="Calibri" pitchFamily="34" charset="0"/>
                <a:cs typeface="Calibri" pitchFamily="34" charset="0"/>
              </a:rPr>
              <a:t>Sferische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lens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geeft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Einstein ring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4267200" y="3195638"/>
            <a:ext cx="3921073" cy="461665"/>
          </a:xfrm>
          <a:prstGeom prst="rect">
            <a:avLst/>
          </a:prstGeom>
          <a:solidFill>
            <a:srgbClr val="FFFF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Platte lens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geeft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Einstein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kruis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4267200" y="4948238"/>
            <a:ext cx="3520066" cy="461665"/>
          </a:xfrm>
          <a:prstGeom prst="rect">
            <a:avLst/>
          </a:prstGeom>
          <a:solidFill>
            <a:srgbClr val="FFFF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dirty="0" err="1">
                <a:latin typeface="Calibri" pitchFamily="34" charset="0"/>
                <a:cs typeface="Calibri" pitchFamily="34" charset="0"/>
              </a:rPr>
              <a:t>Banaanachtige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vervorming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8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Najaar 2009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 van den Brand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73F475-188B-47BC-8D4A-E5C2D34A7515}" type="slidenum">
              <a:rPr lang="en-US" smtClean="0"/>
              <a:pPr>
                <a:defRPr/>
              </a:pPr>
              <a:t>13</a:t>
            </a:fld>
            <a:endParaRPr lang="en-US">
              <a:latin typeface="Times" pitchFamily="18" charset="0"/>
            </a:endParaRPr>
          </a:p>
        </p:txBody>
      </p:sp>
      <p:pic>
        <p:nvPicPr>
          <p:cNvPr id="17413" name="Picture 2" descr="C:\Users\jo\Desktop\Grav_lens1_arp_750pi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Najaar 2009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 van den Brand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A900DB-4B85-4AF4-A692-60387F5AF699}" type="slidenum">
              <a:rPr lang="en-US" smtClean="0"/>
              <a:pPr>
                <a:defRPr/>
              </a:pPr>
              <a:t>14</a:t>
            </a:fld>
            <a:endParaRPr lang="en-US">
              <a:latin typeface="Times" pitchFamily="18" charset="0"/>
            </a:endParaRPr>
          </a:p>
        </p:txBody>
      </p:sp>
      <p:pic>
        <p:nvPicPr>
          <p:cNvPr id="18437" name="Picture 2" descr="C:\Users\jo\Desktop\slide36hig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90750"/>
            <a:ext cx="9144000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76200" y="228600"/>
            <a:ext cx="89154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GB" altLang="ja-JP" sz="2800" dirty="0" err="1">
                <a:solidFill>
                  <a:srgbClr val="00397E"/>
                </a:solidFill>
                <a:latin typeface="Biondi" pitchFamily="2" charset="0"/>
                <a:ea typeface="MS PGothic" pitchFamily="34" charset="-128"/>
                <a:cs typeface="Arabic Typesetting" pitchFamily="66" charset="-78"/>
              </a:rPr>
              <a:t>Abell</a:t>
            </a:r>
            <a:r>
              <a:rPr lang="en-GB" altLang="ja-JP" sz="2800" dirty="0">
                <a:solidFill>
                  <a:srgbClr val="00397E"/>
                </a:solidFill>
                <a:latin typeface="Biondi" pitchFamily="2" charset="0"/>
                <a:ea typeface="MS PGothic" pitchFamily="34" charset="-128"/>
                <a:cs typeface="Arabic Typesetting" pitchFamily="66" charset="-78"/>
              </a:rPr>
              <a:t> 2218</a:t>
            </a:r>
          </a:p>
        </p:txBody>
      </p:sp>
      <p:sp>
        <p:nvSpPr>
          <p:cNvPr id="8" name="Text Box 28"/>
          <p:cNvSpPr txBox="1">
            <a:spLocks noChangeArrowheads="1"/>
          </p:cNvSpPr>
          <p:nvPr/>
        </p:nvSpPr>
        <p:spPr bwMode="auto">
          <a:xfrm>
            <a:off x="766763" y="963613"/>
            <a:ext cx="8377237" cy="1246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nl-NL" dirty="0">
                <a:latin typeface="Calibri" pitchFamily="34" charset="0"/>
                <a:cs typeface="Calibri" pitchFamily="34" charset="0"/>
              </a:rPr>
              <a:t>Cluster van sterrenstelsels op 2 </a:t>
            </a:r>
            <a:r>
              <a:rPr lang="nl-NL" dirty="0" err="1">
                <a:latin typeface="Calibri" pitchFamily="34" charset="0"/>
                <a:cs typeface="Calibri" pitchFamily="34" charset="0"/>
              </a:rPr>
              <a:t>Glichtjaar</a:t>
            </a:r>
            <a:r>
              <a:rPr lang="nl-NL" dirty="0">
                <a:latin typeface="Calibri" pitchFamily="34" charset="0"/>
                <a:cs typeface="Calibri" pitchFamily="34" charset="0"/>
              </a:rPr>
              <a:t> afstand</a:t>
            </a:r>
            <a:endParaRPr lang="nl-NL" i="1" dirty="0">
              <a:latin typeface="Calibri" pitchFamily="34" charset="0"/>
              <a:cs typeface="Calibri" pitchFamily="34" charset="0"/>
            </a:endParaRPr>
          </a:p>
          <a:p>
            <a:pPr eaLnBrk="0" hangingPunct="0">
              <a:lnSpc>
                <a:spcPct val="150000"/>
              </a:lnSpc>
              <a:buFont typeface="Arial" charset="0"/>
              <a:buChar char="•"/>
              <a:defRPr/>
            </a:pPr>
            <a:r>
              <a:rPr lang="nl-NL" sz="1600" dirty="0">
                <a:latin typeface="Calibri" pitchFamily="34" charset="0"/>
                <a:cs typeface="Calibri" pitchFamily="34" charset="0"/>
              </a:rPr>
              <a:t>  werkt als een sterke </a:t>
            </a:r>
            <a:r>
              <a:rPr lang="nl-NL" sz="1600" dirty="0" err="1">
                <a:latin typeface="Calibri" pitchFamily="34" charset="0"/>
                <a:cs typeface="Calibri" pitchFamily="34" charset="0"/>
              </a:rPr>
              <a:t>Einstein</a:t>
            </a:r>
            <a:r>
              <a:rPr lang="nl-NL" sz="1600" dirty="0">
                <a:latin typeface="Calibri" pitchFamily="34" charset="0"/>
                <a:cs typeface="Calibri" pitchFamily="34" charset="0"/>
              </a:rPr>
              <a:t> lens</a:t>
            </a:r>
          </a:p>
          <a:p>
            <a:pPr eaLnBrk="0" hangingPunct="0">
              <a:lnSpc>
                <a:spcPct val="150000"/>
              </a:lnSpc>
              <a:buFont typeface="Arial" charset="0"/>
              <a:buChar char="•"/>
              <a:defRPr/>
            </a:pPr>
            <a:r>
              <a:rPr lang="nl-NL" sz="1600" dirty="0">
                <a:latin typeface="Calibri" pitchFamily="34" charset="0"/>
                <a:cs typeface="Calibri" pitchFamily="34" charset="0"/>
              </a:rPr>
              <a:t>  oranje: elliptisch stelsel (</a:t>
            </a:r>
            <a:r>
              <a:rPr lang="nl-NL" sz="1600" i="1" dirty="0">
                <a:latin typeface="Calibri" pitchFamily="34" charset="0"/>
                <a:cs typeface="Calibri" pitchFamily="34" charset="0"/>
              </a:rPr>
              <a:t>z = 0.7</a:t>
            </a:r>
            <a:r>
              <a:rPr lang="nl-NL" sz="1600" dirty="0">
                <a:latin typeface="Calibri" pitchFamily="34" charset="0"/>
                <a:cs typeface="Calibri" pitchFamily="34" charset="0"/>
              </a:rPr>
              <a:t>), blauw: stervorming (</a:t>
            </a:r>
            <a:r>
              <a:rPr lang="nl-NL" sz="1600" i="1" dirty="0">
                <a:latin typeface="Calibri" pitchFamily="34" charset="0"/>
                <a:cs typeface="Calibri" pitchFamily="34" charset="0"/>
              </a:rPr>
              <a:t>z = 1.5</a:t>
            </a:r>
            <a:r>
              <a:rPr lang="nl-NL" sz="1600" dirty="0">
                <a:latin typeface="Calibri" pitchFamily="34" charset="0"/>
                <a:cs typeface="Calibri" pitchFamily="34" charset="0"/>
              </a:rPr>
              <a:t>) en rood (</a:t>
            </a:r>
            <a:r>
              <a:rPr lang="nl-NL" sz="1600" i="1" dirty="0">
                <a:latin typeface="Calibri" pitchFamily="34" charset="0"/>
                <a:cs typeface="Calibri" pitchFamily="34" charset="0"/>
              </a:rPr>
              <a:t>z = 7</a:t>
            </a:r>
            <a:r>
              <a:rPr lang="nl-NL" sz="1600" dirty="0"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7467600" y="1447800"/>
            <a:ext cx="1391728" cy="369332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dirty="0">
                <a:latin typeface="Calibri" pitchFamily="34" charset="0"/>
                <a:cs typeface="Calibri" pitchFamily="34" charset="0"/>
              </a:rPr>
              <a:t>13 </a:t>
            </a:r>
            <a:r>
              <a:rPr lang="nl-NL" dirty="0" err="1">
                <a:latin typeface="Calibri" pitchFamily="34" charset="0"/>
                <a:cs typeface="Calibri" pitchFamily="34" charset="0"/>
              </a:rPr>
              <a:t>Gjaar</a:t>
            </a:r>
            <a:r>
              <a:rPr lang="nl-NL" dirty="0">
                <a:latin typeface="Calibri" pitchFamily="34" charset="0"/>
                <a:cs typeface="Calibri" pitchFamily="34" charset="0"/>
              </a:rPr>
              <a:t> oud</a:t>
            </a:r>
          </a:p>
        </p:txBody>
      </p:sp>
      <p:cxnSp>
        <p:nvCxnSpPr>
          <p:cNvPr id="10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 smtClean="0">
                <a:solidFill>
                  <a:srgbClr val="000099"/>
                </a:solidFill>
                <a:ea typeface="+mn-ea"/>
                <a:cs typeface="+mn-cs"/>
              </a:rPr>
              <a:t>Gravitationele</a:t>
            </a:r>
            <a:r>
              <a:rPr lang="en-US" i="1" kern="1200" dirty="0" smtClean="0">
                <a:solidFill>
                  <a:srgbClr val="000099"/>
                </a:solidFill>
                <a:ea typeface="+mn-ea"/>
                <a:cs typeface="+mn-cs"/>
              </a:rPr>
              <a:t> lens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Najaar 2009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 van den Brand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693BA2-BB0C-4EBE-AF4C-A56EAD2AF54A}" type="slidenum">
              <a:rPr lang="en-US" smtClean="0"/>
              <a:pPr>
                <a:defRPr/>
              </a:pPr>
              <a:t>15</a:t>
            </a:fld>
            <a:endParaRPr lang="en-US">
              <a:latin typeface="Times" pitchFamily="18" charset="0"/>
            </a:endParaRPr>
          </a:p>
        </p:txBody>
      </p:sp>
      <p:pic>
        <p:nvPicPr>
          <p:cNvPr id="19462" name="Picture 2" descr="C:\Users\jo\Desktop\hs-2001-32-a-pri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57200"/>
            <a:ext cx="9144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27650" name="Picture 2" descr="Schwarz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200400"/>
            <a:ext cx="8839200" cy="367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0" y="31498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altLang="ja-JP" sz="2800" dirty="0" err="1">
                <a:solidFill>
                  <a:srgbClr val="00397E"/>
                </a:solidFill>
                <a:latin typeface="Biondi" pitchFamily="2" charset="0"/>
                <a:ea typeface="MS PGothic" pitchFamily="34" charset="-128"/>
                <a:cs typeface="Arabic Typesetting" pitchFamily="66" charset="-78"/>
              </a:rPr>
              <a:t>Geometrie</a:t>
            </a:r>
            <a:r>
              <a:rPr lang="en-US" altLang="ja-JP" sz="2800" dirty="0">
                <a:solidFill>
                  <a:srgbClr val="00397E"/>
                </a:solidFill>
                <a:latin typeface="Biondi" pitchFamily="2" charset="0"/>
                <a:ea typeface="MS PGothic" pitchFamily="34" charset="-128"/>
                <a:cs typeface="Arabic Typesetting" pitchFamily="66" charset="-78"/>
              </a:rPr>
              <a:t> </a:t>
            </a:r>
            <a:r>
              <a:rPr lang="en-US" altLang="ja-JP" sz="2800" err="1">
                <a:solidFill>
                  <a:srgbClr val="00397E"/>
                </a:solidFill>
                <a:latin typeface="Biondi" pitchFamily="2" charset="0"/>
                <a:ea typeface="MS PGothic" pitchFamily="34" charset="-128"/>
                <a:cs typeface="Arabic Typesetting" pitchFamily="66" charset="-78"/>
              </a:rPr>
              <a:t>rond</a:t>
            </a:r>
            <a:r>
              <a:rPr lang="en-US" altLang="ja-JP" sz="2800">
                <a:solidFill>
                  <a:srgbClr val="00397E"/>
                </a:solidFill>
                <a:latin typeface="Biondi" pitchFamily="2" charset="0"/>
                <a:ea typeface="MS PGothic" pitchFamily="34" charset="-128"/>
                <a:cs typeface="Arabic Typesetting" pitchFamily="66" charset="-78"/>
              </a:rPr>
              <a:t> </a:t>
            </a:r>
            <a:r>
              <a:rPr lang="en-US" altLang="ja-JP" sz="2800" smtClean="0">
                <a:solidFill>
                  <a:srgbClr val="00397E"/>
                </a:solidFill>
                <a:latin typeface="Biondi" pitchFamily="2" charset="0"/>
                <a:ea typeface="MS PGothic" pitchFamily="34" charset="-128"/>
                <a:cs typeface="Arabic Typesetting" pitchFamily="66" charset="-78"/>
              </a:rPr>
              <a:t>ster </a:t>
            </a:r>
            <a:r>
              <a:rPr lang="en-US" altLang="ja-JP" sz="2800" dirty="0">
                <a:solidFill>
                  <a:srgbClr val="00397E"/>
                </a:solidFill>
                <a:latin typeface="Biondi" pitchFamily="2" charset="0"/>
                <a:ea typeface="MS PGothic" pitchFamily="34" charset="-128"/>
                <a:cs typeface="Arabic Typesetting" pitchFamily="66" charset="-78"/>
              </a:rPr>
              <a:t>met </a:t>
            </a:r>
            <a:r>
              <a:rPr lang="en-US" altLang="ja-JP" sz="2800" dirty="0" err="1">
                <a:solidFill>
                  <a:srgbClr val="00397E"/>
                </a:solidFill>
                <a:latin typeface="Biondi" pitchFamily="2" charset="0"/>
                <a:ea typeface="MS PGothic" pitchFamily="34" charset="-128"/>
                <a:cs typeface="Arabic Typesetting" pitchFamily="66" charset="-78"/>
              </a:rPr>
              <a:t>massa</a:t>
            </a:r>
            <a:r>
              <a:rPr lang="en-US" altLang="ja-JP" sz="2800" dirty="0">
                <a:solidFill>
                  <a:srgbClr val="00397E"/>
                </a:solidFill>
                <a:latin typeface="Biondi" pitchFamily="2" charset="0"/>
                <a:ea typeface="MS PGothic" pitchFamily="34" charset="-128"/>
                <a:cs typeface="Arabic Typesetting" pitchFamily="66" charset="-78"/>
              </a:rPr>
              <a:t> </a:t>
            </a:r>
            <a:r>
              <a:rPr lang="en-US" altLang="ja-JP" sz="2800" i="1" dirty="0">
                <a:solidFill>
                  <a:srgbClr val="00397E"/>
                </a:solidFill>
                <a:latin typeface="Biondi" pitchFamily="2" charset="0"/>
                <a:ea typeface="MS PGothic" pitchFamily="34" charset="-128"/>
                <a:cs typeface="Arabic Typesetting" pitchFamily="66" charset="-78"/>
              </a:rPr>
              <a:t>M</a:t>
            </a:r>
            <a:endParaRPr lang="nl-NL" altLang="ja-JP" sz="2800" i="1" dirty="0">
              <a:solidFill>
                <a:srgbClr val="00397E"/>
              </a:solidFill>
              <a:latin typeface="Biondi" pitchFamily="2" charset="0"/>
              <a:ea typeface="MS PGothic" pitchFamily="34" charset="-128"/>
              <a:cs typeface="Arabic Typesetting" pitchFamily="66" charset="-78"/>
            </a:endParaRPr>
          </a:p>
        </p:txBody>
      </p:sp>
      <p:sp>
        <p:nvSpPr>
          <p:cNvPr id="6150" name="Rectangle 4"/>
          <p:cNvSpPr>
            <a:spLocks noChangeArrowheads="1"/>
          </p:cNvSpPr>
          <p:nvPr/>
        </p:nvSpPr>
        <p:spPr bwMode="auto">
          <a:xfrm>
            <a:off x="2590800" y="5791200"/>
            <a:ext cx="609600" cy="381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151" name="Rectangle 5"/>
          <p:cNvSpPr>
            <a:spLocks noChangeArrowheads="1"/>
          </p:cNvSpPr>
          <p:nvPr/>
        </p:nvSpPr>
        <p:spPr bwMode="auto">
          <a:xfrm>
            <a:off x="5867400" y="5867400"/>
            <a:ext cx="1143000" cy="762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nl-NL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1849438" y="5619750"/>
            <a:ext cx="1238159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dirty="0" err="1">
                <a:latin typeface="Calibri" pitchFamily="34" charset="0"/>
                <a:cs typeface="Calibri" pitchFamily="34" charset="0"/>
              </a:rPr>
              <a:t>Straal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ster</a:t>
            </a:r>
            <a:endParaRPr lang="nl-NL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5791200" y="5619750"/>
            <a:ext cx="1620893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dirty="0" err="1">
                <a:latin typeface="Calibri" pitchFamily="34" charset="0"/>
                <a:cs typeface="Calibri" pitchFamily="34" charset="0"/>
              </a:rPr>
              <a:t>sterbinnenste</a:t>
            </a:r>
            <a:endParaRPr lang="nl-NL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5927725" y="6019800"/>
            <a:ext cx="30638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000" dirty="0" err="1">
                <a:latin typeface="Calibri" pitchFamily="34" charset="0"/>
                <a:cs typeface="Calibri" pitchFamily="34" charset="0"/>
              </a:rPr>
              <a:t>Schwarzschildstraal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 eaLnBrk="0" hangingPunct="0">
              <a:defRPr/>
            </a:pPr>
            <a:r>
              <a:rPr lang="en-US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</a:t>
            </a:r>
            <a:r>
              <a:rPr lang="en-US" sz="2000" b="1" i="1" baseline="-25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 </a:t>
            </a:r>
            <a:r>
              <a:rPr lang="en-US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= 2GM/c</a:t>
            </a:r>
            <a:r>
              <a:rPr lang="en-US" sz="2000" b="1" i="1" baseline="30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nl-NL" sz="20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9125" y="1752600"/>
            <a:ext cx="570547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nl-NL" i="1" dirty="0">
                <a:latin typeface="Calibri" pitchFamily="34" charset="0"/>
                <a:cs typeface="Calibri" pitchFamily="34" charset="0"/>
              </a:rPr>
              <a:t>M</a:t>
            </a:r>
            <a:r>
              <a:rPr lang="nl-NL" dirty="0">
                <a:latin typeface="Calibri" pitchFamily="34" charset="0"/>
                <a:cs typeface="Calibri" pitchFamily="34" charset="0"/>
              </a:rPr>
              <a:t> = 0 or </a:t>
            </a:r>
            <a:r>
              <a:rPr lang="nl-NL" i="1" dirty="0">
                <a:latin typeface="Calibri" pitchFamily="34" charset="0"/>
                <a:cs typeface="Calibri" pitchFamily="34" charset="0"/>
              </a:rPr>
              <a:t>r → ∞ </a:t>
            </a:r>
            <a:r>
              <a:rPr lang="nl-NL" dirty="0">
                <a:latin typeface="Calibri" pitchFamily="34" charset="0"/>
                <a:cs typeface="Calibri" pitchFamily="34" charset="0"/>
              </a:rPr>
              <a:t>levert </a:t>
            </a:r>
            <a:r>
              <a:rPr lang="nl-NL" dirty="0" err="1">
                <a:latin typeface="Calibri" pitchFamily="34" charset="0"/>
                <a:cs typeface="Calibri" pitchFamily="34" charset="0"/>
              </a:rPr>
              <a:t>Minkowskimetriek</a:t>
            </a:r>
            <a:r>
              <a:rPr lang="nl-NL" dirty="0">
                <a:latin typeface="Calibri" pitchFamily="34" charset="0"/>
                <a:cs typeface="Calibri" pitchFamily="34" charset="0"/>
              </a:rPr>
              <a:t> (met </a:t>
            </a:r>
            <a:r>
              <a:rPr lang="nl-NL" i="1" dirty="0">
                <a:latin typeface="Calibri" pitchFamily="34" charset="0"/>
                <a:cs typeface="Calibri" pitchFamily="34" charset="0"/>
              </a:rPr>
              <a:t>c = </a:t>
            </a:r>
            <a:r>
              <a:rPr lang="nl-NL" i="1">
                <a:latin typeface="Calibri" pitchFamily="34" charset="0"/>
                <a:cs typeface="Calibri" pitchFamily="34" charset="0"/>
              </a:rPr>
              <a:t>1</a:t>
            </a:r>
            <a:r>
              <a:rPr lang="nl-NL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pPr eaLnBrk="0" hangingPunct="0">
              <a:defRPr/>
            </a:pPr>
            <a:r>
              <a:rPr lang="nl-NL" smtClean="0">
                <a:latin typeface="Calibri" pitchFamily="34" charset="0"/>
                <a:cs typeface="Calibri" pitchFamily="34" charset="0"/>
              </a:rPr>
              <a:t>Veel bronnen zijn sferisch symmetrisch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 Box 28"/>
          <p:cNvSpPr txBox="1">
            <a:spLocks noChangeArrowheads="1"/>
          </p:cNvSpPr>
          <p:nvPr/>
        </p:nvSpPr>
        <p:spPr bwMode="auto">
          <a:xfrm>
            <a:off x="1000125" y="2286000"/>
            <a:ext cx="6929438" cy="1246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nl-NL" dirty="0">
                <a:latin typeface="Calibri" pitchFamily="34" charset="0"/>
                <a:cs typeface="Calibri" pitchFamily="34" charset="0"/>
              </a:rPr>
              <a:t>Metriek singulier op </a:t>
            </a:r>
            <a:r>
              <a:rPr lang="nl-NL" i="1" dirty="0">
                <a:latin typeface="Calibri" pitchFamily="34" charset="0"/>
                <a:cs typeface="Calibri" pitchFamily="34" charset="0"/>
              </a:rPr>
              <a:t>r = 0 </a:t>
            </a:r>
            <a:r>
              <a:rPr lang="nl-NL" dirty="0">
                <a:latin typeface="Calibri" pitchFamily="34" charset="0"/>
                <a:cs typeface="Calibri" pitchFamily="34" charset="0"/>
              </a:rPr>
              <a:t>en </a:t>
            </a:r>
            <a:r>
              <a:rPr lang="nl-NL" i="1" dirty="0">
                <a:latin typeface="Calibri" pitchFamily="34" charset="0"/>
                <a:cs typeface="Calibri" pitchFamily="34" charset="0"/>
              </a:rPr>
              <a:t>r = 2GM</a:t>
            </a:r>
          </a:p>
          <a:p>
            <a:pPr eaLnBrk="0" hangingPunct="0">
              <a:lnSpc>
                <a:spcPct val="150000"/>
              </a:lnSpc>
              <a:buFont typeface="Arial" charset="0"/>
              <a:buChar char="•"/>
              <a:defRPr/>
            </a:pPr>
            <a:r>
              <a:rPr lang="nl-NL" sz="1600" i="1" dirty="0">
                <a:latin typeface="Calibri" pitchFamily="34" charset="0"/>
                <a:cs typeface="Calibri" pitchFamily="34" charset="0"/>
              </a:rPr>
              <a:t>  r = 0        </a:t>
            </a:r>
            <a:r>
              <a:rPr lang="nl-NL" sz="1600" dirty="0">
                <a:latin typeface="Calibri" pitchFamily="34" charset="0"/>
                <a:cs typeface="Calibri" pitchFamily="34" charset="0"/>
              </a:rPr>
              <a:t>:  Echte singulariteit met oneindige ruimtetijdkromming</a:t>
            </a:r>
          </a:p>
          <a:p>
            <a:pPr eaLnBrk="0" hangingPunct="0">
              <a:lnSpc>
                <a:spcPct val="150000"/>
              </a:lnSpc>
              <a:buFont typeface="Arial" charset="0"/>
              <a:buChar char="•"/>
              <a:defRPr/>
            </a:pPr>
            <a:r>
              <a:rPr lang="nl-NL" sz="1600" dirty="0">
                <a:latin typeface="Calibri" pitchFamily="34" charset="0"/>
                <a:cs typeface="Calibri" pitchFamily="34" charset="0"/>
              </a:rPr>
              <a:t>  </a:t>
            </a:r>
            <a:r>
              <a:rPr lang="nl-NL" sz="1600" i="1" dirty="0">
                <a:latin typeface="Calibri" pitchFamily="34" charset="0"/>
                <a:cs typeface="Calibri" pitchFamily="34" charset="0"/>
              </a:rPr>
              <a:t>r = 2GM  </a:t>
            </a:r>
            <a:r>
              <a:rPr lang="nl-NL" sz="1600" dirty="0">
                <a:latin typeface="Calibri" pitchFamily="34" charset="0"/>
                <a:cs typeface="Calibri" pitchFamily="34" charset="0"/>
              </a:rPr>
              <a:t>:  Singulier vanwege keuze coördinatensystem</a:t>
            </a:r>
          </a:p>
        </p:txBody>
      </p:sp>
      <p:cxnSp>
        <p:nvCxnSpPr>
          <p:cNvPr id="14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1066800"/>
            <a:ext cx="5257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4" grpId="0" animBg="1"/>
      <p:bldP spid="27655" grpId="0" animBg="1"/>
      <p:bldP spid="27656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7176" name="Rectangle 2"/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nl-NL"/>
          </a:p>
        </p:txBody>
      </p:sp>
      <p:sp>
        <p:nvSpPr>
          <p:cNvPr id="717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nl-NL"/>
          </a:p>
        </p:txBody>
      </p:sp>
      <p:sp>
        <p:nvSpPr>
          <p:cNvPr id="7178" name="Rectangle 4"/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nl-NL"/>
          </a:p>
        </p:txBody>
      </p:sp>
      <p:sp>
        <p:nvSpPr>
          <p:cNvPr id="7179" name="Rectangle 29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nl-NL"/>
          </a:p>
        </p:txBody>
      </p:sp>
      <p:sp>
        <p:nvSpPr>
          <p:cNvPr id="5128" name="Rectangle 30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5867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ja-JP" sz="2800" b="0" kern="1200" smtClean="0">
                <a:solidFill>
                  <a:srgbClr val="00397E"/>
                </a:solidFill>
                <a:latin typeface="Biondi" pitchFamily="2" charset="0"/>
                <a:ea typeface="MS PGothic" pitchFamily="34" charset="-128"/>
                <a:cs typeface="Arabic Typesetting" pitchFamily="66" charset="-78"/>
              </a:rPr>
              <a:t>Theorema van Birkhoff</a:t>
            </a:r>
            <a:endParaRPr lang="nl-NL" altLang="ja-JP" sz="2800" b="0" kern="1200" dirty="0" smtClean="0">
              <a:solidFill>
                <a:srgbClr val="00397E"/>
              </a:solidFill>
              <a:latin typeface="Biondi" pitchFamily="2" charset="0"/>
              <a:ea typeface="MS PGothic" pitchFamily="34" charset="-128"/>
              <a:cs typeface="Arabic Typesetting" pitchFamily="66" charset="-78"/>
            </a:endParaRPr>
          </a:p>
        </p:txBody>
      </p:sp>
      <p:sp>
        <p:nvSpPr>
          <p:cNvPr id="5131" name="Text Box 28"/>
          <p:cNvSpPr txBox="1">
            <a:spLocks noChangeArrowheads="1"/>
          </p:cNvSpPr>
          <p:nvPr/>
        </p:nvSpPr>
        <p:spPr bwMode="auto">
          <a:xfrm>
            <a:off x="457200" y="1905000"/>
            <a:ext cx="7620000" cy="4648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nl-NL" smtClean="0">
                <a:latin typeface="Calibri" pitchFamily="34" charset="0"/>
                <a:cs typeface="Calibri" pitchFamily="34" charset="0"/>
              </a:rPr>
              <a:t>Termen                       vanwege sferische symmetrie</a:t>
            </a:r>
            <a:endParaRPr lang="nl-NL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 Box 28"/>
          <p:cNvSpPr txBox="1">
            <a:spLocks noChangeArrowheads="1"/>
          </p:cNvSpPr>
          <p:nvPr/>
        </p:nvSpPr>
        <p:spPr bwMode="auto">
          <a:xfrm>
            <a:off x="457200" y="2286000"/>
            <a:ext cx="4267200" cy="4648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nl-NL" smtClean="0">
                <a:latin typeface="Calibri" pitchFamily="34" charset="0"/>
                <a:cs typeface="Calibri" pitchFamily="34" charset="0"/>
              </a:rPr>
              <a:t>Coördinatentransformatie:</a:t>
            </a:r>
            <a:endParaRPr lang="nl-NL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 Box 28"/>
          <p:cNvSpPr txBox="1">
            <a:spLocks noChangeArrowheads="1"/>
          </p:cNvSpPr>
          <p:nvPr/>
        </p:nvSpPr>
        <p:spPr bwMode="auto">
          <a:xfrm>
            <a:off x="457200" y="3581400"/>
            <a:ext cx="3962400" cy="4648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nl-NL" smtClean="0">
                <a:latin typeface="Calibri" pitchFamily="34" charset="0"/>
                <a:cs typeface="Calibri" pitchFamily="34" charset="0"/>
              </a:rPr>
              <a:t>Kies </a:t>
            </a:r>
            <a:r>
              <a:rPr lang="nl-NL" i="1" smtClean="0">
                <a:latin typeface="Calibri" pitchFamily="34" charset="0"/>
                <a:cs typeface="Calibri" pitchFamily="34" charset="0"/>
              </a:rPr>
              <a:t>f</a:t>
            </a:r>
            <a:r>
              <a:rPr lang="nl-NL" smtClean="0">
                <a:latin typeface="Calibri" pitchFamily="34" charset="0"/>
                <a:cs typeface="Calibri" pitchFamily="34" charset="0"/>
              </a:rPr>
              <a:t> zodanig dat deze term nul wordt!</a:t>
            </a:r>
            <a:endParaRPr lang="nl-NL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Text Box 28"/>
          <p:cNvSpPr txBox="1">
            <a:spLocks noChangeArrowheads="1"/>
          </p:cNvSpPr>
          <p:nvPr/>
        </p:nvSpPr>
        <p:spPr bwMode="auto">
          <a:xfrm>
            <a:off x="457200" y="4191000"/>
            <a:ext cx="4143375" cy="4648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nl-NL" smtClean="0">
                <a:latin typeface="Calibri" pitchFamily="34" charset="0"/>
                <a:cs typeface="Calibri" pitchFamily="34" charset="0"/>
              </a:rPr>
              <a:t>Herlabel </a:t>
            </a:r>
            <a:r>
              <a:rPr lang="nl-NL" i="1" smtClean="0">
                <a:latin typeface="Calibri" pitchFamily="34" charset="0"/>
                <a:cs typeface="Calibri" pitchFamily="34" charset="0"/>
              </a:rPr>
              <a:t>t</a:t>
            </a:r>
            <a:r>
              <a:rPr lang="nl-NL" smtClean="0">
                <a:latin typeface="Calibri" pitchFamily="34" charset="0"/>
                <a:cs typeface="Calibri" pitchFamily="34" charset="0"/>
              </a:rPr>
              <a:t> en schrijf</a:t>
            </a:r>
            <a:endParaRPr lang="nl-NL" i="1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3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  <p:pic>
        <p:nvPicPr>
          <p:cNvPr id="2" name="Picture 6" descr="\\vmware-host\Shared Folders\Desktop\George_David_Birkhoff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914400"/>
            <a:ext cx="1562100" cy="1900167"/>
          </a:xfrm>
          <a:prstGeom prst="rect">
            <a:avLst/>
          </a:prstGeom>
          <a:noFill/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1524000"/>
            <a:ext cx="6410325" cy="416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 Box 28"/>
          <p:cNvSpPr txBox="1">
            <a:spLocks noChangeArrowheads="1"/>
          </p:cNvSpPr>
          <p:nvPr/>
        </p:nvSpPr>
        <p:spPr bwMode="auto">
          <a:xfrm>
            <a:off x="457200" y="990600"/>
            <a:ext cx="7620000" cy="4648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nl-NL" smtClean="0">
                <a:latin typeface="Calibri" pitchFamily="34" charset="0"/>
                <a:cs typeface="Calibri" pitchFamily="34" charset="0"/>
              </a:rPr>
              <a:t>Meest algemene sferisch symmetrisch metriek</a:t>
            </a:r>
            <a:endParaRPr lang="nl-NL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22616" y="2046117"/>
            <a:ext cx="1066800" cy="290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7800" y="2073728"/>
            <a:ext cx="70521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99708" y="2454728"/>
            <a:ext cx="1519237" cy="28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 Box 28"/>
          <p:cNvSpPr txBox="1">
            <a:spLocks noChangeArrowheads="1"/>
          </p:cNvSpPr>
          <p:nvPr/>
        </p:nvSpPr>
        <p:spPr bwMode="auto">
          <a:xfrm>
            <a:off x="457200" y="2659329"/>
            <a:ext cx="4267200" cy="4648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nl-NL" smtClean="0">
                <a:latin typeface="Calibri" pitchFamily="34" charset="0"/>
                <a:cs typeface="Calibri" pitchFamily="34" charset="0"/>
              </a:rPr>
              <a:t>Vul in </a:t>
            </a:r>
            <a:endParaRPr lang="nl-NL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7083" y="2778580"/>
            <a:ext cx="1800225" cy="322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 Box 28"/>
          <p:cNvSpPr txBox="1">
            <a:spLocks noChangeArrowheads="1"/>
          </p:cNvSpPr>
          <p:nvPr/>
        </p:nvSpPr>
        <p:spPr bwMode="auto">
          <a:xfrm>
            <a:off x="457200" y="2988621"/>
            <a:ext cx="4267200" cy="4648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nl-NL" smtClean="0">
                <a:latin typeface="Calibri" pitchFamily="34" charset="0"/>
                <a:cs typeface="Calibri" pitchFamily="34" charset="0"/>
              </a:rPr>
              <a:t>Kruisterm              wordt dan</a:t>
            </a:r>
            <a:endParaRPr lang="nl-NL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0" y="3105476"/>
            <a:ext cx="533400" cy="299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67743" y="2952748"/>
            <a:ext cx="3064377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76800" y="3733800"/>
            <a:ext cx="809625" cy="282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6" name="Rechte verbindingslijn met pijl 35"/>
          <p:cNvCxnSpPr/>
          <p:nvPr/>
        </p:nvCxnSpPr>
        <p:spPr bwMode="auto">
          <a:xfrm>
            <a:off x="4343400" y="3886200"/>
            <a:ext cx="3810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7183" name="Picture 1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445207" y="4223664"/>
            <a:ext cx="5686425" cy="4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 Box 28"/>
          <p:cNvSpPr txBox="1">
            <a:spLocks noChangeArrowheads="1"/>
          </p:cNvSpPr>
          <p:nvPr/>
        </p:nvSpPr>
        <p:spPr bwMode="auto">
          <a:xfrm>
            <a:off x="457200" y="4564329"/>
            <a:ext cx="4143375" cy="4648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nl-NL" smtClean="0">
                <a:latin typeface="Calibri" pitchFamily="34" charset="0"/>
                <a:cs typeface="Calibri" pitchFamily="34" charset="0"/>
              </a:rPr>
              <a:t>Gebruik Einsteinvergelijkingen in vacuum</a:t>
            </a:r>
            <a:endParaRPr lang="nl-NL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184" name="Picture 1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95300" y="5031320"/>
            <a:ext cx="5676900" cy="1826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5" name="Picture 1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248400" y="5497168"/>
            <a:ext cx="2438400" cy="282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7" name="Picture 19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248400" y="5908220"/>
            <a:ext cx="1447800" cy="268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ekstvak 42"/>
          <p:cNvSpPr txBox="1"/>
          <p:nvPr/>
        </p:nvSpPr>
        <p:spPr>
          <a:xfrm>
            <a:off x="7742468" y="5842908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mtClean="0">
                <a:latin typeface="Calibri" pitchFamily="34" charset="0"/>
              </a:rPr>
              <a:t>(met (i))</a:t>
            </a:r>
            <a:endParaRPr lang="nl-NL">
              <a:latin typeface="Calibri" pitchFamily="34" charset="0"/>
            </a:endParaRPr>
          </a:p>
        </p:txBody>
      </p:sp>
      <p:grpSp>
        <p:nvGrpSpPr>
          <p:cNvPr id="49" name="Groep 48"/>
          <p:cNvGrpSpPr/>
          <p:nvPr/>
        </p:nvGrpSpPr>
        <p:grpSpPr>
          <a:xfrm>
            <a:off x="6248400" y="6164036"/>
            <a:ext cx="2743200" cy="360382"/>
            <a:chOff x="6248400" y="6164036"/>
            <a:chExt cx="2743200" cy="360382"/>
          </a:xfrm>
        </p:grpSpPr>
        <p:pic>
          <p:nvPicPr>
            <p:cNvPr id="7188" name="Picture 20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7010400" y="6248400"/>
              <a:ext cx="1981200" cy="2760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6" name="Gebogen verbindingslijn 45"/>
            <p:cNvCxnSpPr/>
            <p:nvPr/>
          </p:nvCxnSpPr>
          <p:spPr bwMode="auto">
            <a:xfrm>
              <a:off x="6324600" y="6172200"/>
              <a:ext cx="609600" cy="228600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8" name="Rechthoek 47"/>
            <p:cNvSpPr/>
            <p:nvPr/>
          </p:nvSpPr>
          <p:spPr bwMode="auto">
            <a:xfrm>
              <a:off x="6248400" y="6164036"/>
              <a:ext cx="457200" cy="457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1" grpId="0"/>
      <p:bldP spid="17" grpId="0"/>
      <p:bldP spid="19" grpId="0"/>
      <p:bldP spid="21" grpId="0"/>
      <p:bldP spid="25" grpId="0"/>
      <p:bldP spid="29" grpId="0"/>
      <p:bldP spid="31" grpId="0"/>
      <p:bldP spid="38" grpId="0"/>
      <p:bldP spid="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7176" name="Rectangle 2"/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nl-NL"/>
          </a:p>
        </p:txBody>
      </p:sp>
      <p:sp>
        <p:nvSpPr>
          <p:cNvPr id="717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nl-NL"/>
          </a:p>
        </p:txBody>
      </p:sp>
      <p:sp>
        <p:nvSpPr>
          <p:cNvPr id="7178" name="Rectangle 4"/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nl-NL"/>
          </a:p>
        </p:txBody>
      </p:sp>
      <p:sp>
        <p:nvSpPr>
          <p:cNvPr id="7179" name="Rectangle 29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nl-NL"/>
          </a:p>
        </p:txBody>
      </p:sp>
      <p:sp>
        <p:nvSpPr>
          <p:cNvPr id="5128" name="Rectangle 30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ja-JP" sz="2800" b="0" kern="1200" smtClean="0">
                <a:solidFill>
                  <a:srgbClr val="00397E"/>
                </a:solidFill>
                <a:latin typeface="Biondi" pitchFamily="2" charset="0"/>
                <a:ea typeface="MS PGothic" pitchFamily="34" charset="-128"/>
                <a:cs typeface="Arabic Typesetting" pitchFamily="66" charset="-78"/>
              </a:rPr>
              <a:t>Theorema van Birkhoff</a:t>
            </a:r>
            <a:endParaRPr lang="nl-NL" altLang="ja-JP" sz="2800" b="0" kern="1200" dirty="0" smtClean="0">
              <a:solidFill>
                <a:srgbClr val="00397E"/>
              </a:solidFill>
              <a:latin typeface="Biondi" pitchFamily="2" charset="0"/>
              <a:ea typeface="MS PGothic" pitchFamily="34" charset="-128"/>
              <a:cs typeface="Arabic Typesetting" pitchFamily="66" charset="-78"/>
            </a:endParaRPr>
          </a:p>
        </p:txBody>
      </p:sp>
      <p:sp>
        <p:nvSpPr>
          <p:cNvPr id="5131" name="Text Box 28"/>
          <p:cNvSpPr txBox="1">
            <a:spLocks noChangeArrowheads="1"/>
          </p:cNvSpPr>
          <p:nvPr/>
        </p:nvSpPr>
        <p:spPr bwMode="auto">
          <a:xfrm>
            <a:off x="457200" y="1519989"/>
            <a:ext cx="7620000" cy="4648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nl-NL" smtClean="0">
                <a:latin typeface="Calibri" pitchFamily="34" charset="0"/>
                <a:cs typeface="Calibri" pitchFamily="34" charset="0"/>
              </a:rPr>
              <a:t>Hiermee vinden we </a:t>
            </a:r>
            <a:endParaRPr lang="nl-NL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 Box 28"/>
          <p:cNvSpPr txBox="1">
            <a:spLocks noChangeArrowheads="1"/>
          </p:cNvSpPr>
          <p:nvPr/>
        </p:nvSpPr>
        <p:spPr bwMode="auto">
          <a:xfrm>
            <a:off x="457200" y="2057400"/>
            <a:ext cx="4267200" cy="4648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nl-NL" smtClean="0">
                <a:latin typeface="Calibri" pitchFamily="34" charset="0"/>
                <a:cs typeface="Calibri" pitchFamily="34" charset="0"/>
              </a:rPr>
              <a:t>Dit is een </a:t>
            </a:r>
            <a:r>
              <a:rPr lang="nl-NL" i="1" smtClean="0">
                <a:latin typeface="Calibri" pitchFamily="34" charset="0"/>
                <a:cs typeface="Calibri" pitchFamily="34" charset="0"/>
              </a:rPr>
              <a:t>statische</a:t>
            </a:r>
            <a:r>
              <a:rPr lang="nl-NL" smtClean="0">
                <a:latin typeface="Calibri" pitchFamily="34" charset="0"/>
                <a:cs typeface="Calibri" pitchFamily="34" charset="0"/>
              </a:rPr>
              <a:t> metriek!</a:t>
            </a:r>
            <a:endParaRPr lang="nl-NL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 Box 28"/>
          <p:cNvSpPr txBox="1">
            <a:spLocks noChangeArrowheads="1"/>
          </p:cNvSpPr>
          <p:nvPr/>
        </p:nvSpPr>
        <p:spPr bwMode="auto">
          <a:xfrm>
            <a:off x="457200" y="3645568"/>
            <a:ext cx="3962400" cy="4648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nl-NL" smtClean="0">
                <a:latin typeface="Calibri" pitchFamily="34" charset="0"/>
                <a:cs typeface="Calibri" pitchFamily="34" charset="0"/>
              </a:rPr>
              <a:t>Dit heeft als oplossing</a:t>
            </a:r>
            <a:endParaRPr lang="nl-NL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Text Box 28"/>
          <p:cNvSpPr txBox="1">
            <a:spLocks noChangeArrowheads="1"/>
          </p:cNvSpPr>
          <p:nvPr/>
        </p:nvSpPr>
        <p:spPr bwMode="auto">
          <a:xfrm>
            <a:off x="457200" y="4191000"/>
            <a:ext cx="5562600" cy="5078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nl-NL" smtClean="0">
                <a:latin typeface="Calibri" pitchFamily="34" charset="0"/>
                <a:cs typeface="Calibri" pitchFamily="34" charset="0"/>
              </a:rPr>
              <a:t>Merk op: </a:t>
            </a:r>
            <a:r>
              <a:rPr lang="nl-NL" i="1" smtClean="0">
                <a:latin typeface="Calibri" pitchFamily="34" charset="0"/>
                <a:cs typeface="Calibri" pitchFamily="34" charset="0"/>
              </a:rPr>
              <a:t>M</a:t>
            </a:r>
            <a:r>
              <a:rPr lang="nl-NL" smtClean="0">
                <a:latin typeface="Calibri" pitchFamily="34" charset="0"/>
                <a:cs typeface="Calibri" pitchFamily="34" charset="0"/>
              </a:rPr>
              <a:t> is willekeurige integratieconstante</a:t>
            </a:r>
            <a:endParaRPr lang="nl-NL" i="1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3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  <p:sp>
        <p:nvSpPr>
          <p:cNvPr id="25" name="Text Box 28"/>
          <p:cNvSpPr txBox="1">
            <a:spLocks noChangeArrowheads="1"/>
          </p:cNvSpPr>
          <p:nvPr/>
        </p:nvSpPr>
        <p:spPr bwMode="auto">
          <a:xfrm>
            <a:off x="457200" y="990600"/>
            <a:ext cx="7620000" cy="4648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nl-NL" smtClean="0">
                <a:latin typeface="Calibri" pitchFamily="34" charset="0"/>
                <a:cs typeface="Calibri" pitchFamily="34" charset="0"/>
              </a:rPr>
              <a:t>Herdefinieer de tijd</a:t>
            </a:r>
            <a:endParaRPr lang="nl-NL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 Box 28"/>
          <p:cNvSpPr txBox="1">
            <a:spLocks noChangeArrowheads="1"/>
          </p:cNvSpPr>
          <p:nvPr/>
        </p:nvSpPr>
        <p:spPr bwMode="auto">
          <a:xfrm>
            <a:off x="457200" y="2514600"/>
            <a:ext cx="4267200" cy="4648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nl-NL" smtClean="0">
                <a:latin typeface="Calibri" pitchFamily="34" charset="0"/>
                <a:cs typeface="Calibri" pitchFamily="34" charset="0"/>
              </a:rPr>
              <a:t>Volgende stap: los ODE (i) op</a:t>
            </a:r>
            <a:endParaRPr lang="nl-NL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Text Box 28"/>
          <p:cNvSpPr txBox="1">
            <a:spLocks noChangeArrowheads="1"/>
          </p:cNvSpPr>
          <p:nvPr/>
        </p:nvSpPr>
        <p:spPr bwMode="auto">
          <a:xfrm>
            <a:off x="457200" y="3052789"/>
            <a:ext cx="4267200" cy="4648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nl-NL" smtClean="0">
                <a:latin typeface="Calibri" pitchFamily="34" charset="0"/>
                <a:cs typeface="Calibri" pitchFamily="34" charset="0"/>
              </a:rPr>
              <a:t>Substitueer</a:t>
            </a:r>
            <a:endParaRPr lang="nl-NL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6" name="Rechte verbindingslijn met pijl 35"/>
          <p:cNvCxnSpPr/>
          <p:nvPr/>
        </p:nvCxnSpPr>
        <p:spPr bwMode="auto">
          <a:xfrm>
            <a:off x="3429000" y="3340768"/>
            <a:ext cx="3810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8" name="Text Box 28"/>
          <p:cNvSpPr txBox="1">
            <a:spLocks noChangeArrowheads="1"/>
          </p:cNvSpPr>
          <p:nvPr/>
        </p:nvSpPr>
        <p:spPr bwMode="auto">
          <a:xfrm>
            <a:off x="457200" y="5824417"/>
            <a:ext cx="6019800" cy="5078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nl-NL" smtClean="0">
                <a:latin typeface="Calibri" pitchFamily="34" charset="0"/>
                <a:cs typeface="Calibri" pitchFamily="34" charset="0"/>
              </a:rPr>
              <a:t>Metriek moet asymptotisch vlak zijn (Minkowski als </a:t>
            </a:r>
            <a:r>
              <a:rPr lang="nl-NL" smtClean="0">
                <a:cs typeface="Calibri" pitchFamily="34" charset="0"/>
              </a:rPr>
              <a:t>L = 0</a:t>
            </a:r>
            <a:r>
              <a:rPr lang="nl-NL" smtClean="0">
                <a:latin typeface="Calibri" pitchFamily="34" charset="0"/>
                <a:cs typeface="Calibri" pitchFamily="34" charset="0"/>
              </a:rPr>
              <a:t>)</a:t>
            </a:r>
            <a:endParaRPr lang="nl-NL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515979"/>
            <a:ext cx="6219825" cy="465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4337" y="1082842"/>
            <a:ext cx="1281112" cy="340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72853" y="2638926"/>
            <a:ext cx="2214562" cy="355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96453" y="3156284"/>
            <a:ext cx="1590675" cy="31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34063" y="2983831"/>
            <a:ext cx="1134837" cy="66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9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67000" y="3657600"/>
            <a:ext cx="3057525" cy="565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80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19201" y="6293299"/>
            <a:ext cx="6400800" cy="488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 Box 28"/>
          <p:cNvSpPr txBox="1">
            <a:spLocks noChangeArrowheads="1"/>
          </p:cNvSpPr>
          <p:nvPr/>
        </p:nvSpPr>
        <p:spPr bwMode="auto">
          <a:xfrm>
            <a:off x="457200" y="4597569"/>
            <a:ext cx="5562600" cy="4648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nl-NL" smtClean="0">
                <a:latin typeface="Calibri" pitchFamily="34" charset="0"/>
                <a:cs typeface="Calibri" pitchFamily="34" charset="0"/>
              </a:rPr>
              <a:t>Invullen levert Schwarzschildmetriek</a:t>
            </a:r>
            <a:endParaRPr lang="nl-NL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52600" y="5029200"/>
            <a:ext cx="6426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5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5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5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05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05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05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105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1" grpId="0"/>
      <p:bldP spid="17" grpId="0"/>
      <p:bldP spid="19" grpId="0"/>
      <p:bldP spid="21" grpId="0"/>
      <p:bldP spid="25" grpId="0"/>
      <p:bldP spid="29" grpId="0"/>
      <p:bldP spid="31" grpId="0"/>
      <p:bldP spid="38" grpId="0"/>
      <p:bldP spid="4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0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3948" y="3449053"/>
            <a:ext cx="1357312" cy="775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5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7176" name="Rectangle 2"/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nl-NL"/>
          </a:p>
        </p:txBody>
      </p:sp>
      <p:sp>
        <p:nvSpPr>
          <p:cNvPr id="717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nl-NL"/>
          </a:p>
        </p:txBody>
      </p:sp>
      <p:sp>
        <p:nvSpPr>
          <p:cNvPr id="7178" name="Rectangle 4"/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nl-NL"/>
          </a:p>
        </p:txBody>
      </p:sp>
      <p:sp>
        <p:nvSpPr>
          <p:cNvPr id="7179" name="Rectangle 29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nl-NL"/>
          </a:p>
        </p:txBody>
      </p:sp>
      <p:sp>
        <p:nvSpPr>
          <p:cNvPr id="5128" name="Rectangle 30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ja-JP" sz="2800" b="0" kern="1200" smtClean="0">
                <a:solidFill>
                  <a:srgbClr val="00397E"/>
                </a:solidFill>
                <a:latin typeface="Biondi" pitchFamily="2" charset="0"/>
                <a:ea typeface="MS PGothic" pitchFamily="34" charset="-128"/>
                <a:cs typeface="Arabic Typesetting" pitchFamily="66" charset="-78"/>
              </a:rPr>
              <a:t>Interpretatie van coordinaten</a:t>
            </a:r>
            <a:endParaRPr lang="nl-NL" altLang="ja-JP" sz="2800" b="0" kern="1200" dirty="0" smtClean="0">
              <a:solidFill>
                <a:srgbClr val="00397E"/>
              </a:solidFill>
              <a:latin typeface="Biondi" pitchFamily="2" charset="0"/>
              <a:ea typeface="MS PGothic" pitchFamily="34" charset="-128"/>
              <a:cs typeface="Arabic Typesetting" pitchFamily="66" charset="-78"/>
            </a:endParaRPr>
          </a:p>
        </p:txBody>
      </p:sp>
      <p:sp>
        <p:nvSpPr>
          <p:cNvPr id="5131" name="Text Box 28"/>
          <p:cNvSpPr txBox="1">
            <a:spLocks noChangeArrowheads="1"/>
          </p:cNvSpPr>
          <p:nvPr/>
        </p:nvSpPr>
        <p:spPr bwMode="auto">
          <a:xfrm>
            <a:off x="457200" y="4945329"/>
            <a:ext cx="8077200" cy="17543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nl-NL" smtClean="0">
                <a:latin typeface="Calibri" pitchFamily="34" charset="0"/>
                <a:cs typeface="Calibri" pitchFamily="34" charset="0"/>
              </a:rPr>
              <a:t>Eigenschappen</a:t>
            </a:r>
          </a:p>
          <a:p>
            <a:pPr marL="342900" indent="-342900" eaLnBrk="0" hangingPunct="0">
              <a:lnSpc>
                <a:spcPct val="150000"/>
              </a:lnSpc>
              <a:buFont typeface="+mj-lt"/>
              <a:buAutoNum type="arabicPeriod"/>
              <a:defRPr/>
            </a:pPr>
            <a:r>
              <a:rPr lang="nl-NL" i="1" smtClean="0">
                <a:latin typeface="Calibri" pitchFamily="34" charset="0"/>
                <a:cs typeface="Calibri" pitchFamily="34" charset="0"/>
              </a:rPr>
              <a:t>Tijdsonafhankelijke afstanden                               tussen lijnen van constante</a:t>
            </a:r>
          </a:p>
          <a:p>
            <a:pPr marL="342900" indent="-342900" eaLnBrk="0" hangingPunct="0">
              <a:lnSpc>
                <a:spcPct val="150000"/>
              </a:lnSpc>
              <a:buFont typeface="+mj-lt"/>
              <a:buAutoNum type="arabicPeriod"/>
              <a:defRPr/>
            </a:pPr>
            <a:r>
              <a:rPr lang="nl-NL" i="1" smtClean="0">
                <a:latin typeface="Calibri" pitchFamily="34" charset="0"/>
                <a:cs typeface="Calibri" pitchFamily="34" charset="0"/>
              </a:rPr>
              <a:t>Orthogonaliteit                                                        met t = constant hypervlakken</a:t>
            </a:r>
          </a:p>
          <a:p>
            <a:pPr marL="342900" indent="-342900" eaLnBrk="0" hangingPunct="0">
              <a:lnSpc>
                <a:spcPct val="150000"/>
              </a:lnSpc>
              <a:buFont typeface="+mj-lt"/>
              <a:buAutoNum type="arabicPeriod"/>
              <a:defRPr/>
            </a:pPr>
            <a:r>
              <a:rPr lang="nl-NL" i="1" smtClean="0">
                <a:latin typeface="Calibri" pitchFamily="34" charset="0"/>
                <a:cs typeface="Calibri" pitchFamily="34" charset="0"/>
              </a:rPr>
              <a:t>Asymptotisch equivalent met Minkowski-tijd</a:t>
            </a:r>
            <a:endParaRPr lang="nl-NL" i="1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3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  <p:sp>
        <p:nvSpPr>
          <p:cNvPr id="25" name="Text Box 28"/>
          <p:cNvSpPr txBox="1">
            <a:spLocks noChangeArrowheads="1"/>
          </p:cNvSpPr>
          <p:nvPr/>
        </p:nvSpPr>
        <p:spPr bwMode="auto">
          <a:xfrm>
            <a:off x="457200" y="990600"/>
            <a:ext cx="7620000" cy="4648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nl-NL" smtClean="0">
                <a:latin typeface="Calibri" pitchFamily="34" charset="0"/>
                <a:cs typeface="Calibri" pitchFamily="34" charset="0"/>
              </a:rPr>
              <a:t>De hoeken      en</a:t>
            </a:r>
            <a:endParaRPr lang="nl-NL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1" y="5486400"/>
            <a:ext cx="1447800" cy="312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5454316"/>
            <a:ext cx="628650" cy="336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0117" y="5907505"/>
            <a:ext cx="2851484" cy="316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28"/>
          <p:cNvSpPr txBox="1">
            <a:spLocks noChangeArrowheads="1"/>
          </p:cNvSpPr>
          <p:nvPr/>
        </p:nvSpPr>
        <p:spPr bwMode="auto">
          <a:xfrm>
            <a:off x="457200" y="4564329"/>
            <a:ext cx="7620000" cy="4648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nl-NL" smtClean="0">
                <a:latin typeface="Calibri" pitchFamily="34" charset="0"/>
                <a:cs typeface="Calibri" pitchFamily="34" charset="0"/>
              </a:rPr>
              <a:t>Moeilijk om de tijd te meten</a:t>
            </a:r>
            <a:endParaRPr lang="nl-NL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650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52074" y="1143000"/>
            <a:ext cx="239115" cy="276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2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65684" y="1126958"/>
            <a:ext cx="214312" cy="302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 Box 28"/>
          <p:cNvSpPr txBox="1">
            <a:spLocks noChangeArrowheads="1"/>
          </p:cNvSpPr>
          <p:nvPr/>
        </p:nvSpPr>
        <p:spPr bwMode="auto">
          <a:xfrm>
            <a:off x="457200" y="1363929"/>
            <a:ext cx="7620000" cy="4648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nl-NL" smtClean="0">
                <a:latin typeface="Calibri" pitchFamily="34" charset="0"/>
                <a:cs typeface="Calibri" pitchFamily="34" charset="0"/>
              </a:rPr>
              <a:t>In 2D hypervlakken met </a:t>
            </a:r>
            <a:r>
              <a:rPr lang="nl-NL" i="1" smtClean="0">
                <a:latin typeface="Calibri" pitchFamily="34" charset="0"/>
                <a:cs typeface="Calibri" pitchFamily="34" charset="0"/>
              </a:rPr>
              <a:t>r = constant </a:t>
            </a:r>
            <a:r>
              <a:rPr lang="nl-NL" smtClean="0">
                <a:latin typeface="Calibri" pitchFamily="34" charset="0"/>
                <a:cs typeface="Calibri" pitchFamily="34" charset="0"/>
              </a:rPr>
              <a:t>en </a:t>
            </a:r>
            <a:r>
              <a:rPr lang="nl-NL" i="1" smtClean="0">
                <a:latin typeface="Calibri" pitchFamily="34" charset="0"/>
                <a:cs typeface="Calibri" pitchFamily="34" charset="0"/>
              </a:rPr>
              <a:t>t = constant </a:t>
            </a:r>
            <a:r>
              <a:rPr lang="nl-NL" smtClean="0">
                <a:latin typeface="Calibri" pitchFamily="34" charset="0"/>
                <a:cs typeface="Calibri" pitchFamily="34" charset="0"/>
              </a:rPr>
              <a:t>schrijven we</a:t>
            </a:r>
            <a:endParaRPr lang="nl-NL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6503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05337" y="1471863"/>
            <a:ext cx="1400175" cy="307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 Box 28"/>
          <p:cNvSpPr txBox="1">
            <a:spLocks noChangeArrowheads="1"/>
          </p:cNvSpPr>
          <p:nvPr/>
        </p:nvSpPr>
        <p:spPr bwMode="auto">
          <a:xfrm>
            <a:off x="457200" y="1676400"/>
            <a:ext cx="7620000" cy="4648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nl-NL" smtClean="0">
                <a:latin typeface="Calibri" pitchFamily="34" charset="0"/>
                <a:cs typeface="Calibri" pitchFamily="34" charset="0"/>
              </a:rPr>
              <a:t>Identiek aan beschrijving van een bol met constante straal in SRT</a:t>
            </a:r>
            <a:endParaRPr lang="nl-NL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Text Box 28"/>
          <p:cNvSpPr txBox="1">
            <a:spLocks noChangeArrowheads="1"/>
          </p:cNvSpPr>
          <p:nvPr/>
        </p:nvSpPr>
        <p:spPr bwMode="auto">
          <a:xfrm>
            <a:off x="457200" y="1973529"/>
            <a:ext cx="7620000" cy="5078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nl-NL" smtClean="0">
                <a:latin typeface="Calibri" pitchFamily="34" charset="0"/>
                <a:cs typeface="Calibri" pitchFamily="34" charset="0"/>
              </a:rPr>
              <a:t>De hoeken      en       zijn de hoeken op een bol</a:t>
            </a:r>
            <a:endParaRPr lang="nl-NL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0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52074" y="2125929"/>
            <a:ext cx="239115" cy="276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65684" y="2109887"/>
            <a:ext cx="214312" cy="302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 Box 28"/>
          <p:cNvSpPr txBox="1">
            <a:spLocks noChangeArrowheads="1"/>
          </p:cNvSpPr>
          <p:nvPr/>
        </p:nvSpPr>
        <p:spPr bwMode="auto">
          <a:xfrm>
            <a:off x="457200" y="2430729"/>
            <a:ext cx="7620000" cy="4648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nl-NL" smtClean="0">
                <a:latin typeface="Calibri" pitchFamily="34" charset="0"/>
                <a:cs typeface="Calibri" pitchFamily="34" charset="0"/>
              </a:rPr>
              <a:t>De straal </a:t>
            </a:r>
            <a:r>
              <a:rPr lang="nl-NL" i="1" smtClean="0">
                <a:latin typeface="Calibri" pitchFamily="34" charset="0"/>
                <a:cs typeface="Calibri" pitchFamily="34" charset="0"/>
              </a:rPr>
              <a:t>r</a:t>
            </a:r>
            <a:endParaRPr lang="nl-NL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" name="Text Box 28"/>
          <p:cNvSpPr txBox="1">
            <a:spLocks noChangeArrowheads="1"/>
          </p:cNvSpPr>
          <p:nvPr/>
        </p:nvSpPr>
        <p:spPr bwMode="auto">
          <a:xfrm>
            <a:off x="457200" y="2735529"/>
            <a:ext cx="7772400" cy="5078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nl-NL" smtClean="0">
                <a:latin typeface="Calibri" pitchFamily="34" charset="0"/>
                <a:cs typeface="Calibri" pitchFamily="34" charset="0"/>
              </a:rPr>
              <a:t>Oppervlak in gekromde ruimte wordt gegeven door (</a:t>
            </a:r>
            <a:r>
              <a:rPr lang="nl-NL" i="1" smtClean="0">
                <a:latin typeface="Calibri" pitchFamily="34" charset="0"/>
                <a:cs typeface="Calibri" pitchFamily="34" charset="0"/>
              </a:rPr>
              <a:t>g</a:t>
            </a:r>
            <a:r>
              <a:rPr lang="nl-NL" baseline="30000" smtClean="0">
                <a:latin typeface="Calibri" pitchFamily="34" charset="0"/>
                <a:cs typeface="Calibri" pitchFamily="34" charset="0"/>
              </a:rPr>
              <a:t>(2)</a:t>
            </a:r>
            <a:r>
              <a:rPr lang="nl-NL" smtClean="0">
                <a:latin typeface="Calibri" pitchFamily="34" charset="0"/>
                <a:cs typeface="Calibri" pitchFamily="34" charset="0"/>
              </a:rPr>
              <a:t> is gereduceerde metriek)</a:t>
            </a:r>
            <a:endParaRPr lang="nl-NL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6504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28800" y="3186580"/>
            <a:ext cx="3962400" cy="547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Text Box 28"/>
          <p:cNvSpPr txBox="1">
            <a:spLocks noChangeArrowheads="1"/>
          </p:cNvSpPr>
          <p:nvPr/>
        </p:nvSpPr>
        <p:spPr bwMode="auto">
          <a:xfrm>
            <a:off x="457200" y="3606969"/>
            <a:ext cx="7772400" cy="5078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nl-NL" smtClean="0">
                <a:latin typeface="Calibri" pitchFamily="34" charset="0"/>
                <a:cs typeface="Calibri" pitchFamily="34" charset="0"/>
              </a:rPr>
              <a:t>Straal </a:t>
            </a:r>
            <a:r>
              <a:rPr lang="nl-NL" i="1" smtClean="0">
                <a:latin typeface="Calibri" pitchFamily="34" charset="0"/>
                <a:cs typeface="Calibri" pitchFamily="34" charset="0"/>
              </a:rPr>
              <a:t>r</a:t>
            </a:r>
            <a:r>
              <a:rPr lang="nl-NL" smtClean="0">
                <a:latin typeface="Calibri" pitchFamily="34" charset="0"/>
                <a:cs typeface="Calibri" pitchFamily="34" charset="0"/>
              </a:rPr>
              <a:t> wordt gegeven door oppervlak van een bol</a:t>
            </a:r>
            <a:endParaRPr lang="nl-NL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7" name="Picture 2" descr="wormhole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37387" y="3276600"/>
            <a:ext cx="210661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6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6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06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06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06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5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5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106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106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5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106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5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1" grpId="0" uiExpand="1" build="p"/>
      <p:bldP spid="25" grpId="0"/>
      <p:bldP spid="30" grpId="0"/>
      <p:bldP spid="33" grpId="0"/>
      <p:bldP spid="35" grpId="0"/>
      <p:bldP spid="39" grpId="0"/>
      <p:bldP spid="42" grpId="0"/>
      <p:bldP spid="43" grpId="0"/>
      <p:bldP spid="4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Calibri" pitchFamily="34" charset="0"/>
                <a:cs typeface="Calibri" pitchFamily="34" charset="0"/>
              </a:rPr>
              <a:t>Najaar 2009</a:t>
            </a:r>
          </a:p>
        </p:txBody>
      </p:sp>
      <p:sp>
        <p:nvSpPr>
          <p:cNvPr id="43011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Calibri" pitchFamily="34" charset="0"/>
                <a:cs typeface="Calibri" pitchFamily="34" charset="0"/>
              </a:rPr>
              <a:t>Jo van den Brand</a:t>
            </a:r>
          </a:p>
        </p:txBody>
      </p:sp>
      <p:sp>
        <p:nvSpPr>
          <p:cNvPr id="43012" name="Text Box 2"/>
          <p:cNvSpPr txBox="1">
            <a:spLocks noChangeArrowheads="1"/>
          </p:cNvSpPr>
          <p:nvPr/>
        </p:nvSpPr>
        <p:spPr bwMode="auto">
          <a:xfrm>
            <a:off x="3695700" y="228600"/>
            <a:ext cx="17637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3200">
                <a:solidFill>
                  <a:srgbClr val="000099"/>
                </a:solidFill>
                <a:latin typeface="Biondi" pitchFamily="2" charset="0"/>
              </a:rPr>
              <a:t>Inhoud</a:t>
            </a:r>
            <a:endParaRPr lang="en-US" sz="2400">
              <a:solidFill>
                <a:srgbClr val="CC0000"/>
              </a:solidFill>
              <a:latin typeface="Biondi" pitchFamily="2" charset="0"/>
            </a:endParaRPr>
          </a:p>
        </p:txBody>
      </p:sp>
      <p:sp>
        <p:nvSpPr>
          <p:cNvPr id="43013" name="Rectangle 2"/>
          <p:cNvSpPr>
            <a:spLocks noChangeArrowheads="1"/>
          </p:cNvSpPr>
          <p:nvPr/>
        </p:nvSpPr>
        <p:spPr bwMode="auto">
          <a:xfrm>
            <a:off x="0" y="5715000"/>
            <a:ext cx="7848600" cy="1143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270" name="Rectangle 3"/>
          <p:cNvSpPr>
            <a:spLocks noChangeArrowheads="1"/>
          </p:cNvSpPr>
          <p:nvPr/>
        </p:nvSpPr>
        <p:spPr bwMode="auto">
          <a:xfrm>
            <a:off x="304800" y="1143000"/>
            <a:ext cx="4343400" cy="5181600"/>
          </a:xfrm>
          <a:prstGeom prst="rect">
            <a:avLst/>
          </a:prstGeom>
          <a:solidFill>
            <a:srgbClr val="FFFFCC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b="1" dirty="0" err="1">
                <a:latin typeface="Calibri" pitchFamily="34" charset="0"/>
                <a:cs typeface="Calibri" pitchFamily="34" charset="0"/>
              </a:rPr>
              <a:t>Inleiding</a:t>
            </a:r>
            <a:endParaRPr lang="en-US" sz="2400" b="1" dirty="0">
              <a:latin typeface="Calibri" pitchFamily="34" charset="0"/>
              <a:cs typeface="Calibri" pitchFamily="34" charset="0"/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000" b="1" dirty="0" err="1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Overzicht</a:t>
            </a:r>
            <a:endParaRPr lang="en-US" sz="2000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b="1" dirty="0" err="1">
                <a:latin typeface="Calibri" pitchFamily="34" charset="0"/>
                <a:cs typeface="Calibri" pitchFamily="34" charset="0"/>
              </a:rPr>
              <a:t>Klassieke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mechanica</a:t>
            </a:r>
            <a:endParaRPr lang="en-US" sz="2400" b="1" dirty="0">
              <a:latin typeface="Calibri" pitchFamily="34" charset="0"/>
              <a:cs typeface="Calibri" pitchFamily="34" charset="0"/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0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Galileo, Newton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0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Lagrange </a:t>
            </a:r>
            <a:r>
              <a:rPr lang="en-US" sz="2000" b="1" dirty="0" err="1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formalisme</a:t>
            </a:r>
            <a:endParaRPr lang="en-US" sz="2000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b="1" dirty="0" err="1">
                <a:latin typeface="Calibri" pitchFamily="34" charset="0"/>
                <a:cs typeface="Calibri" pitchFamily="34" charset="0"/>
              </a:rPr>
              <a:t>Quantumfenomenen</a:t>
            </a:r>
            <a:endParaRPr lang="en-US" sz="2400" b="1" dirty="0">
              <a:latin typeface="Calibri" pitchFamily="34" charset="0"/>
              <a:cs typeface="Calibri" pitchFamily="34" charset="0"/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000" b="1" dirty="0" err="1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Neutronensterren</a:t>
            </a:r>
            <a:endParaRPr lang="en-US" sz="2000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b="1" dirty="0" err="1">
                <a:latin typeface="Calibri" pitchFamily="34" charset="0"/>
                <a:cs typeface="Calibri" pitchFamily="34" charset="0"/>
              </a:rPr>
              <a:t>Wiskunde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I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000" b="1" dirty="0" err="1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Tensoren</a:t>
            </a:r>
            <a:r>
              <a:rPr lang="en-US" sz="20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marL="285750" indent="-2857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b="1" dirty="0" err="1">
                <a:latin typeface="Calibri" pitchFamily="34" charset="0"/>
                <a:cs typeface="Calibri" pitchFamily="34" charset="0"/>
              </a:rPr>
              <a:t>Speciale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cs typeface="Calibri" pitchFamily="34" charset="0"/>
              </a:rPr>
              <a:t>relativiteitstheorie</a:t>
            </a:r>
            <a:endParaRPr lang="en-US" sz="2400" b="1" dirty="0">
              <a:latin typeface="Calibri" pitchFamily="34" charset="0"/>
              <a:cs typeface="Calibri" pitchFamily="34" charset="0"/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000" b="1" dirty="0" err="1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Minkowski</a:t>
            </a:r>
            <a:endParaRPr lang="en-US" sz="2000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000" b="1" dirty="0" err="1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Ruimtetijd</a:t>
            </a:r>
            <a:r>
              <a:rPr lang="en-US" sz="20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diagrammen</a:t>
            </a:r>
          </a:p>
        </p:txBody>
      </p:sp>
      <p:sp>
        <p:nvSpPr>
          <p:cNvPr id="43015" name="Rectangle 4"/>
          <p:cNvSpPr>
            <a:spLocks noChangeArrowheads="1"/>
          </p:cNvSpPr>
          <p:nvPr/>
        </p:nvSpPr>
        <p:spPr bwMode="auto">
          <a:xfrm>
            <a:off x="4800600" y="1143000"/>
            <a:ext cx="4191000" cy="5486400"/>
          </a:xfrm>
          <a:prstGeom prst="rect">
            <a:avLst/>
          </a:prstGeom>
          <a:solidFill>
            <a:srgbClr val="FFFFCC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400" b="1">
                <a:latin typeface="Calibri" pitchFamily="34" charset="0"/>
                <a:cs typeface="Calibri" pitchFamily="34" charset="0"/>
              </a:rPr>
              <a:t>Wiskunde II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Algemene coordinaten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Covariante afgeleide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400" b="1">
                <a:latin typeface="Calibri" pitchFamily="34" charset="0"/>
                <a:cs typeface="Calibri" pitchFamily="34" charset="0"/>
              </a:rPr>
              <a:t>Algemene relativiteitstheorie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Einsteinvergelijkingen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Newton als </a:t>
            </a:r>
            <a:r>
              <a:rPr lang="en-US" sz="20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limiet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sz="20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Sferische oplossingen</a:t>
            </a:r>
            <a:endParaRPr lang="en-US" sz="2000" b="1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400" b="1">
                <a:latin typeface="Calibri" pitchFamily="34" charset="0"/>
                <a:cs typeface="Calibri" pitchFamily="34" charset="0"/>
              </a:rPr>
              <a:t>Kosmologie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Friedmann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Inflatie</a:t>
            </a:r>
            <a:endParaRPr lang="en-US" sz="2000" b="1" baseline="3000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400" b="1">
                <a:latin typeface="Calibri" pitchFamily="34" charset="0"/>
                <a:cs typeface="Calibri" pitchFamily="34" charset="0"/>
              </a:rPr>
              <a:t>Gravitatiestraling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Theorie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Experiment</a:t>
            </a: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4852359" y="2362200"/>
            <a:ext cx="3694112" cy="1828800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32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0653" y="4572000"/>
            <a:ext cx="2143125" cy="649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5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7176" name="Rectangle 2"/>
          <p:cNvSpPr>
            <a:spLocks noChangeArrowheads="1"/>
          </p:cNvSpPr>
          <p:nvPr/>
        </p:nvSpPr>
        <p:spPr bwMode="auto">
          <a:xfrm>
            <a:off x="0" y="301466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nl-NL"/>
          </a:p>
        </p:txBody>
      </p:sp>
      <p:sp>
        <p:nvSpPr>
          <p:cNvPr id="717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nl-NL"/>
          </a:p>
        </p:txBody>
      </p:sp>
      <p:sp>
        <p:nvSpPr>
          <p:cNvPr id="7178" name="Rectangle 4"/>
          <p:cNvSpPr>
            <a:spLocks noChangeArrowheads="1"/>
          </p:cNvSpPr>
          <p:nvPr/>
        </p:nvSpPr>
        <p:spPr bwMode="auto">
          <a:xfrm>
            <a:off x="0" y="301466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nl-NL"/>
          </a:p>
        </p:txBody>
      </p:sp>
      <p:sp>
        <p:nvSpPr>
          <p:cNvPr id="7179" name="Rectangle 29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nl-NL"/>
          </a:p>
        </p:txBody>
      </p:sp>
      <p:sp>
        <p:nvSpPr>
          <p:cNvPr id="5128" name="Rectangle 30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ja-JP" sz="2800" b="0" kern="1200" smtClean="0">
                <a:solidFill>
                  <a:srgbClr val="00397E"/>
                </a:solidFill>
                <a:latin typeface="Biondi" pitchFamily="2" charset="0"/>
                <a:ea typeface="MS PGothic" pitchFamily="34" charset="-128"/>
                <a:cs typeface="Arabic Typesetting" pitchFamily="66" charset="-78"/>
              </a:rPr>
              <a:t>Relativistische sterren</a:t>
            </a:r>
            <a:endParaRPr lang="nl-NL" altLang="ja-JP" sz="2800" b="0" kern="1200" dirty="0" smtClean="0">
              <a:solidFill>
                <a:srgbClr val="00397E"/>
              </a:solidFill>
              <a:latin typeface="Biondi" pitchFamily="2" charset="0"/>
              <a:ea typeface="MS PGothic" pitchFamily="34" charset="-128"/>
              <a:cs typeface="Arabic Typesetting" pitchFamily="66" charset="-78"/>
            </a:endParaRPr>
          </a:p>
        </p:txBody>
      </p:sp>
      <p:sp>
        <p:nvSpPr>
          <p:cNvPr id="5131" name="Text Box 28"/>
          <p:cNvSpPr txBox="1">
            <a:spLocks noChangeArrowheads="1"/>
          </p:cNvSpPr>
          <p:nvPr/>
        </p:nvSpPr>
        <p:spPr bwMode="auto">
          <a:xfrm>
            <a:off x="457200" y="4640529"/>
            <a:ext cx="8077200" cy="4648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nl-NL" smtClean="0">
                <a:latin typeface="Calibri" pitchFamily="34" charset="0"/>
                <a:cs typeface="Calibri" pitchFamily="34" charset="0"/>
              </a:rPr>
              <a:t>Energie en impulsbehoud</a:t>
            </a:r>
          </a:p>
        </p:txBody>
      </p:sp>
      <p:cxnSp>
        <p:nvCxnSpPr>
          <p:cNvPr id="23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  <p:sp>
        <p:nvSpPr>
          <p:cNvPr id="25" name="Text Box 28"/>
          <p:cNvSpPr txBox="1">
            <a:spLocks noChangeArrowheads="1"/>
          </p:cNvSpPr>
          <p:nvPr/>
        </p:nvSpPr>
        <p:spPr bwMode="auto">
          <a:xfrm>
            <a:off x="457200" y="990600"/>
            <a:ext cx="7620000" cy="4648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nl-NL" smtClean="0">
                <a:latin typeface="Calibri" pitchFamily="34" charset="0"/>
                <a:cs typeface="Calibri" pitchFamily="34" charset="0"/>
              </a:rPr>
              <a:t>Algemene metriek</a:t>
            </a:r>
            <a:endParaRPr lang="nl-NL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 Box 28"/>
          <p:cNvSpPr txBox="1">
            <a:spLocks noChangeArrowheads="1"/>
          </p:cNvSpPr>
          <p:nvPr/>
        </p:nvSpPr>
        <p:spPr bwMode="auto">
          <a:xfrm>
            <a:off x="457200" y="1363929"/>
            <a:ext cx="7620000" cy="4648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nl-NL" smtClean="0">
                <a:latin typeface="Calibri" pitchFamily="34" charset="0"/>
                <a:cs typeface="Calibri" pitchFamily="34" charset="0"/>
              </a:rPr>
              <a:t>Beschouw statische sterren; enkel</a:t>
            </a:r>
            <a:endParaRPr lang="nl-NL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Text Box 28"/>
          <p:cNvSpPr txBox="1">
            <a:spLocks noChangeArrowheads="1"/>
          </p:cNvSpPr>
          <p:nvPr/>
        </p:nvSpPr>
        <p:spPr bwMode="auto">
          <a:xfrm>
            <a:off x="457200" y="1752600"/>
            <a:ext cx="7620000" cy="4648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nl-NL" smtClean="0">
                <a:latin typeface="Calibri" pitchFamily="34" charset="0"/>
                <a:cs typeface="Calibri" pitchFamily="34" charset="0"/>
              </a:rPr>
              <a:t>Energie-impuls tensor (perfecte vloeistof)</a:t>
            </a:r>
            <a:endParaRPr lang="nl-NL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" name="Text Box 28"/>
          <p:cNvSpPr txBox="1">
            <a:spLocks noChangeArrowheads="1"/>
          </p:cNvSpPr>
          <p:nvPr/>
        </p:nvSpPr>
        <p:spPr bwMode="auto">
          <a:xfrm>
            <a:off x="457200" y="2430729"/>
            <a:ext cx="7620000" cy="4648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nl-NL" smtClean="0">
                <a:latin typeface="Calibri" pitchFamily="34" charset="0"/>
                <a:cs typeface="Calibri" pitchFamily="34" charset="0"/>
              </a:rPr>
              <a:t>Introduceer</a:t>
            </a:r>
            <a:endParaRPr lang="nl-NL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6" name="Text Box 28"/>
          <p:cNvSpPr txBox="1">
            <a:spLocks noChangeArrowheads="1"/>
          </p:cNvSpPr>
          <p:nvPr/>
        </p:nvSpPr>
        <p:spPr bwMode="auto">
          <a:xfrm>
            <a:off x="457200" y="2971800"/>
            <a:ext cx="7772400" cy="4648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nl-NL" smtClean="0">
                <a:latin typeface="Calibri" pitchFamily="34" charset="0"/>
                <a:cs typeface="Calibri" pitchFamily="34" charset="0"/>
              </a:rPr>
              <a:t>Einsteinvergelijkingen</a:t>
            </a:r>
            <a:endParaRPr lang="nl-NL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18085" y="1042737"/>
            <a:ext cx="5410200" cy="41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1417456"/>
            <a:ext cx="2209800" cy="375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47674" y="1856875"/>
            <a:ext cx="3352800" cy="1335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36558" y="2338137"/>
            <a:ext cx="2925994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6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95400" y="3565358"/>
            <a:ext cx="1195387" cy="307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7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00400" y="3429000"/>
            <a:ext cx="1943100" cy="559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6" name="Rechte verbindingslijn met pijl 35"/>
          <p:cNvCxnSpPr/>
          <p:nvPr/>
        </p:nvCxnSpPr>
        <p:spPr bwMode="auto">
          <a:xfrm>
            <a:off x="2667000" y="3733800"/>
            <a:ext cx="3810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7528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53213" y="3461084"/>
            <a:ext cx="2185987" cy="535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 Box 28"/>
          <p:cNvSpPr txBox="1">
            <a:spLocks noChangeArrowheads="1"/>
          </p:cNvSpPr>
          <p:nvPr/>
        </p:nvSpPr>
        <p:spPr bwMode="auto">
          <a:xfrm>
            <a:off x="5791200" y="3453063"/>
            <a:ext cx="2971800" cy="4648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nl-NL" smtClean="0">
                <a:latin typeface="Calibri" pitchFamily="34" charset="0"/>
                <a:cs typeface="Calibri" pitchFamily="34" charset="0"/>
              </a:rPr>
              <a:t>Er geldt</a:t>
            </a:r>
            <a:endParaRPr lang="nl-NL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7529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67326" y="4201528"/>
            <a:ext cx="12573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4" name="Rechte verbindingslijn met pijl 43"/>
          <p:cNvCxnSpPr/>
          <p:nvPr/>
        </p:nvCxnSpPr>
        <p:spPr bwMode="auto">
          <a:xfrm>
            <a:off x="2667000" y="4363453"/>
            <a:ext cx="3810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7530" name="Picture 1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76600" y="4038600"/>
            <a:ext cx="2143125" cy="602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31" name="Picture 1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971800" y="4708358"/>
            <a:ext cx="106167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5" name="Rechte verbindingslijn met pijl 44"/>
          <p:cNvCxnSpPr/>
          <p:nvPr/>
        </p:nvCxnSpPr>
        <p:spPr bwMode="auto">
          <a:xfrm>
            <a:off x="4267200" y="4932947"/>
            <a:ext cx="3810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8" name="Text Box 28"/>
          <p:cNvSpPr txBox="1">
            <a:spLocks noChangeArrowheads="1"/>
          </p:cNvSpPr>
          <p:nvPr/>
        </p:nvSpPr>
        <p:spPr bwMode="auto">
          <a:xfrm>
            <a:off x="457200" y="5257800"/>
            <a:ext cx="8077200" cy="4648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nl-NL" smtClean="0">
                <a:latin typeface="Calibri" pitchFamily="34" charset="0"/>
                <a:cs typeface="Calibri" pitchFamily="34" charset="0"/>
              </a:rPr>
              <a:t>Druk-dichtheidsrelatie</a:t>
            </a:r>
          </a:p>
        </p:txBody>
      </p:sp>
      <p:pic>
        <p:nvPicPr>
          <p:cNvPr id="107533" name="Picture 1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667001" y="5366085"/>
            <a:ext cx="1219200" cy="341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Text Box 28"/>
          <p:cNvSpPr txBox="1">
            <a:spLocks noChangeArrowheads="1"/>
          </p:cNvSpPr>
          <p:nvPr/>
        </p:nvSpPr>
        <p:spPr bwMode="auto">
          <a:xfrm>
            <a:off x="457200" y="5715000"/>
            <a:ext cx="8077200" cy="4648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nl-NL" smtClean="0">
                <a:latin typeface="Calibri" pitchFamily="34" charset="0"/>
                <a:cs typeface="Calibri" pitchFamily="34" charset="0"/>
              </a:rPr>
              <a:t>Tolman-Oppenheimer-Volkof vergelijking</a:t>
            </a:r>
          </a:p>
        </p:txBody>
      </p:sp>
      <p:grpSp>
        <p:nvGrpSpPr>
          <p:cNvPr id="52" name="Groep 51"/>
          <p:cNvGrpSpPr/>
          <p:nvPr/>
        </p:nvGrpSpPr>
        <p:grpSpPr>
          <a:xfrm>
            <a:off x="4495800" y="5638800"/>
            <a:ext cx="3505200" cy="753979"/>
            <a:chOff x="4495800" y="5638800"/>
            <a:chExt cx="3505200" cy="753979"/>
          </a:xfrm>
        </p:grpSpPr>
        <p:pic>
          <p:nvPicPr>
            <p:cNvPr id="107534" name="Picture 14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572000" y="5646821"/>
              <a:ext cx="3276600" cy="7184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" name="Afgeronde rechthoek 49"/>
            <p:cNvSpPr/>
            <p:nvPr/>
          </p:nvSpPr>
          <p:spPr bwMode="auto">
            <a:xfrm>
              <a:off x="4495800" y="5638800"/>
              <a:ext cx="3505200" cy="753979"/>
            </a:xfrm>
            <a:prstGeom prst="round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</p:grpSp>
      <p:sp>
        <p:nvSpPr>
          <p:cNvPr id="51" name="Text Box 28"/>
          <p:cNvSpPr txBox="1">
            <a:spLocks noChangeArrowheads="1"/>
          </p:cNvSpPr>
          <p:nvPr/>
        </p:nvSpPr>
        <p:spPr bwMode="auto">
          <a:xfrm>
            <a:off x="457200" y="6240729"/>
            <a:ext cx="8077200" cy="4648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nl-NL" smtClean="0">
                <a:latin typeface="Calibri" pitchFamily="34" charset="0"/>
                <a:cs typeface="Calibri" pitchFamily="34" charset="0"/>
              </a:rPr>
              <a:t>Dit geeft</a:t>
            </a:r>
          </a:p>
        </p:txBody>
      </p:sp>
      <p:pic>
        <p:nvPicPr>
          <p:cNvPr id="107535" name="Picture 15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447800" y="6229350"/>
            <a:ext cx="2237994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7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7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7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07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07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107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107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107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500"/>
                                        <p:tgtEl>
                                          <p:spTgt spid="107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1" dur="500"/>
                                        <p:tgtEl>
                                          <p:spTgt spid="107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1" grpId="0"/>
      <p:bldP spid="25" grpId="0"/>
      <p:bldP spid="33" grpId="0"/>
      <p:bldP spid="35" grpId="0"/>
      <p:bldP spid="42" grpId="0"/>
      <p:bldP spid="46" grpId="0"/>
      <p:bldP spid="37" grpId="0"/>
      <p:bldP spid="48" grpId="0"/>
      <p:bldP spid="49" grpId="0"/>
      <p:bldP spid="5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  <p:pic>
        <p:nvPicPr>
          <p:cNvPr id="7174" name="Picture 5" descr="bhbat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8875" y="76200"/>
            <a:ext cx="29051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kstvak 21"/>
          <p:cNvSpPr txBox="1"/>
          <p:nvPr/>
        </p:nvSpPr>
        <p:spPr>
          <a:xfrm>
            <a:off x="5791200" y="3886200"/>
            <a:ext cx="2499915" cy="646331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i="1" dirty="0">
                <a:latin typeface="Calibri" pitchFamily="34" charset="0"/>
                <a:cs typeface="Calibri" pitchFamily="34" charset="0"/>
              </a:rPr>
              <a:t>M</a:t>
            </a:r>
            <a:r>
              <a:rPr lang="nl-NL" dirty="0">
                <a:latin typeface="Calibri" pitchFamily="34" charset="0"/>
                <a:cs typeface="Calibri" pitchFamily="34" charset="0"/>
              </a:rPr>
              <a:t> (in m) = </a:t>
            </a:r>
            <a:r>
              <a:rPr lang="nl-NL" i="1" dirty="0">
                <a:latin typeface="Calibri" pitchFamily="34" charset="0"/>
                <a:cs typeface="Calibri" pitchFamily="34" charset="0"/>
              </a:rPr>
              <a:t>G/c</a:t>
            </a:r>
            <a:r>
              <a:rPr lang="nl-NL" i="1" baseline="30000" dirty="0">
                <a:latin typeface="Calibri" pitchFamily="34" charset="0"/>
                <a:cs typeface="Calibri" pitchFamily="34" charset="0"/>
              </a:rPr>
              <a:t>2</a:t>
            </a:r>
            <a:r>
              <a:rPr lang="nl-NL" i="1" dirty="0">
                <a:latin typeface="Calibri" pitchFamily="34" charset="0"/>
                <a:cs typeface="Calibri" pitchFamily="34" charset="0"/>
              </a:rPr>
              <a:t> M</a:t>
            </a:r>
            <a:r>
              <a:rPr lang="nl-NL" dirty="0">
                <a:latin typeface="Calibri" pitchFamily="34" charset="0"/>
                <a:cs typeface="Calibri" pitchFamily="34" charset="0"/>
              </a:rPr>
              <a:t> (in kg)</a:t>
            </a:r>
          </a:p>
          <a:p>
            <a:pPr>
              <a:defRPr/>
            </a:pPr>
            <a:r>
              <a:rPr lang="nl-NL" dirty="0">
                <a:latin typeface="Calibri" pitchFamily="34" charset="0"/>
                <a:cs typeface="Calibri" pitchFamily="34" charset="0"/>
              </a:rPr>
              <a:t>Voor Zon: </a:t>
            </a:r>
            <a:r>
              <a:rPr lang="nl-NL" i="1" dirty="0">
                <a:latin typeface="Calibri" pitchFamily="34" charset="0"/>
                <a:cs typeface="Calibri" pitchFamily="34" charset="0"/>
              </a:rPr>
              <a:t>M = 1.47 </a:t>
            </a:r>
            <a:r>
              <a:rPr lang="nl-NL" dirty="0">
                <a:latin typeface="Calibri" pitchFamily="34" charset="0"/>
                <a:cs typeface="Calibri" pitchFamily="34" charset="0"/>
              </a:rPr>
              <a:t>km</a:t>
            </a:r>
          </a:p>
        </p:txBody>
      </p:sp>
      <p:sp>
        <p:nvSpPr>
          <p:cNvPr id="7175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7176" name="Rectangle 2"/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nl-NL"/>
          </a:p>
        </p:txBody>
      </p:sp>
      <p:sp>
        <p:nvSpPr>
          <p:cNvPr id="717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nl-NL"/>
          </a:p>
        </p:txBody>
      </p:sp>
      <p:sp>
        <p:nvSpPr>
          <p:cNvPr id="7178" name="Rectangle 4"/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nl-NL"/>
          </a:p>
        </p:txBody>
      </p:sp>
      <p:sp>
        <p:nvSpPr>
          <p:cNvPr id="7179" name="Rectangle 29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nl-NL"/>
          </a:p>
        </p:txBody>
      </p:sp>
      <p:sp>
        <p:nvSpPr>
          <p:cNvPr id="5128" name="Rectangle 30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4800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ja-JP" sz="2800" b="0" kern="1200" dirty="0" smtClean="0">
                <a:solidFill>
                  <a:srgbClr val="00397E"/>
                </a:solidFill>
                <a:latin typeface="Biondi" pitchFamily="2" charset="0"/>
                <a:ea typeface="MS PGothic" pitchFamily="34" charset="-128"/>
                <a:cs typeface="Arabic Typesetting" pitchFamily="66" charset="-78"/>
              </a:rPr>
              <a:t>Event horizon</a:t>
            </a:r>
            <a:endParaRPr lang="nl-NL" altLang="ja-JP" sz="2800" b="0" kern="1200" dirty="0" smtClean="0">
              <a:solidFill>
                <a:srgbClr val="00397E"/>
              </a:solidFill>
              <a:latin typeface="Biondi" pitchFamily="2" charset="0"/>
              <a:ea typeface="MS PGothic" pitchFamily="34" charset="-128"/>
              <a:cs typeface="Arabic Typesetting" pitchFamily="66" charset="-78"/>
            </a:endParaRPr>
          </a:p>
        </p:txBody>
      </p:sp>
      <p:sp>
        <p:nvSpPr>
          <p:cNvPr id="7181" name="Tijdelijke aanduiding voor dianummer 4"/>
          <p:cNvSpPr txBox="1">
            <a:spLocks/>
          </p:cNvSpPr>
          <p:nvPr/>
        </p:nvSpPr>
        <p:spPr bwMode="auto">
          <a:xfrm>
            <a:off x="8572500" y="6400800"/>
            <a:ext cx="438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fld id="{56DE7D99-A3E5-4D3C-9173-99F66AECAD9C}" type="slidenum">
              <a:rPr lang="nl-NL" sz="1400"/>
              <a:pPr eaLnBrk="0" hangingPunct="0"/>
              <a:t>21</a:t>
            </a:fld>
            <a:endParaRPr lang="nl-NL" sz="1400"/>
          </a:p>
        </p:txBody>
      </p:sp>
      <p:pic>
        <p:nvPicPr>
          <p:cNvPr id="5132" name="Afbeelding 16" descr="409px-BH-no-escape-1_svg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95875" y="3690938"/>
            <a:ext cx="389572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3" name="Afbeelding 17" descr="409px-BH-no-escape-2_svg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95875" y="4691063"/>
            <a:ext cx="389572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4" name="Afbeelding 18" descr="409px-BH-no-escape-3_svg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95875" y="5619750"/>
            <a:ext cx="389572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1" name="Text Box 28"/>
          <p:cNvSpPr txBox="1">
            <a:spLocks noChangeArrowheads="1"/>
          </p:cNvSpPr>
          <p:nvPr/>
        </p:nvSpPr>
        <p:spPr bwMode="auto">
          <a:xfrm>
            <a:off x="457200" y="2286000"/>
            <a:ext cx="7620000" cy="88036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nl-NL" dirty="0">
                <a:latin typeface="Calibri" pitchFamily="34" charset="0"/>
                <a:cs typeface="Calibri" pitchFamily="34" charset="0"/>
              </a:rPr>
              <a:t>Als </a:t>
            </a:r>
            <a:r>
              <a:rPr lang="nl-NL" i="1" dirty="0">
                <a:latin typeface="Calibri" pitchFamily="34" charset="0"/>
                <a:cs typeface="Calibri" pitchFamily="34" charset="0"/>
              </a:rPr>
              <a:t>r &lt; 2GM </a:t>
            </a:r>
            <a:r>
              <a:rPr lang="nl-NL" dirty="0">
                <a:latin typeface="Calibri" pitchFamily="34" charset="0"/>
                <a:cs typeface="Calibri" pitchFamily="34" charset="0"/>
              </a:rPr>
              <a:t>dan veranderen </a:t>
            </a:r>
            <a:r>
              <a:rPr lang="nl-NL" i="1" dirty="0">
                <a:latin typeface="Calibri" pitchFamily="34" charset="0"/>
                <a:cs typeface="Calibri" pitchFamily="34" charset="0"/>
              </a:rPr>
              <a:t>dt</a:t>
            </a:r>
            <a:r>
              <a:rPr lang="nl-NL" baseline="30000" dirty="0">
                <a:latin typeface="Calibri" pitchFamily="34" charset="0"/>
                <a:cs typeface="Calibri" pitchFamily="34" charset="0"/>
              </a:rPr>
              <a:t>2</a:t>
            </a:r>
            <a:r>
              <a:rPr lang="nl-NL" dirty="0">
                <a:latin typeface="Calibri" pitchFamily="34" charset="0"/>
                <a:cs typeface="Calibri" pitchFamily="34" charset="0"/>
              </a:rPr>
              <a:t> en </a:t>
            </a:r>
            <a:r>
              <a:rPr lang="nl-NL" i="1" dirty="0">
                <a:latin typeface="Calibri" pitchFamily="34" charset="0"/>
                <a:cs typeface="Calibri" pitchFamily="34" charset="0"/>
              </a:rPr>
              <a:t>dr</a:t>
            </a:r>
            <a:r>
              <a:rPr lang="nl-NL" baseline="30000" dirty="0">
                <a:latin typeface="Calibri" pitchFamily="34" charset="0"/>
                <a:cs typeface="Calibri" pitchFamily="34" charset="0"/>
              </a:rPr>
              <a:t>2</a:t>
            </a:r>
            <a:r>
              <a:rPr lang="nl-NL" dirty="0">
                <a:latin typeface="Calibri" pitchFamily="34" charset="0"/>
                <a:cs typeface="Calibri" pitchFamily="34" charset="0"/>
              </a:rPr>
              <a:t> van teken</a:t>
            </a:r>
          </a:p>
          <a:p>
            <a:pPr eaLnBrk="0" hangingPunct="0">
              <a:lnSpc>
                <a:spcPct val="150000"/>
              </a:lnSpc>
              <a:defRPr/>
            </a:pPr>
            <a:r>
              <a:rPr lang="nl-NL" dirty="0">
                <a:latin typeface="Calibri" pitchFamily="34" charset="0"/>
                <a:cs typeface="Calibri" pitchFamily="34" charset="0"/>
              </a:rPr>
              <a:t>Alle tijdachtige curven wijzen dan in de richting van afnemende </a:t>
            </a:r>
            <a:r>
              <a:rPr lang="nl-NL" i="1" dirty="0">
                <a:latin typeface="Calibri" pitchFamily="34" charset="0"/>
                <a:cs typeface="Calibri" pitchFamily="34" charset="0"/>
              </a:rPr>
              <a:t>r</a:t>
            </a:r>
          </a:p>
        </p:txBody>
      </p:sp>
      <p:sp>
        <p:nvSpPr>
          <p:cNvPr id="17" name="Text Box 28"/>
          <p:cNvSpPr txBox="1">
            <a:spLocks noChangeArrowheads="1"/>
          </p:cNvSpPr>
          <p:nvPr/>
        </p:nvSpPr>
        <p:spPr bwMode="auto">
          <a:xfrm>
            <a:off x="457200" y="3276600"/>
            <a:ext cx="4267200" cy="4648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nl-NL" dirty="0">
                <a:latin typeface="Calibri" pitchFamily="34" charset="0"/>
                <a:cs typeface="Calibri" pitchFamily="34" charset="0"/>
              </a:rPr>
              <a:t>Coördinatentransformatie (met </a:t>
            </a:r>
            <a:r>
              <a:rPr lang="nl-NL" i="1" dirty="0">
                <a:latin typeface="Calibri" pitchFamily="34" charset="0"/>
                <a:cs typeface="Calibri" pitchFamily="34" charset="0"/>
              </a:rPr>
              <a:t>G = 1</a:t>
            </a:r>
            <a:r>
              <a:rPr lang="nl-NL" dirty="0">
                <a:latin typeface="Calibri" pitchFamily="34" charset="0"/>
                <a:cs typeface="Calibri" pitchFamily="34" charset="0"/>
              </a:rPr>
              <a:t>):</a:t>
            </a:r>
          </a:p>
        </p:txBody>
      </p:sp>
      <p:graphicFrame>
        <p:nvGraphicFramePr>
          <p:cNvPr id="18" name="Object 4"/>
          <p:cNvGraphicFramePr>
            <a:graphicFrameLocks noChangeAspect="1"/>
          </p:cNvGraphicFramePr>
          <p:nvPr/>
        </p:nvGraphicFramePr>
        <p:xfrm>
          <a:off x="522288" y="5195888"/>
          <a:ext cx="4137025" cy="746125"/>
        </p:xfrm>
        <a:graphic>
          <a:graphicData uri="http://schemas.openxmlformats.org/presentationml/2006/ole">
            <p:oleObj spid="_x0000_s104450" name="Equation" r:id="rId8" imgW="2361960" imgH="431640" progId="Equation.DSMT4">
              <p:embed/>
            </p:oleObj>
          </a:graphicData>
        </a:graphic>
      </p:graphicFrame>
      <p:sp>
        <p:nvSpPr>
          <p:cNvPr id="19" name="Text Box 28"/>
          <p:cNvSpPr txBox="1">
            <a:spLocks noChangeArrowheads="1"/>
          </p:cNvSpPr>
          <p:nvPr/>
        </p:nvSpPr>
        <p:spPr bwMode="auto">
          <a:xfrm>
            <a:off x="457200" y="4683125"/>
            <a:ext cx="3962400" cy="50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nl-NL" dirty="0">
                <a:latin typeface="Calibri" pitchFamily="34" charset="0"/>
                <a:cs typeface="Calibri" pitchFamily="34" charset="0"/>
              </a:rPr>
              <a:t>Eddington-Finkelstein coördinaten :</a:t>
            </a:r>
          </a:p>
        </p:txBody>
      </p:sp>
      <p:graphicFrame>
        <p:nvGraphicFramePr>
          <p:cNvPr id="20" name="Object 10"/>
          <p:cNvGraphicFramePr>
            <a:graphicFrameLocks noChangeAspect="1"/>
          </p:cNvGraphicFramePr>
          <p:nvPr/>
        </p:nvGraphicFramePr>
        <p:xfrm>
          <a:off x="1362075" y="3827463"/>
          <a:ext cx="2916238" cy="744537"/>
        </p:xfrm>
        <a:graphic>
          <a:graphicData uri="http://schemas.openxmlformats.org/presentationml/2006/ole">
            <p:oleObj spid="_x0000_s104451" name="Equation" r:id="rId9" imgW="1765080" imgH="457200" progId="Equation.DSMT4">
              <p:embed/>
            </p:oleObj>
          </a:graphicData>
        </a:graphic>
      </p:graphicFrame>
      <p:sp>
        <p:nvSpPr>
          <p:cNvPr id="21" name="Text Box 28"/>
          <p:cNvSpPr txBox="1">
            <a:spLocks noChangeArrowheads="1"/>
          </p:cNvSpPr>
          <p:nvPr/>
        </p:nvSpPr>
        <p:spPr bwMode="auto">
          <a:xfrm>
            <a:off x="457200" y="5867400"/>
            <a:ext cx="4143375" cy="5078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nl-NL" dirty="0">
                <a:latin typeface="Calibri" pitchFamily="34" charset="0"/>
                <a:cs typeface="Calibri" pitchFamily="34" charset="0"/>
              </a:rPr>
              <a:t>Niet singulier op </a:t>
            </a:r>
            <a:r>
              <a:rPr lang="nl-NL" i="1" dirty="0">
                <a:latin typeface="Calibri" pitchFamily="34" charset="0"/>
                <a:cs typeface="Calibri" pitchFamily="34" charset="0"/>
              </a:rPr>
              <a:t>r = 2M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9601" y="1547191"/>
            <a:ext cx="6248400" cy="815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131" grpId="0"/>
      <p:bldP spid="17" grpId="0"/>
      <p:bldP spid="19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8200" name="Rectangle 2"/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nl-NL"/>
          </a:p>
        </p:txBody>
      </p:sp>
      <p:sp>
        <p:nvSpPr>
          <p:cNvPr id="820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nl-NL"/>
          </a:p>
        </p:txBody>
      </p:sp>
      <p:sp>
        <p:nvSpPr>
          <p:cNvPr id="8202" name="Rectangle 4"/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nl-NL"/>
          </a:p>
        </p:txBody>
      </p:sp>
      <p:sp>
        <p:nvSpPr>
          <p:cNvPr id="8203" name="Rectangle 29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nl-NL"/>
          </a:p>
        </p:txBody>
      </p:sp>
      <p:sp>
        <p:nvSpPr>
          <p:cNvPr id="2" name="Rectangle 30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ja-JP" sz="2800" b="0" kern="1200" dirty="0" err="1" smtClean="0">
                <a:solidFill>
                  <a:srgbClr val="00397E"/>
                </a:solidFill>
                <a:latin typeface="Biondi" pitchFamily="2" charset="0"/>
                <a:ea typeface="MS PGothic" pitchFamily="34" charset="-128"/>
                <a:cs typeface="Arabic Typesetting" pitchFamily="66" charset="-78"/>
              </a:rPr>
              <a:t>Radiale</a:t>
            </a:r>
            <a:r>
              <a:rPr lang="en-US" altLang="ja-JP" sz="2800" b="0" kern="1200" dirty="0" smtClean="0">
                <a:solidFill>
                  <a:srgbClr val="00397E"/>
                </a:solidFill>
                <a:latin typeface="Biondi" pitchFamily="2" charset="0"/>
                <a:ea typeface="MS PGothic" pitchFamily="34" charset="-128"/>
                <a:cs typeface="Arabic Typesetting" pitchFamily="66" charset="-78"/>
              </a:rPr>
              <a:t> </a:t>
            </a:r>
            <a:r>
              <a:rPr lang="en-US" altLang="ja-JP" sz="2800" b="0" kern="1200" dirty="0" err="1" smtClean="0">
                <a:solidFill>
                  <a:srgbClr val="00397E"/>
                </a:solidFill>
                <a:latin typeface="Biondi" pitchFamily="2" charset="0"/>
                <a:ea typeface="MS PGothic" pitchFamily="34" charset="-128"/>
                <a:cs typeface="Arabic Typesetting" pitchFamily="66" charset="-78"/>
              </a:rPr>
              <a:t>lichtstralen</a:t>
            </a:r>
            <a:endParaRPr lang="nl-NL" altLang="ja-JP" sz="2800" b="0" kern="1200" dirty="0" smtClean="0">
              <a:solidFill>
                <a:srgbClr val="00397E"/>
              </a:solidFill>
              <a:latin typeface="Biondi" pitchFamily="2" charset="0"/>
              <a:ea typeface="MS PGothic" pitchFamily="34" charset="-128"/>
              <a:cs typeface="Arabic Typesetting" pitchFamily="66" charset="-78"/>
            </a:endParaRPr>
          </a:p>
        </p:txBody>
      </p:sp>
      <p:sp>
        <p:nvSpPr>
          <p:cNvPr id="8205" name="Tijdelijke aanduiding voor dianummer 4"/>
          <p:cNvSpPr txBox="1">
            <a:spLocks/>
          </p:cNvSpPr>
          <p:nvPr/>
        </p:nvSpPr>
        <p:spPr bwMode="auto">
          <a:xfrm>
            <a:off x="8572500" y="6400800"/>
            <a:ext cx="438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fld id="{8F938DFF-7518-48D7-B2C6-97FB09164183}" type="slidenum">
              <a:rPr lang="nl-NL" sz="1400"/>
              <a:pPr eaLnBrk="0" hangingPunct="0"/>
              <a:t>22</a:t>
            </a:fld>
            <a:endParaRPr lang="nl-NL" sz="1400"/>
          </a:p>
        </p:txBody>
      </p:sp>
      <p:sp>
        <p:nvSpPr>
          <p:cNvPr id="7181" name="Text Box 28"/>
          <p:cNvSpPr txBox="1">
            <a:spLocks noChangeArrowheads="1"/>
          </p:cNvSpPr>
          <p:nvPr/>
        </p:nvSpPr>
        <p:spPr bwMode="auto">
          <a:xfrm>
            <a:off x="228600" y="1981200"/>
            <a:ext cx="6096000" cy="4648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nl-NL" dirty="0">
                <a:latin typeface="Calibri" pitchFamily="34" charset="0"/>
                <a:cs typeface="Calibri" pitchFamily="34" charset="0"/>
              </a:rPr>
              <a:t>Voor </a:t>
            </a:r>
            <a:r>
              <a:rPr lang="nl-NL" i="1" dirty="0">
                <a:latin typeface="Calibri" pitchFamily="34" charset="0"/>
                <a:cs typeface="Calibri" pitchFamily="34" charset="0"/>
              </a:rPr>
              <a:t>radiale</a:t>
            </a:r>
            <a:r>
              <a:rPr lang="nl-NL" dirty="0">
                <a:latin typeface="Calibri" pitchFamily="34" charset="0"/>
                <a:cs typeface="Calibri" pitchFamily="34" charset="0"/>
              </a:rPr>
              <a:t> lichtstralen hebben we </a:t>
            </a:r>
            <a:r>
              <a:rPr lang="nl-NL" i="1" dirty="0">
                <a:latin typeface="Calibri" pitchFamily="34" charset="0"/>
                <a:cs typeface="Calibri" pitchFamily="34" charset="0"/>
              </a:rPr>
              <a:t>ds</a:t>
            </a:r>
            <a:r>
              <a:rPr lang="nl-NL" baseline="30000" dirty="0">
                <a:latin typeface="Calibri" pitchFamily="34" charset="0"/>
                <a:cs typeface="Calibri" pitchFamily="34" charset="0"/>
              </a:rPr>
              <a:t>2</a:t>
            </a:r>
            <a:r>
              <a:rPr lang="nl-NL" dirty="0">
                <a:latin typeface="Calibri" pitchFamily="34" charset="0"/>
                <a:cs typeface="Calibri" pitchFamily="34" charset="0"/>
              </a:rPr>
              <a:t> </a:t>
            </a:r>
            <a:r>
              <a:rPr lang="nl-NL" i="1" dirty="0">
                <a:latin typeface="Calibri" pitchFamily="34" charset="0"/>
                <a:cs typeface="Calibri" pitchFamily="34" charset="0"/>
              </a:rPr>
              <a:t>= 0</a:t>
            </a:r>
            <a:r>
              <a:rPr lang="nl-NL" dirty="0">
                <a:latin typeface="Calibri" pitchFamily="34" charset="0"/>
                <a:cs typeface="Calibri" pitchFamily="34" charset="0"/>
              </a:rPr>
              <a:t> en </a:t>
            </a:r>
            <a:r>
              <a:rPr lang="nl-NL" i="1" dirty="0">
                <a:latin typeface="Calibri" pitchFamily="34" charset="0"/>
                <a:cs typeface="Calibri" pitchFamily="34" charset="0"/>
              </a:rPr>
              <a:t>d</a:t>
            </a:r>
            <a:r>
              <a:rPr lang="el-GR" i="1" dirty="0">
                <a:latin typeface="Calibri" pitchFamily="34" charset="0"/>
                <a:cs typeface="Calibri" pitchFamily="34" charset="0"/>
              </a:rPr>
              <a:t>θ</a:t>
            </a:r>
            <a:r>
              <a:rPr lang="en-US" i="1" dirty="0">
                <a:latin typeface="Calibri" pitchFamily="34" charset="0"/>
                <a:cs typeface="Calibri" pitchFamily="34" charset="0"/>
              </a:rPr>
              <a:t> = d</a:t>
            </a:r>
            <a:r>
              <a:rPr lang="el-GR" i="1" dirty="0">
                <a:latin typeface="Calibri" pitchFamily="34" charset="0"/>
                <a:cs typeface="Calibri" pitchFamily="34" charset="0"/>
              </a:rPr>
              <a:t>φ</a:t>
            </a:r>
            <a:r>
              <a:rPr lang="en-US" i="1" dirty="0">
                <a:latin typeface="Calibri" pitchFamily="34" charset="0"/>
                <a:cs typeface="Calibri" pitchFamily="34" charset="0"/>
              </a:rPr>
              <a:t> = 0</a:t>
            </a:r>
            <a:endParaRPr lang="nl-NL" i="1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8194" name="Object 15"/>
          <p:cNvGraphicFramePr>
            <a:graphicFrameLocks noChangeAspect="1"/>
          </p:cNvGraphicFramePr>
          <p:nvPr/>
        </p:nvGraphicFramePr>
        <p:xfrm>
          <a:off x="292100" y="1219200"/>
          <a:ext cx="4637088" cy="836613"/>
        </p:xfrm>
        <a:graphic>
          <a:graphicData uri="http://schemas.openxmlformats.org/presentationml/2006/ole">
            <p:oleObj spid="_x0000_s8194" name="Equation" r:id="rId4" imgW="2361960" imgH="431640" progId="Equation.DSMT4">
              <p:embed/>
            </p:oleObj>
          </a:graphicData>
        </a:graphic>
      </p:graphicFrame>
      <p:graphicFrame>
        <p:nvGraphicFramePr>
          <p:cNvPr id="7171" name="Object 7"/>
          <p:cNvGraphicFramePr>
            <a:graphicFrameLocks noChangeAspect="1"/>
          </p:cNvGraphicFramePr>
          <p:nvPr/>
        </p:nvGraphicFramePr>
        <p:xfrm>
          <a:off x="2581275" y="2590800"/>
          <a:ext cx="3216275" cy="696913"/>
        </p:xfrm>
        <a:graphic>
          <a:graphicData uri="http://schemas.openxmlformats.org/presentationml/2006/ole">
            <p:oleObj spid="_x0000_s8195" name="Equation" r:id="rId5" imgW="1968480" imgH="431640" progId="Equation.DSMT4">
              <p:embed/>
            </p:oleObj>
          </a:graphicData>
        </a:graphic>
      </p:graphicFrame>
      <p:sp>
        <p:nvSpPr>
          <p:cNvPr id="7182" name="Text Box 28"/>
          <p:cNvSpPr txBox="1">
            <a:spLocks noChangeArrowheads="1"/>
          </p:cNvSpPr>
          <p:nvPr/>
        </p:nvSpPr>
        <p:spPr bwMode="auto">
          <a:xfrm>
            <a:off x="381000" y="3505200"/>
            <a:ext cx="6572250" cy="5078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nl-NL" dirty="0">
                <a:latin typeface="Calibri" pitchFamily="34" charset="0"/>
                <a:cs typeface="Calibri" pitchFamily="34" charset="0"/>
              </a:rPr>
              <a:t>1st oplossing:                       (invallend licht)</a:t>
            </a:r>
          </a:p>
        </p:txBody>
      </p:sp>
      <p:graphicFrame>
        <p:nvGraphicFramePr>
          <p:cNvPr id="7172" name="Object 8"/>
          <p:cNvGraphicFramePr>
            <a:graphicFrameLocks noChangeAspect="1"/>
          </p:cNvGraphicFramePr>
          <p:nvPr/>
        </p:nvGraphicFramePr>
        <p:xfrm>
          <a:off x="1817688" y="3632200"/>
          <a:ext cx="1096962" cy="293688"/>
        </p:xfrm>
        <a:graphic>
          <a:graphicData uri="http://schemas.openxmlformats.org/presentationml/2006/ole">
            <p:oleObj spid="_x0000_s8196" name="Equation" r:id="rId6" imgW="609480" imgH="164880" progId="Equation.DSMT4">
              <p:embed/>
            </p:oleObj>
          </a:graphicData>
        </a:graphic>
      </p:graphicFrame>
      <p:graphicFrame>
        <p:nvGraphicFramePr>
          <p:cNvPr id="7173" name="Object 9"/>
          <p:cNvGraphicFramePr>
            <a:graphicFrameLocks noChangeAspect="1"/>
          </p:cNvGraphicFramePr>
          <p:nvPr/>
        </p:nvGraphicFramePr>
        <p:xfrm>
          <a:off x="2259013" y="4419600"/>
          <a:ext cx="3940175" cy="1404938"/>
        </p:xfrm>
        <a:graphic>
          <a:graphicData uri="http://schemas.openxmlformats.org/presentationml/2006/ole">
            <p:oleObj spid="_x0000_s8197" name="Equation" r:id="rId7" imgW="2527200" imgH="914400" progId="Equation.DSMT4">
              <p:embed/>
            </p:oleObj>
          </a:graphicData>
        </a:graphic>
      </p:graphicFrame>
      <p:sp>
        <p:nvSpPr>
          <p:cNvPr id="18" name="Text Box 28"/>
          <p:cNvSpPr txBox="1">
            <a:spLocks noChangeArrowheads="1"/>
          </p:cNvSpPr>
          <p:nvPr/>
        </p:nvSpPr>
        <p:spPr bwMode="auto">
          <a:xfrm>
            <a:off x="457200" y="4343400"/>
            <a:ext cx="6572250" cy="5078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nl-NL" dirty="0">
                <a:latin typeface="Calibri" pitchFamily="34" charset="0"/>
                <a:cs typeface="Calibri" pitchFamily="34" charset="0"/>
              </a:rPr>
              <a:t>2nd oplossing:</a:t>
            </a:r>
          </a:p>
        </p:txBody>
      </p:sp>
      <p:sp>
        <p:nvSpPr>
          <p:cNvPr id="19" name="Tekstvak 15"/>
          <p:cNvSpPr txBox="1">
            <a:spLocks noChangeArrowheads="1"/>
          </p:cNvSpPr>
          <p:nvPr/>
        </p:nvSpPr>
        <p:spPr bwMode="auto">
          <a:xfrm>
            <a:off x="1219200" y="3962400"/>
            <a:ext cx="5257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dirty="0" err="1">
                <a:latin typeface="Calibri" pitchFamily="34" charset="0"/>
                <a:cs typeface="Calibri" pitchFamily="34" charset="0"/>
              </a:rPr>
              <a:t>Invallend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licht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beweegt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altijd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naar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binnen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0" name="Object 10"/>
          <p:cNvGraphicFramePr>
            <a:graphicFrameLocks noChangeAspect="1"/>
          </p:cNvGraphicFramePr>
          <p:nvPr/>
        </p:nvGraphicFramePr>
        <p:xfrm>
          <a:off x="6629400" y="3827463"/>
          <a:ext cx="2438400" cy="627062"/>
        </p:xfrm>
        <a:graphic>
          <a:graphicData uri="http://schemas.openxmlformats.org/presentationml/2006/ole">
            <p:oleObj spid="_x0000_s8198" name="Equation" r:id="rId8" imgW="1752480" imgH="457200" progId="Equation.DSMT4">
              <p:embed/>
            </p:oleObj>
          </a:graphicData>
        </a:graphic>
      </p:graphicFrame>
      <p:pic>
        <p:nvPicPr>
          <p:cNvPr id="15" name="Afbeelding 14" descr="emptyimage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00813" y="2022475"/>
            <a:ext cx="2643187" cy="48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kstvak 20"/>
          <p:cNvSpPr txBox="1">
            <a:spLocks noChangeArrowheads="1"/>
          </p:cNvSpPr>
          <p:nvPr/>
        </p:nvSpPr>
        <p:spPr bwMode="auto">
          <a:xfrm>
            <a:off x="304800" y="6248400"/>
            <a:ext cx="7696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dirty="0" err="1">
                <a:latin typeface="Calibri" pitchFamily="34" charset="0"/>
                <a:cs typeface="Calibri" pitchFamily="34" charset="0"/>
              </a:rPr>
              <a:t>Maar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>
                <a:latin typeface="Calibri" pitchFamily="34" charset="0"/>
                <a:cs typeface="Calibri" pitchFamily="34" charset="0"/>
              </a:rPr>
              <a:t>r &lt; 2M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bewegen</a:t>
            </a:r>
            <a:r>
              <a:rPr lang="en-US" dirty="0">
                <a:latin typeface="Calibri" pitchFamily="34" charset="0"/>
                <a:cs typeface="Calibri" pitchFamily="34" charset="0"/>
              </a:rPr>
              <a:t> ‘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uitgaande</a:t>
            </a:r>
            <a:r>
              <a:rPr lang="en-US" dirty="0">
                <a:latin typeface="Calibri" pitchFamily="34" charset="0"/>
                <a:cs typeface="Calibri" pitchFamily="34" charset="0"/>
              </a:rPr>
              <a:t>’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lichtstralen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ook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naar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binnen</a:t>
            </a:r>
            <a:r>
              <a:rPr lang="en-US" dirty="0">
                <a:latin typeface="Calibri" pitchFamily="34" charset="0"/>
                <a:cs typeface="Calibri" pitchFamily="34" charset="0"/>
              </a:rPr>
              <a:t>!</a:t>
            </a:r>
          </a:p>
        </p:txBody>
      </p:sp>
      <p:sp>
        <p:nvSpPr>
          <p:cNvPr id="16" name="Tekstvak 15"/>
          <p:cNvSpPr txBox="1">
            <a:spLocks noChangeArrowheads="1"/>
          </p:cNvSpPr>
          <p:nvPr/>
        </p:nvSpPr>
        <p:spPr bwMode="auto">
          <a:xfrm>
            <a:off x="304800" y="5830888"/>
            <a:ext cx="8382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dirty="0" err="1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>
                <a:latin typeface="Calibri" pitchFamily="34" charset="0"/>
                <a:cs typeface="Calibri" pitchFamily="34" charset="0"/>
              </a:rPr>
              <a:t>r &gt;&gt; 2M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bewegen</a:t>
            </a:r>
            <a:r>
              <a:rPr lang="en-US" dirty="0">
                <a:latin typeface="Calibri" pitchFamily="34" charset="0"/>
                <a:cs typeface="Calibri" pitchFamily="34" charset="0"/>
              </a:rPr>
              <a:t> ‘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uitgaande</a:t>
            </a:r>
            <a:r>
              <a:rPr lang="en-US" dirty="0">
                <a:latin typeface="Calibri" pitchFamily="34" charset="0"/>
                <a:cs typeface="Calibri" pitchFamily="34" charset="0"/>
              </a:rPr>
              <a:t>’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lichtstralen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naar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buiten</a:t>
            </a:r>
            <a:r>
              <a:rPr lang="en-US" dirty="0">
                <a:latin typeface="Calibri" pitchFamily="34" charset="0"/>
                <a:cs typeface="Calibri" pitchFamily="34" charset="0"/>
              </a:rPr>
              <a:t>  (</a:t>
            </a:r>
            <a:r>
              <a:rPr lang="en-US" i="1" dirty="0">
                <a:latin typeface="Calibri" pitchFamily="34" charset="0"/>
                <a:cs typeface="Calibri" pitchFamily="34" charset="0"/>
              </a:rPr>
              <a:t>t = r + constant</a:t>
            </a:r>
            <a:r>
              <a:rPr lang="en-US" dirty="0"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22" name="Tekstvak 21"/>
          <p:cNvSpPr txBox="1">
            <a:spLocks noChangeArrowheads="1"/>
          </p:cNvSpPr>
          <p:nvPr/>
        </p:nvSpPr>
        <p:spPr bwMode="auto">
          <a:xfrm>
            <a:off x="7086600" y="1947863"/>
            <a:ext cx="5619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600">
                <a:latin typeface="Calibri" pitchFamily="34" charset="0"/>
                <a:cs typeface="Calibri" pitchFamily="34" charset="0"/>
              </a:rPr>
              <a:t>= v-r</a:t>
            </a:r>
          </a:p>
        </p:txBody>
      </p:sp>
      <p:cxnSp>
        <p:nvCxnSpPr>
          <p:cNvPr id="23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7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1" grpId="0"/>
      <p:bldP spid="7182" grpId="0" build="p"/>
      <p:bldP spid="18" grpId="0" build="p"/>
      <p:bldP spid="19" grpId="0"/>
      <p:bldP spid="21" grpId="0"/>
      <p:bldP spid="16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223" name="Rectangle 2"/>
          <p:cNvSpPr>
            <a:spLocks noChangeArrowheads="1"/>
          </p:cNvSpPr>
          <p:nvPr/>
        </p:nvSpPr>
        <p:spPr bwMode="auto">
          <a:xfrm>
            <a:off x="4479634" y="3134797"/>
            <a:ext cx="18473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224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nl-NL"/>
          </a:p>
        </p:txBody>
      </p:sp>
      <p:sp>
        <p:nvSpPr>
          <p:cNvPr id="9225" name="Rectangle 4"/>
          <p:cNvSpPr>
            <a:spLocks noChangeArrowheads="1"/>
          </p:cNvSpPr>
          <p:nvPr/>
        </p:nvSpPr>
        <p:spPr bwMode="auto">
          <a:xfrm>
            <a:off x="0" y="3134797"/>
            <a:ext cx="18473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226" name="Rectangle 29"/>
          <p:cNvSpPr>
            <a:spLocks noChangeArrowheads="1"/>
          </p:cNvSpPr>
          <p:nvPr/>
        </p:nvSpPr>
        <p:spPr bwMode="auto">
          <a:xfrm>
            <a:off x="0" y="3130034"/>
            <a:ext cx="18473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322" name="Rectangle 30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ja-JP" sz="2800" b="0" kern="1200" smtClean="0">
                <a:solidFill>
                  <a:srgbClr val="00397E"/>
                </a:solidFill>
                <a:latin typeface="Biondi" pitchFamily="2" charset="0"/>
                <a:ea typeface="MS PGothic" pitchFamily="34" charset="-128"/>
                <a:cs typeface="Arabic Typesetting" pitchFamily="66" charset="-78"/>
              </a:rPr>
              <a:t>Soorten </a:t>
            </a:r>
            <a:r>
              <a:rPr lang="en-US" altLang="ja-JP" sz="2800" b="0" kern="1200" dirty="0" err="1" smtClean="0">
                <a:solidFill>
                  <a:srgbClr val="00397E"/>
                </a:solidFill>
                <a:latin typeface="Biondi" pitchFamily="2" charset="0"/>
                <a:ea typeface="MS PGothic" pitchFamily="34" charset="-128"/>
                <a:cs typeface="Arabic Typesetting" pitchFamily="66" charset="-78"/>
              </a:rPr>
              <a:t>zwarte</a:t>
            </a:r>
            <a:r>
              <a:rPr lang="en-US" altLang="ja-JP" sz="2800" b="0" kern="1200" dirty="0" smtClean="0">
                <a:solidFill>
                  <a:srgbClr val="00397E"/>
                </a:solidFill>
                <a:latin typeface="Biondi" pitchFamily="2" charset="0"/>
                <a:ea typeface="MS PGothic" pitchFamily="34" charset="-128"/>
                <a:cs typeface="Arabic Typesetting" pitchFamily="66" charset="-78"/>
              </a:rPr>
              <a:t> </a:t>
            </a:r>
            <a:r>
              <a:rPr lang="en-US" altLang="ja-JP" sz="2800" b="0" kern="1200" dirty="0" err="1" smtClean="0">
                <a:solidFill>
                  <a:srgbClr val="00397E"/>
                </a:solidFill>
                <a:latin typeface="Biondi" pitchFamily="2" charset="0"/>
                <a:ea typeface="MS PGothic" pitchFamily="34" charset="-128"/>
                <a:cs typeface="Arabic Typesetting" pitchFamily="66" charset="-78"/>
              </a:rPr>
              <a:t>gaten</a:t>
            </a:r>
            <a:endParaRPr lang="nl-NL" altLang="ja-JP" sz="2800" b="0" kern="1200" dirty="0" smtClean="0">
              <a:solidFill>
                <a:srgbClr val="00397E"/>
              </a:solidFill>
              <a:latin typeface="Biondi" pitchFamily="2" charset="0"/>
              <a:ea typeface="MS PGothic" pitchFamily="34" charset="-128"/>
              <a:cs typeface="Arabic Typesetting" pitchFamily="66" charset="-78"/>
            </a:endParaRPr>
          </a:p>
        </p:txBody>
      </p:sp>
      <p:sp>
        <p:nvSpPr>
          <p:cNvPr id="13325" name="Tekstvak 12"/>
          <p:cNvSpPr txBox="1">
            <a:spLocks noChangeArrowheads="1"/>
          </p:cNvSpPr>
          <p:nvPr/>
        </p:nvSpPr>
        <p:spPr bwMode="auto">
          <a:xfrm>
            <a:off x="571500" y="1785938"/>
            <a:ext cx="2671763" cy="369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dirty="0" err="1">
                <a:latin typeface="Calibri" pitchFamily="34" charset="0"/>
                <a:cs typeface="Calibri" pitchFamily="34" charset="0"/>
              </a:rPr>
              <a:t>Supermassieve</a:t>
            </a:r>
            <a:r>
              <a:rPr lang="en-US" dirty="0">
                <a:latin typeface="Calibri" pitchFamily="34" charset="0"/>
                <a:cs typeface="Calibri" pitchFamily="34" charset="0"/>
              </a:rPr>
              <a:t> ZG</a:t>
            </a:r>
          </a:p>
          <a:p>
            <a:pPr eaLnBrk="0" hangingPunct="0">
              <a:defRPr/>
            </a:pPr>
            <a:endParaRPr lang="en-US" dirty="0">
              <a:latin typeface="Calibri" pitchFamily="34" charset="0"/>
              <a:cs typeface="Calibri" pitchFamily="34" charset="0"/>
            </a:endParaRPr>
          </a:p>
          <a:p>
            <a:pPr eaLnBrk="0" hangingPunct="0">
              <a:defRPr/>
            </a:pPr>
            <a:endParaRPr lang="en-US" dirty="0">
              <a:latin typeface="Calibri" pitchFamily="34" charset="0"/>
              <a:cs typeface="Calibri" pitchFamily="34" charset="0"/>
            </a:endParaRPr>
          </a:p>
          <a:p>
            <a:pPr eaLnBrk="0" hangingPunct="0">
              <a:defRPr/>
            </a:pPr>
            <a:endParaRPr lang="en-US" dirty="0">
              <a:latin typeface="Calibri" pitchFamily="34" charset="0"/>
              <a:cs typeface="Calibri" pitchFamily="34" charset="0"/>
            </a:endParaRPr>
          </a:p>
          <a:p>
            <a:pPr eaLnBrk="0" hangingPunct="0">
              <a:defRPr/>
            </a:pPr>
            <a:r>
              <a:rPr lang="en-US" dirty="0" err="1">
                <a:latin typeface="Calibri" pitchFamily="34" charset="0"/>
                <a:cs typeface="Calibri" pitchFamily="34" charset="0"/>
              </a:rPr>
              <a:t>Intermediaire-massa</a:t>
            </a:r>
            <a:r>
              <a:rPr lang="en-US" dirty="0">
                <a:latin typeface="Calibri" pitchFamily="34" charset="0"/>
                <a:cs typeface="Calibri" pitchFamily="34" charset="0"/>
              </a:rPr>
              <a:t> ZG</a:t>
            </a:r>
          </a:p>
          <a:p>
            <a:pPr eaLnBrk="0" hangingPunct="0">
              <a:defRPr/>
            </a:pPr>
            <a:endParaRPr lang="en-US" dirty="0">
              <a:latin typeface="Calibri" pitchFamily="34" charset="0"/>
              <a:cs typeface="Calibri" pitchFamily="34" charset="0"/>
            </a:endParaRPr>
          </a:p>
          <a:p>
            <a:pPr eaLnBrk="0" hangingPunct="0">
              <a:defRPr/>
            </a:pPr>
            <a:endParaRPr lang="en-US" dirty="0">
              <a:latin typeface="Calibri" pitchFamily="34" charset="0"/>
              <a:cs typeface="Calibri" pitchFamily="34" charset="0"/>
            </a:endParaRPr>
          </a:p>
          <a:p>
            <a:pPr eaLnBrk="0" hangingPunct="0">
              <a:defRPr/>
            </a:pPr>
            <a:endParaRPr lang="en-US" dirty="0">
              <a:latin typeface="Calibri" pitchFamily="34" charset="0"/>
              <a:cs typeface="Calibri" pitchFamily="34" charset="0"/>
            </a:endParaRPr>
          </a:p>
          <a:p>
            <a:pPr eaLnBrk="0" hangingPunct="0">
              <a:defRPr/>
            </a:pPr>
            <a:r>
              <a:rPr lang="en-US" dirty="0" err="1">
                <a:latin typeface="Calibri" pitchFamily="34" charset="0"/>
                <a:cs typeface="Calibri" pitchFamily="34" charset="0"/>
              </a:rPr>
              <a:t>Sterrenmassa</a:t>
            </a:r>
            <a:r>
              <a:rPr lang="en-US" dirty="0">
                <a:latin typeface="Calibri" pitchFamily="34" charset="0"/>
                <a:cs typeface="Calibri" pitchFamily="34" charset="0"/>
              </a:rPr>
              <a:t> ZG</a:t>
            </a:r>
          </a:p>
          <a:p>
            <a:pPr eaLnBrk="0" hangingPunct="0">
              <a:defRPr/>
            </a:pPr>
            <a:endParaRPr lang="en-US" dirty="0">
              <a:latin typeface="Calibri" pitchFamily="34" charset="0"/>
              <a:cs typeface="Calibri" pitchFamily="34" charset="0"/>
            </a:endParaRPr>
          </a:p>
          <a:p>
            <a:pPr eaLnBrk="0" hangingPunct="0">
              <a:defRPr/>
            </a:pPr>
            <a:endParaRPr lang="en-US" dirty="0">
              <a:latin typeface="Calibri" pitchFamily="34" charset="0"/>
              <a:cs typeface="Calibri" pitchFamily="34" charset="0"/>
            </a:endParaRPr>
          </a:p>
          <a:p>
            <a:pPr eaLnBrk="0" hangingPunct="0">
              <a:defRPr/>
            </a:pPr>
            <a:endParaRPr lang="en-US" dirty="0">
              <a:latin typeface="Calibri" pitchFamily="34" charset="0"/>
              <a:cs typeface="Calibri" pitchFamily="34" charset="0"/>
            </a:endParaRPr>
          </a:p>
          <a:p>
            <a:pPr eaLnBrk="0" hangingPunct="0"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Micro ZG</a:t>
            </a:r>
          </a:p>
        </p:txBody>
      </p:sp>
      <p:sp>
        <p:nvSpPr>
          <p:cNvPr id="12302" name="Tekstvak 15"/>
          <p:cNvSpPr txBox="1">
            <a:spLocks noChangeArrowheads="1"/>
          </p:cNvSpPr>
          <p:nvPr/>
        </p:nvSpPr>
        <p:spPr bwMode="auto">
          <a:xfrm>
            <a:off x="3643313" y="1643063"/>
            <a:ext cx="4803687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FontTx/>
              <a:buChar char="-"/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Gevonden</a:t>
            </a:r>
            <a:r>
              <a:rPr lang="en-US" dirty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centrum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meeste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sterrenstelsels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eaLnBrk="0" hangingPunct="0">
              <a:buFontTx/>
              <a:buChar char="-"/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Verantwoordelijk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>
                <a:latin typeface="Calibri" pitchFamily="34" charset="0"/>
                <a:cs typeface="Calibri" pitchFamily="34" charset="0"/>
              </a:rPr>
              <a:t> Active Galactic Nuclei</a:t>
            </a:r>
          </a:p>
          <a:p>
            <a:pPr eaLnBrk="0" hangingPunct="0">
              <a:buFontTx/>
              <a:buChar char="-"/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Kunnen</a:t>
            </a:r>
            <a:r>
              <a:rPr lang="en-US" dirty="0">
                <a:latin typeface="Calibri" pitchFamily="34" charset="0"/>
                <a:cs typeface="Calibri" pitchFamily="34" charset="0"/>
              </a:rPr>
              <a:t> direct en indirect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gevormd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worden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eaLnBrk="0" hangingPunct="0">
              <a:buFontTx/>
              <a:buChar char="-"/>
              <a:defRPr/>
            </a:pPr>
            <a:endParaRPr lang="en-US" dirty="0">
              <a:latin typeface="Calibri" pitchFamily="34" charset="0"/>
              <a:cs typeface="Calibri" pitchFamily="34" charset="0"/>
            </a:endParaRPr>
          </a:p>
          <a:p>
            <a:pPr eaLnBrk="0" hangingPunct="0">
              <a:buFontTx/>
              <a:buChar char="-"/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Mogelijk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gevonden</a:t>
            </a:r>
            <a:r>
              <a:rPr lang="en-US" dirty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dichte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sterrenclusters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eaLnBrk="0" hangingPunct="0">
              <a:buFontTx/>
              <a:buChar char="-"/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Mogelijke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verklaring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>
                <a:latin typeface="Calibri" pitchFamily="34" charset="0"/>
                <a:cs typeface="Calibri" pitchFamily="34" charset="0"/>
              </a:rPr>
              <a:t> Ultra-luminous X-Rays</a:t>
            </a:r>
          </a:p>
          <a:p>
            <a:pPr eaLnBrk="0" hangingPunct="0">
              <a:buFontTx/>
              <a:buChar char="-"/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Moeten</a:t>
            </a:r>
            <a:r>
              <a:rPr lang="en-US" dirty="0">
                <a:latin typeface="Calibri" pitchFamily="34" charset="0"/>
                <a:cs typeface="Calibri" pitchFamily="34" charset="0"/>
              </a:rPr>
              <a:t> indirect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gevormd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worden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eaLnBrk="0" hangingPunct="0">
              <a:buFontTx/>
              <a:buChar char="-"/>
              <a:defRPr/>
            </a:pPr>
            <a:endParaRPr lang="en-US" dirty="0">
              <a:latin typeface="Calibri" pitchFamily="34" charset="0"/>
              <a:cs typeface="Calibri" pitchFamily="34" charset="0"/>
            </a:endParaRPr>
          </a:p>
          <a:p>
            <a:pPr eaLnBrk="0" hangingPunct="0">
              <a:buFontTx/>
              <a:buChar char="-"/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Resten</a:t>
            </a:r>
            <a:r>
              <a:rPr lang="en-US" dirty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zeer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zware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sterren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eaLnBrk="0" hangingPunct="0">
              <a:buFontTx/>
              <a:buChar char="-"/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Verantwoordelijk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>
                <a:latin typeface="Calibri" pitchFamily="34" charset="0"/>
                <a:cs typeface="Calibri" pitchFamily="34" charset="0"/>
              </a:rPr>
              <a:t> Gamma Ray Bursts</a:t>
            </a:r>
          </a:p>
          <a:p>
            <a:pPr eaLnBrk="0" hangingPunct="0">
              <a:buFontTx/>
              <a:buChar char="-"/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 Direct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gevormd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eaLnBrk="0" hangingPunct="0">
              <a:buFontTx/>
              <a:buChar char="-"/>
              <a:defRPr/>
            </a:pPr>
            <a:endParaRPr lang="en-US" dirty="0">
              <a:latin typeface="Calibri" pitchFamily="34" charset="0"/>
              <a:cs typeface="Calibri" pitchFamily="34" charset="0"/>
            </a:endParaRPr>
          </a:p>
          <a:p>
            <a:pPr eaLnBrk="0" hangingPunct="0">
              <a:buFontTx/>
              <a:buChar char="-"/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Quantumeffecten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>
                <a:latin typeface="Calibri" pitchFamily="34" charset="0"/>
                <a:cs typeface="Calibri" pitchFamily="34" charset="0"/>
              </a:rPr>
              <a:t> relevant</a:t>
            </a:r>
          </a:p>
          <a:p>
            <a:pPr eaLnBrk="0" hangingPunct="0">
              <a:buFontTx/>
              <a:buChar char="-"/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Voorspelt</a:t>
            </a:r>
            <a:r>
              <a:rPr lang="en-US" dirty="0">
                <a:latin typeface="Calibri" pitchFamily="34" charset="0"/>
                <a:cs typeface="Calibri" pitchFamily="34" charset="0"/>
              </a:rPr>
              <a:t> door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enkele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inflatiemodellen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eaLnBrk="0" hangingPunct="0">
              <a:buFontTx/>
              <a:buChar char="-"/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Misschien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geproduceerd</a:t>
            </a:r>
            <a:r>
              <a:rPr lang="en-US" dirty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kosmische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straling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eaLnBrk="0" hangingPunct="0">
              <a:buFontTx/>
              <a:buChar char="-"/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reden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>
                <a:latin typeface="Calibri" pitchFamily="34" charset="0"/>
                <a:cs typeface="Calibri" pitchFamily="34" charset="0"/>
              </a:rPr>
              <a:t> LHC de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aarde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vernietigen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zal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9218" name="Object 6"/>
          <p:cNvGraphicFramePr>
            <a:graphicFrameLocks noChangeAspect="1"/>
          </p:cNvGraphicFramePr>
          <p:nvPr/>
        </p:nvGraphicFramePr>
        <p:xfrm>
          <a:off x="685800" y="2133600"/>
          <a:ext cx="2478088" cy="457200"/>
        </p:xfrm>
        <a:graphic>
          <a:graphicData uri="http://schemas.openxmlformats.org/presentationml/2006/ole">
            <p:oleObj spid="_x0000_s9218" name="Equation" r:id="rId4" imgW="1307880" imgH="241200" progId="Equation.3">
              <p:embed/>
            </p:oleObj>
          </a:graphicData>
        </a:graphic>
      </p:graphicFrame>
      <p:graphicFrame>
        <p:nvGraphicFramePr>
          <p:cNvPr id="9219" name="Object 7"/>
          <p:cNvGraphicFramePr>
            <a:graphicFrameLocks noChangeAspect="1"/>
          </p:cNvGraphicFramePr>
          <p:nvPr/>
        </p:nvGraphicFramePr>
        <p:xfrm>
          <a:off x="685800" y="3200400"/>
          <a:ext cx="1587500" cy="457200"/>
        </p:xfrm>
        <a:graphic>
          <a:graphicData uri="http://schemas.openxmlformats.org/presentationml/2006/ole">
            <p:oleObj spid="_x0000_s9219" name="Equation" r:id="rId5" imgW="838080" imgH="241200" progId="Equation.3">
              <p:embed/>
            </p:oleObj>
          </a:graphicData>
        </a:graphic>
      </p:graphicFrame>
      <p:graphicFrame>
        <p:nvGraphicFramePr>
          <p:cNvPr id="9220" name="Object 8"/>
          <p:cNvGraphicFramePr>
            <a:graphicFrameLocks noChangeAspect="1"/>
          </p:cNvGraphicFramePr>
          <p:nvPr/>
        </p:nvGraphicFramePr>
        <p:xfrm>
          <a:off x="658813" y="4267200"/>
          <a:ext cx="2236787" cy="433388"/>
        </p:xfrm>
        <a:graphic>
          <a:graphicData uri="http://schemas.openxmlformats.org/presentationml/2006/ole">
            <p:oleObj spid="_x0000_s9220" name="Equation" r:id="rId6" imgW="1180800" imgH="228600" progId="Equation.3">
              <p:embed/>
            </p:oleObj>
          </a:graphicData>
        </a:graphic>
      </p:graphicFrame>
      <p:graphicFrame>
        <p:nvGraphicFramePr>
          <p:cNvPr id="9221" name="Object 9"/>
          <p:cNvGraphicFramePr>
            <a:graphicFrameLocks noChangeAspect="1"/>
          </p:cNvGraphicFramePr>
          <p:nvPr/>
        </p:nvGraphicFramePr>
        <p:xfrm>
          <a:off x="685800" y="5345113"/>
          <a:ext cx="1322388" cy="433387"/>
        </p:xfrm>
        <a:graphic>
          <a:graphicData uri="http://schemas.openxmlformats.org/presentationml/2006/ole">
            <p:oleObj spid="_x0000_s9221" name="Equation" r:id="rId7" imgW="698400" imgH="228600" progId="Equation.3">
              <p:embed/>
            </p:oleObj>
          </a:graphicData>
        </a:graphic>
      </p:graphicFrame>
      <p:cxnSp>
        <p:nvCxnSpPr>
          <p:cNvPr id="15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20483" name="Picture 2" descr="F:\My Documents Lacie\ASTROPICS\Astropic6\rn-gamma.ra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609600"/>
            <a:ext cx="8001000" cy="619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95410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altLang="ja-JP" sz="2800" dirty="0">
                <a:solidFill>
                  <a:srgbClr val="00397E"/>
                </a:solidFill>
                <a:latin typeface="Biondi" pitchFamily="2" charset="0"/>
                <a:ea typeface="MS PGothic" pitchFamily="34" charset="-128"/>
                <a:cs typeface="Arabic Typesetting" pitchFamily="66" charset="-78"/>
              </a:rPr>
              <a:t>Gamma </a:t>
            </a:r>
            <a:r>
              <a:rPr lang="en-US" altLang="ja-JP" sz="2800">
                <a:solidFill>
                  <a:srgbClr val="00397E"/>
                </a:solidFill>
                <a:latin typeface="Biondi" pitchFamily="2" charset="0"/>
                <a:ea typeface="MS PGothic" pitchFamily="34" charset="-128"/>
                <a:cs typeface="Arabic Typesetting" pitchFamily="66" charset="-78"/>
              </a:rPr>
              <a:t>Ray </a:t>
            </a:r>
            <a:r>
              <a:rPr lang="en-US" altLang="ja-JP" sz="2800" smtClean="0">
                <a:solidFill>
                  <a:srgbClr val="00397E"/>
                </a:solidFill>
                <a:latin typeface="Biondi" pitchFamily="2" charset="0"/>
                <a:ea typeface="MS PGothic" pitchFamily="34" charset="-128"/>
                <a:cs typeface="Arabic Typesetting" pitchFamily="66" charset="-78"/>
              </a:rPr>
              <a:t>Burst</a:t>
            </a:r>
          </a:p>
          <a:p>
            <a:pPr algn="ctr" eaLnBrk="0" hangingPunct="0">
              <a:defRPr/>
            </a:pPr>
            <a:endParaRPr lang="en-US" altLang="ja-JP" sz="2800" dirty="0">
              <a:solidFill>
                <a:srgbClr val="00397E"/>
              </a:solidFill>
              <a:latin typeface="Biondi" pitchFamily="2" charset="0"/>
              <a:ea typeface="MS PGothic" pitchFamily="34" charset="-128"/>
              <a:cs typeface="Arabic Typesetting" pitchFamily="66" charset="-78"/>
            </a:endParaRP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609600" y="1295400"/>
            <a:ext cx="1922463" cy="3698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FFFF00"/>
                </a:solidFill>
                <a:latin typeface="Calibri" pitchFamily="34" charset="0"/>
              </a:rPr>
              <a:t>Imploderende ster</a:t>
            </a:r>
          </a:p>
        </p:txBody>
      </p:sp>
      <p:sp>
        <p:nvSpPr>
          <p:cNvPr id="20486" name="Line 6"/>
          <p:cNvSpPr>
            <a:spLocks noChangeShapeType="1"/>
          </p:cNvSpPr>
          <p:nvPr/>
        </p:nvSpPr>
        <p:spPr bwMode="auto">
          <a:xfrm>
            <a:off x="2362200" y="1676400"/>
            <a:ext cx="457200" cy="106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 wrap="none"/>
          <a:lstStyle/>
          <a:p>
            <a:endParaRPr lang="nl-NL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3794125" y="4918075"/>
            <a:ext cx="1101725" cy="3698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Calibri" pitchFamily="34" charset="0"/>
              </a:rPr>
              <a:t>Zwart Gat</a:t>
            </a:r>
          </a:p>
        </p:txBody>
      </p:sp>
      <p:sp>
        <p:nvSpPr>
          <p:cNvPr id="20488" name="Line 8"/>
          <p:cNvSpPr>
            <a:spLocks noChangeShapeType="1"/>
          </p:cNvSpPr>
          <p:nvPr/>
        </p:nvSpPr>
        <p:spPr bwMode="auto">
          <a:xfrm flipH="1" flipV="1">
            <a:off x="4038600" y="4267200"/>
            <a:ext cx="3048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arrow" w="sm" len="sm"/>
          </a:ln>
        </p:spPr>
        <p:txBody>
          <a:bodyPr wrap="none"/>
          <a:lstStyle/>
          <a:p>
            <a:endParaRPr lang="nl-NL"/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4860925" y="4003675"/>
            <a:ext cx="1436688" cy="3698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Calibri" pitchFamily="34" charset="0"/>
              </a:rPr>
              <a:t>Accretieschijf</a:t>
            </a:r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 flipH="1">
            <a:off x="4267200" y="4191000"/>
            <a:ext cx="60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arrow" w="sm" len="sm"/>
          </a:ln>
        </p:spPr>
        <p:txBody>
          <a:bodyPr wrap="none"/>
          <a:lstStyle/>
          <a:p>
            <a:endParaRPr lang="nl-NL"/>
          </a:p>
        </p:txBody>
      </p:sp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2971800" y="2209800"/>
            <a:ext cx="3441700" cy="3698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Calibri" pitchFamily="34" charset="0"/>
              </a:rPr>
              <a:t>Ultra-relativistische  bundels (jets )</a:t>
            </a:r>
          </a:p>
        </p:txBody>
      </p:sp>
      <p:sp>
        <p:nvSpPr>
          <p:cNvPr id="20492" name="Line 13"/>
          <p:cNvSpPr>
            <a:spLocks noChangeShapeType="1"/>
          </p:cNvSpPr>
          <p:nvPr/>
        </p:nvSpPr>
        <p:spPr bwMode="auto">
          <a:xfrm flipH="1">
            <a:off x="2667000" y="2895600"/>
            <a:ext cx="1371600" cy="1905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arrow" w="sm" len="sm"/>
          </a:ln>
        </p:spPr>
        <p:txBody>
          <a:bodyPr wrap="none"/>
          <a:lstStyle/>
          <a:p>
            <a:endParaRPr lang="nl-NL"/>
          </a:p>
        </p:txBody>
      </p:sp>
      <p:sp>
        <p:nvSpPr>
          <p:cNvPr id="20493" name="Line 14"/>
          <p:cNvSpPr>
            <a:spLocks noChangeShapeType="1"/>
          </p:cNvSpPr>
          <p:nvPr/>
        </p:nvSpPr>
        <p:spPr bwMode="auto">
          <a:xfrm>
            <a:off x="4191000" y="2971800"/>
            <a:ext cx="16764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arrow" w="sm" len="sm"/>
          </a:ln>
        </p:spPr>
        <p:txBody>
          <a:bodyPr wrap="none"/>
          <a:lstStyle/>
          <a:p>
            <a:endParaRPr lang="nl-NL"/>
          </a:p>
        </p:txBody>
      </p:sp>
      <p:cxnSp>
        <p:nvCxnSpPr>
          <p:cNvPr id="14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blackholesSwirl-3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0988"/>
            <a:ext cx="9144000" cy="657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1" y="76200"/>
            <a:ext cx="6477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altLang="ja-JP" sz="2800" dirty="0" err="1">
                <a:solidFill>
                  <a:srgbClr val="00397E"/>
                </a:solidFill>
                <a:latin typeface="Biondi" pitchFamily="2" charset="0"/>
                <a:ea typeface="MS PGothic" pitchFamily="34" charset="-128"/>
                <a:cs typeface="Arabic Typesetting" pitchFamily="66" charset="-78"/>
              </a:rPr>
              <a:t>Zwarte</a:t>
            </a:r>
            <a:r>
              <a:rPr lang="en-US" altLang="ja-JP" sz="2800" dirty="0">
                <a:solidFill>
                  <a:srgbClr val="00397E"/>
                </a:solidFill>
                <a:latin typeface="Biondi" pitchFamily="2" charset="0"/>
                <a:ea typeface="MS PGothic" pitchFamily="34" charset="-128"/>
                <a:cs typeface="Arabic Typesetting" pitchFamily="66" charset="-78"/>
              </a:rPr>
              <a:t> </a:t>
            </a:r>
            <a:r>
              <a:rPr lang="en-US" altLang="ja-JP" sz="2800" dirty="0" err="1">
                <a:solidFill>
                  <a:srgbClr val="00397E"/>
                </a:solidFill>
                <a:latin typeface="Biondi" pitchFamily="2" charset="0"/>
                <a:ea typeface="MS PGothic" pitchFamily="34" charset="-128"/>
                <a:cs typeface="Arabic Typesetting" pitchFamily="66" charset="-78"/>
              </a:rPr>
              <a:t>gaten</a:t>
            </a:r>
            <a:r>
              <a:rPr lang="en-US" altLang="ja-JP" sz="2800" dirty="0">
                <a:solidFill>
                  <a:srgbClr val="00397E"/>
                </a:solidFill>
                <a:latin typeface="Biondi" pitchFamily="2" charset="0"/>
                <a:ea typeface="MS PGothic" pitchFamily="34" charset="-128"/>
                <a:cs typeface="Arabic Typesetting" pitchFamily="66" charset="-78"/>
              </a:rPr>
              <a:t> </a:t>
            </a:r>
            <a:r>
              <a:rPr lang="en-US" altLang="ja-JP" sz="2800" dirty="0" err="1">
                <a:solidFill>
                  <a:srgbClr val="00397E"/>
                </a:solidFill>
                <a:latin typeface="Biondi" pitchFamily="2" charset="0"/>
                <a:ea typeface="MS PGothic" pitchFamily="34" charset="-128"/>
                <a:cs typeface="Arabic Typesetting" pitchFamily="66" charset="-78"/>
              </a:rPr>
              <a:t>hebben</a:t>
            </a:r>
            <a:r>
              <a:rPr lang="en-US" altLang="ja-JP" sz="2800" dirty="0">
                <a:solidFill>
                  <a:srgbClr val="00397E"/>
                </a:solidFill>
                <a:latin typeface="Biondi" pitchFamily="2" charset="0"/>
                <a:ea typeface="MS PGothic" pitchFamily="34" charset="-128"/>
                <a:cs typeface="Arabic Typesetting" pitchFamily="66" charset="-78"/>
              </a:rPr>
              <a:t> </a:t>
            </a:r>
            <a:r>
              <a:rPr lang="en-US" altLang="ja-JP" sz="2800" dirty="0" err="1">
                <a:solidFill>
                  <a:srgbClr val="00397E"/>
                </a:solidFill>
                <a:latin typeface="Biondi" pitchFamily="2" charset="0"/>
                <a:ea typeface="MS PGothic" pitchFamily="34" charset="-128"/>
                <a:cs typeface="Arabic Typesetting" pitchFamily="66" charset="-78"/>
              </a:rPr>
              <a:t>invloed</a:t>
            </a:r>
            <a:r>
              <a:rPr lang="en-US" altLang="ja-JP" sz="2800" dirty="0">
                <a:solidFill>
                  <a:srgbClr val="00397E"/>
                </a:solidFill>
                <a:latin typeface="Biondi" pitchFamily="2" charset="0"/>
                <a:ea typeface="MS PGothic" pitchFamily="34" charset="-128"/>
                <a:cs typeface="Arabic Typesetting" pitchFamily="66" charset="-78"/>
              </a:rPr>
              <a:t> door </a:t>
            </a:r>
            <a:r>
              <a:rPr lang="en-US" altLang="ja-JP" sz="2800" dirty="0" err="1">
                <a:solidFill>
                  <a:srgbClr val="00397E"/>
                </a:solidFill>
                <a:latin typeface="Biondi" pitchFamily="2" charset="0"/>
                <a:ea typeface="MS PGothic" pitchFamily="34" charset="-128"/>
                <a:cs typeface="Arabic Typesetting" pitchFamily="66" charset="-78"/>
              </a:rPr>
              <a:t>hun</a:t>
            </a:r>
            <a:r>
              <a:rPr lang="en-US" altLang="ja-JP" sz="2800" dirty="0">
                <a:solidFill>
                  <a:srgbClr val="00397E"/>
                </a:solidFill>
                <a:latin typeface="Biondi" pitchFamily="2" charset="0"/>
                <a:ea typeface="MS PGothic" pitchFamily="34" charset="-128"/>
                <a:cs typeface="Arabic Typesetting" pitchFamily="66" charset="-78"/>
              </a:rPr>
              <a:t> </a:t>
            </a:r>
            <a:r>
              <a:rPr lang="en-US" altLang="ja-JP" sz="2800" dirty="0" err="1">
                <a:solidFill>
                  <a:srgbClr val="00397E"/>
                </a:solidFill>
                <a:latin typeface="Biondi" pitchFamily="2" charset="0"/>
                <a:ea typeface="MS PGothic" pitchFamily="34" charset="-128"/>
                <a:cs typeface="Arabic Typesetting" pitchFamily="66" charset="-78"/>
              </a:rPr>
              <a:t>zwaartekracht</a:t>
            </a:r>
            <a:r>
              <a:rPr lang="en-US" sz="3200" b="1" i="1" dirty="0">
                <a:solidFill>
                  <a:srgbClr val="000099"/>
                </a:solidFill>
                <a:latin typeface="+mj-lt"/>
                <a:cs typeface="+mn-cs"/>
              </a:rPr>
              <a:t>!</a:t>
            </a:r>
            <a:endParaRPr lang="nl-NL" sz="3200" b="1" i="1" dirty="0">
              <a:solidFill>
                <a:srgbClr val="000099"/>
              </a:solidFill>
              <a:latin typeface="+mj-lt"/>
              <a:cs typeface="+mn-cs"/>
            </a:endParaRP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597180" y="5572125"/>
            <a:ext cx="22600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dirty="0" err="1">
                <a:latin typeface="Calibri" pitchFamily="34" charset="0"/>
                <a:cs typeface="Calibri" pitchFamily="34" charset="0"/>
              </a:rPr>
              <a:t>Gewone</a:t>
            </a:r>
            <a:r>
              <a:rPr lang="en-US" dirty="0">
                <a:latin typeface="Calibri" pitchFamily="34" charset="0"/>
                <a:cs typeface="Calibri" pitchFamily="34" charset="0"/>
              </a:rPr>
              <a:t> of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reuzenster</a:t>
            </a:r>
            <a:endParaRPr lang="nl-NL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4844383" y="4929188"/>
            <a:ext cx="288899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dirty="0" err="1">
                <a:latin typeface="Calibri" pitchFamily="34" charset="0"/>
                <a:cs typeface="Calibri" pitchFamily="34" charset="0"/>
              </a:rPr>
              <a:t>Compacte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ster</a:t>
            </a:r>
            <a:r>
              <a:rPr lang="en-US" dirty="0">
                <a:latin typeface="Calibri" pitchFamily="34" charset="0"/>
                <a:cs typeface="Calibri" pitchFamily="34" charset="0"/>
              </a:rPr>
              <a:t> of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zwart</a:t>
            </a:r>
            <a:r>
              <a:rPr lang="en-US" dirty="0">
                <a:latin typeface="Calibri" pitchFamily="34" charset="0"/>
                <a:cs typeface="Calibri" pitchFamily="34" charset="0"/>
              </a:rPr>
              <a:t> gat</a:t>
            </a:r>
          </a:p>
          <a:p>
            <a:pPr algn="ctr" eaLnBrk="0" hangingPunct="0"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met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accretieschijf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algn="ctr" eaLnBrk="0" hangingPunct="0"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(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massa</a:t>
            </a:r>
            <a:r>
              <a:rPr lang="en-US" dirty="0">
                <a:latin typeface="Calibri" pitchFamily="34" charset="0"/>
                <a:cs typeface="Calibri" pitchFamily="34" charset="0"/>
              </a:rPr>
              <a:t> ~1,4-10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zonsmassa’s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nl-NL" sz="2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1510" name="Picture 3" descr="Menac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5488" y="76200"/>
            <a:ext cx="1992312" cy="257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blackholestorm_chandra_b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44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61937"/>
            <a:ext cx="9144000" cy="576263"/>
          </a:xfrm>
        </p:spPr>
        <p:txBody>
          <a:bodyPr/>
          <a:lstStyle/>
          <a:p>
            <a:pPr eaLnBrk="1" hangingPunct="1">
              <a:defRPr/>
            </a:pPr>
            <a:r>
              <a:rPr lang="nl-NL" altLang="ja-JP" sz="2800" b="0" kern="1200" dirty="0" smtClean="0">
                <a:solidFill>
                  <a:srgbClr val="00397E"/>
                </a:solidFill>
                <a:latin typeface="Biondi" pitchFamily="2" charset="0"/>
                <a:ea typeface="MS PGothic" pitchFamily="34" charset="-128"/>
                <a:cs typeface="Arabic Typesetting" pitchFamily="66" charset="-78"/>
              </a:rPr>
              <a:t>Extreme zwaartekracht: zwarte gaten</a:t>
            </a:r>
          </a:p>
        </p:txBody>
      </p:sp>
      <p:cxnSp>
        <p:nvCxnSpPr>
          <p:cNvPr id="4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AccrDiskCoro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4288"/>
            <a:ext cx="914400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4"/>
          <p:cNvSpPr>
            <a:spLocks noGrp="1" noChangeArrowheads="1"/>
          </p:cNvSpPr>
          <p:nvPr>
            <p:ph type="title"/>
          </p:nvPr>
        </p:nvSpPr>
        <p:spPr>
          <a:xfrm>
            <a:off x="179388" y="5562600"/>
            <a:ext cx="8507412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In de </a:t>
            </a:r>
            <a:r>
              <a:rPr lang="en-GB" sz="28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onmiddellijke</a:t>
            </a:r>
            <a:r>
              <a:rPr lang="en-GB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omgeving</a:t>
            </a:r>
            <a:r>
              <a:rPr lang="en-GB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van </a:t>
            </a:r>
            <a:r>
              <a:rPr lang="en-GB" sz="28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een</a:t>
            </a:r>
            <a:r>
              <a:rPr lang="en-GB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zwart</a:t>
            </a:r>
            <a:r>
              <a:rPr lang="en-GB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gat </a:t>
            </a:r>
            <a:r>
              <a:rPr lang="en-GB" sz="28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wordt</a:t>
            </a:r>
            <a:r>
              <a:rPr lang="en-GB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veel</a:t>
            </a:r>
            <a:r>
              <a:rPr lang="en-GB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straling</a:t>
            </a:r>
            <a:r>
              <a:rPr lang="en-GB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geproduceerd</a:t>
            </a:r>
            <a:r>
              <a:rPr lang="en-GB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Mijn documenten\praatje\MQSO.jpg"/>
          <p:cNvPicPr>
            <a:picLocks noChangeAspect="1" noChangeArrowheads="1"/>
          </p:cNvPicPr>
          <p:nvPr/>
        </p:nvPicPr>
        <p:blipFill>
          <a:blip r:embed="rId3" cstate="print"/>
          <a:srcRect l="1601" t="807" r="534" b="2422"/>
          <a:stretch>
            <a:fillRect/>
          </a:stretch>
        </p:blipFill>
        <p:spPr bwMode="auto">
          <a:xfrm>
            <a:off x="0" y="958850"/>
            <a:ext cx="9144000" cy="597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ja-JP" sz="2800" b="0" kern="1200" dirty="0" smtClean="0">
                <a:solidFill>
                  <a:srgbClr val="00397E"/>
                </a:solidFill>
                <a:latin typeface="Biondi" pitchFamily="2" charset="0"/>
                <a:ea typeface="MS PGothic" pitchFamily="34" charset="-128"/>
                <a:cs typeface="Arabic Typesetting" pitchFamily="66" charset="-78"/>
              </a:rPr>
              <a:t>Quasar, </a:t>
            </a:r>
            <a:r>
              <a:rPr lang="en-US" altLang="ja-JP" sz="2800" b="0" kern="1200" dirty="0" err="1" smtClean="0">
                <a:solidFill>
                  <a:srgbClr val="00397E"/>
                </a:solidFill>
                <a:latin typeface="Biondi" pitchFamily="2" charset="0"/>
                <a:ea typeface="MS PGothic" pitchFamily="34" charset="-128"/>
                <a:cs typeface="Arabic Typesetting" pitchFamily="66" charset="-78"/>
              </a:rPr>
              <a:t>microquasar</a:t>
            </a:r>
            <a:r>
              <a:rPr lang="en-US" altLang="ja-JP" sz="2800" b="0" kern="1200" smtClean="0">
                <a:solidFill>
                  <a:srgbClr val="00397E"/>
                </a:solidFill>
                <a:latin typeface="Biondi" pitchFamily="2" charset="0"/>
                <a:ea typeface="MS PGothic" pitchFamily="34" charset="-128"/>
                <a:cs typeface="Arabic Typesetting" pitchFamily="66" charset="-78"/>
              </a:rPr>
              <a:t>, gamma-flits</a:t>
            </a:r>
            <a:endParaRPr lang="en-US" altLang="ja-JP" sz="2800" b="0" kern="1200" dirty="0" smtClean="0">
              <a:solidFill>
                <a:srgbClr val="00397E"/>
              </a:solidFill>
              <a:latin typeface="Biondi" pitchFamily="2" charset="0"/>
              <a:ea typeface="MS PGothic" pitchFamily="34" charset="-128"/>
              <a:cs typeface="Arabic Typesetting" pitchFamily="66" charset="-78"/>
            </a:endParaRP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441325" y="62944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nl-NL">
              <a:latin typeface="Calibri" pitchFamily="34" charset="0"/>
            </a:endParaRP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0" y="6472238"/>
            <a:ext cx="89439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rgbClr val="FFFF00"/>
                </a:solidFill>
                <a:latin typeface="Calibri" pitchFamily="34" charset="0"/>
              </a:rPr>
              <a:t>~ 10</a:t>
            </a:r>
            <a:r>
              <a:rPr lang="en-US" sz="2400" baseline="30000">
                <a:solidFill>
                  <a:srgbClr val="FFFF00"/>
                </a:solidFill>
                <a:latin typeface="Calibri" pitchFamily="34" charset="0"/>
              </a:rPr>
              <a:t>5</a:t>
            </a:r>
            <a:r>
              <a:rPr lang="en-US" sz="2400">
                <a:solidFill>
                  <a:srgbClr val="FFFF00"/>
                </a:solidFill>
                <a:latin typeface="Calibri" pitchFamily="34" charset="0"/>
              </a:rPr>
              <a:t> jaar               ~ 10</a:t>
            </a:r>
            <a:r>
              <a:rPr lang="en-US" sz="2400" baseline="30000">
                <a:solidFill>
                  <a:srgbClr val="FFFF00"/>
                </a:solidFill>
                <a:latin typeface="Calibri" pitchFamily="34" charset="0"/>
              </a:rPr>
              <a:t>8</a:t>
            </a:r>
            <a:r>
              <a:rPr lang="en-US" sz="2400">
                <a:solidFill>
                  <a:srgbClr val="FFFF00"/>
                </a:solidFill>
                <a:latin typeface="Calibri" pitchFamily="34" charset="0"/>
              </a:rPr>
              <a:t> jaar                       &lt; 1 minuut/ 1 uur / 100 dagen</a:t>
            </a:r>
          </a:p>
        </p:txBody>
      </p:sp>
      <p:cxnSp>
        <p:nvCxnSpPr>
          <p:cNvPr id="6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11"/>
          <p:cNvSpPr>
            <a:spLocks noChangeArrowheads="1"/>
          </p:cNvSpPr>
          <p:nvPr/>
        </p:nvSpPr>
        <p:spPr bwMode="auto">
          <a:xfrm>
            <a:off x="0" y="0"/>
            <a:ext cx="954088" cy="6858000"/>
          </a:xfrm>
          <a:prstGeom prst="rect">
            <a:avLst/>
          </a:prstGeom>
          <a:solidFill>
            <a:srgbClr val="FFFF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 useBgFill="1"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188913"/>
            <a:ext cx="7777162" cy="428625"/>
          </a:xfrm>
        </p:spPr>
        <p:txBody>
          <a:bodyPr/>
          <a:lstStyle/>
          <a:p>
            <a:pPr defTabSz="987425">
              <a:defRPr/>
            </a:pPr>
            <a:r>
              <a:rPr lang="en-US" altLang="ja-JP" sz="2800" b="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Numerieke</a:t>
            </a:r>
            <a:r>
              <a:rPr lang="en-US" altLang="ja-JP" sz="2800" b="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 </a:t>
            </a:r>
            <a:r>
              <a:rPr lang="en-US" altLang="ja-JP" sz="2800" b="0" kern="1200" dirty="0" err="1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relativiteitstheorie</a:t>
            </a:r>
            <a:endParaRPr lang="en-US" altLang="ja-JP" sz="2800" b="0" kern="1200" dirty="0" smtClean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44782" y="960930"/>
            <a:ext cx="53067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="0" dirty="0" err="1" smtClean="0">
                <a:solidFill>
                  <a:srgbClr val="6C18B0"/>
                </a:solidFill>
                <a:latin typeface="+mn-lt"/>
              </a:rPr>
              <a:t>Vorming</a:t>
            </a:r>
            <a:r>
              <a:rPr lang="en-US" sz="1800" b="0" dirty="0" smtClean="0">
                <a:solidFill>
                  <a:srgbClr val="6C18B0"/>
                </a:solidFill>
                <a:latin typeface="+mn-lt"/>
              </a:rPr>
              <a:t> van </a:t>
            </a:r>
            <a:r>
              <a:rPr lang="en-US" sz="1800" b="0" dirty="0" err="1" smtClean="0">
                <a:solidFill>
                  <a:srgbClr val="6C18B0"/>
                </a:solidFill>
                <a:latin typeface="+mn-lt"/>
              </a:rPr>
              <a:t>zwarte</a:t>
            </a:r>
            <a:r>
              <a:rPr lang="en-US" sz="1800" b="0" dirty="0" smtClean="0">
                <a:solidFill>
                  <a:srgbClr val="6C18B0"/>
                </a:solidFill>
                <a:latin typeface="+mn-lt"/>
              </a:rPr>
              <a:t> gat</a:t>
            </a:r>
            <a:endParaRPr lang="en-US" sz="1800" b="0" dirty="0">
              <a:solidFill>
                <a:srgbClr val="6C18B0"/>
              </a:solidFill>
              <a:latin typeface="+mn-lt"/>
            </a:endParaRPr>
          </a:p>
          <a:p>
            <a:pPr>
              <a:defRPr/>
            </a:pPr>
            <a:endParaRPr lang="en-US" sz="1800" b="0" dirty="0">
              <a:solidFill>
                <a:srgbClr val="6C18B0"/>
              </a:solidFill>
              <a:latin typeface="+mn-lt"/>
            </a:endParaRPr>
          </a:p>
        </p:txBody>
      </p:sp>
      <p:cxnSp>
        <p:nvCxnSpPr>
          <p:cNvPr id="8205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  <p:pic>
        <p:nvPicPr>
          <p:cNvPr id="11" name="Picture 5" descr="bhbat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94509" y="1652752"/>
            <a:ext cx="29051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bbh08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407276" y="4319752"/>
            <a:ext cx="3048000" cy="2286000"/>
          </a:xfrm>
          <a:prstGeom prst="rect">
            <a:avLst/>
          </a:prstGeom>
        </p:spPr>
      </p:pic>
      <p:sp>
        <p:nvSpPr>
          <p:cNvPr id="12" name="TextBox 14"/>
          <p:cNvSpPr txBox="1"/>
          <p:nvPr/>
        </p:nvSpPr>
        <p:spPr>
          <a:xfrm>
            <a:off x="3619660" y="4329518"/>
            <a:ext cx="53067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="0" dirty="0" err="1" smtClean="0">
                <a:solidFill>
                  <a:srgbClr val="6C18B0"/>
                </a:solidFill>
                <a:latin typeface="+mn-lt"/>
              </a:rPr>
              <a:t>Coalescense</a:t>
            </a:r>
            <a:r>
              <a:rPr lang="en-US" sz="1800" b="0" dirty="0" smtClean="0">
                <a:solidFill>
                  <a:srgbClr val="6C18B0"/>
                </a:solidFill>
                <a:latin typeface="+mn-lt"/>
              </a:rPr>
              <a:t> van twee </a:t>
            </a:r>
            <a:r>
              <a:rPr lang="en-US" sz="1800" b="0" dirty="0" err="1" smtClean="0">
                <a:solidFill>
                  <a:srgbClr val="6C18B0"/>
                </a:solidFill>
                <a:latin typeface="+mn-lt"/>
              </a:rPr>
              <a:t>zwarte</a:t>
            </a:r>
            <a:r>
              <a:rPr lang="en-US" sz="1800" b="0" dirty="0" smtClean="0">
                <a:solidFill>
                  <a:srgbClr val="6C18B0"/>
                </a:solidFill>
                <a:latin typeface="+mn-lt"/>
              </a:rPr>
              <a:t> </a:t>
            </a:r>
            <a:r>
              <a:rPr lang="en-US" sz="1800" b="0" dirty="0" err="1" smtClean="0">
                <a:solidFill>
                  <a:srgbClr val="6C18B0"/>
                </a:solidFill>
                <a:latin typeface="+mn-lt"/>
              </a:rPr>
              <a:t>gaten</a:t>
            </a:r>
            <a:endParaRPr lang="en-US" sz="1800" b="0" dirty="0">
              <a:solidFill>
                <a:srgbClr val="6C18B0"/>
              </a:solidFill>
              <a:latin typeface="+mn-lt"/>
            </a:endParaRPr>
          </a:p>
          <a:p>
            <a:pPr>
              <a:defRPr/>
            </a:pPr>
            <a:endParaRPr lang="en-US" sz="1800" b="0" dirty="0">
              <a:solidFill>
                <a:srgbClr val="6C18B0"/>
              </a:solidFill>
              <a:latin typeface="+mn-lt"/>
            </a:endParaRPr>
          </a:p>
        </p:txBody>
      </p:sp>
      <p:pic>
        <p:nvPicPr>
          <p:cNvPr id="13" name="um0.8bns_ah02.mo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1534511" y="1615965"/>
            <a:ext cx="3048000" cy="2286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 fullScrn="1"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video fullScrn="1">
              <p:cMediaNode>
                <p:cTn id="1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5181600" y="2667000"/>
            <a:ext cx="371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400" i="1">
                <a:latin typeface="Times New Roman" pitchFamily="18" charset="0"/>
              </a:rPr>
              <a:t>R</a:t>
            </a:r>
          </a:p>
        </p:txBody>
      </p:sp>
      <p:sp>
        <p:nvSpPr>
          <p:cNvPr id="2052" name="Text Box 9"/>
          <p:cNvSpPr txBox="1">
            <a:spLocks noChangeArrowheads="1"/>
          </p:cNvSpPr>
          <p:nvPr/>
        </p:nvSpPr>
        <p:spPr bwMode="auto">
          <a:xfrm>
            <a:off x="3886200" y="2590800"/>
            <a:ext cx="3984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i="1">
                <a:latin typeface="Times New Roman" pitchFamily="18" charset="0"/>
              </a:rPr>
              <a:t>M</a:t>
            </a:r>
          </a:p>
        </p:txBody>
      </p:sp>
      <p:sp>
        <p:nvSpPr>
          <p:cNvPr id="2053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2054" name="Oval 8"/>
          <p:cNvSpPr>
            <a:spLocks noChangeArrowheads="1"/>
          </p:cNvSpPr>
          <p:nvPr/>
        </p:nvSpPr>
        <p:spPr bwMode="auto">
          <a:xfrm>
            <a:off x="3124200" y="3048000"/>
            <a:ext cx="1143000" cy="1066800"/>
          </a:xfrm>
          <a:prstGeom prst="ellipse">
            <a:avLst/>
          </a:prstGeom>
          <a:gradFill rotWithShape="0"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2055" name="Oval 9"/>
          <p:cNvSpPr>
            <a:spLocks noChangeArrowheads="1"/>
          </p:cNvSpPr>
          <p:nvPr/>
        </p:nvSpPr>
        <p:spPr bwMode="auto">
          <a:xfrm>
            <a:off x="5867400" y="1905000"/>
            <a:ext cx="304800" cy="304800"/>
          </a:xfrm>
          <a:prstGeom prst="ellipse">
            <a:avLst/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cxnSp>
        <p:nvCxnSpPr>
          <p:cNvPr id="2056" name="Straight Arrow Connector 11"/>
          <p:cNvCxnSpPr>
            <a:cxnSpLocks noChangeShapeType="1"/>
          </p:cNvCxnSpPr>
          <p:nvPr/>
        </p:nvCxnSpPr>
        <p:spPr bwMode="auto">
          <a:xfrm flipV="1">
            <a:off x="3733800" y="2057400"/>
            <a:ext cx="2286000" cy="15240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057" name="Straight Arrow Connector 13"/>
          <p:cNvCxnSpPr>
            <a:cxnSpLocks noChangeShapeType="1"/>
          </p:cNvCxnSpPr>
          <p:nvPr/>
        </p:nvCxnSpPr>
        <p:spPr bwMode="auto">
          <a:xfrm flipV="1">
            <a:off x="6019800" y="1676400"/>
            <a:ext cx="609600" cy="3810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4637088" y="3429000"/>
          <a:ext cx="2395537" cy="457200"/>
        </p:xfrm>
        <a:graphic>
          <a:graphicData uri="http://schemas.openxmlformats.org/presentationml/2006/ole">
            <p:oleObj spid="_x0000_s2050" name="Equation" r:id="rId4" imgW="1396800" imgH="266400" progId="Equation.DSMT4">
              <p:embed/>
            </p:oleObj>
          </a:graphicData>
        </a:graphic>
      </p:graphicFrame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0" y="304800"/>
            <a:ext cx="9144000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altLang="ja-JP" sz="2800" dirty="0" err="1">
                <a:solidFill>
                  <a:srgbClr val="00397E"/>
                </a:solidFill>
                <a:latin typeface="Biondi" pitchFamily="2" charset="0"/>
                <a:ea typeface="MS PGothic" pitchFamily="34" charset="-128"/>
                <a:cs typeface="Arabic Typesetting" pitchFamily="66" charset="-78"/>
              </a:rPr>
              <a:t>Ontsnappingssnelheid</a:t>
            </a:r>
            <a:endParaRPr lang="en-US" altLang="ja-JP" sz="2800" dirty="0">
              <a:solidFill>
                <a:srgbClr val="00397E"/>
              </a:solidFill>
              <a:latin typeface="Biondi" pitchFamily="2" charset="0"/>
              <a:ea typeface="MS PGothic" pitchFamily="34" charset="-128"/>
              <a:cs typeface="Arabic Typesetting" pitchFamily="66" charset="-78"/>
            </a:endParaRPr>
          </a:p>
        </p:txBody>
      </p:sp>
      <p:cxnSp>
        <p:nvCxnSpPr>
          <p:cNvPr id="11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/>
          <p:cNvSpPr/>
          <p:nvPr/>
        </p:nvSpPr>
        <p:spPr bwMode="auto">
          <a:xfrm>
            <a:off x="0" y="5791200"/>
            <a:ext cx="12954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pic>
        <p:nvPicPr>
          <p:cNvPr id="17" name="Picture 18" descr="pulsar03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174107"/>
            <a:ext cx="1501775" cy="187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9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3149" y="1763776"/>
            <a:ext cx="2209800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9" name="Inhaltsplatzhalter 4" descr="Doublesystar.gif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114800" y="1781944"/>
            <a:ext cx="1371600" cy="1143000"/>
          </a:xfrm>
        </p:spPr>
      </p:pic>
      <p:pic>
        <p:nvPicPr>
          <p:cNvPr id="4506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701494"/>
            <a:ext cx="4333875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65574" y="3114022"/>
            <a:ext cx="317400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/>
            <a:r>
              <a:rPr lang="de-DE" sz="2000" b="0" dirty="0">
                <a:latin typeface="Calibri" pitchFamily="34" charset="0"/>
                <a:cs typeface="Calibri" pitchFamily="34" charset="0"/>
              </a:rPr>
              <a:t>Russell A. </a:t>
            </a:r>
            <a:r>
              <a:rPr lang="de-DE" sz="2000" b="0" dirty="0" err="1">
                <a:latin typeface="Calibri" pitchFamily="34" charset="0"/>
                <a:cs typeface="Calibri" pitchFamily="34" charset="0"/>
              </a:rPr>
              <a:t>Hulse</a:t>
            </a:r>
            <a:endParaRPr lang="de-DE" sz="2000" b="0" dirty="0">
              <a:latin typeface="Calibri" pitchFamily="34" charset="0"/>
              <a:cs typeface="Calibri" pitchFamily="34" charset="0"/>
            </a:endParaRPr>
          </a:p>
          <a:p>
            <a:pPr algn="r" eaLnBrk="0" hangingPunct="0"/>
            <a:r>
              <a:rPr lang="de-DE" sz="2000" b="0" dirty="0">
                <a:latin typeface="Calibri" pitchFamily="34" charset="0"/>
                <a:cs typeface="Calibri" pitchFamily="34" charset="0"/>
              </a:rPr>
              <a:t>Joseph H. Taylor, Jr.</a:t>
            </a:r>
          </a:p>
          <a:p>
            <a:pPr algn="r" eaLnBrk="0" hangingPunct="0"/>
            <a:r>
              <a:rPr lang="de-DE" sz="2000" b="0" dirty="0">
                <a:latin typeface="Calibri" pitchFamily="34" charset="0"/>
                <a:cs typeface="Calibri" pitchFamily="34" charset="0"/>
              </a:rPr>
              <a:t>In </a:t>
            </a:r>
            <a:r>
              <a:rPr lang="de-DE" sz="2000" b="0">
                <a:latin typeface="Calibri" pitchFamily="34" charset="0"/>
                <a:cs typeface="Calibri" pitchFamily="34" charset="0"/>
              </a:rPr>
              <a:t>1974 </a:t>
            </a:r>
            <a:r>
              <a:rPr lang="de-DE" sz="2000" b="0" smtClean="0">
                <a:latin typeface="Calibri" pitchFamily="34" charset="0"/>
                <a:cs typeface="Calibri" pitchFamily="34" charset="0"/>
              </a:rPr>
              <a:t>werd de eerste pulsar in een binair systeem ontdekt</a:t>
            </a:r>
            <a:endParaRPr lang="de-DE" sz="2000" b="0" dirty="0">
              <a:latin typeface="Calibri" pitchFamily="34" charset="0"/>
              <a:cs typeface="Calibri" pitchFamily="34" charset="0"/>
            </a:endParaRPr>
          </a:p>
          <a:p>
            <a:pPr algn="r" eaLnBrk="0" hangingPunct="0"/>
            <a:endParaRPr lang="de-DE" sz="2000" b="0" dirty="0">
              <a:latin typeface="Calibri" pitchFamily="34" charset="0"/>
              <a:cs typeface="Calibri" pitchFamily="34" charset="0"/>
            </a:endParaRPr>
          </a:p>
          <a:p>
            <a:pPr algn="r" eaLnBrk="0" hangingPunct="0"/>
            <a:r>
              <a:rPr lang="de-DE" sz="2000" b="0" smtClean="0">
                <a:latin typeface="Calibri" pitchFamily="34" charset="0"/>
                <a:cs typeface="Calibri" pitchFamily="34" charset="0"/>
              </a:rPr>
              <a:t>Periode </a:t>
            </a:r>
            <a:r>
              <a:rPr lang="de-DE" sz="2000" b="0">
                <a:latin typeface="Calibri" pitchFamily="34" charset="0"/>
                <a:cs typeface="Calibri" pitchFamily="34" charset="0"/>
              </a:rPr>
              <a:t>~ </a:t>
            </a:r>
            <a:r>
              <a:rPr lang="de-DE" sz="2000" b="0" smtClean="0">
                <a:latin typeface="Calibri" pitchFamily="34" charset="0"/>
                <a:cs typeface="Calibri" pitchFamily="34" charset="0"/>
              </a:rPr>
              <a:t>8h</a:t>
            </a:r>
            <a:endParaRPr lang="de-DE" sz="20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hteck 40"/>
          <p:cNvSpPr>
            <a:spLocks noChangeArrowheads="1"/>
          </p:cNvSpPr>
          <p:nvPr/>
        </p:nvSpPr>
        <p:spPr bwMode="auto">
          <a:xfrm>
            <a:off x="865847" y="5336021"/>
            <a:ext cx="23717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2000" b="0" smtClean="0">
                <a:latin typeface="Calibri" pitchFamily="34" charset="0"/>
                <a:cs typeface="Calibri" pitchFamily="34" charset="0"/>
              </a:rPr>
              <a:t>GW emissie verkort de periode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228171" y="6074712"/>
            <a:ext cx="29928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2000" b="0" smtClean="0">
                <a:latin typeface="Calibri" pitchFamily="34" charset="0"/>
                <a:cs typeface="Calibri" pitchFamily="34" charset="0"/>
              </a:rPr>
              <a:t>Indirecte detectie van </a:t>
            </a:r>
            <a:r>
              <a:rPr lang="de-DE" sz="2000" b="0" dirty="0">
                <a:latin typeface="Calibri" pitchFamily="34" charset="0"/>
                <a:cs typeface="Calibri" pitchFamily="34" charset="0"/>
              </a:rPr>
              <a:t>GWs</a:t>
            </a:r>
          </a:p>
        </p:txBody>
      </p:sp>
      <p:sp>
        <p:nvSpPr>
          <p:cNvPr id="4" name="Rechteck 3"/>
          <p:cNvSpPr/>
          <p:nvPr/>
        </p:nvSpPr>
        <p:spPr>
          <a:xfrm>
            <a:off x="1408556" y="6444044"/>
            <a:ext cx="18293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2000" b="0" smtClean="0">
                <a:latin typeface="Calibri" pitchFamily="34" charset="0"/>
                <a:cs typeface="Calibri" pitchFamily="34" charset="0"/>
              </a:rPr>
              <a:t>Nobelprijs </a:t>
            </a:r>
            <a:r>
              <a:rPr lang="de-DE" sz="2000" b="0" dirty="0">
                <a:latin typeface="Calibri" pitchFamily="34" charset="0"/>
                <a:cs typeface="Calibri" pitchFamily="34" charset="0"/>
              </a:rPr>
              <a:t>1993</a:t>
            </a: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5000"/>
              </a:lnSpc>
            </a:pPr>
            <a:r>
              <a:rPr lang="nl-NL" altLang="ja-JP" b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Gravitatiestraling bestaat: PSR B1913+16</a:t>
            </a:r>
            <a:endParaRPr lang="en-US" altLang="ja-JP" b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cxnSp>
        <p:nvCxnSpPr>
          <p:cNvPr id="20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  <p:pic>
        <p:nvPicPr>
          <p:cNvPr id="22" name="Picture 5" descr="HulseTaylo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093" y="1035167"/>
            <a:ext cx="2251098" cy="1994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ieren 38"/>
          <p:cNvGrpSpPr>
            <a:grpSpLocks/>
          </p:cNvGrpSpPr>
          <p:nvPr/>
        </p:nvGrpSpPr>
        <p:grpSpPr bwMode="auto">
          <a:xfrm>
            <a:off x="3649345" y="1086246"/>
            <a:ext cx="5433378" cy="5799138"/>
            <a:chOff x="3639777" y="987966"/>
            <a:chExt cx="5432785" cy="5798620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643306" y="1222747"/>
              <a:ext cx="5429256" cy="5563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Text Box 12"/>
            <p:cNvSpPr txBox="1">
              <a:spLocks noChangeArrowheads="1"/>
            </p:cNvSpPr>
            <p:nvPr/>
          </p:nvSpPr>
          <p:spPr bwMode="auto">
            <a:xfrm>
              <a:off x="3639777" y="987966"/>
              <a:ext cx="5429288" cy="46162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>
                  <a:solidFill>
                    <a:schemeClr val="bg1"/>
                  </a:solidFill>
                  <a:latin typeface="Corbel" pitchFamily="34" charset="0"/>
                  <a:sym typeface="Symbol" pitchFamily="18" charset="2"/>
                </a:rPr>
                <a:t></a:t>
              </a:r>
              <a:r>
                <a:rPr lang="de-DE" i="1">
                  <a:solidFill>
                    <a:schemeClr val="bg1"/>
                  </a:solidFill>
                  <a:latin typeface="Corbel" pitchFamily="34" charset="0"/>
                  <a:sym typeface="Symbol" pitchFamily="18" charset="2"/>
                </a:rPr>
                <a:t>t</a:t>
              </a:r>
              <a:r>
                <a:rPr lang="de-DE" baseline="-25000">
                  <a:solidFill>
                    <a:schemeClr val="bg1"/>
                  </a:solidFill>
                  <a:latin typeface="Corbel" pitchFamily="34" charset="0"/>
                  <a:sym typeface="Symbol" pitchFamily="18" charset="2"/>
                </a:rPr>
                <a:t>P</a:t>
              </a:r>
              <a:r>
                <a:rPr lang="de-DE">
                  <a:solidFill>
                    <a:schemeClr val="bg1"/>
                  </a:solidFill>
                  <a:latin typeface="Corbel" pitchFamily="34" charset="0"/>
                  <a:sym typeface="Symbol" pitchFamily="18" charset="2"/>
                </a:rPr>
                <a:t> </a:t>
              </a:r>
              <a:r>
                <a:rPr lang="de-DE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  <a:sym typeface="Symbol" pitchFamily="18" charset="2"/>
                </a:rPr>
                <a:t>[s]  Periastron advance</a:t>
              </a:r>
              <a:endParaRPr lang="de-DE" i="1">
                <a:solidFill>
                  <a:schemeClr val="bg1"/>
                </a:solidFill>
                <a:latin typeface="Calibri" pitchFamily="34" charset="0"/>
                <a:cs typeface="Calibri" pitchFamily="34" charset="0"/>
                <a:sym typeface="Symbol" pitchFamily="18" charset="2"/>
              </a:endParaRPr>
            </a:p>
          </p:txBody>
        </p:sp>
      </p:grpSp>
      <p:sp>
        <p:nvSpPr>
          <p:cNvPr id="26" name="Textfeld 4"/>
          <p:cNvSpPr txBox="1"/>
          <p:nvPr/>
        </p:nvSpPr>
        <p:spPr>
          <a:xfrm>
            <a:off x="4942796" y="4486001"/>
            <a:ext cx="2190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afwijking </a:t>
            </a:r>
            <a:r>
              <a:rPr lang="de-DE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&lt;0.2%</a:t>
            </a:r>
            <a:endParaRPr lang="de-DE" dirty="0">
              <a:solidFill>
                <a:schemeClr val="accent2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01958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4" grpId="0"/>
      <p:bldP spid="2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836712"/>
            <a:ext cx="5259591" cy="1800200"/>
          </a:xfrm>
        </p:spPr>
        <p:txBody>
          <a:bodyPr/>
          <a:lstStyle/>
          <a:p>
            <a:r>
              <a:rPr lang="en-US" sz="2000" b="0" dirty="0" err="1" smtClean="0">
                <a:latin typeface="Calibri" pitchFamily="34" charset="0"/>
              </a:rPr>
              <a:t>Recente</a:t>
            </a:r>
            <a:r>
              <a:rPr lang="en-US" sz="2000" b="0" dirty="0" smtClean="0">
                <a:latin typeface="Calibri" pitchFamily="34" charset="0"/>
              </a:rPr>
              <a:t> </a:t>
            </a:r>
            <a:r>
              <a:rPr lang="en-US" sz="2000" b="0" dirty="0" err="1" smtClean="0">
                <a:latin typeface="Calibri" pitchFamily="34" charset="0"/>
              </a:rPr>
              <a:t>satelliet</a:t>
            </a:r>
            <a:r>
              <a:rPr lang="en-US" sz="2000" b="0" dirty="0" smtClean="0">
                <a:latin typeface="Calibri" pitchFamily="34" charset="0"/>
              </a:rPr>
              <a:t> missies </a:t>
            </a:r>
            <a:r>
              <a:rPr lang="en-US" sz="2000" b="0" dirty="0" err="1" smtClean="0">
                <a:latin typeface="Calibri" pitchFamily="34" charset="0"/>
              </a:rPr>
              <a:t>tonen</a:t>
            </a:r>
            <a:r>
              <a:rPr lang="en-US" sz="2000" b="0" dirty="0" smtClean="0">
                <a:latin typeface="Calibri" pitchFamily="34" charset="0"/>
              </a:rPr>
              <a:t> reeks </a:t>
            </a:r>
            <a:r>
              <a:rPr lang="en-US" sz="2000" b="0" dirty="0" err="1" smtClean="0">
                <a:latin typeface="Calibri" pitchFamily="34" charset="0"/>
              </a:rPr>
              <a:t>explosieve</a:t>
            </a:r>
            <a:r>
              <a:rPr lang="en-US" sz="2000" b="0" dirty="0" smtClean="0">
                <a:latin typeface="Calibri" pitchFamily="34" charset="0"/>
              </a:rPr>
              <a:t> </a:t>
            </a:r>
            <a:r>
              <a:rPr lang="en-US" sz="2000" b="0" dirty="0" err="1" smtClean="0">
                <a:latin typeface="Calibri" pitchFamily="34" charset="0"/>
              </a:rPr>
              <a:t>gebeurtenissen</a:t>
            </a:r>
            <a:r>
              <a:rPr lang="en-US" sz="2000" b="0" dirty="0" smtClean="0">
                <a:latin typeface="Calibri" pitchFamily="34" charset="0"/>
              </a:rPr>
              <a:t> in </a:t>
            </a:r>
            <a:r>
              <a:rPr lang="en-US" sz="2000" b="0" dirty="0" err="1" smtClean="0">
                <a:latin typeface="Calibri" pitchFamily="34" charset="0"/>
              </a:rPr>
              <a:t>Universum</a:t>
            </a:r>
            <a:r>
              <a:rPr lang="en-US" sz="2000" b="0" dirty="0" smtClean="0">
                <a:latin typeface="Calibri" pitchFamily="34" charset="0"/>
              </a:rPr>
              <a:t> die </a:t>
            </a:r>
            <a:r>
              <a:rPr lang="en-US" sz="2000" b="0" dirty="0" err="1" smtClean="0">
                <a:latin typeface="Calibri" pitchFamily="34" charset="0"/>
              </a:rPr>
              <a:t>enorme</a:t>
            </a:r>
            <a:r>
              <a:rPr lang="en-US" sz="2000" b="0" dirty="0" smtClean="0">
                <a:latin typeface="Calibri" pitchFamily="34" charset="0"/>
              </a:rPr>
              <a:t> </a:t>
            </a:r>
            <a:r>
              <a:rPr lang="en-US" sz="2000" b="0" dirty="0" err="1" smtClean="0">
                <a:latin typeface="Calibri" pitchFamily="34" charset="0"/>
              </a:rPr>
              <a:t>hoeveelheden</a:t>
            </a:r>
            <a:r>
              <a:rPr lang="en-US" sz="2000" b="0" dirty="0" smtClean="0">
                <a:latin typeface="Calibri" pitchFamily="34" charset="0"/>
              </a:rPr>
              <a:t> </a:t>
            </a:r>
            <a:r>
              <a:rPr lang="en-US" sz="2000" b="0" dirty="0" err="1" smtClean="0">
                <a:latin typeface="Calibri" pitchFamily="34" charset="0"/>
              </a:rPr>
              <a:t>energie</a:t>
            </a:r>
            <a:r>
              <a:rPr lang="en-US" sz="2000" b="0" dirty="0" smtClean="0">
                <a:latin typeface="Calibri" pitchFamily="34" charset="0"/>
              </a:rPr>
              <a:t> </a:t>
            </a:r>
            <a:r>
              <a:rPr lang="en-US" sz="2000" b="0" dirty="0" err="1" smtClean="0">
                <a:latin typeface="Calibri" pitchFamily="34" charset="0"/>
              </a:rPr>
              <a:t>genereren</a:t>
            </a:r>
            <a:endParaRPr lang="en-US" sz="2000" b="0" dirty="0" smtClean="0">
              <a:latin typeface="Calibri" pitchFamily="34" charset="0"/>
            </a:endParaRPr>
          </a:p>
        </p:txBody>
      </p:sp>
      <p:pic>
        <p:nvPicPr>
          <p:cNvPr id="6" name="Immagine 5" descr="movie_burst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1720" y="1988840"/>
            <a:ext cx="2286000" cy="1714500"/>
          </a:xfrm>
          <a:prstGeom prst="rect">
            <a:avLst/>
          </a:prstGeom>
        </p:spPr>
      </p:pic>
      <p:pic>
        <p:nvPicPr>
          <p:cNvPr id="8" name="Picture 2" descr="http://www.daviddarling.info/images/gamma-ray_burst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3945" y="1673473"/>
            <a:ext cx="4067944" cy="5137232"/>
          </a:xfrm>
          <a:prstGeom prst="rect">
            <a:avLst/>
          </a:prstGeom>
          <a:noFill/>
        </p:spPr>
      </p:pic>
      <p:sp>
        <p:nvSpPr>
          <p:cNvPr id="9" name="Rettangolo 8"/>
          <p:cNvSpPr/>
          <p:nvPr/>
        </p:nvSpPr>
        <p:spPr>
          <a:xfrm>
            <a:off x="7164288" y="1988840"/>
            <a:ext cx="1800200" cy="475252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BNS-GRB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199319" y="4445875"/>
            <a:ext cx="3048000" cy="2286000"/>
          </a:xfrm>
          <a:prstGeom prst="rect">
            <a:avLst/>
          </a:prstGeom>
        </p:spPr>
      </p:pic>
      <p:sp>
        <p:nvSpPr>
          <p:cNvPr id="7" name="Segnaposto contenuto 2"/>
          <p:cNvSpPr txBox="1">
            <a:spLocks/>
          </p:cNvSpPr>
          <p:nvPr/>
        </p:nvSpPr>
        <p:spPr>
          <a:xfrm>
            <a:off x="0" y="3645024"/>
            <a:ext cx="5257800" cy="151216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lang="en-US" sz="2100" b="0" dirty="0" smtClean="0">
                <a:solidFill>
                  <a:srgbClr val="6C18B0"/>
                </a:solidFill>
                <a:latin typeface="Calibri" pitchFamily="34" charset="0"/>
              </a:rPr>
              <a:t>De </a:t>
            </a:r>
            <a:r>
              <a:rPr lang="en-US" sz="2100" b="0" dirty="0" err="1" smtClean="0">
                <a:solidFill>
                  <a:srgbClr val="6C18B0"/>
                </a:solidFill>
                <a:latin typeface="Calibri" pitchFamily="34" charset="0"/>
              </a:rPr>
              <a:t>oorsprong</a:t>
            </a:r>
            <a:r>
              <a:rPr lang="en-US" sz="2100" b="0" dirty="0" smtClean="0">
                <a:solidFill>
                  <a:srgbClr val="6C18B0"/>
                </a:solidFill>
                <a:latin typeface="Calibri" pitchFamily="34" charset="0"/>
              </a:rPr>
              <a:t> van GRB is </a:t>
            </a:r>
            <a:r>
              <a:rPr lang="en-US" sz="2100" b="0" dirty="0" err="1" smtClean="0">
                <a:solidFill>
                  <a:srgbClr val="6C18B0"/>
                </a:solidFill>
                <a:latin typeface="Calibri" pitchFamily="34" charset="0"/>
              </a:rPr>
              <a:t>nog</a:t>
            </a:r>
            <a:r>
              <a:rPr lang="en-US" sz="2100" b="0" dirty="0" smtClean="0">
                <a:solidFill>
                  <a:srgbClr val="6C18B0"/>
                </a:solidFill>
                <a:latin typeface="Calibri" pitchFamily="34" charset="0"/>
              </a:rPr>
              <a:t> steeds </a:t>
            </a:r>
            <a:r>
              <a:rPr lang="en-US" sz="2100" b="0" dirty="0" err="1" smtClean="0">
                <a:solidFill>
                  <a:srgbClr val="6C18B0"/>
                </a:solidFill>
                <a:latin typeface="Calibri" pitchFamily="34" charset="0"/>
              </a:rPr>
              <a:t>onbekend</a:t>
            </a:r>
            <a:r>
              <a:rPr lang="en-US" sz="2100" b="0" dirty="0" smtClean="0">
                <a:solidFill>
                  <a:srgbClr val="6C18B0"/>
                </a:solidFill>
                <a:latin typeface="Calibri" pitchFamily="34" charset="0"/>
              </a:rPr>
              <a:t>, </a:t>
            </a:r>
            <a:r>
              <a:rPr lang="en-US" sz="2100" b="0" dirty="0" err="1" smtClean="0">
                <a:solidFill>
                  <a:srgbClr val="6C18B0"/>
                </a:solidFill>
                <a:latin typeface="Calibri" pitchFamily="34" charset="0"/>
              </a:rPr>
              <a:t>maar</a:t>
            </a:r>
            <a:r>
              <a:rPr lang="en-US" sz="2100" b="0" dirty="0" smtClean="0">
                <a:solidFill>
                  <a:srgbClr val="6C18B0"/>
                </a:solidFill>
                <a:latin typeface="Calibri" pitchFamily="34" charset="0"/>
              </a:rPr>
              <a:t> </a:t>
            </a:r>
            <a:r>
              <a:rPr lang="en-US" sz="2100" b="0" dirty="0" err="1" smtClean="0">
                <a:solidFill>
                  <a:srgbClr val="6C18B0"/>
                </a:solidFill>
                <a:latin typeface="Calibri" pitchFamily="34" charset="0"/>
              </a:rPr>
              <a:t>er</a:t>
            </a:r>
            <a:r>
              <a:rPr lang="en-US" sz="2100" b="0" dirty="0" smtClean="0">
                <a:solidFill>
                  <a:srgbClr val="6C18B0"/>
                </a:solidFill>
                <a:latin typeface="Calibri" pitchFamily="34" charset="0"/>
              </a:rPr>
              <a:t> </a:t>
            </a:r>
            <a:r>
              <a:rPr lang="en-US" sz="2100" b="0" dirty="0" err="1" smtClean="0">
                <a:solidFill>
                  <a:srgbClr val="6C18B0"/>
                </a:solidFill>
                <a:latin typeface="Calibri" pitchFamily="34" charset="0"/>
              </a:rPr>
              <a:t>zijn</a:t>
            </a:r>
            <a:r>
              <a:rPr lang="en-US" sz="2100" b="0" dirty="0" smtClean="0">
                <a:solidFill>
                  <a:srgbClr val="6C18B0"/>
                </a:solidFill>
                <a:latin typeface="Calibri" pitchFamily="34" charset="0"/>
              </a:rPr>
              <a:t> </a:t>
            </a:r>
            <a:r>
              <a:rPr lang="en-US" sz="2100" b="0" dirty="0" err="1" smtClean="0">
                <a:solidFill>
                  <a:srgbClr val="6C18B0"/>
                </a:solidFill>
                <a:latin typeface="Calibri" pitchFamily="34" charset="0"/>
              </a:rPr>
              <a:t>modellen</a:t>
            </a:r>
            <a:endParaRPr lang="en-US" sz="2100" b="0" dirty="0" smtClean="0">
              <a:solidFill>
                <a:srgbClr val="6C18B0"/>
              </a:solidFill>
              <a:latin typeface="Calibri" pitchFamily="34" charset="0"/>
            </a:endParaRPr>
          </a:p>
        </p:txBody>
      </p:sp>
      <p:sp>
        <p:nvSpPr>
          <p:cNvPr id="12" name="Rectangle 1027"/>
          <p:cNvSpPr txBox="1">
            <a:spLocks noChangeArrowheads="1"/>
          </p:cNvSpPr>
          <p:nvPr/>
        </p:nvSpPr>
        <p:spPr bwMode="auto">
          <a:xfrm>
            <a:off x="0" y="20638"/>
            <a:ext cx="9144000" cy="955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97E"/>
                </a:solidFill>
                <a:effectLst/>
                <a:uLnTx/>
                <a:uFillTx/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Burst </a:t>
            </a:r>
            <a:r>
              <a:rPr kumimoji="0" lang="en-US" altLang="ja-JP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97E"/>
                </a:solidFill>
                <a:effectLst/>
                <a:uLnTx/>
                <a:uFillTx/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bronnen</a:t>
            </a:r>
            <a:r>
              <a:rPr kumimoji="0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97E"/>
                </a:solidFill>
                <a:effectLst/>
                <a:uLnTx/>
                <a:uFillTx/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: gamma-ray bursts</a:t>
            </a:r>
          </a:p>
        </p:txBody>
      </p:sp>
      <p:cxnSp>
        <p:nvCxnSpPr>
          <p:cNvPr id="13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ygAXr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24200"/>
            <a:ext cx="6858000" cy="372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 descr="cyga6cm_sm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0"/>
            <a:ext cx="5562600" cy="316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129355" y="377825"/>
            <a:ext cx="284244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altLang="ja-JP" sz="2800" smtClean="0">
                <a:solidFill>
                  <a:srgbClr val="00397E"/>
                </a:solidFill>
                <a:latin typeface="Biondi" pitchFamily="2" charset="0"/>
                <a:ea typeface="MS PGothic" pitchFamily="34" charset="-128"/>
                <a:cs typeface="Arabic Typesetting" pitchFamily="66" charset="-78"/>
              </a:rPr>
              <a:t>Radiostelsel</a:t>
            </a:r>
            <a:endParaRPr lang="en-US" altLang="ja-JP" sz="2800" dirty="0">
              <a:solidFill>
                <a:srgbClr val="00397E"/>
              </a:solidFill>
              <a:latin typeface="Biondi" pitchFamily="2" charset="0"/>
              <a:ea typeface="MS PGothic" pitchFamily="34" charset="-128"/>
              <a:cs typeface="Arabic Typesetting" pitchFamily="66" charset="-78"/>
            </a:endParaRPr>
          </a:p>
          <a:p>
            <a:pPr algn="ctr" eaLnBrk="0" hangingPunct="0">
              <a:defRPr/>
            </a:pPr>
            <a:r>
              <a:rPr lang="en-US" altLang="ja-JP" sz="2800" dirty="0">
                <a:solidFill>
                  <a:srgbClr val="00397E"/>
                </a:solidFill>
                <a:latin typeface="Biondi" pitchFamily="2" charset="0"/>
                <a:ea typeface="MS PGothic" pitchFamily="34" charset="-128"/>
                <a:cs typeface="Arabic Typesetting" pitchFamily="66" charset="-78"/>
              </a:rPr>
              <a:t>Cygnus A</a:t>
            </a:r>
            <a:endParaRPr lang="nl-NL" altLang="ja-JP" sz="2800" dirty="0">
              <a:solidFill>
                <a:srgbClr val="00397E"/>
              </a:solidFill>
              <a:latin typeface="Biondi" pitchFamily="2" charset="0"/>
              <a:ea typeface="MS PGothic" pitchFamily="34" charset="-128"/>
              <a:cs typeface="Arabic Typesetting" pitchFamily="66" charset="-78"/>
            </a:endParaRP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5699125" y="2636838"/>
            <a:ext cx="15456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Radio opname</a:t>
            </a: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4419600" y="6400800"/>
            <a:ext cx="25717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nl-NL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R</a:t>
            </a:r>
            <a:r>
              <a:rPr lang="en-US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öntgen-opname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ja-JP" sz="2800" b="0" kern="1200" dirty="0" smtClean="0">
                <a:solidFill>
                  <a:srgbClr val="00397E"/>
                </a:solidFill>
                <a:latin typeface="Biondi" pitchFamily="2" charset="0"/>
                <a:ea typeface="MS PGothic" pitchFamily="34" charset="-128"/>
                <a:cs typeface="Arabic Typesetting" pitchFamily="66" charset="-78"/>
              </a:rPr>
              <a:t>Super-</a:t>
            </a:r>
            <a:r>
              <a:rPr lang="en-GB" altLang="ja-JP" sz="2800" b="0" kern="1200" dirty="0" err="1" smtClean="0">
                <a:solidFill>
                  <a:srgbClr val="00397E"/>
                </a:solidFill>
                <a:latin typeface="Biondi" pitchFamily="2" charset="0"/>
                <a:ea typeface="MS PGothic" pitchFamily="34" charset="-128"/>
                <a:cs typeface="Arabic Typesetting" pitchFamily="66" charset="-78"/>
              </a:rPr>
              <a:t>massieve</a:t>
            </a:r>
            <a:r>
              <a:rPr lang="en-GB" altLang="ja-JP" sz="2800" b="0" kern="1200" dirty="0" smtClean="0">
                <a:solidFill>
                  <a:srgbClr val="00397E"/>
                </a:solidFill>
                <a:latin typeface="Biondi" pitchFamily="2" charset="0"/>
                <a:ea typeface="MS PGothic" pitchFamily="34" charset="-128"/>
                <a:cs typeface="Arabic Typesetting" pitchFamily="66" charset="-78"/>
              </a:rPr>
              <a:t> </a:t>
            </a:r>
            <a:r>
              <a:rPr lang="en-GB" altLang="ja-JP" sz="2800" b="0" kern="1200" dirty="0" err="1" smtClean="0">
                <a:solidFill>
                  <a:srgbClr val="00397E"/>
                </a:solidFill>
                <a:latin typeface="Biondi" pitchFamily="2" charset="0"/>
                <a:ea typeface="MS PGothic" pitchFamily="34" charset="-128"/>
                <a:cs typeface="Arabic Typesetting" pitchFamily="66" charset="-78"/>
              </a:rPr>
              <a:t>zwarte</a:t>
            </a:r>
            <a:r>
              <a:rPr lang="en-GB" altLang="ja-JP" sz="2800" b="0" kern="1200" dirty="0" smtClean="0">
                <a:solidFill>
                  <a:srgbClr val="00397E"/>
                </a:solidFill>
                <a:latin typeface="Biondi" pitchFamily="2" charset="0"/>
                <a:ea typeface="MS PGothic" pitchFamily="34" charset="-128"/>
                <a:cs typeface="Arabic Typesetting" pitchFamily="66" charset="-78"/>
              </a:rPr>
              <a:t> </a:t>
            </a:r>
            <a:r>
              <a:rPr lang="en-GB" altLang="ja-JP" sz="2800" b="0" kern="1200" dirty="0" err="1" smtClean="0">
                <a:solidFill>
                  <a:srgbClr val="00397E"/>
                </a:solidFill>
                <a:latin typeface="Biondi" pitchFamily="2" charset="0"/>
                <a:ea typeface="MS PGothic" pitchFamily="34" charset="-128"/>
                <a:cs typeface="Arabic Typesetting" pitchFamily="66" charset="-78"/>
              </a:rPr>
              <a:t>gaten</a:t>
            </a:r>
            <a:r>
              <a:rPr lang="en-GB" altLang="ja-JP" sz="2800" b="0" kern="1200" dirty="0" smtClean="0">
                <a:solidFill>
                  <a:srgbClr val="00397E"/>
                </a:solidFill>
                <a:latin typeface="Biondi" pitchFamily="2" charset="0"/>
                <a:ea typeface="MS PGothic" pitchFamily="34" charset="-128"/>
                <a:cs typeface="Arabic Typesetting" pitchFamily="66" charset="-78"/>
              </a:rPr>
              <a:t> 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7962900" cy="990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GB" b="0" kern="1200" dirty="0" smtClean="0">
                <a:latin typeface="Calibri" pitchFamily="34" charset="0"/>
                <a:cs typeface="Calibri" pitchFamily="34" charset="0"/>
              </a:rPr>
              <a:t>In </a:t>
            </a:r>
            <a:r>
              <a:rPr lang="en-GB" b="0" kern="1200" dirty="0" err="1" smtClean="0">
                <a:latin typeface="Calibri" pitchFamily="34" charset="0"/>
                <a:cs typeface="Calibri" pitchFamily="34" charset="0"/>
              </a:rPr>
              <a:t>vele</a:t>
            </a:r>
            <a:r>
              <a:rPr lang="en-GB" b="0" kern="1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b="0" kern="1200" dirty="0" err="1" smtClean="0">
                <a:latin typeface="Calibri" pitchFamily="34" charset="0"/>
                <a:cs typeface="Calibri" pitchFamily="34" charset="0"/>
              </a:rPr>
              <a:t>sterrenstelsels</a:t>
            </a:r>
            <a:r>
              <a:rPr lang="en-GB" b="0" kern="1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b="0" kern="1200" dirty="0" err="1" smtClean="0">
                <a:latin typeface="Calibri" pitchFamily="34" charset="0"/>
                <a:cs typeface="Calibri" pitchFamily="34" charset="0"/>
              </a:rPr>
              <a:t>schuilt</a:t>
            </a:r>
            <a:r>
              <a:rPr lang="en-GB" b="0" kern="1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b="0" kern="1200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GB" b="0" kern="1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b="0" kern="1200" dirty="0" err="1" smtClean="0">
                <a:latin typeface="Calibri" pitchFamily="34" charset="0"/>
                <a:cs typeface="Calibri" pitchFamily="34" charset="0"/>
              </a:rPr>
              <a:t>zwart</a:t>
            </a:r>
            <a:r>
              <a:rPr lang="en-GB" b="0" kern="1200" dirty="0" smtClean="0">
                <a:latin typeface="Calibri" pitchFamily="34" charset="0"/>
                <a:cs typeface="Calibri" pitchFamily="34" charset="0"/>
              </a:rPr>
              <a:t> gat!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GB" sz="1400" b="0" kern="1200" dirty="0" err="1" smtClean="0">
                <a:latin typeface="Calibri" pitchFamily="34" charset="0"/>
                <a:cs typeface="Calibri" pitchFamily="34" charset="0"/>
              </a:rPr>
              <a:t>Ons</a:t>
            </a:r>
            <a:r>
              <a:rPr lang="en-GB" sz="1400" b="0" kern="1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1400" b="0" kern="1200" dirty="0" err="1" smtClean="0">
                <a:latin typeface="Calibri" pitchFamily="34" charset="0"/>
                <a:cs typeface="Calibri" pitchFamily="34" charset="0"/>
              </a:rPr>
              <a:t>eigen</a:t>
            </a:r>
            <a:r>
              <a:rPr lang="en-GB" sz="1400" b="0" kern="1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1400" b="0" kern="1200" dirty="0" err="1" smtClean="0">
                <a:latin typeface="Calibri" pitchFamily="34" charset="0"/>
                <a:cs typeface="Calibri" pitchFamily="34" charset="0"/>
              </a:rPr>
              <a:t>melkwegstelsel</a:t>
            </a:r>
            <a:r>
              <a:rPr lang="en-GB" sz="1400" b="0" kern="1200" dirty="0" smtClean="0">
                <a:latin typeface="Calibri" pitchFamily="34" charset="0"/>
                <a:cs typeface="Calibri" pitchFamily="34" charset="0"/>
              </a:rPr>
              <a:t>:   </a:t>
            </a:r>
            <a:r>
              <a:rPr lang="en-GB" sz="1400" b="0" i="1" kern="1200" dirty="0" smtClean="0">
                <a:latin typeface="Calibri" pitchFamily="34" charset="0"/>
                <a:cs typeface="Calibri" pitchFamily="34" charset="0"/>
              </a:rPr>
              <a:t>M ~ 10</a:t>
            </a:r>
            <a:r>
              <a:rPr lang="en-GB" sz="1400" b="0" i="1" kern="1200" baseline="30000" dirty="0" smtClean="0">
                <a:latin typeface="Calibri" pitchFamily="34" charset="0"/>
                <a:cs typeface="Calibri" pitchFamily="34" charset="0"/>
              </a:rPr>
              <a:t>6</a:t>
            </a:r>
            <a:r>
              <a:rPr lang="en-GB" sz="1400" b="0" i="1" kern="12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GB" sz="1400" b="0" i="1" kern="1200" dirty="0" err="1" smtClean="0">
                <a:latin typeface="Calibri" pitchFamily="34" charset="0"/>
                <a:cs typeface="Calibri" pitchFamily="34" charset="0"/>
              </a:rPr>
              <a:t>MZon</a:t>
            </a:r>
            <a:endParaRPr lang="en-GB" sz="1400" b="0" kern="1200" dirty="0" smtClean="0">
              <a:latin typeface="Calibri" pitchFamily="34" charset="0"/>
              <a:cs typeface="Calibri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GB" sz="1400" b="0" kern="1200" dirty="0" err="1" smtClean="0">
                <a:latin typeface="Calibri" pitchFamily="34" charset="0"/>
                <a:cs typeface="Calibri" pitchFamily="34" charset="0"/>
              </a:rPr>
              <a:t>Actieve  Sterrenstelsels:        </a:t>
            </a:r>
            <a:r>
              <a:rPr lang="en-GB" sz="1400" b="0" i="1" kern="1200" dirty="0" err="1" smtClean="0">
                <a:latin typeface="Calibri" pitchFamily="34" charset="0"/>
                <a:cs typeface="Calibri" pitchFamily="34" charset="0"/>
              </a:rPr>
              <a:t>M ~ 10</a:t>
            </a:r>
            <a:r>
              <a:rPr lang="en-GB" sz="1400" b="0" i="1" kern="1200" baseline="30000" dirty="0" err="1" smtClean="0">
                <a:latin typeface="Calibri" pitchFamily="34" charset="0"/>
                <a:cs typeface="Calibri" pitchFamily="34" charset="0"/>
              </a:rPr>
              <a:t>8</a:t>
            </a:r>
            <a:r>
              <a:rPr lang="en-GB" sz="1400" b="0" i="1" kern="1200" dirty="0" err="1" smtClean="0">
                <a:latin typeface="Calibri" pitchFamily="34" charset="0"/>
                <a:cs typeface="Calibri" pitchFamily="34" charset="0"/>
              </a:rPr>
              <a:t>  MZon !</a:t>
            </a:r>
          </a:p>
        </p:txBody>
      </p:sp>
      <p:pic>
        <p:nvPicPr>
          <p:cNvPr id="26628" name="Picture 2" descr="milkyway_ill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67000"/>
            <a:ext cx="9144000" cy="423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eic0409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28675" name="Picture 2" descr="3c175c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0"/>
            <a:ext cx="5105400" cy="338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3" descr="agn-72-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3592513"/>
            <a:ext cx="4267200" cy="326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Line 4"/>
          <p:cNvSpPr>
            <a:spLocks noChangeShapeType="1"/>
          </p:cNvSpPr>
          <p:nvPr/>
        </p:nvSpPr>
        <p:spPr bwMode="auto">
          <a:xfrm flipH="1">
            <a:off x="1524000" y="1447800"/>
            <a:ext cx="2209800" cy="213360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8678" name="Line 5"/>
          <p:cNvSpPr>
            <a:spLocks noChangeShapeType="1"/>
          </p:cNvSpPr>
          <p:nvPr/>
        </p:nvSpPr>
        <p:spPr bwMode="auto">
          <a:xfrm>
            <a:off x="3962400" y="1447800"/>
            <a:ext cx="1828800" cy="213360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6071730" y="4343400"/>
            <a:ext cx="207736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sz="2400" dirty="0" err="1">
                <a:latin typeface="Calibri" pitchFamily="34" charset="0"/>
                <a:cs typeface="Calibri" pitchFamily="34" charset="0"/>
              </a:rPr>
              <a:t>Accretieschijf</a:t>
            </a:r>
            <a:endParaRPr lang="en-GB" sz="2400" dirty="0">
              <a:latin typeface="Calibri" pitchFamily="34" charset="0"/>
              <a:cs typeface="Calibri" pitchFamily="34" charset="0"/>
            </a:endParaRPr>
          </a:p>
          <a:p>
            <a:pPr algn="ctr" eaLnBrk="0" hangingPunct="0">
              <a:defRPr/>
            </a:pPr>
            <a:r>
              <a:rPr lang="en-GB" sz="2400" dirty="0">
                <a:latin typeface="Calibri" pitchFamily="34" charset="0"/>
                <a:cs typeface="Calibri" pitchFamily="34" charset="0"/>
              </a:rPr>
              <a:t>met</a:t>
            </a:r>
          </a:p>
          <a:p>
            <a:pPr algn="ctr" eaLnBrk="0" hangingPunct="0">
              <a:defRPr/>
            </a:pPr>
            <a:r>
              <a:rPr lang="nl-NL" sz="2400" dirty="0">
                <a:latin typeface="Calibri" pitchFamily="34" charset="0"/>
                <a:cs typeface="Calibri" pitchFamily="34" charset="0"/>
              </a:rPr>
              <a:t>verduisterende</a:t>
            </a:r>
          </a:p>
          <a:p>
            <a:pPr algn="ctr" eaLnBrk="0" hangingPunct="0">
              <a:defRPr/>
            </a:pPr>
            <a:r>
              <a:rPr lang="nl-NL" sz="2400" dirty="0">
                <a:latin typeface="Calibri" pitchFamily="34" charset="0"/>
                <a:cs typeface="Calibri" pitchFamily="34" charset="0"/>
              </a:rPr>
              <a:t>torus stof</a:t>
            </a:r>
          </a:p>
        </p:txBody>
      </p:sp>
      <p:sp>
        <p:nvSpPr>
          <p:cNvPr id="28680" name="Line 7"/>
          <p:cNvSpPr>
            <a:spLocks noChangeShapeType="1"/>
          </p:cNvSpPr>
          <p:nvPr/>
        </p:nvSpPr>
        <p:spPr bwMode="auto">
          <a:xfrm>
            <a:off x="1219200" y="3733800"/>
            <a:ext cx="0" cy="26670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 type="diamond" w="med" len="med"/>
            <a:tailEnd type="diamond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 rot="-5400000">
            <a:off x="-363322" y="4704547"/>
            <a:ext cx="197759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2800" dirty="0">
                <a:latin typeface="Calibri" pitchFamily="34" charset="0"/>
                <a:cs typeface="Calibri" pitchFamily="34" charset="0"/>
              </a:rPr>
              <a:t>~ </a:t>
            </a:r>
            <a:r>
              <a:rPr lang="en-GB" sz="2800" dirty="0" err="1">
                <a:latin typeface="Calibri" pitchFamily="34" charset="0"/>
                <a:cs typeface="Calibri" pitchFamily="34" charset="0"/>
              </a:rPr>
              <a:t>Afmeting</a:t>
            </a:r>
            <a:endParaRPr lang="en-GB" sz="2800" dirty="0">
              <a:latin typeface="Calibri" pitchFamily="34" charset="0"/>
              <a:cs typeface="Calibri" pitchFamily="34" charset="0"/>
            </a:endParaRPr>
          </a:p>
          <a:p>
            <a:pPr eaLnBrk="0" hangingPunct="0">
              <a:defRPr/>
            </a:pPr>
            <a:r>
              <a:rPr lang="en-GB" sz="2800" dirty="0" err="1">
                <a:latin typeface="Calibri" pitchFamily="34" charset="0"/>
                <a:cs typeface="Calibri" pitchFamily="34" charset="0"/>
              </a:rPr>
              <a:t>zonneztelsel</a:t>
            </a:r>
            <a:endParaRPr lang="nl-NL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682" name="Line 9"/>
          <p:cNvSpPr>
            <a:spLocks noChangeShapeType="1"/>
          </p:cNvSpPr>
          <p:nvPr/>
        </p:nvSpPr>
        <p:spPr bwMode="auto">
          <a:xfrm>
            <a:off x="2514600" y="0"/>
            <a:ext cx="3962400" cy="2286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diamond" w="med" len="med"/>
            <a:tailEnd type="diamond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28683" name="Text Box 10"/>
          <p:cNvSpPr txBox="1">
            <a:spLocks noChangeArrowheads="1"/>
          </p:cNvSpPr>
          <p:nvPr/>
        </p:nvSpPr>
        <p:spPr bwMode="auto">
          <a:xfrm rot="1753856">
            <a:off x="3630613" y="781050"/>
            <a:ext cx="2286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solidFill>
                  <a:srgbClr val="FFFFFF"/>
                </a:solidFill>
                <a:latin typeface="Comic Sans MS" pitchFamily="66" charset="0"/>
              </a:rPr>
              <a:t>500,000 lichtjaar</a:t>
            </a:r>
            <a:endParaRPr lang="nl-NL" sz="2000">
              <a:solidFill>
                <a:srgbClr val="FFFFFF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6" descr="3c296_20cm_op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757613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7" descr="cenajet_cxcnrao_fu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4763" y="0"/>
            <a:ext cx="5329237" cy="413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2" descr="M87PR_30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52813" y="4114800"/>
            <a:ext cx="569118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 descr="Correlat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048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mw7b_gleason_b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3" name="Text Box 4"/>
          <p:cNvSpPr txBox="1">
            <a:spLocks noChangeArrowheads="1"/>
          </p:cNvSpPr>
          <p:nvPr/>
        </p:nvSpPr>
        <p:spPr bwMode="auto">
          <a:xfrm>
            <a:off x="4347409" y="5572125"/>
            <a:ext cx="376705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sz="24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Kern van </a:t>
            </a:r>
            <a:r>
              <a:rPr lang="en-GB" sz="2400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ons</a:t>
            </a:r>
            <a:r>
              <a:rPr lang="en-GB" sz="24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400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melkwegstelsel</a:t>
            </a:r>
            <a:endParaRPr lang="en-GB" sz="24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  <a:p>
            <a:pPr algn="ctr" eaLnBrk="0" hangingPunct="0">
              <a:defRPr/>
            </a:pPr>
            <a:r>
              <a:rPr lang="en-GB" sz="2400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wordt</a:t>
            </a:r>
            <a:r>
              <a:rPr lang="en-GB" sz="24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400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verduisterd</a:t>
            </a:r>
            <a:r>
              <a:rPr lang="en-GB" sz="24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door </a:t>
            </a:r>
            <a:r>
              <a:rPr lang="en-GB" sz="2400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stof</a:t>
            </a:r>
            <a:endParaRPr lang="en-GB" sz="24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32771" name="Picture 1" descr="MWDiagram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825" y="0"/>
            <a:ext cx="8134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jo\Desktop\space-shuttle-discovery-launch-wallpap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2388" y="-76200"/>
            <a:ext cx="9348788" cy="695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Group 33"/>
          <p:cNvGraphicFramePr>
            <a:graphicFrameLocks noGrp="1"/>
          </p:cNvGraphicFramePr>
          <p:nvPr/>
        </p:nvGraphicFramePr>
        <p:xfrm>
          <a:off x="4675188" y="4686300"/>
          <a:ext cx="4468813" cy="1943036"/>
        </p:xfrm>
        <a:graphic>
          <a:graphicData uri="http://schemas.openxmlformats.org/drawingml/2006/table">
            <a:tbl>
              <a:tblPr/>
              <a:tblGrid>
                <a:gridCol w="927208"/>
                <a:gridCol w="821242"/>
                <a:gridCol w="931347"/>
                <a:gridCol w="1789016"/>
              </a:tblGrid>
              <a:tr h="6622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  Object</a:t>
                      </a:r>
                      <a:endParaRPr kumimoji="0" lang="nl-N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Straal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 [ m ]</a:t>
                      </a:r>
                      <a:endParaRPr kumimoji="0" lang="nl-N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  Massa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   [ kg ]</a:t>
                      </a:r>
                      <a:endParaRPr kumimoji="0" lang="nl-N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Ontsn</a:t>
                      </a: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. </a:t>
                      </a:r>
                      <a:r>
                        <a:rPr kumimoji="0" lang="en-GB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snelheid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[ km/s ]</a:t>
                      </a:r>
                      <a:endParaRPr kumimoji="0" lang="nl-N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80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Aarde</a:t>
                      </a:r>
                      <a:endParaRPr kumimoji="0" lang="nl-N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6,3  10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6</a:t>
                      </a:r>
                      <a:endParaRPr kumimoji="0" lang="nl-N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 6,6  10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24</a:t>
                      </a:r>
                      <a:endParaRPr kumimoji="0" lang="nl-N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           11,3</a:t>
                      </a:r>
                      <a:endParaRPr kumimoji="0" lang="nl-N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08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  Jupiter</a:t>
                      </a:r>
                      <a:endParaRPr kumimoji="0" lang="nl-N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7,0  10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7</a:t>
                      </a:r>
                      <a:endParaRPr kumimoji="0" lang="nl-N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 2,1  10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27</a:t>
                      </a:r>
                      <a:endParaRPr kumimoji="0" lang="nl-N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           60,0</a:t>
                      </a:r>
                      <a:endParaRPr kumimoji="0" lang="nl-N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18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  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Zon</a:t>
                      </a:r>
                      <a:endParaRPr kumimoji="0" lang="nl-N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7,0  10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8</a:t>
                      </a:r>
                      <a:endParaRPr kumimoji="0" lang="nl-N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 2,0  10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30</a:t>
                      </a:r>
                      <a:endParaRPr kumimoji="0" lang="nl-N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         614,0</a:t>
                      </a:r>
                      <a:endParaRPr kumimoji="0" lang="nl-N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33795" name="Picture 2" descr="gcatlas_2mass_b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2150"/>
            <a:ext cx="9144000" cy="470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390525" y="5857875"/>
            <a:ext cx="59745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dirty="0" err="1">
                <a:latin typeface="Calibri" pitchFamily="34" charset="0"/>
                <a:cs typeface="Calibri" pitchFamily="34" charset="0"/>
              </a:rPr>
              <a:t>Infrarood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telescopen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kijken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door het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stof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heen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34819" name="Picture 1" descr="gcenter_xray_labeled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354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2" descr="GC_GammaRay_glo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" y="4786313"/>
            <a:ext cx="8334375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>
          <a:xfrm rot="5400000">
            <a:off x="821532" y="3178969"/>
            <a:ext cx="2928937" cy="1000125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6200000" flipH="1">
            <a:off x="4500563" y="2286000"/>
            <a:ext cx="3143250" cy="2428875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758" name="TextBox 8"/>
          <p:cNvSpPr txBox="1">
            <a:spLocks noChangeArrowheads="1"/>
          </p:cNvSpPr>
          <p:nvPr/>
        </p:nvSpPr>
        <p:spPr bwMode="auto">
          <a:xfrm>
            <a:off x="3286125" y="3643313"/>
            <a:ext cx="21412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2400" dirty="0" err="1">
                <a:latin typeface="Calibri" pitchFamily="34" charset="0"/>
                <a:cs typeface="Calibri" pitchFamily="34" charset="0"/>
              </a:rPr>
              <a:t>Röntgenstraling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4759" name="TextBox 9"/>
          <p:cNvSpPr txBox="1">
            <a:spLocks noChangeArrowheads="1"/>
          </p:cNvSpPr>
          <p:nvPr/>
        </p:nvSpPr>
        <p:spPr bwMode="auto">
          <a:xfrm>
            <a:off x="3143250" y="6215063"/>
            <a:ext cx="20792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2400" dirty="0" err="1">
                <a:latin typeface="Calibri" pitchFamily="34" charset="0"/>
                <a:cs typeface="Calibri" pitchFamily="34" charset="0"/>
              </a:rPr>
              <a:t>Gammastraling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 descr="gc_1meter_bi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473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 descr="gcenter_labele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368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533400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b="0" kern="1200" dirty="0" smtClean="0">
                <a:solidFill>
                  <a:srgbClr val="000099"/>
                </a:solidFill>
                <a:latin typeface="Biondi" pitchFamily="2" charset="0"/>
                <a:ea typeface="+mn-ea"/>
                <a:cs typeface="+mn-cs"/>
              </a:rPr>
              <a:t>Kern </a:t>
            </a:r>
            <a:r>
              <a:rPr lang="en-GB" sz="2800" b="0" kern="1200" smtClean="0">
                <a:solidFill>
                  <a:srgbClr val="000099"/>
                </a:solidFill>
                <a:latin typeface="Biondi" pitchFamily="2" charset="0"/>
                <a:ea typeface="+mn-ea"/>
                <a:cs typeface="+mn-cs"/>
              </a:rPr>
              <a:t>van melkwegstelsel </a:t>
            </a:r>
            <a:r>
              <a:rPr lang="en-GB" sz="2800" b="0" kern="1200" dirty="0" smtClean="0">
                <a:solidFill>
                  <a:srgbClr val="000099"/>
                </a:solidFill>
                <a:latin typeface="Biondi" pitchFamily="2" charset="0"/>
                <a:ea typeface="+mn-ea"/>
                <a:cs typeface="+mn-cs"/>
              </a:rPr>
              <a:t>(radio)</a:t>
            </a:r>
            <a:endParaRPr lang="nl-NL" sz="2800" b="0" kern="1200" dirty="0" smtClean="0">
              <a:solidFill>
                <a:srgbClr val="000099"/>
              </a:solidFill>
              <a:latin typeface="Biondi" pitchFamily="2" charset="0"/>
              <a:ea typeface="+mn-ea"/>
              <a:cs typeface="+mn-cs"/>
            </a:endParaRPr>
          </a:p>
        </p:txBody>
      </p:sp>
      <p:pic>
        <p:nvPicPr>
          <p:cNvPr id="37892" name="Picture 3" descr="sg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881063"/>
            <a:ext cx="6786563" cy="597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1285875" y="6181725"/>
            <a:ext cx="41451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2400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Sterke</a:t>
            </a:r>
            <a:r>
              <a:rPr lang="en-GB" sz="24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400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radiobron</a:t>
            </a:r>
            <a:r>
              <a:rPr lang="en-GB" sz="24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: Sagittarius A !</a:t>
            </a:r>
            <a:endParaRPr lang="nl-NL" sz="24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6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38915" name="Picture 2" descr="gcenter_xray_ir_r_clos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25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39939" name="Picture 2" descr="mwcentre_eso_b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0"/>
            <a:ext cx="6430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40963" name="Picture 2" descr="GC_Near_I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886200" cy="365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9" name="Picture 3" descr="GC_Orbit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48125" y="1676400"/>
            <a:ext cx="509587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Rectangle 4"/>
          <p:cNvSpPr>
            <a:spLocks noChangeArrowheads="1"/>
          </p:cNvSpPr>
          <p:nvPr/>
        </p:nvSpPr>
        <p:spPr bwMode="auto">
          <a:xfrm>
            <a:off x="2286000" y="1447800"/>
            <a:ext cx="1143000" cy="1143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nl-NL"/>
          </a:p>
        </p:txBody>
      </p:sp>
      <p:sp>
        <p:nvSpPr>
          <p:cNvPr id="80901" name="Line 5"/>
          <p:cNvSpPr>
            <a:spLocks noChangeShapeType="1"/>
          </p:cNvSpPr>
          <p:nvPr/>
        </p:nvSpPr>
        <p:spPr bwMode="auto">
          <a:xfrm>
            <a:off x="3429000" y="1447800"/>
            <a:ext cx="7620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80902" name="Line 6"/>
          <p:cNvSpPr>
            <a:spLocks noChangeShapeType="1"/>
          </p:cNvSpPr>
          <p:nvPr/>
        </p:nvSpPr>
        <p:spPr bwMode="auto">
          <a:xfrm>
            <a:off x="3429000" y="2590800"/>
            <a:ext cx="609600" cy="426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80903" name="Text Box 7"/>
          <p:cNvSpPr txBox="1">
            <a:spLocks noChangeArrowheads="1"/>
          </p:cNvSpPr>
          <p:nvPr/>
        </p:nvSpPr>
        <p:spPr bwMode="auto">
          <a:xfrm>
            <a:off x="387526" y="4786313"/>
            <a:ext cx="241264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nl-NL" sz="2400" dirty="0">
                <a:latin typeface="Calibri" pitchFamily="34" charset="0"/>
                <a:cs typeface="Calibri" pitchFamily="34" charset="0"/>
              </a:rPr>
              <a:t>Sterbanen in de</a:t>
            </a:r>
          </a:p>
          <a:p>
            <a:pPr algn="ctr" eaLnBrk="0" hangingPunct="0">
              <a:defRPr/>
            </a:pPr>
            <a:r>
              <a:rPr lang="nl-NL" sz="2400" dirty="0">
                <a:latin typeface="Calibri" pitchFamily="34" charset="0"/>
                <a:cs typeface="Calibri" pitchFamily="34" charset="0"/>
              </a:rPr>
              <a:t>directe omgeving </a:t>
            </a:r>
          </a:p>
          <a:p>
            <a:pPr algn="ctr" eaLnBrk="0" hangingPunct="0">
              <a:defRPr/>
            </a:pPr>
            <a:r>
              <a:rPr lang="nl-NL" sz="2400" dirty="0">
                <a:latin typeface="Calibri" pitchFamily="34" charset="0"/>
                <a:cs typeface="Calibri" pitchFamily="34" charset="0"/>
              </a:rPr>
              <a:t>van Sagittarius A</a:t>
            </a:r>
            <a:r>
              <a:rPr lang="nl-NL" sz="2400" baseline="30000" dirty="0">
                <a:latin typeface="Calibri" pitchFamily="34" charset="0"/>
                <a:cs typeface="Calibri" pitchFamily="34" charset="0"/>
              </a:rPr>
              <a:t>*</a:t>
            </a:r>
            <a:endParaRPr lang="nl-NL" sz="24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0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0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1" grpId="0" animBg="1"/>
      <p:bldP spid="8090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s2orbitb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75463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</p:pic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6705600" y="5334000"/>
            <a:ext cx="1493294" cy="46166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5000 km/s</a:t>
            </a: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2411413" y="1214438"/>
            <a:ext cx="1337802" cy="46166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600 km/s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1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3" grpId="0" animBg="1"/>
      <p:bldP spid="8192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43011" name="Picture 2" descr="gcmassaug9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" y="857250"/>
            <a:ext cx="7715250" cy="568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96925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b="0" kern="1200" smtClean="0">
                <a:solidFill>
                  <a:srgbClr val="000099"/>
                </a:solidFill>
                <a:latin typeface="Biondi" pitchFamily="2" charset="0"/>
                <a:ea typeface="+mn-ea"/>
                <a:cs typeface="+mn-cs"/>
              </a:rPr>
              <a:t>Massaverdeling in melkwegkern</a:t>
            </a:r>
            <a:endParaRPr lang="en-US" sz="2800" b="0" kern="1200" dirty="0" smtClean="0">
              <a:solidFill>
                <a:srgbClr val="000099"/>
              </a:solidFill>
              <a:latin typeface="Biondi" pitchFamily="2" charset="0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2938" y="1928813"/>
            <a:ext cx="642937" cy="33575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00375" y="6000750"/>
            <a:ext cx="3643313" cy="3571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6022" name="TextBox 5"/>
          <p:cNvSpPr txBox="1">
            <a:spLocks noChangeArrowheads="1"/>
          </p:cNvSpPr>
          <p:nvPr/>
        </p:nvSpPr>
        <p:spPr bwMode="auto">
          <a:xfrm>
            <a:off x="1998663" y="6286500"/>
            <a:ext cx="47223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2400" dirty="0" err="1">
                <a:latin typeface="Calibri" pitchFamily="34" charset="0"/>
                <a:cs typeface="Calibri" pitchFamily="34" charset="0"/>
              </a:rPr>
              <a:t>Afstand</a:t>
            </a:r>
            <a:r>
              <a:rPr lang="en-GB" sz="2400" dirty="0">
                <a:latin typeface="Calibri" pitchFamily="34" charset="0"/>
                <a:cs typeface="Calibri" pitchFamily="34" charset="0"/>
              </a:rPr>
              <a:t> tot Sagittarius A* (in parsec)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6023" name="TextBox 6"/>
          <p:cNvSpPr txBox="1">
            <a:spLocks noChangeArrowheads="1"/>
          </p:cNvSpPr>
          <p:nvPr/>
        </p:nvSpPr>
        <p:spPr bwMode="auto">
          <a:xfrm rot="-5400000">
            <a:off x="-1516726" y="3446611"/>
            <a:ext cx="4352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2400" dirty="0" err="1">
                <a:latin typeface="Calibri" pitchFamily="34" charset="0"/>
                <a:cs typeface="Calibri" pitchFamily="34" charset="0"/>
              </a:rPr>
              <a:t>Ingesloten</a:t>
            </a:r>
            <a:r>
              <a:rPr lang="en-GB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en-GB" sz="2400" dirty="0" err="1">
                <a:latin typeface="Calibri" pitchFamily="34" charset="0"/>
                <a:cs typeface="Calibri" pitchFamily="34" charset="0"/>
              </a:rPr>
              <a:t>massa</a:t>
            </a:r>
            <a:r>
              <a:rPr lang="en-GB" sz="2400" dirty="0">
                <a:latin typeface="Calibri" pitchFamily="34" charset="0"/>
                <a:cs typeface="Calibri" pitchFamily="34" charset="0"/>
              </a:rPr>
              <a:t> (in </a:t>
            </a:r>
            <a:r>
              <a:rPr lang="en-GB" sz="2400" dirty="0" err="1">
                <a:latin typeface="Calibri" pitchFamily="34" charset="0"/>
                <a:cs typeface="Calibri" pitchFamily="34" charset="0"/>
              </a:rPr>
              <a:t>zonsmassas</a:t>
            </a:r>
            <a:r>
              <a:rPr lang="en-GB" sz="2400" dirty="0">
                <a:latin typeface="Calibri" pitchFamily="34" charset="0"/>
                <a:cs typeface="Calibri" pitchFamily="34" charset="0"/>
              </a:rPr>
              <a:t>)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5"/>
          <p:cNvSpPr txBox="1">
            <a:spLocks noChangeArrowheads="1"/>
          </p:cNvSpPr>
          <p:nvPr/>
        </p:nvSpPr>
        <p:spPr bwMode="auto">
          <a:xfrm>
            <a:off x="6858000" y="1981200"/>
            <a:ext cx="371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400" i="1">
                <a:latin typeface="Times New Roman" pitchFamily="18" charset="0"/>
              </a:rPr>
              <a:t>R</a:t>
            </a:r>
          </a:p>
        </p:txBody>
      </p:sp>
      <p:sp>
        <p:nvSpPr>
          <p:cNvPr id="3077" name="Text Box 9"/>
          <p:cNvSpPr txBox="1">
            <a:spLocks noChangeArrowheads="1"/>
          </p:cNvSpPr>
          <p:nvPr/>
        </p:nvSpPr>
        <p:spPr bwMode="auto">
          <a:xfrm>
            <a:off x="5562600" y="1905000"/>
            <a:ext cx="3984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i="1">
                <a:latin typeface="Times New Roman" pitchFamily="18" charset="0"/>
              </a:rPr>
              <a:t>M</a:t>
            </a:r>
          </a:p>
        </p:txBody>
      </p:sp>
      <p:sp>
        <p:nvSpPr>
          <p:cNvPr id="3078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304800" y="990600"/>
            <a:ext cx="3751540" cy="132343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2000" dirty="0">
                <a:latin typeface="Calibri" pitchFamily="34" charset="0"/>
                <a:cs typeface="Calibri" pitchFamily="34" charset="0"/>
              </a:rPr>
              <a:t>Mitchell (1787); Laplace (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± 1800)</a:t>
            </a:r>
          </a:p>
          <a:p>
            <a:pPr eaLnBrk="0" hangingPunct="0">
              <a:defRPr/>
            </a:pP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eaLnBrk="0" hangingPunct="0">
              <a:defRPr/>
            </a:pPr>
            <a:r>
              <a:rPr lang="en-GB" sz="2000" dirty="0" err="1">
                <a:latin typeface="Calibri" pitchFamily="34" charset="0"/>
                <a:cs typeface="Calibri" pitchFamily="34" charset="0"/>
              </a:rPr>
              <a:t>Licht</a:t>
            </a:r>
            <a:r>
              <a:rPr lang="en-GB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GB" sz="2000" dirty="0" err="1">
                <a:latin typeface="Calibri" pitchFamily="34" charset="0"/>
                <a:cs typeface="Calibri" pitchFamily="34" charset="0"/>
              </a:rPr>
              <a:t>kan</a:t>
            </a:r>
            <a:r>
              <a:rPr lang="en-GB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GB" sz="2000" dirty="0" err="1">
                <a:latin typeface="Calibri" pitchFamily="34" charset="0"/>
                <a:cs typeface="Calibri" pitchFamily="34" charset="0"/>
              </a:rPr>
              <a:t>niet</a:t>
            </a:r>
            <a:r>
              <a:rPr lang="en-GB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GB" sz="2000" dirty="0" err="1">
                <a:latin typeface="Calibri" pitchFamily="34" charset="0"/>
                <a:cs typeface="Calibri" pitchFamily="34" charset="0"/>
              </a:rPr>
              <a:t>ontsnappen</a:t>
            </a:r>
            <a:r>
              <a:rPr lang="en-GB" sz="2000" dirty="0">
                <a:latin typeface="Calibri" pitchFamily="34" charset="0"/>
                <a:cs typeface="Calibri" pitchFamily="34" charset="0"/>
              </a:rPr>
              <a:t> van </a:t>
            </a:r>
            <a:r>
              <a:rPr lang="en-GB" sz="2000" dirty="0" err="1">
                <a:latin typeface="Calibri" pitchFamily="34" charset="0"/>
                <a:cs typeface="Calibri" pitchFamily="34" charset="0"/>
              </a:rPr>
              <a:t>een</a:t>
            </a:r>
            <a:endParaRPr lang="en-GB" sz="2000" dirty="0">
              <a:latin typeface="Calibri" pitchFamily="34" charset="0"/>
              <a:cs typeface="Calibri" pitchFamily="34" charset="0"/>
            </a:endParaRPr>
          </a:p>
          <a:p>
            <a:pPr eaLnBrk="0" hangingPunct="0">
              <a:defRPr/>
            </a:pPr>
            <a:r>
              <a:rPr lang="en-GB" sz="2000" dirty="0" err="1">
                <a:latin typeface="Calibri" pitchFamily="34" charset="0"/>
                <a:cs typeface="Calibri" pitchFamily="34" charset="0"/>
              </a:rPr>
              <a:t>voldoend</a:t>
            </a:r>
            <a:r>
              <a:rPr lang="en-GB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GB" sz="2000" dirty="0" err="1">
                <a:latin typeface="Calibri" pitchFamily="34" charset="0"/>
                <a:cs typeface="Calibri" pitchFamily="34" charset="0"/>
              </a:rPr>
              <a:t>zwaar</a:t>
            </a:r>
            <a:r>
              <a:rPr lang="en-GB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GB" sz="2000" dirty="0" err="1">
                <a:latin typeface="Calibri" pitchFamily="34" charset="0"/>
                <a:cs typeface="Calibri" pitchFamily="34" charset="0"/>
              </a:rPr>
              <a:t>lichaam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80" name="Oval 8"/>
          <p:cNvSpPr>
            <a:spLocks noChangeArrowheads="1"/>
          </p:cNvSpPr>
          <p:nvPr/>
        </p:nvSpPr>
        <p:spPr bwMode="auto">
          <a:xfrm>
            <a:off x="4800600" y="2362200"/>
            <a:ext cx="1143000" cy="1066800"/>
          </a:xfrm>
          <a:prstGeom prst="ellipse">
            <a:avLst/>
          </a:prstGeom>
          <a:gradFill rotWithShape="0"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3081" name="Oval 9"/>
          <p:cNvSpPr>
            <a:spLocks noChangeArrowheads="1"/>
          </p:cNvSpPr>
          <p:nvPr/>
        </p:nvSpPr>
        <p:spPr bwMode="auto">
          <a:xfrm>
            <a:off x="7543800" y="1219200"/>
            <a:ext cx="304800" cy="304800"/>
          </a:xfrm>
          <a:prstGeom prst="ellipse">
            <a:avLst/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cxnSp>
        <p:nvCxnSpPr>
          <p:cNvPr id="3082" name="Straight Arrow Connector 11"/>
          <p:cNvCxnSpPr>
            <a:cxnSpLocks noChangeShapeType="1"/>
          </p:cNvCxnSpPr>
          <p:nvPr/>
        </p:nvCxnSpPr>
        <p:spPr bwMode="auto">
          <a:xfrm flipV="1">
            <a:off x="5410200" y="1371600"/>
            <a:ext cx="2286000" cy="15240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083" name="Straight Arrow Connector 13"/>
          <p:cNvCxnSpPr>
            <a:cxnSpLocks noChangeShapeType="1"/>
          </p:cNvCxnSpPr>
          <p:nvPr/>
        </p:nvCxnSpPr>
        <p:spPr bwMode="auto">
          <a:xfrm flipV="1">
            <a:off x="7696200" y="990600"/>
            <a:ext cx="609600" cy="3810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6315075" y="2743200"/>
          <a:ext cx="2393950" cy="457200"/>
        </p:xfrm>
        <a:graphic>
          <a:graphicData uri="http://schemas.openxmlformats.org/presentationml/2006/ole">
            <p:oleObj spid="_x0000_s3074" name="Equation" r:id="rId4" imgW="1396800" imgH="266400" progId="Equation.DSMT4">
              <p:embed/>
            </p:oleObj>
          </a:graphicData>
        </a:graphic>
      </p:graphicFrame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0" y="304800"/>
            <a:ext cx="9144000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altLang="ja-JP" sz="2800" dirty="0" err="1">
                <a:solidFill>
                  <a:srgbClr val="00397E"/>
                </a:solidFill>
                <a:latin typeface="Biondi" pitchFamily="2" charset="0"/>
                <a:ea typeface="MS PGothic" pitchFamily="34" charset="-128"/>
                <a:cs typeface="Arabic Typesetting" pitchFamily="66" charset="-78"/>
              </a:rPr>
              <a:t>Ontsnappingssnelheid</a:t>
            </a:r>
            <a:endParaRPr lang="en-US" altLang="ja-JP" sz="2800" dirty="0">
              <a:solidFill>
                <a:srgbClr val="00397E"/>
              </a:solidFill>
              <a:latin typeface="Biondi" pitchFamily="2" charset="0"/>
              <a:ea typeface="MS PGothic" pitchFamily="34" charset="-128"/>
              <a:cs typeface="Arabic Typesetting" pitchFamily="66" charset="-78"/>
            </a:endParaRPr>
          </a:p>
        </p:txBody>
      </p:sp>
      <p:pic>
        <p:nvPicPr>
          <p:cNvPr id="18" name="Picture 3" descr="Lift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3505200"/>
            <a:ext cx="4572000" cy="325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228600" y="5029200"/>
            <a:ext cx="20193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nl-NL" sz="1600">
                <a:latin typeface="Calibri" pitchFamily="34" charset="0"/>
                <a:cs typeface="Calibri" pitchFamily="34" charset="0"/>
              </a:rPr>
              <a:t>Licht tussen twee</a:t>
            </a:r>
          </a:p>
          <a:p>
            <a:pPr algn="ctr" eaLnBrk="0" hangingPunct="0"/>
            <a:r>
              <a:rPr lang="nl-NL" sz="1600">
                <a:latin typeface="Calibri" pitchFamily="34" charset="0"/>
                <a:cs typeface="Calibri" pitchFamily="34" charset="0"/>
              </a:rPr>
              <a:t>spiegels in vrij-vallende lift</a:t>
            </a: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152400" y="6197600"/>
            <a:ext cx="2819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nl-NL" sz="1600">
                <a:latin typeface="Calibri" pitchFamily="34" charset="0"/>
                <a:cs typeface="Calibri" pitchFamily="34" charset="0"/>
              </a:rPr>
              <a:t>Lichtbaan gezien door een externe waarnemer</a:t>
            </a:r>
          </a:p>
        </p:txBody>
      </p:sp>
      <p:graphicFrame>
        <p:nvGraphicFramePr>
          <p:cNvPr id="90115" name="Object 3"/>
          <p:cNvGraphicFramePr>
            <a:graphicFrameLocks noChangeAspect="1"/>
          </p:cNvGraphicFramePr>
          <p:nvPr/>
        </p:nvGraphicFramePr>
        <p:xfrm>
          <a:off x="4876800" y="3657600"/>
          <a:ext cx="3733800" cy="725488"/>
        </p:xfrm>
        <a:graphic>
          <a:graphicData uri="http://schemas.openxmlformats.org/presentationml/2006/ole">
            <p:oleObj spid="_x0000_s3075" name="Equation" r:id="rId6" imgW="2286000" imgH="444240" progId="Equation.DSMT4">
              <p:embed/>
            </p:oleObj>
          </a:graphicData>
        </a:graphic>
      </p:graphicFrame>
      <p:graphicFrame>
        <p:nvGraphicFramePr>
          <p:cNvPr id="22" name="Group 41"/>
          <p:cNvGraphicFramePr>
            <a:graphicFrameLocks/>
          </p:cNvGraphicFramePr>
          <p:nvPr/>
        </p:nvGraphicFramePr>
        <p:xfrm>
          <a:off x="4724400" y="5311775"/>
          <a:ext cx="4343400" cy="1469544"/>
        </p:xfrm>
        <a:graphic>
          <a:graphicData uri="http://schemas.openxmlformats.org/drawingml/2006/table">
            <a:tbl>
              <a:tblPr/>
              <a:tblGrid>
                <a:gridCol w="748862"/>
                <a:gridCol w="823748"/>
                <a:gridCol w="1048407"/>
                <a:gridCol w="1722383"/>
              </a:tblGrid>
              <a:tr h="5008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 </a:t>
                      </a:r>
                      <a:r>
                        <a:rPr kumimoji="0" 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Object</a:t>
                      </a:r>
                      <a:endParaRPr kumimoji="0" lang="nl-NL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12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Straal</a:t>
                      </a:r>
                      <a:endParaRPr kumimoji="0" 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(in m)</a:t>
                      </a:r>
                      <a:endParaRPr kumimoji="0" lang="nl-NL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 Massa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  (in kg)</a:t>
                      </a:r>
                      <a:endParaRPr kumimoji="0" lang="nl-N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Schwarzschild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straal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endParaRPr kumimoji="0" lang="nl-N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8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 </a:t>
                      </a:r>
                      <a:r>
                        <a:rPr kumimoji="0" lang="en-US" sz="12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Aarde</a:t>
                      </a:r>
                      <a:endParaRPr kumimoji="0" lang="nl-NL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6,3  10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6</a:t>
                      </a:r>
                      <a:endParaRPr kumimoji="0" lang="nl-N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6,6  10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24</a:t>
                      </a:r>
                      <a:endParaRPr kumimoji="0" lang="nl-N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          1 cm</a:t>
                      </a:r>
                      <a:endParaRPr kumimoji="0" lang="nl-N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4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 Jupiter</a:t>
                      </a:r>
                      <a:endParaRPr kumimoji="0" lang="nl-N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7,0  10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</a:t>
                      </a:r>
                      <a:endParaRPr kumimoji="0" lang="nl-N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2,1  10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27</a:t>
                      </a:r>
                      <a:endParaRPr kumimoji="0" lang="nl-N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          3 meter</a:t>
                      </a:r>
                      <a:endParaRPr kumimoji="0" lang="nl-N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3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 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Zon</a:t>
                      </a:r>
                      <a:endParaRPr kumimoji="0" lang="nl-N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7,0  10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8</a:t>
                      </a:r>
                      <a:endParaRPr kumimoji="0" lang="nl-N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2,0  10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30</a:t>
                      </a:r>
                      <a:endParaRPr kumimoji="0" lang="nl-N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        3 kilometer</a:t>
                      </a:r>
                      <a:endParaRPr kumimoji="0" lang="nl-N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17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0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992" name="Picture 8" descr="sgr_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7793" y="1780408"/>
            <a:ext cx="3824835" cy="3824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altLang="ja-JP" b="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Massive black hole mergers</a:t>
            </a:r>
          </a:p>
        </p:txBody>
      </p:sp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20217" y="1458912"/>
            <a:ext cx="5649913" cy="541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5280755" y="3723125"/>
            <a:ext cx="145415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tx2"/>
                </a:solidFill>
              </a:rPr>
              <a:t>MBH = 0.005M</a:t>
            </a:r>
            <a:r>
              <a:rPr lang="en-US" sz="1200" b="0" baseline="-25000">
                <a:solidFill>
                  <a:schemeClr val="tx2"/>
                </a:solidFill>
              </a:rPr>
              <a:t>bulge</a:t>
            </a:r>
          </a:p>
        </p:txBody>
      </p:sp>
      <p:sp>
        <p:nvSpPr>
          <p:cNvPr id="94213" name="Line 5"/>
          <p:cNvSpPr>
            <a:spLocks noChangeShapeType="1"/>
          </p:cNvSpPr>
          <p:nvPr/>
        </p:nvSpPr>
        <p:spPr bwMode="auto">
          <a:xfrm>
            <a:off x="6160230" y="3956488"/>
            <a:ext cx="449262" cy="7175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94214" name="Rectangle 6"/>
          <p:cNvSpPr>
            <a:spLocks noChangeArrowheads="1"/>
          </p:cNvSpPr>
          <p:nvPr/>
        </p:nvSpPr>
        <p:spPr bwMode="auto">
          <a:xfrm>
            <a:off x="5334000" y="1905000"/>
            <a:ext cx="23606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>
                <a:solidFill>
                  <a:schemeClr val="tx1"/>
                </a:solidFill>
                <a:latin typeface="Times New Roman" pitchFamily="18" charset="0"/>
              </a:rPr>
              <a:t>D. Richstone et al., Nature </a:t>
            </a:r>
            <a:r>
              <a:rPr lang="en-US" sz="1000">
                <a:solidFill>
                  <a:schemeClr val="tx1"/>
                </a:solidFill>
                <a:latin typeface="Times New Roman" pitchFamily="18" charset="0"/>
              </a:rPr>
              <a:t>395</a:t>
            </a:r>
            <a:r>
              <a:rPr lang="en-US" sz="1000" b="0">
                <a:solidFill>
                  <a:schemeClr val="tx1"/>
                </a:solidFill>
                <a:latin typeface="Times New Roman" pitchFamily="18" charset="0"/>
              </a:rPr>
              <a:t>, A14, 1998</a:t>
            </a:r>
          </a:p>
        </p:txBody>
      </p:sp>
      <p:sp>
        <p:nvSpPr>
          <p:cNvPr id="1065991" name="Text Box 7"/>
          <p:cNvSpPr txBox="1">
            <a:spLocks noChangeArrowheads="1"/>
          </p:cNvSpPr>
          <p:nvPr/>
        </p:nvSpPr>
        <p:spPr bwMode="auto">
          <a:xfrm>
            <a:off x="1871663" y="6459538"/>
            <a:ext cx="2789033" cy="400110"/>
          </a:xfrm>
          <a:prstGeom prst="rect">
            <a:avLst/>
          </a:prstGeom>
          <a:solidFill>
            <a:srgbClr val="FFFF99"/>
          </a:solidFill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 dirty="0" err="1" smtClean="0">
                <a:latin typeface="Calibri" pitchFamily="34" charset="0"/>
              </a:rPr>
              <a:t>Maar</a:t>
            </a:r>
            <a:r>
              <a:rPr lang="en-US" sz="2000" b="0" dirty="0" smtClean="0">
                <a:latin typeface="Calibri" pitchFamily="34" charset="0"/>
              </a:rPr>
              <a:t> </a:t>
            </a:r>
            <a:r>
              <a:rPr lang="en-US" sz="2000" b="0" dirty="0" err="1" smtClean="0">
                <a:latin typeface="Calibri" pitchFamily="34" charset="0"/>
              </a:rPr>
              <a:t>smelten</a:t>
            </a:r>
            <a:r>
              <a:rPr lang="en-US" sz="2000" b="0" dirty="0" smtClean="0">
                <a:latin typeface="Calibri" pitchFamily="34" charset="0"/>
              </a:rPr>
              <a:t> </a:t>
            </a:r>
            <a:r>
              <a:rPr lang="en-US" sz="2000" b="0" dirty="0" err="1" smtClean="0">
                <a:latin typeface="Calibri" pitchFamily="34" charset="0"/>
              </a:rPr>
              <a:t>ze</a:t>
            </a:r>
            <a:r>
              <a:rPr lang="en-US" sz="2000" b="0" dirty="0" smtClean="0">
                <a:latin typeface="Calibri" pitchFamily="34" charset="0"/>
              </a:rPr>
              <a:t> </a:t>
            </a:r>
            <a:r>
              <a:rPr lang="en-US" sz="2000" b="0" dirty="0" err="1" smtClean="0">
                <a:latin typeface="Calibri" pitchFamily="34" charset="0"/>
              </a:rPr>
              <a:t>samen</a:t>
            </a:r>
            <a:r>
              <a:rPr lang="en-US" sz="2000" b="0" dirty="0" smtClean="0">
                <a:latin typeface="Calibri" pitchFamily="34" charset="0"/>
              </a:rPr>
              <a:t>?</a:t>
            </a:r>
            <a:endParaRPr lang="en-US" b="0" dirty="0">
              <a:latin typeface="Calibri" pitchFamily="34" charset="0"/>
            </a:endParaRPr>
          </a:p>
        </p:txBody>
      </p:sp>
      <p:sp>
        <p:nvSpPr>
          <p:cNvPr id="94217" name="Oval 9"/>
          <p:cNvSpPr>
            <a:spLocks noChangeArrowheads="1"/>
          </p:cNvSpPr>
          <p:nvPr/>
        </p:nvSpPr>
        <p:spPr bwMode="auto">
          <a:xfrm>
            <a:off x="7369905" y="4039038"/>
            <a:ext cx="523875" cy="5238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cxnSp>
        <p:nvCxnSpPr>
          <p:cNvPr id="10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  <p:pic>
        <p:nvPicPr>
          <p:cNvPr id="11" name="Afbeelding 10" descr="movie2003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" y="1587062"/>
            <a:ext cx="2438400" cy="2438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65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65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991" grpId="0" animBg="1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4172" y="0"/>
            <a:ext cx="7546428" cy="955675"/>
          </a:xfrm>
        </p:spPr>
        <p:txBody>
          <a:bodyPr/>
          <a:lstStyle/>
          <a:p>
            <a:r>
              <a:rPr lang="en-US" altLang="ja-JP" b="0" kern="120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Massive black hole mergers</a:t>
            </a:r>
          </a:p>
        </p:txBody>
      </p:sp>
      <p:pic>
        <p:nvPicPr>
          <p:cNvPr id="95235" name="Picture 3" descr="GalaxyNGC326-copy.jpg                                          00034A9FMach Mac                       BB26FCCA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0288" y="1044575"/>
            <a:ext cx="4108450" cy="40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6" name="Text Box 4"/>
          <p:cNvSpPr txBox="1">
            <a:spLocks noChangeArrowheads="1"/>
          </p:cNvSpPr>
          <p:nvPr/>
        </p:nvSpPr>
        <p:spPr bwMode="auto">
          <a:xfrm>
            <a:off x="5934075" y="5327650"/>
            <a:ext cx="201350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[Merritt and Ekers, 2002]</a:t>
            </a:r>
            <a:endParaRPr lang="en-US" sz="1400">
              <a:latin typeface="Calibri" pitchFamily="34" charset="0"/>
            </a:endParaRPr>
          </a:p>
        </p:txBody>
      </p:sp>
      <p:sp>
        <p:nvSpPr>
          <p:cNvPr id="95237" name="Rectangle 5"/>
          <p:cNvSpPr>
            <a:spLocks noChangeArrowheads="1"/>
          </p:cNvSpPr>
          <p:nvPr/>
        </p:nvSpPr>
        <p:spPr bwMode="auto">
          <a:xfrm>
            <a:off x="879475" y="971550"/>
            <a:ext cx="3848100" cy="5203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marL="400050" indent="-400050">
              <a:lnSpc>
                <a:spcPct val="90000"/>
              </a:lnSpc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</a:pPr>
            <a:r>
              <a:rPr lang="en-US" sz="1900" b="0">
                <a:solidFill>
                  <a:srgbClr val="6C18B0"/>
                </a:solidFill>
                <a:latin typeface="Calibri" pitchFamily="34" charset="0"/>
              </a:rPr>
              <a:t>Several observed phenomena may be attributed to MBH binaries or mergers</a:t>
            </a:r>
          </a:p>
          <a:p>
            <a:pPr marL="688975" lvl="1" indent="-3429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</a:pPr>
            <a:r>
              <a:rPr lang="en-US" sz="1800" b="0">
                <a:latin typeface="Calibri" pitchFamily="34" charset="0"/>
              </a:rPr>
              <a:t>X-shaped radio galaxies (see figure)</a:t>
            </a:r>
          </a:p>
          <a:p>
            <a:pPr marL="688975" lvl="1" indent="-3429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</a:pPr>
            <a:r>
              <a:rPr lang="en-US" sz="1800" b="0">
                <a:latin typeface="Calibri" pitchFamily="34" charset="0"/>
              </a:rPr>
              <a:t>Periodicities in blazar light curves (e.g. OJ 287)</a:t>
            </a:r>
          </a:p>
          <a:p>
            <a:pPr marL="688975" lvl="1" indent="-3429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</a:pPr>
            <a:r>
              <a:rPr lang="en-US" sz="1800" b="0">
                <a:latin typeface="Calibri" pitchFamily="34" charset="0"/>
              </a:rPr>
              <a:t>X-ray binary MBH:           NGC 6240</a:t>
            </a:r>
          </a:p>
          <a:p>
            <a:pPr marL="400050" indent="-400050">
              <a:lnSpc>
                <a:spcPct val="90000"/>
              </a:lnSpc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Char char="§"/>
            </a:pPr>
            <a:r>
              <a:rPr lang="en-US" sz="1900" b="0">
                <a:solidFill>
                  <a:srgbClr val="6C18B0"/>
                </a:solidFill>
                <a:latin typeface="Calibri" pitchFamily="34" charset="0"/>
              </a:rPr>
              <a:t>See review by Komossa </a:t>
            </a:r>
            <a:r>
              <a:rPr lang="en-US" sz="1900" b="0">
                <a:solidFill>
                  <a:srgbClr val="6C18B0"/>
                </a:solidFill>
              </a:rPr>
              <a:t>[astro-ph/0306439</a:t>
            </a:r>
            <a:r>
              <a:rPr lang="en-US" sz="1900" b="0">
                <a:solidFill>
                  <a:srgbClr val="6C18B0"/>
                </a:solidFill>
                <a:latin typeface="Courier New" pitchFamily="49" charset="0"/>
              </a:rPr>
              <a:t>]</a:t>
            </a:r>
          </a:p>
          <a:p>
            <a:pPr marL="400050" indent="-400050">
              <a:lnSpc>
                <a:spcPct val="90000"/>
              </a:lnSpc>
              <a:spcAft>
                <a:spcPct val="40000"/>
              </a:spcAft>
              <a:buClr>
                <a:srgbClr val="666699"/>
              </a:buClr>
              <a:buSzPct val="85000"/>
              <a:buFont typeface="Wingdings" pitchFamily="2" charset="2"/>
              <a:buNone/>
            </a:pPr>
            <a:endParaRPr lang="en-US" sz="1900" b="0">
              <a:solidFill>
                <a:srgbClr val="6C18B0"/>
              </a:solidFill>
              <a:latin typeface="Courier New" pitchFamily="49" charset="0"/>
            </a:endParaRPr>
          </a:p>
          <a:p>
            <a:pPr marL="688975" lvl="1" indent="-342900">
              <a:lnSpc>
                <a:spcPct val="90000"/>
              </a:lnSpc>
              <a:spcAft>
                <a:spcPct val="40000"/>
              </a:spcAft>
              <a:buClr>
                <a:schemeClr val="bg1"/>
              </a:buClr>
              <a:buSzPct val="75000"/>
              <a:buFontTx/>
              <a:buChar char="–"/>
            </a:pPr>
            <a:endParaRPr lang="en-US" sz="1600" b="0">
              <a:latin typeface="Courier New" pitchFamily="49" charset="0"/>
            </a:endParaRPr>
          </a:p>
        </p:txBody>
      </p:sp>
      <p:pic>
        <p:nvPicPr>
          <p:cNvPr id="1068038" name="Picture 6" descr="MBH_merger_detec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44838"/>
            <a:ext cx="5395913" cy="371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68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6" descr="C:\Users\jo\Desktop\heic0618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11163"/>
            <a:ext cx="9144000" cy="726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7" name="Picture 5" descr="C:\Users\jo\Desktop\prin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48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715000" y="4419600"/>
            <a:ext cx="3228975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GB" sz="32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Hubble space </a:t>
            </a:r>
            <a:r>
              <a:rPr lang="en-GB" sz="3200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telecope</a:t>
            </a:r>
            <a:endParaRPr lang="en-US" sz="32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0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C:\Users\jo\Desktop\ssc2007-17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0"/>
            <a:ext cx="548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2" descr="C:\Users\jo\Desktop\386px-Spitzer-_Telescop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363788"/>
            <a:ext cx="2895600" cy="449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52400" y="152400"/>
            <a:ext cx="3228975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GB" sz="2800" dirty="0">
                <a:solidFill>
                  <a:srgbClr val="000099"/>
                </a:solidFill>
                <a:latin typeface="Biondi" pitchFamily="2" charset="0"/>
                <a:cs typeface="Calibri" pitchFamily="34" charset="0"/>
              </a:rPr>
              <a:t>Spitzer space </a:t>
            </a:r>
            <a:r>
              <a:rPr lang="en-GB" sz="2800" dirty="0" err="1">
                <a:solidFill>
                  <a:srgbClr val="000099"/>
                </a:solidFill>
                <a:latin typeface="Biondi" pitchFamily="2" charset="0"/>
                <a:cs typeface="Calibri" pitchFamily="34" charset="0"/>
              </a:rPr>
              <a:t>telecope</a:t>
            </a:r>
            <a:endParaRPr lang="en-US" sz="2800" dirty="0">
              <a:solidFill>
                <a:srgbClr val="000099"/>
              </a:solidFill>
              <a:latin typeface="Biondi" pitchFamily="2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87042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b="0" kern="1200" dirty="0" err="1" smtClean="0">
                <a:solidFill>
                  <a:srgbClr val="000099"/>
                </a:solidFill>
                <a:latin typeface="Biondi" pitchFamily="2" charset="0"/>
                <a:ea typeface="+mn-ea"/>
                <a:cs typeface="+mn-cs"/>
              </a:rPr>
              <a:t>Zijn</a:t>
            </a:r>
            <a:r>
              <a:rPr lang="en-GB" sz="2800" b="0" kern="1200" dirty="0" smtClean="0">
                <a:solidFill>
                  <a:srgbClr val="000099"/>
                </a:solidFill>
                <a:latin typeface="Biondi" pitchFamily="2" charset="0"/>
                <a:ea typeface="+mn-ea"/>
                <a:cs typeface="+mn-cs"/>
              </a:rPr>
              <a:t> </a:t>
            </a:r>
            <a:r>
              <a:rPr lang="en-GB" sz="2800" b="0" kern="1200" dirty="0" err="1" smtClean="0">
                <a:solidFill>
                  <a:srgbClr val="000099"/>
                </a:solidFill>
                <a:latin typeface="Biondi" pitchFamily="2" charset="0"/>
                <a:ea typeface="+mn-ea"/>
                <a:cs typeface="+mn-cs"/>
              </a:rPr>
              <a:t>zwarte</a:t>
            </a:r>
            <a:r>
              <a:rPr lang="en-GB" sz="2800" b="0" kern="1200" dirty="0" smtClean="0">
                <a:solidFill>
                  <a:srgbClr val="000099"/>
                </a:solidFill>
                <a:latin typeface="Biondi" pitchFamily="2" charset="0"/>
                <a:ea typeface="+mn-ea"/>
                <a:cs typeface="+mn-cs"/>
              </a:rPr>
              <a:t> </a:t>
            </a:r>
            <a:r>
              <a:rPr lang="en-GB" sz="2800" b="0" kern="1200" dirty="0" err="1" smtClean="0">
                <a:solidFill>
                  <a:srgbClr val="000099"/>
                </a:solidFill>
                <a:latin typeface="Biondi" pitchFamily="2" charset="0"/>
                <a:ea typeface="+mn-ea"/>
                <a:cs typeface="+mn-cs"/>
              </a:rPr>
              <a:t>gaten</a:t>
            </a:r>
            <a:r>
              <a:rPr lang="en-GB" sz="2800" b="0" kern="1200" dirty="0" smtClean="0">
                <a:solidFill>
                  <a:srgbClr val="000099"/>
                </a:solidFill>
                <a:latin typeface="Biondi" pitchFamily="2" charset="0"/>
                <a:ea typeface="+mn-ea"/>
                <a:cs typeface="+mn-cs"/>
              </a:rPr>
              <a:t> </a:t>
            </a:r>
            <a:r>
              <a:rPr lang="en-GB" sz="2800" b="0" kern="1200" dirty="0" err="1" smtClean="0">
                <a:solidFill>
                  <a:srgbClr val="000099"/>
                </a:solidFill>
                <a:latin typeface="Biondi" pitchFamily="2" charset="0"/>
                <a:ea typeface="+mn-ea"/>
                <a:cs typeface="+mn-cs"/>
              </a:rPr>
              <a:t>echt</a:t>
            </a:r>
            <a:r>
              <a:rPr lang="en-GB" sz="2800" b="0" kern="1200" dirty="0" smtClean="0">
                <a:solidFill>
                  <a:srgbClr val="000099"/>
                </a:solidFill>
                <a:latin typeface="Biondi" pitchFamily="2" charset="0"/>
                <a:ea typeface="+mn-ea"/>
                <a:cs typeface="+mn-cs"/>
              </a:rPr>
              <a:t> </a:t>
            </a:r>
            <a:r>
              <a:rPr lang="en-GB" sz="2800" b="0" kern="1200" dirty="0" err="1" smtClean="0">
                <a:solidFill>
                  <a:srgbClr val="000099"/>
                </a:solidFill>
                <a:latin typeface="Biondi" pitchFamily="2" charset="0"/>
                <a:ea typeface="+mn-ea"/>
                <a:cs typeface="+mn-cs"/>
              </a:rPr>
              <a:t>zwart</a:t>
            </a:r>
            <a:r>
              <a:rPr lang="en-GB" sz="2800" b="0" kern="1200" dirty="0" smtClean="0">
                <a:solidFill>
                  <a:srgbClr val="000099"/>
                </a:solidFill>
                <a:latin typeface="Biondi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8229600" cy="1295400"/>
          </a:xfrm>
        </p:spPr>
        <p:txBody>
          <a:bodyPr/>
          <a:lstStyle/>
          <a:p>
            <a:pPr eaLnBrk="1" hangingPunct="1"/>
            <a:r>
              <a:rPr lang="en-GB" sz="2000" b="0" smtClean="0">
                <a:latin typeface="Calibri" pitchFamily="34" charset="0"/>
                <a:cs typeface="Calibri" pitchFamily="34" charset="0"/>
              </a:rPr>
              <a:t>Quantumeffecten nabij de horizon produceren </a:t>
            </a:r>
            <a:r>
              <a:rPr lang="en-GB" sz="2000" b="0" i="1" smtClean="0">
                <a:latin typeface="Calibri" pitchFamily="34" charset="0"/>
                <a:cs typeface="Calibri" pitchFamily="34" charset="0"/>
              </a:rPr>
              <a:t>Hawkingstraling.</a:t>
            </a:r>
          </a:p>
          <a:p>
            <a:pPr eaLnBrk="1" hangingPunct="1"/>
            <a:r>
              <a:rPr lang="en-GB" sz="2000" b="0" smtClean="0">
                <a:latin typeface="Calibri" pitchFamily="34" charset="0"/>
                <a:cs typeface="Calibri" pitchFamily="34" charset="0"/>
              </a:rPr>
              <a:t>Zwart gat straalt als een </a:t>
            </a:r>
            <a:r>
              <a:rPr lang="en-GB" sz="2000" b="0" i="1" smtClean="0">
                <a:latin typeface="Calibri" pitchFamily="34" charset="0"/>
                <a:cs typeface="Calibri" pitchFamily="34" charset="0"/>
              </a:rPr>
              <a:t>zwarte straler</a:t>
            </a:r>
            <a:r>
              <a:rPr lang="en-GB" sz="2000" b="0" smtClean="0">
                <a:latin typeface="Calibri" pitchFamily="34" charset="0"/>
                <a:cs typeface="Calibri" pitchFamily="34" charset="0"/>
              </a:rPr>
              <a:t> met een temperatuur evenredig met </a:t>
            </a:r>
            <a:r>
              <a:rPr lang="en-GB" sz="2000" b="0" i="1" smtClean="0">
                <a:latin typeface="Calibri" pitchFamily="34" charset="0"/>
                <a:cs typeface="Calibri" pitchFamily="34" charset="0"/>
              </a:rPr>
              <a:t>1/M</a:t>
            </a:r>
          </a:p>
        </p:txBody>
      </p:sp>
      <p:pic>
        <p:nvPicPr>
          <p:cNvPr id="10246" name="Picture 5" descr="Hwkra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2133600"/>
            <a:ext cx="3446463" cy="290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Group 37"/>
          <p:cNvGraphicFramePr>
            <a:graphicFrameLocks/>
          </p:cNvGraphicFramePr>
          <p:nvPr/>
        </p:nvGraphicFramePr>
        <p:xfrm>
          <a:off x="228600" y="5410200"/>
          <a:ext cx="5943600" cy="1219200"/>
        </p:xfrm>
        <a:graphic>
          <a:graphicData uri="http://schemas.openxmlformats.org/drawingml/2006/table">
            <a:tbl>
              <a:tblPr/>
              <a:tblGrid>
                <a:gridCol w="1751839"/>
                <a:gridCol w="1292370"/>
                <a:gridCol w="1293788"/>
                <a:gridCol w="1605603"/>
              </a:tblGrid>
              <a:tr h="2279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Massa ZG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Temperatuur</a:t>
                      </a:r>
                      <a:endParaRPr kumimoji="0" lang="en-GB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Vermogen</a:t>
                      </a:r>
                      <a:endParaRPr kumimoji="0" lang="en-GB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Verdampingstijd</a:t>
                      </a:r>
                      <a:endParaRPr kumimoji="0" lang="en-GB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9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</a:t>
                      </a:r>
                      <a:r>
                        <a:rPr kumimoji="0" lang="en-GB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</a:t>
                      </a:r>
                      <a:r>
                        <a:rPr kumimoji="0" lang="en-GB" sz="14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zon</a:t>
                      </a:r>
                      <a:r>
                        <a:rPr kumimoji="0" lang="en-GB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(2 10</a:t>
                      </a:r>
                      <a:r>
                        <a:rPr kumimoji="0" lang="en-GB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kg)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 x 10</a:t>
                      </a:r>
                      <a:r>
                        <a:rPr kumimoji="0" lang="en-GB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-8</a:t>
                      </a: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  <a:r>
                        <a:rPr kumimoji="0" lang="en-GB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-28</a:t>
                      </a: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 x 10</a:t>
                      </a:r>
                      <a:r>
                        <a:rPr kumimoji="0" lang="en-GB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68</a:t>
                      </a: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yr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</a:t>
                      </a:r>
                      <a:r>
                        <a:rPr kumimoji="0" lang="en-GB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</a:t>
                      </a:r>
                      <a:r>
                        <a:rPr kumimoji="0" lang="en-GB" sz="14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aarde</a:t>
                      </a:r>
                      <a:r>
                        <a:rPr kumimoji="0" lang="en-GB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(6 10</a:t>
                      </a:r>
                      <a:r>
                        <a:rPr kumimoji="0" lang="en-GB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24</a:t>
                      </a: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kg)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0.02 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  <a:r>
                        <a:rPr kumimoji="0" lang="en-GB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-17</a:t>
                      </a: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 x 10</a:t>
                      </a:r>
                      <a:r>
                        <a:rPr kumimoji="0" lang="en-GB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52</a:t>
                      </a: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yr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89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kg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1.2 x 10</a:t>
                      </a:r>
                      <a:r>
                        <a:rPr kumimoji="0" lang="en-GB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23</a:t>
                      </a: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 x 10</a:t>
                      </a:r>
                      <a:r>
                        <a:rPr kumimoji="0" lang="en-GB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32</a:t>
                      </a: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 x 10</a:t>
                      </a:r>
                      <a:r>
                        <a:rPr kumimoji="0" lang="en-GB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-16</a:t>
                      </a: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1143000" y="2590800"/>
          <a:ext cx="1524000" cy="739775"/>
        </p:xfrm>
        <a:graphic>
          <a:graphicData uri="http://schemas.openxmlformats.org/presentationml/2006/ole">
            <p:oleObj spid="_x0000_s10242" name="Equation" r:id="rId5" imgW="863280" imgH="419040" progId="Equation.3">
              <p:embed/>
            </p:oleObj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09600" y="3657600"/>
            <a:ext cx="3519746" cy="707886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dirty="0" err="1">
                <a:latin typeface="Calibri" pitchFamily="34" charset="0"/>
                <a:cs typeface="Calibri" pitchFamily="34" charset="0"/>
              </a:rPr>
              <a:t>Zwarte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gaten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met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massa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10</a:t>
            </a:r>
            <a:r>
              <a:rPr lang="en-US" sz="2000" baseline="30000" dirty="0">
                <a:latin typeface="Calibri" pitchFamily="34" charset="0"/>
                <a:cs typeface="Calibri" pitchFamily="34" charset="0"/>
              </a:rPr>
              <a:t>11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kg</a:t>
            </a:r>
          </a:p>
          <a:p>
            <a:pPr eaLnBrk="0" hangingPunct="0">
              <a:defRPr/>
            </a:pPr>
            <a:r>
              <a:rPr lang="en-US" sz="2000" dirty="0" err="1">
                <a:latin typeface="Calibri" pitchFamily="34" charset="0"/>
                <a:cs typeface="Calibri" pitchFamily="34" charset="0"/>
              </a:rPr>
              <a:t>zouden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vandaag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exploderen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4100" name="Picture 5" descr="S3-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4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1065213"/>
          </a:xfrm>
        </p:spPr>
        <p:txBody>
          <a:bodyPr/>
          <a:lstStyle/>
          <a:p>
            <a:pPr eaLnBrk="1" hangingPunct="1">
              <a:defRPr/>
            </a:pPr>
            <a:r>
              <a:rPr lang="nl-NL" altLang="ja-JP" sz="2800" b="0" kern="1200" dirty="0" smtClean="0">
                <a:solidFill>
                  <a:srgbClr val="00397E"/>
                </a:solidFill>
                <a:latin typeface="Biondi" pitchFamily="2" charset="0"/>
                <a:ea typeface="MS PGothic" pitchFamily="34" charset="-128"/>
                <a:cs typeface="Arabic Typesetting" pitchFamily="66" charset="-78"/>
              </a:rPr>
              <a:t>Banen </a:t>
            </a:r>
            <a:r>
              <a:rPr lang="nl-NL" altLang="ja-JP" sz="2800" b="0" kern="1200" smtClean="0">
                <a:solidFill>
                  <a:srgbClr val="00397E"/>
                </a:solidFill>
                <a:latin typeface="Biondi" pitchFamily="2" charset="0"/>
                <a:ea typeface="MS PGothic" pitchFamily="34" charset="-128"/>
                <a:cs typeface="Arabic Typesetting" pitchFamily="66" charset="-78"/>
              </a:rPr>
              <a:t>in gekromde </a:t>
            </a:r>
            <a:r>
              <a:rPr lang="nl-NL" altLang="ja-JP" sz="2800" b="0" kern="1200" dirty="0" smtClean="0">
                <a:solidFill>
                  <a:srgbClr val="00397E"/>
                </a:solidFill>
                <a:latin typeface="Biondi" pitchFamily="2" charset="0"/>
                <a:ea typeface="MS PGothic" pitchFamily="34" charset="-128"/>
                <a:cs typeface="Arabic Typesetting" pitchFamily="66" charset="-78"/>
              </a:rPr>
              <a:t>ruimte: licht</a:t>
            </a:r>
          </a:p>
        </p:txBody>
      </p:sp>
      <p:sp>
        <p:nvSpPr>
          <p:cNvPr id="29700" name="Text Box 6"/>
          <p:cNvSpPr txBox="1">
            <a:spLocks noChangeArrowheads="1"/>
          </p:cNvSpPr>
          <p:nvPr/>
        </p:nvSpPr>
        <p:spPr bwMode="auto">
          <a:xfrm>
            <a:off x="102836" y="2035175"/>
            <a:ext cx="2035878" cy="70788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nl-NL" sz="2000" dirty="0">
                <a:latin typeface="Calibri" pitchFamily="34" charset="0"/>
                <a:cs typeface="Calibri" pitchFamily="34" charset="0"/>
              </a:rPr>
              <a:t>Werkelijke positie</a:t>
            </a:r>
          </a:p>
          <a:p>
            <a:pPr algn="ctr" eaLnBrk="0" hangingPunct="0">
              <a:defRPr/>
            </a:pPr>
            <a:r>
              <a:rPr lang="nl-NL" sz="2000" dirty="0">
                <a:latin typeface="Calibri" pitchFamily="34" charset="0"/>
                <a:cs typeface="Calibri" pitchFamily="34" charset="0"/>
              </a:rPr>
              <a:t>van  ster A</a:t>
            </a:r>
          </a:p>
        </p:txBody>
      </p:sp>
      <p:sp>
        <p:nvSpPr>
          <p:cNvPr id="29701" name="Text Box 7"/>
          <p:cNvSpPr txBox="1">
            <a:spLocks noChangeArrowheads="1"/>
          </p:cNvSpPr>
          <p:nvPr/>
        </p:nvSpPr>
        <p:spPr bwMode="auto">
          <a:xfrm>
            <a:off x="162335" y="3505200"/>
            <a:ext cx="2035942" cy="70788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nl-NL" sz="2000" dirty="0">
                <a:latin typeface="Calibri" pitchFamily="34" charset="0"/>
                <a:cs typeface="Calibri" pitchFamily="34" charset="0"/>
              </a:rPr>
              <a:t>Schijnbare positie</a:t>
            </a:r>
          </a:p>
          <a:p>
            <a:pPr algn="ctr" eaLnBrk="0" hangingPunct="0">
              <a:defRPr/>
            </a:pPr>
            <a:r>
              <a:rPr lang="nl-NL" sz="2000" dirty="0">
                <a:latin typeface="Calibri" pitchFamily="34" charset="0"/>
                <a:cs typeface="Calibri" pitchFamily="34" charset="0"/>
              </a:rPr>
              <a:t>van ster A</a:t>
            </a:r>
          </a:p>
        </p:txBody>
      </p:sp>
      <p:sp>
        <p:nvSpPr>
          <p:cNvPr id="29702" name="Text Box 8"/>
          <p:cNvSpPr txBox="1">
            <a:spLocks noChangeArrowheads="1"/>
          </p:cNvSpPr>
          <p:nvPr/>
        </p:nvSpPr>
        <p:spPr bwMode="auto">
          <a:xfrm>
            <a:off x="81178" y="4365625"/>
            <a:ext cx="2076018" cy="10156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nl-NL" sz="2000" dirty="0">
                <a:latin typeface="Calibri" pitchFamily="34" charset="0"/>
                <a:cs typeface="Calibri" pitchFamily="34" charset="0"/>
              </a:rPr>
              <a:t>Werkelijke en</a:t>
            </a:r>
          </a:p>
          <a:p>
            <a:pPr algn="ctr" eaLnBrk="0" hangingPunct="0">
              <a:defRPr/>
            </a:pPr>
            <a:r>
              <a:rPr lang="nl-NL" sz="2000" dirty="0">
                <a:latin typeface="Calibri" pitchFamily="34" charset="0"/>
                <a:cs typeface="Calibri" pitchFamily="34" charset="0"/>
              </a:rPr>
              <a:t>schijnbare positie </a:t>
            </a:r>
          </a:p>
          <a:p>
            <a:pPr algn="ctr" eaLnBrk="0" hangingPunct="0">
              <a:defRPr/>
            </a:pPr>
            <a:r>
              <a:rPr lang="nl-NL" sz="2000" dirty="0">
                <a:latin typeface="Calibri" pitchFamily="34" charset="0"/>
                <a:cs typeface="Calibri" pitchFamily="34" charset="0"/>
              </a:rPr>
              <a:t>van ster B</a:t>
            </a:r>
          </a:p>
        </p:txBody>
      </p:sp>
      <p:sp>
        <p:nvSpPr>
          <p:cNvPr id="29703" name="Text Box 9"/>
          <p:cNvSpPr txBox="1">
            <a:spLocks noChangeArrowheads="1"/>
          </p:cNvSpPr>
          <p:nvPr/>
        </p:nvSpPr>
        <p:spPr bwMode="auto">
          <a:xfrm>
            <a:off x="5508625" y="5516563"/>
            <a:ext cx="570541" cy="4001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nl-NL" sz="2000" dirty="0">
                <a:latin typeface="Calibri" pitchFamily="34" charset="0"/>
                <a:cs typeface="Calibri" pitchFamily="34" charset="0"/>
              </a:rPr>
              <a:t>Zon</a:t>
            </a:r>
          </a:p>
        </p:txBody>
      </p:sp>
      <p:sp>
        <p:nvSpPr>
          <p:cNvPr id="29704" name="Text Box 10"/>
          <p:cNvSpPr txBox="1">
            <a:spLocks noChangeArrowheads="1"/>
          </p:cNvSpPr>
          <p:nvPr/>
        </p:nvSpPr>
        <p:spPr bwMode="auto">
          <a:xfrm>
            <a:off x="7164388" y="5516563"/>
            <a:ext cx="8063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nl-NL" sz="2000" dirty="0">
                <a:latin typeface="Calibri" pitchFamily="34" charset="0"/>
                <a:cs typeface="Calibri" pitchFamily="34" charset="0"/>
              </a:rPr>
              <a:t>Aarde</a:t>
            </a:r>
          </a:p>
        </p:txBody>
      </p:sp>
      <p:sp>
        <p:nvSpPr>
          <p:cNvPr id="4107" name="Line 11"/>
          <p:cNvSpPr>
            <a:spLocks noChangeShapeType="1"/>
          </p:cNvSpPr>
          <p:nvPr/>
        </p:nvSpPr>
        <p:spPr bwMode="auto">
          <a:xfrm flipV="1">
            <a:off x="5795963" y="4868863"/>
            <a:ext cx="0" cy="576262"/>
          </a:xfrm>
          <a:prstGeom prst="line">
            <a:avLst/>
          </a:prstGeom>
          <a:noFill/>
          <a:ln w="28575">
            <a:solidFill>
              <a:srgbClr val="1C1C1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08" name="Line 12"/>
          <p:cNvSpPr>
            <a:spLocks noChangeShapeType="1"/>
          </p:cNvSpPr>
          <p:nvPr/>
        </p:nvSpPr>
        <p:spPr bwMode="auto">
          <a:xfrm flipV="1">
            <a:off x="7524750" y="4868863"/>
            <a:ext cx="0" cy="576262"/>
          </a:xfrm>
          <a:prstGeom prst="line">
            <a:avLst/>
          </a:prstGeom>
          <a:noFill/>
          <a:ln w="28575">
            <a:solidFill>
              <a:srgbClr val="1C1C1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28600" y="6019800"/>
            <a:ext cx="2635017" cy="461665"/>
          </a:xfrm>
          <a:prstGeom prst="rect">
            <a:avLst/>
          </a:prstGeom>
          <a:solidFill>
            <a:srgbClr val="FFFF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dirty="0" err="1">
                <a:latin typeface="Calibri" pitchFamily="34" charset="0"/>
                <a:cs typeface="Calibri" pitchFamily="34" charset="0"/>
              </a:rPr>
              <a:t>Relativiteitstheorie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:</a:t>
            </a:r>
          </a:p>
        </p:txBody>
      </p:sp>
      <p:graphicFrame>
        <p:nvGraphicFramePr>
          <p:cNvPr id="96258" name="Object 2"/>
          <p:cNvGraphicFramePr>
            <a:graphicFrameLocks noChangeAspect="1"/>
          </p:cNvGraphicFramePr>
          <p:nvPr/>
        </p:nvGraphicFramePr>
        <p:xfrm>
          <a:off x="3352800" y="5791200"/>
          <a:ext cx="1509713" cy="900113"/>
        </p:xfrm>
        <a:graphic>
          <a:graphicData uri="http://schemas.openxmlformats.org/presentationml/2006/ole">
            <p:oleObj spid="_x0000_s4098" name="Equation" r:id="rId5" imgW="660240" imgH="393480" progId="Equation.3">
              <p:embed/>
            </p:oleObj>
          </a:graphicData>
        </a:graphic>
      </p:graphicFrame>
      <p:sp>
        <p:nvSpPr>
          <p:cNvPr id="4110" name="Rectangle 13"/>
          <p:cNvSpPr>
            <a:spLocks noChangeArrowheads="1"/>
          </p:cNvSpPr>
          <p:nvPr/>
        </p:nvSpPr>
        <p:spPr bwMode="auto">
          <a:xfrm>
            <a:off x="0" y="6553200"/>
            <a:ext cx="3581400" cy="3048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cxnSp>
        <p:nvCxnSpPr>
          <p:cNvPr id="15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96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0" y="6553200"/>
            <a:ext cx="3581400" cy="304800"/>
          </a:xfrm>
          <a:prstGeom prst="rect">
            <a:avLst/>
          </a:prstGeom>
          <a:solidFill>
            <a:srgbClr val="FFFFFF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086" name="Rectangle 2"/>
          <p:cNvSpPr txBox="1">
            <a:spLocks noChangeArrowheads="1"/>
          </p:cNvSpPr>
          <p:nvPr/>
        </p:nvSpPr>
        <p:spPr bwMode="auto">
          <a:xfrm>
            <a:off x="914400" y="0"/>
            <a:ext cx="72390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5000"/>
              </a:lnSpc>
            </a:pPr>
            <a:r>
              <a:rPr lang="nl-NL" altLang="ja-JP" b="0" dirty="0" smtClean="0">
                <a:solidFill>
                  <a:srgbClr val="00397E"/>
                </a:solidFill>
                <a:latin typeface="Biondi" pitchFamily="2" charset="0"/>
                <a:ea typeface="ＭＳ Ｐゴシック" pitchFamily="34" charset="-128"/>
                <a:cs typeface="Arabic Typesetting" pitchFamily="66" charset="-78"/>
              </a:rPr>
              <a:t>Afbuigen van licht</a:t>
            </a:r>
            <a:endParaRPr lang="en-US" altLang="ja-JP" b="0" dirty="0">
              <a:solidFill>
                <a:srgbClr val="00397E"/>
              </a:solidFill>
              <a:latin typeface="Biondi" pitchFamily="2" charset="0"/>
              <a:ea typeface="ＭＳ Ｐゴシック" pitchFamily="34" charset="-128"/>
              <a:cs typeface="Arabic Typesetting" pitchFamily="66" charset="-78"/>
            </a:endParaRPr>
          </a:p>
        </p:txBody>
      </p:sp>
      <p:cxnSp>
        <p:nvCxnSpPr>
          <p:cNvPr id="3087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  <p:pic>
        <p:nvPicPr>
          <p:cNvPr id="491524" name="Picture 4" descr="\\vmware-host\Shared Folders\Desktop\Einstein_theory_triumph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3554" y="916309"/>
            <a:ext cx="2599505" cy="4894182"/>
          </a:xfrm>
          <a:prstGeom prst="rect">
            <a:avLst/>
          </a:prstGeom>
          <a:noFill/>
        </p:spPr>
      </p:pic>
      <p:pic>
        <p:nvPicPr>
          <p:cNvPr id="491525" name="Picture 5" descr="\\vmware-host\Shared Folders\Desktop\1919_eclipse_negativ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1619" y="869327"/>
            <a:ext cx="3529829" cy="4533308"/>
          </a:xfrm>
          <a:prstGeom prst="rect">
            <a:avLst/>
          </a:prstGeom>
          <a:noFill/>
        </p:spPr>
      </p:pic>
      <p:sp>
        <p:nvSpPr>
          <p:cNvPr id="18" name="Tekstvak 17"/>
          <p:cNvSpPr txBox="1"/>
          <p:nvPr/>
        </p:nvSpPr>
        <p:spPr>
          <a:xfrm>
            <a:off x="5474829" y="5868364"/>
            <a:ext cx="2678571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nl-NL" dirty="0" smtClean="0">
                <a:latin typeface="Calibri" pitchFamily="34" charset="0"/>
              </a:rPr>
              <a:t>New York </a:t>
            </a:r>
            <a:r>
              <a:rPr lang="nl-NL" dirty="0" err="1" smtClean="0">
                <a:latin typeface="Calibri" pitchFamily="34" charset="0"/>
              </a:rPr>
              <a:t>Times</a:t>
            </a:r>
            <a:r>
              <a:rPr lang="nl-NL" dirty="0" smtClean="0">
                <a:latin typeface="Calibri" pitchFamily="34" charset="0"/>
              </a:rPr>
              <a:t>, November 10, 1919</a:t>
            </a:r>
            <a:endParaRPr lang="nl-NL" dirty="0">
              <a:latin typeface="Calibri" pitchFamily="34" charset="0"/>
            </a:endParaRPr>
          </a:p>
        </p:txBody>
      </p:sp>
      <p:pic>
        <p:nvPicPr>
          <p:cNvPr id="491526" name="Picture 6" descr="\\vmware-host\Shared Folders\Desktop\Arthur_Stanley_Eddingto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092861"/>
            <a:ext cx="1380297" cy="1765139"/>
          </a:xfrm>
          <a:prstGeom prst="rect">
            <a:avLst/>
          </a:prstGeom>
          <a:noFill/>
        </p:spPr>
      </p:pic>
      <p:pic>
        <p:nvPicPr>
          <p:cNvPr id="491527" name="Picture 7" descr="\\vmware-host\Shared Folders\Desktop\image034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2297" y="5022463"/>
            <a:ext cx="2308989" cy="183553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S3-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44563"/>
            <a:ext cx="7885113" cy="591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60438"/>
          </a:xfrm>
        </p:spPr>
        <p:txBody>
          <a:bodyPr/>
          <a:lstStyle/>
          <a:p>
            <a:pPr eaLnBrk="1" hangingPunct="1">
              <a:defRPr/>
            </a:pPr>
            <a:r>
              <a:rPr lang="nl-NL" altLang="ja-JP" sz="2800" b="0" kern="1200" dirty="0" smtClean="0">
                <a:solidFill>
                  <a:srgbClr val="00397E"/>
                </a:solidFill>
                <a:latin typeface="Biondi" pitchFamily="2" charset="0"/>
                <a:ea typeface="MS PGothic" pitchFamily="34" charset="-128"/>
                <a:cs typeface="Arabic Typesetting" pitchFamily="66" charset="-78"/>
              </a:rPr>
              <a:t>Banen </a:t>
            </a:r>
            <a:r>
              <a:rPr lang="nl-NL" altLang="ja-JP" sz="2800" b="0" kern="1200" smtClean="0">
                <a:solidFill>
                  <a:srgbClr val="00397E"/>
                </a:solidFill>
                <a:latin typeface="Biondi" pitchFamily="2" charset="0"/>
                <a:ea typeface="MS PGothic" pitchFamily="34" charset="-128"/>
                <a:cs typeface="Arabic Typesetting" pitchFamily="66" charset="-78"/>
              </a:rPr>
              <a:t>in gekromde </a:t>
            </a:r>
            <a:r>
              <a:rPr lang="nl-NL" altLang="ja-JP" sz="2800" b="0" kern="1200" dirty="0" smtClean="0">
                <a:solidFill>
                  <a:srgbClr val="00397E"/>
                </a:solidFill>
                <a:latin typeface="Biondi" pitchFamily="2" charset="0"/>
                <a:ea typeface="MS PGothic" pitchFamily="34" charset="-128"/>
                <a:cs typeface="Arabic Typesetting" pitchFamily="66" charset="-78"/>
              </a:rPr>
              <a:t>ruimte: planeten</a:t>
            </a:r>
          </a:p>
        </p:txBody>
      </p:sp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3327400" y="1335088"/>
            <a:ext cx="1820863" cy="4619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nl-NL" sz="2400" dirty="0">
                <a:latin typeface="Calibri" pitchFamily="34" charset="0"/>
                <a:cs typeface="Calibri" pitchFamily="34" charset="0"/>
              </a:rPr>
              <a:t>Cirkelbaan   </a:t>
            </a:r>
          </a:p>
        </p:txBody>
      </p:sp>
      <p:sp>
        <p:nvSpPr>
          <p:cNvPr id="28677" name="Text Box 7"/>
          <p:cNvSpPr txBox="1">
            <a:spLocks noChangeArrowheads="1"/>
          </p:cNvSpPr>
          <p:nvPr/>
        </p:nvSpPr>
        <p:spPr bwMode="auto">
          <a:xfrm>
            <a:off x="3348038" y="1700213"/>
            <a:ext cx="2134174" cy="4616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nl-NL" sz="2400" dirty="0">
                <a:latin typeface="Calibri" pitchFamily="34" charset="0"/>
                <a:cs typeface="Calibri" pitchFamily="34" charset="0"/>
              </a:rPr>
              <a:t>Elliptische baan</a:t>
            </a:r>
          </a:p>
        </p:txBody>
      </p:sp>
      <p:sp>
        <p:nvSpPr>
          <p:cNvPr id="28678" name="Text Box 8"/>
          <p:cNvSpPr txBox="1">
            <a:spLocks noChangeArrowheads="1"/>
          </p:cNvSpPr>
          <p:nvPr/>
        </p:nvSpPr>
        <p:spPr bwMode="auto">
          <a:xfrm>
            <a:off x="3348038" y="2060575"/>
            <a:ext cx="3865930" cy="4616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nl-NL" sz="2400" dirty="0">
                <a:latin typeface="Calibri" pitchFamily="34" charset="0"/>
                <a:cs typeface="Calibri" pitchFamily="34" charset="0"/>
              </a:rPr>
              <a:t>Ongebonden baan (parabool)</a:t>
            </a:r>
          </a:p>
        </p:txBody>
      </p:sp>
      <p:cxnSp>
        <p:nvCxnSpPr>
          <p:cNvPr id="7" name="Straight Connector 8"/>
          <p:cNvCxnSpPr>
            <a:cxnSpLocks noChangeShapeType="1"/>
          </p:cNvCxnSpPr>
          <p:nvPr/>
        </p:nvCxnSpPr>
        <p:spPr bwMode="auto">
          <a:xfrm>
            <a:off x="1082675" y="777875"/>
            <a:ext cx="6946900" cy="1588"/>
          </a:xfrm>
          <a:prstGeom prst="line">
            <a:avLst/>
          </a:prstGeom>
          <a:noFill/>
          <a:ln w="12700" algn="ctr">
            <a:solidFill>
              <a:srgbClr val="666699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nl-NL" altLang="ja-JP" sz="2800" b="0" kern="1200" dirty="0" smtClean="0">
                <a:solidFill>
                  <a:srgbClr val="00397E"/>
                </a:solidFill>
                <a:latin typeface="Biondi" pitchFamily="2" charset="0"/>
                <a:ea typeface="MS PGothic" pitchFamily="34" charset="-128"/>
                <a:cs typeface="Arabic Typesetting" pitchFamily="66" charset="-78"/>
              </a:rPr>
              <a:t>Experimenteel bewijs: </a:t>
            </a:r>
            <a:br>
              <a:rPr lang="nl-NL" altLang="ja-JP" sz="2800" b="0" kern="1200" dirty="0" smtClean="0">
                <a:solidFill>
                  <a:srgbClr val="00397E"/>
                </a:solidFill>
                <a:latin typeface="Biondi" pitchFamily="2" charset="0"/>
                <a:ea typeface="MS PGothic" pitchFamily="34" charset="-128"/>
                <a:cs typeface="Arabic Typesetting" pitchFamily="66" charset="-78"/>
              </a:rPr>
            </a:br>
            <a:r>
              <a:rPr lang="nl-NL" altLang="ja-JP" sz="2800" b="0" kern="1200" dirty="0" smtClean="0">
                <a:solidFill>
                  <a:srgbClr val="00397E"/>
                </a:solidFill>
                <a:latin typeface="Biondi" pitchFamily="2" charset="0"/>
                <a:ea typeface="MS PGothic" pitchFamily="34" charset="-128"/>
                <a:cs typeface="Arabic Typesetting" pitchFamily="66" charset="-78"/>
              </a:rPr>
              <a:t>precessie van de Mercuriusbaan</a:t>
            </a:r>
          </a:p>
        </p:txBody>
      </p:sp>
      <p:pic>
        <p:nvPicPr>
          <p:cNvPr id="5124" name="Picture 5" descr="mercur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46275"/>
            <a:ext cx="9144000" cy="491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1905000"/>
            <a:ext cx="9144000" cy="762000"/>
          </a:xfrm>
          <a:prstGeom prst="rect">
            <a:avLst/>
          </a:prstGeom>
          <a:solidFill>
            <a:srgbClr val="EB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97282" name="Object 2"/>
          <p:cNvGraphicFramePr>
            <a:graphicFrameLocks noChangeAspect="1"/>
          </p:cNvGraphicFramePr>
          <p:nvPr/>
        </p:nvGraphicFramePr>
        <p:xfrm>
          <a:off x="304800" y="1905000"/>
          <a:ext cx="1720850" cy="711200"/>
        </p:xfrm>
        <a:graphic>
          <a:graphicData uri="http://schemas.openxmlformats.org/presentationml/2006/ole">
            <p:oleObj spid="_x0000_s5122" name="Equation" r:id="rId5" imgW="952200" imgH="393480" progId="Equation.3">
              <p:embed/>
            </p:oleObj>
          </a:graphicData>
        </a:graphic>
      </p:graphicFrame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308225" y="2057400"/>
            <a:ext cx="6186950" cy="40011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4,8 x 10</a:t>
            </a:r>
            <a:r>
              <a:rPr lang="en-US" sz="2000" baseline="30000" dirty="0">
                <a:latin typeface="Calibri" pitchFamily="34" charset="0"/>
                <a:cs typeface="Calibri" pitchFamily="34" charset="0"/>
              </a:rPr>
              <a:t>-7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rad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= 0,1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boogseconde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(415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omlopen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per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eeuw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Default Design">
      <a:majorFont>
        <a:latin typeface="Arial Rounded MT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ymbol" pitchFamily="18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ymbol" pitchFamily="18" charset="2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20373</TotalTime>
  <Words>1520</Words>
  <Application>Microsoft Office PowerPoint</Application>
  <PresentationFormat>Brief (216 x 279 mm)</PresentationFormat>
  <Paragraphs>393</Paragraphs>
  <Slides>54</Slides>
  <Notes>52</Notes>
  <HiddenSlides>0</HiddenSlides>
  <MMClips>3</MMClips>
  <ScaleCrop>false</ScaleCrop>
  <HeadingPairs>
    <vt:vector size="6" baseType="variant">
      <vt:variant>
        <vt:lpstr>Thema</vt:lpstr>
      </vt:variant>
      <vt:variant>
        <vt:i4>1</vt:i4>
      </vt:variant>
      <vt:variant>
        <vt:lpstr>Ingesloten OLE-bronprogramma's</vt:lpstr>
      </vt:variant>
      <vt:variant>
        <vt:i4>2</vt:i4>
      </vt:variant>
      <vt:variant>
        <vt:lpstr>Diatitels</vt:lpstr>
      </vt:variant>
      <vt:variant>
        <vt:i4>54</vt:i4>
      </vt:variant>
    </vt:vector>
  </HeadingPairs>
  <TitlesOfParts>
    <vt:vector size="57" baseType="lpstr">
      <vt:lpstr>Default Design</vt:lpstr>
      <vt:lpstr>Photo Editor Photo</vt:lpstr>
      <vt:lpstr>Equation</vt:lpstr>
      <vt:lpstr>Dia 1</vt:lpstr>
      <vt:lpstr>Dia 2</vt:lpstr>
      <vt:lpstr>Dia 3</vt:lpstr>
      <vt:lpstr>Dia 4</vt:lpstr>
      <vt:lpstr>Dia 5</vt:lpstr>
      <vt:lpstr>Banen in gekromde ruimte: licht</vt:lpstr>
      <vt:lpstr>Dia 7</vt:lpstr>
      <vt:lpstr>Banen in gekromde ruimte: planeten</vt:lpstr>
      <vt:lpstr>Experimenteel bewijs:  precessie van de Mercuriusbaan</vt:lpstr>
      <vt:lpstr>Dia 10</vt:lpstr>
      <vt:lpstr>Apollo – Lunar laser ranging</vt:lpstr>
      <vt:lpstr>Gravitatielensen</vt:lpstr>
      <vt:lpstr>Dia 13</vt:lpstr>
      <vt:lpstr>Dia 14</vt:lpstr>
      <vt:lpstr>Gravitationele lens</vt:lpstr>
      <vt:lpstr>Dia 16</vt:lpstr>
      <vt:lpstr>Theorema van Birkhoff</vt:lpstr>
      <vt:lpstr>Theorema van Birkhoff</vt:lpstr>
      <vt:lpstr>Interpretatie van coordinaten</vt:lpstr>
      <vt:lpstr>Relativistische sterren</vt:lpstr>
      <vt:lpstr>Event horizon</vt:lpstr>
      <vt:lpstr>Radiale lichtstralen</vt:lpstr>
      <vt:lpstr>Soorten zwarte gaten</vt:lpstr>
      <vt:lpstr>Dia 24</vt:lpstr>
      <vt:lpstr>Dia 25</vt:lpstr>
      <vt:lpstr>Extreme zwaartekracht: zwarte gaten</vt:lpstr>
      <vt:lpstr>In de onmiddellijke omgeving van een zwart gat wordt veel straling geproduceerd!</vt:lpstr>
      <vt:lpstr>Quasar, microquasar, gamma-flits</vt:lpstr>
      <vt:lpstr>Numerieke relativiteitstheorie</vt:lpstr>
      <vt:lpstr>Dia 30</vt:lpstr>
      <vt:lpstr>Dia 31</vt:lpstr>
      <vt:lpstr>Dia 32</vt:lpstr>
      <vt:lpstr>Super-massieve zwarte gaten </vt:lpstr>
      <vt:lpstr>Dia 34</vt:lpstr>
      <vt:lpstr>Dia 35</vt:lpstr>
      <vt:lpstr>Dia 36</vt:lpstr>
      <vt:lpstr>Dia 37</vt:lpstr>
      <vt:lpstr>Dia 38</vt:lpstr>
      <vt:lpstr>Dia 39</vt:lpstr>
      <vt:lpstr>Dia 40</vt:lpstr>
      <vt:lpstr>Dia 41</vt:lpstr>
      <vt:lpstr>Dia 42</vt:lpstr>
      <vt:lpstr>Dia 43</vt:lpstr>
      <vt:lpstr>Kern van melkwegstelsel (radio)</vt:lpstr>
      <vt:lpstr>Dia 45</vt:lpstr>
      <vt:lpstr>Dia 46</vt:lpstr>
      <vt:lpstr>Dia 47</vt:lpstr>
      <vt:lpstr>Dia 48</vt:lpstr>
      <vt:lpstr>Massaverdeling in melkwegkern</vt:lpstr>
      <vt:lpstr>Massive black hole mergers</vt:lpstr>
      <vt:lpstr>Massive black hole mergers</vt:lpstr>
      <vt:lpstr>Dia 52</vt:lpstr>
      <vt:lpstr>Dia 53</vt:lpstr>
      <vt:lpstr>Zijn zwarte gaten echt zwart?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Visie HEF</dc:title>
  <dc:creator>Jo van den Brand</dc:creator>
  <cp:lastModifiedBy>su</cp:lastModifiedBy>
  <cp:revision>1012</cp:revision>
  <cp:lastPrinted>2002-09-13T18:52:55Z</cp:lastPrinted>
  <dcterms:created xsi:type="dcterms:W3CDTF">2001-01-08T10:28:24Z</dcterms:created>
  <dcterms:modified xsi:type="dcterms:W3CDTF">2012-11-19T12:31:36Z</dcterms:modified>
</cp:coreProperties>
</file>