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0" r:id="rId2"/>
    <p:sldId id="930" r:id="rId3"/>
    <p:sldId id="929" r:id="rId4"/>
    <p:sldId id="876" r:id="rId5"/>
    <p:sldId id="901" r:id="rId6"/>
    <p:sldId id="902" r:id="rId7"/>
    <p:sldId id="897" r:id="rId8"/>
    <p:sldId id="907" r:id="rId9"/>
    <p:sldId id="908" r:id="rId10"/>
    <p:sldId id="909" r:id="rId11"/>
    <p:sldId id="910" r:id="rId12"/>
    <p:sldId id="928" r:id="rId13"/>
    <p:sldId id="911" r:id="rId14"/>
    <p:sldId id="912" r:id="rId15"/>
    <p:sldId id="913" r:id="rId16"/>
    <p:sldId id="914" r:id="rId17"/>
    <p:sldId id="915" r:id="rId18"/>
    <p:sldId id="916" r:id="rId19"/>
    <p:sldId id="917" r:id="rId20"/>
    <p:sldId id="918" r:id="rId21"/>
    <p:sldId id="919" r:id="rId22"/>
    <p:sldId id="920" r:id="rId23"/>
    <p:sldId id="921" r:id="rId24"/>
    <p:sldId id="922" r:id="rId25"/>
    <p:sldId id="923" r:id="rId26"/>
    <p:sldId id="924" r:id="rId27"/>
    <p:sldId id="925" r:id="rId28"/>
    <p:sldId id="926" r:id="rId29"/>
    <p:sldId id="927" r:id="rId30"/>
    <p:sldId id="903" r:id="rId31"/>
    <p:sldId id="904" r:id="rId32"/>
    <p:sldId id="906" r:id="rId33"/>
    <p:sldId id="905" r:id="rId34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AC"/>
    <a:srgbClr val="FFFFC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>
      <p:cViewPr varScale="1">
        <p:scale>
          <a:sx n="99" d="100"/>
          <a:sy n="99" d="100"/>
        </p:scale>
        <p:origin x="90" y="1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3" Type="http://schemas.openxmlformats.org/officeDocument/2006/relationships/image" Target="../media/image188.wmf"/><Relationship Id="rId7" Type="http://schemas.openxmlformats.org/officeDocument/2006/relationships/image" Target="../media/image192.wmf"/><Relationship Id="rId12" Type="http://schemas.openxmlformats.org/officeDocument/2006/relationships/image" Target="../media/image197.wmf"/><Relationship Id="rId2" Type="http://schemas.openxmlformats.org/officeDocument/2006/relationships/image" Target="../media/image186.wmf"/><Relationship Id="rId1" Type="http://schemas.openxmlformats.org/officeDocument/2006/relationships/image" Target="../media/image187.wmf"/><Relationship Id="rId6" Type="http://schemas.openxmlformats.org/officeDocument/2006/relationships/image" Target="../media/image191.wmf"/><Relationship Id="rId11" Type="http://schemas.openxmlformats.org/officeDocument/2006/relationships/image" Target="../media/image196.wmf"/><Relationship Id="rId5" Type="http://schemas.openxmlformats.org/officeDocument/2006/relationships/image" Target="../media/image190.wmf"/><Relationship Id="rId10" Type="http://schemas.openxmlformats.org/officeDocument/2006/relationships/image" Target="../media/image195.wmf"/><Relationship Id="rId4" Type="http://schemas.openxmlformats.org/officeDocument/2006/relationships/image" Target="../media/image189.wmf"/><Relationship Id="rId9" Type="http://schemas.openxmlformats.org/officeDocument/2006/relationships/image" Target="../media/image19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panose="020B0604020202020204" pitchFamily="34" charset="0"/>
              </a:defRPr>
            </a:lvl1pPr>
          </a:lstStyle>
          <a:p>
            <a:fld id="{AD9F07BF-B609-4E6C-80DD-B8E40F929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83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anose="02020603050405020304" pitchFamily="18" charset="0"/>
              </a:defRPr>
            </a:lvl1pPr>
          </a:lstStyle>
          <a:p>
            <a:fld id="{DBF762FB-F7F6-4424-A7FD-9E6D08F37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755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8DC039FD-3C87-43C0-905F-C35E033A9F47}" type="slidenum">
              <a:rPr lang="en-US" altLang="en-US">
                <a:latin typeface="Times" panose="02020603050405020304" pitchFamily="18" charset="0"/>
              </a:rPr>
              <a:pPr/>
              <a:t>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798714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20292543-DBCB-4CA3-86C5-408DE50DE714}" type="slidenum">
              <a:rPr lang="en-US" altLang="en-US">
                <a:latin typeface="Times" panose="02020603050405020304" pitchFamily="18" charset="0"/>
              </a:rPr>
              <a:pPr/>
              <a:t>10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20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C487E7E4-E4B3-4C3D-A8B7-C2E6085126FC}" type="slidenum">
              <a:rPr lang="en-US" altLang="en-US">
                <a:latin typeface="Times" panose="02020603050405020304" pitchFamily="18" charset="0"/>
              </a:rPr>
              <a:pPr/>
              <a:t>11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60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EDCF01D7-A054-4FFF-A256-27F100486529}" type="slidenum">
              <a:rPr lang="en-US" altLang="en-US">
                <a:latin typeface="Times" panose="02020603050405020304" pitchFamily="18" charset="0"/>
              </a:rPr>
              <a:pPr/>
              <a:t>12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27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0A39D8F9-E68E-477A-9247-E0EE6CACE06A}" type="slidenum">
              <a:rPr lang="en-US" altLang="en-US">
                <a:latin typeface="Times" panose="02020603050405020304" pitchFamily="18" charset="0"/>
              </a:rPr>
              <a:pPr/>
              <a:t>13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10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9438C41D-8906-4A36-89CC-DC207EA2D4AF}" type="slidenum">
              <a:rPr lang="en-US" altLang="en-US">
                <a:latin typeface="Times" panose="02020603050405020304" pitchFamily="18" charset="0"/>
              </a:rPr>
              <a:pPr/>
              <a:t>14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6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748F700C-F1F3-4D97-9686-8DF7D7A9B82D}" type="slidenum">
              <a:rPr lang="en-US" altLang="en-US">
                <a:latin typeface="Times" panose="02020603050405020304" pitchFamily="18" charset="0"/>
              </a:rPr>
              <a:pPr/>
              <a:t>15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01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3F664179-019F-4929-83DE-9655F7A2717F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32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26FBD4AD-DB18-4046-8C8A-1BF1AC729D35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44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BDDD0275-BE73-4FD2-AEBB-0391A9252AC8}" type="slidenum">
              <a:rPr lang="en-US" altLang="en-US">
                <a:latin typeface="Times" panose="02020603050405020304" pitchFamily="18" charset="0"/>
              </a:rPr>
              <a:pPr/>
              <a:t>18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50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B6C73FEF-F508-4457-9611-EE3E4B9256C5}" type="slidenum">
              <a:rPr lang="en-US" altLang="en-US">
                <a:latin typeface="Times" panose="02020603050405020304" pitchFamily="18" charset="0"/>
              </a:rPr>
              <a:pPr/>
              <a:t>19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9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84537FA1-CBF1-4DC6-A575-F707845AD447}" type="slidenum">
              <a:rPr lang="en-US" altLang="en-US">
                <a:latin typeface="Times" panose="02020603050405020304" pitchFamily="18" charset="0"/>
              </a:rPr>
              <a:pPr/>
              <a:t>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26998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218E5AE5-54A5-4B75-8A06-F0A92992FC15}" type="slidenum">
              <a:rPr lang="en-US" altLang="en-US">
                <a:latin typeface="Times" panose="02020603050405020304" pitchFamily="18" charset="0"/>
              </a:rPr>
              <a:pPr/>
              <a:t>20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15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12B2031C-C0B1-4F17-B826-7F5235BB236A}" type="slidenum">
              <a:rPr lang="en-US" altLang="en-US">
                <a:latin typeface="Times" panose="02020603050405020304" pitchFamily="18" charset="0"/>
              </a:rPr>
              <a:pPr/>
              <a:t>21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26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8C348583-947B-47DB-A164-F8D551ABD30E}" type="slidenum">
              <a:rPr lang="en-US" altLang="en-US">
                <a:latin typeface="Times" panose="02020603050405020304" pitchFamily="18" charset="0"/>
              </a:rPr>
              <a:pPr/>
              <a:t>22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90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0C22866F-7A34-4045-B672-DAA2C2868B35}" type="slidenum">
              <a:rPr lang="en-US" altLang="en-US">
                <a:latin typeface="Times" panose="02020603050405020304" pitchFamily="18" charset="0"/>
              </a:rPr>
              <a:pPr/>
              <a:t>23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74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F0EA85E8-E658-4843-874C-081C3C12B561}" type="slidenum">
              <a:rPr lang="en-US" altLang="en-US">
                <a:latin typeface="Times" panose="02020603050405020304" pitchFamily="18" charset="0"/>
              </a:rPr>
              <a:pPr/>
              <a:t>24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05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9E1B8DF1-F874-4128-BDEC-03E1D1C2D802}" type="slidenum">
              <a:rPr lang="en-US" altLang="en-US">
                <a:latin typeface="Times" panose="02020603050405020304" pitchFamily="18" charset="0"/>
              </a:rPr>
              <a:pPr/>
              <a:t>25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68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E6C9C2A3-E144-4F38-918D-79BD84C64DA4}" type="slidenum">
              <a:rPr lang="en-US" altLang="en-US">
                <a:latin typeface="Times" panose="02020603050405020304" pitchFamily="18" charset="0"/>
              </a:rPr>
              <a:pPr/>
              <a:t>30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2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DF14F2C0-03E9-43E6-849A-2AF9E2189081}" type="slidenum">
              <a:rPr lang="en-US" altLang="en-US">
                <a:latin typeface="Times" panose="02020603050405020304" pitchFamily="18" charset="0"/>
              </a:rPr>
              <a:pPr/>
              <a:t>31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75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E6F08860-F13C-4BCD-B4DE-A9CC075D25F5}" type="slidenum">
              <a:rPr lang="en-US" altLang="en-US">
                <a:latin typeface="Times" panose="02020603050405020304" pitchFamily="18" charset="0"/>
              </a:rPr>
              <a:pPr/>
              <a:t>32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43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BF1254A2-CCFA-4F3D-A7C4-FAAE5FE56255}" type="slidenum">
              <a:rPr lang="en-US" altLang="en-US">
                <a:latin typeface="Times" panose="02020603050405020304" pitchFamily="18" charset="0"/>
              </a:rPr>
              <a:pPr/>
              <a:t>33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FDEF7AB8-270F-45DC-A15F-93C1B43EFE09}" type="slidenum">
              <a:rPr lang="en-US" altLang="en-US">
                <a:latin typeface="Times" panose="02020603050405020304" pitchFamily="18" charset="0"/>
              </a:rPr>
              <a:pPr/>
              <a:t>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45576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98C6BE6F-90E3-4143-8B7C-08A6D2D7695A}" type="slidenum">
              <a:rPr lang="en-US" altLang="en-US">
                <a:latin typeface="Times" panose="02020603050405020304" pitchFamily="18" charset="0"/>
              </a:rPr>
              <a:pPr/>
              <a:t>4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682DD65C-3916-42BA-87FE-E6A56BE90167}" type="slidenum">
              <a:rPr lang="en-US" altLang="en-US">
                <a:latin typeface="Times" panose="02020603050405020304" pitchFamily="18" charset="0"/>
              </a:rPr>
              <a:pPr/>
              <a:t>5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88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A7F4D18A-54C2-4249-9343-1B90F2C13641}" type="slidenum">
              <a:rPr lang="en-US" altLang="en-US">
                <a:latin typeface="Times" panose="02020603050405020304" pitchFamily="18" charset="0"/>
              </a:rPr>
              <a:pPr/>
              <a:t>6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52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239D94CD-E1AC-4385-BF4E-DF4532B619C0}" type="slidenum">
              <a:rPr lang="en-US" altLang="en-US">
                <a:latin typeface="Times" panose="02020603050405020304" pitchFamily="18" charset="0"/>
              </a:rPr>
              <a:pPr/>
              <a:t>7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55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9C1A31FC-EC62-42A7-BB46-0F541E5C53A5}" type="slidenum">
              <a:rPr lang="en-US" altLang="en-US">
                <a:latin typeface="Times" panose="02020603050405020304" pitchFamily="18" charset="0"/>
              </a:rPr>
              <a:pPr/>
              <a:t>8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60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844E1655-A49D-4B0C-BADE-CD66A8946ED5}" type="slidenum">
              <a:rPr lang="en-US" altLang="en-US">
                <a:latin typeface="Times" panose="02020603050405020304" pitchFamily="18" charset="0"/>
              </a:rPr>
              <a:pPr/>
              <a:t>9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DEC9C59A-7D13-43BB-838E-E634C76D3FD3}" type="slidenum">
              <a:rPr lang="en-US" altLang="en-US"/>
              <a:pPr/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5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F172D-60FA-4638-BC11-ADB8034B5723}" type="slidenum">
              <a:rPr lang="en-US" altLang="en-US"/>
              <a:pPr/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4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65808-AEB8-4F5F-AF9B-64C64D2DD220}" type="slidenum">
              <a:rPr lang="en-US" altLang="en-US"/>
              <a:pPr/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3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B5656-A5A4-49BB-B369-31698DB79191}" type="slidenum">
              <a:rPr lang="en-US" altLang="en-US"/>
              <a:pPr/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21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B5F88-8AEE-4EB2-A303-5FADC95CD9C3}" type="slidenum">
              <a:rPr lang="en-US" altLang="en-US"/>
              <a:pPr/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9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52DA4-98BF-47DD-8CBF-7BB48AAB9986}" type="slidenum">
              <a:rPr lang="en-US" altLang="en-US"/>
              <a:pPr/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0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E09AE-3112-48E6-9F61-F58654F7C927}" type="slidenum">
              <a:rPr lang="en-US" altLang="en-US"/>
              <a:pPr/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8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B9EE5-830B-431E-B632-64B386289C74}" type="slidenum">
              <a:rPr lang="en-US" altLang="en-US"/>
              <a:pPr/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6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A048A-2F0F-4677-AB69-8F4FCC539E29}" type="slidenum">
              <a:rPr lang="en-US" altLang="en-US"/>
              <a:pPr/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3E6AF-081D-4A1F-840A-09BE4F1BB18B}" type="slidenum">
              <a:rPr lang="en-US" altLang="en-US"/>
              <a:pPr/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9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6B645-B97C-4083-9B63-B3677932D063}" type="slidenum">
              <a:rPr lang="en-US" altLang="en-US"/>
              <a:pPr/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8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1FD64-FE54-45F9-ADF2-06C063A7762F}" type="slidenum">
              <a:rPr lang="en-US" altLang="en-US"/>
              <a:pPr/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3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F2E30-485A-493D-BF1C-ECC66D515BBB}" type="slidenum">
              <a:rPr lang="en-US" altLang="en-US"/>
              <a:pPr/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7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EBD-B15B-424A-9A52-CA4596797FA0}" type="slidenum">
              <a:rPr lang="en-US" altLang="en-US"/>
              <a:pPr/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fld id="{10B6E9CD-EB07-4B89-8468-FACC0348A656}" type="slidenum">
              <a:rPr lang="en-US" altLang="en-US"/>
              <a:pPr/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18" imgW="1638529" imgH="809738" progId="">
                  <p:embed/>
                </p:oleObj>
              </mc:Choice>
              <mc:Fallback>
                <p:oleObj name="Photo Editor Photo" r:id="rId18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  <p:sldLayoutId id="2147484424" r:id="rId12"/>
    <p:sldLayoutId id="2147484425" r:id="rId13"/>
    <p:sldLayoutId id="2147484426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72.png"/><Relationship Id="rId21" Type="http://schemas.openxmlformats.org/officeDocument/2006/relationships/image" Target="../media/image85.png"/><Relationship Id="rId7" Type="http://schemas.openxmlformats.org/officeDocument/2006/relationships/image" Target="../media/image25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5.png"/><Relationship Id="rId5" Type="http://schemas.openxmlformats.org/officeDocument/2006/relationships/image" Target="../media/image74.png"/><Relationship Id="rId15" Type="http://schemas.openxmlformats.org/officeDocument/2006/relationships/image" Target="../media/image79.png"/><Relationship Id="rId10" Type="http://schemas.openxmlformats.org/officeDocument/2006/relationships/image" Target="../media/image28.png"/><Relationship Id="rId19" Type="http://schemas.openxmlformats.org/officeDocument/2006/relationships/image" Target="../media/image83.png"/><Relationship Id="rId4" Type="http://schemas.openxmlformats.org/officeDocument/2006/relationships/image" Target="../media/image73.png"/><Relationship Id="rId9" Type="http://schemas.openxmlformats.org/officeDocument/2006/relationships/image" Target="../media/image27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0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jpeg"/><Relationship Id="rId15" Type="http://schemas.openxmlformats.org/officeDocument/2006/relationships/image" Target="../media/image94.wmf"/><Relationship Id="rId10" Type="http://schemas.openxmlformats.org/officeDocument/2006/relationships/image" Target="../media/image101.png"/><Relationship Id="rId4" Type="http://schemas.openxmlformats.org/officeDocument/2006/relationships/image" Target="../media/image95.jpeg"/><Relationship Id="rId9" Type="http://schemas.openxmlformats.org/officeDocument/2006/relationships/image" Target="../media/image100.png"/><Relationship Id="rId1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06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8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1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4.png"/><Relationship Id="rId11" Type="http://schemas.openxmlformats.org/officeDocument/2006/relationships/image" Target="../media/image105.wmf"/><Relationship Id="rId5" Type="http://schemas.openxmlformats.org/officeDocument/2006/relationships/image" Target="../media/image103.png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6.jpeg"/><Relationship Id="rId9" Type="http://schemas.openxmlformats.org/officeDocument/2006/relationships/image" Target="../media/image110.png"/><Relationship Id="rId1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@nikhef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nikhef.nl/~jo" TargetMode="External"/><Relationship Id="rId4" Type="http://schemas.openxmlformats.org/officeDocument/2006/relationships/hyperlink" Target="mailto:jvheijn@nikhef.n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5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45.png"/><Relationship Id="rId9" Type="http://schemas.openxmlformats.org/officeDocument/2006/relationships/image" Target="../media/image1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5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4.png"/><Relationship Id="rId4" Type="http://schemas.openxmlformats.org/officeDocument/2006/relationships/image" Target="../media/image1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3" Type="http://schemas.openxmlformats.org/officeDocument/2006/relationships/image" Target="../media/image164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84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90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94.wmf"/><Relationship Id="rId7" Type="http://schemas.openxmlformats.org/officeDocument/2006/relationships/image" Target="../media/image186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92.wmf"/><Relationship Id="rId25" Type="http://schemas.openxmlformats.org/officeDocument/2006/relationships/image" Target="../media/image19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89.wmf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187.wmf"/><Relationship Id="rId15" Type="http://schemas.openxmlformats.org/officeDocument/2006/relationships/image" Target="../media/image191.wmf"/><Relationship Id="rId23" Type="http://schemas.openxmlformats.org/officeDocument/2006/relationships/image" Target="../media/image195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9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8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19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13" Type="http://schemas.openxmlformats.org/officeDocument/2006/relationships/image" Target="../media/image208.wmf"/><Relationship Id="rId3" Type="http://schemas.openxmlformats.org/officeDocument/2006/relationships/image" Target="../media/image198.wmf"/><Relationship Id="rId7" Type="http://schemas.openxmlformats.org/officeDocument/2006/relationships/image" Target="../media/image202.wmf"/><Relationship Id="rId12" Type="http://schemas.openxmlformats.org/officeDocument/2006/relationships/image" Target="../media/image207.wmf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wmf"/><Relationship Id="rId11" Type="http://schemas.openxmlformats.org/officeDocument/2006/relationships/image" Target="../media/image206.wmf"/><Relationship Id="rId5" Type="http://schemas.openxmlformats.org/officeDocument/2006/relationships/image" Target="../media/image200.wmf"/><Relationship Id="rId15" Type="http://schemas.openxmlformats.org/officeDocument/2006/relationships/image" Target="../media/image210.wmf"/><Relationship Id="rId10" Type="http://schemas.openxmlformats.org/officeDocument/2006/relationships/image" Target="../media/image205.wmf"/><Relationship Id="rId4" Type="http://schemas.openxmlformats.org/officeDocument/2006/relationships/image" Target="../media/image199.wmf"/><Relationship Id="rId9" Type="http://schemas.openxmlformats.org/officeDocument/2006/relationships/image" Target="../media/image204.wmf"/><Relationship Id="rId14" Type="http://schemas.openxmlformats.org/officeDocument/2006/relationships/image" Target="../media/image20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Jo van den Brand </a:t>
            </a:r>
            <a:endParaRPr lang="en-US" alt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Les 2: 8 </a:t>
            </a:r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september</a:t>
            </a:r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2015</a:t>
            </a:r>
            <a:endParaRPr lang="en-US" alt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i="1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Gravitatie</a:t>
            </a:r>
            <a:r>
              <a:rPr lang="en-US" altLang="en-US" sz="4000" b="1" i="1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en</a:t>
            </a:r>
            <a:r>
              <a:rPr lang="en-US" altLang="en-US" sz="4000" b="1" i="1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kosmologie</a:t>
            </a:r>
            <a:endParaRPr lang="en-US" altLang="en-US" sz="4000" b="1" i="1" dirty="0">
              <a:solidFill>
                <a:srgbClr val="000099"/>
              </a:solidFill>
              <a:latin typeface="Calibri" panose="020F0502020204030204" pitchFamily="34" charset="0"/>
              <a:cs typeface="+mn-cs"/>
            </a:endParaRPr>
          </a:p>
          <a:p>
            <a:pPr algn="ctr"/>
            <a:r>
              <a:rPr lang="en-US" altLang="en-US" sz="3200" b="1" dirty="0">
                <a:solidFill>
                  <a:schemeClr val="hlink"/>
                </a:solidFill>
                <a:latin typeface="Calibri" panose="020F0502020204030204" pitchFamily="34" charset="0"/>
              </a:rPr>
              <a:t>FEW cursus</a:t>
            </a:r>
            <a:r>
              <a:rPr lang="en-US" altLang="en-US" sz="3600" b="1" dirty="0">
                <a:solidFill>
                  <a:schemeClr val="accent2"/>
                </a:solidFill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7172" name="Picture 9" descr="bigb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Copyright (C) Vrije Universiteit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72390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definiëren een scalairveld     op elk punt van de vari</a:t>
            </a:r>
            <a:r>
              <a:rPr lang="nl-NL" altLang="en-US">
                <a:latin typeface="Calibri" panose="020F0502020204030204" pitchFamily="34" charset="0"/>
              </a:rPr>
              <a:t>ë</a:t>
            </a:r>
            <a:r>
              <a:rPr lang="en-US" altLang="en-US">
                <a:latin typeface="Calibri" panose="020F0502020204030204" pitchFamily="34" charset="0"/>
              </a:rPr>
              <a:t>teit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Neem aan dat deze functie overal gedifferentieerd kan worden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Denk aan de temperatuurverdeling van het aardoppervlak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brengen een deel in kaart, 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en op die kaart geldt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Voor een andere kaart geldt bijvoorbeeld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Het veld in elk punt in het overlapgebied verandert niet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Er geldt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In het algemeen geldt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En de inverse </a:t>
            </a:r>
            <a:r>
              <a:rPr lang="en-US" altLang="en-US" i="1">
                <a:latin typeface="Calibri" panose="020F0502020204030204" pitchFamily="34" charset="0"/>
              </a:rPr>
              <a:t>overgangsfuncties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Bestudeer het voorbeeld op bladzijde 69 van het dictaat</a:t>
            </a:r>
          </a:p>
        </p:txBody>
      </p:sp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4398963"/>
            <a:ext cx="200501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1600200"/>
            <a:ext cx="1993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Scalairveld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1135063"/>
            <a:ext cx="223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3040063"/>
            <a:ext cx="1281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3200400"/>
            <a:ext cx="22494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3617913"/>
            <a:ext cx="125095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4945063"/>
            <a:ext cx="29860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05450"/>
            <a:ext cx="31718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\\vmware-host\Shared Folders\Desktop\normalVectorField20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7239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latin typeface="Calibri" panose="020F0502020204030204" pitchFamily="34" charset="0"/>
              </a:rPr>
              <a:t>Vectoren</a:t>
            </a:r>
            <a:r>
              <a:rPr lang="en-US" altLang="en-US">
                <a:latin typeface="Calibri" panose="020F0502020204030204" pitchFamily="34" charset="0"/>
              </a:rPr>
              <a:t>: bekend van begrippen als snelheid en versnelling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Kunnen worden opgeteld en met een getal worden vermenigvuldigd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Topologisch object: onafhankelijk van referentiesysteem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Vectorveld dient in de variëteit te liggen, dus niet erbuiten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Vectorveld: horizontale windsnelheid op aardoppervlak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Hairy ball theorema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Vectorveld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96" name="Picture 12" descr="\\vmware-host\Shared Folders\Desktop\Hairy_ball_one_pole_anima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48200"/>
            <a:ext cx="18732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00600"/>
            <a:ext cx="13890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81550"/>
            <a:ext cx="1447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4103688"/>
            <a:ext cx="2968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vectoren zijn gebonden aan hun plaats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kunnen vectoren expanderen in een basis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schrijven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vector     heeft componenten </a:t>
            </a:r>
            <a:r>
              <a:rPr lang="en-US" altLang="en-US" i="1">
                <a:latin typeface="Calibri" panose="020F0502020204030204" pitchFamily="34" charset="0"/>
              </a:rPr>
              <a:t>a</a:t>
            </a:r>
            <a:r>
              <a:rPr lang="en-US" altLang="en-US">
                <a:latin typeface="Calibri" panose="020F0502020204030204" pitchFamily="34" charset="0"/>
              </a:rPr>
              <a:t> en </a:t>
            </a:r>
            <a:r>
              <a:rPr lang="en-US" altLang="en-US" i="1">
                <a:latin typeface="Calibri" panose="020F0502020204030204" pitchFamily="34" charset="0"/>
              </a:rPr>
              <a:t>b</a:t>
            </a:r>
            <a:r>
              <a:rPr lang="en-US" altLang="en-US">
                <a:latin typeface="Calibri" panose="020F0502020204030204" pitchFamily="34" charset="0"/>
              </a:rPr>
              <a:t> in het referentiesysteem van waarnemer    , bijvoorbeeld het </a:t>
            </a:r>
            <a:r>
              <a:rPr lang="en-US" altLang="en-US" i="1">
                <a:latin typeface="Calibri" panose="020F0502020204030204" pitchFamily="34" charset="0"/>
              </a:rPr>
              <a:t>(x, y) </a:t>
            </a:r>
            <a:r>
              <a:rPr lang="en-US" altLang="en-US">
                <a:latin typeface="Calibri" panose="020F0502020204030204" pitchFamily="34" charset="0"/>
              </a:rPr>
              <a:t>systeem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kunnen ook schrijven </a:t>
            </a:r>
            <a:endParaRPr lang="en-US" altLang="en-US" i="1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Voor een andere waarnemer,     , geldt dan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Vectorveld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26765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10429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2692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33713"/>
            <a:ext cx="1936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3538538"/>
            <a:ext cx="2039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4078288"/>
            <a:ext cx="22574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2538413"/>
            <a:ext cx="2833687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8153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latin typeface="Calibri" panose="020F0502020204030204" pitchFamily="34" charset="0"/>
              </a:rPr>
              <a:t>Basis</a:t>
            </a:r>
            <a:r>
              <a:rPr lang="en-US" altLang="en-US">
                <a:latin typeface="Calibri" panose="020F0502020204030204" pitchFamily="34" charset="0"/>
              </a:rPr>
              <a:t>: elke complete set kan gebruikt worden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vector verandert niet als we een andere basis kiezen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i="1">
                <a:latin typeface="Calibri" panose="020F0502020204030204" pitchFamily="34" charset="0"/>
              </a:rPr>
              <a:t>Natuurlijke basis</a:t>
            </a:r>
            <a:r>
              <a:rPr lang="en-US" altLang="en-US">
                <a:latin typeface="Calibri" panose="020F0502020204030204" pitchFamily="34" charset="0"/>
              </a:rPr>
              <a:t>: gebruik richtingsafgeleiden                    langs de coördinaten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i="1">
                <a:latin typeface="Calibri" panose="020F0502020204030204" pitchFamily="34" charset="0"/>
              </a:rPr>
              <a:t>Tangentenruimte</a:t>
            </a:r>
            <a:r>
              <a:rPr lang="en-US" altLang="en-US">
                <a:latin typeface="Calibri" panose="020F0502020204030204" pitchFamily="34" charset="0"/>
              </a:rPr>
              <a:t>: raakruimte in punt </a:t>
            </a:r>
            <a:r>
              <a:rPr lang="en-US" altLang="en-US" i="1">
                <a:latin typeface="Calibri" panose="020F0502020204030204" pitchFamily="34" charset="0"/>
              </a:rPr>
              <a:t>P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Voorbeeld: Euclidische ruimte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Cartesische coördinaten                met basis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Niet-cartesische coördinaten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Er geldt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En ook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Natuurlijke basis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Vectorveld      uitdrukken als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Notatie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Vectorveld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17240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235200"/>
            <a:ext cx="8667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879850"/>
            <a:ext cx="7000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32263"/>
            <a:ext cx="8191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3843338"/>
            <a:ext cx="6810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652963"/>
            <a:ext cx="43386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4964113"/>
            <a:ext cx="39036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5402263"/>
            <a:ext cx="3163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6046788"/>
            <a:ext cx="1666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19800"/>
            <a:ext cx="23717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350000"/>
            <a:ext cx="32813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6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6629400"/>
            <a:ext cx="2552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7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6602413"/>
            <a:ext cx="10048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ight Brace 25"/>
          <p:cNvSpPr>
            <a:spLocks/>
          </p:cNvSpPr>
          <p:nvPr/>
        </p:nvSpPr>
        <p:spPr bwMode="auto">
          <a:xfrm>
            <a:off x="5257800" y="6400800"/>
            <a:ext cx="152400" cy="4572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pic>
        <p:nvPicPr>
          <p:cNvPr id="79889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6484938"/>
            <a:ext cx="7620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8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361113"/>
            <a:ext cx="252888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4156075"/>
            <a:ext cx="5286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6400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Beschouw verplaatsingsvector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Notatie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In systeem       geldt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Transformatiegedrag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Notatie: index </a:t>
            </a:r>
            <a:r>
              <a:rPr lang="en-US" altLang="en-US" i="1">
                <a:latin typeface="Calibri" panose="020F0502020204030204" pitchFamily="34" charset="0"/>
              </a:rPr>
              <a:t>boven</a:t>
            </a:r>
            <a:r>
              <a:rPr lang="en-US" altLang="en-US">
                <a:latin typeface="Calibri" panose="020F0502020204030204" pitchFamily="34" charset="0"/>
              </a:rPr>
              <a:t> voor vectorcomponent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Definitie: een vector is een verzameling getallen                                                  (de componenten in basis     ) die transformeren volgens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Componenten in basis       zijn dus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componenten        van een vector      t.o.v. de natuurlijke basis         worden de contravariante componenten genoemd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Een dergelijk object noemen we ook een             tensor</a:t>
            </a:r>
          </a:p>
        </p:txBody>
      </p:sp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59250"/>
            <a:ext cx="22526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Transformatie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vectorcomponenten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19188"/>
            <a:ext cx="24431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362700" y="1028700"/>
            <a:ext cx="2781300" cy="2171700"/>
            <a:chOff x="6362700" y="1028847"/>
            <a:chExt cx="2781300" cy="2171553"/>
          </a:xfrm>
        </p:grpSpPr>
        <p:grpSp>
          <p:nvGrpSpPr>
            <p:cNvPr id="19477" name="Group 22"/>
            <p:cNvGrpSpPr>
              <a:grpSpLocks/>
            </p:cNvGrpSpPr>
            <p:nvPr/>
          </p:nvGrpSpPr>
          <p:grpSpPr bwMode="auto">
            <a:xfrm>
              <a:off x="6362700" y="1028847"/>
              <a:ext cx="2781300" cy="2171553"/>
              <a:chOff x="6362700" y="4686447"/>
              <a:chExt cx="2781300" cy="2171553"/>
            </a:xfrm>
          </p:grpSpPr>
          <p:pic>
            <p:nvPicPr>
              <p:cNvPr id="19485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700" y="4686447"/>
                <a:ext cx="2781300" cy="2171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6" name="Rectangle 24"/>
              <p:cNvSpPr>
                <a:spLocks noChangeArrowheads="1"/>
              </p:cNvSpPr>
              <p:nvPr/>
            </p:nvSpPr>
            <p:spPr bwMode="auto">
              <a:xfrm>
                <a:off x="7162800" y="5029200"/>
                <a:ext cx="990600" cy="15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9pPr>
              </a:lstStyle>
              <a:p>
                <a:endParaRPr lang="nl-NL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487" name="Rectangle 26"/>
              <p:cNvSpPr>
                <a:spLocks noChangeArrowheads="1"/>
              </p:cNvSpPr>
              <p:nvPr/>
            </p:nvSpPr>
            <p:spPr bwMode="auto">
              <a:xfrm rot="840786">
                <a:off x="7908715" y="5071588"/>
                <a:ext cx="457200" cy="144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9pPr>
              </a:lstStyle>
              <a:p>
                <a:endParaRPr lang="nl-NL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488" name="Rectangle 27"/>
              <p:cNvSpPr>
                <a:spLocks noChangeArrowheads="1"/>
              </p:cNvSpPr>
              <p:nvPr/>
            </p:nvSpPr>
            <p:spPr bwMode="auto">
              <a:xfrm rot="956843">
                <a:off x="8160742" y="5524875"/>
                <a:ext cx="228600" cy="9387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9pPr>
              </a:lstStyle>
              <a:p>
                <a:endParaRPr lang="nl-NL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489" name="Rectangle 28"/>
              <p:cNvSpPr>
                <a:spLocks noChangeArrowheads="1"/>
              </p:cNvSpPr>
              <p:nvPr/>
            </p:nvSpPr>
            <p:spPr bwMode="auto">
              <a:xfrm>
                <a:off x="8330967" y="5334000"/>
                <a:ext cx="152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9pPr>
              </a:lstStyle>
              <a:p>
                <a:endParaRPr lang="nl-NL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490" name="Rectangle 29"/>
              <p:cNvSpPr>
                <a:spLocks noChangeArrowheads="1"/>
              </p:cNvSpPr>
              <p:nvPr/>
            </p:nvSpPr>
            <p:spPr bwMode="auto">
              <a:xfrm rot="729754">
                <a:off x="8271777" y="5877230"/>
                <a:ext cx="137520" cy="415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9pPr>
              </a:lstStyle>
              <a:p>
                <a:endParaRPr lang="nl-NL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9478" name="Oval 30"/>
            <p:cNvSpPr>
              <a:spLocks noChangeArrowheads="1"/>
            </p:cNvSpPr>
            <p:nvPr/>
          </p:nvSpPr>
          <p:spPr bwMode="auto">
            <a:xfrm>
              <a:off x="7620000" y="23622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endParaRPr lang="nl-NL" altLang="en-US">
                <a:latin typeface="Calibri" panose="020F0502020204030204" pitchFamily="34" charset="0"/>
              </a:endParaRPr>
            </a:p>
          </p:txBody>
        </p:sp>
        <p:sp>
          <p:nvSpPr>
            <p:cNvPr id="19479" name="Oval 31"/>
            <p:cNvSpPr>
              <a:spLocks noChangeArrowheads="1"/>
            </p:cNvSpPr>
            <p:nvPr/>
          </p:nvSpPr>
          <p:spPr bwMode="auto">
            <a:xfrm>
              <a:off x="7848600" y="2057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endParaRPr lang="nl-NL" altLang="en-US">
                <a:latin typeface="Calibri" panose="020F0502020204030204" pitchFamily="34" charset="0"/>
              </a:endParaRPr>
            </a:p>
          </p:txBody>
        </p:sp>
        <p:cxnSp>
          <p:nvCxnSpPr>
            <p:cNvPr id="19480" name="Straight Arrow Connector 32"/>
            <p:cNvCxnSpPr>
              <a:cxnSpLocks noChangeShapeType="1"/>
              <a:stCxn id="19478" idx="7"/>
            </p:cNvCxnSpPr>
            <p:nvPr/>
          </p:nvCxnSpPr>
          <p:spPr bwMode="auto">
            <a:xfrm rot="5400000" flipH="1" flipV="1">
              <a:off x="7646941" y="2171701"/>
              <a:ext cx="239759" cy="16355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948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2466975"/>
              <a:ext cx="29862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1828800"/>
              <a:ext cx="895350" cy="20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2933" y="2209800"/>
              <a:ext cx="23706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2057401"/>
              <a:ext cx="25009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76400"/>
            <a:ext cx="1409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200275"/>
            <a:ext cx="257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9950"/>
            <a:ext cx="14620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44800" y="2855913"/>
            <a:ext cx="2733675" cy="6746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02138"/>
            <a:ext cx="2286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53200" y="4519613"/>
            <a:ext cx="1371600" cy="361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33950"/>
            <a:ext cx="2619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22838"/>
            <a:ext cx="3540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6400"/>
            <a:ext cx="320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5475288"/>
            <a:ext cx="2000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1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86400"/>
            <a:ext cx="4667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1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6243638"/>
            <a:ext cx="55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72390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Er geldt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Ook geldt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Hiermee vinden we de transformatiewet voor basisvectoren                        Dat is de relatie tussen           en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schrijven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vinden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Notatie: index </a:t>
            </a:r>
            <a:r>
              <a:rPr lang="en-US" altLang="en-US" i="1">
                <a:latin typeface="Calibri" panose="020F0502020204030204" pitchFamily="34" charset="0"/>
              </a:rPr>
              <a:t>beneden</a:t>
            </a:r>
            <a:r>
              <a:rPr lang="en-US" altLang="en-US">
                <a:latin typeface="Calibri" panose="020F0502020204030204" pitchFamily="34" charset="0"/>
              </a:rPr>
              <a:t> voor basisvectoren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Basisvectoren transformeren </a:t>
            </a:r>
            <a:r>
              <a:rPr lang="en-US" altLang="en-US" i="1">
                <a:latin typeface="Calibri" panose="020F0502020204030204" pitchFamily="34" charset="0"/>
              </a:rPr>
              <a:t>tegengesteld</a:t>
            </a:r>
            <a:r>
              <a:rPr lang="en-US" altLang="en-US">
                <a:latin typeface="Calibri" panose="020F0502020204030204" pitchFamily="34" charset="0"/>
              </a:rPr>
              <a:t> aan vectorcomponten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Hier komt het woord `</a:t>
            </a:r>
            <a:r>
              <a:rPr lang="en-US" altLang="en-US" i="1">
                <a:latin typeface="Calibri" panose="020F0502020204030204" pitchFamily="34" charset="0"/>
              </a:rPr>
              <a:t>contravariant</a:t>
            </a:r>
            <a:r>
              <a:rPr lang="en-US" altLang="en-US">
                <a:latin typeface="Calibri" panose="020F0502020204030204" pitchFamily="34" charset="0"/>
              </a:rPr>
              <a:t>’ vandaan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Voor de inverse transformaties geldt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Deze notatie is van Jan Arnoldus Schouten                                                         (een van de oprichters CWI in Amsterdam)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Verder nog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Transformatie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van de basis</a:t>
            </a:r>
          </a:p>
        </p:txBody>
      </p:sp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5138" y="1617663"/>
            <a:ext cx="1371600" cy="3635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049338"/>
            <a:ext cx="21066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486025"/>
            <a:ext cx="4460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89200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14663"/>
            <a:ext cx="7086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11338" y="3487738"/>
            <a:ext cx="1390650" cy="433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5478463"/>
            <a:ext cx="3657600" cy="3444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6589713"/>
            <a:ext cx="1066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Voorbeeld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poolcoördinaten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3" name="Picture 2" descr="C:\Users\jo\Desktop\2006-10-15-polar-coordina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1385888"/>
            <a:ext cx="30480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C:\Users\jo\Desktop\image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32861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786188"/>
            <a:ext cx="3143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119563"/>
            <a:ext cx="51149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548188"/>
            <a:ext cx="49291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571625"/>
            <a:ext cx="26479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29250"/>
            <a:ext cx="434816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33538" y="5429250"/>
            <a:ext cx="1357312" cy="7858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92925" y="4643438"/>
            <a:ext cx="2036763" cy="571500"/>
            <a:chOff x="6500826" y="4643446"/>
            <a:chExt cx="2036025" cy="571504"/>
          </a:xfrm>
        </p:grpSpPr>
        <p:pic>
          <p:nvPicPr>
            <p:cNvPr id="2068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290" y="4707994"/>
              <a:ext cx="1646561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ight Brace 11"/>
            <p:cNvSpPr/>
            <p:nvPr/>
          </p:nvSpPr>
          <p:spPr>
            <a:xfrm>
              <a:off x="6500826" y="4643446"/>
              <a:ext cx="285646" cy="571504"/>
            </a:xfrm>
            <a:prstGeom prst="rightBrac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035800" y="5786438"/>
            <a:ext cx="1871663" cy="857250"/>
            <a:chOff x="6643702" y="5786454"/>
            <a:chExt cx="1871659" cy="857256"/>
          </a:xfrm>
        </p:grpSpPr>
        <p:pic>
          <p:nvPicPr>
            <p:cNvPr id="2066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6152084"/>
              <a:ext cx="1800221" cy="49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7" name="TextBox 14"/>
            <p:cNvSpPr txBox="1">
              <a:spLocks noChangeArrowheads="1"/>
            </p:cNvSpPr>
            <p:nvPr/>
          </p:nvSpPr>
          <p:spPr bwMode="auto">
            <a:xfrm>
              <a:off x="6643702" y="5786454"/>
              <a:ext cx="1663785" cy="369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We hadden ook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429125" y="5715000"/>
            <a:ext cx="2428875" cy="723900"/>
            <a:chOff x="4429124" y="5715016"/>
            <a:chExt cx="2428892" cy="723902"/>
          </a:xfrm>
        </p:grpSpPr>
        <p:pic>
          <p:nvPicPr>
            <p:cNvPr id="2064" name="Picture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964" y="5715016"/>
              <a:ext cx="2104052" cy="723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Arrow Connector 19"/>
            <p:cNvCxnSpPr>
              <a:endCxn id="36875" idx="1"/>
            </p:cNvCxnSpPr>
            <p:nvPr/>
          </p:nvCxnSpPr>
          <p:spPr>
            <a:xfrm>
              <a:off x="4429124" y="6072205"/>
              <a:ext cx="325440" cy="476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50" name="Object 20"/>
          <p:cNvGraphicFramePr>
            <a:graphicFrameLocks noChangeAspect="1"/>
          </p:cNvGraphicFramePr>
          <p:nvPr/>
        </p:nvGraphicFramePr>
        <p:xfrm>
          <a:off x="2714625" y="2286000"/>
          <a:ext cx="11763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4" imgW="711000" imgH="431640" progId="Equation.3">
                  <p:embed/>
                </p:oleObj>
              </mc:Choice>
              <mc:Fallback>
                <p:oleObj name="Equation" r:id="rId14" imgW="711000" imgH="431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2286000"/>
                        <a:ext cx="117633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  <p:sp>
        <p:nvSpPr>
          <p:cNvPr id="1126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Voorbeeld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poolcoördinaten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9" name="Picture 3" descr="C:\Users\jo\Desktop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32861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786188" y="3071813"/>
            <a:ext cx="1871662" cy="857250"/>
            <a:chOff x="6643702" y="5786454"/>
            <a:chExt cx="1871659" cy="857256"/>
          </a:xfrm>
        </p:grpSpPr>
        <p:pic>
          <p:nvPicPr>
            <p:cNvPr id="309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6152084"/>
              <a:ext cx="1800221" cy="49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7" name="TextBox 14"/>
            <p:cNvSpPr txBox="1">
              <a:spLocks noChangeArrowheads="1"/>
            </p:cNvSpPr>
            <p:nvPr/>
          </p:nvSpPr>
          <p:spPr bwMode="auto">
            <a:xfrm>
              <a:off x="6643702" y="5786454"/>
              <a:ext cx="1663786" cy="369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We hadden ook</a:t>
              </a:r>
            </a:p>
          </p:txBody>
        </p:sp>
      </p:grpSp>
      <p:pic>
        <p:nvPicPr>
          <p:cNvPr id="308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1285875"/>
            <a:ext cx="21034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000750" y="1214438"/>
            <a:ext cx="2500313" cy="762000"/>
            <a:chOff x="6000760" y="1928802"/>
            <a:chExt cx="2500330" cy="76176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6000760" y="2357292"/>
              <a:ext cx="325440" cy="476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9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88" y="1928802"/>
              <a:ext cx="2071702" cy="7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57688"/>
            <a:ext cx="6572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53013"/>
            <a:ext cx="52339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5897563" y="3416300"/>
          <a:ext cx="29956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10" imgW="1409400" imgH="253800" progId="Equation.3">
                  <p:embed/>
                </p:oleObj>
              </mc:Choice>
              <mc:Fallback>
                <p:oleObj name="Equation" r:id="rId10" imgW="140940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3416300"/>
                        <a:ext cx="299561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062038" y="2633663"/>
            <a:ext cx="581025" cy="295275"/>
            <a:chOff x="1062014" y="2633658"/>
            <a:chExt cx="581028" cy="295276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1357291" y="2643183"/>
              <a:ext cx="285751" cy="2857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V="1">
              <a:off x="1062014" y="2633658"/>
              <a:ext cx="295276" cy="2952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285875" y="1857375"/>
            <a:ext cx="827088" cy="581025"/>
            <a:chOff x="1285853" y="1857364"/>
            <a:chExt cx="826871" cy="581029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1827011" y="2152680"/>
              <a:ext cx="285752" cy="2856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V="1">
              <a:off x="1265936" y="1877281"/>
              <a:ext cx="581029" cy="5411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608013" y="6061075"/>
            <a:ext cx="7856537" cy="487363"/>
            <a:chOff x="607568" y="6060928"/>
            <a:chExt cx="7856994" cy="487280"/>
          </a:xfrm>
        </p:grpSpPr>
        <p:sp>
          <p:nvSpPr>
            <p:cNvPr id="3089" name="Text Box 4"/>
            <p:cNvSpPr txBox="1">
              <a:spLocks noChangeArrowheads="1"/>
            </p:cNvSpPr>
            <p:nvPr/>
          </p:nvSpPr>
          <p:spPr bwMode="auto">
            <a:xfrm>
              <a:off x="607568" y="6103784"/>
              <a:ext cx="7849057" cy="36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alibri" panose="020F0502020204030204" pitchFamily="34" charset="0"/>
                </a:rPr>
                <a:t>Vector        is onafhankelijk van coördinatenstelsel</a:t>
              </a:r>
            </a:p>
          </p:txBody>
        </p:sp>
        <p:graphicFrame>
          <p:nvGraphicFramePr>
            <p:cNvPr id="3075" name="Object 11"/>
            <p:cNvGraphicFramePr>
              <a:graphicFrameLocks noChangeAspect="1"/>
            </p:cNvGraphicFramePr>
            <p:nvPr/>
          </p:nvGraphicFramePr>
          <p:xfrm>
            <a:off x="6357950" y="6062433"/>
            <a:ext cx="2106612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Equation" r:id="rId12" imgW="1104840" imgH="253800" progId="Equation.3">
                    <p:embed/>
                  </p:oleObj>
                </mc:Choice>
                <mc:Fallback>
                  <p:oleObj name="Equation" r:id="rId12" imgW="1104840" imgH="2538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7950" y="6062433"/>
                          <a:ext cx="2106612" cy="485775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2"/>
            <p:cNvGraphicFramePr>
              <a:graphicFrameLocks noChangeAspect="1"/>
            </p:cNvGraphicFramePr>
            <p:nvPr/>
          </p:nvGraphicFramePr>
          <p:xfrm>
            <a:off x="1371199" y="6060928"/>
            <a:ext cx="290513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Equation" r:id="rId14" imgW="152280" imgH="215640" progId="Equation.3">
                    <p:embed/>
                  </p:oleObj>
                </mc:Choice>
                <mc:Fallback>
                  <p:oleObj name="Equation" r:id="rId14" imgW="152280" imgH="2156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199" y="6060928"/>
                          <a:ext cx="290513" cy="4127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2143125"/>
            <a:ext cx="506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621463" y="4427538"/>
            <a:ext cx="2514600" cy="249237"/>
            <a:chOff x="6629400" y="4427658"/>
            <a:chExt cx="2514600" cy="249685"/>
          </a:xfrm>
        </p:grpSpPr>
        <p:pic>
          <p:nvPicPr>
            <p:cNvPr id="2152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427658"/>
              <a:ext cx="2286000" cy="249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456673"/>
              <a:ext cx="228600" cy="19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76962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Lineaire functionaal, 1 – vorm, covector, covariante vector,             tensor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1 – vorm      neemt vector als argument en beeldt af op reëel getal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Vormen een vectorruimte: </a:t>
            </a:r>
            <a:r>
              <a:rPr lang="en-US" altLang="en-US" i="1">
                <a:latin typeface="Calibri" panose="020F0502020204030204" pitchFamily="34" charset="0"/>
              </a:rPr>
              <a:t>duale vectorruimte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Componenten van     noemen we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Er geldt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Notatie: index </a:t>
            </a:r>
            <a:r>
              <a:rPr lang="en-US" altLang="en-US" i="1">
                <a:latin typeface="Calibri" panose="020F0502020204030204" pitchFamily="34" charset="0"/>
              </a:rPr>
              <a:t>beneden</a:t>
            </a:r>
            <a:r>
              <a:rPr lang="en-US" altLang="en-US">
                <a:latin typeface="Calibri" panose="020F0502020204030204" pitchFamily="34" charset="0"/>
              </a:rPr>
              <a:t> voor componenten van 1 – vorm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Voor het getal            geldt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gebruiken lineariteit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noemen            de </a:t>
            </a:r>
            <a:r>
              <a:rPr lang="en-US" altLang="en-US" i="1">
                <a:latin typeface="Calibri" panose="020F0502020204030204" pitchFamily="34" charset="0"/>
              </a:rPr>
              <a:t>contractie</a:t>
            </a:r>
            <a:r>
              <a:rPr lang="en-US" altLang="en-US">
                <a:latin typeface="Calibri" panose="020F0502020204030204" pitchFamily="34" charset="0"/>
              </a:rPr>
              <a:t> van     en 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componenten van      op een andere basis            zijn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1-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vormen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5349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658938"/>
            <a:ext cx="185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25600"/>
            <a:ext cx="533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51138"/>
            <a:ext cx="1905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05113"/>
            <a:ext cx="3190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50988" y="3294063"/>
            <a:ext cx="1171575" cy="311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76600" y="4392613"/>
            <a:ext cx="327660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4368800"/>
            <a:ext cx="533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81800" y="4659313"/>
            <a:ext cx="1162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Ruimtetijd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214938"/>
            <a:ext cx="469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5183188"/>
            <a:ext cx="2143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5205413"/>
            <a:ext cx="2095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5780088"/>
            <a:ext cx="5048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56275"/>
            <a:ext cx="2095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91000" y="6189663"/>
            <a:ext cx="4800600" cy="377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83820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Transformatiegedrag van componenten van 1 – vorm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Transformeert als basisvectoren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Tegengesteld als vectorcomponenten. Daarom             </a:t>
            </a:r>
            <a:r>
              <a:rPr lang="en-US" altLang="en-US" i="1">
                <a:latin typeface="Calibri" panose="020F0502020204030204" pitchFamily="34" charset="0"/>
              </a:rPr>
              <a:t>systeemonafhankelijk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Dit inverse transformatiegedrag leidt tot het woord </a:t>
            </a:r>
            <a:r>
              <a:rPr lang="en-US" altLang="en-US" i="1">
                <a:latin typeface="Calibri" panose="020F0502020204030204" pitchFamily="34" charset="0"/>
              </a:rPr>
              <a:t>duaal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Transformeren </a:t>
            </a:r>
            <a:r>
              <a:rPr lang="en-US" altLang="en-US" i="1">
                <a:latin typeface="Calibri" panose="020F0502020204030204" pitchFamily="34" charset="0"/>
              </a:rPr>
              <a:t>met</a:t>
            </a:r>
            <a:r>
              <a:rPr lang="en-US" altLang="en-US">
                <a:latin typeface="Calibri" panose="020F0502020204030204" pitchFamily="34" charset="0"/>
              </a:rPr>
              <a:t> basisvectoren leidt tot </a:t>
            </a:r>
            <a:r>
              <a:rPr lang="en-US" altLang="en-US" i="1">
                <a:latin typeface="Calibri" panose="020F0502020204030204" pitchFamily="34" charset="0"/>
              </a:rPr>
              <a:t>co</a:t>
            </a:r>
            <a:r>
              <a:rPr lang="en-US" altLang="en-US">
                <a:latin typeface="Calibri" panose="020F0502020204030204" pitchFamily="34" charset="0"/>
              </a:rPr>
              <a:t> in </a:t>
            </a:r>
            <a:r>
              <a:rPr lang="en-US" altLang="en-US" i="1">
                <a:latin typeface="Calibri" panose="020F0502020204030204" pitchFamily="34" charset="0"/>
              </a:rPr>
              <a:t>covariante</a:t>
            </a:r>
            <a:r>
              <a:rPr lang="en-US" altLang="en-US">
                <a:latin typeface="Calibri" panose="020F0502020204030204" pitchFamily="34" charset="0"/>
              </a:rPr>
              <a:t> vector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Componenten van normale vectoren transformeren tegengesteld: </a:t>
            </a:r>
            <a:r>
              <a:rPr lang="en-US" altLang="en-US" i="1">
                <a:latin typeface="Calibri" panose="020F0502020204030204" pitchFamily="34" charset="0"/>
              </a:rPr>
              <a:t>contravariant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Alle 1 – vormen bouwen een vectorruimte op: duale vectorruimte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Bij vectoren denken we aan een pijl op punt </a:t>
            </a:r>
            <a:r>
              <a:rPr lang="en-US" altLang="en-US" i="1">
                <a:latin typeface="Calibri" panose="020F0502020204030204" pitchFamily="34" charset="0"/>
              </a:rPr>
              <a:t>P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Bij 1 – vormen kunnen we denken aan een aantal                                                                  parallelle vlakken op punt </a:t>
            </a:r>
            <a:r>
              <a:rPr lang="en-US" altLang="en-US" i="1">
                <a:latin typeface="Calibri" panose="020F0502020204030204" pitchFamily="34" charset="0"/>
              </a:rPr>
              <a:t>P</a:t>
            </a:r>
            <a:r>
              <a:rPr lang="en-US" altLang="en-US">
                <a:latin typeface="Calibri" panose="020F0502020204030204" pitchFamily="34" charset="0"/>
              </a:rPr>
              <a:t>. Hierbij is             het aantal                                               vlakken dat door de vector doorboord wordt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Transformatie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van 1-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vormen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838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447800"/>
            <a:ext cx="4800600" cy="3762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497138"/>
            <a:ext cx="57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6054725"/>
            <a:ext cx="573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5334000"/>
            <a:ext cx="11366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5676900"/>
            <a:ext cx="193357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(C) Vrije Universiteit 2009</a:t>
            </a:r>
            <a:endParaRPr lang="en-US" altLang="en-US" sz="100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7" name="Text Box 23"/>
          <p:cNvSpPr txBox="1">
            <a:spLocks noChangeArrowheads="1"/>
          </p:cNvSpPr>
          <p:nvPr/>
        </p:nvSpPr>
        <p:spPr bwMode="auto">
          <a:xfrm>
            <a:off x="3324449" y="152400"/>
            <a:ext cx="17854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i="1" dirty="0" err="1">
                <a:solidFill>
                  <a:srgbClr val="000099"/>
                </a:solidFill>
                <a:latin typeface="Calibri" panose="020F0502020204030204" pitchFamily="34" charset="0"/>
              </a:rPr>
              <a:t>Overzicht</a:t>
            </a:r>
            <a:endParaRPr lang="en-US" altLang="en-US" i="1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10246" name="Rectangle 24"/>
          <p:cNvSpPr>
            <a:spLocks noChangeArrowheads="1"/>
          </p:cNvSpPr>
          <p:nvPr/>
        </p:nvSpPr>
        <p:spPr bwMode="auto">
          <a:xfrm>
            <a:off x="457200" y="990600"/>
            <a:ext cx="8458200" cy="54864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Docent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informatie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Jo van den Brand,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Joris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van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Heijningen</a:t>
            </a:r>
            <a:endParaRPr lang="en-US" sz="16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Email: 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  <a:hlinkClick r:id="rId3"/>
              </a:rPr>
              <a:t>jo@nikhef.nl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  <a:hlinkClick r:id="rId4"/>
              </a:rPr>
              <a:t>jvheijn@nikhef.nl</a:t>
            </a:r>
            <a:endParaRPr lang="en-US" sz="16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0620 539 484 / 020 598 7900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Kamer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: T2.69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Rooster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informatie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Hoorcollege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dinsdag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13:30 – 15:15, HG-0G30 (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totaal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14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keer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Werkcollege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donderdag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09:00 – 10:45, WN-C668 (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totaal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14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keer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Tentamen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maandag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14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december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, 12:00 – 14:45, 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>
                <a:latin typeface="Calibri" pitchFamily="34" charset="0"/>
                <a:cs typeface="Calibri" pitchFamily="34" charset="0"/>
              </a:rPr>
              <a:t>Boek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en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website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Dictaat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: in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ontwikkeling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…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Zie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website URL: 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  <a:hlinkClick r:id="rId5"/>
              </a:rPr>
              <a:t>www.nikhef.nl/~jo</a:t>
            </a:r>
            <a:endParaRPr lang="en-US" sz="16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>
                <a:latin typeface="Calibri" pitchFamily="34" charset="0"/>
                <a:cs typeface="Calibri" pitchFamily="34" charset="0"/>
              </a:rPr>
              <a:t>Beoordeling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Huiswerkopgaven</a:t>
            </a: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20%,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tentamen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8</a:t>
            </a: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%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Opdracht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scriptie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+ short presentation?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Minimum 5.5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voor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elk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onderdeel</a:t>
            </a:r>
            <a:endParaRPr lang="en-US" sz="16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>
                <a:latin typeface="Calibri" pitchFamily="34" charset="0"/>
                <a:cs typeface="Calibri" pitchFamily="34" charset="0"/>
              </a:rPr>
              <a:t>Collegeresponsegroep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8610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Basis van vectoren            gebruikt om componenten van 1 – vorm te vinden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Geassocieerde 1 – vorm basis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kiezen           zo dat geldt</a:t>
            </a:r>
            <a:endParaRPr lang="en-US" altLang="en-US" i="1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Er geldt dan</a:t>
            </a:r>
            <a:endParaRPr lang="en-US" altLang="en-US" i="1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Dit is gelijk aan            en dus geldt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vectorbasis induceert dus een unieke 1 – vorm basis</a:t>
            </a:r>
            <a:endParaRPr lang="en-US" altLang="en-US" i="1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Het dualisme is compleet. Er geldt ook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Een vector is dus ook een lineaire functionaal van 1 – vormen naar reële getallen</a:t>
            </a:r>
            <a:endParaRPr lang="en-US" altLang="en-US" i="1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Vectoren en 1 – vormen hebben een symmetrische basis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Beeld van een 1 – vorm: apparaat met een sleuf. Als je er een vector in plaatst,                dan rolt er een reëel getal uit het apparaat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Basis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voor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1-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vormen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327400"/>
            <a:ext cx="573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101725"/>
            <a:ext cx="533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84338"/>
            <a:ext cx="1438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2166938"/>
            <a:ext cx="4079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59000"/>
            <a:ext cx="990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01925"/>
            <a:ext cx="47910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95650"/>
            <a:ext cx="12334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349750"/>
            <a:ext cx="205263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5410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Beschouw wereldlijn van een waarnemer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Beschouw een scalairveld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Parametriseer wereldlijn met de eigentijd</a:t>
            </a:r>
            <a:endParaRPr lang="en-US" altLang="en-US" i="1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Er geldt dan</a:t>
            </a:r>
            <a:endParaRPr lang="en-US" altLang="en-US" i="1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viersnelheid is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Duidelijk een viervector (verplaatsingvector gedeeld door een getal)</a:t>
            </a:r>
            <a:endParaRPr lang="en-US" altLang="en-US" i="1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Er geldt ook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verandering van het veld op de wereldlijn (dat is de afgeleide) is</a:t>
            </a:r>
            <a:endParaRPr lang="en-US" altLang="en-US" i="1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Dit is de definitie van de gradient, de 1 – vorm met componenten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Gradiënt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als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1-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vorm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1149350"/>
            <a:ext cx="38147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57350"/>
            <a:ext cx="1828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94000"/>
            <a:ext cx="3629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49613"/>
            <a:ext cx="22717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665663"/>
            <a:ext cx="30241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5562600"/>
            <a:ext cx="6010275" cy="3952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54250" y="6338888"/>
            <a:ext cx="2057400" cy="4683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6353175"/>
            <a:ext cx="152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6378575"/>
            <a:ext cx="990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6335713"/>
            <a:ext cx="981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037513" y="6045200"/>
            <a:ext cx="98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Notatie: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76962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             tensor heeft 2 vectorargumenten 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Voorbeeld: inproduct van 2 vectoren (metrische tensor)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Voorbeeld: product van twee 1 – vormen 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Als      en     de 1 – vormen zijn, dan is              de gezochte             tensor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Met argumenten       en       levert dit het getal  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Dit noemen we het tensorproduct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Tensorproduct is niet commutatief: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meest algemene            tensor     is geen eenvoudig tensorproduct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kunnen het altijd schrijven als de som van dergelijke producten</a:t>
            </a:r>
            <a:endParaRPr lang="en-US" altLang="en-US" i="1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Er geldt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waarden zijn dan</a:t>
            </a:r>
            <a:endParaRPr lang="en-US" altLang="en-US" i="1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In totaal heeft     dus 16 componenten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Algemene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tensorvelden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41400"/>
            <a:ext cx="533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2476500"/>
            <a:ext cx="20478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457450"/>
            <a:ext cx="206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2454275"/>
            <a:ext cx="60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422525"/>
            <a:ext cx="533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924175"/>
            <a:ext cx="282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2933700"/>
            <a:ext cx="21113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2967038"/>
            <a:ext cx="13049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26"/>
          <p:cNvGrpSpPr>
            <a:grpSpLocks/>
          </p:cNvGrpSpPr>
          <p:nvPr/>
        </p:nvGrpSpPr>
        <p:grpSpPr bwMode="auto">
          <a:xfrm>
            <a:off x="4114800" y="3683000"/>
            <a:ext cx="1627188" cy="457200"/>
            <a:chOff x="4239532" y="3683792"/>
            <a:chExt cx="1627868" cy="456766"/>
          </a:xfrm>
        </p:grpSpPr>
        <p:pic>
          <p:nvPicPr>
            <p:cNvPr id="25619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532" y="3788133"/>
              <a:ext cx="1627868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0" name="Rechthoek 25"/>
            <p:cNvSpPr>
              <a:spLocks noChangeArrowheads="1"/>
            </p:cNvSpPr>
            <p:nvPr/>
          </p:nvSpPr>
          <p:spPr bwMode="auto">
            <a:xfrm>
              <a:off x="5715000" y="3683792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endParaRPr lang="nl-NL" altLang="en-US">
                <a:latin typeface="Calibri" panose="020F0502020204030204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344988"/>
            <a:ext cx="533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4359275"/>
            <a:ext cx="1539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72113"/>
            <a:ext cx="16764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5986463"/>
            <a:ext cx="57197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6551613"/>
            <a:ext cx="152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5443538"/>
            <a:ext cx="61436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8382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Kunnen we een basis vormen voor deze              tensor?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Kunnen we 16 verschillende            tensoren definieren, zodat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Dan dient te gelden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Dan moet dus gelden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concluderen  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tensoren               vormen de basis voor alle            tensoren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Er geldt dus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Een algemene             tensor is een som over eenvoudige tensorproduct tensoren</a:t>
            </a:r>
            <a:endParaRPr lang="en-US" altLang="en-US" i="1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Een              tensor is een lineaire afbeelding van </a:t>
            </a:r>
            <a:r>
              <a:rPr lang="en-US" altLang="en-US" i="1">
                <a:latin typeface="Calibri" panose="020F0502020204030204" pitchFamily="34" charset="0"/>
              </a:rPr>
              <a:t>M</a:t>
            </a:r>
            <a:r>
              <a:rPr lang="en-US" altLang="en-US">
                <a:latin typeface="Calibri" panose="020F0502020204030204" pitchFamily="34" charset="0"/>
              </a:rPr>
              <a:t> 1 – vormen en </a:t>
            </a:r>
            <a:r>
              <a:rPr lang="en-US" altLang="en-US" i="1">
                <a:latin typeface="Calibri" panose="020F0502020204030204" pitchFamily="34" charset="0"/>
              </a:rPr>
              <a:t>N</a:t>
            </a:r>
            <a:r>
              <a:rPr lang="en-US" altLang="en-US">
                <a:latin typeface="Calibri" panose="020F0502020204030204" pitchFamily="34" charset="0"/>
              </a:rPr>
              <a:t> vectoren naar de reële getallen (zie het weer als een apparaat met </a:t>
            </a:r>
            <a:r>
              <a:rPr lang="en-US" altLang="en-US" i="1">
                <a:latin typeface="Calibri" panose="020F0502020204030204" pitchFamily="34" charset="0"/>
              </a:rPr>
              <a:t>M+N</a:t>
            </a:r>
            <a:r>
              <a:rPr lang="en-US" altLang="en-US">
                <a:latin typeface="Calibri" panose="020F0502020204030204" pitchFamily="34" charset="0"/>
              </a:rPr>
              <a:t> sleuven)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tensor is een topologisch object, met componenten op de basis           en</a:t>
            </a:r>
            <a:endParaRPr lang="en-US" altLang="en-US" i="1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Tensorbasis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38225"/>
            <a:ext cx="533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90675"/>
            <a:ext cx="533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628775"/>
            <a:ext cx="12001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173288"/>
            <a:ext cx="33718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2706688"/>
            <a:ext cx="1914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3270250"/>
            <a:ext cx="152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3849688"/>
            <a:ext cx="7191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68725"/>
            <a:ext cx="533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1706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4889500"/>
            <a:ext cx="533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6351588"/>
            <a:ext cx="4413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6337300"/>
            <a:ext cx="4254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94163"/>
            <a:ext cx="38433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8610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Tot nu toe is onze variëteit een amorfe verzameling van topologische objecten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Er is geen connectie tussen vectorruimte en zijn duale. 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Ook is er geen inproduct gedefinieerd: er is geen meetkunde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             tensor </a:t>
            </a:r>
            <a:r>
              <a:rPr lang="en-US" altLang="en-US" b="1">
                <a:latin typeface="Calibri" panose="020F0502020204030204" pitchFamily="34" charset="0"/>
              </a:rPr>
              <a:t>g</a:t>
            </a:r>
            <a:r>
              <a:rPr lang="en-US" altLang="en-US">
                <a:latin typeface="Calibri" panose="020F0502020204030204" pitchFamily="34" charset="0"/>
              </a:rPr>
              <a:t> (van gravitatie) gaat dienst doen als metriek van de variëteit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Dan verkrijgen we een </a:t>
            </a:r>
            <a:r>
              <a:rPr lang="en-US" altLang="en-US" i="1">
                <a:latin typeface="Calibri" panose="020F0502020204030204" pitchFamily="34" charset="0"/>
              </a:rPr>
              <a:t>Riemannse</a:t>
            </a:r>
            <a:r>
              <a:rPr lang="en-US" altLang="en-US">
                <a:latin typeface="Calibri" panose="020F0502020204030204" pitchFamily="34" charset="0"/>
              </a:rPr>
              <a:t> variëteit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Definitie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Metrische tensor is symmetrisch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en lineair in zijn argumenten  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definitie maakt geen gebruik van componenten van vectoren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metriek is weer een topologisch object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In basis          zijn de componenten van de metriek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Metrische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tensor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133600"/>
            <a:ext cx="533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08625"/>
            <a:ext cx="4238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4475" y="3228975"/>
            <a:ext cx="1728788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98888"/>
            <a:ext cx="19478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476875"/>
            <a:ext cx="2381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86106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Metriek is een afbeelding tussen 1 – vormen en vectoren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Beschouw metrische tensor </a:t>
            </a:r>
            <a:r>
              <a:rPr lang="en-US" altLang="en-US" b="1">
                <a:latin typeface="Calibri" panose="020F0502020204030204" pitchFamily="34" charset="0"/>
              </a:rPr>
              <a:t>g</a:t>
            </a:r>
            <a:r>
              <a:rPr lang="en-US" altLang="en-US">
                <a:latin typeface="Calibri" panose="020F0502020204030204" pitchFamily="34" charset="0"/>
              </a:rPr>
              <a:t> en vector 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Dan is             een functie van vectoren: een afbeelding naar reële getallen 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noemen het de 1 – vorm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Er geldt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Voor vector      vinden we dan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componenten van     zijn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relatie tussen vector en 1 – vorm is dus                             in basis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onderscheiden de componenten van de vector van die van de 1 – vorm enkel door de positie van de index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inverse van de metriek bestaat ook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Hiermee vinden we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Metriek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als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afbeelding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4684713"/>
            <a:ext cx="4254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1636713"/>
            <a:ext cx="2000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2162175"/>
            <a:ext cx="690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74913"/>
            <a:ext cx="1889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2563" y="2974975"/>
            <a:ext cx="1600200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544888"/>
            <a:ext cx="18573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3527425"/>
            <a:ext cx="4286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4114800"/>
            <a:ext cx="180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5200" y="4135438"/>
            <a:ext cx="5562600" cy="2841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76775" y="4637088"/>
            <a:ext cx="1266825" cy="3349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33675" y="6394450"/>
            <a:ext cx="1228725" cy="387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644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13450"/>
            <a:ext cx="2005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Opgaven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700" name="Groep 9"/>
          <p:cNvGrpSpPr>
            <a:grpSpLocks/>
          </p:cNvGrpSpPr>
          <p:nvPr/>
        </p:nvGrpSpPr>
        <p:grpSpPr bwMode="auto">
          <a:xfrm>
            <a:off x="685800" y="1416050"/>
            <a:ext cx="7896225" cy="3613150"/>
            <a:chOff x="685800" y="1873447"/>
            <a:chExt cx="7896225" cy="3612953"/>
          </a:xfrm>
        </p:grpSpPr>
        <p:pic>
          <p:nvPicPr>
            <p:cNvPr id="2970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26672"/>
              <a:ext cx="7896225" cy="3559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Tekstvak 5"/>
            <p:cNvSpPr txBox="1">
              <a:spLocks noChangeArrowheads="1"/>
            </p:cNvSpPr>
            <p:nvPr/>
          </p:nvSpPr>
          <p:spPr bwMode="auto">
            <a:xfrm>
              <a:off x="1442446" y="1873447"/>
              <a:ext cx="27443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en-US" sz="1400" b="1"/>
                <a:t>1</a:t>
              </a:r>
            </a:p>
          </p:txBody>
        </p:sp>
        <p:sp>
          <p:nvSpPr>
            <p:cNvPr id="29703" name="Rechthoek 6"/>
            <p:cNvSpPr>
              <a:spLocks noChangeArrowheads="1"/>
            </p:cNvSpPr>
            <p:nvPr/>
          </p:nvSpPr>
          <p:spPr bwMode="auto">
            <a:xfrm>
              <a:off x="8001000" y="3200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9704" name="Rechthoek 7"/>
            <p:cNvSpPr>
              <a:spLocks noChangeArrowheads="1"/>
            </p:cNvSpPr>
            <p:nvPr/>
          </p:nvSpPr>
          <p:spPr bwMode="auto">
            <a:xfrm>
              <a:off x="8001000" y="42672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9705" name="Rechthoek 8"/>
            <p:cNvSpPr>
              <a:spLocks noChangeArrowheads="1"/>
            </p:cNvSpPr>
            <p:nvPr/>
          </p:nvSpPr>
          <p:spPr bwMode="auto">
            <a:xfrm>
              <a:off x="8001000" y="50292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endParaRPr lang="nl-NL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Opgaven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724" name="Groep 10"/>
          <p:cNvGrpSpPr>
            <a:grpSpLocks/>
          </p:cNvGrpSpPr>
          <p:nvPr/>
        </p:nvGrpSpPr>
        <p:grpSpPr bwMode="auto">
          <a:xfrm>
            <a:off x="495300" y="1281113"/>
            <a:ext cx="6438900" cy="1004887"/>
            <a:chOff x="457200" y="1280999"/>
            <a:chExt cx="6438904" cy="1005001"/>
          </a:xfrm>
        </p:grpSpPr>
        <p:pic>
          <p:nvPicPr>
            <p:cNvPr id="3072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95400"/>
              <a:ext cx="6438904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kstvak 5"/>
            <p:cNvSpPr txBox="1">
              <a:spLocks noChangeArrowheads="1"/>
            </p:cNvSpPr>
            <p:nvPr/>
          </p:nvSpPr>
          <p:spPr bwMode="auto">
            <a:xfrm>
              <a:off x="1291171" y="1280999"/>
              <a:ext cx="28725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en-US" sz="1600" b="1"/>
                <a:t>2</a:t>
              </a:r>
            </a:p>
          </p:txBody>
        </p:sp>
      </p:grpSp>
      <p:grpSp>
        <p:nvGrpSpPr>
          <p:cNvPr id="30725" name="Groep 9"/>
          <p:cNvGrpSpPr>
            <a:grpSpLocks/>
          </p:cNvGrpSpPr>
          <p:nvPr/>
        </p:nvGrpSpPr>
        <p:grpSpPr bwMode="auto">
          <a:xfrm>
            <a:off x="533400" y="2890838"/>
            <a:ext cx="8153400" cy="2062162"/>
            <a:chOff x="533400" y="2890874"/>
            <a:chExt cx="8153400" cy="2062126"/>
          </a:xfrm>
        </p:grpSpPr>
        <p:pic>
          <p:nvPicPr>
            <p:cNvPr id="307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958319"/>
              <a:ext cx="8153400" cy="1994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Tekstvak 7"/>
            <p:cNvSpPr txBox="1">
              <a:spLocks noChangeArrowheads="1"/>
            </p:cNvSpPr>
            <p:nvPr/>
          </p:nvSpPr>
          <p:spPr bwMode="auto">
            <a:xfrm>
              <a:off x="1258513" y="2890874"/>
              <a:ext cx="28725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en-US" sz="1600" b="1"/>
                <a:t>3</a:t>
              </a:r>
            </a:p>
          </p:txBody>
        </p:sp>
        <p:sp>
          <p:nvSpPr>
            <p:cNvPr id="30728" name="Rechthoek 8"/>
            <p:cNvSpPr>
              <a:spLocks noChangeArrowheads="1"/>
            </p:cNvSpPr>
            <p:nvPr/>
          </p:nvSpPr>
          <p:spPr bwMode="auto">
            <a:xfrm>
              <a:off x="7924800" y="3810000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endParaRPr lang="nl-NL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Opgaven</a:t>
            </a:r>
          </a:p>
        </p:txBody>
      </p:sp>
      <p:grpSp>
        <p:nvGrpSpPr>
          <p:cNvPr id="31748" name="Groep 11"/>
          <p:cNvGrpSpPr>
            <a:grpSpLocks/>
          </p:cNvGrpSpPr>
          <p:nvPr/>
        </p:nvGrpSpPr>
        <p:grpSpPr bwMode="auto">
          <a:xfrm>
            <a:off x="838200" y="1301750"/>
            <a:ext cx="7543800" cy="5410200"/>
            <a:chOff x="838200" y="1302431"/>
            <a:chExt cx="7543800" cy="5408923"/>
          </a:xfrm>
        </p:grpSpPr>
        <p:pic>
          <p:nvPicPr>
            <p:cNvPr id="3174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371600"/>
              <a:ext cx="7543800" cy="533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Tekstvak 5"/>
            <p:cNvSpPr txBox="1">
              <a:spLocks noChangeArrowheads="1"/>
            </p:cNvSpPr>
            <p:nvPr/>
          </p:nvSpPr>
          <p:spPr bwMode="auto">
            <a:xfrm>
              <a:off x="1582022" y="1302431"/>
              <a:ext cx="27443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en-US" sz="1400" b="1"/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Opgaven</a:t>
            </a:r>
          </a:p>
        </p:txBody>
      </p:sp>
      <p:grpSp>
        <p:nvGrpSpPr>
          <p:cNvPr id="32772" name="Groep 9"/>
          <p:cNvGrpSpPr>
            <a:grpSpLocks/>
          </p:cNvGrpSpPr>
          <p:nvPr/>
        </p:nvGrpSpPr>
        <p:grpSpPr bwMode="auto">
          <a:xfrm>
            <a:off x="838200" y="1255713"/>
            <a:ext cx="7767638" cy="2930525"/>
            <a:chOff x="838200" y="1254920"/>
            <a:chExt cx="7767410" cy="2931317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7767410" cy="289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Tekstvak 5"/>
            <p:cNvSpPr txBox="1">
              <a:spLocks noChangeArrowheads="1"/>
            </p:cNvSpPr>
            <p:nvPr/>
          </p:nvSpPr>
          <p:spPr bwMode="auto">
            <a:xfrm>
              <a:off x="1567734" y="1254920"/>
              <a:ext cx="27443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NL" altLang="en-US" sz="1400" b="1"/>
                <a:t>5</a:t>
              </a:r>
            </a:p>
          </p:txBody>
        </p:sp>
        <p:sp>
          <p:nvSpPr>
            <p:cNvPr id="32775" name="Rechthoek 7"/>
            <p:cNvSpPr>
              <a:spLocks noChangeArrowheads="1"/>
            </p:cNvSpPr>
            <p:nvPr/>
          </p:nvSpPr>
          <p:spPr bwMode="auto">
            <a:xfrm>
              <a:off x="8001000" y="2133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32776" name="Rechthoek 8"/>
            <p:cNvSpPr>
              <a:spLocks noChangeArrowheads="1"/>
            </p:cNvSpPr>
            <p:nvPr/>
          </p:nvSpPr>
          <p:spPr bwMode="auto">
            <a:xfrm>
              <a:off x="8001000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endParaRPr lang="nl-NL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889707" y="228600"/>
            <a:ext cx="13756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i="1" dirty="0" err="1">
                <a:solidFill>
                  <a:srgbClr val="000099"/>
                </a:solidFill>
                <a:latin typeface="Calibri" panose="020F0502020204030204" pitchFamily="34" charset="0"/>
              </a:rPr>
              <a:t>Inhoud</a:t>
            </a:r>
            <a:endParaRPr lang="en-US" altLang="en-US" sz="3200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Wiskunde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II</a:t>
            </a: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Algemene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örd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inaten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Covariante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afgeleide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Algemene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relativiteitstheorie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Einsteinvergelijkingen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Newton 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limiet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Kosmologie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Friedmann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Inflatie</a:t>
            </a:r>
            <a:endParaRPr lang="en-US" altLang="en-US" baseline="30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Gravitatiestraling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Theorie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73088" y="3949700"/>
            <a:ext cx="3429000" cy="762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Ruimtetijd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van de ART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724400" y="3810000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deeltje in rust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cxnSp>
        <p:nvCxnSpPr>
          <p:cNvPr id="33797" name="Straight Connector 23"/>
          <p:cNvCxnSpPr>
            <a:cxnSpLocks noChangeShapeType="1"/>
          </p:cNvCxnSpPr>
          <p:nvPr/>
        </p:nvCxnSpPr>
        <p:spPr bwMode="auto">
          <a:xfrm rot="16200000" flipH="1">
            <a:off x="2437606" y="4953794"/>
            <a:ext cx="304958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8" name="Straight Connector 42"/>
          <p:cNvCxnSpPr>
            <a:cxnSpLocks noChangeShapeType="1"/>
          </p:cNvCxnSpPr>
          <p:nvPr/>
        </p:nvCxnSpPr>
        <p:spPr bwMode="auto">
          <a:xfrm>
            <a:off x="3963988" y="6477000"/>
            <a:ext cx="3656012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3200401" y="5105400"/>
            <a:ext cx="2743200" cy="3175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0" name="TextBox 49"/>
          <p:cNvSpPr txBox="1">
            <a:spLocks noChangeArrowheads="1"/>
          </p:cNvSpPr>
          <p:nvPr/>
        </p:nvSpPr>
        <p:spPr bwMode="auto">
          <a:xfrm>
            <a:off x="7497763" y="6473825"/>
            <a:ext cx="263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33801" name="TextBox 56"/>
          <p:cNvSpPr txBox="1">
            <a:spLocks noChangeArrowheads="1"/>
          </p:cNvSpPr>
          <p:nvPr/>
        </p:nvSpPr>
        <p:spPr bwMode="auto">
          <a:xfrm>
            <a:off x="3581400" y="3200400"/>
            <a:ext cx="32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Calibri" panose="020F0502020204030204" pitchFamily="34" charset="0"/>
              </a:rPr>
              <a:t>ct</a:t>
            </a:r>
          </a:p>
        </p:txBody>
      </p:sp>
      <p:sp>
        <p:nvSpPr>
          <p:cNvPr id="60" name="Freeform 59"/>
          <p:cNvSpPr>
            <a:spLocks noChangeArrowheads="1"/>
          </p:cNvSpPr>
          <p:nvPr/>
        </p:nvSpPr>
        <p:spPr bwMode="auto">
          <a:xfrm>
            <a:off x="4957763" y="4395788"/>
            <a:ext cx="587375" cy="2066925"/>
          </a:xfrm>
          <a:custGeom>
            <a:avLst/>
            <a:gdLst>
              <a:gd name="T0" fmla="*/ 1751 w 587085"/>
              <a:gd name="T1" fmla="*/ 2050558 h 2067790"/>
              <a:gd name="T2" fmla="*/ 54226 w 587085"/>
              <a:gd name="T3" fmla="*/ 1710518 h 2067790"/>
              <a:gd name="T4" fmla="*/ 327062 w 587085"/>
              <a:gd name="T5" fmla="*/ 1370477 h 2067790"/>
              <a:gd name="T6" fmla="*/ 411015 w 587085"/>
              <a:gd name="T7" fmla="*/ 855259 h 2067790"/>
              <a:gd name="T8" fmla="*/ 578921 w 587085"/>
              <a:gd name="T9" fmla="*/ 587347 h 2067790"/>
              <a:gd name="T10" fmla="*/ 494966 w 587085"/>
              <a:gd name="T11" fmla="*/ 257608 h 2067790"/>
              <a:gd name="T12" fmla="*/ 536946 w 587085"/>
              <a:gd name="T13" fmla="*/ 0 h 2067790"/>
              <a:gd name="T14" fmla="*/ 536946 w 587085"/>
              <a:gd name="T15" fmla="*/ 0 h 2067790"/>
              <a:gd name="T16" fmla="*/ 526451 w 587085"/>
              <a:gd name="T17" fmla="*/ 0 h 20677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7085"/>
              <a:gd name="T28" fmla="*/ 0 h 2067790"/>
              <a:gd name="T29" fmla="*/ 587085 w 587085"/>
              <a:gd name="T30" fmla="*/ 2067790 h 20677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7085" h="2067790">
                <a:moveTo>
                  <a:pt x="1731" y="2067790"/>
                </a:moveTo>
                <a:cubicBezTo>
                  <a:pt x="865" y="1953490"/>
                  <a:pt x="0" y="1839190"/>
                  <a:pt x="53686" y="1724890"/>
                </a:cubicBezTo>
                <a:cubicBezTo>
                  <a:pt x="107372" y="1610590"/>
                  <a:pt x="264967" y="1525731"/>
                  <a:pt x="323849" y="1381990"/>
                </a:cubicBezTo>
                <a:cubicBezTo>
                  <a:pt x="382731" y="1238249"/>
                  <a:pt x="365413" y="994063"/>
                  <a:pt x="406977" y="862445"/>
                </a:cubicBezTo>
                <a:cubicBezTo>
                  <a:pt x="448541" y="730827"/>
                  <a:pt x="559377" y="692726"/>
                  <a:pt x="573231" y="592281"/>
                </a:cubicBezTo>
                <a:cubicBezTo>
                  <a:pt x="587085" y="491836"/>
                  <a:pt x="497031" y="358486"/>
                  <a:pt x="490104" y="259772"/>
                </a:cubicBezTo>
                <a:cubicBezTo>
                  <a:pt x="483177" y="161058"/>
                  <a:pt x="531668" y="0"/>
                  <a:pt x="531668" y="0"/>
                </a:cubicBezTo>
                <a:lnTo>
                  <a:pt x="521277" y="0"/>
                </a:lnTo>
              </a:path>
            </a:pathLst>
          </a:cu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562600" y="4233863"/>
            <a:ext cx="327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deeltje met willekeurige snelheid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 rot="5400000" flipH="1" flipV="1">
            <a:off x="4914900" y="5219700"/>
            <a:ext cx="1600200" cy="9144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248400" y="4691063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deeltje naar rechts bewegend met constante snelheid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 rot="5400000" flipH="1" flipV="1">
            <a:off x="5791200" y="5562600"/>
            <a:ext cx="914400" cy="9144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781800" y="535940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deeltje met lichtsnelheid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964238" y="6162675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45</a:t>
            </a:r>
            <a:r>
              <a:rPr lang="en-US" altLang="en-US" sz="1600" baseline="30000">
                <a:latin typeface="Calibri" panose="020F0502020204030204" pitchFamily="34" charset="0"/>
              </a:rPr>
              <a:t>o</a:t>
            </a:r>
            <a:endParaRPr lang="en-US" altLang="en-US" sz="1600" i="1" baseline="3000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" y="1066800"/>
            <a:ext cx="5029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Het belang van </a:t>
            </a:r>
            <a:r>
              <a:rPr lang="en-US" altLang="en-US" i="1">
                <a:latin typeface="Calibri" panose="020F0502020204030204" pitchFamily="34" charset="0"/>
              </a:rPr>
              <a:t>fotonen</a:t>
            </a:r>
            <a:r>
              <a:rPr lang="en-US" altLang="en-US">
                <a:latin typeface="Calibri" panose="020F0502020204030204" pitchFamily="34" charset="0"/>
              </a:rPr>
              <a:t> m.b.t. structuur van ruimte tijd: empirisch vastgestelde </a:t>
            </a:r>
            <a:r>
              <a:rPr lang="en-US" altLang="en-US" i="1">
                <a:latin typeface="Calibri" panose="020F0502020204030204" pitchFamily="34" charset="0"/>
              </a:rPr>
              <a:t>universaliteit van de voortplanting</a:t>
            </a:r>
            <a:r>
              <a:rPr lang="en-US" altLang="en-US">
                <a:latin typeface="Calibri" panose="020F0502020204030204" pitchFamily="34" charset="0"/>
              </a:rPr>
              <a:t> in vacuum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971675"/>
            <a:ext cx="50292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Onafhankelijk van</a:t>
            </a:r>
          </a:p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      bewegingstoestand van de bron</a:t>
            </a:r>
          </a:p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      golflengte</a:t>
            </a:r>
          </a:p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      intensiteit</a:t>
            </a:r>
          </a:p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      polarisatie van EM golven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60" grpId="0" animBg="1"/>
      <p:bldP spid="61" grpId="0"/>
      <p:bldP spid="64" grpId="0"/>
      <p:bldP spid="67" grpId="0"/>
      <p:bldP spid="69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Minkowskiruimte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dopplerfactor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533400" y="4038600"/>
          <a:ext cx="7524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4" imgW="444240" imgH="177480" progId="Equation.3">
                  <p:embed/>
                </p:oleObj>
              </mc:Choice>
              <mc:Fallback>
                <p:oleObj name="Equation" r:id="rId4" imgW="44424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7524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943600" y="2971800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waarnemer A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cxnSp>
        <p:nvCxnSpPr>
          <p:cNvPr id="72" name="Straight Connector 23"/>
          <p:cNvCxnSpPr>
            <a:cxnSpLocks noChangeShapeType="1"/>
          </p:cNvCxnSpPr>
          <p:nvPr/>
        </p:nvCxnSpPr>
        <p:spPr bwMode="auto">
          <a:xfrm rot="16200000" flipH="1">
            <a:off x="3275806" y="4344194"/>
            <a:ext cx="304958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42"/>
          <p:cNvCxnSpPr>
            <a:cxnSpLocks noChangeShapeType="1"/>
          </p:cNvCxnSpPr>
          <p:nvPr/>
        </p:nvCxnSpPr>
        <p:spPr bwMode="auto">
          <a:xfrm>
            <a:off x="4802188" y="5867400"/>
            <a:ext cx="3656012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4151313" y="4305300"/>
            <a:ext cx="2820988" cy="306387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8335963" y="5864225"/>
            <a:ext cx="263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419600" y="2590800"/>
            <a:ext cx="32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Calibri" panose="020F0502020204030204" pitchFamily="34" charset="0"/>
              </a:rPr>
              <a:t>ct</a:t>
            </a:r>
          </a:p>
        </p:txBody>
      </p: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 rot="5400000" flipH="1" flipV="1">
            <a:off x="5181600" y="4114800"/>
            <a:ext cx="2362200" cy="11430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391400" y="3352800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waarnemer B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 rot="5400000" flipH="1" flipV="1">
            <a:off x="5430838" y="4724400"/>
            <a:ext cx="914400" cy="9144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548313" y="5345113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45</a:t>
            </a:r>
            <a:r>
              <a:rPr lang="en-US" altLang="en-US" sz="1600" baseline="30000">
                <a:latin typeface="Calibri" panose="020F0502020204030204" pitchFamily="34" charset="0"/>
              </a:rPr>
              <a:t>o</a:t>
            </a:r>
            <a:endParaRPr lang="en-US" altLang="en-US" sz="1600" i="1" baseline="30000">
              <a:latin typeface="Calibri" panose="020F0502020204030204" pitchFamily="34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57200" y="19812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Waarnemers A en B hebben geijkte standaardklokken en lampjes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57200" y="2667000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/>
              <a:t>t</a:t>
            </a:r>
            <a:r>
              <a:rPr lang="en-US" altLang="en-US" sz="1600">
                <a:latin typeface="Calibri" panose="020F0502020204030204" pitchFamily="34" charset="0"/>
              </a:rPr>
              <a:t> = tijd tussen pulsen van lampje van A, gemeten met de klok van A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57200" y="3302000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/>
              <a:t>t</a:t>
            </a:r>
            <a:r>
              <a:rPr lang="en-US" altLang="en-US" sz="1600" i="1">
                <a:latin typeface="Calibri" panose="020F0502020204030204" pitchFamily="34" charset="0"/>
              </a:rPr>
              <a:t>’</a:t>
            </a:r>
            <a:r>
              <a:rPr lang="en-US" altLang="en-US" sz="1600">
                <a:latin typeface="Calibri" panose="020F0502020204030204" pitchFamily="34" charset="0"/>
              </a:rPr>
              <a:t>= tijd tussen pulsen van lampje van A, gemeten met de klok van B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1295400" y="40386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met dopplerfactor </a:t>
            </a:r>
            <a:r>
              <a:rPr lang="en-US" altLang="en-US" sz="1600" i="1">
                <a:latin typeface="Calibri" panose="020F0502020204030204" pitchFamily="34" charset="0"/>
              </a:rPr>
              <a:t>k</a:t>
            </a:r>
          </a:p>
        </p:txBody>
      </p:sp>
      <p:cxnSp>
        <p:nvCxnSpPr>
          <p:cNvPr id="91" name="Straight Connector 90"/>
          <p:cNvCxnSpPr>
            <a:cxnSpLocks noChangeShapeType="1"/>
          </p:cNvCxnSpPr>
          <p:nvPr/>
        </p:nvCxnSpPr>
        <p:spPr bwMode="auto">
          <a:xfrm rot="5400000" flipH="1" flipV="1">
            <a:off x="5481638" y="3687763"/>
            <a:ext cx="1371600" cy="133985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205" name="Object 3"/>
          <p:cNvGraphicFramePr>
            <a:graphicFrameLocks noChangeAspect="1"/>
          </p:cNvGraphicFramePr>
          <p:nvPr/>
        </p:nvGraphicFramePr>
        <p:xfrm>
          <a:off x="6629400" y="4191000"/>
          <a:ext cx="7524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6" imgW="444240" imgH="177480" progId="Equation.3">
                  <p:embed/>
                </p:oleObj>
              </mc:Choice>
              <mc:Fallback>
                <p:oleObj name="Equation" r:id="rId6" imgW="44424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191000"/>
                        <a:ext cx="7524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4"/>
          <p:cNvGraphicFramePr>
            <a:graphicFrameLocks noChangeAspect="1"/>
          </p:cNvGraphicFramePr>
          <p:nvPr/>
        </p:nvGraphicFramePr>
        <p:xfrm>
          <a:off x="5254625" y="5213350"/>
          <a:ext cx="214313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8" imgW="126720" imgH="139680" progId="Equation.3">
                  <p:embed/>
                </p:oleObj>
              </mc:Choice>
              <mc:Fallback>
                <p:oleObj name="Equation" r:id="rId8" imgW="126720" imgH="139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5213350"/>
                        <a:ext cx="214313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5410200" y="5638800"/>
            <a:ext cx="990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76" grpId="0"/>
      <p:bldP spid="80" grpId="0"/>
      <p:bldP spid="83" grpId="0"/>
      <p:bldP spid="87" grpId="0"/>
      <p:bldP spid="88" grpId="0"/>
      <p:bldP spid="89" grpId="0"/>
      <p:bldP spid="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57200" y="2930525"/>
            <a:ext cx="3810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B flitst zijn lampje in Q. Waarnemer A ziet dat in R, op tijd        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sp>
        <p:nvSpPr>
          <p:cNvPr id="5135" name="Rectangle 57"/>
          <p:cNvSpPr>
            <a:spLocks noChangeArrowheads="1"/>
          </p:cNvSpPr>
          <p:nvPr/>
        </p:nvSpPr>
        <p:spPr bwMode="auto">
          <a:xfrm>
            <a:off x="1066800" y="6019800"/>
            <a:ext cx="34290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513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Minkowskiruimte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dopplerfactor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781800" y="1371600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waarnemer A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cxnSp>
        <p:nvCxnSpPr>
          <p:cNvPr id="74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3771900" y="3771900"/>
            <a:ext cx="5105400" cy="6096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 rot="5400000" flipH="1" flipV="1">
            <a:off x="5486400" y="3733800"/>
            <a:ext cx="3200400" cy="24384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543800" y="2709863"/>
            <a:ext cx="152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waarnemer B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 flipV="1">
            <a:off x="6172200" y="3733800"/>
            <a:ext cx="1828800" cy="17526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57200" y="1066800"/>
            <a:ext cx="350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Vanuit punt P bewegen waarnemers A en B ten opzichte van elkaar (constante snelheid v van B tov A)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57200" y="1973263"/>
            <a:ext cx="3733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Lampje van A flitst na tijd </a:t>
            </a:r>
            <a:r>
              <a:rPr lang="en-US" altLang="en-US" sz="1600" i="1"/>
              <a:t>t</a:t>
            </a:r>
            <a:r>
              <a:rPr lang="en-US" altLang="en-US" sz="1600">
                <a:latin typeface="Calibri" panose="020F0502020204030204" pitchFamily="34" charset="0"/>
              </a:rPr>
              <a:t> gemeten met de klok van A (in E)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57200" y="2582863"/>
            <a:ext cx="3810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B ziet de flits van A na tijd </a:t>
            </a:r>
            <a:r>
              <a:rPr lang="en-US" altLang="en-US" sz="1600" i="1">
                <a:latin typeface="Calibri" panose="020F0502020204030204" pitchFamily="34" charset="0"/>
              </a:rPr>
              <a:t>k</a:t>
            </a:r>
            <a:r>
              <a:rPr lang="en-US" altLang="en-US" sz="1600" i="1"/>
              <a:t>t</a:t>
            </a:r>
            <a:r>
              <a:rPr lang="en-US" altLang="en-US" sz="1600">
                <a:latin typeface="Calibri" panose="020F0502020204030204" pitchFamily="34" charset="0"/>
              </a:rPr>
              <a:t> (in Q)</a:t>
            </a:r>
          </a:p>
        </p:txBody>
      </p:sp>
      <p:cxnSp>
        <p:nvCxnSpPr>
          <p:cNvPr id="91" name="Straight Connector 90"/>
          <p:cNvCxnSpPr>
            <a:cxnSpLocks noChangeShapeType="1"/>
          </p:cNvCxnSpPr>
          <p:nvPr/>
        </p:nvCxnSpPr>
        <p:spPr bwMode="auto">
          <a:xfrm rot="16200000" flipH="1">
            <a:off x="6507956" y="2240757"/>
            <a:ext cx="1538287" cy="14478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205" name="Object 3"/>
          <p:cNvGraphicFramePr>
            <a:graphicFrameLocks noChangeAspect="1"/>
          </p:cNvGraphicFramePr>
          <p:nvPr/>
        </p:nvGraphicFramePr>
        <p:xfrm>
          <a:off x="2514600" y="3152775"/>
          <a:ext cx="3921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4" imgW="253800" imgH="203040" progId="Equation.3">
                  <p:embed/>
                </p:oleObj>
              </mc:Choice>
              <mc:Fallback>
                <p:oleObj name="Equation" r:id="rId4" imgW="2538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152775"/>
                        <a:ext cx="39211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4"/>
          <p:cNvGraphicFramePr>
            <a:graphicFrameLocks noChangeAspect="1"/>
          </p:cNvGraphicFramePr>
          <p:nvPr/>
        </p:nvGraphicFramePr>
        <p:xfrm>
          <a:off x="6148388" y="5715000"/>
          <a:ext cx="214312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5715000"/>
                        <a:ext cx="214312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91200" y="6062663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P</a:t>
            </a:r>
            <a:endParaRPr lang="en-US" altLang="en-US" sz="1600" i="1" baseline="3000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867400" y="53340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E</a:t>
            </a:r>
            <a:endParaRPr lang="en-US" altLang="en-US" sz="1600" i="1" baseline="3000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980363" y="3616325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Q</a:t>
            </a:r>
            <a:endParaRPr lang="en-US" altLang="en-US" sz="1600" i="1" baseline="30000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183313" y="1960563"/>
            <a:ext cx="533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R</a:t>
            </a:r>
            <a:endParaRPr lang="en-US" altLang="en-US" sz="1600" i="1" baseline="30000"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3600" y="37338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M</a:t>
            </a:r>
            <a:endParaRPr lang="en-US" altLang="en-US" sz="1600" i="1" baseline="30000">
              <a:latin typeface="Calibri" panose="020F0502020204030204" pitchFamily="34" charset="0"/>
            </a:endParaRPr>
          </a:p>
        </p:txBody>
      </p:sp>
      <p:sp>
        <p:nvSpPr>
          <p:cNvPr id="41" name="Left Brace 40"/>
          <p:cNvSpPr>
            <a:spLocks/>
          </p:cNvSpPr>
          <p:nvPr/>
        </p:nvSpPr>
        <p:spPr bwMode="auto">
          <a:xfrm rot="407845">
            <a:off x="5562600" y="3886200"/>
            <a:ext cx="304800" cy="2362200"/>
          </a:xfrm>
          <a:prstGeom prst="leftBrace">
            <a:avLst>
              <a:gd name="adj1" fmla="val 8324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5249863" y="4800600"/>
          <a:ext cx="3127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8" imgW="203040" imgH="215640" progId="Equation.3">
                  <p:embed/>
                </p:oleObj>
              </mc:Choice>
              <mc:Fallback>
                <p:oleObj name="Equation" r:id="rId8" imgW="20304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4800600"/>
                        <a:ext cx="31273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eft Brace 41"/>
          <p:cNvSpPr>
            <a:spLocks/>
          </p:cNvSpPr>
          <p:nvPr/>
        </p:nvSpPr>
        <p:spPr bwMode="auto">
          <a:xfrm rot="395734">
            <a:off x="5013325" y="2057400"/>
            <a:ext cx="304800" cy="4267200"/>
          </a:xfrm>
          <a:prstGeom prst="leftBrace">
            <a:avLst>
              <a:gd name="adj1" fmla="val 8361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4533900" y="3913188"/>
          <a:ext cx="3905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10" imgW="253800" imgH="203040" progId="Equation.3">
                  <p:embed/>
                </p:oleObj>
              </mc:Choice>
              <mc:Fallback>
                <p:oleObj name="Equation" r:id="rId10" imgW="25380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3913188"/>
                        <a:ext cx="3905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7648575" y="5240338"/>
          <a:ext cx="31273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12" imgW="203040" imgH="177480" progId="Equation.3">
                  <p:embed/>
                </p:oleObj>
              </mc:Choice>
              <mc:Fallback>
                <p:oleObj name="Equation" r:id="rId12" imgW="20304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240338"/>
                        <a:ext cx="312738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ight Brace 44"/>
          <p:cNvSpPr>
            <a:spLocks/>
          </p:cNvSpPr>
          <p:nvPr/>
        </p:nvSpPr>
        <p:spPr bwMode="auto">
          <a:xfrm rot="2251653">
            <a:off x="7204075" y="3646488"/>
            <a:ext cx="304800" cy="3221037"/>
          </a:xfrm>
          <a:prstGeom prst="rightBrace">
            <a:avLst>
              <a:gd name="adj1" fmla="val 8317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57200" y="3522663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Afstand van Q tot A: </a:t>
            </a:r>
          </a:p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(vluchttijd radarpuls x lichtsnelheid)/2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1676400" y="4106863"/>
          <a:ext cx="19050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14" imgW="1473120" imgH="419040" progId="Equation.3">
                  <p:embed/>
                </p:oleObj>
              </mc:Choice>
              <mc:Fallback>
                <p:oleObj name="Equation" r:id="rId14" imgW="147312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06863"/>
                        <a:ext cx="1905000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ight Arrow 48"/>
          <p:cNvSpPr>
            <a:spLocks noChangeArrowheads="1"/>
          </p:cNvSpPr>
          <p:nvPr/>
        </p:nvSpPr>
        <p:spPr bwMode="auto">
          <a:xfrm>
            <a:off x="768350" y="4273550"/>
            <a:ext cx="762000" cy="30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57200" y="4683125"/>
            <a:ext cx="381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M is gelijktijdig met Q als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2819400" y="4640263"/>
          <a:ext cx="10636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16" imgW="647640" imgH="215640" progId="Equation.3">
                  <p:embed/>
                </p:oleObj>
              </mc:Choice>
              <mc:Fallback>
                <p:oleObj name="Equation" r:id="rId16" imgW="64764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640263"/>
                        <a:ext cx="1063625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533400" y="5089525"/>
          <a:ext cx="13335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18" imgW="812520" imgH="215640" progId="Equation.3">
                  <p:embed/>
                </p:oleObj>
              </mc:Choice>
              <mc:Fallback>
                <p:oleObj name="Equation" r:id="rId18" imgW="81252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89525"/>
                        <a:ext cx="13335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1992313" y="5086350"/>
          <a:ext cx="15414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20" imgW="939600" imgH="228600" progId="Equation.3">
                  <p:embed/>
                </p:oleObj>
              </mc:Choice>
              <mc:Fallback>
                <p:oleObj name="Equation" r:id="rId20" imgW="9396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5086350"/>
                        <a:ext cx="1541462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569913" y="5524500"/>
          <a:ext cx="179228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22" imgW="1091880" imgH="228600" progId="Equation.3">
                  <p:embed/>
                </p:oleObj>
              </mc:Choice>
              <mc:Fallback>
                <p:oleObj name="Equation" r:id="rId22" imgW="10918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5524500"/>
                        <a:ext cx="1792287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2649538" y="5372100"/>
          <a:ext cx="15208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24" imgW="927000" imgH="393480" progId="Equation.3">
                  <p:embed/>
                </p:oleObj>
              </mc:Choice>
              <mc:Fallback>
                <p:oleObj name="Equation" r:id="rId24" imgW="9270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5372100"/>
                        <a:ext cx="15208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0" name="Object 14"/>
          <p:cNvGraphicFramePr>
            <a:graphicFrameLocks noChangeAspect="1"/>
          </p:cNvGraphicFramePr>
          <p:nvPr/>
        </p:nvGraphicFramePr>
        <p:xfrm>
          <a:off x="1143000" y="6064250"/>
          <a:ext cx="3276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26" imgW="2108160" imgH="469800" progId="Equation.3">
                  <p:embed/>
                </p:oleObj>
              </mc:Choice>
              <mc:Fallback>
                <p:oleObj name="Equation" r:id="rId26" imgW="2108160" imgH="469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64250"/>
                        <a:ext cx="3276600" cy="800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6508750" y="2144713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7966075" y="3709988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6116638" y="5441950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6019800" y="6283325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6313488" y="3865563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1" grpId="0"/>
      <p:bldP spid="80" grpId="0"/>
      <p:bldP spid="87" grpId="0"/>
      <p:bldP spid="88" grpId="0"/>
      <p:bldP spid="89" grpId="0"/>
      <p:bldP spid="28" grpId="0"/>
      <p:bldP spid="32" grpId="0"/>
      <p:bldP spid="33" grpId="0"/>
      <p:bldP spid="38" grpId="0"/>
      <p:bldP spid="40" grpId="0"/>
      <p:bldP spid="41" grpId="0" animBg="1"/>
      <p:bldP spid="42" grpId="0" animBg="1"/>
      <p:bldP spid="45" grpId="0" animBg="1"/>
      <p:bldP spid="47" grpId="0"/>
      <p:bldP spid="49" grpId="0" animBg="1"/>
      <p:bldP spid="50" grpId="0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48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Minkowskiruimte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inproduct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239000" y="152400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waarnemer</a:t>
            </a:r>
          </a:p>
        </p:txBody>
      </p:sp>
      <p:cxnSp>
        <p:nvCxnSpPr>
          <p:cNvPr id="74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4646613" y="1981200"/>
            <a:ext cx="4268788" cy="763587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33400" y="240665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Definitie: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533400" y="2963863"/>
            <a:ext cx="3505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Afspraak:</a:t>
            </a:r>
          </a:p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   tijden voor P negatief</a:t>
            </a:r>
          </a:p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   tijden na P positief</a:t>
            </a:r>
            <a:endParaRPr lang="en-US" altLang="en-US" sz="1400" i="1">
              <a:latin typeface="Calibri" panose="020F0502020204030204" pitchFamily="34" charset="0"/>
            </a:endParaRPr>
          </a:p>
        </p:txBody>
      </p:sp>
      <p:cxnSp>
        <p:nvCxnSpPr>
          <p:cNvPr id="91" name="Straight Connector 90"/>
          <p:cNvCxnSpPr>
            <a:cxnSpLocks noChangeShapeType="1"/>
          </p:cNvCxnSpPr>
          <p:nvPr/>
        </p:nvCxnSpPr>
        <p:spPr bwMode="auto">
          <a:xfrm rot="5400000" flipH="1" flipV="1">
            <a:off x="6515100" y="1943100"/>
            <a:ext cx="1752600" cy="16764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205" name="Object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2346325"/>
            <a:ext cx="213201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10800000">
            <a:off x="7065963" y="838200"/>
            <a:ext cx="1143000" cy="10668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V="1">
            <a:off x="6792913" y="1905000"/>
            <a:ext cx="1404937" cy="4365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305800" y="16764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Q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65888" y="2176463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P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248400" y="34290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E</a:t>
            </a:r>
            <a:endParaRPr lang="en-US" altLang="en-US" sz="1600" i="1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37350" y="650875"/>
            <a:ext cx="533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O</a:t>
            </a:r>
            <a:endParaRPr lang="en-US" sz="1600" i="1" dirty="0">
              <a:latin typeface="+mn-lt"/>
            </a:endParaRPr>
          </a:p>
        </p:txBody>
      </p:sp>
      <p:sp>
        <p:nvSpPr>
          <p:cNvPr id="40" name="Left Brace 39"/>
          <p:cNvSpPr>
            <a:spLocks/>
          </p:cNvSpPr>
          <p:nvPr/>
        </p:nvSpPr>
        <p:spPr bwMode="auto">
          <a:xfrm rot="612576">
            <a:off x="6238875" y="2289175"/>
            <a:ext cx="142875" cy="1270000"/>
          </a:xfrm>
          <a:prstGeom prst="leftBrace">
            <a:avLst>
              <a:gd name="adj1" fmla="val 8313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41" name="Left Brace 40"/>
          <p:cNvSpPr>
            <a:spLocks/>
          </p:cNvSpPr>
          <p:nvPr/>
        </p:nvSpPr>
        <p:spPr bwMode="auto">
          <a:xfrm rot="612576">
            <a:off x="6483350" y="773113"/>
            <a:ext cx="142875" cy="1435100"/>
          </a:xfrm>
          <a:prstGeom prst="leftBrace">
            <a:avLst>
              <a:gd name="adj1" fmla="val 8277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/>
          </a:p>
        </p:txBody>
      </p:sp>
      <p:pic>
        <p:nvPicPr>
          <p:cNvPr id="51205" name="Object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587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Object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1295400"/>
            <a:ext cx="2809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1439863"/>
            <a:ext cx="3505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We kennen de vector        toe aan de geordende events P en Q</a:t>
            </a:r>
            <a:endParaRPr lang="en-US" altLang="en-US" sz="1400" i="1">
              <a:latin typeface="Calibri" panose="020F0502020204030204" pitchFamily="34" charset="0"/>
            </a:endParaRPr>
          </a:p>
        </p:txBody>
      </p:sp>
      <p:pic>
        <p:nvPicPr>
          <p:cNvPr id="51207" name="Object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08113"/>
            <a:ext cx="354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754813" y="2300288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8170863" y="1863725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521450" y="3581400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7021513" y="806450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en-US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04788" y="4516438"/>
            <a:ext cx="1700212" cy="2265362"/>
            <a:chOff x="585355" y="4495800"/>
            <a:chExt cx="1700645" cy="2265218"/>
          </a:xfrm>
        </p:grpSpPr>
        <p:cxnSp>
          <p:nvCxnSpPr>
            <p:cNvPr id="34897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-397" y="5410597"/>
              <a:ext cx="2210594" cy="381000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98" name="Oval 50"/>
            <p:cNvSpPr>
              <a:spLocks noChangeArrowheads="1"/>
            </p:cNvSpPr>
            <p:nvPr/>
          </p:nvSpPr>
          <p:spPr bwMode="auto">
            <a:xfrm>
              <a:off x="914400" y="6407728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  <p:sp>
          <p:nvSpPr>
            <p:cNvPr id="34899" name="TextBox 51"/>
            <p:cNvSpPr txBox="1">
              <a:spLocks noChangeArrowheads="1"/>
            </p:cNvSpPr>
            <p:nvPr/>
          </p:nvSpPr>
          <p:spPr bwMode="auto">
            <a:xfrm>
              <a:off x="655223" y="6422902"/>
              <a:ext cx="533536" cy="338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alibri" panose="020F0502020204030204" pitchFamily="34" charset="0"/>
                </a:rPr>
                <a:t>P</a:t>
              </a:r>
              <a:endParaRPr lang="en-US" altLang="en-US" sz="1600" i="1">
                <a:latin typeface="Calibri" panose="020F0502020204030204" pitchFamily="34" charset="0"/>
              </a:endParaRPr>
            </a:p>
          </p:txBody>
        </p:sp>
        <p:sp>
          <p:nvSpPr>
            <p:cNvPr id="34900" name="Oval 52"/>
            <p:cNvSpPr>
              <a:spLocks noChangeArrowheads="1"/>
            </p:cNvSpPr>
            <p:nvPr/>
          </p:nvSpPr>
          <p:spPr bwMode="auto">
            <a:xfrm>
              <a:off x="1676400" y="51816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  <p:sp>
          <p:nvSpPr>
            <p:cNvPr id="34901" name="TextBox 53"/>
            <p:cNvSpPr txBox="1">
              <a:spLocks noChangeArrowheads="1"/>
            </p:cNvSpPr>
            <p:nvPr/>
          </p:nvSpPr>
          <p:spPr bwMode="auto">
            <a:xfrm>
              <a:off x="1752464" y="4919635"/>
              <a:ext cx="533536" cy="338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alibri" panose="020F0502020204030204" pitchFamily="34" charset="0"/>
                </a:rPr>
                <a:t>Q</a:t>
              </a:r>
              <a:endParaRPr lang="en-US" altLang="en-US" sz="1600" i="1">
                <a:latin typeface="Calibri" panose="020F0502020204030204" pitchFamily="34" charset="0"/>
              </a:endParaRPr>
            </a:p>
          </p:txBody>
        </p:sp>
        <p:cxnSp>
          <p:nvCxnSpPr>
            <p:cNvPr id="34902" name="Straight Connector 54"/>
            <p:cNvCxnSpPr>
              <a:cxnSpLocks noChangeShapeType="1"/>
              <a:endCxn id="34900" idx="3"/>
            </p:cNvCxnSpPr>
            <p:nvPr/>
          </p:nvCxnSpPr>
          <p:spPr bwMode="auto">
            <a:xfrm rot="5400000" flipH="1" flipV="1">
              <a:off x="1028699" y="5263959"/>
              <a:ext cx="676178" cy="641542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903" name="Straight Connector 56"/>
            <p:cNvCxnSpPr>
              <a:cxnSpLocks noChangeShapeType="1"/>
            </p:cNvCxnSpPr>
            <p:nvPr/>
          </p:nvCxnSpPr>
          <p:spPr bwMode="auto">
            <a:xfrm rot="10800000">
              <a:off x="1239982" y="4790210"/>
              <a:ext cx="488374" cy="412173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904" name="Left Brace 58"/>
            <p:cNvSpPr>
              <a:spLocks/>
            </p:cNvSpPr>
            <p:nvPr/>
          </p:nvSpPr>
          <p:spPr bwMode="auto">
            <a:xfrm rot="-10236669">
              <a:off x="1085769" y="6002586"/>
              <a:ext cx="171647" cy="479768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  <p:sp>
          <p:nvSpPr>
            <p:cNvPr id="34905" name="Left Brace 60"/>
            <p:cNvSpPr>
              <a:spLocks/>
            </p:cNvSpPr>
            <p:nvPr/>
          </p:nvSpPr>
          <p:spPr bwMode="auto">
            <a:xfrm rot="612576">
              <a:off x="854281" y="4774808"/>
              <a:ext cx="144483" cy="1640399"/>
            </a:xfrm>
            <a:prstGeom prst="leftBrace">
              <a:avLst>
                <a:gd name="adj1" fmla="val 8357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1992313" y="4495800"/>
            <a:ext cx="1600200" cy="2232025"/>
            <a:chOff x="2501463" y="4495800"/>
            <a:chExt cx="1599484" cy="2231376"/>
          </a:xfrm>
        </p:grpSpPr>
        <p:cxnSp>
          <p:nvCxnSpPr>
            <p:cNvPr id="34888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1904603" y="5431379"/>
              <a:ext cx="2210594" cy="381000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89" name="Oval 66"/>
            <p:cNvSpPr>
              <a:spLocks noChangeArrowheads="1"/>
            </p:cNvSpPr>
            <p:nvPr/>
          </p:nvSpPr>
          <p:spPr bwMode="auto">
            <a:xfrm>
              <a:off x="3103418" y="48006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  <p:sp>
          <p:nvSpPr>
            <p:cNvPr id="34890" name="TextBox 67"/>
            <p:cNvSpPr txBox="1">
              <a:spLocks noChangeArrowheads="1"/>
            </p:cNvSpPr>
            <p:nvPr/>
          </p:nvSpPr>
          <p:spPr bwMode="auto">
            <a:xfrm>
              <a:off x="2894987" y="4495800"/>
              <a:ext cx="534748" cy="338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alibri" panose="020F0502020204030204" pitchFamily="34" charset="0"/>
                </a:rPr>
                <a:t>P</a:t>
              </a:r>
              <a:endParaRPr lang="en-US" altLang="en-US" sz="1600" i="1">
                <a:latin typeface="Calibri" panose="020F0502020204030204" pitchFamily="34" charset="0"/>
              </a:endParaRPr>
            </a:p>
          </p:txBody>
        </p:sp>
        <p:sp>
          <p:nvSpPr>
            <p:cNvPr id="34891" name="Oval 68"/>
            <p:cNvSpPr>
              <a:spLocks noChangeArrowheads="1"/>
            </p:cNvSpPr>
            <p:nvPr/>
          </p:nvSpPr>
          <p:spPr bwMode="auto">
            <a:xfrm>
              <a:off x="3491347" y="5728853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  <p:sp>
          <p:nvSpPr>
            <p:cNvPr id="34892" name="TextBox 69"/>
            <p:cNvSpPr txBox="1">
              <a:spLocks noChangeArrowheads="1"/>
            </p:cNvSpPr>
            <p:nvPr/>
          </p:nvSpPr>
          <p:spPr bwMode="auto">
            <a:xfrm>
              <a:off x="3567786" y="5467068"/>
              <a:ext cx="533161" cy="338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alibri" panose="020F0502020204030204" pitchFamily="34" charset="0"/>
                </a:rPr>
                <a:t>Q</a:t>
              </a:r>
              <a:endParaRPr lang="en-US" altLang="en-US" sz="1600" i="1">
                <a:latin typeface="Calibri" panose="020F0502020204030204" pitchFamily="34" charset="0"/>
              </a:endParaRPr>
            </a:p>
          </p:txBody>
        </p:sp>
        <p:cxnSp>
          <p:nvCxnSpPr>
            <p:cNvPr id="34893" name="Straight Connector 76"/>
            <p:cNvCxnSpPr>
              <a:cxnSpLocks noChangeShapeType="1"/>
              <a:endCxn id="34891" idx="3"/>
            </p:cNvCxnSpPr>
            <p:nvPr/>
          </p:nvCxnSpPr>
          <p:spPr bwMode="auto">
            <a:xfrm rot="5400000" flipH="1" flipV="1">
              <a:off x="2843646" y="5811212"/>
              <a:ext cx="676178" cy="641542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94" name="Straight Connector 77"/>
            <p:cNvCxnSpPr>
              <a:cxnSpLocks noChangeShapeType="1"/>
            </p:cNvCxnSpPr>
            <p:nvPr/>
          </p:nvCxnSpPr>
          <p:spPr bwMode="auto">
            <a:xfrm rot="10800000">
              <a:off x="3054929" y="5337463"/>
              <a:ext cx="488374" cy="412173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95" name="Left Brace 81"/>
            <p:cNvSpPr>
              <a:spLocks/>
            </p:cNvSpPr>
            <p:nvPr/>
          </p:nvSpPr>
          <p:spPr bwMode="auto">
            <a:xfrm rot="-10236669">
              <a:off x="3179501" y="4867691"/>
              <a:ext cx="171647" cy="479768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  <p:sp>
          <p:nvSpPr>
            <p:cNvPr id="34896" name="Left Brace 84"/>
            <p:cNvSpPr>
              <a:spLocks/>
            </p:cNvSpPr>
            <p:nvPr/>
          </p:nvSpPr>
          <p:spPr bwMode="auto">
            <a:xfrm rot="612576">
              <a:off x="2759281" y="4795590"/>
              <a:ext cx="144483" cy="1640399"/>
            </a:xfrm>
            <a:prstGeom prst="leftBrace">
              <a:avLst>
                <a:gd name="adj1" fmla="val 8357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3589338" y="4495800"/>
            <a:ext cx="1592262" cy="2286000"/>
            <a:chOff x="3436938" y="4495800"/>
            <a:chExt cx="1592262" cy="2286000"/>
          </a:xfrm>
        </p:grpSpPr>
        <p:cxnSp>
          <p:nvCxnSpPr>
            <p:cNvPr id="34882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2819003" y="5431379"/>
              <a:ext cx="2210594" cy="381000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83" name="Oval 95"/>
            <p:cNvSpPr>
              <a:spLocks noChangeArrowheads="1"/>
            </p:cNvSpPr>
            <p:nvPr/>
          </p:nvSpPr>
          <p:spPr bwMode="auto">
            <a:xfrm>
              <a:off x="3733800" y="642851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  <p:sp>
          <p:nvSpPr>
            <p:cNvPr id="34884" name="TextBox 96"/>
            <p:cNvSpPr txBox="1">
              <a:spLocks noChangeArrowheads="1"/>
            </p:cNvSpPr>
            <p:nvPr/>
          </p:nvSpPr>
          <p:spPr bwMode="auto">
            <a:xfrm>
              <a:off x="3473450" y="6443663"/>
              <a:ext cx="5334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alibri" panose="020F0502020204030204" pitchFamily="34" charset="0"/>
                </a:rPr>
                <a:t>P</a:t>
              </a:r>
              <a:endParaRPr lang="en-US" altLang="en-US" sz="1600" i="1">
                <a:latin typeface="Calibri" panose="020F0502020204030204" pitchFamily="34" charset="0"/>
              </a:endParaRPr>
            </a:p>
          </p:txBody>
        </p:sp>
        <p:sp>
          <p:nvSpPr>
            <p:cNvPr id="34885" name="Oval 97"/>
            <p:cNvSpPr>
              <a:spLocks noChangeArrowheads="1"/>
            </p:cNvSpPr>
            <p:nvPr/>
          </p:nvSpPr>
          <p:spPr bwMode="auto">
            <a:xfrm>
              <a:off x="4017818" y="48006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  <p:sp>
          <p:nvSpPr>
            <p:cNvPr id="34886" name="TextBox 98"/>
            <p:cNvSpPr txBox="1">
              <a:spLocks noChangeArrowheads="1"/>
            </p:cNvSpPr>
            <p:nvPr/>
          </p:nvSpPr>
          <p:spPr bwMode="auto">
            <a:xfrm>
              <a:off x="4114800" y="4495800"/>
              <a:ext cx="5334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alibri" panose="020F0502020204030204" pitchFamily="34" charset="0"/>
                </a:rPr>
                <a:t>Q</a:t>
              </a:r>
              <a:endParaRPr lang="en-US" altLang="en-US" sz="1600" i="1">
                <a:latin typeface="Calibri" panose="020F0502020204030204" pitchFamily="34" charset="0"/>
              </a:endParaRPr>
            </a:p>
          </p:txBody>
        </p:sp>
        <p:sp>
          <p:nvSpPr>
            <p:cNvPr id="34887" name="Left Brace 103"/>
            <p:cNvSpPr>
              <a:spLocks/>
            </p:cNvSpPr>
            <p:nvPr/>
          </p:nvSpPr>
          <p:spPr bwMode="auto">
            <a:xfrm rot="612576">
              <a:off x="3673681" y="4795590"/>
              <a:ext cx="144483" cy="1640399"/>
            </a:xfrm>
            <a:prstGeom prst="leftBrace">
              <a:avLst>
                <a:gd name="adj1" fmla="val 8357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120"/>
          <p:cNvGrpSpPr>
            <a:grpSpLocks/>
          </p:cNvGrpSpPr>
          <p:nvPr/>
        </p:nvGrpSpPr>
        <p:grpSpPr bwMode="auto">
          <a:xfrm>
            <a:off x="5486400" y="4537075"/>
            <a:ext cx="1676400" cy="2211388"/>
            <a:chOff x="5410200" y="4516582"/>
            <a:chExt cx="1676400" cy="2210594"/>
          </a:xfrm>
        </p:grpSpPr>
        <p:cxnSp>
          <p:nvCxnSpPr>
            <p:cNvPr id="34874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4800203" y="5431379"/>
              <a:ext cx="2210594" cy="381000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75" name="Oval 109"/>
            <p:cNvSpPr>
              <a:spLocks noChangeArrowheads="1"/>
            </p:cNvSpPr>
            <p:nvPr/>
          </p:nvSpPr>
          <p:spPr bwMode="auto">
            <a:xfrm>
              <a:off x="5811982" y="5908964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  <p:sp>
          <p:nvSpPr>
            <p:cNvPr id="34876" name="TextBox 110"/>
            <p:cNvSpPr txBox="1">
              <a:spLocks noChangeArrowheads="1"/>
            </p:cNvSpPr>
            <p:nvPr/>
          </p:nvSpPr>
          <p:spPr bwMode="auto">
            <a:xfrm>
              <a:off x="5416550" y="5922602"/>
              <a:ext cx="533400" cy="3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alibri" panose="020F0502020204030204" pitchFamily="34" charset="0"/>
                </a:rPr>
                <a:t>P</a:t>
              </a:r>
              <a:endParaRPr lang="en-US" altLang="en-US" sz="1600" i="1">
                <a:latin typeface="Calibri" panose="020F0502020204030204" pitchFamily="34" charset="0"/>
              </a:endParaRPr>
            </a:p>
          </p:txBody>
        </p:sp>
        <p:sp>
          <p:nvSpPr>
            <p:cNvPr id="34877" name="Oval 111"/>
            <p:cNvSpPr>
              <a:spLocks noChangeArrowheads="1"/>
            </p:cNvSpPr>
            <p:nvPr/>
          </p:nvSpPr>
          <p:spPr bwMode="auto">
            <a:xfrm>
              <a:off x="6477000" y="5202382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  <p:sp>
          <p:nvSpPr>
            <p:cNvPr id="34878" name="TextBox 112"/>
            <p:cNvSpPr txBox="1">
              <a:spLocks noChangeArrowheads="1"/>
            </p:cNvSpPr>
            <p:nvPr/>
          </p:nvSpPr>
          <p:spPr bwMode="auto">
            <a:xfrm>
              <a:off x="6553200" y="4940293"/>
              <a:ext cx="533400" cy="33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alibri" panose="020F0502020204030204" pitchFamily="34" charset="0"/>
                </a:rPr>
                <a:t>Q</a:t>
              </a:r>
              <a:endParaRPr lang="en-US" altLang="en-US" sz="1600" i="1">
                <a:latin typeface="Calibri" panose="020F0502020204030204" pitchFamily="34" charset="0"/>
              </a:endParaRPr>
            </a:p>
          </p:txBody>
        </p:sp>
        <p:cxnSp>
          <p:nvCxnSpPr>
            <p:cNvPr id="34879" name="Straight Connector 113"/>
            <p:cNvCxnSpPr>
              <a:cxnSpLocks noChangeShapeType="1"/>
              <a:endCxn id="34877" idx="3"/>
            </p:cNvCxnSpPr>
            <p:nvPr/>
          </p:nvCxnSpPr>
          <p:spPr bwMode="auto">
            <a:xfrm rot="5400000" flipH="1" flipV="1">
              <a:off x="5829299" y="5284741"/>
              <a:ext cx="676178" cy="641542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80" name="Straight Connector 114"/>
            <p:cNvCxnSpPr>
              <a:cxnSpLocks noChangeShapeType="1"/>
            </p:cNvCxnSpPr>
            <p:nvPr/>
          </p:nvCxnSpPr>
          <p:spPr bwMode="auto">
            <a:xfrm rot="10800000">
              <a:off x="6040582" y="4810992"/>
              <a:ext cx="488374" cy="412173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81" name="Left Brace 117"/>
            <p:cNvSpPr>
              <a:spLocks/>
            </p:cNvSpPr>
            <p:nvPr/>
          </p:nvSpPr>
          <p:spPr bwMode="auto">
            <a:xfrm rot="612576">
              <a:off x="5698995" y="4797203"/>
              <a:ext cx="118415" cy="1144968"/>
            </a:xfrm>
            <a:prstGeom prst="leftBrace">
              <a:avLst>
                <a:gd name="adj1" fmla="val 8326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136"/>
          <p:cNvGrpSpPr>
            <a:grpSpLocks/>
          </p:cNvGrpSpPr>
          <p:nvPr/>
        </p:nvGrpSpPr>
        <p:grpSpPr bwMode="auto">
          <a:xfrm>
            <a:off x="7270750" y="4516438"/>
            <a:ext cx="1873250" cy="2211387"/>
            <a:chOff x="7270173" y="4516582"/>
            <a:chExt cx="1873827" cy="2210594"/>
          </a:xfrm>
        </p:grpSpPr>
        <p:cxnSp>
          <p:nvCxnSpPr>
            <p:cNvPr id="34865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6705203" y="5431379"/>
              <a:ext cx="2210594" cy="381000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66" name="Oval 123"/>
            <p:cNvSpPr>
              <a:spLocks noChangeArrowheads="1"/>
            </p:cNvSpPr>
            <p:nvPr/>
          </p:nvSpPr>
          <p:spPr bwMode="auto">
            <a:xfrm>
              <a:off x="7762009" y="56388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  <p:sp>
          <p:nvSpPr>
            <p:cNvPr id="34867" name="TextBox 124"/>
            <p:cNvSpPr txBox="1">
              <a:spLocks noChangeArrowheads="1"/>
            </p:cNvSpPr>
            <p:nvPr/>
          </p:nvSpPr>
          <p:spPr bwMode="auto">
            <a:xfrm>
              <a:off x="7924424" y="5486196"/>
              <a:ext cx="533564" cy="3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alibri" panose="020F0502020204030204" pitchFamily="34" charset="0"/>
                </a:rPr>
                <a:t>P</a:t>
              </a:r>
              <a:endParaRPr lang="en-US" altLang="en-US" sz="1600" i="1">
                <a:latin typeface="Calibri" panose="020F0502020204030204" pitchFamily="34" charset="0"/>
              </a:endParaRPr>
            </a:p>
          </p:txBody>
        </p:sp>
        <p:sp>
          <p:nvSpPr>
            <p:cNvPr id="34868" name="Oval 125"/>
            <p:cNvSpPr>
              <a:spLocks noChangeArrowheads="1"/>
            </p:cNvSpPr>
            <p:nvPr/>
          </p:nvSpPr>
          <p:spPr bwMode="auto">
            <a:xfrm>
              <a:off x="8620991" y="5375564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  <p:sp>
          <p:nvSpPr>
            <p:cNvPr id="34869" name="TextBox 126"/>
            <p:cNvSpPr txBox="1">
              <a:spLocks noChangeArrowheads="1"/>
            </p:cNvSpPr>
            <p:nvPr/>
          </p:nvSpPr>
          <p:spPr bwMode="auto">
            <a:xfrm>
              <a:off x="8610436" y="5105333"/>
              <a:ext cx="533564" cy="3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alibri" panose="020F0502020204030204" pitchFamily="34" charset="0"/>
                </a:rPr>
                <a:t>Q</a:t>
              </a:r>
              <a:endParaRPr lang="en-US" altLang="en-US" sz="1600" i="1">
                <a:latin typeface="Calibri" panose="020F0502020204030204" pitchFamily="34" charset="0"/>
              </a:endParaRPr>
            </a:p>
          </p:txBody>
        </p:sp>
        <p:cxnSp>
          <p:nvCxnSpPr>
            <p:cNvPr id="34870" name="Straight Connector 127"/>
            <p:cNvCxnSpPr>
              <a:cxnSpLocks noChangeShapeType="1"/>
            </p:cNvCxnSpPr>
            <p:nvPr/>
          </p:nvCxnSpPr>
          <p:spPr bwMode="auto">
            <a:xfrm rot="5400000" flipH="1" flipV="1">
              <a:off x="7636739" y="5439256"/>
              <a:ext cx="1062569" cy="1012919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71" name="Straight Connector 128"/>
            <p:cNvCxnSpPr>
              <a:cxnSpLocks noChangeShapeType="1"/>
            </p:cNvCxnSpPr>
            <p:nvPr/>
          </p:nvCxnSpPr>
          <p:spPr bwMode="auto">
            <a:xfrm rot="10800000">
              <a:off x="7945582" y="4810994"/>
              <a:ext cx="741218" cy="599207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72" name="Left Brace 129"/>
            <p:cNvSpPr>
              <a:spLocks/>
            </p:cNvSpPr>
            <p:nvPr/>
          </p:nvSpPr>
          <p:spPr bwMode="auto">
            <a:xfrm rot="11363331" flipH="1">
              <a:off x="7522089" y="5717635"/>
              <a:ext cx="88201" cy="680528"/>
            </a:xfrm>
            <a:prstGeom prst="leftBrace">
              <a:avLst>
                <a:gd name="adj1" fmla="val 8323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  <p:sp>
          <p:nvSpPr>
            <p:cNvPr id="34873" name="Left Brace 131"/>
            <p:cNvSpPr>
              <a:spLocks/>
            </p:cNvSpPr>
            <p:nvPr/>
          </p:nvSpPr>
          <p:spPr bwMode="auto">
            <a:xfrm rot="612576">
              <a:off x="7631611" y="4801543"/>
              <a:ext cx="139383" cy="831488"/>
            </a:xfrm>
            <a:prstGeom prst="leftBrace">
              <a:avLst>
                <a:gd name="adj1" fmla="val 8341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nl-NL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Group 139"/>
          <p:cNvGrpSpPr>
            <a:grpSpLocks/>
          </p:cNvGrpSpPr>
          <p:nvPr/>
        </p:nvGrpSpPr>
        <p:grpSpPr bwMode="auto">
          <a:xfrm>
            <a:off x="6291263" y="6496050"/>
            <a:ext cx="2665412" cy="361950"/>
            <a:chOff x="6290904" y="6496050"/>
            <a:chExt cx="2523030" cy="362367"/>
          </a:xfrm>
        </p:grpSpPr>
        <p:sp>
          <p:nvSpPr>
            <p:cNvPr id="34864" name="TextBox 138"/>
            <p:cNvSpPr txBox="1">
              <a:spLocks noChangeArrowheads="1"/>
            </p:cNvSpPr>
            <p:nvPr/>
          </p:nvSpPr>
          <p:spPr bwMode="auto">
            <a:xfrm>
              <a:off x="6290904" y="6519863"/>
              <a:ext cx="2500167" cy="338554"/>
            </a:xfrm>
            <a:prstGeom prst="rect">
              <a:avLst/>
            </a:prstGeom>
            <a:solidFill>
              <a:srgbClr val="FEF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alibri" panose="020F0502020204030204" pitchFamily="34" charset="0"/>
                </a:rPr>
                <a:t>P en Q gelijktijdig als             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33400" y="3835400"/>
            <a:ext cx="5410200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latin typeface="Calibri" pitchFamily="34" charset="0"/>
                <a:cs typeface="Calibri" pitchFamily="34" charset="0"/>
              </a:rPr>
              <a:t>Dankzij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het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bestaan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metriek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inproduct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kunnen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we nu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afstanden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bepalen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heeft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metriek</a:t>
            </a:r>
            <a:endParaRPr lang="en-US" sz="1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49" name="Object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496050"/>
            <a:ext cx="8556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0" name="Object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5805488"/>
            <a:ext cx="2587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1" name="Object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973638"/>
            <a:ext cx="279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2" name="Object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6016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3" name="Object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6040438"/>
            <a:ext cx="647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4" name="Object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67313"/>
            <a:ext cx="2809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5" name="Object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62600"/>
            <a:ext cx="6016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6" name="Object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5418138"/>
            <a:ext cx="2159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7" name="Object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5465763"/>
            <a:ext cx="1054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8" name="Object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4953000"/>
            <a:ext cx="2809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9" name="Object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5354638"/>
            <a:ext cx="2587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0" name="Object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6059488"/>
            <a:ext cx="603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1" name="Object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16638"/>
            <a:ext cx="2587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2" name="Object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354638"/>
            <a:ext cx="2809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3" name="Object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35638"/>
            <a:ext cx="6016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7" grpId="0"/>
      <p:bldP spid="88" grpId="0"/>
      <p:bldP spid="34" grpId="0"/>
      <p:bldP spid="35" grpId="0"/>
      <p:bldP spid="37" grpId="0"/>
      <p:bldP spid="38" grpId="0"/>
      <p:bldP spid="40" grpId="0" animBg="1"/>
      <p:bldP spid="41" grpId="0" animBg="1"/>
      <p:bldP spid="43" grpId="0"/>
      <p:bldP spid="45" grpId="0" animBg="1"/>
      <p:bldP spid="46" grpId="0" animBg="1"/>
      <p:bldP spid="47" grpId="0" animBg="1"/>
      <p:bldP spid="48" grpId="0" animBg="1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Differentiaaltopologie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2092325"/>
            <a:ext cx="4495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Topologische objecten in een ruimte</a:t>
            </a:r>
            <a:endParaRPr lang="en-US" altLang="en-US" sz="1600"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1600">
                <a:latin typeface="Calibri" panose="020F0502020204030204" pitchFamily="34" charset="0"/>
              </a:rPr>
              <a:t>Scalarveld</a:t>
            </a:r>
          </a:p>
          <a:p>
            <a:pPr lvl="1" eaLnBrk="1" hangingPunct="1"/>
            <a:r>
              <a:rPr lang="en-US" altLang="en-US" sz="1600">
                <a:latin typeface="Calibri" panose="020F0502020204030204" pitchFamily="34" charset="0"/>
              </a:rPr>
              <a:t>Vectorveld</a:t>
            </a:r>
          </a:p>
          <a:p>
            <a:pPr lvl="1" eaLnBrk="1" hangingPunct="1"/>
            <a:r>
              <a:rPr lang="en-US" altLang="en-US" sz="1600">
                <a:latin typeface="Calibri" panose="020F0502020204030204" pitchFamily="34" charset="0"/>
              </a:rPr>
              <a:t>In het algemeen: tensorveld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3400" y="3324225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latin typeface="Calibri" panose="020F0502020204030204" pitchFamily="34" charset="0"/>
              </a:rPr>
              <a:t>Tensoren</a:t>
            </a:r>
            <a:r>
              <a:rPr lang="en-US" altLang="en-US">
                <a:latin typeface="Calibri" panose="020F0502020204030204" pitchFamily="34" charset="0"/>
              </a:rPr>
              <a:t>: geometrische grootheden, los staand van eventuele referentiesystemen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4086225"/>
            <a:ext cx="411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latin typeface="Calibri" panose="020F0502020204030204" pitchFamily="34" charset="0"/>
              </a:rPr>
              <a:t>Relativiteitsprincipe</a:t>
            </a:r>
            <a:r>
              <a:rPr lang="en-US" altLang="en-US">
                <a:latin typeface="Calibri" panose="020F0502020204030204" pitchFamily="34" charset="0"/>
              </a:rPr>
              <a:t>: de natuurwetten zijn onafhankelijk van de keuze van het referentiesysteem</a:t>
            </a:r>
            <a:endParaRPr lang="en-US" altLang="en-US" i="1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6107113"/>
            <a:ext cx="533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>
                <a:latin typeface="Calibri" panose="020F0502020204030204" pitchFamily="34" charset="0"/>
              </a:rPr>
              <a:t>Ruimtetijd heeft additionele structuur: metrische tensor, waardoor we inproduct kunnen definiëren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5068888"/>
            <a:ext cx="449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Door gebruik te maken van tensoren kan een beschrijving verkregen worden die onafhankelijk is van het referentiesysteem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914400"/>
            <a:ext cx="4648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Ruimte: verzameling met structuur</a:t>
            </a:r>
          </a:p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          3D varieteit kan lokaal Euclidisch zijn</a:t>
            </a:r>
          </a:p>
          <a:p>
            <a:pPr lvl="1" eaLnBrk="1" hangingPunct="1"/>
            <a:r>
              <a:rPr lang="en-US" altLang="en-US" sz="1600">
                <a:latin typeface="Calibri" panose="020F0502020204030204" pitchFamily="34" charset="0"/>
              </a:rPr>
              <a:t>4D ruimtetijd in ART met lokaal een          Minkowski structuur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715000" y="4038600"/>
            <a:ext cx="3429000" cy="3429000"/>
            <a:chOff x="5410200" y="3804920"/>
            <a:chExt cx="3733800" cy="3657600"/>
          </a:xfrm>
        </p:grpSpPr>
        <p:grpSp>
          <p:nvGrpSpPr>
            <p:cNvPr id="9232" name="Group 28"/>
            <p:cNvGrpSpPr>
              <a:grpSpLocks/>
            </p:cNvGrpSpPr>
            <p:nvPr/>
          </p:nvGrpSpPr>
          <p:grpSpPr bwMode="auto">
            <a:xfrm>
              <a:off x="6319386" y="3804920"/>
              <a:ext cx="2824614" cy="3657600"/>
              <a:chOff x="6319386" y="3804920"/>
              <a:chExt cx="2824614" cy="3657600"/>
            </a:xfrm>
          </p:grpSpPr>
          <p:pic>
            <p:nvPicPr>
              <p:cNvPr id="9234" name="Picture 18" descr="C:\4TEX5.0\ARTICLES\Courses\Gravitatie en kosmologie\Figures\pia02455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9386" y="3804920"/>
                <a:ext cx="2824614" cy="3657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5" name="Rectangle 27"/>
              <p:cNvSpPr>
                <a:spLocks noChangeArrowheads="1"/>
              </p:cNvSpPr>
              <p:nvPr/>
            </p:nvSpPr>
            <p:spPr bwMode="auto">
              <a:xfrm>
                <a:off x="6553200" y="4225255"/>
                <a:ext cx="23622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9pPr>
              </a:lstStyle>
              <a:p>
                <a:endParaRPr lang="nl-NL" alt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410200" y="4048760"/>
              <a:ext cx="3424379" cy="3945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Oppervlaktewind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als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vectorveld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105400" y="990600"/>
            <a:ext cx="4038600" cy="3095625"/>
            <a:chOff x="4953000" y="914400"/>
            <a:chExt cx="4191000" cy="3171190"/>
          </a:xfrm>
        </p:grpSpPr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>
              <a:off x="4953000" y="914400"/>
              <a:ext cx="4191000" cy="3171190"/>
              <a:chOff x="4953000" y="914400"/>
              <a:chExt cx="4191000" cy="3171190"/>
            </a:xfrm>
          </p:grpSpPr>
          <p:pic>
            <p:nvPicPr>
              <p:cNvPr id="9230" name="Picture 17" descr="C:\4TEX5.0\ARTICLES\Courses\Gravitatie en kosmologie\Figures\CC%20Heat%20Not%20Uniform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914400"/>
                <a:ext cx="4191000" cy="3171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1" name="Rectangle 17"/>
              <p:cNvSpPr>
                <a:spLocks noChangeArrowheads="1"/>
              </p:cNvSpPr>
              <p:nvPr/>
            </p:nvSpPr>
            <p:spPr bwMode="auto">
              <a:xfrm>
                <a:off x="5105400" y="990600"/>
                <a:ext cx="37338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9pPr>
              </a:lstStyle>
              <a:p>
                <a:endParaRPr lang="nl-NL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172105" y="964814"/>
              <a:ext cx="2792352" cy="378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Temperatuur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als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scalarveld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/>
      <p:bldP spid="25" grpId="0"/>
      <p:bldP spid="26" grpId="0"/>
      <p:bldP spid="15" grpId="0"/>
      <p:bldP spid="24" grpId="0"/>
      <p:bldP spid="2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Differentieerbare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variëteit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66800"/>
            <a:ext cx="495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latin typeface="Calibri" panose="020F0502020204030204" pitchFamily="34" charset="0"/>
              </a:rPr>
              <a:t>Puntgebeurtenis</a:t>
            </a:r>
            <a:r>
              <a:rPr lang="en-US" altLang="en-US">
                <a:latin typeface="Calibri" panose="020F0502020204030204" pitchFamily="34" charset="0"/>
              </a:rPr>
              <a:t> (</a:t>
            </a:r>
            <a:r>
              <a:rPr lang="en-US" altLang="en-US" i="1">
                <a:latin typeface="Calibri" panose="020F0502020204030204" pitchFamily="34" charset="0"/>
              </a:rPr>
              <a:t>event</a:t>
            </a:r>
            <a:r>
              <a:rPr lang="en-US" altLang="en-US">
                <a:latin typeface="Calibri" panose="020F0502020204030204" pitchFamily="34" charset="0"/>
              </a:rPr>
              <a:t>) is een primitief object</a:t>
            </a:r>
            <a:endParaRPr lang="en-US" altLang="en-US" sz="1600"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1600">
                <a:latin typeface="Calibri" panose="020F0502020204030204" pitchFamily="34" charset="0"/>
              </a:rPr>
              <a:t>Vergelijk met </a:t>
            </a:r>
            <a:r>
              <a:rPr lang="en-US" altLang="en-US" sz="1600" i="1">
                <a:latin typeface="Calibri" panose="020F0502020204030204" pitchFamily="34" charset="0"/>
              </a:rPr>
              <a:t>punt</a:t>
            </a:r>
            <a:r>
              <a:rPr lang="en-US" altLang="en-US" sz="1600">
                <a:latin typeface="Calibri" panose="020F0502020204030204" pitchFamily="34" charset="0"/>
              </a:rPr>
              <a:t> in Euclidische meetkunde</a:t>
            </a:r>
          </a:p>
          <a:p>
            <a:pPr lvl="1" eaLnBrk="1" hangingPunct="1"/>
            <a:endParaRPr lang="en-US" altLang="en-US" sz="1600"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1600">
                <a:latin typeface="Calibri" panose="020F0502020204030204" pitchFamily="34" charset="0"/>
              </a:rPr>
              <a:t>Limietgeval van een gebeurtenis die op een oneindig klein gebied plaats heeft en oneindig kort duurt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3400" y="5969000"/>
            <a:ext cx="8077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latin typeface="Calibri" panose="020F0502020204030204" pitchFamily="34" charset="0"/>
              </a:rPr>
              <a:t>Differentieerbare variëteit</a:t>
            </a:r>
            <a:r>
              <a:rPr lang="en-US" altLang="en-US">
                <a:latin typeface="Calibri" panose="020F0502020204030204" pitchFamily="34" charset="0"/>
              </a:rPr>
              <a:t>: </a:t>
            </a:r>
            <a:r>
              <a:rPr lang="en-US" altLang="en-US" i="1">
                <a:latin typeface="Calibri" panose="020F0502020204030204" pitchFamily="34" charset="0"/>
              </a:rPr>
              <a:t>S</a:t>
            </a:r>
            <a:r>
              <a:rPr lang="en-US" altLang="en-US">
                <a:latin typeface="Calibri" panose="020F0502020204030204" pitchFamily="34" charset="0"/>
              </a:rPr>
              <a:t> kan overdekt worden met (overlappende) deelgebiedjes. De overgangen tussen de verschillende coördinatenstelsels zijn voldoende vaak differentieerbaar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3341688"/>
            <a:ext cx="525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latin typeface="Calibri" panose="020F0502020204030204" pitchFamily="34" charset="0"/>
              </a:rPr>
              <a:t>Kaart</a:t>
            </a:r>
            <a:r>
              <a:rPr lang="en-US" altLang="en-US">
                <a:latin typeface="Calibri" panose="020F0502020204030204" pitchFamily="34" charset="0"/>
              </a:rPr>
              <a:t>: beschrijving van het `aardoppervlak’ met een stukje </a:t>
            </a:r>
            <a:r>
              <a:rPr lang="en-US" altLang="en-US" i="1">
                <a:latin typeface="Calibri" panose="020F0502020204030204" pitchFamily="34" charset="0"/>
              </a:rPr>
              <a:t>R</a:t>
            </a:r>
            <a:r>
              <a:rPr lang="en-US" altLang="en-US" baseline="30000">
                <a:latin typeface="Calibri" panose="020F0502020204030204" pitchFamily="34" charset="0"/>
              </a:rPr>
              <a:t>2     </a:t>
            </a:r>
            <a:r>
              <a:rPr lang="en-US" altLang="en-US" i="1">
                <a:latin typeface="Calibri" panose="020F0502020204030204" pitchFamily="34" charset="0"/>
              </a:rPr>
              <a:t>Atlas</a:t>
            </a:r>
            <a:r>
              <a:rPr lang="en-US" altLang="en-US">
                <a:latin typeface="Calibri" panose="020F0502020204030204" pitchFamily="34" charset="0"/>
              </a:rPr>
              <a:t>: verzameling kaarten van </a:t>
            </a:r>
            <a:r>
              <a:rPr lang="en-US" altLang="en-US" i="1">
                <a:latin typeface="Calibri" panose="020F0502020204030204" pitchFamily="34" charset="0"/>
              </a:rPr>
              <a:t>S</a:t>
            </a:r>
            <a:endParaRPr lang="en-US" altLang="en-US" i="1" baseline="3000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5322888"/>
            <a:ext cx="533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>
                <a:latin typeface="Calibri" panose="020F0502020204030204" pitchFamily="34" charset="0"/>
              </a:rPr>
              <a:t>Vari</a:t>
            </a:r>
            <a:r>
              <a:rPr lang="en-US" altLang="en-US">
                <a:latin typeface="Calibri" panose="020F0502020204030204" pitchFamily="34" charset="0"/>
              </a:rPr>
              <a:t>ë</a:t>
            </a:r>
            <a:r>
              <a:rPr lang="nl-NL" altLang="en-US">
                <a:latin typeface="Calibri" panose="020F0502020204030204" pitchFamily="34" charset="0"/>
              </a:rPr>
              <a:t>teit lijkt lokaal op de Euclidische ruimte: hij is `glad’ en heeft een bepaald aantal dimensies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46736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relatie tussen deze coördinaten karakteriseert de </a:t>
            </a:r>
            <a:r>
              <a:rPr lang="en-US" altLang="en-US" i="1">
                <a:latin typeface="Calibri" panose="020F0502020204030204" pitchFamily="34" charset="0"/>
              </a:rPr>
              <a:t>differentieerbaarheidsklasse</a:t>
            </a:r>
            <a:r>
              <a:rPr lang="en-US" altLang="en-US">
                <a:latin typeface="Calibri" panose="020F0502020204030204" pitchFamily="34" charset="0"/>
              </a:rPr>
              <a:t> van de variëteit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2667000"/>
            <a:ext cx="533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Ruimtetijd: de verzameling van alle mogelijke puntgebeurtenissen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pic>
        <p:nvPicPr>
          <p:cNvPr id="11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198563"/>
            <a:ext cx="328612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724275"/>
            <a:ext cx="33718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027488"/>
            <a:ext cx="434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Kaarten kunnen verschillende afbeeldingen geven in het overlapgebied</a:t>
            </a:r>
            <a:endParaRPr lang="en-US" altLang="en-US" baseline="30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/>
      <p:bldP spid="25" grpId="0"/>
      <p:bldP spid="26" grpId="0"/>
      <p:bldP spid="15" grpId="0"/>
      <p:bldP spid="24" grpId="0"/>
      <p:bldP spid="27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Metriek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668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Differentieerbare vari</a:t>
            </a:r>
            <a:r>
              <a:rPr lang="nl-NL" altLang="en-US">
                <a:latin typeface="Calibri" panose="020F0502020204030204" pitchFamily="34" charset="0"/>
              </a:rPr>
              <a:t>ë</a:t>
            </a:r>
            <a:r>
              <a:rPr lang="en-US" altLang="en-US">
                <a:latin typeface="Calibri" panose="020F0502020204030204" pitchFamily="34" charset="0"/>
              </a:rPr>
              <a:t>teit geeft ordening van de verzameling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31242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latin typeface="Calibri" panose="020F0502020204030204" pitchFamily="34" charset="0"/>
              </a:rPr>
              <a:t>Metriek: </a:t>
            </a:r>
            <a:r>
              <a:rPr lang="en-US" altLang="en-US">
                <a:latin typeface="Calibri" panose="020F0502020204030204" pitchFamily="34" charset="0"/>
              </a:rPr>
              <a:t>extra structuur die nodig is om afstanden te bepalen</a:t>
            </a:r>
            <a:endParaRPr lang="en-US" altLang="en-US" baseline="3000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1828800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Berekenen van afstanden is echter niet mogelijk zonder additionele informatie: de afstand tussen Montreal en Parijs lijkt even groot als die tussen Bogota en Lagos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3886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In de ART gebruiken we hiervoor de </a:t>
            </a:r>
            <a:r>
              <a:rPr lang="en-US" altLang="en-US" i="1">
                <a:latin typeface="Calibri" panose="020F0502020204030204" pitchFamily="34" charset="0"/>
              </a:rPr>
              <a:t>metrische tensor</a:t>
            </a:r>
            <a:endParaRPr lang="en-US" altLang="en-US" i="1" baseline="30000">
              <a:latin typeface="Calibri" panose="020F0502020204030204" pitchFamily="34" charset="0"/>
            </a:endParaRPr>
          </a:p>
        </p:txBody>
      </p:sp>
      <p:pic>
        <p:nvPicPr>
          <p:cNvPr id="12296" name="Picture 3" descr="C:\Users\jo\Desktop\us-threeprojectio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3573463"/>
            <a:ext cx="34226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73163"/>
            <a:ext cx="33528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" descr="C:\Users\jo\Desktop\The three classes of map projections_thumb[3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775200"/>
            <a:ext cx="34385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Coördinatentransformaties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52578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Om </a:t>
            </a:r>
            <a:r>
              <a:rPr lang="en-US" altLang="en-US" i="1">
                <a:latin typeface="Calibri" panose="020F0502020204030204" pitchFamily="34" charset="0"/>
              </a:rPr>
              <a:t>P</a:t>
            </a:r>
            <a:r>
              <a:rPr lang="en-US" altLang="en-US">
                <a:latin typeface="Calibri" panose="020F0502020204030204" pitchFamily="34" charset="0"/>
              </a:rPr>
              <a:t> te labelen, gebruiken we </a:t>
            </a:r>
            <a:r>
              <a:rPr lang="en-US" altLang="en-US" i="1">
                <a:latin typeface="Calibri" panose="020F0502020204030204" pitchFamily="34" charset="0"/>
              </a:rPr>
              <a:t>n</a:t>
            </a:r>
            <a:r>
              <a:rPr lang="en-US" altLang="en-US">
                <a:latin typeface="Calibri" panose="020F0502020204030204" pitchFamily="34" charset="0"/>
              </a:rPr>
              <a:t> coördinaten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i="1">
                <a:latin typeface="Calibri" panose="020F0502020204030204" pitchFamily="34" charset="0"/>
              </a:rPr>
              <a:t>P</a:t>
            </a:r>
            <a:r>
              <a:rPr lang="en-US" altLang="en-US">
                <a:latin typeface="Calibri" panose="020F0502020204030204" pitchFamily="34" charset="0"/>
              </a:rPr>
              <a:t> is topologisch object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Coördinaten: keuze is arbitrair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mogen herlabelen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Merk op: gebruik bovenindex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Coördinatentransformatie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Merk op: accent op de index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kennen nieuwe coördinaten 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toe aan een punt,waarvan oude coördinaten gegeven worden door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Neem aan dat transformatiefuncties een-op-een, continue en differentieerbaar zijn. Dit levert de transformatiematrix</a:t>
            </a:r>
            <a:endParaRPr lang="nl-NL" altLang="en-US">
              <a:latin typeface="Calibri" panose="020F0502020204030204" pitchFamily="34" charset="0"/>
            </a:endParaRPr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1143000"/>
            <a:ext cx="391318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57488"/>
            <a:ext cx="10572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40175"/>
            <a:ext cx="45910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4948238"/>
            <a:ext cx="1876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5489575"/>
            <a:ext cx="16478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5114925"/>
            <a:ext cx="33321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6162675"/>
            <a:ext cx="129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Coördinatentransformaties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Stel </a:t>
            </a:r>
            <a:r>
              <a:rPr lang="en-US" altLang="en-US" i="1">
                <a:latin typeface="Calibri" panose="020F0502020204030204" pitchFamily="34" charset="0"/>
              </a:rPr>
              <a:t>J </a:t>
            </a:r>
            <a:r>
              <a:rPr lang="en-US" altLang="en-US" i="1">
                <a:latin typeface="Calibri" panose="020F0502020204030204" pitchFamily="34" charset="0"/>
                <a:sym typeface="Symbol" panose="05050102010706020507" pitchFamily="18" charset="2"/>
              </a:rPr>
              <a:t></a:t>
            </a:r>
            <a:r>
              <a:rPr lang="en-US" altLang="en-US" i="1">
                <a:latin typeface="Calibri" panose="020F0502020204030204" pitchFamily="34" charset="0"/>
              </a:rPr>
              <a:t> 0, </a:t>
            </a:r>
            <a:r>
              <a:rPr lang="en-US" altLang="en-US">
                <a:latin typeface="Calibri" panose="020F0502020204030204" pitchFamily="34" charset="0"/>
              </a:rPr>
              <a:t>dan kunnen we inverteren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i="1">
                <a:latin typeface="Calibri" panose="020F0502020204030204" pitchFamily="34" charset="0"/>
              </a:rPr>
              <a:t>Inverse </a:t>
            </a:r>
            <a:r>
              <a:rPr lang="en-US" altLang="en-US">
                <a:latin typeface="Calibri" panose="020F0502020204030204" pitchFamily="34" charset="0"/>
              </a:rPr>
              <a:t>transformatievergelijkingen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Inverse transformatiematrix                               met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Kettingregel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waarbij we gebruiken dat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Omdat de transformaties elkaars inverse zijn, geldt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625600"/>
            <a:ext cx="4470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2209800"/>
            <a:ext cx="1633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159000"/>
            <a:ext cx="19383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582863"/>
            <a:ext cx="55197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208338"/>
            <a:ext cx="25622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4148138"/>
            <a:ext cx="8667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362700" y="4686300"/>
            <a:ext cx="2781300" cy="2171700"/>
            <a:chOff x="6362700" y="4686447"/>
            <a:chExt cx="2781300" cy="2171553"/>
          </a:xfrm>
        </p:grpSpPr>
        <p:pic>
          <p:nvPicPr>
            <p:cNvPr id="13336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700" y="4686447"/>
              <a:ext cx="2781300" cy="217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7" name="Rectangle 19"/>
            <p:cNvSpPr>
              <a:spLocks noChangeArrowheads="1"/>
            </p:cNvSpPr>
            <p:nvPr/>
          </p:nvSpPr>
          <p:spPr bwMode="auto">
            <a:xfrm>
              <a:off x="7162800" y="5029200"/>
              <a:ext cx="99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3338" name="Rectangle 20"/>
            <p:cNvSpPr>
              <a:spLocks noChangeArrowheads="1"/>
            </p:cNvSpPr>
            <p:nvPr/>
          </p:nvSpPr>
          <p:spPr bwMode="auto">
            <a:xfrm rot="840786">
              <a:off x="7908715" y="5071588"/>
              <a:ext cx="4572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3339" name="Rectangle 21"/>
            <p:cNvSpPr>
              <a:spLocks noChangeArrowheads="1"/>
            </p:cNvSpPr>
            <p:nvPr/>
          </p:nvSpPr>
          <p:spPr bwMode="auto">
            <a:xfrm rot="956843">
              <a:off x="8160742" y="5524875"/>
              <a:ext cx="228600" cy="938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3340" name="Rectangle 22"/>
            <p:cNvSpPr>
              <a:spLocks noChangeArrowheads="1"/>
            </p:cNvSpPr>
            <p:nvPr/>
          </p:nvSpPr>
          <p:spPr bwMode="auto">
            <a:xfrm>
              <a:off x="8330967" y="53340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3341" name="Rectangle 24"/>
            <p:cNvSpPr>
              <a:spLocks noChangeArrowheads="1"/>
            </p:cNvSpPr>
            <p:nvPr/>
          </p:nvSpPr>
          <p:spPr bwMode="auto">
            <a:xfrm rot="729754">
              <a:off x="8271777" y="5877230"/>
              <a:ext cx="137520" cy="415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endParaRPr lang="nl-NL" altLang="en-US"/>
            </a:p>
          </p:txBody>
        </p:sp>
      </p:grp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620000" y="60198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848600" y="57150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>
              <a:latin typeface="Calibri" panose="020F0502020204030204" pitchFamily="34" charset="0"/>
            </a:endParaRPr>
          </a:p>
        </p:txBody>
      </p:sp>
      <p:cxnSp>
        <p:nvCxnSpPr>
          <p:cNvPr id="30" name="Straight Arrow Connector 29"/>
          <p:cNvCxnSpPr>
            <a:cxnSpLocks noChangeShapeType="1"/>
            <a:stCxn id="27" idx="7"/>
          </p:cNvCxnSpPr>
          <p:nvPr/>
        </p:nvCxnSpPr>
        <p:spPr bwMode="auto">
          <a:xfrm rot="5400000" flipH="1" flipV="1">
            <a:off x="7646987" y="5829301"/>
            <a:ext cx="239713" cy="163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24575"/>
            <a:ext cx="298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89535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5867400"/>
            <a:ext cx="236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25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3400" y="4584700"/>
            <a:ext cx="5867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Beschouw naburige punten </a:t>
            </a:r>
            <a:r>
              <a:rPr lang="en-US" altLang="en-US" i="1">
                <a:latin typeface="Calibri" panose="020F0502020204030204" pitchFamily="34" charset="0"/>
              </a:rPr>
              <a:t>P </a:t>
            </a:r>
            <a:r>
              <a:rPr lang="en-US" altLang="en-US">
                <a:latin typeface="Calibri" panose="020F0502020204030204" pitchFamily="34" charset="0"/>
              </a:rPr>
              <a:t>en </a:t>
            </a:r>
            <a:r>
              <a:rPr lang="en-US" altLang="en-US" i="1">
                <a:latin typeface="Calibri" panose="020F0502020204030204" pitchFamily="34" charset="0"/>
              </a:rPr>
              <a:t>Q</a:t>
            </a:r>
            <a:r>
              <a:rPr lang="en-US" altLang="en-US">
                <a:latin typeface="Calibri" panose="020F0502020204030204" pitchFamily="34" charset="0"/>
              </a:rPr>
              <a:t> in vari</a:t>
            </a:r>
            <a:r>
              <a:rPr lang="nl-NL" altLang="en-US">
                <a:latin typeface="Calibri" panose="020F0502020204030204" pitchFamily="34" charset="0"/>
              </a:rPr>
              <a:t>ë</a:t>
            </a:r>
            <a:r>
              <a:rPr lang="en-US" altLang="en-US">
                <a:latin typeface="Calibri" panose="020F0502020204030204" pitchFamily="34" charset="0"/>
              </a:rPr>
              <a:t>teit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In een nieuw coordinatensysteem vinden we voor de afstand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schrijven dit met sommatieconventie als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We zien vrije en dummy indices</a:t>
            </a:r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5527675"/>
            <a:ext cx="38909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88088"/>
            <a:ext cx="259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1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5875338"/>
            <a:ext cx="381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335588" y="6172200"/>
            <a:ext cx="531812" cy="762000"/>
          </a:xfrm>
          <a:prstGeom prst="ellips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7" grpId="0" animBg="1"/>
      <p:bldP spid="28" grpId="0" animBg="1"/>
      <p:bldP spid="34" grpId="0" build="p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nl-NL" alt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Curve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057275"/>
            <a:ext cx="7239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latin typeface="Calibri" panose="020F0502020204030204" pitchFamily="34" charset="0"/>
              </a:rPr>
              <a:t>Pad</a:t>
            </a:r>
            <a:r>
              <a:rPr lang="en-US" altLang="en-US">
                <a:latin typeface="Calibri" panose="020F0502020204030204" pitchFamily="34" charset="0"/>
              </a:rPr>
              <a:t>: reeks verbonden punten in ruimtetijd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i="1">
                <a:latin typeface="Calibri" panose="020F0502020204030204" pitchFamily="34" charset="0"/>
              </a:rPr>
              <a:t>Curve: </a:t>
            </a:r>
            <a:r>
              <a:rPr lang="en-US" altLang="en-US">
                <a:latin typeface="Calibri" panose="020F0502020204030204" pitchFamily="34" charset="0"/>
              </a:rPr>
              <a:t>geparametriseerd pad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 afbeelding van een interval in R</a:t>
            </a:r>
            <a:r>
              <a:rPr lang="en-US" altLang="en-US" baseline="30000">
                <a:latin typeface="Calibri" panose="020F0502020204030204" pitchFamily="34" charset="0"/>
              </a:rPr>
              <a:t>1</a:t>
            </a:r>
            <a:r>
              <a:rPr lang="en-US" altLang="en-US">
                <a:latin typeface="Calibri" panose="020F0502020204030204" pitchFamily="34" charset="0"/>
              </a:rPr>
              <a:t> naar een pad in ruimtetijd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Er geldt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Als we de parameter vervangen door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Krijgen we een nieuwe curve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Deze curve beschrijft hetzelfde pad in ruimtetijd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Er zijn dus oneindig veel curven die hetzelfde pad beschrijven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Als parameter wordt typisch de tijd op de klok van een meereizende waarnemer gebruikt (de eigentijd </a:t>
            </a:r>
            <a:r>
              <a:rPr lang="en-US" altLang="en-US"/>
              <a:t>t</a:t>
            </a:r>
            <a:r>
              <a:rPr lang="en-US" altLang="en-US"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705600" y="2438400"/>
            <a:ext cx="2438400" cy="1905000"/>
            <a:chOff x="6705600" y="2438401"/>
            <a:chExt cx="2438400" cy="1905000"/>
          </a:xfrm>
        </p:grpSpPr>
        <p:grpSp>
          <p:nvGrpSpPr>
            <p:cNvPr id="14345" name="Group 25"/>
            <p:cNvGrpSpPr>
              <a:grpSpLocks/>
            </p:cNvGrpSpPr>
            <p:nvPr/>
          </p:nvGrpSpPr>
          <p:grpSpPr bwMode="auto">
            <a:xfrm>
              <a:off x="6705600" y="2438401"/>
              <a:ext cx="2438400" cy="1905000"/>
              <a:chOff x="6362700" y="4686447"/>
              <a:chExt cx="2781300" cy="2171553"/>
            </a:xfrm>
          </p:grpSpPr>
          <p:pic>
            <p:nvPicPr>
              <p:cNvPr id="14348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700" y="4686447"/>
                <a:ext cx="2781300" cy="2171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9" name="Rectangle 19"/>
              <p:cNvSpPr>
                <a:spLocks noChangeArrowheads="1"/>
              </p:cNvSpPr>
              <p:nvPr/>
            </p:nvSpPr>
            <p:spPr bwMode="auto">
              <a:xfrm>
                <a:off x="7162800" y="5029200"/>
                <a:ext cx="990600" cy="15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4350" name="Rectangle 20"/>
              <p:cNvSpPr>
                <a:spLocks noChangeArrowheads="1"/>
              </p:cNvSpPr>
              <p:nvPr/>
            </p:nvSpPr>
            <p:spPr bwMode="auto">
              <a:xfrm rot="840786">
                <a:off x="7908715" y="5071588"/>
                <a:ext cx="457200" cy="144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4351" name="Rectangle 21"/>
              <p:cNvSpPr>
                <a:spLocks noChangeArrowheads="1"/>
              </p:cNvSpPr>
              <p:nvPr/>
            </p:nvSpPr>
            <p:spPr bwMode="auto">
              <a:xfrm rot="956843">
                <a:off x="8160742" y="5524875"/>
                <a:ext cx="228600" cy="9387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4352" name="Rectangle 22"/>
              <p:cNvSpPr>
                <a:spLocks noChangeArrowheads="1"/>
              </p:cNvSpPr>
              <p:nvPr/>
            </p:nvSpPr>
            <p:spPr bwMode="auto">
              <a:xfrm>
                <a:off x="8330967" y="5334000"/>
                <a:ext cx="152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9pPr>
              </a:lstStyle>
              <a:p>
                <a:endParaRPr lang="nl-NL" altLang="en-US"/>
              </a:p>
            </p:txBody>
          </p:sp>
          <p:sp>
            <p:nvSpPr>
              <p:cNvPr id="14353" name="Rectangle 24"/>
              <p:cNvSpPr>
                <a:spLocks noChangeArrowheads="1"/>
              </p:cNvSpPr>
              <p:nvPr/>
            </p:nvSpPr>
            <p:spPr bwMode="auto">
              <a:xfrm rot="729754">
                <a:off x="8271777" y="5877230"/>
                <a:ext cx="137520" cy="415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9pPr>
              </a:lstStyle>
              <a:p>
                <a:endParaRPr lang="nl-NL" altLang="en-US"/>
              </a:p>
            </p:txBody>
          </p:sp>
        </p:grpSp>
        <p:pic>
          <p:nvPicPr>
            <p:cNvPr id="143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3429000"/>
              <a:ext cx="472168" cy="244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Freeform 30"/>
            <p:cNvSpPr>
              <a:spLocks/>
            </p:cNvSpPr>
            <p:nvPr/>
          </p:nvSpPr>
          <p:spPr bwMode="auto">
            <a:xfrm>
              <a:off x="7595533" y="2895600"/>
              <a:ext cx="557867" cy="889233"/>
            </a:xfrm>
            <a:custGeom>
              <a:avLst/>
              <a:gdLst>
                <a:gd name="T0" fmla="*/ 54528 w 557867"/>
                <a:gd name="T1" fmla="*/ 889233 h 889233"/>
                <a:gd name="T2" fmla="*/ 62917 w 557867"/>
                <a:gd name="T3" fmla="*/ 494950 h 889233"/>
                <a:gd name="T4" fmla="*/ 432032 w 557867"/>
                <a:gd name="T5" fmla="*/ 385893 h 889233"/>
                <a:gd name="T6" fmla="*/ 557867 w 557867"/>
                <a:gd name="T7" fmla="*/ 0 h 8892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7867"/>
                <a:gd name="T13" fmla="*/ 0 h 889233"/>
                <a:gd name="T14" fmla="*/ 557867 w 557867"/>
                <a:gd name="T15" fmla="*/ 889233 h 8892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7867" h="889233">
                  <a:moveTo>
                    <a:pt x="54528" y="889233"/>
                  </a:moveTo>
                  <a:cubicBezTo>
                    <a:pt x="27264" y="734036"/>
                    <a:pt x="0" y="578840"/>
                    <a:pt x="62917" y="494950"/>
                  </a:cubicBezTo>
                  <a:cubicBezTo>
                    <a:pt x="125834" y="411060"/>
                    <a:pt x="349540" y="468385"/>
                    <a:pt x="432032" y="385893"/>
                  </a:cubicBezTo>
                  <a:cubicBezTo>
                    <a:pt x="514524" y="303401"/>
                    <a:pt x="536195" y="151700"/>
                    <a:pt x="557867" y="0"/>
                  </a:cubicBez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50958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013075"/>
            <a:ext cx="990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55721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30235</TotalTime>
  <Words>2019</Words>
  <Application>Microsoft Office PowerPoint</Application>
  <PresentationFormat>Letter Paper (8.5x11 in)</PresentationFormat>
  <Paragraphs>508</Paragraphs>
  <Slides>33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 Unicode MS</vt:lpstr>
      <vt:lpstr>Arial</vt:lpstr>
      <vt:lpstr>Arial Rounded MT Bold</vt:lpstr>
      <vt:lpstr>Calibri</vt:lpstr>
      <vt:lpstr>Symbol</vt:lpstr>
      <vt:lpstr>Times</vt:lpstr>
      <vt:lpstr>Default Design</vt:lpstr>
      <vt:lpstr>Photo Editor Photo</vt:lpstr>
      <vt:lpstr>Equation</vt:lpstr>
      <vt:lpstr>PowerPoint Presentation</vt:lpstr>
      <vt:lpstr>PowerPoint Presentation</vt:lpstr>
      <vt:lpstr>PowerPoint Presentation</vt:lpstr>
      <vt:lpstr>Differentiaaltopologie</vt:lpstr>
      <vt:lpstr>Differentieerbare variëteit</vt:lpstr>
      <vt:lpstr>Metriek</vt:lpstr>
      <vt:lpstr>Coördinatentransformaties</vt:lpstr>
      <vt:lpstr>Coördinatentransformaties</vt:lpstr>
      <vt:lpstr>Curve</vt:lpstr>
      <vt:lpstr>Scalairveld</vt:lpstr>
      <vt:lpstr>Vectorveld</vt:lpstr>
      <vt:lpstr>Vectorveld</vt:lpstr>
      <vt:lpstr>Vectorveld</vt:lpstr>
      <vt:lpstr>Transformatie vectorcomponenten</vt:lpstr>
      <vt:lpstr>Transformatie van de basis</vt:lpstr>
      <vt:lpstr>Voorbeeld: poolcoördinaten</vt:lpstr>
      <vt:lpstr>Voorbeeld: poolcoördinaten</vt:lpstr>
      <vt:lpstr>1- vormen </vt:lpstr>
      <vt:lpstr>Transformatie van 1- vormen </vt:lpstr>
      <vt:lpstr>Basis voor 1- vormen </vt:lpstr>
      <vt:lpstr>Gradiënt als 1- vorm </vt:lpstr>
      <vt:lpstr>Algemene tensorvelden</vt:lpstr>
      <vt:lpstr>Tensorbasis</vt:lpstr>
      <vt:lpstr>Metrische tensor</vt:lpstr>
      <vt:lpstr>Metriek als afbeelding</vt:lpstr>
      <vt:lpstr>Opgaven</vt:lpstr>
      <vt:lpstr>Opgaven</vt:lpstr>
      <vt:lpstr>Opgaven</vt:lpstr>
      <vt:lpstr>Opgaven</vt:lpstr>
      <vt:lpstr>Ruimtetijd van de ART</vt:lpstr>
      <vt:lpstr>Minkowskiruimte – dopplerfactor </vt:lpstr>
      <vt:lpstr>Minkowskiruimte – dopplerfactor </vt:lpstr>
      <vt:lpstr>Minkowskiruimte – inproduct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Johannes van den Brand</cp:lastModifiedBy>
  <cp:revision>1935</cp:revision>
  <cp:lastPrinted>2002-09-13T18:52:55Z</cp:lastPrinted>
  <dcterms:created xsi:type="dcterms:W3CDTF">2001-01-08T10:28:24Z</dcterms:created>
  <dcterms:modified xsi:type="dcterms:W3CDTF">2015-09-08T08:53:52Z</dcterms:modified>
</cp:coreProperties>
</file>