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113" r:id="rId2"/>
  </p:sldMasterIdLst>
  <p:notesMasterIdLst>
    <p:notesMasterId r:id="rId34"/>
  </p:notesMasterIdLst>
  <p:handoutMasterIdLst>
    <p:handoutMasterId r:id="rId35"/>
  </p:handoutMasterIdLst>
  <p:sldIdLst>
    <p:sldId id="950" r:id="rId3"/>
    <p:sldId id="1003" r:id="rId4"/>
    <p:sldId id="970" r:id="rId5"/>
    <p:sldId id="988" r:id="rId6"/>
    <p:sldId id="971" r:id="rId7"/>
    <p:sldId id="972" r:id="rId8"/>
    <p:sldId id="973" r:id="rId9"/>
    <p:sldId id="974" r:id="rId10"/>
    <p:sldId id="975" r:id="rId11"/>
    <p:sldId id="976" r:id="rId12"/>
    <p:sldId id="977" r:id="rId13"/>
    <p:sldId id="978" r:id="rId14"/>
    <p:sldId id="979" r:id="rId15"/>
    <p:sldId id="980" r:id="rId16"/>
    <p:sldId id="981" r:id="rId17"/>
    <p:sldId id="982" r:id="rId18"/>
    <p:sldId id="989" r:id="rId19"/>
    <p:sldId id="984" r:id="rId20"/>
    <p:sldId id="990" r:id="rId21"/>
    <p:sldId id="991" r:id="rId22"/>
    <p:sldId id="992" r:id="rId23"/>
    <p:sldId id="993" r:id="rId24"/>
    <p:sldId id="994" r:id="rId25"/>
    <p:sldId id="995" r:id="rId26"/>
    <p:sldId id="996" r:id="rId27"/>
    <p:sldId id="997" r:id="rId28"/>
    <p:sldId id="998" r:id="rId29"/>
    <p:sldId id="999" r:id="rId30"/>
    <p:sldId id="1000" r:id="rId31"/>
    <p:sldId id="1001" r:id="rId32"/>
    <p:sldId id="1002" r:id="rId33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732A9D7A-A1A0-410C-8196-28B09E5395A9}" type="slidenum">
              <a:rPr lang="en-US" altLang="en-US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14175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23246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8171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0763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8783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5213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4538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9709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0683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47078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1604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C40E08-70C6-4870-9486-0A5FF078C37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930707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9286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5362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6399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57576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1555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02187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72747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72728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81457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4018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2997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3737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6663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299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6828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1605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8718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377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36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F74F5C-F149-4899-9BF7-808ECF948E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3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200-7F7D-49A0-8C14-3A2EEC4017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4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6C92-6920-4CFF-9670-7E2A7E0C8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0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A04-D734-49E9-AD0D-31335A573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8107-B41A-4F87-8E28-74D9AE22AA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498F-B3EB-4D5E-A5FB-BB0ACB7CA0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5970-182A-4B1E-AA16-83D25CD734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2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0422-3D7C-469D-8140-80B164826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0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2F0C-B1B3-457A-805D-5D2DC772F3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64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DA6D-715F-4E78-8D5A-FFCE0BDE67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1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D68E-5D47-48E3-9735-151DD46E9A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7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80EE-4E29-4655-8CC3-2C5B2C0FBD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7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70D7-355E-4558-BD1D-CB780651D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1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F8E0-A6CF-4094-B8C6-06A95930E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362E5242-571F-45EF-BCBB-28F1BA010D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38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35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altLang="en-US" sz="1800" dirty="0" err="1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Relativistische</a:t>
            </a: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kosmologie</a:t>
            </a:r>
            <a:r>
              <a:rPr lang="en-US" alt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II: </a:t>
            </a: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december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2015</a:t>
            </a: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Gravitatie</a:t>
            </a:r>
            <a:r>
              <a:rPr lang="en-US" altLang="en-US" sz="6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en</a:t>
            </a:r>
            <a:r>
              <a:rPr lang="en-US" altLang="en-US" sz="6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kosmologie</a:t>
            </a:r>
            <a:endParaRPr lang="en-US" altLang="en-US" sz="6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FEW </a:t>
            </a:r>
            <a:r>
              <a:rPr lang="en-US" alt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cursus</a:t>
            </a:r>
            <a:r>
              <a:rPr lang="en-US" alt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124200"/>
            <a:ext cx="3824287" cy="7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gas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bij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relatief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lage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76644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526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de </a:t>
            </a:r>
            <a:r>
              <a:rPr lang="en-US" altLang="en-US" dirty="0" err="1" smtClean="0">
                <a:latin typeface="Calibri" pitchFamily="34" charset="0"/>
              </a:rPr>
              <a:t>toestandsvergelijking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ideaal</a:t>
            </a:r>
            <a:r>
              <a:rPr lang="en-US" altLang="en-US" dirty="0" smtClean="0">
                <a:latin typeface="Calibri" pitchFamily="34" charset="0"/>
              </a:rPr>
              <a:t> gas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316571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Interpretatie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beschouw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5085959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3505200" y="219510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74862"/>
            <a:ext cx="5410200" cy="6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Brace 39"/>
          <p:cNvSpPr/>
          <p:nvPr/>
        </p:nvSpPr>
        <p:spPr bwMode="auto">
          <a:xfrm>
            <a:off x="7912963" y="1141041"/>
            <a:ext cx="228600" cy="1092563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39" y="1620194"/>
            <a:ext cx="2068962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ep 34"/>
          <p:cNvGrpSpPr/>
          <p:nvPr/>
        </p:nvGrpSpPr>
        <p:grpSpPr>
          <a:xfrm>
            <a:off x="4432884" y="2133600"/>
            <a:ext cx="3092812" cy="405931"/>
            <a:chOff x="4432884" y="2133600"/>
            <a:chExt cx="3092812" cy="405931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84" y="2133600"/>
              <a:ext cx="3076575" cy="38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6338100" y="2133600"/>
              <a:ext cx="1187596" cy="40593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30" name="Right Brace 29"/>
          <p:cNvSpPr/>
          <p:nvPr/>
        </p:nvSpPr>
        <p:spPr bwMode="auto">
          <a:xfrm rot="5400000">
            <a:off x="6035602" y="3212901"/>
            <a:ext cx="228600" cy="102220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6" y="3780112"/>
            <a:ext cx="1696329" cy="2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5441550" y="424542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6" y="4033565"/>
            <a:ext cx="22764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8305800" y="4600303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72200" y="4764371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quantumconcentratie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27777"/>
            <a:ext cx="1385100" cy="3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38"/>
          <p:cNvSpPr>
            <a:spLocks noChangeArrowheads="1"/>
          </p:cNvSpPr>
          <p:nvPr/>
        </p:nvSpPr>
        <p:spPr bwMode="auto">
          <a:xfrm>
            <a:off x="4202325" y="513334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44" y="5088853"/>
            <a:ext cx="1754981" cy="3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583846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Broglie </a:t>
            </a:r>
            <a:r>
              <a:rPr lang="en-US" altLang="en-US" dirty="0" err="1" smtClean="0">
                <a:latin typeface="Calibri" pitchFamily="34" charset="0"/>
              </a:rPr>
              <a:t>golflengte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38503"/>
            <a:ext cx="1878225" cy="6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41"/>
          <p:cNvSpPr>
            <a:spLocks noChangeArrowheads="1"/>
          </p:cNvSpPr>
          <p:nvPr/>
        </p:nvSpPr>
        <p:spPr bwMode="auto">
          <a:xfrm>
            <a:off x="5410200" y="562530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50" y="5430688"/>
            <a:ext cx="2057400" cy="6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6248400"/>
            <a:ext cx="7931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gemiddelde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afstand</a:t>
            </a:r>
            <a:r>
              <a:rPr lang="en-US" altLang="en-US" dirty="0" smtClean="0">
                <a:latin typeface="Calibri" pitchFamily="34" charset="0"/>
              </a:rPr>
              <a:t>                                 </a:t>
            </a:r>
            <a:r>
              <a:rPr lang="en-US" altLang="en-US" dirty="0" err="1" smtClean="0">
                <a:latin typeface="Calibri" pitchFamily="34" charset="0"/>
              </a:rPr>
              <a:t>groter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De</a:t>
            </a:r>
            <a:r>
              <a:rPr lang="en-US" altLang="en-US" dirty="0" smtClean="0">
                <a:latin typeface="Calibri" pitchFamily="34" charset="0"/>
              </a:rPr>
              <a:t> Broglie </a:t>
            </a:r>
            <a:r>
              <a:rPr lang="en-US" altLang="en-US" dirty="0" err="1" smtClean="0">
                <a:latin typeface="Calibri" pitchFamily="34" charset="0"/>
              </a:rPr>
              <a:t>golflengte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gedragen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puntdeeltjes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3128963" y="6256450"/>
            <a:ext cx="1551762" cy="315115"/>
            <a:chOff x="3128963" y="6256450"/>
            <a:chExt cx="1551762" cy="315115"/>
          </a:xfrm>
        </p:grpSpPr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63" y="6256450"/>
              <a:ext cx="1100137" cy="31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812" y="6310435"/>
              <a:ext cx="44291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83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7" grpId="0"/>
      <p:bldP spid="38" grpId="0"/>
      <p:bldP spid="33" grpId="0" animBg="1"/>
      <p:bldP spid="40" grpId="0" animBg="1"/>
      <p:bldP spid="30" grpId="0" animBg="1"/>
      <p:bldP spid="32" grpId="0" animBg="1"/>
      <p:bldP spid="36" grpId="0"/>
      <p:bldP spid="39" grpId="0" animBg="1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fermion/boson gas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86049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124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benadering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5257800"/>
            <a:ext cx="5107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Gemiddelde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i="1" dirty="0" smtClean="0">
                <a:latin typeface="Calibri" pitchFamily="34" charset="0"/>
              </a:rPr>
              <a:t>/n </a:t>
            </a:r>
            <a:r>
              <a:rPr lang="en-US" altLang="en-US" dirty="0" smtClean="0">
                <a:latin typeface="Calibri" pitchFamily="34" charset="0"/>
              </a:rPr>
              <a:t>per </a:t>
            </a:r>
            <a:r>
              <a:rPr lang="en-US" altLang="en-US" dirty="0" err="1" smtClean="0">
                <a:latin typeface="Calibri" pitchFamily="34" charset="0"/>
              </a:rPr>
              <a:t>relativistisch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6096000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Fotongas</a:t>
            </a:r>
            <a:r>
              <a:rPr lang="en-US" altLang="en-US" dirty="0" smtClean="0">
                <a:latin typeface="Calibri" pitchFamily="34" charset="0"/>
              </a:rPr>
              <a:t>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74" y="1141041"/>
            <a:ext cx="2352675" cy="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6" y="1772317"/>
            <a:ext cx="2770962" cy="5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254411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6" y="2437717"/>
            <a:ext cx="2942412" cy="6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12854"/>
            <a:ext cx="61007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25" y="5289150"/>
            <a:ext cx="2084664" cy="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51" y="5619185"/>
            <a:ext cx="2084664" cy="29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1066800" cy="3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164903"/>
            <a:ext cx="2058299" cy="2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781800" y="6400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70" y="6522709"/>
            <a:ext cx="2242430" cy="2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7" grpId="0"/>
      <p:bldP spid="41" grpId="0"/>
      <p:bldP spid="4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4233863" cy="6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Vrijheidsgraden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2743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Standaard</a:t>
            </a:r>
            <a:r>
              <a:rPr lang="en-US" altLang="en-US" dirty="0" smtClean="0">
                <a:latin typeface="Calibri" pitchFamily="34" charset="0"/>
              </a:rPr>
              <a:t> model van de </a:t>
            </a:r>
            <a:r>
              <a:rPr lang="en-US" altLang="en-US" dirty="0" err="1" smtClean="0">
                <a:latin typeface="Calibri" pitchFamily="34" charset="0"/>
              </a:rPr>
              <a:t>deeltjesfysica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3200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Modelafhankelijk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boven</a:t>
            </a:r>
            <a:r>
              <a:rPr lang="en-US" altLang="en-US" dirty="0" smtClean="0">
                <a:latin typeface="Calibri" pitchFamily="34" charset="0"/>
              </a:rPr>
              <a:t> 1 </a:t>
            </a:r>
            <a:r>
              <a:rPr lang="en-US" altLang="en-US" dirty="0" err="1" smtClean="0">
                <a:latin typeface="Calibri" pitchFamily="34" charset="0"/>
              </a:rPr>
              <a:t>TeV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3669268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andere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2739" y="2333025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t</a:t>
            </a:r>
            <a:r>
              <a:rPr lang="en-US" altLang="en-US" dirty="0" err="1" smtClean="0">
                <a:latin typeface="Calibri" pitchFamily="34" charset="0"/>
              </a:rPr>
              <a:t>elt</a:t>
            </a:r>
            <a:r>
              <a:rPr lang="en-US" altLang="en-US" dirty="0" smtClean="0">
                <a:latin typeface="Calibri" pitchFamily="34" charset="0"/>
              </a:rPr>
              <a:t> het </a:t>
            </a:r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0" y="1066800"/>
            <a:ext cx="3352800" cy="1239322"/>
            <a:chOff x="3124200" y="1066800"/>
            <a:chExt cx="3352800" cy="123932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066800"/>
              <a:ext cx="3317164" cy="123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6400800" y="1404144"/>
              <a:ext cx="76200" cy="1849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 flipV="1">
            <a:off x="5638800" y="2209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029200" y="2836456"/>
            <a:ext cx="4114800" cy="3259544"/>
            <a:chOff x="5029200" y="2819400"/>
            <a:chExt cx="3962400" cy="3142501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932" y="2819400"/>
              <a:ext cx="3669668" cy="314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819400"/>
              <a:ext cx="560070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0386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Definieer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88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Friedmannvergelijking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7" y="5181600"/>
            <a:ext cx="4486275" cy="6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412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Straling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8652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75" y="5726668"/>
            <a:ext cx="1765122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12468"/>
            <a:ext cx="1543050" cy="35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12"/>
          <p:cNvSpPr>
            <a:spLocks noChangeArrowheads="1"/>
          </p:cNvSpPr>
          <p:nvPr/>
        </p:nvSpPr>
        <p:spPr bwMode="auto">
          <a:xfrm>
            <a:off x="293000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63693"/>
            <a:ext cx="12001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12"/>
          <p:cNvSpPr>
            <a:spLocks noChangeArrowheads="1"/>
          </p:cNvSpPr>
          <p:nvPr/>
        </p:nvSpPr>
        <p:spPr bwMode="auto">
          <a:xfrm>
            <a:off x="490075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92243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8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35" grpId="0"/>
      <p:bldP spid="26" grpId="0"/>
      <p:bldP spid="28" grpId="0"/>
      <p:bldP spid="30" grpId="0"/>
      <p:bldP spid="31" grpId="0" animBg="1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827" y="1436687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Fase-overgangen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treden</a:t>
            </a:r>
            <a:r>
              <a:rPr lang="en-US" dirty="0" smtClean="0">
                <a:latin typeface="Calibri" panose="020F0502020204030204" pitchFamily="34" charset="0"/>
              </a:rPr>
              <a:t> op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bepaalde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temperaturen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7" y="2251941"/>
            <a:ext cx="8600345" cy="38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61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913076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626" name="Picture 2" descr="C:\Users\JvdB\Desktop\history-of-the-universe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4" y="0"/>
            <a:ext cx="7913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4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Elektrozwakke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Higgs-veld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massaloos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Na 10</a:t>
            </a:r>
            <a:r>
              <a:rPr lang="en-US" altLang="en-US" baseline="30000" dirty="0" smtClean="0">
                <a:latin typeface="Calibri" pitchFamily="34" charset="0"/>
              </a:rPr>
              <a:t>-23</a:t>
            </a:r>
            <a:r>
              <a:rPr lang="en-US" altLang="en-US" dirty="0" smtClean="0">
                <a:latin typeface="Calibri" pitchFamily="34" charset="0"/>
              </a:rPr>
              <a:t> s </a:t>
            </a:r>
            <a:r>
              <a:rPr lang="en-US" altLang="en-US" dirty="0" err="1" smtClean="0">
                <a:latin typeface="Calibri" pitchFamily="34" charset="0"/>
              </a:rPr>
              <a:t>vervallen</a:t>
            </a:r>
            <a:r>
              <a:rPr lang="en-US" altLang="en-US" dirty="0" smtClean="0">
                <a:latin typeface="Calibri" pitchFamily="34" charset="0"/>
              </a:rPr>
              <a:t> top-quark, </a:t>
            </a:r>
            <a:r>
              <a:rPr lang="en-US" altLang="en-US" i="1" dirty="0" smtClean="0">
                <a:latin typeface="Calibri" pitchFamily="34" charset="0"/>
              </a:rPr>
              <a:t>W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i="1" dirty="0" smtClean="0">
                <a:latin typeface="Calibri" pitchFamily="34" charset="0"/>
              </a:rPr>
              <a:t>Z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bosonen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200400"/>
            <a:ext cx="432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wanneer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gebeurt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 = </a:t>
            </a:r>
            <a:r>
              <a:rPr lang="en-US" altLang="en-US" i="1" dirty="0" err="1" smtClean="0">
                <a:latin typeface="Calibri" pitchFamily="34" charset="0"/>
              </a:rPr>
              <a:t>m</a:t>
            </a:r>
            <a:r>
              <a:rPr lang="en-US" altLang="en-US" baseline="-25000" dirty="0" err="1" smtClean="0">
                <a:latin typeface="Calibri" pitchFamily="34" charset="0"/>
              </a:rPr>
              <a:t>Higgs</a:t>
            </a:r>
            <a:r>
              <a:rPr lang="en-US" altLang="en-US" dirty="0" smtClean="0">
                <a:latin typeface="Calibri" pitchFamily="34" charset="0"/>
              </a:rPr>
              <a:t>/</a:t>
            </a:r>
            <a:r>
              <a:rPr lang="en-US" altLang="en-US" i="1" dirty="0" smtClean="0">
                <a:latin typeface="Calibri" pitchFamily="34" charset="0"/>
              </a:rPr>
              <a:t>6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6598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20 </a:t>
            </a:r>
            <a:r>
              <a:rPr lang="en-US" altLang="en-US" dirty="0" err="1" smtClean="0">
                <a:latin typeface="Calibri" pitchFamily="34" charset="0"/>
              </a:rPr>
              <a:t>ps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105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roodverschuiving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172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hoe </a:t>
            </a:r>
            <a:r>
              <a:rPr lang="en-US" altLang="en-US" dirty="0" err="1" smtClean="0">
                <a:latin typeface="Calibri" pitchFamily="34" charset="0"/>
              </a:rPr>
              <a:t>groot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schaalfactor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toen</a:t>
            </a:r>
            <a:r>
              <a:rPr lang="en-US" altLang="en-US" dirty="0" smtClean="0">
                <a:latin typeface="Calibri" pitchFamily="34" charset="0"/>
              </a:rPr>
              <a:t> was, want </a:t>
            </a:r>
            <a:r>
              <a:rPr lang="en-US" altLang="en-US" i="1" dirty="0" smtClean="0">
                <a:latin typeface="Calibri" pitchFamily="34" charset="0"/>
              </a:rPr>
              <a:t>1 + z = 1/a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562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80" y="3900487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917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2450068"/>
            <a:ext cx="5105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tijden</a:t>
            </a:r>
            <a:r>
              <a:rPr lang="en-US" altLang="en-US" dirty="0" smtClean="0">
                <a:latin typeface="Calibri" pitchFamily="34" charset="0"/>
              </a:rPr>
              <a:t> met                          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gecreeerd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worden</a:t>
            </a:r>
            <a:r>
              <a:rPr lang="en-US" altLang="en-US" dirty="0" smtClean="0">
                <a:latin typeface="Calibri" pitchFamily="34" charset="0"/>
              </a:rPr>
              <a:t>: de EZ </a:t>
            </a:r>
            <a:r>
              <a:rPr lang="en-US" altLang="en-US" dirty="0" err="1" smtClean="0">
                <a:latin typeface="Calibri" pitchFamily="34" charset="0"/>
              </a:rPr>
              <a:t>transitie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2" y="2463308"/>
            <a:ext cx="1357312" cy="2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53934"/>
            <a:ext cx="3276600" cy="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10200" y="5574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h</a:t>
            </a:r>
            <a:r>
              <a:rPr lang="en-US" altLang="en-US" dirty="0" err="1" smtClean="0">
                <a:latin typeface="Calibri" pitchFamily="34" charset="0"/>
              </a:rPr>
              <a:t>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is 2.7 K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466261" y="5451043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5518666"/>
            <a:ext cx="904875" cy="2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42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26" grpId="0"/>
      <p:bldP spid="28" grpId="0"/>
      <p:bldP spid="30" grpId="0"/>
      <p:bldP spid="31" grpId="0" animBg="1"/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QCD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fase-overgang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150 MeV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de QCD </a:t>
            </a:r>
            <a:r>
              <a:rPr lang="en-US" altLang="en-US" dirty="0" err="1" smtClean="0">
                <a:latin typeface="Calibri" pitchFamily="34" charset="0"/>
              </a:rPr>
              <a:t>fase-transitie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Vrije</a:t>
            </a:r>
            <a:r>
              <a:rPr lang="en-US" altLang="en-US" dirty="0" smtClean="0">
                <a:latin typeface="Calibri" pitchFamily="34" charset="0"/>
              </a:rPr>
              <a:t> quarks </a:t>
            </a:r>
            <a:r>
              <a:rPr lang="en-US" altLang="en-US" dirty="0" err="1" smtClean="0">
                <a:latin typeface="Calibri" pitchFamily="34" charset="0"/>
              </a:rPr>
              <a:t>raken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gebonden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hadronen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2788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ALICE experiment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LHC: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</a:t>
            </a:r>
            <a:r>
              <a:rPr lang="en-US" altLang="en-US" dirty="0" smtClean="0">
                <a:latin typeface="Calibri" pitchFamily="34" charset="0"/>
              </a:rPr>
              <a:t> (lattice QCD) 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3554" name="Picture 2" descr="C:\Users\JvdB\Desktop\AliceD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60" y="1378431"/>
            <a:ext cx="3525340" cy="24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JvdB\Desktop\alic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1" y="2466369"/>
            <a:ext cx="3351929" cy="4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4850" y="3288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860911" y="2895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209800" y="2895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5089" y="304800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pionen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862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Treedt</a:t>
            </a:r>
            <a:r>
              <a:rPr lang="en-US" altLang="en-US" dirty="0" smtClean="0">
                <a:latin typeface="Calibri" pitchFamily="34" charset="0"/>
              </a:rPr>
              <a:t> op 20 </a:t>
            </a:r>
            <a:r>
              <a:rPr lang="en-US" altLang="en-US" dirty="0">
                <a:latin typeface="Calibri" pitchFamily="34" charset="0"/>
              </a:rPr>
              <a:t>u</a:t>
            </a:r>
            <a:r>
              <a:rPr lang="en-US" altLang="en-US" dirty="0" smtClean="0">
                <a:latin typeface="Calibri" pitchFamily="34" charset="0"/>
              </a:rPr>
              <a:t>s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Bang,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z = </a:t>
            </a:r>
            <a:r>
              <a:rPr lang="en-US" altLang="en-US" dirty="0" smtClean="0">
                <a:latin typeface="Calibri" pitchFamily="34" charset="0"/>
              </a:rPr>
              <a:t>10</a:t>
            </a:r>
            <a:r>
              <a:rPr lang="en-US" altLang="en-US" baseline="30000" dirty="0" smtClean="0">
                <a:latin typeface="Calibri" pitchFamily="34" charset="0"/>
              </a:rPr>
              <a:t>12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3558" name="Picture 6" descr="C:\Users\JvdB\Desktop\nj384456fi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55" y="4097893"/>
            <a:ext cx="3643341" cy="27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30" grpId="0"/>
      <p:bldP spid="24" grpId="0"/>
      <p:bldP spid="3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Neutrino’s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ontkoppelen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koppelen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het plasma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(</a:t>
            </a:r>
            <a:r>
              <a:rPr lang="en-US" altLang="en-US" i="1" dirty="0" smtClean="0">
                <a:latin typeface="Calibri" pitchFamily="34" charset="0"/>
              </a:rPr>
              <a:t>T &gt; 4 </a:t>
            </a:r>
            <a:r>
              <a:rPr lang="en-US" altLang="en-US" dirty="0" smtClean="0">
                <a:latin typeface="Calibri" pitchFamily="34" charset="0"/>
              </a:rPr>
              <a:t>MeV)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</a:t>
            </a:r>
            <a:r>
              <a:rPr lang="en-US" altLang="en-US" dirty="0" smtClean="0">
                <a:latin typeface="Calibri" pitchFamily="34" charset="0"/>
              </a:rPr>
              <a:t> via W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Z </a:t>
            </a:r>
            <a:r>
              <a:rPr lang="en-US" altLang="en-US" dirty="0" err="1" smtClean="0">
                <a:latin typeface="Calibri" pitchFamily="34" charset="0"/>
              </a:rPr>
              <a:t>bosonen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2788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koelt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neemt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sterk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57600" y="289560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onstante</a:t>
            </a:r>
            <a:r>
              <a:rPr lang="en-US" altLang="en-US" dirty="0" smtClean="0">
                <a:latin typeface="Calibri" pitchFamily="34" charset="0"/>
              </a:rPr>
              <a:t> van Fermi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686399" y="2438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035288" y="2438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94011" y="2627244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4290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52153"/>
            <a:ext cx="2133600" cy="3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072448" cy="30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67302"/>
            <a:ext cx="1076325" cy="34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6" y="2652718"/>
            <a:ext cx="1181100" cy="3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5132940" y="3283830"/>
            <a:ext cx="2134360" cy="681073"/>
            <a:chOff x="5132940" y="3283830"/>
            <a:chExt cx="2134360" cy="681073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652" y="3283830"/>
              <a:ext cx="1005648" cy="68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940" y="3481555"/>
              <a:ext cx="1128712" cy="32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 bwMode="auto">
          <a:xfrm flipV="1">
            <a:off x="5698436" y="3798476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57159" y="398732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71" y="3995601"/>
            <a:ext cx="864346" cy="32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4583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onvoldoende</a:t>
            </a:r>
            <a:r>
              <a:rPr lang="en-US" altLang="en-US" dirty="0" smtClean="0">
                <a:latin typeface="Calibri" pitchFamily="34" charset="0"/>
              </a:rPr>
              <a:t> om Hubble </a:t>
            </a:r>
            <a:r>
              <a:rPr lang="en-US" altLang="en-US" dirty="0" err="1" smtClean="0">
                <a:latin typeface="Calibri" pitchFamily="34" charset="0"/>
              </a:rPr>
              <a:t>expansiesnelheid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houden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17618"/>
            <a:ext cx="1743075" cy="6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3505200" y="5210544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29" y="4988570"/>
            <a:ext cx="3035219" cy="68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5726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ontkoppelen</a:t>
            </a:r>
            <a:r>
              <a:rPr lang="en-US" altLang="en-US" dirty="0" smtClean="0">
                <a:latin typeface="Calibri" pitchFamily="34" charset="0"/>
              </a:rPr>
              <a:t> van het plasma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6107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Fermi-Dirac </a:t>
            </a:r>
            <a:r>
              <a:rPr lang="en-US" altLang="en-US" dirty="0" err="1" smtClean="0">
                <a:latin typeface="Calibri" pitchFamily="34" charset="0"/>
              </a:rPr>
              <a:t>verdeling</a:t>
            </a:r>
            <a:r>
              <a:rPr lang="en-US" altLang="en-US" dirty="0" smtClean="0">
                <a:latin typeface="Calibri" pitchFamily="34" charset="0"/>
              </a:rPr>
              <a:t>; </a:t>
            </a:r>
            <a:r>
              <a:rPr lang="en-US" altLang="en-US" dirty="0" err="1" smtClean="0">
                <a:latin typeface="Calibri" pitchFamily="34" charset="0"/>
              </a:rPr>
              <a:t>zwarte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straler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6017527"/>
            <a:ext cx="2624137" cy="5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59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4" grpId="0"/>
      <p:bldP spid="35" grpId="0"/>
      <p:bldP spid="26" grpId="0"/>
      <p:bldP spid="29" grpId="0"/>
      <p:bldP spid="31" grpId="0"/>
      <p:bldP spid="32" grpId="0" animBg="1"/>
      <p:bldP spid="33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Primordiale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neutrino’s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Kosmische</a:t>
            </a:r>
            <a:r>
              <a:rPr lang="en-US" altLang="en-US" dirty="0" smtClean="0">
                <a:latin typeface="Calibri" pitchFamily="34" charset="0"/>
              </a:rPr>
              <a:t> neutrino-</a:t>
            </a:r>
            <a:r>
              <a:rPr lang="en-US" altLang="en-US" dirty="0" err="1" smtClean="0">
                <a:latin typeface="Calibri" pitchFamily="34" charset="0"/>
              </a:rPr>
              <a:t>achtergrond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van                                     per </a:t>
            </a:r>
            <a:r>
              <a:rPr lang="en-US" altLang="en-US" dirty="0" err="1" smtClean="0">
                <a:latin typeface="Calibri" pitchFamily="34" charset="0"/>
              </a:rPr>
              <a:t>soort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611868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1.9 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057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Effect op </a:t>
            </a:r>
            <a:r>
              <a:rPr lang="en-US" altLang="en-US" dirty="0" err="1" smtClean="0">
                <a:latin typeface="Calibri" pitchFamily="34" charset="0"/>
              </a:rPr>
              <a:t>expansiesnelheid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, CMBR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structuurvorming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21" y="1229506"/>
            <a:ext cx="1631054" cy="2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662854" cy="31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JvdB\Desktop\CompositeF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69079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245006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Zie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</a:rPr>
              <a:t>http://</a:t>
            </a:r>
            <a:r>
              <a:rPr lang="en-US" dirty="0" smtClean="0">
                <a:latin typeface="Calibri" panose="020F0502020204030204" pitchFamily="34" charset="0"/>
              </a:rPr>
              <a:t>arxiv.org/abs/astro-ph/0412066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24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2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thermodynamica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Thermodynamische</a:t>
            </a:r>
            <a:r>
              <a:rPr lang="en-US" altLang="en-US" dirty="0" smtClean="0">
                <a:latin typeface="Calibri" pitchFamily="34" charset="0"/>
              </a:rPr>
              <a:t> parameters: </a:t>
            </a:r>
            <a:r>
              <a:rPr lang="en-US" altLang="en-US" dirty="0" err="1" smtClean="0">
                <a:latin typeface="Calibri" pitchFamily="34" charset="0"/>
              </a:rPr>
              <a:t>bijvoorbeeld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, volume, interne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enthalpie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642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onafhankelijk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elkaar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dimensie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toestandsruimte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bijvoorbeeld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D = 2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895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tegenstelling</a:t>
            </a:r>
            <a:r>
              <a:rPr lang="en-US" altLang="en-US" dirty="0" smtClean="0">
                <a:latin typeface="Calibri" pitchFamily="34" charset="0"/>
              </a:rPr>
              <a:t> tot </a:t>
            </a:r>
            <a:r>
              <a:rPr lang="en-US" altLang="en-US" i="1" dirty="0" err="1" smtClean="0">
                <a:latin typeface="Calibri" pitchFamily="34" charset="0"/>
              </a:rPr>
              <a:t>procesvariabelen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zoals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warmte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mechanische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arbeid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2098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Thermodynamische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toestand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waarde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i="1" dirty="0" err="1" smtClean="0">
                <a:latin typeface="Calibri" pitchFamily="34" charset="0"/>
              </a:rPr>
              <a:t>toestandsvariabelen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hangen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enkel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toestand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historie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3276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Voorbeeld</a:t>
            </a:r>
            <a:r>
              <a:rPr lang="en-US" altLang="en-US" dirty="0" smtClean="0">
                <a:latin typeface="Calibri" pitchFamily="34" charset="0"/>
              </a:rPr>
              <a:t>: mono-</a:t>
            </a:r>
            <a:r>
              <a:rPr lang="en-US" altLang="en-US" dirty="0" err="1" smtClean="0">
                <a:latin typeface="Calibri" pitchFamily="34" charset="0"/>
              </a:rPr>
              <a:t>atomisch</a:t>
            </a:r>
            <a:r>
              <a:rPr lang="en-US" altLang="en-US" dirty="0" smtClean="0">
                <a:latin typeface="Calibri" pitchFamily="34" charset="0"/>
              </a:rPr>
              <a:t> gas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4724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dienen</a:t>
            </a:r>
            <a:r>
              <a:rPr lang="en-US" altLang="en-US" dirty="0" smtClean="0">
                <a:latin typeface="Calibri" pitchFamily="34" charset="0"/>
              </a:rPr>
              <a:t> het pad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kennen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arbeid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procesvariabele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5105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geinteresseerd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som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arbeid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i="1" dirty="0" err="1" smtClean="0">
                <a:latin typeface="Calibri" pitchFamily="34" charset="0"/>
              </a:rPr>
              <a:t>PdV</a:t>
            </a:r>
            <a:r>
              <a:rPr lang="en-US" altLang="en-US" dirty="0" smtClean="0">
                <a:latin typeface="Calibri" pitchFamily="34" charset="0"/>
              </a:rPr>
              <a:t>)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VdP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7" y="4006573"/>
            <a:ext cx="4652963" cy="605743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35930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Volg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“pad” in de </a:t>
            </a:r>
            <a:r>
              <a:rPr lang="en-US" altLang="en-US" dirty="0" err="1" smtClean="0">
                <a:latin typeface="Calibri" pitchFamily="34" charset="0"/>
              </a:rPr>
              <a:t>toestandsruimte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meet </a:t>
            </a:r>
            <a:r>
              <a:rPr lang="en-US" altLang="en-US" i="1" dirty="0" smtClean="0">
                <a:latin typeface="Calibri" pitchFamily="34" charset="0"/>
              </a:rPr>
              <a:t>P(t)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V(t)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101434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arbeid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514401"/>
            <a:ext cx="7543800" cy="656702"/>
          </a:xfrm>
          <a:prstGeom prst="rect">
            <a:avLst/>
          </a:prstGeom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6183868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hoeven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functie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P(t)V(t)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op de begin-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eindtoestand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kennen</a:t>
            </a:r>
            <a:r>
              <a:rPr lang="en-US" altLang="en-US" dirty="0" smtClean="0">
                <a:latin typeface="Calibri" pitchFamily="34" charset="0"/>
              </a:rPr>
              <a:t>. Het product </a:t>
            </a:r>
            <a:r>
              <a:rPr lang="en-US" altLang="en-US" i="1" dirty="0" smtClean="0">
                <a:latin typeface="Calibri" pitchFamily="34" charset="0"/>
              </a:rPr>
              <a:t>PV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toestandsfunctie</a:t>
            </a:r>
            <a:endParaRPr lang="en-US" altLang="en-US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1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6" grpId="0"/>
      <p:bldP spid="31" grpId="0"/>
      <p:bldP spid="33" grpId="0"/>
      <p:bldP spid="36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Najaar 2009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 van den Brand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altLang="en-US" b="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en-US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1" dirty="0" err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18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Wiskunde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II</a:t>
            </a: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coördinaten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afgeleide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relativiteitstheorie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limiet</a:t>
            </a:r>
            <a:endParaRPr lang="en-US" altLang="en-US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Sferische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oplossingen</a:t>
            </a:r>
            <a:endParaRPr lang="en-US" altLang="en-US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Zwarte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gaten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Kosmologie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Friedmann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Gravitatiestraling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Theorie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experiment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784697" y="4648200"/>
            <a:ext cx="3694112" cy="736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en-US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0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entropie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definitie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6118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herkennen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eerste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hoofdwet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thermodynamica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743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Vergelijken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209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differentiaal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3352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Tweede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afgeleiden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46482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532194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definitie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608273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973696"/>
            <a:ext cx="3724275" cy="550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72892"/>
            <a:ext cx="1876425" cy="29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142449"/>
            <a:ext cx="3733800" cy="525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431" y="2752792"/>
            <a:ext cx="5595937" cy="52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075" y="3299776"/>
            <a:ext cx="2295525" cy="560658"/>
          </a:xfrm>
          <a:prstGeom prst="rect">
            <a:avLst/>
          </a:prstGeom>
        </p:spPr>
      </p:pic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3505200" y="4038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629" y="3882116"/>
            <a:ext cx="4570771" cy="626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9637" y="4571796"/>
            <a:ext cx="2706331" cy="5490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3540" y="5274147"/>
            <a:ext cx="5787659" cy="517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6731" y="5991207"/>
            <a:ext cx="2993469" cy="6233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288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6" grpId="0"/>
      <p:bldP spid="31" grpId="0"/>
      <p:bldP spid="33" grpId="0"/>
      <p:bldP spid="36" grpId="0"/>
      <p:bldP spid="4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Entropie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expanderend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vonden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893041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Combineer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5262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91200" y="2526268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S(T)</a:t>
            </a:r>
            <a:r>
              <a:rPr lang="en-US" altLang="en-US" dirty="0" smtClean="0">
                <a:latin typeface="Calibri" pitchFamily="34" charset="0"/>
              </a:rPr>
              <a:t> is constant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516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Entropiedichtheid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26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het </a:t>
            </a:r>
            <a:r>
              <a:rPr lang="en-US" altLang="en-US" dirty="0" err="1" smtClean="0">
                <a:latin typeface="Calibri" pitchFamily="34" charset="0"/>
              </a:rPr>
              <a:t>vroege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(met </a:t>
            </a:r>
            <a:r>
              <a:rPr lang="en-US" altLang="en-US" i="1" dirty="0" smtClean="0">
                <a:latin typeface="Calibri" pitchFamily="34" charset="0"/>
              </a:rPr>
              <a:t>P = </a:t>
            </a:r>
            <a:r>
              <a:rPr lang="en-US" altLang="en-US" i="1" dirty="0" smtClean="0"/>
              <a:t>r</a:t>
            </a:r>
            <a:r>
              <a:rPr lang="en-US" altLang="en-US" i="1" dirty="0" smtClean="0">
                <a:latin typeface="Calibri" pitchFamily="34" charset="0"/>
              </a:rPr>
              <a:t>/3</a:t>
            </a:r>
            <a:r>
              <a:rPr lang="en-US" altLang="en-US" dirty="0" smtClean="0">
                <a:latin typeface="Calibri" pitchFamily="34" charset="0"/>
              </a:rPr>
              <a:t>)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77293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gebruiken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4783394" y="2570347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69" y="1824837"/>
            <a:ext cx="2706331" cy="549031"/>
          </a:xfrm>
          <a:prstGeom prst="rect">
            <a:avLst/>
          </a:prstGeom>
          <a:ln w="3810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1109517"/>
            <a:ext cx="2362200" cy="599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445641"/>
            <a:ext cx="2752725" cy="619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731" y="3425935"/>
            <a:ext cx="3222069" cy="575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3991272"/>
            <a:ext cx="1621568" cy="595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3619" y="4621768"/>
            <a:ext cx="4705350" cy="72390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681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Merk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3709" y="5537560"/>
            <a:ext cx="5140582" cy="6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7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1" grpId="0"/>
      <p:bldP spid="33" grpId="0"/>
      <p:bldP spid="36" grpId="0"/>
      <p:bldP spid="40" grpId="0"/>
      <p:bldP spid="21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-positron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annihilatie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9928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Zolang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g</a:t>
            </a:r>
            <a:r>
              <a:rPr lang="en-US" altLang="en-US" baseline="-25000" dirty="0" err="1" smtClean="0">
                <a:latin typeface="Calibri" pitchFamily="34" charset="0"/>
              </a:rPr>
              <a:t>eff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lijken</a:t>
            </a:r>
            <a:r>
              <a:rPr lang="en-US" altLang="en-US" dirty="0" smtClean="0">
                <a:latin typeface="Calibri" pitchFamily="34" charset="0"/>
              </a:rPr>
              <a:t> neutrino’s in </a:t>
            </a:r>
            <a:r>
              <a:rPr lang="en-US" altLang="en-US" dirty="0" err="1" smtClean="0">
                <a:latin typeface="Calibri" pitchFamily="34" charset="0"/>
              </a:rPr>
              <a:t>thermisch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r>
              <a:rPr lang="en-US" altLang="en-US" dirty="0" smtClean="0">
                <a:latin typeface="Calibri" pitchFamily="34" charset="0"/>
              </a:rPr>
              <a:t> met het plasma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5262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Annihilatie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elektronen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positronen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048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Beneden</a:t>
            </a:r>
            <a:r>
              <a:rPr lang="en-US" altLang="en-US" dirty="0" smtClean="0">
                <a:latin typeface="Calibri" pitchFamily="34" charset="0"/>
              </a:rPr>
              <a:t> T = 1 MeV is </a:t>
            </a:r>
            <a:r>
              <a:rPr lang="en-US" altLang="en-US" dirty="0" err="1" smtClean="0">
                <a:latin typeface="Calibri" pitchFamily="34" charset="0"/>
              </a:rPr>
              <a:t>reactie</a:t>
            </a:r>
            <a:r>
              <a:rPr lang="en-US" altLang="en-US" dirty="0" smtClean="0">
                <a:latin typeface="Calibri" pitchFamily="34" charset="0"/>
              </a:rPr>
              <a:t>                             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mogelijk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35930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492641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4783394" y="162573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261297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30279"/>
            <a:ext cx="1876425" cy="364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75" y="1582651"/>
            <a:ext cx="2130221" cy="39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59" y="2571988"/>
            <a:ext cx="1230569" cy="299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974" y="3084348"/>
            <a:ext cx="1376363" cy="311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893" y="3488297"/>
            <a:ext cx="4202908" cy="60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568" y="4042938"/>
            <a:ext cx="2305664" cy="342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5174" y="4419600"/>
            <a:ext cx="5672137" cy="553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5129902"/>
            <a:ext cx="5414962" cy="660099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90357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ontkoppeling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overgedragen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7593" y="5712886"/>
            <a:ext cx="1683007" cy="711374"/>
          </a:xfrm>
          <a:prstGeom prst="rect">
            <a:avLst/>
          </a:prstGeom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642475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reheating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genoemd</a:t>
            </a:r>
            <a:r>
              <a:rPr lang="en-US" altLang="en-US" dirty="0" smtClean="0">
                <a:latin typeface="Calibri" pitchFamily="34" charset="0"/>
              </a:rPr>
              <a:t>. De neutrino-</a:t>
            </a:r>
            <a:r>
              <a:rPr lang="en-US" altLang="en-US" dirty="0" err="1" smtClean="0">
                <a:latin typeface="Calibri" pitchFamily="34" charset="0"/>
              </a:rPr>
              <a:t>achtergrond</a:t>
            </a:r>
            <a:r>
              <a:rPr lang="en-US" altLang="en-US" dirty="0" smtClean="0">
                <a:latin typeface="Calibri" pitchFamily="34" charset="0"/>
              </a:rPr>
              <a:t> nu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00" y="6467342"/>
            <a:ext cx="1295400" cy="2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3" grpId="0"/>
      <p:bldP spid="36" grpId="0"/>
      <p:bldP spid="40" grpId="0"/>
      <p:bldP spid="21" grpId="0" animBg="1"/>
      <p:bldP spid="27" grpId="0"/>
      <p:bldP spid="28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Huidige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bijdrage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straling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moment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soorten</a:t>
            </a:r>
            <a:r>
              <a:rPr lang="en-US" altLang="en-US" dirty="0" smtClean="0">
                <a:latin typeface="Calibri" pitchFamily="34" charset="0"/>
              </a:rPr>
              <a:t> neutrino’s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52600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Neem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neutrino’s </a:t>
            </a:r>
            <a:r>
              <a:rPr lang="en-US" altLang="en-US" dirty="0" err="1" smtClean="0">
                <a:latin typeface="Calibri" pitchFamily="34" charset="0"/>
              </a:rPr>
              <a:t>massaloos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dus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relativistisch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570943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030411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777584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Bijdrage</a:t>
            </a:r>
            <a:r>
              <a:rPr lang="en-US" altLang="en-US" dirty="0" smtClean="0">
                <a:latin typeface="Calibri" pitchFamily="34" charset="0"/>
              </a:rPr>
              <a:t> tot de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54624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speelt</a:t>
            </a:r>
            <a:r>
              <a:rPr lang="en-US" altLang="en-US" dirty="0" smtClean="0">
                <a:latin typeface="Calibri" pitchFamily="34" charset="0"/>
              </a:rPr>
              <a:t> nu </a:t>
            </a:r>
            <a:r>
              <a:rPr lang="en-US" altLang="en-US" dirty="0" err="1" smtClean="0">
                <a:latin typeface="Calibri" pitchFamily="34" charset="0"/>
              </a:rPr>
              <a:t>geen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rol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betekenis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dynamica</a:t>
            </a:r>
            <a:r>
              <a:rPr lang="en-US" altLang="en-US" dirty="0" smtClean="0">
                <a:latin typeface="Calibri" pitchFamily="34" charset="0"/>
              </a:rPr>
              <a:t>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41" y="2438400"/>
            <a:ext cx="4205259" cy="1398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924607"/>
            <a:ext cx="3733800" cy="55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781050"/>
            <a:ext cx="1887794" cy="3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2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6" grpId="0"/>
      <p:bldP spid="40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Primeordiale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neutrino’s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Kosmische</a:t>
            </a:r>
            <a:r>
              <a:rPr lang="en-US" altLang="en-US" dirty="0" smtClean="0">
                <a:latin typeface="Calibri" pitchFamily="34" charset="0"/>
              </a:rPr>
              <a:t> neutrino-</a:t>
            </a:r>
            <a:r>
              <a:rPr lang="en-US" altLang="en-US" dirty="0" err="1" smtClean="0">
                <a:latin typeface="Calibri" pitchFamily="34" charset="0"/>
              </a:rPr>
              <a:t>achtergrond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van                                     per </a:t>
            </a:r>
            <a:r>
              <a:rPr lang="en-US" altLang="en-US" dirty="0" err="1" smtClean="0">
                <a:latin typeface="Calibri" pitchFamily="34" charset="0"/>
              </a:rPr>
              <a:t>soort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611868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1.9 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057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Effect op </a:t>
            </a:r>
            <a:r>
              <a:rPr lang="en-US" altLang="en-US" dirty="0" err="1" smtClean="0">
                <a:latin typeface="Calibri" pitchFamily="34" charset="0"/>
              </a:rPr>
              <a:t>expansiesnelheid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, CMBR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structuurvorming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21" y="1229506"/>
            <a:ext cx="1631054" cy="2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662854" cy="31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JvdB\Desktop\CompositeF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69079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245006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Zie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</a:rPr>
              <a:t>http://</a:t>
            </a:r>
            <a:r>
              <a:rPr lang="en-US" dirty="0" smtClean="0">
                <a:latin typeface="Calibri" panose="020F0502020204030204" pitchFamily="34" charset="0"/>
              </a:rPr>
              <a:t>arxiv.org/abs/astro-ph/0412066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15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2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Dominantie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materie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bijdrage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tot de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52600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functie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362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Evenzo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bijdrage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2971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hadden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343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Relatie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roodverschuiving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leeftijd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54624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dominantie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60.000 </a:t>
            </a:r>
            <a:r>
              <a:rPr lang="en-US" altLang="en-US" dirty="0" err="1" smtClean="0">
                <a:latin typeface="Calibri" pitchFamily="34" charset="0"/>
              </a:rPr>
              <a:t>jaar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oerknal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begon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48454"/>
            <a:ext cx="3333750" cy="34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9" y="1696027"/>
            <a:ext cx="3053661" cy="52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328" y="2222520"/>
            <a:ext cx="2499845" cy="65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3519556"/>
            <a:ext cx="4706509" cy="442844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3516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gelijk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993017"/>
            <a:ext cx="1887794" cy="360397"/>
          </a:xfrm>
          <a:prstGeom prst="rect">
            <a:avLst/>
          </a:prstGeom>
        </p:spPr>
      </p:pic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5925709" y="3947029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7470" y="3897868"/>
            <a:ext cx="13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z</a:t>
            </a:r>
            <a:r>
              <a:rPr lang="en-US" baseline="-25000" dirty="0" err="1" smtClean="0">
                <a:latin typeface="Calibri" panose="020F0502020204030204" pitchFamily="34" charset="0"/>
              </a:rPr>
              <a:t>gelijk</a:t>
            </a:r>
            <a:r>
              <a:rPr lang="en-US" dirty="0" smtClean="0"/>
              <a:t>  = 3400</a:t>
            </a:r>
            <a:endParaRPr 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57975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085337"/>
            <a:ext cx="3276600" cy="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6031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Hiermee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begon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vorming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structuur</a:t>
            </a:r>
            <a:r>
              <a:rPr lang="en-US" altLang="en-US" dirty="0" smtClean="0">
                <a:latin typeface="Calibri" pitchFamily="34" charset="0"/>
              </a:rPr>
              <a:t> in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6" grpId="0"/>
      <p:bldP spid="40" grpId="0"/>
      <p:bldP spid="27" grpId="0"/>
      <p:bldP spid="19" grpId="0"/>
      <p:bldP spid="21" grpId="0" animBg="1"/>
      <p:bldP spid="9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7" y="1981200"/>
            <a:ext cx="103994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905000"/>
            <a:ext cx="4572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627" name="Picture 3" descr="C:\Users\JvdB\Desktop\HistoryOfTheUnive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30" y="381000"/>
            <a:ext cx="463746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4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Big Bang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nucleosynthese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r>
              <a:rPr lang="en-US" dirty="0" smtClean="0">
                <a:latin typeface="Calibri" panose="020F0502020204030204" pitchFamily="34" charset="0"/>
              </a:rPr>
              <a:t> was de </a:t>
            </a:r>
            <a:r>
              <a:rPr lang="en-US" dirty="0" err="1" smtClean="0">
                <a:latin typeface="Calibri" panose="020F0502020204030204" pitchFamily="34" charset="0"/>
              </a:rPr>
              <a:t>eerste</a:t>
            </a:r>
            <a:r>
              <a:rPr lang="en-US" dirty="0" smtClean="0">
                <a:latin typeface="Calibri" panose="020F0502020204030204" pitchFamily="34" charset="0"/>
              </a:rPr>
              <a:t> 60.000 </a:t>
            </a:r>
            <a:r>
              <a:rPr lang="en-US" dirty="0" err="1" smtClean="0">
                <a:latin typeface="Calibri" panose="020F0502020204030204" pitchFamily="34" charset="0"/>
              </a:rPr>
              <a:t>jaar</a:t>
            </a:r>
            <a:r>
              <a:rPr lang="en-US" dirty="0" smtClean="0">
                <a:latin typeface="Calibri" panose="020F0502020204030204" pitchFamily="34" charset="0"/>
              </a:rPr>
              <a:t> door </a:t>
            </a:r>
            <a:r>
              <a:rPr lang="en-US" dirty="0" err="1" smtClean="0">
                <a:latin typeface="Calibri" panose="020F0502020204030204" pitchFamily="34" charset="0"/>
              </a:rPr>
              <a:t>straling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gedomineerd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Quarks </a:t>
            </a:r>
            <a:r>
              <a:rPr lang="en-US" dirty="0" err="1" smtClean="0">
                <a:latin typeface="Calibri" panose="020F0502020204030204" pitchFamily="34" charset="0"/>
              </a:rPr>
              <a:t>smolten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samen</a:t>
            </a:r>
            <a:r>
              <a:rPr lang="en-US" dirty="0" smtClean="0">
                <a:latin typeface="Calibri" panose="020F0502020204030204" pitchFamily="34" charset="0"/>
              </a:rPr>
              <a:t> tot </a:t>
            </a:r>
            <a:r>
              <a:rPr lang="en-US" dirty="0" err="1" smtClean="0">
                <a:latin typeface="Calibri" panose="020F0502020204030204" pitchFamily="34" charset="0"/>
              </a:rPr>
              <a:t>baryonen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na</a:t>
            </a:r>
            <a:r>
              <a:rPr lang="en-US" dirty="0" smtClean="0">
                <a:latin typeface="Calibri" panose="020F0502020204030204" pitchFamily="34" charset="0"/>
              </a:rPr>
              <a:t> 10</a:t>
            </a:r>
            <a:r>
              <a:rPr lang="en-US" baseline="30000" dirty="0" smtClean="0">
                <a:latin typeface="Calibri" panose="020F0502020204030204" pitchFamily="34" charset="0"/>
              </a:rPr>
              <a:t>-4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seconden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Baryonen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smolten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samen</a:t>
            </a:r>
            <a:r>
              <a:rPr lang="en-US" dirty="0" smtClean="0">
                <a:latin typeface="Calibri" panose="020F0502020204030204" pitchFamily="34" charset="0"/>
              </a:rPr>
              <a:t> tot </a:t>
            </a:r>
            <a:r>
              <a:rPr lang="en-US" dirty="0" err="1" smtClean="0">
                <a:latin typeface="Calibri" panose="020F0502020204030204" pitchFamily="34" charset="0"/>
              </a:rPr>
              <a:t>atoomkernen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na</a:t>
            </a:r>
            <a:r>
              <a:rPr lang="en-US" dirty="0" smtClean="0">
                <a:latin typeface="Calibri" panose="020F0502020204030204" pitchFamily="34" charset="0"/>
              </a:rPr>
              <a:t> 100 </a:t>
            </a:r>
            <a:r>
              <a:rPr lang="en-US" dirty="0" err="1" smtClean="0">
                <a:latin typeface="Calibri" panose="020F0502020204030204" pitchFamily="34" charset="0"/>
              </a:rPr>
              <a:t>seconden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220912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Elektronen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werden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atoomkernen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gebonden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na</a:t>
            </a:r>
            <a:r>
              <a:rPr lang="en-US" dirty="0" smtClean="0">
                <a:latin typeface="Calibri" panose="020F0502020204030204" pitchFamily="34" charset="0"/>
              </a:rPr>
              <a:t> 100.000 </a:t>
            </a:r>
            <a:r>
              <a:rPr lang="en-US" dirty="0" err="1" smtClean="0">
                <a:latin typeface="Calibri" panose="020F0502020204030204" pitchFamily="34" charset="0"/>
              </a:rPr>
              <a:t>jaar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2819400"/>
            <a:ext cx="82296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bestaat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uit</a:t>
            </a:r>
            <a:r>
              <a:rPr lang="en-US" dirty="0" smtClean="0">
                <a:latin typeface="Calibri" panose="020F0502020204030204" pitchFamily="34" charset="0"/>
              </a:rPr>
              <a:t> 25% helium-4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kleine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fracties</a:t>
            </a:r>
            <a:r>
              <a:rPr lang="en-US" dirty="0" smtClean="0">
                <a:latin typeface="Calibri" panose="020F0502020204030204" pitchFamily="34" charset="0"/>
              </a:rPr>
              <a:t> 3He, D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7Li; de rest is </a:t>
            </a:r>
            <a:r>
              <a:rPr lang="en-US" dirty="0" err="1" smtClean="0">
                <a:latin typeface="Calibri" panose="020F0502020204030204" pitchFamily="34" charset="0"/>
              </a:rPr>
              <a:t>waterstof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3352800"/>
            <a:ext cx="5943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Calibri" panose="020F0502020204030204" pitchFamily="34" charset="0"/>
              </a:rPr>
              <a:t>Opgave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maak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schatting</a:t>
            </a:r>
            <a:r>
              <a:rPr lang="en-US" dirty="0" smtClean="0">
                <a:latin typeface="Calibri" panose="020F0502020204030204" pitchFamily="34" charset="0"/>
              </a:rPr>
              <a:t> van helium-4 </a:t>
            </a:r>
            <a:r>
              <a:rPr lang="en-US" dirty="0" err="1" smtClean="0">
                <a:latin typeface="Calibri" panose="020F0502020204030204" pitchFamily="34" charset="0"/>
              </a:rPr>
              <a:t>productie</a:t>
            </a:r>
            <a:r>
              <a:rPr lang="en-US" dirty="0" smtClean="0">
                <a:latin typeface="Calibri" panose="020F0502020204030204" pitchFamily="34" charset="0"/>
              </a:rPr>
              <a:t> in </a:t>
            </a:r>
            <a:r>
              <a:rPr lang="en-US" dirty="0" err="1" smtClean="0">
                <a:latin typeface="Calibri" panose="020F0502020204030204" pitchFamily="34" charset="0"/>
              </a:rPr>
              <a:t>Melkweg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46433" y="3744913"/>
            <a:ext cx="5943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Melkweg</a:t>
            </a:r>
            <a:r>
              <a:rPr lang="en-US" dirty="0">
                <a:latin typeface="Calibri" panose="020F0502020204030204" pitchFamily="34" charset="0"/>
              </a:rPr>
              <a:t>: 10</a:t>
            </a:r>
            <a:r>
              <a:rPr lang="en-US" baseline="30000" dirty="0">
                <a:latin typeface="Calibri" panose="020F0502020204030204" pitchFamily="34" charset="0"/>
              </a:rPr>
              <a:t>10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jaar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Luminositeit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Conversie</a:t>
            </a:r>
            <a:r>
              <a:rPr lang="en-US" dirty="0">
                <a:latin typeface="Calibri" panose="020F0502020204030204" pitchFamily="34" charset="0"/>
              </a:rPr>
              <a:t> 1 kg </a:t>
            </a:r>
            <a:r>
              <a:rPr lang="en-US" dirty="0" err="1">
                <a:latin typeface="Calibri" panose="020F0502020204030204" pitchFamily="34" charset="0"/>
              </a:rPr>
              <a:t>waterstof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naar</a:t>
            </a:r>
            <a:r>
              <a:rPr lang="en-US" dirty="0">
                <a:latin typeface="Calibri" panose="020F0502020204030204" pitchFamily="34" charset="0"/>
              </a:rPr>
              <a:t> helium-4 </a:t>
            </a:r>
            <a:r>
              <a:rPr lang="en-US" dirty="0" err="1">
                <a:latin typeface="Calibri" panose="020F0502020204030204" pitchFamily="34" charset="0"/>
              </a:rPr>
              <a:t>levert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4964113"/>
            <a:ext cx="7086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Calibri" panose="020F0502020204030204" pitchFamily="34" charset="0"/>
              </a:rPr>
              <a:t>Antwoord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geproduceerde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massa</a:t>
            </a:r>
            <a:r>
              <a:rPr lang="en-US" dirty="0" smtClean="0">
                <a:latin typeface="Calibri" panose="020F0502020204030204" pitchFamily="34" charset="0"/>
              </a:rPr>
              <a:t> helium-4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59547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</a:rPr>
              <a:t>totale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massa</a:t>
            </a:r>
            <a:r>
              <a:rPr lang="en-US" dirty="0" smtClean="0">
                <a:latin typeface="Calibri" panose="020F0502020204030204" pitchFamily="34" charset="0"/>
              </a:rPr>
              <a:t> van de </a:t>
            </a:r>
            <a:r>
              <a:rPr lang="en-US" dirty="0" err="1" smtClean="0">
                <a:latin typeface="Calibri" panose="020F0502020204030204" pitchFamily="34" charset="0"/>
              </a:rPr>
              <a:t>Melkweg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ongeveer</a:t>
            </a:r>
            <a:r>
              <a:rPr lang="en-US" dirty="0" smtClean="0">
                <a:latin typeface="Calibri" panose="020F0502020204030204" pitchFamily="34" charset="0"/>
              </a:rPr>
              <a:t> 3 x 10</a:t>
            </a:r>
            <a:r>
              <a:rPr lang="en-US" baseline="30000" dirty="0" smtClean="0">
                <a:latin typeface="Calibri" panose="020F0502020204030204" pitchFamily="34" charset="0"/>
              </a:rPr>
              <a:t>41</a:t>
            </a:r>
            <a:r>
              <a:rPr lang="en-US" dirty="0" smtClean="0">
                <a:latin typeface="Calibri" panose="020F0502020204030204" pitchFamily="34" charset="0"/>
              </a:rPr>
              <a:t> kg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4074817"/>
            <a:ext cx="1700213" cy="273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811" y="4358035"/>
            <a:ext cx="1047750" cy="23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285269"/>
            <a:ext cx="4953000" cy="5514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" y="6335713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Calibri" panose="020F0502020204030204" pitchFamily="34" charset="0"/>
              </a:rPr>
              <a:t>Conclusie</a:t>
            </a:r>
            <a:r>
              <a:rPr lang="en-US" dirty="0" smtClean="0">
                <a:latin typeface="Calibri" panose="020F0502020204030204" pitchFamily="34" charset="0"/>
              </a:rPr>
              <a:t>: de </a:t>
            </a:r>
            <a:r>
              <a:rPr lang="en-US" dirty="0" err="1" smtClean="0">
                <a:latin typeface="Calibri" panose="020F0502020204030204" pitchFamily="34" charset="0"/>
              </a:rPr>
              <a:t>waargenomen</a:t>
            </a:r>
            <a:r>
              <a:rPr lang="en-US" dirty="0" smtClean="0">
                <a:latin typeface="Calibri" panose="020F0502020204030204" pitchFamily="34" charset="0"/>
              </a:rPr>
              <a:t> helium-4 is maar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klein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deel</a:t>
            </a:r>
            <a:r>
              <a:rPr lang="en-US" dirty="0" smtClean="0">
                <a:latin typeface="Calibri" panose="020F0502020204030204" pitchFamily="34" charset="0"/>
              </a:rPr>
              <a:t> in </a:t>
            </a:r>
            <a:r>
              <a:rPr lang="en-US" dirty="0" err="1" smtClean="0">
                <a:latin typeface="Calibri" panose="020F0502020204030204" pitchFamily="34" charset="0"/>
              </a:rPr>
              <a:t>sterren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geproduceerd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26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5" grpId="0"/>
      <p:bldP spid="37" grpId="0"/>
      <p:bldP spid="44" grpId="0"/>
      <p:bldP spid="45" grpId="0"/>
      <p:bldP spid="46" grpId="0"/>
      <p:bldP spid="47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Big Bang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nucleosynthese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Thermodynamische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berekeningen</a:t>
            </a:r>
            <a:r>
              <a:rPr lang="en-US" dirty="0" smtClean="0">
                <a:latin typeface="Calibri" panose="020F0502020204030204" pitchFamily="34" charset="0"/>
              </a:rPr>
              <a:t> met </a:t>
            </a:r>
            <a:r>
              <a:rPr lang="en-US" dirty="0" err="1" smtClean="0">
                <a:latin typeface="Calibri" panose="020F0502020204030204" pitchFamily="34" charset="0"/>
              </a:rPr>
              <a:t>gekoppelde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kanalen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BBN </a:t>
            </a:r>
            <a:r>
              <a:rPr lang="en-US" dirty="0" err="1" smtClean="0">
                <a:latin typeface="Calibri" panose="020F0502020204030204" pitchFamily="34" charset="0"/>
              </a:rPr>
              <a:t>begon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afgekoeld</a:t>
            </a:r>
            <a:r>
              <a:rPr lang="en-US" dirty="0" smtClean="0">
                <a:latin typeface="Calibri" panose="020F0502020204030204" pitchFamily="34" charset="0"/>
              </a:rPr>
              <a:t> was tot 3 </a:t>
            </a:r>
            <a:r>
              <a:rPr lang="en-US" dirty="0" err="1" smtClean="0">
                <a:latin typeface="Calibri" panose="020F0502020204030204" pitchFamily="34" charset="0"/>
              </a:rPr>
              <a:t>miljard</a:t>
            </a:r>
            <a:r>
              <a:rPr lang="en-US" dirty="0" smtClean="0">
                <a:latin typeface="Calibri" panose="020F0502020204030204" pitchFamily="34" charset="0"/>
              </a:rPr>
              <a:t> K (</a:t>
            </a:r>
            <a:r>
              <a:rPr lang="en-US" dirty="0" err="1" smtClean="0">
                <a:latin typeface="Calibri" panose="020F0502020204030204" pitchFamily="34" charset="0"/>
              </a:rPr>
              <a:t>ongeveer</a:t>
            </a:r>
            <a:r>
              <a:rPr lang="en-US" dirty="0" smtClean="0">
                <a:latin typeface="Calibri" panose="020F0502020204030204" pitchFamily="34" charset="0"/>
              </a:rPr>
              <a:t> 1 MeV)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3124200"/>
            <a:ext cx="5943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Deuteronen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gevormd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&lt; 10</a:t>
            </a:r>
            <a:r>
              <a:rPr lang="en-US" baseline="30000" dirty="0" smtClean="0">
                <a:latin typeface="Calibri" panose="020F0502020204030204" pitchFamily="34" charset="0"/>
              </a:rPr>
              <a:t>9</a:t>
            </a:r>
            <a:r>
              <a:rPr lang="en-US" dirty="0" smtClean="0">
                <a:latin typeface="Calibri" panose="020F0502020204030204" pitchFamily="34" charset="0"/>
              </a:rPr>
              <a:t> K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4876800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Reacties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6335713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Vorming</a:t>
            </a:r>
            <a:r>
              <a:rPr lang="en-US" dirty="0" smtClean="0">
                <a:latin typeface="Calibri" panose="020F0502020204030204" pitchFamily="34" charset="0"/>
              </a:rPr>
              <a:t> van </a:t>
            </a:r>
            <a:r>
              <a:rPr lang="en-US" baseline="30000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Li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Be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66132"/>
            <a:ext cx="4914900" cy="48918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2601912"/>
            <a:ext cx="82296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Helium-4 </a:t>
            </a:r>
            <a:r>
              <a:rPr lang="en-US" dirty="0" err="1" smtClean="0">
                <a:latin typeface="Calibri" panose="020F0502020204030204" pitchFamily="34" charset="0"/>
              </a:rPr>
              <a:t>heeft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hoge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bindingsenergie</a:t>
            </a:r>
            <a:r>
              <a:rPr lang="en-US" dirty="0" smtClean="0">
                <a:latin typeface="Calibri" panose="020F0502020204030204" pitchFamily="34" charset="0"/>
              </a:rPr>
              <a:t> van 28 MeV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472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Donkere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materie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niet</a:t>
            </a:r>
            <a:r>
              <a:rPr lang="en-US" dirty="0" smtClean="0">
                <a:latin typeface="Calibri" panose="020F0502020204030204" pitchFamily="34" charset="0"/>
              </a:rPr>
              <a:t> relevant, want </a:t>
            </a:r>
            <a:r>
              <a:rPr lang="en-US" dirty="0" err="1" smtClean="0">
                <a:latin typeface="Calibri" panose="020F0502020204030204" pitchFamily="34" charset="0"/>
              </a:rPr>
              <a:t>dynamica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door </a:t>
            </a:r>
            <a:r>
              <a:rPr lang="en-US" dirty="0" err="1" smtClean="0">
                <a:latin typeface="Calibri" panose="020F0502020204030204" pitchFamily="34" charset="0"/>
              </a:rPr>
              <a:t>straling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gedomineerd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21" y="3487740"/>
            <a:ext cx="1620479" cy="30539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3400" y="4038600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Neutron-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protonvangst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leidt</a:t>
            </a:r>
            <a:r>
              <a:rPr lang="en-US" dirty="0" smtClean="0">
                <a:latin typeface="Calibri" panose="020F0502020204030204" pitchFamily="34" charset="0"/>
              </a:rPr>
              <a:t> tot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He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5295007"/>
            <a:ext cx="2233613" cy="2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5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44" grpId="0"/>
      <p:bldP spid="47" grpId="0"/>
      <p:bldP spid="22" grpId="0"/>
      <p:bldP spid="37" grpId="0"/>
      <p:bldP spid="32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Big Bang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nucleosynthese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Hoeveelheden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H,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H,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He, 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He,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Li </a:t>
            </a:r>
            <a:r>
              <a:rPr lang="en-US" dirty="0" err="1" smtClean="0">
                <a:latin typeface="Calibri" panose="020F0502020204030204" pitchFamily="34" charset="0"/>
              </a:rPr>
              <a:t>gevoelig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baryondichtheid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drukken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dit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uit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verhouding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baryonen</a:t>
            </a:r>
            <a:r>
              <a:rPr lang="en-US" dirty="0" smtClean="0">
                <a:latin typeface="Calibri" panose="020F0502020204030204" pitchFamily="34" charset="0"/>
              </a:rPr>
              <a:t> tot </a:t>
            </a:r>
            <a:r>
              <a:rPr lang="en-US" dirty="0" err="1" smtClean="0">
                <a:latin typeface="Calibri" panose="020F0502020204030204" pitchFamily="34" charset="0"/>
              </a:rPr>
              <a:t>fotonen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ongeveer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BBN </a:t>
            </a:r>
            <a:r>
              <a:rPr lang="en-US" dirty="0" err="1" smtClean="0">
                <a:latin typeface="Calibri" panose="020F0502020204030204" pitchFamily="34" charset="0"/>
              </a:rPr>
              <a:t>begint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eerder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hogere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baryondichtheid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8326"/>
            <a:ext cx="5480649" cy="45008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2209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gevoelig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expansiesnelheid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580" y="2118241"/>
            <a:ext cx="3587620" cy="47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7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Thermodynamica in het vroege 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Abondantie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helium-4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hoge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temperatuur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zorgen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zwakke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interacties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thermisch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evenwicht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22860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Massaverschil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tussen</a:t>
            </a:r>
            <a:r>
              <a:rPr lang="en-US" dirty="0" smtClean="0">
                <a:latin typeface="Calibri" panose="020F0502020204030204" pitchFamily="34" charset="0"/>
              </a:rPr>
              <a:t> proton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neutron 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819400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&gt;&gt; </a:t>
            </a:r>
            <a:r>
              <a:rPr lang="en-US" dirty="0" err="1" smtClean="0"/>
              <a:t>D</a:t>
            </a:r>
            <a:r>
              <a:rPr lang="en-US" i="1" dirty="0" err="1" smtClean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evenveel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protonen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in het plasma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3644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lager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1 MeV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1"/>
            <a:ext cx="2757488" cy="103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57" y="2328074"/>
            <a:ext cx="3076575" cy="32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390" y="3254477"/>
            <a:ext cx="3733800" cy="686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5990" y="3625334"/>
            <a:ext cx="2859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Zie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vergelijking</a:t>
            </a:r>
            <a:r>
              <a:rPr lang="en-US" dirty="0" smtClean="0">
                <a:latin typeface="Calibri" panose="020F0502020204030204" pitchFamily="34" charset="0"/>
              </a:rPr>
              <a:t> (183)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038600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dit</a:t>
            </a:r>
            <a:r>
              <a:rPr lang="en-US" dirty="0" smtClean="0">
                <a:latin typeface="Calibri" panose="020F0502020204030204" pitchFamily="34" charset="0"/>
              </a:rPr>
              <a:t> het hele </a:t>
            </a:r>
            <a:r>
              <a:rPr lang="en-US" dirty="0" err="1" smtClean="0">
                <a:latin typeface="Calibri" panose="020F0502020204030204" pitchFamily="34" charset="0"/>
              </a:rPr>
              <a:t>verhaal</a:t>
            </a:r>
            <a:r>
              <a:rPr lang="en-US" dirty="0" smtClean="0">
                <a:latin typeface="Calibri" panose="020F0502020204030204" pitchFamily="34" charset="0"/>
              </a:rPr>
              <a:t> was,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gaat</a:t>
            </a:r>
            <a:r>
              <a:rPr lang="en-US" dirty="0" smtClean="0">
                <a:latin typeface="Calibri" panose="020F0502020204030204" pitchFamily="34" charset="0"/>
              </a:rPr>
              <a:t> de ratio </a:t>
            </a:r>
            <a:r>
              <a:rPr lang="en-US" dirty="0" err="1" smtClean="0">
                <a:latin typeface="Calibri" panose="020F0502020204030204" pitchFamily="34" charset="0"/>
              </a:rPr>
              <a:t>naar</a:t>
            </a:r>
            <a:r>
              <a:rPr lang="en-US" dirty="0" smtClean="0">
                <a:latin typeface="Calibri" panose="020F0502020204030204" pitchFamily="34" charset="0"/>
              </a:rPr>
              <a:t> 0 </a:t>
            </a:r>
            <a:r>
              <a:rPr lang="en-US" dirty="0" err="1" smtClean="0">
                <a:latin typeface="Calibri" panose="020F0502020204030204" pitchFamily="34" charset="0"/>
              </a:rPr>
              <a:t>naarmate</a:t>
            </a:r>
            <a:r>
              <a:rPr lang="en-US" dirty="0" smtClean="0">
                <a:latin typeface="Calibri" panose="020F0502020204030204" pitchFamily="34" charset="0"/>
              </a:rPr>
              <a:t>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afkoelt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5074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T &lt; 0.8 MeV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reactiesnelheid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kleiner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de Hubble </a:t>
            </a:r>
            <a:r>
              <a:rPr lang="en-US" dirty="0" err="1" smtClean="0">
                <a:latin typeface="Calibri" panose="020F0502020204030204" pitchFamily="34" charset="0"/>
              </a:rPr>
              <a:t>expansiesnelheid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4906296"/>
            <a:ext cx="4495800" cy="631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5562600"/>
            <a:ext cx="824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treedt</a:t>
            </a:r>
            <a:r>
              <a:rPr lang="en-US" dirty="0" smtClean="0">
                <a:latin typeface="Calibri" panose="020F0502020204030204" pitchFamily="34" charset="0"/>
              </a:rPr>
              <a:t> “freeze-out” op van de </a:t>
            </a:r>
            <a:r>
              <a:rPr lang="en-US" dirty="0" err="1" smtClean="0">
                <a:latin typeface="Calibri" panose="020F0502020204030204" pitchFamily="34" charset="0"/>
              </a:rPr>
              <a:t>abondantie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niet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meer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vernietigd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ze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vervallen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echter</a:t>
            </a:r>
            <a:r>
              <a:rPr lang="en-US" dirty="0" smtClean="0">
                <a:latin typeface="Calibri" panose="020F0502020204030204" pitchFamily="34" charset="0"/>
              </a:rPr>
              <a:t> nog steeds met </a:t>
            </a:r>
            <a:r>
              <a:rPr lang="en-US" dirty="0" err="1" smtClean="0">
                <a:latin typeface="Calibri" panose="020F0502020204030204" pitchFamily="34" charset="0"/>
              </a:rPr>
              <a:t>levensduur</a:t>
            </a:r>
            <a:r>
              <a:rPr lang="en-US" dirty="0" smtClean="0">
                <a:latin typeface="Calibri" panose="020F0502020204030204" pitchFamily="34" charset="0"/>
              </a:rPr>
              <a:t> 887 </a:t>
            </a:r>
            <a:r>
              <a:rPr lang="en-US" dirty="0" err="1" smtClean="0">
                <a:latin typeface="Calibri" panose="020F0502020204030204" pitchFamily="34" charset="0"/>
              </a:rPr>
              <a:t>seconde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309993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Verhouding</a:t>
            </a:r>
            <a:r>
              <a:rPr lang="en-US" dirty="0" smtClean="0">
                <a:latin typeface="Calibri" panose="020F0502020204030204" pitchFamily="34" charset="0"/>
              </a:rPr>
              <a:t>                                                  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“</a:t>
            </a:r>
            <a:r>
              <a:rPr lang="en-US" dirty="0" err="1" smtClean="0">
                <a:latin typeface="Calibri" panose="020F0502020204030204" pitchFamily="34" charset="0"/>
              </a:rPr>
              <a:t>ingevroren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037" y="6245147"/>
            <a:ext cx="2290763" cy="6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0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7" grpId="0"/>
      <p:bldP spid="13" grpId="0"/>
      <p:bldP spid="14" grpId="0"/>
      <p:bldP spid="15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Abondantie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helium-4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Voordat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vervallen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eindigen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ze</a:t>
            </a:r>
            <a:r>
              <a:rPr lang="en-US" dirty="0" smtClean="0">
                <a:latin typeface="Calibri" panose="020F0502020204030204" pitchFamily="34" charset="0"/>
              </a:rPr>
              <a:t> in helium-4 via de </a:t>
            </a:r>
            <a:r>
              <a:rPr lang="en-US" dirty="0" err="1" smtClean="0">
                <a:latin typeface="Calibri" panose="020F0502020204030204" pitchFamily="34" charset="0"/>
              </a:rPr>
              <a:t>reeksen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kernreacties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667000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Drempel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gevormd</a:t>
            </a:r>
            <a:r>
              <a:rPr lang="en-US" dirty="0" smtClean="0">
                <a:latin typeface="Calibri" panose="020F0502020204030204" pitchFamily="34" charset="0"/>
              </a:rPr>
              <a:t> door </a:t>
            </a:r>
            <a:r>
              <a:rPr lang="en-US" dirty="0" err="1" smtClean="0">
                <a:latin typeface="Calibri" panose="020F0502020204030204" pitchFamily="34" charset="0"/>
              </a:rPr>
              <a:t>reactie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3644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0386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Verhouding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groot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&gt;&gt; 0.1 MeV, want door </a:t>
            </a:r>
            <a:r>
              <a:rPr lang="en-US" dirty="0" err="1" smtClean="0">
                <a:latin typeface="Calibri" panose="020F0502020204030204" pitchFamily="34" charset="0"/>
              </a:rPr>
              <a:t>hoge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fotondichtheid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foto-disintegratie</a:t>
            </a:r>
            <a:r>
              <a:rPr lang="en-US" dirty="0" smtClean="0">
                <a:latin typeface="Calibri" panose="020F0502020204030204" pitchFamily="34" charset="0"/>
              </a:rPr>
              <a:t> van deuterium efficient. De D-</a:t>
            </a:r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blijft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laag</a:t>
            </a:r>
            <a:r>
              <a:rPr lang="en-US" dirty="0" smtClean="0">
                <a:latin typeface="Calibri" panose="020F0502020204030204" pitchFamily="34" charset="0"/>
              </a:rPr>
              <a:t> ( </a:t>
            </a:r>
            <a:r>
              <a:rPr lang="en-US" dirty="0" err="1" smtClean="0">
                <a:latin typeface="Calibri" panose="020F0502020204030204" pitchFamily="34" charset="0"/>
              </a:rPr>
              <a:t>abondantie</a:t>
            </a:r>
            <a:r>
              <a:rPr lang="en-US" dirty="0" smtClean="0">
                <a:latin typeface="Calibri" panose="020F0502020204030204" pitchFamily="34" charset="0"/>
              </a:rPr>
              <a:t> &lt; 10</a:t>
            </a:r>
            <a:r>
              <a:rPr lang="en-US" baseline="30000" dirty="0" smtClean="0">
                <a:latin typeface="Calibri" panose="020F0502020204030204" pitchFamily="34" charset="0"/>
              </a:rPr>
              <a:t>-10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8122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Reacties</a:t>
            </a:r>
            <a:r>
              <a:rPr lang="en-US" dirty="0" smtClean="0">
                <a:latin typeface="Calibri" panose="020F0502020204030204" pitchFamily="34" charset="0"/>
              </a:rPr>
              <a:t> D + D </a:t>
            </a:r>
            <a:r>
              <a:rPr lang="en-US" dirty="0" err="1" smtClean="0">
                <a:latin typeface="Calibri" panose="020F0502020204030204" pitchFamily="34" charset="0"/>
              </a:rPr>
              <a:t>gaan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kwadratisch</a:t>
            </a:r>
            <a:r>
              <a:rPr lang="en-US" dirty="0" smtClean="0">
                <a:latin typeface="Calibri" panose="020F0502020204030204" pitchFamily="34" charset="0"/>
              </a:rPr>
              <a:t> in deuteron-</a:t>
            </a:r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257800"/>
            <a:ext cx="824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T &lt; 0.1 MeV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foto-disintegratie</a:t>
            </a:r>
            <a:r>
              <a:rPr lang="en-US" dirty="0" smtClean="0">
                <a:latin typeface="Calibri" panose="020F0502020204030204" pitchFamily="34" charset="0"/>
              </a:rPr>
              <a:t> inefficient, </a:t>
            </a: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D-</a:t>
            </a:r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sterk</a:t>
            </a:r>
            <a:r>
              <a:rPr lang="en-US" dirty="0" smtClean="0">
                <a:latin typeface="Calibri" panose="020F0502020204030204" pitchFamily="34" charset="0"/>
              </a:rPr>
              <a:t> toe,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nagenoeg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geconsumeert</a:t>
            </a:r>
            <a:r>
              <a:rPr lang="en-US" dirty="0" smtClean="0">
                <a:latin typeface="Calibri" panose="020F0502020204030204" pitchFamily="34" charset="0"/>
              </a:rPr>
              <a:t> om helium-4 </a:t>
            </a:r>
            <a:r>
              <a:rPr lang="en-US" dirty="0" err="1" smtClean="0">
                <a:latin typeface="Calibri" panose="020F0502020204030204" pitchFamily="34" charset="0"/>
              </a:rPr>
              <a:t>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produceren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096000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Dan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28" y="1524000"/>
            <a:ext cx="7524750" cy="101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14" y="2687788"/>
            <a:ext cx="1847850" cy="34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458" y="3201069"/>
            <a:ext cx="4772025" cy="738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6063465"/>
            <a:ext cx="3733800" cy="538432"/>
          </a:xfrm>
          <a:prstGeom prst="rect">
            <a:avLst/>
          </a:prstGeom>
        </p:spPr>
      </p:pic>
      <p:sp>
        <p:nvSpPr>
          <p:cNvPr id="22" name="Right Arrow 12"/>
          <p:cNvSpPr>
            <a:spLocks noChangeArrowheads="1"/>
          </p:cNvSpPr>
          <p:nvPr/>
        </p:nvSpPr>
        <p:spPr bwMode="auto">
          <a:xfrm>
            <a:off x="5696564" y="615239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116" y="6131832"/>
            <a:ext cx="1999636" cy="3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7" grpId="0"/>
      <p:bldP spid="14" grpId="0"/>
      <p:bldP spid="15" grpId="0"/>
      <p:bldP spid="17" grpId="0"/>
      <p:bldP spid="1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gas met </a:t>
            </a:r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 = N/V </a:t>
            </a:r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denkbeeldige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doos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002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u="sng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hoeveelheid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r>
              <a:rPr lang="en-US" altLang="en-US" dirty="0" smtClean="0">
                <a:latin typeface="Calibri" pitchFamily="34" charset="0"/>
              </a:rPr>
              <a:t> die per second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oppervlakte</a:t>
            </a:r>
            <a:r>
              <a:rPr lang="en-US" altLang="en-US" dirty="0" smtClean="0">
                <a:latin typeface="Calibri" pitchFamily="34" charset="0"/>
              </a:rPr>
              <a:t>-element </a:t>
            </a:r>
            <a:r>
              <a:rPr lang="en-US" altLang="en-US" dirty="0" err="1" smtClean="0">
                <a:latin typeface="Calibri" pitchFamily="34" charset="0"/>
              </a:rPr>
              <a:t>d</a:t>
            </a:r>
            <a:r>
              <a:rPr lang="en-US" altLang="en-US" i="1" dirty="0" err="1" smtClean="0">
                <a:latin typeface="Calibri" pitchFamily="34" charset="0"/>
              </a:rPr>
              <a:t>A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normaalvector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passeert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7548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286000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wand met </a:t>
            </a:r>
            <a:r>
              <a:rPr lang="en-US" altLang="en-US" b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positieve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oppervlak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2046950" y="6269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Stel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bewegen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3657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</a:t>
            </a:r>
            <a:r>
              <a:rPr lang="en-US" altLang="en-US" i="1" dirty="0" err="1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botsen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in volume                    met de wand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Cube 1"/>
          <p:cNvSpPr/>
          <p:nvPr/>
        </p:nvSpPr>
        <p:spPr bwMode="auto">
          <a:xfrm>
            <a:off x="7239000" y="1295400"/>
            <a:ext cx="1371600" cy="1295400"/>
          </a:xfrm>
          <a:prstGeom prst="cub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8591"/>
            <a:ext cx="2443162" cy="2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323625"/>
            <a:ext cx="919162" cy="2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25" y="3704565"/>
            <a:ext cx="942975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75" y="4095167"/>
            <a:ext cx="1854925" cy="3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4431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Impulsoverdracht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botsing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7360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impulsoverdracht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50" y="4526825"/>
            <a:ext cx="261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50450" y="4784925"/>
            <a:ext cx="3551959" cy="290738"/>
            <a:chOff x="3050450" y="4784925"/>
            <a:chExt cx="3551959" cy="290738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450" y="4784925"/>
              <a:ext cx="3426550" cy="29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52" y="4795375"/>
              <a:ext cx="232957" cy="2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51170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38" y="5148043"/>
            <a:ext cx="2053862" cy="3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427093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isotrope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verdeling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beweegt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gemiddeld</a:t>
            </a:r>
            <a:r>
              <a:rPr lang="en-US" altLang="en-US" dirty="0" smtClean="0">
                <a:latin typeface="Calibri" pitchFamily="34" charset="0"/>
              </a:rPr>
              <a:t> 1/6-deel in de </a:t>
            </a:r>
            <a:r>
              <a:rPr lang="en-US" altLang="en-US" dirty="0" err="1" smtClean="0">
                <a:latin typeface="Calibri" pitchFamily="34" charset="0"/>
              </a:rPr>
              <a:t>positieve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het </a:t>
            </a:r>
            <a:r>
              <a:rPr lang="en-US" altLang="en-US" dirty="0" err="1" smtClean="0">
                <a:latin typeface="Calibri" pitchFamily="34" charset="0"/>
              </a:rPr>
              <a:t>algemeen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impulsverdeling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n(p)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5" name="Groep 28"/>
          <p:cNvGrpSpPr/>
          <p:nvPr/>
        </p:nvGrpSpPr>
        <p:grpSpPr>
          <a:xfrm>
            <a:off x="2898650" y="6129328"/>
            <a:ext cx="2667000" cy="615897"/>
            <a:chOff x="2898650" y="6129328"/>
            <a:chExt cx="2667000" cy="61589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898650" y="6129328"/>
              <a:ext cx="2667000" cy="615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81" y="6165903"/>
              <a:ext cx="2281612" cy="53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761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8203" grpId="0" animBg="1"/>
      <p:bldP spid="14" grpId="0"/>
      <p:bldP spid="15" grpId="0"/>
      <p:bldP spid="2" grpId="0" animBg="1"/>
      <p:bldP spid="16" grpId="0"/>
      <p:bldP spid="20" grpId="0"/>
      <p:bldP spid="23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gas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944469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err="1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4365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i="1" dirty="0" err="1" smtClean="0">
                <a:latin typeface="Calibri" pitchFamily="34" charset="0"/>
              </a:rPr>
              <a:t>kinetische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572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307875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Bijvoorbeeld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1136703"/>
            <a:ext cx="2667000" cy="615897"/>
            <a:chOff x="2898650" y="6129328"/>
            <a:chExt cx="2667000" cy="61589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898650" y="6129328"/>
              <a:ext cx="2667000" cy="615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81" y="6165903"/>
              <a:ext cx="2281612" cy="53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7325"/>
            <a:ext cx="966786" cy="3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7" y="2362200"/>
            <a:ext cx="5641184" cy="5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12675" y="3276600"/>
            <a:ext cx="1371600" cy="369332"/>
            <a:chOff x="5612675" y="3276600"/>
            <a:chExt cx="1371600" cy="36933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612675" y="3276600"/>
              <a:ext cx="1371600" cy="3693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014" y="3320916"/>
              <a:ext cx="1288186" cy="28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2378"/>
            <a:ext cx="274320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85350"/>
            <a:ext cx="4534488" cy="6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6107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Algemeen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relaties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onafhankelijk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impulsverdeling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5307876"/>
            <a:ext cx="888275" cy="384950"/>
            <a:chOff x="4724400" y="5307876"/>
            <a:chExt cx="888275" cy="384950"/>
          </a:xfrm>
        </p:grpSpPr>
        <p:grpSp>
          <p:nvGrpSpPr>
            <p:cNvPr id="6" name="Group 5"/>
            <p:cNvGrpSpPr/>
            <p:nvPr/>
          </p:nvGrpSpPr>
          <p:grpSpPr>
            <a:xfrm>
              <a:off x="4800600" y="5326113"/>
              <a:ext cx="689639" cy="366713"/>
              <a:chOff x="4956375" y="5326113"/>
              <a:chExt cx="689639" cy="366713"/>
            </a:xfrm>
          </p:grpSpPr>
          <p:pic>
            <p:nvPicPr>
              <p:cNvPr id="14344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6375" y="5326113"/>
                <a:ext cx="361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164" y="5373478"/>
                <a:ext cx="32385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ounded Rectangle 40"/>
            <p:cNvSpPr/>
            <p:nvPr/>
          </p:nvSpPr>
          <p:spPr bwMode="auto">
            <a:xfrm>
              <a:off x="4724400" y="5307876"/>
              <a:ext cx="888275" cy="3693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52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4" grpId="0"/>
      <p:bldP spid="16" grpId="0"/>
      <p:bldP spid="23" grpId="0"/>
      <p:bldP spid="26" grpId="0"/>
      <p:bldP spid="2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Toestandsvergelijkingen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Toestandvergelijking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4365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Niet-relativistische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rustmassa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mc</a:t>
            </a:r>
            <a:r>
              <a:rPr lang="en-US" altLang="en-US" baseline="30000" dirty="0" smtClean="0">
                <a:latin typeface="Calibri" pitchFamily="34" charset="0"/>
              </a:rPr>
              <a:t>2 </a:t>
            </a:r>
            <a:r>
              <a:rPr lang="en-US" altLang="en-US" i="1" dirty="0" smtClean="0">
                <a:latin typeface="Calibri" pitchFamily="34" charset="0"/>
              </a:rPr>
              <a:t>&gt;&gt; P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noemen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 (“dust”)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a = 1/3</a:t>
            </a:r>
            <a:endParaRPr lang="en-US" altLang="en-US" i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572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vacuum-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dus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a = -1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307875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Continuiteitsvergelijking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64008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3" y="1231900"/>
            <a:ext cx="1066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292275" y="1556544"/>
            <a:ext cx="0" cy="500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76600" y="1763712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constante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1752600" y="2895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14600" y="2835075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Vloeistof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drukloos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i="1" dirty="0" smtClean="0"/>
              <a:t>a = 0</a:t>
            </a:r>
            <a:endParaRPr lang="en-US" altLang="en-US" i="1" baseline="30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078225"/>
            <a:ext cx="895350" cy="3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00" y="4632525"/>
            <a:ext cx="923925" cy="2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06791"/>
            <a:ext cx="21541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82" y="5787095"/>
            <a:ext cx="2056368" cy="3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06" y="5325445"/>
            <a:ext cx="2289894" cy="3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6265364"/>
            <a:ext cx="766762" cy="6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34" y="6298990"/>
            <a:ext cx="7966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16" grpId="0"/>
      <p:bldP spid="23" grpId="0"/>
      <p:bldP spid="26" grpId="0"/>
      <p:bldP spid="27" grpId="0"/>
      <p:bldP spid="39" grpId="0"/>
      <p:bldP spid="3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Tijdsevolutie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schaalfactor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828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Ansatz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9766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29834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i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429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419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Kosmologische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constante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is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mogelijk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analytische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oplossing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geven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willekeurig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mengsel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vacuumenergie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094637"/>
            <a:ext cx="2333625" cy="61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5147"/>
            <a:ext cx="800100" cy="3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7" y="2177232"/>
            <a:ext cx="1528762" cy="4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953191"/>
            <a:ext cx="1157287" cy="3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3" y="3422592"/>
            <a:ext cx="1204912" cy="3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3897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beide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gevallen</a:t>
            </a:r>
            <a:endParaRPr lang="en-US" altLang="en-US" i="1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7550"/>
            <a:ext cx="1119187" cy="3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369843"/>
            <a:ext cx="1176337" cy="3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36241"/>
            <a:ext cx="4038600" cy="33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04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16" grpId="0"/>
      <p:bldP spid="23" grpId="0"/>
      <p:bldP spid="26" grpId="0"/>
      <p:bldP spid="27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evenwichtsthermodynamica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ijl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mengsel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soort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66619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Bezettingsgraad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toestanden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0600" y="287165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276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Bose-Einstein </a:t>
            </a:r>
            <a:r>
              <a:rPr lang="en-US" altLang="en-US" dirty="0" err="1" smtClean="0">
                <a:latin typeface="Calibri" pitchFamily="34" charset="0"/>
              </a:rPr>
              <a:t>statistiek</a:t>
            </a:r>
            <a:r>
              <a:rPr lang="en-US" altLang="en-US" dirty="0" smtClean="0">
                <a:latin typeface="Calibri" pitchFamily="34" charset="0"/>
              </a:rPr>
              <a:t> min-</a:t>
            </a:r>
            <a:r>
              <a:rPr lang="en-US" altLang="en-US" dirty="0" err="1" smtClean="0">
                <a:latin typeface="Calibri" pitchFamily="34" charset="0"/>
              </a:rPr>
              <a:t>teken</a:t>
            </a:r>
            <a:r>
              <a:rPr lang="en-US" altLang="en-US" dirty="0" smtClean="0">
                <a:latin typeface="Calibri" pitchFamily="34" charset="0"/>
              </a:rPr>
              <a:t>, Fermi-Dirac plus-</a:t>
            </a:r>
            <a:r>
              <a:rPr lang="en-US" altLang="en-US" dirty="0" err="1" smtClean="0">
                <a:latin typeface="Calibri" pitchFamily="34" charset="0"/>
              </a:rPr>
              <a:t>teken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3434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 + </a:t>
            </a:r>
            <a:r>
              <a:rPr lang="en-US" altLang="en-US" i="1" dirty="0" err="1" smtClean="0">
                <a:latin typeface="Calibri" pitchFamily="34" charset="0"/>
              </a:rPr>
              <a:t>dp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is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3897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Quantumtoestanden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doos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26" y="1600200"/>
            <a:ext cx="2514600" cy="5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847625" y="2124500"/>
            <a:ext cx="0" cy="935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81600" y="21336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715000" y="2133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15000" y="229766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65924" y="2564675"/>
            <a:ext cx="237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hemische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potentiaal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840300"/>
            <a:ext cx="15906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9347"/>
            <a:ext cx="4752975" cy="5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4812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toestanden</a:t>
            </a:r>
            <a:r>
              <a:rPr lang="en-US" altLang="en-US" dirty="0" smtClean="0">
                <a:latin typeface="Calibri" pitchFamily="34" charset="0"/>
              </a:rPr>
              <a:t> (# /                         ) is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67275"/>
            <a:ext cx="1257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00" y="4690000"/>
            <a:ext cx="1990725" cy="5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6156525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35624" y="5334000"/>
            <a:ext cx="201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statistisch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gewicht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0" y="5680600"/>
            <a:ext cx="3467100" cy="5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62600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4" y="6182650"/>
            <a:ext cx="1436896" cy="56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3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23" grpId="0"/>
      <p:bldP spid="26" grpId="0"/>
      <p:bldP spid="27" grpId="0"/>
      <p:bldP spid="34" grpId="0"/>
      <p:bldP spid="29" grpId="0"/>
      <p:bldP spid="30" grpId="0"/>
      <p:bldP spid="32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gas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bij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relatief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lage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gas met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209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862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1054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03050"/>
            <a:ext cx="3467100" cy="5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5638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Evenzo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5987"/>
            <a:ext cx="2142136" cy="3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Arrow 30"/>
          <p:cNvSpPr>
            <a:spLocks noChangeArrowheads="1"/>
          </p:cNvSpPr>
          <p:nvPr/>
        </p:nvSpPr>
        <p:spPr bwMode="auto">
          <a:xfrm>
            <a:off x="3950425" y="1746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1558909"/>
            <a:ext cx="4405313" cy="5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133600" y="29561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4" y="2690812"/>
            <a:ext cx="611935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7391400" y="3276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15" y="3593068"/>
            <a:ext cx="2790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5715"/>
            <a:ext cx="6769963" cy="6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 bwMode="auto">
          <a:xfrm flipV="1">
            <a:off x="7065700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51066"/>
            <a:ext cx="1365543" cy="2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6" y="5181600"/>
            <a:ext cx="35250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 bwMode="auto">
          <a:xfrm rot="5400000">
            <a:off x="7326183" y="4300847"/>
            <a:ext cx="228600" cy="177456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3535"/>
            <a:ext cx="4757738" cy="5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7837696" cy="5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Brace 39"/>
          <p:cNvSpPr/>
          <p:nvPr/>
        </p:nvSpPr>
        <p:spPr bwMode="auto">
          <a:xfrm rot="5400000">
            <a:off x="8099497" y="5889698"/>
            <a:ext cx="228600" cy="125080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48437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7" grpId="0"/>
      <p:bldP spid="38" grpId="0"/>
      <p:bldP spid="31" grpId="0" animBg="1"/>
      <p:bldP spid="33" grpId="0" animBg="1"/>
      <p:bldP spid="2" grpId="0" animBg="1"/>
      <p:bldP spid="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22898</TotalTime>
  <Words>1508</Words>
  <Application>Microsoft Office PowerPoint</Application>
  <PresentationFormat>Letter Paper (8.5x11 in)</PresentationFormat>
  <Paragraphs>301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Unicode MS</vt:lpstr>
      <vt:lpstr>Arial</vt:lpstr>
      <vt:lpstr>Arial Rounded MT Bold</vt:lpstr>
      <vt:lpstr>Biondi</vt:lpstr>
      <vt:lpstr>Calibri</vt:lpstr>
      <vt:lpstr>Symbol</vt:lpstr>
      <vt:lpstr>Times</vt:lpstr>
      <vt:lpstr>Times New Roman</vt:lpstr>
      <vt:lpstr>Default Design</vt:lpstr>
      <vt:lpstr>1_Default Design</vt:lpstr>
      <vt:lpstr>Photo Editor Photo</vt:lpstr>
      <vt:lpstr>PowerPoint Presentation</vt:lpstr>
      <vt:lpstr>PowerPoint Presentation</vt:lpstr>
      <vt:lpstr>Thermodynamica in het vroege heelal</vt:lpstr>
      <vt:lpstr>Druk</vt:lpstr>
      <vt:lpstr>Druk en dichtheid</vt:lpstr>
      <vt:lpstr>Toestandsvergelijkingen</vt:lpstr>
      <vt:lpstr>Tijdsevolutie schaalfactor</vt:lpstr>
      <vt:lpstr>Intermezzo: evenwichtsthermodynamica</vt:lpstr>
      <vt:lpstr>Intermezzo: gas bij relatief lage T</vt:lpstr>
      <vt:lpstr>Intermezzo: gas bij relatief lage T</vt:lpstr>
      <vt:lpstr>Druk voor een fermion/boson gas</vt:lpstr>
      <vt:lpstr>Vrijheidsgraden</vt:lpstr>
      <vt:lpstr>Historie van het heelal</vt:lpstr>
      <vt:lpstr>Historie van het heelal</vt:lpstr>
      <vt:lpstr>Elektrozwakke overgang</vt:lpstr>
      <vt:lpstr>QCD fase-overgang</vt:lpstr>
      <vt:lpstr>Neutrino’s ontkoppelen</vt:lpstr>
      <vt:lpstr>Primordiale neutrino’s</vt:lpstr>
      <vt:lpstr>Intermezzo: thermodynamica</vt:lpstr>
      <vt:lpstr>Intermezzo: entropie</vt:lpstr>
      <vt:lpstr>Entropie in expanderend heelal</vt:lpstr>
      <vt:lpstr>Elektron-positron annihilatie</vt:lpstr>
      <vt:lpstr>Huidige bijdrage van straling</vt:lpstr>
      <vt:lpstr>Primeordiale neutrino’s</vt:lpstr>
      <vt:lpstr>Dominantie van materie</vt:lpstr>
      <vt:lpstr>  Historie van het heelal</vt:lpstr>
      <vt:lpstr>Big Bang nucleosynthese</vt:lpstr>
      <vt:lpstr>Big Bang nucleosynthese</vt:lpstr>
      <vt:lpstr>Big Bang nucleosynthese</vt:lpstr>
      <vt:lpstr>Abondantie van helium-4</vt:lpstr>
      <vt:lpstr>Abondantie van helium-4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1007</cp:revision>
  <cp:lastPrinted>2002-09-13T18:52:55Z</cp:lastPrinted>
  <dcterms:created xsi:type="dcterms:W3CDTF">2001-01-08T10:28:24Z</dcterms:created>
  <dcterms:modified xsi:type="dcterms:W3CDTF">2015-11-30T23:16:45Z</dcterms:modified>
</cp:coreProperties>
</file>