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97" r:id="rId2"/>
    <p:sldId id="898" r:id="rId3"/>
    <p:sldId id="876" r:id="rId4"/>
    <p:sldId id="878" r:id="rId5"/>
    <p:sldId id="880" r:id="rId6"/>
    <p:sldId id="879" r:id="rId7"/>
    <p:sldId id="881" r:id="rId8"/>
    <p:sldId id="882" r:id="rId9"/>
    <p:sldId id="883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4" r:id="rId19"/>
    <p:sldId id="893" r:id="rId20"/>
    <p:sldId id="895" r:id="rId21"/>
    <p:sldId id="896" r:id="rId22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84" d="100"/>
          <a:sy n="84" d="100"/>
        </p:scale>
        <p:origin x="-5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3B8948-4D2D-45E8-8928-E65247A289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D4FE692-7FDA-4E07-B2D5-45DFEB05A6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776D-0E9C-4743-87FE-EE1B303303E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86E161-2541-427F-8424-CF617E1FC516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A27F5-1901-4A06-8307-524A0A4C7CC2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72D4D0-9BD4-4BF9-94C9-A6917B5633B4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E9FBB-B6B2-4FB9-9595-28F59A2390BC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62FBE-96B9-425D-B8AB-C55E602A15B5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815C1-270E-427A-8376-CF9F2F288D06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FB4E9-7814-41DD-AF35-B48A75B3F44F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D23D-A7AE-479F-807F-917E93972953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30FDC7-5397-470E-90B6-916D9B118E31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74C21-AD37-40D0-AD88-4FFF17D23233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A215-7FB6-4CE8-8CF0-D7F2D80C9F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80FD7-9DEE-460C-AFC2-BFC5E17A72DA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5EFA2-A75A-46F7-9930-2DDFE7F376BF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8CB45-01D8-40D7-B7DA-B4E4E45454A1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0D598-73CF-45AB-A773-FA90A15CC302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15839-0169-4028-9F1E-DD3B3602F07B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AA0F9-32AE-42E2-B02C-99B2263DC654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D2D56F-5519-4D07-8B9A-1B669CA48300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126BD-DB2F-4E58-B528-CD234F7920E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0D03D-C144-40C2-886F-DC1B6A1E6C11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942639-097D-4C6A-818F-E86C023D9E6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C1F9-9002-40A3-993F-51B0DCB5B13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153B8-42BE-4CB0-87DD-C71F04707A0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C78E-B4FD-4ABF-8E88-C96762ECDBC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EE10-F605-428A-89CA-5C5FBCBD367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EFA4-5709-4274-ABEA-30625CD87DF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B6E-7B9B-4FAD-AAD9-BF288E3448B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8285-33E7-431E-8DF6-028BF336F8F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A2811-683A-45DE-86BC-DB3D1EFBA2D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569F-00C8-475C-A318-E06B8A8C81C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4CF4-AFB5-4345-A8D8-8F5A96FABB6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E293-BDBA-43B0-B14B-B8077FD4D71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56F2-BF85-4C14-9E33-877A88ED31B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79A3-B61B-4034-930B-F5EA8E63AB1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3BF738D-8B23-4EA5-B064-63E1E7281B6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6.pn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pn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77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</a:t>
            </a: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Relativistische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kosmologie: 26 november 2012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  <a:cs typeface="Arial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12292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2403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roodverschuiving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557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87513"/>
            <a:ext cx="55795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sterren</a:t>
            </a:r>
            <a:r>
              <a:rPr lang="en-US" dirty="0">
                <a:latin typeface="Calibri" pitchFamily="34" charset="0"/>
              </a:rPr>
              <a:t> die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weg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staan</a:t>
            </a:r>
            <a:r>
              <a:rPr lang="en-US" dirty="0">
                <a:latin typeface="Calibri" pitchFamily="34" charset="0"/>
              </a:rPr>
              <a:t> (a </a:t>
            </a:r>
            <a:r>
              <a:rPr lang="en-US" dirty="0">
                <a:latin typeface="Calibri" pitchFamily="34" charset="0"/>
                <a:sym typeface="Symbol"/>
              </a:rPr>
              <a:t> constant) </a:t>
            </a:r>
            <a:r>
              <a:rPr lang="en-US" dirty="0" err="1">
                <a:latin typeface="Calibri" pitchFamily="34" charset="0"/>
                <a:sym typeface="Symbol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1716088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685800" y="220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988" y="2039938"/>
            <a:ext cx="4410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1" y="2209799"/>
            <a:ext cx="2658943" cy="369332"/>
            <a:chOff x="4900612" y="2730248"/>
            <a:chExt cx="2659228" cy="368777"/>
          </a:xfrm>
        </p:grpSpPr>
        <p:sp>
          <p:nvSpPr>
            <p:cNvPr id="11" name="TextBox 10"/>
            <p:cNvSpPr txBox="1"/>
            <p:nvPr/>
          </p:nvSpPr>
          <p:spPr>
            <a:xfrm>
              <a:off x="4900612" y="2730248"/>
              <a:ext cx="2511726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itchFamily="34" charset="0"/>
                </a:rPr>
                <a:t>(</a:t>
              </a:r>
              <a:r>
                <a:rPr lang="en-US" dirty="0" err="1">
                  <a:latin typeface="Calibri" pitchFamily="34" charset="0"/>
                </a:rPr>
                <a:t>gebruik</a:t>
              </a:r>
              <a:r>
                <a:rPr lang="en-US" dirty="0">
                  <a:latin typeface="Calibri" pitchFamily="34" charset="0"/>
                </a:rPr>
                <a:t>                            )</a:t>
              </a:r>
            </a:p>
          </p:txBody>
        </p:sp>
        <p:pic>
          <p:nvPicPr>
            <p:cNvPr id="1640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4865" y="2767264"/>
              <a:ext cx="1704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1"/>
          <p:cNvSpPr>
            <a:spLocks noChangeArrowheads="1"/>
          </p:cNvSpPr>
          <p:nvPr/>
        </p:nvSpPr>
        <p:spPr bwMode="auto">
          <a:xfrm>
            <a:off x="5486400" y="2790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2679700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65913" y="25908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5175" y="3079750"/>
            <a:ext cx="18366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Hubble </a:t>
            </a:r>
            <a:r>
              <a:rPr lang="en-US" dirty="0" err="1">
                <a:latin typeface="Calibri" pitchFamily="34" charset="0"/>
              </a:rPr>
              <a:t>constante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3457575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7488" y="3744913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36913"/>
            <a:ext cx="50292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0800000">
            <a:off x="685800" y="5562600"/>
            <a:ext cx="41910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23" name="TextBox 22"/>
          <p:cNvSpPr txBox="1"/>
          <p:nvPr/>
        </p:nvSpPr>
        <p:spPr>
          <a:xfrm>
            <a:off x="5257800" y="4572000"/>
            <a:ext cx="33028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roodverschuiving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heden</a:t>
            </a:r>
            <a:r>
              <a:rPr lang="en-US" sz="1600" dirty="0">
                <a:latin typeface="Calibri" pitchFamily="34" charset="0"/>
              </a:rPr>
              <a:t> → z = 0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10 </a:t>
            </a:r>
            <a:r>
              <a:rPr lang="en-US" sz="1600" dirty="0" err="1">
                <a:latin typeface="Calibri" pitchFamily="34" charset="0"/>
              </a:rPr>
              <a:t>Gyr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geleden</a:t>
            </a:r>
            <a:r>
              <a:rPr lang="en-US" sz="1600" dirty="0">
                <a:latin typeface="Calibri" pitchFamily="34" charset="0"/>
              </a:rPr>
              <a:t> → z = 1 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z = 1 → </a:t>
            </a:r>
            <a:r>
              <a:rPr lang="en-US" sz="1600" dirty="0" err="1">
                <a:latin typeface="Calibri" pitchFamily="34" charset="0"/>
              </a:rPr>
              <a:t>heelal</a:t>
            </a:r>
            <a:r>
              <a:rPr lang="en-US" sz="1600" dirty="0">
                <a:latin typeface="Calibri" pitchFamily="34" charset="0"/>
              </a:rPr>
              <a:t> half </a:t>
            </a:r>
            <a:r>
              <a:rPr lang="en-US" sz="1600" dirty="0" err="1">
                <a:latin typeface="Calibri" pitchFamily="34" charset="0"/>
              </a:rPr>
              <a:t>zo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groot</a:t>
            </a:r>
            <a:r>
              <a:rPr lang="en-US" sz="1600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802313"/>
            <a:ext cx="33873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Hubble </a:t>
            </a:r>
            <a:r>
              <a:rPr lang="en-US" dirty="0" err="1">
                <a:latin typeface="Calibri" pitchFamily="34" charset="0"/>
              </a:rPr>
              <a:t>constante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 constant!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 animBg="1"/>
      <p:bldP spid="13" grpId="0" animBg="1"/>
      <p:bldP spid="16" grpId="0" animBg="1"/>
      <p:bldP spid="17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5664200"/>
            <a:ext cx="266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60713"/>
            <a:ext cx="3000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Friedmannvergelijkingen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084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Wat</a:t>
            </a:r>
            <a:r>
              <a:rPr lang="en-US" dirty="0">
                <a:latin typeface="Calibri" pitchFamily="34" charset="0"/>
              </a:rPr>
              <a:t> is de </a:t>
            </a:r>
            <a:r>
              <a:rPr lang="en-US" dirty="0" err="1">
                <a:latin typeface="Calibri" pitchFamily="34" charset="0"/>
              </a:rPr>
              <a:t>exacte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vorm</a:t>
            </a:r>
            <a:r>
              <a:rPr lang="en-US" dirty="0">
                <a:latin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</a:rPr>
              <a:t>functie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schaalfactor</a:t>
            </a:r>
            <a:r>
              <a:rPr lang="en-US" dirty="0">
                <a:latin typeface="Calibri" pitchFamily="34" charset="0"/>
              </a:rPr>
              <a:t> a(t)?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35113"/>
            <a:ext cx="73602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Metriek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volgt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Einsteinvergelijkingen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correcte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energie-impulstensor</a:t>
            </a:r>
            <a:r>
              <a:rPr lang="en-US" dirty="0">
                <a:latin typeface="Calibri" pitchFamily="34" charset="0"/>
              </a:rPr>
              <a:t> 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39913"/>
            <a:ext cx="78985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Complicatie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tijdafhankelijkheid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metriek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heeft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invloed</a:t>
            </a:r>
            <a:r>
              <a:rPr lang="en-US" dirty="0">
                <a:latin typeface="Calibri" pitchFamily="34" charset="0"/>
              </a:rPr>
              <a:t> op T (e.g. </a:t>
            </a:r>
            <a:r>
              <a:rPr lang="en-US" dirty="0" err="1">
                <a:latin typeface="Calibri" pitchFamily="34" charset="0"/>
              </a:rPr>
              <a:t>ballonmodel</a:t>
            </a:r>
            <a:r>
              <a:rPr lang="en-US" dirty="0">
                <a:latin typeface="Calibri" pitchFamily="34" charset="0"/>
              </a:rPr>
              <a:t> en 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144713"/>
            <a:ext cx="3886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Kosmologisch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principe</a:t>
            </a:r>
            <a:r>
              <a:rPr lang="en-US" dirty="0">
                <a:latin typeface="Calibri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geen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plaatsafhankelijkheid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perfecte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vloeistof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09825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14600"/>
            <a:ext cx="2095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94798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Gebruik</a:t>
            </a:r>
            <a:r>
              <a:rPr lang="en-US" dirty="0">
                <a:latin typeface="Calibri" pitchFamily="34" charset="0"/>
              </a:rPr>
              <a:t> CMRF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362200" y="29845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3000375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28771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Bereken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Riccitensor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Riemannscalar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Robertson-Walker </a:t>
            </a:r>
            <a:r>
              <a:rPr lang="en-US" dirty="0" err="1">
                <a:latin typeface="Calibri" pitchFamily="34" charset="0"/>
              </a:rPr>
              <a:t>metriek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224213"/>
            <a:ext cx="2200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4181475"/>
            <a:ext cx="3048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Invullen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R</a:t>
            </a:r>
            <a:r>
              <a:rPr lang="en-US" baseline="-25000" dirty="0" err="1">
                <a:latin typeface="Calibri" pitchFamily="34" charset="0"/>
              </a:rPr>
              <a:t>mn</a:t>
            </a:r>
            <a:r>
              <a:rPr lang="en-US" dirty="0">
                <a:latin typeface="Calibri" pitchFamily="34" charset="0"/>
              </a:rPr>
              <a:t>, R en </a:t>
            </a:r>
            <a:r>
              <a:rPr lang="en-US" dirty="0" err="1">
                <a:latin typeface="Calibri" pitchFamily="34" charset="0"/>
              </a:rPr>
              <a:t>T</a:t>
            </a:r>
            <a:r>
              <a:rPr lang="en-US" baseline="-25000" dirty="0" err="1">
                <a:latin typeface="Calibri" pitchFamily="34" charset="0"/>
              </a:rPr>
              <a:t>mn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</a:rPr>
              <a:t>Einsteinvergelijkingen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388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Relaties</a:t>
            </a:r>
            <a:r>
              <a:rPr lang="en-US" dirty="0">
                <a:latin typeface="Calibri" pitchFamily="34" charset="0"/>
              </a:rPr>
              <a:t> (twee) </a:t>
            </a:r>
            <a:r>
              <a:rPr lang="en-US" dirty="0" err="1">
                <a:latin typeface="Calibri" pitchFamily="34" charset="0"/>
              </a:rPr>
              <a:t>tussen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schaalfactor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druk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energiedichtheid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2959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0858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092700"/>
            <a:ext cx="200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5854700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5245100"/>
            <a:ext cx="228600" cy="990600"/>
          </a:xfrm>
          <a:prstGeom prst="righ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5095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11" grpId="0"/>
      <p:bldP spid="12" grpId="0" animBg="1"/>
      <p:bldP spid="14" grpId="0"/>
      <p:bldP spid="19" grpId="0"/>
      <p:bldP spid="20" grpId="0" animBg="1"/>
      <p:bldP spid="21" grpId="0"/>
      <p:bldP spid="22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Oerknal en Friedmannvergelijkingen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91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druk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zijn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positieve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grootheden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ons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bekende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velden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3400" y="1571625"/>
            <a:ext cx="5692775" cy="495300"/>
            <a:chOff x="533400" y="1572128"/>
            <a:chExt cx="5692437" cy="495300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1600703"/>
              <a:ext cx="373357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itchFamily="34" charset="0"/>
                </a:rPr>
                <a:t>Dan         </a:t>
              </a:r>
              <a:r>
                <a:rPr lang="en-US" dirty="0" err="1">
                  <a:latin typeface="Calibri" pitchFamily="34" charset="0"/>
                </a:rPr>
                <a:t>negatief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volgens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309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912" y="1572128"/>
              <a:ext cx="2828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3950" y="1676400"/>
              <a:ext cx="4000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33400" y="2017713"/>
            <a:ext cx="563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Uitdijingssnelheid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neemt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af</a:t>
            </a:r>
            <a:r>
              <a:rPr lang="en-US" dirty="0">
                <a:latin typeface="Calibri" pitchFamily="34" charset="0"/>
              </a:rPr>
              <a:t> in de </a:t>
            </a:r>
            <a:r>
              <a:rPr lang="en-US" dirty="0" err="1">
                <a:latin typeface="Calibri" pitchFamily="34" charset="0"/>
              </a:rPr>
              <a:t>tijd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2309813"/>
            <a:ext cx="5638800" cy="369887"/>
            <a:chOff x="533400" y="2310064"/>
            <a:chExt cx="563880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310064"/>
              <a:ext cx="5638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Volgens</a:t>
              </a:r>
              <a:r>
                <a:rPr lang="en-US" dirty="0">
                  <a:latin typeface="Calibri" pitchFamily="34" charset="0"/>
                </a:rPr>
                <a:t> experiment,                 , </a:t>
              </a:r>
              <a:r>
                <a:rPr lang="en-US" dirty="0" err="1">
                  <a:latin typeface="Calibri" pitchFamily="34" charset="0"/>
                </a:rPr>
                <a:t>dijt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heelal</a:t>
              </a:r>
              <a:r>
                <a:rPr lang="en-US" dirty="0">
                  <a:latin typeface="Calibri" pitchFamily="34" charset="0"/>
                </a:rPr>
                <a:t> nu </a:t>
              </a:r>
              <a:r>
                <a:rPr lang="en-US" dirty="0" err="1">
                  <a:latin typeface="Calibri" pitchFamily="34" charset="0"/>
                </a:rPr>
                <a:t>uit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30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0" y="237824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2743200"/>
            <a:ext cx="7162800" cy="368300"/>
            <a:chOff x="1219200" y="2742836"/>
            <a:chExt cx="7162800" cy="369332"/>
          </a:xfrm>
        </p:grpSpPr>
        <p:sp>
          <p:nvSpPr>
            <p:cNvPr id="3090" name="Right Arrow 31"/>
            <p:cNvSpPr>
              <a:spLocks noChangeArrowheads="1"/>
            </p:cNvSpPr>
            <p:nvPr/>
          </p:nvSpPr>
          <p:spPr bwMode="auto">
            <a:xfrm>
              <a:off x="1219200" y="2771272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600" y="2742836"/>
              <a:ext cx="6248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Schaalfactor</a:t>
              </a:r>
              <a:r>
                <a:rPr lang="en-US" dirty="0">
                  <a:latin typeface="Calibri" pitchFamily="34" charset="0"/>
                </a:rPr>
                <a:t>       </a:t>
              </a:r>
              <a:r>
                <a:rPr lang="en-US" dirty="0" err="1">
                  <a:latin typeface="Calibri" pitchFamily="34" charset="0"/>
                </a:rPr>
                <a:t>heeft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ooit</a:t>
              </a:r>
              <a:r>
                <a:rPr lang="en-US" dirty="0">
                  <a:latin typeface="Calibri" pitchFamily="34" charset="0"/>
                </a:rPr>
                <a:t> de </a:t>
              </a:r>
              <a:r>
                <a:rPr lang="en-US" dirty="0" err="1">
                  <a:latin typeface="Calibri" pitchFamily="34" charset="0"/>
                </a:rPr>
                <a:t>waarde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nul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aangenomen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309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5360" y="2807368"/>
              <a:ext cx="333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33400" y="3135313"/>
            <a:ext cx="7543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Friedmannvergelijkingen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voorspellen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alle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materie</a:t>
            </a:r>
            <a:r>
              <a:rPr lang="en-US" sz="1600" dirty="0">
                <a:latin typeface="Calibri" pitchFamily="34" charset="0"/>
              </a:rPr>
              <a:t> en </a:t>
            </a:r>
            <a:r>
              <a:rPr lang="en-US" sz="1600" dirty="0" err="1">
                <a:latin typeface="Calibri" pitchFamily="34" charset="0"/>
              </a:rPr>
              <a:t>energie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ooit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opgesloten</a:t>
            </a:r>
            <a:r>
              <a:rPr lang="en-US" sz="1600" dirty="0">
                <a:latin typeface="Calibri" pitchFamily="34" charset="0"/>
              </a:rPr>
              <a:t> in volume V = 0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ruimtetijd</a:t>
            </a:r>
            <a:r>
              <a:rPr lang="en-US" sz="1600" dirty="0">
                <a:latin typeface="Calibri" pitchFamily="34" charset="0"/>
              </a:rPr>
              <a:t> is </a:t>
            </a:r>
            <a:r>
              <a:rPr lang="en-US" sz="1600" dirty="0" err="1">
                <a:latin typeface="Calibri" pitchFamily="34" charset="0"/>
              </a:rPr>
              <a:t>begonnen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als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singulariteit</a:t>
            </a:r>
            <a:r>
              <a:rPr lang="en-US" sz="1600" dirty="0">
                <a:latin typeface="Calibri" pitchFamily="34" charset="0"/>
              </a:rPr>
              <a:t> met </a:t>
            </a:r>
            <a:r>
              <a:rPr lang="en-US" sz="1600" dirty="0" err="1">
                <a:latin typeface="Calibri" pitchFamily="34" charset="0"/>
              </a:rPr>
              <a:t>oneindige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energiedichtheid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generieke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conclusie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voor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alle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oplossingen</a:t>
            </a:r>
            <a:r>
              <a:rPr lang="en-US" sz="1600" dirty="0">
                <a:latin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</a:rPr>
              <a:t>Friedmannvergelijkingen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225925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Leeftijd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heelal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48188"/>
            <a:ext cx="274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2057400" y="5486400"/>
            <a:ext cx="9144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1295400" y="5257800"/>
          <a:ext cx="655638" cy="381000"/>
        </p:xfrm>
        <a:graphic>
          <a:graphicData uri="http://schemas.openxmlformats.org/presentationml/2006/ole">
            <p:oleObj spid="_x0000_s3074" name="Equation" r:id="rId9" imgW="393480" imgH="22860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21075" y="535305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helling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4400550" y="5197475"/>
          <a:ext cx="3511550" cy="719138"/>
        </p:xfrm>
        <a:graphic>
          <a:graphicData uri="http://schemas.openxmlformats.org/presentationml/2006/ole">
            <p:oleObj spid="_x0000_s3075" name="Equation" r:id="rId10" imgW="2108160" imgH="43164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5954713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Leeftijd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&lt; 15 </a:t>
            </a:r>
            <a:r>
              <a:rPr lang="en-US" dirty="0" err="1">
                <a:latin typeface="Calibri" pitchFamily="34" charset="0"/>
              </a:rPr>
              <a:t>Gjaar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124200" y="5486400"/>
            <a:ext cx="838200" cy="76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5" grpId="0"/>
      <p:bldP spid="36" grpId="0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Energiedichtheid in heelal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28564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bestaat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koude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materie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en-US" sz="1600" dirty="0" err="1">
                <a:latin typeface="Calibri" pitchFamily="34" charset="0"/>
              </a:rPr>
              <a:t>atomen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molekulen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aarde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sterren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donkere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materie</a:t>
            </a:r>
            <a:r>
              <a:rPr lang="en-US" sz="1600" dirty="0">
                <a:latin typeface="Calibri" pitchFamily="34" charset="0"/>
              </a:rPr>
              <a:t>, etc.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straling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en-US" sz="1600" dirty="0" err="1">
                <a:latin typeface="Calibri" pitchFamily="34" charset="0"/>
              </a:rPr>
              <a:t>fotonen</a:t>
            </a:r>
            <a:r>
              <a:rPr lang="en-US" sz="1600" dirty="0">
                <a:latin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</a:rPr>
              <a:t>sterren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fotonen</a:t>
            </a:r>
            <a:r>
              <a:rPr lang="en-US" sz="1600" dirty="0">
                <a:latin typeface="Calibri" pitchFamily="34" charset="0"/>
              </a:rPr>
              <a:t> van CMB, neutrino’s, etc.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kosmologische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constante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en-US" sz="1600" dirty="0" err="1">
                <a:latin typeface="Calibri" pitchFamily="34" charset="0"/>
              </a:rPr>
              <a:t>donkere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energie</a:t>
            </a:r>
            <a:r>
              <a:rPr lang="en-US" sz="1600" dirty="0">
                <a:latin typeface="Calibri" pitchFamily="34" charset="0"/>
              </a:rPr>
              <a:t>, vacuum </a:t>
            </a:r>
            <a:r>
              <a:rPr lang="en-US" sz="1600" dirty="0" err="1">
                <a:latin typeface="Calibri" pitchFamily="34" charset="0"/>
              </a:rPr>
              <a:t>energie</a:t>
            </a:r>
            <a:r>
              <a:rPr lang="en-US" sz="1600" dirty="0">
                <a:latin typeface="Calibri" pitchFamily="34" charset="0"/>
              </a:rPr>
              <a:t>, quintessence </a:t>
            </a:r>
            <a:r>
              <a:rPr lang="en-US" sz="1600" dirty="0" err="1">
                <a:latin typeface="Calibri" pitchFamily="34" charset="0"/>
              </a:rPr>
              <a:t>veld</a:t>
            </a:r>
            <a:r>
              <a:rPr lang="en-US" sz="1600" dirty="0">
                <a:latin typeface="Calibri" pitchFamily="34" charset="0"/>
              </a:rPr>
              <a:t>, 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38400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elk van </a:t>
            </a:r>
            <a:r>
              <a:rPr lang="en-US" dirty="0" err="1">
                <a:latin typeface="Calibri" pitchFamily="34" charset="0"/>
              </a:rPr>
              <a:t>deze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soorten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verband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tussen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energiedichtheid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druk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bestaat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200400"/>
            <a:ext cx="3629025" cy="392113"/>
            <a:chOff x="533401" y="2911640"/>
            <a:chExt cx="3629024" cy="392761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911640"/>
              <a:ext cx="11906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1" y="2935492"/>
              <a:ext cx="2666999" cy="368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Toestandsvergelijking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1000" y="32242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volgt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Friedmannvergelijkingen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657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Energiedichtheid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gedeeld</a:t>
            </a:r>
            <a:r>
              <a:rPr lang="en-US" dirty="0">
                <a:latin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</a:rPr>
              <a:t>fysisch</a:t>
            </a:r>
            <a:r>
              <a:rPr lang="en-US" dirty="0">
                <a:latin typeface="Calibri" pitchFamily="34" charset="0"/>
              </a:rPr>
              <a:t> volume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4038600"/>
            <a:ext cx="6096000" cy="369888"/>
            <a:chOff x="533400" y="3593068"/>
            <a:chExt cx="6096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93068"/>
              <a:ext cx="6096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Fysisch</a:t>
              </a:r>
              <a:r>
                <a:rPr lang="en-US" dirty="0">
                  <a:latin typeface="Calibri" pitchFamily="34" charset="0"/>
                </a:rPr>
                <a:t> volume </a:t>
              </a:r>
              <a:r>
                <a:rPr lang="en-US" dirty="0" err="1">
                  <a:latin typeface="Calibri" pitchFamily="34" charset="0"/>
                </a:rPr>
                <a:t>bepaald</a:t>
              </a:r>
              <a:r>
                <a:rPr lang="en-US" dirty="0">
                  <a:latin typeface="Calibri" pitchFamily="34" charset="0"/>
                </a:rPr>
                <a:t> door </a:t>
              </a:r>
            </a:p>
          </p:txBody>
        </p:sp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7760" y="3684171"/>
              <a:ext cx="438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533400" y="4659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Koude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materie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45593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53975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Straling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5425" y="53530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33400" y="614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constante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913" y="6159500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05400" y="6135688"/>
            <a:ext cx="373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Neemt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af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tijdens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uitdijen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dirty="0" err="1">
                <a:latin typeface="Calibri" pitchFamily="34" charset="0"/>
              </a:rPr>
              <a:t>krimpen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heelal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0" y="54102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Extra </a:t>
            </a:r>
            <a:r>
              <a:rPr lang="en-US" dirty="0" err="1">
                <a:latin typeface="Calibri" pitchFamily="34" charset="0"/>
              </a:rPr>
              <a:t>afname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t.g.v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roodverschuiving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5737225"/>
            <a:ext cx="2293938" cy="269875"/>
            <a:chOff x="3086100" y="5508955"/>
            <a:chExt cx="2293521" cy="270213"/>
          </a:xfrm>
        </p:grpSpPr>
        <p:pic>
          <p:nvPicPr>
            <p:cNvPr id="1845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6100" y="5508955"/>
              <a:ext cx="1257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9496" y="5550568"/>
              <a:ext cx="1000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5562600" y="56864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evenredig</a:t>
            </a:r>
            <a:r>
              <a:rPr lang="en-US" dirty="0">
                <a:latin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</a:rPr>
              <a:t>schaalfactor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4660900"/>
            <a:ext cx="487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Hoeveelheid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constant (= A) en </a:t>
            </a:r>
            <a:r>
              <a:rPr lang="en-US" dirty="0" err="1">
                <a:latin typeface="Calibri" pitchFamily="34" charset="0"/>
              </a:rPr>
              <a:t>wordt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omgezet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andere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soorten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  <p:bldP spid="43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88" y="3606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Heelal gedomineerd door koude materie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11668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Koude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materie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10668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764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2954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476375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Bepaal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constante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differentieer</a:t>
            </a:r>
            <a:r>
              <a:rPr lang="en-US" dirty="0">
                <a:latin typeface="Calibri" pitchFamily="34" charset="0"/>
              </a:rPr>
              <a:t> 1e FV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763838" y="3216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988" y="3100388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81400" y="3703638"/>
            <a:ext cx="236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invullen</a:t>
            </a:r>
            <a:r>
              <a:rPr lang="en-US" dirty="0">
                <a:latin typeface="Calibri" pitchFamily="34" charset="0"/>
              </a:rPr>
              <a:t> in 2e FV</a:t>
            </a: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6629400" y="4167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7600" y="4125913"/>
            <a:ext cx="167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itchFamily="34" charset="0"/>
              </a:rPr>
              <a:t>n = 0, P =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473551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668838"/>
            <a:ext cx="218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505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4826000"/>
            <a:ext cx="15240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4955061" y="4963299"/>
            <a:ext cx="1369539" cy="432486"/>
          </p:xfrm>
          <a:graphic>
            <a:graphicData uri="http://schemas.openxmlformats.org/presentationml/2006/ole">
              <p:oleObj spid="_x0000_s4098" name="Equation" r:id="rId10" imgW="723600" imgH="228600" progId="Equation.3">
                <p:embed/>
              </p:oleObj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58785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Hieruit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volgt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ook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>
                  <a:latin typeface="Calibri" pitchFamily="34" charset="0"/>
                </a:rPr>
                <a:t>direct  </a:t>
              </a:r>
              <a:r>
                <a:rPr lang="en-US" smtClean="0">
                  <a:latin typeface="Calibri" pitchFamily="34" charset="0"/>
                </a:rPr>
                <a:t>                   </a:t>
              </a:r>
              <a:r>
                <a:rPr lang="en-US" dirty="0">
                  <a:latin typeface="Calibri" pitchFamily="34" charset="0"/>
                </a:rPr>
                <a:t>en</a:t>
              </a:r>
            </a:p>
          </p:txBody>
        </p:sp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9144" y="5955957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9" grpId="0" animBg="1"/>
      <p:bldP spid="30" grpId="0"/>
      <p:bldP spid="32" grpId="0"/>
      <p:bldP spid="33" grpId="0" animBg="1"/>
      <p:bldP spid="35" grpId="0"/>
      <p:bldP spid="36" grpId="0" animBg="1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298825"/>
            <a:ext cx="2533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Heelal gedomineerd door straling</a:t>
            </a: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6002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4495800" y="2133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2084388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itchFamily="34" charset="0"/>
              </a:rPr>
              <a:t>n = 1/3 </a:t>
            </a:r>
            <a:r>
              <a:rPr lang="en-US" dirty="0">
                <a:latin typeface="Calibri" pitchFamily="34" charset="0"/>
              </a:rPr>
              <a:t>en </a:t>
            </a:r>
            <a:r>
              <a:rPr lang="en-US" dirty="0" err="1">
                <a:latin typeface="Calibri" pitchFamily="34" charset="0"/>
              </a:rPr>
              <a:t>dus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34956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38163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53000" y="3581400"/>
            <a:ext cx="17526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978400" y="4951883"/>
            <a:ext cx="1322388" cy="457200"/>
          </p:xfrm>
          <a:graphic>
            <a:graphicData uri="http://schemas.openxmlformats.org/presentationml/2006/ole">
              <p:oleObj spid="_x0000_s5123" name="Equation" r:id="rId6" imgW="698400" imgH="241200" progId="Equation.3">
                <p:embed/>
              </p:oleObj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45831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Hieruit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volgt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ook</a:t>
              </a:r>
              <a:r>
                <a:rPr lang="en-US" dirty="0">
                  <a:latin typeface="Calibri" pitchFamily="34" charset="0"/>
                </a:rPr>
                <a:t> direct               en</a:t>
              </a:r>
            </a:p>
          </p:txBody>
        </p:sp>
        <p:pic>
          <p:nvPicPr>
            <p:cNvPr id="514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9144" y="5955957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33400" y="14446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Straling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5425" y="1400175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1350" y="1993900"/>
            <a:ext cx="139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3400" y="5192713"/>
            <a:ext cx="617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Uitdijing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stralingsgedomineerd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gaat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sneller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6432550" y="5530850"/>
          <a:ext cx="1797050" cy="793750"/>
        </p:xfrm>
        <a:graphic>
          <a:graphicData uri="http://schemas.openxmlformats.org/presentationml/2006/ole">
            <p:oleObj spid="_x0000_s5122" name="Equation" r:id="rId11" imgW="82548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/>
      <p:bldP spid="39" grpId="0"/>
      <p:bldP spid="40" grpId="0" animBg="1"/>
      <p:bldP spid="28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Heelal gedomineerd door </a:t>
            </a:r>
            <a:r>
              <a:rPr lang="en-US" b="0" kern="1200" dirty="0" err="1" smtClean="0">
                <a:solidFill>
                  <a:srgbClr val="000099"/>
                </a:solidFill>
                <a:latin typeface="Symbol" pitchFamily="18" charset="2"/>
                <a:ea typeface="+mn-ea"/>
                <a:cs typeface="Arial" pitchFamily="34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constante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1243013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1611313"/>
            <a:ext cx="6324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normale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neemt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af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als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over </a:t>
            </a:r>
            <a:r>
              <a:rPr lang="en-US" dirty="0" err="1">
                <a:latin typeface="Calibri" pitchFamily="34" charset="0"/>
              </a:rPr>
              <a:t>groter</a:t>
            </a:r>
            <a:r>
              <a:rPr lang="en-US" dirty="0">
                <a:latin typeface="Calibri" pitchFamily="34" charset="0"/>
              </a:rPr>
              <a:t> volume </a:t>
            </a:r>
            <a:r>
              <a:rPr lang="en-US" dirty="0" err="1">
                <a:latin typeface="Calibri" pitchFamily="34" charset="0"/>
              </a:rPr>
              <a:t>wordt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uitgesmeerd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249488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Eigenschap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ruimtetijd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zelf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driekwart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alle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is van </a:t>
            </a:r>
            <a:r>
              <a:rPr lang="en-US" dirty="0" err="1">
                <a:latin typeface="Calibri" pitchFamily="34" charset="0"/>
              </a:rPr>
              <a:t>deze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vorm</a:t>
            </a:r>
            <a:r>
              <a:rPr lang="en-US" dirty="0">
                <a:latin typeface="Calibri" pitchFamily="34" charset="0"/>
              </a:rPr>
              <a:t>!)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2601913"/>
            <a:ext cx="4114800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Friedmannvergelijkingen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leveren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n = -1 </a:t>
            </a:r>
            <a:r>
              <a:rPr lang="en-US" dirty="0" err="1">
                <a:latin typeface="Calibri" pitchFamily="34" charset="0"/>
              </a:rPr>
              <a:t>Druk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negatief</a:t>
            </a:r>
            <a:r>
              <a:rPr lang="en-US" dirty="0">
                <a:latin typeface="Calibri" pitchFamily="34" charset="0"/>
              </a:rPr>
              <a:t>!!!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3048000"/>
            <a:ext cx="2552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3544888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3429000"/>
            <a:ext cx="206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4116388" y="3962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3806825"/>
            <a:ext cx="1609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4811713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Uidijing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exponentieel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verloopt</a:t>
            </a:r>
            <a:r>
              <a:rPr lang="en-US" dirty="0">
                <a:latin typeface="Calibri" pitchFamily="34" charset="0"/>
              </a:rPr>
              <a:t> steeds </a:t>
            </a:r>
            <a:r>
              <a:rPr lang="en-US" dirty="0" err="1">
                <a:latin typeface="Calibri" pitchFamily="34" charset="0"/>
              </a:rPr>
              <a:t>sneller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3" grpId="0"/>
      <p:bldP spid="35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588" y="5294313"/>
            <a:ext cx="4095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Standaardmodel van de kosmologie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Model van de </a:t>
            </a:r>
            <a:r>
              <a:rPr lang="en-US" dirty="0" err="1">
                <a:latin typeface="Calibri" pitchFamily="34" charset="0"/>
              </a:rPr>
              <a:t>geschiedenis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heelal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535113"/>
            <a:ext cx="5943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Interactie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tussen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deeltjes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vindt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plaats</a:t>
            </a:r>
            <a:r>
              <a:rPr lang="en-US" dirty="0">
                <a:latin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</a:rPr>
              <a:t>uitzending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fotonen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gluonen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etc</a:t>
            </a:r>
            <a:r>
              <a:rPr lang="en-US" dirty="0">
                <a:latin typeface="Calibri" pitchFamily="34" charset="0"/>
              </a:rPr>
              <a:t>. → </a:t>
            </a:r>
            <a:r>
              <a:rPr lang="en-US" dirty="0" err="1">
                <a:latin typeface="Calibri" pitchFamily="34" charset="0"/>
              </a:rPr>
              <a:t>straling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097088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per </a:t>
            </a:r>
            <a:r>
              <a:rPr lang="en-US" dirty="0" err="1">
                <a:latin typeface="Calibri" pitchFamily="34" charset="0"/>
              </a:rPr>
              <a:t>foton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energiedichtheid</a:t>
            </a:r>
            <a:r>
              <a:rPr lang="en-US" dirty="0">
                <a:latin typeface="Calibri" pitchFamily="34" charset="0"/>
              </a:rPr>
              <a:t> × volume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1993900"/>
            <a:ext cx="1304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3400" y="24384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Dominatie</a:t>
            </a:r>
            <a:r>
              <a:rPr lang="en-US" dirty="0">
                <a:latin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levert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700" y="2828925"/>
            <a:ext cx="6324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3400" y="3363913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Experimenteel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gegeven</a:t>
            </a:r>
            <a:r>
              <a:rPr lang="en-US" dirty="0">
                <a:latin typeface="Calibri" pitchFamily="34" charset="0"/>
              </a:rPr>
              <a:t>: op </a:t>
            </a:r>
            <a:r>
              <a:rPr lang="en-US" dirty="0" err="1">
                <a:latin typeface="Calibri" pitchFamily="34" charset="0"/>
              </a:rPr>
              <a:t>dit</a:t>
            </a:r>
            <a:r>
              <a:rPr lang="en-US" dirty="0">
                <a:latin typeface="Calibri" pitchFamily="34" charset="0"/>
              </a:rPr>
              <a:t> moment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276600"/>
            <a:ext cx="1971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395446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Materie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85445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743200" y="39497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straling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5225" y="39052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5486400" y="40100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6340475" y="3797300"/>
          <a:ext cx="1941513" cy="698500"/>
        </p:xfrm>
        <a:graphic>
          <a:graphicData uri="http://schemas.openxmlformats.org/presentationml/2006/ole">
            <p:oleObj spid="_x0000_s6146" name="Equation" r:id="rId10" imgW="1269720" imgH="45720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33400" y="4354513"/>
            <a:ext cx="3048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Toen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bijdrage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even </a:t>
            </a:r>
            <a:r>
              <a:rPr lang="en-US" dirty="0" err="1">
                <a:latin typeface="Calibri" pitchFamily="34" charset="0"/>
              </a:rPr>
              <a:t>groot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waren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00425" y="4400550"/>
            <a:ext cx="1924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33400" y="499268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We </a:t>
            </a:r>
            <a:r>
              <a:rPr lang="en-US" dirty="0" err="1">
                <a:latin typeface="Calibri" pitchFamily="34" charset="0"/>
              </a:rPr>
              <a:t>vinden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hiermee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6350000" y="4386263"/>
          <a:ext cx="1727200" cy="698500"/>
        </p:xfrm>
        <a:graphic>
          <a:graphicData uri="http://schemas.openxmlformats.org/presentationml/2006/ole">
            <p:oleObj spid="_x0000_s6147" name="Equation" r:id="rId12" imgW="1130040" imgH="457200" progId="Equation.3">
              <p:embed/>
            </p:oleObj>
          </a:graphicData>
        </a:graphic>
      </p:graphicFrame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5486400" y="4548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5029200"/>
            <a:ext cx="2162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105400" y="499268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1000 </a:t>
            </a:r>
            <a:r>
              <a:rPr lang="en-US" dirty="0" err="1">
                <a:latin typeface="Calibri" pitchFamily="34" charset="0"/>
              </a:rPr>
              <a:t>keer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kleiner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53451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Ook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830888"/>
            <a:ext cx="6705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Omslag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- </a:t>
            </a:r>
            <a:r>
              <a:rPr lang="en-US" dirty="0" err="1">
                <a:latin typeface="Calibri" pitchFamily="34" charset="0"/>
              </a:rPr>
              <a:t>naar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dominantie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plaats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toen</a:t>
            </a:r>
            <a:r>
              <a:rPr lang="en-US" dirty="0">
                <a:latin typeface="Calibri" pitchFamily="34" charset="0"/>
              </a:rPr>
              <a:t> het </a:t>
            </a: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ongeveer</a:t>
            </a:r>
            <a:r>
              <a:rPr lang="en-US">
                <a:latin typeface="Calibri" pitchFamily="34" charset="0"/>
              </a:rPr>
              <a:t> 100.000 </a:t>
            </a:r>
            <a:r>
              <a:rPr lang="en-US" dirty="0" err="1">
                <a:latin typeface="Calibri" pitchFamily="34" charset="0"/>
              </a:rPr>
              <a:t>jaar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oud</a:t>
            </a:r>
            <a:r>
              <a:rPr lang="en-US" dirty="0">
                <a:latin typeface="Calibri" pitchFamily="34" charset="0"/>
              </a:rPr>
              <a:t> was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6" grpId="0"/>
      <p:bldP spid="18" grpId="0"/>
      <p:bldP spid="20" grpId="0"/>
      <p:bldP spid="22" grpId="0"/>
      <p:bldP spid="27" grpId="0"/>
      <p:bldP spid="29" grpId="0" animBg="1"/>
      <p:bldP spid="34" grpId="0"/>
      <p:bldP spid="36" grpId="0"/>
      <p:bldP spid="38" grpId="0" animBg="1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Standaardmodel van de kosmologie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434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Evolutie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vlakke</a:t>
            </a:r>
            <a:r>
              <a:rPr lang="en-US" dirty="0">
                <a:latin typeface="Calibri" pitchFamily="34" charset="0"/>
              </a:rPr>
              <a:t> FRW model.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 err="1">
                <a:latin typeface="Calibri" pitchFamily="34" charset="0"/>
              </a:rPr>
              <a:t>Aanname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gelijk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verdeeld</a:t>
            </a:r>
            <a:r>
              <a:rPr lang="en-US" dirty="0">
                <a:latin typeface="Calibri" pitchFamily="34" charset="0"/>
              </a:rPr>
              <a:t> over </a:t>
            </a:r>
            <a:r>
              <a:rPr lang="en-US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en vacuum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1390650"/>
            <a:ext cx="43053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6200" y="2473325"/>
            <a:ext cx="4867275" cy="2708275"/>
            <a:chOff x="3286125" y="1066800"/>
            <a:chExt cx="4867275" cy="2708692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6125" y="1066800"/>
              <a:ext cx="4867275" cy="270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43525" y="1295400"/>
              <a:ext cx="828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51046" y="1604208"/>
              <a:ext cx="857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14358" y="2371725"/>
              <a:ext cx="933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410200" y="10668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Ia</a:t>
            </a:r>
            <a:r>
              <a:rPr lang="en-US" dirty="0">
                <a:latin typeface="Calibri" pitchFamily="34" charset="0"/>
              </a:rPr>
              <a:t> – supernovae en CMBR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Baryogenese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066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Berekenen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A</a:t>
            </a:r>
            <a:r>
              <a:rPr lang="en-US" baseline="-25000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A</a:t>
            </a:r>
            <a:r>
              <a:rPr lang="en-US" baseline="-25000" dirty="0" err="1">
                <a:latin typeface="Calibri" pitchFamily="34" charset="0"/>
              </a:rPr>
              <a:t>materie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447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Fotonen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hebben</a:t>
            </a:r>
            <a:r>
              <a:rPr lang="en-US" dirty="0">
                <a:latin typeface="Calibri" pitchFamily="34" charset="0"/>
              </a:rPr>
              <a:t> nu </a:t>
            </a:r>
            <a:r>
              <a:rPr lang="en-US" dirty="0" err="1">
                <a:latin typeface="Calibri" pitchFamily="34" charset="0"/>
              </a:rPr>
              <a:t>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temperatuur</a:t>
            </a:r>
            <a:r>
              <a:rPr lang="en-US" dirty="0">
                <a:latin typeface="Calibri" pitchFamily="34" charset="0"/>
              </a:rPr>
              <a:t> van 2.7 K (</a:t>
            </a:r>
            <a:r>
              <a:rPr lang="en-US" dirty="0" err="1">
                <a:latin typeface="Calibri" pitchFamily="34" charset="0"/>
              </a:rPr>
              <a:t>dat</a:t>
            </a:r>
            <a:r>
              <a:rPr lang="en-US" dirty="0">
                <a:latin typeface="Calibri" pitchFamily="34" charset="0"/>
              </a:rPr>
              <a:t> is 10</a:t>
            </a:r>
            <a:r>
              <a:rPr lang="en-US" baseline="30000" dirty="0">
                <a:latin typeface="Calibri" pitchFamily="34" charset="0"/>
              </a:rPr>
              <a:t>-23</a:t>
            </a:r>
            <a:r>
              <a:rPr lang="en-US" dirty="0">
                <a:latin typeface="Calibri" pitchFamily="34" charset="0"/>
              </a:rPr>
              <a:t> Joule)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is nu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gedomineerd</a:t>
            </a:r>
            <a:r>
              <a:rPr lang="en-US" dirty="0">
                <a:latin typeface="Calibri" pitchFamily="34" charset="0"/>
              </a:rPr>
              <a:t> en 10</a:t>
            </a:r>
            <a:r>
              <a:rPr lang="en-US" baseline="30000" dirty="0">
                <a:latin typeface="Calibri" pitchFamily="34" charset="0"/>
              </a:rPr>
              <a:t>10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oud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2265363"/>
            <a:ext cx="2686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3957638" y="2298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2251075"/>
            <a:ext cx="3543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33400" y="2590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Ten </a:t>
            </a:r>
            <a:r>
              <a:rPr lang="en-US" dirty="0" err="1">
                <a:latin typeface="Calibri" pitchFamily="34" charset="0"/>
              </a:rPr>
              <a:t>tijde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omslagpunt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60688"/>
            <a:ext cx="406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33528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338513"/>
            <a:ext cx="3543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33400" y="42545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Baryogenese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bij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ongeveer</a:t>
            </a:r>
            <a:r>
              <a:rPr lang="en-US" dirty="0">
                <a:latin typeface="Calibri" pitchFamily="34" charset="0"/>
              </a:rPr>
              <a:t> 1 </a:t>
            </a:r>
            <a:r>
              <a:rPr lang="en-US" dirty="0" err="1">
                <a:latin typeface="Calibri" pitchFamily="34" charset="0"/>
              </a:rPr>
              <a:t>GeV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" y="4583113"/>
            <a:ext cx="594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was </a:t>
            </a:r>
            <a:r>
              <a:rPr lang="en-US" dirty="0" err="1">
                <a:latin typeface="Calibri" pitchFamily="34" charset="0"/>
              </a:rPr>
              <a:t>toen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stralingsgedomineerd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581525"/>
            <a:ext cx="2667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4964113"/>
            <a:ext cx="7086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Invullen</a:t>
            </a:r>
            <a:r>
              <a:rPr lang="en-US" dirty="0">
                <a:latin typeface="Calibri" pitchFamily="34" charset="0"/>
              </a:rPr>
              <a:t> van 1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levert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leeftijd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ongeveer</a:t>
            </a:r>
            <a:r>
              <a:rPr lang="en-US" dirty="0">
                <a:latin typeface="Calibri" pitchFamily="34" charset="0"/>
              </a:rPr>
              <a:t> 10</a:t>
            </a:r>
            <a:r>
              <a:rPr lang="en-US" baseline="30000" dirty="0">
                <a:latin typeface="Calibri" pitchFamily="34" charset="0"/>
              </a:rPr>
              <a:t>-4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seconde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59547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Elektrozwakke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unificatie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bij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ongeveer</a:t>
            </a:r>
            <a:r>
              <a:rPr lang="en-US" dirty="0">
                <a:latin typeface="Calibri" pitchFamily="34" charset="0"/>
              </a:rPr>
              <a:t> 1000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dus</a:t>
            </a:r>
            <a:r>
              <a:rPr lang="en-US" dirty="0">
                <a:latin typeface="Calibri" pitchFamily="34" charset="0"/>
              </a:rPr>
              <a:t> 10</a:t>
            </a:r>
            <a:r>
              <a:rPr lang="en-US" baseline="30000" dirty="0">
                <a:latin typeface="Calibri" pitchFamily="34" charset="0"/>
              </a:rPr>
              <a:t>-10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seconde</a:t>
            </a:r>
            <a:endParaRPr lang="en-US" baseline="-25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3" grpId="0" animBg="1"/>
      <p:bldP spid="35" grpId="0"/>
      <p:bldP spid="37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486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</a:t>
            </a:r>
            <a:r>
              <a:rPr lang="en-US" sz="20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limiet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Sferische oplossingen</a:t>
            </a:r>
            <a:endParaRPr lang="en-US" sz="2000" b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00600" y="4267200"/>
            <a:ext cx="3694112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Geschiedenis heelal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990600"/>
            <a:ext cx="84391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92513"/>
            <a:ext cx="43434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Primordiale nucleosynthese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36788"/>
            <a:ext cx="57912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066800"/>
            <a:ext cx="662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Drie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minuten</a:t>
            </a:r>
            <a:r>
              <a:rPr lang="en-US" dirty="0">
                <a:latin typeface="Calibri" pitchFamily="34" charset="0"/>
              </a:rPr>
              <a:t> (E = 2.2 </a:t>
            </a:r>
            <a:r>
              <a:rPr lang="en-US" dirty="0" err="1">
                <a:latin typeface="Calibri" pitchFamily="34" charset="0"/>
              </a:rPr>
              <a:t>MeV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oerknal</a:t>
            </a:r>
            <a:r>
              <a:rPr lang="en-US" dirty="0">
                <a:latin typeface="Calibri" pitchFamily="34" charset="0"/>
              </a:rPr>
              <a:t> was deuterium </a:t>
            </a:r>
            <a:r>
              <a:rPr lang="en-US" dirty="0" err="1">
                <a:latin typeface="Calibri" pitchFamily="34" charset="0"/>
              </a:rPr>
              <a:t>stabiel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1143000"/>
            <a:ext cx="1409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382713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Neutron- en </a:t>
            </a:r>
            <a:r>
              <a:rPr lang="en-US" dirty="0" err="1">
                <a:latin typeface="Calibri" pitchFamily="34" charset="0"/>
              </a:rPr>
              <a:t>protonvangst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levert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H en 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He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87513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Vorming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baseline="30000" dirty="0">
                <a:latin typeface="Calibri" pitchFamily="34" charset="0"/>
              </a:rPr>
              <a:t>4</a:t>
            </a:r>
            <a:r>
              <a:rPr lang="en-US" dirty="0">
                <a:latin typeface="Calibri" pitchFamily="34" charset="0"/>
              </a:rPr>
              <a:t>He door n-</a:t>
            </a:r>
            <a:r>
              <a:rPr lang="en-US" dirty="0" err="1">
                <a:latin typeface="Calibri" pitchFamily="34" charset="0"/>
              </a:rPr>
              <a:t>vangst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reactie</a:t>
            </a:r>
            <a:r>
              <a:rPr lang="en-US" dirty="0">
                <a:latin typeface="Calibri" pitchFamily="34" charset="0"/>
              </a:rPr>
              <a:t> 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739900"/>
            <a:ext cx="1457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2068513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Botsingen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H,  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He en </a:t>
            </a:r>
            <a:r>
              <a:rPr lang="en-US" baseline="30000" dirty="0">
                <a:latin typeface="Calibri" pitchFamily="34" charset="0"/>
              </a:rPr>
              <a:t>4</a:t>
            </a:r>
            <a:r>
              <a:rPr lang="en-US" dirty="0">
                <a:latin typeface="Calibri" pitchFamily="34" charset="0"/>
              </a:rPr>
              <a:t>He </a:t>
            </a:r>
            <a:r>
              <a:rPr lang="en-US" dirty="0" err="1">
                <a:latin typeface="Calibri" pitchFamily="34" charset="0"/>
              </a:rPr>
              <a:t>levert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aseline="30000" dirty="0">
                <a:latin typeface="Calibri" pitchFamily="34" charset="0"/>
              </a:rPr>
              <a:t>7</a:t>
            </a:r>
            <a:r>
              <a:rPr lang="en-US" dirty="0">
                <a:latin typeface="Calibri" pitchFamily="34" charset="0"/>
              </a:rPr>
              <a:t>Li en </a:t>
            </a:r>
            <a:r>
              <a:rPr lang="en-US" baseline="30000" dirty="0">
                <a:latin typeface="Calibri" pitchFamily="34" charset="0"/>
              </a:rPr>
              <a:t>7</a:t>
            </a:r>
            <a:r>
              <a:rPr lang="en-US" dirty="0">
                <a:latin typeface="Calibri" pitchFamily="34" charset="0"/>
              </a:rPr>
              <a:t>Be</a:t>
            </a:r>
          </a:p>
          <a:p>
            <a:pPr>
              <a:defRPr/>
            </a:pPr>
            <a:r>
              <a:rPr lang="en-US" dirty="0" err="1">
                <a:latin typeface="Calibri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809875"/>
            <a:ext cx="2743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Hoeveelheden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H,  </a:t>
            </a:r>
            <a:r>
              <a:rPr lang="en-US" baseline="30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He, </a:t>
            </a:r>
            <a:r>
              <a:rPr lang="en-US" baseline="30000" dirty="0">
                <a:latin typeface="Calibri" pitchFamily="34" charset="0"/>
              </a:rPr>
              <a:t>4</a:t>
            </a:r>
            <a:r>
              <a:rPr lang="en-US" dirty="0">
                <a:latin typeface="Calibri" pitchFamily="34" charset="0"/>
              </a:rPr>
              <a:t>He, </a:t>
            </a:r>
            <a:r>
              <a:rPr lang="en-US" baseline="30000" dirty="0">
                <a:latin typeface="Calibri" pitchFamily="34" charset="0"/>
              </a:rPr>
              <a:t>7</a:t>
            </a:r>
            <a:r>
              <a:rPr lang="en-US" dirty="0">
                <a:latin typeface="Calibri" pitchFamily="34" charset="0"/>
              </a:rPr>
              <a:t>Li en </a:t>
            </a:r>
            <a:r>
              <a:rPr lang="en-US" baseline="30000" dirty="0">
                <a:latin typeface="Calibri" pitchFamily="34" charset="0"/>
              </a:rPr>
              <a:t>7</a:t>
            </a:r>
            <a:r>
              <a:rPr lang="en-US" dirty="0">
                <a:latin typeface="Calibri" pitchFamily="34" charset="0"/>
              </a:rPr>
              <a:t>Be is </a:t>
            </a:r>
            <a:r>
              <a:rPr lang="en-US" dirty="0" err="1">
                <a:latin typeface="Calibri" pitchFamily="34" charset="0"/>
              </a:rPr>
              <a:t>gevoelig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baryon </a:t>
            </a:r>
            <a:r>
              <a:rPr lang="en-US" dirty="0" err="1">
                <a:latin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snelheid</a:t>
            </a:r>
            <a:r>
              <a:rPr lang="en-US" dirty="0">
                <a:latin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</a:rPr>
              <a:t>expansie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343400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Expansiesnelheid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neemt</a:t>
            </a:r>
            <a:r>
              <a:rPr lang="en-US" dirty="0">
                <a:latin typeface="Calibri" pitchFamily="34" charset="0"/>
              </a:rPr>
              <a:t> toe met </a:t>
            </a:r>
            <a:r>
              <a:rPr lang="en-US" dirty="0" err="1">
                <a:latin typeface="Calibri" pitchFamily="34" charset="0"/>
              </a:rPr>
              <a:t>aantal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neutrinofamilies</a:t>
            </a:r>
            <a:endParaRPr lang="en-US" baseline="300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297488"/>
            <a:ext cx="2743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Verhouding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baryonen</a:t>
            </a:r>
            <a:r>
              <a:rPr lang="en-US" dirty="0">
                <a:latin typeface="Calibri" pitchFamily="34" charset="0"/>
              </a:rPr>
              <a:t> tot </a:t>
            </a:r>
            <a:r>
              <a:rPr lang="en-US" dirty="0" err="1">
                <a:latin typeface="Calibri" pitchFamily="34" charset="0"/>
              </a:rPr>
              <a:t>fotonen</a:t>
            </a:r>
            <a:r>
              <a:rPr lang="en-US" dirty="0">
                <a:latin typeface="Calibri" pitchFamily="34" charset="0"/>
              </a:rPr>
              <a:t> ~ 3 × 10</a:t>
            </a:r>
            <a:r>
              <a:rPr lang="en-US" baseline="30000" dirty="0">
                <a:latin typeface="Calibri" pitchFamily="34" charset="0"/>
              </a:rPr>
              <a:t>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Relativistische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kosmologie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10642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Theorie</a:t>
            </a:r>
            <a:r>
              <a:rPr lang="en-US" dirty="0">
                <a:latin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</a:rPr>
              <a:t>oerknal</a:t>
            </a:r>
            <a:r>
              <a:rPr lang="en-US" dirty="0">
                <a:latin typeface="Calibri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err="1">
                <a:latin typeface="Calibri" pitchFamily="34" charset="0"/>
              </a:rPr>
              <a:t>ontstaan</a:t>
            </a:r>
            <a:r>
              <a:rPr lang="en-US" sz="1600" dirty="0">
                <a:latin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</a:rPr>
              <a:t>ruimtetijd</a:t>
            </a:r>
            <a:r>
              <a:rPr lang="en-US" sz="1600" dirty="0">
                <a:latin typeface="Calibri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	het </a:t>
            </a:r>
            <a:r>
              <a:rPr lang="en-US" sz="1600" dirty="0" err="1">
                <a:latin typeface="Calibri" pitchFamily="34" charset="0"/>
              </a:rPr>
              <a:t>heelal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dijt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uit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4495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Waarneembaar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deel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valt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binnen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lichtkegel</a:t>
            </a:r>
            <a:r>
              <a:rPr lang="en-US" dirty="0">
                <a:latin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</a:rPr>
              <a:t>waarnemer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743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29352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zijn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grenzen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aan</a:t>
            </a:r>
            <a:r>
              <a:rPr lang="en-US" dirty="0">
                <a:latin typeface="Calibri" pitchFamily="34" charset="0"/>
              </a:rPr>
              <a:t> het </a:t>
            </a:r>
            <a:r>
              <a:rPr lang="en-US" dirty="0" err="1">
                <a:latin typeface="Calibri" pitchFamily="34" charset="0"/>
              </a:rPr>
              <a:t>waarneembaar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gebied</a:t>
            </a:r>
            <a:r>
              <a:rPr lang="en-US" dirty="0">
                <a:latin typeface="Calibri" pitchFamily="34" charset="0"/>
              </a:rPr>
              <a:t>: de </a:t>
            </a:r>
            <a:r>
              <a:rPr lang="en-US" dirty="0" err="1">
                <a:latin typeface="Calibri" pitchFamily="34" charset="0"/>
              </a:rPr>
              <a:t>deeltjeshorizon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In de </a:t>
            </a:r>
            <a:r>
              <a:rPr lang="en-US" dirty="0" err="1">
                <a:latin typeface="Calibri" pitchFamily="34" charset="0"/>
              </a:rPr>
              <a:t>toekomst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hij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meer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heelal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405765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4202113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Twee </a:t>
            </a:r>
            <a:r>
              <a:rPr lang="en-US" dirty="0" err="1">
                <a:latin typeface="Calibri" pitchFamily="34" charset="0"/>
              </a:rPr>
              <a:t>stelsels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</a:rPr>
              <a:t>tegenovergestelde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richting</a:t>
            </a:r>
            <a:r>
              <a:rPr lang="en-US" dirty="0">
                <a:latin typeface="Calibri" pitchFamily="34" charset="0"/>
              </a:rPr>
              <a:t> en op </a:t>
            </a:r>
            <a:r>
              <a:rPr lang="en-US" dirty="0" err="1">
                <a:latin typeface="Calibri" pitchFamily="34" charset="0"/>
              </a:rPr>
              <a:t>grote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afstand</a:t>
            </a:r>
            <a:r>
              <a:rPr lang="en-US" dirty="0">
                <a:latin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</a:rPr>
              <a:t>waarnemer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916488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Stelsels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hebben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tijd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gehad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communiceren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678488"/>
            <a:ext cx="4648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Dit</a:t>
            </a:r>
            <a:r>
              <a:rPr lang="en-US" dirty="0">
                <a:latin typeface="Calibri" pitchFamily="34" charset="0"/>
              </a:rPr>
              <a:t> is het Big Bang scenario </a:t>
            </a:r>
            <a:r>
              <a:rPr lang="en-US" dirty="0" err="1">
                <a:latin typeface="Calibri" pitchFamily="34" charset="0"/>
              </a:rPr>
              <a:t>zonder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inflatie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Isotropie van heelal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549092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ART is </a:t>
            </a:r>
            <a:r>
              <a:rPr lang="en-US" dirty="0" err="1">
                <a:latin typeface="Calibri" pitchFamily="34" charset="0"/>
              </a:rPr>
              <a:t>voldoende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beschrijving</a:t>
            </a:r>
            <a:r>
              <a:rPr lang="en-US" dirty="0">
                <a:latin typeface="Calibri" pitchFamily="34" charset="0"/>
              </a:rPr>
              <a:t> van Big Bang: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err="1">
                <a:latin typeface="Calibri" pitchFamily="34" charset="0"/>
              </a:rPr>
              <a:t>sterke</a:t>
            </a:r>
            <a:r>
              <a:rPr lang="en-US" sz="1600" dirty="0">
                <a:latin typeface="Calibri" pitchFamily="34" charset="0"/>
              </a:rPr>
              <a:t> en </a:t>
            </a:r>
            <a:r>
              <a:rPr lang="en-US" sz="1600" dirty="0" err="1">
                <a:latin typeface="Calibri" pitchFamily="34" charset="0"/>
              </a:rPr>
              <a:t>zwakke</a:t>
            </a:r>
            <a:r>
              <a:rPr lang="en-US" sz="1600" dirty="0">
                <a:latin typeface="Calibri" pitchFamily="34" charset="0"/>
              </a:rPr>
              <a:t> WW </a:t>
            </a:r>
            <a:r>
              <a:rPr lang="en-US" sz="1600" dirty="0" err="1">
                <a:latin typeface="Calibri" pitchFamily="34" charset="0"/>
              </a:rPr>
              <a:t>enkel</a:t>
            </a:r>
            <a:r>
              <a:rPr lang="en-US" sz="1600" dirty="0">
                <a:latin typeface="Calibri" pitchFamily="34" charset="0"/>
              </a:rPr>
              <a:t> op </a:t>
            </a:r>
            <a:r>
              <a:rPr lang="en-US" sz="1600" dirty="0" err="1">
                <a:latin typeface="Calibri" pitchFamily="34" charset="0"/>
              </a:rPr>
              <a:t>femtometers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err="1">
                <a:latin typeface="Calibri" pitchFamily="34" charset="0"/>
              </a:rPr>
              <a:t>sterrenstelsels</a:t>
            </a:r>
            <a:r>
              <a:rPr lang="en-US" sz="1600" dirty="0">
                <a:latin typeface="Calibri" pitchFamily="34" charset="0"/>
              </a:rPr>
              <a:t> en </a:t>
            </a:r>
            <a:r>
              <a:rPr lang="en-US" sz="1600" dirty="0" err="1">
                <a:latin typeface="Calibri" pitchFamily="34" charset="0"/>
              </a:rPr>
              <a:t>andere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materie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elektrisch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neutraal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609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Nachthemel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</a:rPr>
              <a:t>elke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richting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hetzelfde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</a:t>
            </a:r>
            <a:r>
              <a:rPr lang="en-US" dirty="0">
                <a:latin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</a:rPr>
              <a:t>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schaal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groter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dan</a:t>
            </a:r>
            <a:r>
              <a:rPr lang="en-US" dirty="0">
                <a:latin typeface="Calibri" pitchFamily="34" charset="0"/>
              </a:rPr>
              <a:t> 100 </a:t>
            </a:r>
            <a:r>
              <a:rPr lang="en-US" dirty="0" err="1">
                <a:latin typeface="Calibri" pitchFamily="34" charset="0"/>
              </a:rPr>
              <a:t>Mpc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352800"/>
            <a:ext cx="55626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microgolf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achtergrondstraling</a:t>
            </a:r>
            <a:r>
              <a:rPr lang="en-US" dirty="0">
                <a:latin typeface="Calibri" pitchFamily="34" charset="0"/>
              </a:rPr>
              <a:t> (CMBR)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	T </a:t>
            </a:r>
            <a:r>
              <a:rPr lang="en-US" sz="1600" dirty="0">
                <a:latin typeface="Calibri" pitchFamily="34" charset="0"/>
                <a:sym typeface="Symbol"/>
              </a:rPr>
              <a:t> 2,725 K </a:t>
            </a:r>
            <a:r>
              <a:rPr lang="en-US" sz="1600" dirty="0" err="1">
                <a:latin typeface="Calibri" pitchFamily="34" charset="0"/>
                <a:sym typeface="Symbol"/>
              </a:rPr>
              <a:t>zwarte</a:t>
            </a:r>
            <a:r>
              <a:rPr lang="en-US" sz="1600" dirty="0">
                <a:latin typeface="Calibri" pitchFamily="34" charset="0"/>
                <a:sym typeface="Symbol"/>
              </a:rPr>
              <a:t> </a:t>
            </a:r>
            <a:r>
              <a:rPr lang="en-US" sz="1600" dirty="0" err="1">
                <a:latin typeface="Calibri" pitchFamily="34" charset="0"/>
                <a:sym typeface="Symbol"/>
              </a:rPr>
              <a:t>straler</a:t>
            </a:r>
            <a:r>
              <a:rPr lang="en-US" sz="1600" dirty="0">
                <a:latin typeface="Calibri" pitchFamily="34" charset="0"/>
                <a:sym typeface="Symbol"/>
              </a:rPr>
              <a:t> </a:t>
            </a:r>
            <a:r>
              <a:rPr lang="en-US" sz="1600" dirty="0" err="1">
                <a:latin typeface="Calibri" pitchFamily="34" charset="0"/>
                <a:sym typeface="Symbol"/>
              </a:rPr>
              <a:t>binnen</a:t>
            </a:r>
            <a:r>
              <a:rPr lang="en-US" sz="1600" dirty="0">
                <a:latin typeface="Calibri" pitchFamily="34" charset="0"/>
                <a:sym typeface="Symbol"/>
              </a:rPr>
              <a:t> 50 </a:t>
            </a:r>
            <a:r>
              <a:rPr lang="en-US" sz="1600" dirty="0" err="1">
                <a:latin typeface="Calibri" pitchFamily="34" charset="0"/>
                <a:sym typeface="Symbol"/>
              </a:rPr>
              <a:t>ppm</a:t>
            </a:r>
            <a:endParaRPr lang="en-US" sz="1600" dirty="0">
              <a:latin typeface="Calibri" pitchFamily="34" charset="0"/>
              <a:sym typeface="Symbol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  <a:sym typeface="Symbol"/>
              </a:rPr>
              <a:t>	</a:t>
            </a:r>
            <a:r>
              <a:rPr lang="en-US" sz="1600" dirty="0" err="1">
                <a:latin typeface="Calibri" pitchFamily="34" charset="0"/>
                <a:sym typeface="Symbol"/>
              </a:rPr>
              <a:t>isotroop</a:t>
            </a:r>
            <a:r>
              <a:rPr lang="en-US" sz="1600" dirty="0">
                <a:latin typeface="Calibri" pitchFamily="34" charset="0"/>
                <a:sym typeface="Symbol"/>
              </a:rPr>
              <a:t> </a:t>
            </a:r>
            <a:r>
              <a:rPr lang="en-US" sz="1600" dirty="0" err="1">
                <a:latin typeface="Calibri" pitchFamily="34" charset="0"/>
                <a:sym typeface="Symbol"/>
              </a:rPr>
              <a:t>binnen</a:t>
            </a:r>
            <a:r>
              <a:rPr lang="en-US" sz="1600" dirty="0">
                <a:latin typeface="Calibri" pitchFamily="34" charset="0"/>
                <a:sym typeface="Symbol"/>
              </a:rPr>
              <a:t> 10 </a:t>
            </a:r>
            <a:r>
              <a:rPr lang="en-US" sz="1600" dirty="0" err="1">
                <a:latin typeface="Calibri" pitchFamily="34" charset="0"/>
                <a:sym typeface="Symbol"/>
              </a:rPr>
              <a:t>ppm</a:t>
            </a:r>
            <a:endParaRPr lang="en-US" sz="1600" dirty="0">
              <a:latin typeface="Calibri" pitchFamily="34" charset="0"/>
              <a:sym typeface="Symbol"/>
            </a:endParaRPr>
          </a:p>
          <a:p>
            <a:pPr>
              <a:defRPr/>
            </a:pPr>
            <a:r>
              <a:rPr lang="en-US" dirty="0" err="1">
                <a:latin typeface="Calibri" pitchFamily="34" charset="0"/>
                <a:sym typeface="Symbol"/>
              </a:rPr>
              <a:t>Voorspeld</a:t>
            </a:r>
            <a:r>
              <a:rPr lang="en-US" dirty="0">
                <a:latin typeface="Calibri" pitchFamily="34" charset="0"/>
                <a:sym typeface="Symbol"/>
              </a:rPr>
              <a:t> door Gamow</a:t>
            </a:r>
          </a:p>
          <a:p>
            <a:pPr>
              <a:defRPr/>
            </a:pPr>
            <a:r>
              <a:rPr lang="en-US" dirty="0" err="1">
                <a:latin typeface="Calibri" pitchFamily="34" charset="0"/>
                <a:sym typeface="Symbol"/>
              </a:rPr>
              <a:t>Ontdekt</a:t>
            </a:r>
            <a:r>
              <a:rPr lang="en-US" dirty="0">
                <a:latin typeface="Calibri" pitchFamily="34" charset="0"/>
                <a:sym typeface="Symbol"/>
              </a:rPr>
              <a:t> door Penzias en Wilson (1965)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352800"/>
            <a:ext cx="3221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Isotropie van heelal: CMBR en WMAP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352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Temperatuurverdeling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</a:rPr>
              <a:t>galactische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coordinaten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 err="1">
                <a:latin typeface="Calibri" pitchFamily="34" charset="0"/>
              </a:rPr>
              <a:t>Straling</a:t>
            </a:r>
            <a:r>
              <a:rPr lang="en-US" dirty="0">
                <a:latin typeface="Calibri" pitchFamily="34" charset="0"/>
              </a:rPr>
              <a:t> van 380.000 </a:t>
            </a:r>
            <a:r>
              <a:rPr lang="en-US" dirty="0" err="1">
                <a:latin typeface="Calibri" pitchFamily="34" charset="0"/>
              </a:rPr>
              <a:t>jaar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nBB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daarvoor</a:t>
            </a:r>
            <a:r>
              <a:rPr lang="en-US" dirty="0">
                <a:latin typeface="Calibri" pitchFamily="34" charset="0"/>
              </a:rPr>
              <a:t> H-</a:t>
            </a:r>
            <a:r>
              <a:rPr lang="en-US" dirty="0" err="1">
                <a:latin typeface="Calibri" pitchFamily="34" charset="0"/>
              </a:rPr>
              <a:t>atoom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instabiel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T-</a:t>
            </a:r>
            <a:r>
              <a:rPr lang="en-US" dirty="0" err="1">
                <a:latin typeface="Calibri" pitchFamily="34" charset="0"/>
              </a:rPr>
              <a:t>variaties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Sachse</a:t>
            </a:r>
            <a:r>
              <a:rPr lang="en-US" dirty="0">
                <a:latin typeface="Calibri" pitchFamily="34" charset="0"/>
              </a:rPr>
              <a:t>-Wolf effect: </a:t>
            </a:r>
            <a:r>
              <a:rPr lang="en-US" dirty="0" err="1">
                <a:latin typeface="Calibri" pitchFamily="34" charset="0"/>
              </a:rPr>
              <a:t>gravitationele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roodverschuiving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6175"/>
            <a:ext cx="5181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635375"/>
            <a:ext cx="33528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Conclusies</a:t>
            </a:r>
            <a:r>
              <a:rPr lang="en-US" dirty="0">
                <a:latin typeface="Calibri" pitchFamily="34" charset="0"/>
              </a:rPr>
              <a:t>: WMAP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leeftijd</a:t>
            </a:r>
            <a:r>
              <a:rPr lang="en-US" sz="1600" dirty="0">
                <a:latin typeface="Calibri" pitchFamily="34" charset="0"/>
              </a:rPr>
              <a:t> 13,72 ± 0.12 </a:t>
            </a:r>
            <a:r>
              <a:rPr lang="en-US" sz="1600" dirty="0" err="1">
                <a:latin typeface="Calibri" pitchFamily="34" charset="0"/>
              </a:rPr>
              <a:t>Gjaar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diameter &gt; 78 </a:t>
            </a:r>
            <a:r>
              <a:rPr lang="en-US" sz="1600" dirty="0" err="1">
                <a:latin typeface="Calibri" pitchFamily="34" charset="0"/>
              </a:rPr>
              <a:t>Gly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gewone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materie</a:t>
            </a:r>
            <a:r>
              <a:rPr lang="en-US" sz="1600" dirty="0">
                <a:latin typeface="Calibri" pitchFamily="34" charset="0"/>
              </a:rPr>
              <a:t>: 4.6 ± 0.1%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donkere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materie</a:t>
            </a:r>
            <a:r>
              <a:rPr lang="en-US" sz="1600" dirty="0">
                <a:latin typeface="Calibri" pitchFamily="34" charset="0"/>
              </a:rPr>
              <a:t>: 23,3 ± 1.3%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donkere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energie</a:t>
            </a:r>
            <a:r>
              <a:rPr lang="en-US" sz="1600" dirty="0">
                <a:latin typeface="Calibri" pitchFamily="34" charset="0"/>
              </a:rPr>
              <a:t>: 72.1 ± 1.5%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consistent met </a:t>
            </a:r>
            <a:r>
              <a:rPr lang="en-US" sz="1600" dirty="0" err="1">
                <a:latin typeface="Calibri" pitchFamily="34" charset="0"/>
              </a:rPr>
              <a:t>inflatiemodel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H = 70.1 ± 1.3 km/s/</a:t>
            </a:r>
            <a:r>
              <a:rPr lang="en-US" sz="1600" dirty="0" err="1">
                <a:latin typeface="Calibri" pitchFamily="34" charset="0"/>
              </a:rPr>
              <a:t>Mpc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r>
              <a:rPr lang="en-US" sz="1600" dirty="0" err="1">
                <a:latin typeface="Calibri" pitchFamily="34" charset="0"/>
              </a:rPr>
              <a:t>eeuwige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expansie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Isotropie 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heelal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: materieverdeling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93627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Galaxy </a:t>
            </a:r>
            <a:r>
              <a:rPr lang="en-US" dirty="0" err="1">
                <a:latin typeface="Calibri" pitchFamily="34" charset="0"/>
              </a:rPr>
              <a:t>Redshift</a:t>
            </a:r>
            <a:r>
              <a:rPr lang="en-US" dirty="0">
                <a:latin typeface="Calibri" pitchFamily="34" charset="0"/>
              </a:rPr>
              <a:t> Survey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	245.591 </a:t>
            </a:r>
            <a:r>
              <a:rPr lang="en-US" sz="1600" dirty="0" err="1">
                <a:latin typeface="Calibri" pitchFamily="34" charset="0"/>
              </a:rPr>
              <a:t>objecten</a:t>
            </a:r>
            <a:r>
              <a:rPr lang="en-US" sz="1600" dirty="0">
                <a:latin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</a:rPr>
              <a:t>sterrenstelsels</a:t>
            </a:r>
            <a:r>
              <a:rPr lang="en-US" sz="1600" dirty="0">
                <a:latin typeface="Calibri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In </a:t>
            </a:r>
            <a:r>
              <a:rPr lang="en-US" dirty="0" err="1">
                <a:latin typeface="Calibri" pitchFamily="34" charset="0"/>
              </a:rPr>
              <a:t>binnengebied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gaten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knopen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draden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8862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hetzelfde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vanuit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elke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positie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19400"/>
            <a:ext cx="274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Aanname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aarde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neemt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speciale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plaats</a:t>
            </a:r>
            <a:r>
              <a:rPr lang="en-US" dirty="0">
                <a:latin typeface="Calibri" pitchFamily="34" charset="0"/>
              </a:rPr>
              <a:t> in 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638" y="2286000"/>
            <a:ext cx="58213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373313"/>
            <a:ext cx="609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Op </a:t>
            </a:r>
            <a:r>
              <a:rPr lang="en-US" dirty="0" err="1">
                <a:latin typeface="Calibri" pitchFamily="34" charset="0"/>
              </a:rPr>
              <a:t>grote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schaal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isotroop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202" name="Right Arrow 11"/>
          <p:cNvSpPr>
            <a:spLocks noChangeArrowheads="1"/>
          </p:cNvSpPr>
          <p:nvPr/>
        </p:nvSpPr>
        <p:spPr bwMode="auto">
          <a:xfrm>
            <a:off x="990600" y="3505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648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92688"/>
            <a:ext cx="251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Homogeniteit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Kosmologisch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principe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combinatie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isotropie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homogeniteit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4119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Energie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materie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gelijkmatig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verdeeld</a:t>
            </a:r>
            <a:r>
              <a:rPr lang="en-US" dirty="0">
                <a:latin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</a:rPr>
              <a:t>schaal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groter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dan</a:t>
            </a:r>
            <a:r>
              <a:rPr lang="en-US" dirty="0">
                <a:latin typeface="Calibri" pitchFamily="34" charset="0"/>
              </a:rPr>
              <a:t> 100 </a:t>
            </a:r>
            <a:r>
              <a:rPr lang="en-US" dirty="0" err="1">
                <a:latin typeface="Calibri" pitchFamily="34" charset="0"/>
              </a:rPr>
              <a:t>Mpc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8202" grpId="0" animBg="1"/>
      <p:bldP spid="820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Kosmologisch principe en metriek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130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Metriek</a:t>
            </a:r>
            <a:r>
              <a:rPr lang="en-US" dirty="0">
                <a:latin typeface="Calibri" pitchFamily="34" charset="0"/>
              </a:rPr>
              <a:t> die consistent is met KP </a:t>
            </a:r>
            <a:r>
              <a:rPr lang="en-US" dirty="0" err="1">
                <a:latin typeface="Calibri" pitchFamily="34" charset="0"/>
              </a:rPr>
              <a:t>kent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voorkeursrichting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dirty="0" err="1">
                <a:latin typeface="Calibri" pitchFamily="34" charset="0"/>
              </a:rPr>
              <a:t>voorkeurspositie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dan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heeft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energieverdeling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ook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701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Voorbeeld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Schwarzschildmetriek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isotroop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maar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homogeen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635500"/>
            <a:ext cx="525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Vlakke</a:t>
            </a:r>
            <a:r>
              <a:rPr lang="en-US" dirty="0">
                <a:latin typeface="Calibri" pitchFamily="34" charset="0"/>
              </a:rPr>
              <a:t> Robertson – Walker </a:t>
            </a:r>
            <a:r>
              <a:rPr lang="en-US" dirty="0" err="1">
                <a:latin typeface="Calibri" pitchFamily="34" charset="0"/>
              </a:rPr>
              <a:t>metriek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595563"/>
            <a:ext cx="8305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echter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oplossing</a:t>
            </a:r>
            <a:r>
              <a:rPr lang="en-US" dirty="0">
                <a:latin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</a:rPr>
              <a:t>Einsteinvergelijkingen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leeg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heelal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971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Voorbeeld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Minkowskimetriek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isotroop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homogeen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82913"/>
            <a:ext cx="8305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Voeg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tijdafhankelijkheid</a:t>
            </a:r>
            <a:r>
              <a:rPr lang="en-US" dirty="0">
                <a:latin typeface="Calibri" pitchFamily="34" charset="0"/>
              </a:rPr>
              <a:t> to </a:t>
            </a:r>
            <a:r>
              <a:rPr lang="en-US" dirty="0" err="1">
                <a:latin typeface="Calibri" pitchFamily="34" charset="0"/>
              </a:rPr>
              <a:t>aan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Minkowskimetriek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dat</a:t>
            </a:r>
            <a:r>
              <a:rPr lang="en-US" dirty="0">
                <a:latin typeface="Calibri" pitchFamily="34" charset="0"/>
              </a:rPr>
              <a:t> is consistent met KP)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38525"/>
            <a:ext cx="3190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3886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Schaalfactor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a(t)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87913"/>
            <a:ext cx="525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het </a:t>
            </a:r>
            <a:r>
              <a:rPr lang="en-US" dirty="0" err="1">
                <a:latin typeface="Calibri" pitchFamily="34" charset="0"/>
              </a:rPr>
              <a:t>lijn</a:t>
            </a:r>
            <a:r>
              <a:rPr lang="en-US" dirty="0">
                <a:latin typeface="Calibri" pitchFamily="34" charset="0"/>
              </a:rPr>
              <a:t>-element </a:t>
            </a:r>
            <a:r>
              <a:rPr lang="en-US" dirty="0" err="1">
                <a:latin typeface="Calibri" pitchFamily="34" charset="0"/>
              </a:rPr>
              <a:t>geldt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81563"/>
            <a:ext cx="441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129213"/>
            <a:ext cx="3276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voor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</a:rPr>
              <a:t> die </a:t>
            </a:r>
            <a:r>
              <a:rPr lang="en-US" dirty="0" err="1">
                <a:latin typeface="Calibri" pitchFamily="34" charset="0"/>
              </a:rPr>
              <a:t>afstanden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wil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meten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i="1" dirty="0" err="1">
                <a:latin typeface="Calibri" pitchFamily="34" charset="0"/>
              </a:rPr>
              <a:t>dt</a:t>
            </a:r>
            <a:r>
              <a:rPr lang="en-US" i="1" dirty="0">
                <a:latin typeface="Calibri" pitchFamily="34" charset="0"/>
              </a:rPr>
              <a:t> = 0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827713"/>
            <a:ext cx="3276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Eindige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afstand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34050"/>
            <a:ext cx="1714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53000" y="5878513"/>
            <a:ext cx="297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Coördinatenafstand</a:t>
            </a:r>
            <a:r>
              <a:rPr lang="en-US" dirty="0">
                <a:latin typeface="Calibri" pitchFamily="34" charset="0"/>
              </a:rPr>
              <a:t> </a:t>
            </a:r>
            <a:endParaRPr lang="en-US" i="1" dirty="0">
              <a:latin typeface="Calibri" pitchFamily="34" charset="0"/>
            </a:endParaRP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7188200" y="5881688"/>
          <a:ext cx="355600" cy="311150"/>
        </p:xfrm>
        <a:graphic>
          <a:graphicData uri="http://schemas.openxmlformats.org/presentationml/2006/ole">
            <p:oleObj spid="_x0000_s2050" name="Equation" r:id="rId7" imgW="203040" imgH="17748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53000" y="63357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Snelheid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waarmee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heelal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uitdijt</a:t>
            </a:r>
            <a:r>
              <a:rPr lang="en-US" dirty="0">
                <a:latin typeface="Calibri" pitchFamily="34" charset="0"/>
              </a:rPr>
              <a:t> </a:t>
            </a:r>
            <a:endParaRPr lang="en-US" i="1" dirty="0">
              <a:latin typeface="Calibri" pitchFamily="34" charset="0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8212138" y="6348413"/>
          <a:ext cx="488950" cy="355600"/>
        </p:xfrm>
        <a:graphic>
          <a:graphicData uri="http://schemas.openxmlformats.org/presentationml/2006/ole">
            <p:oleObj spid="_x0000_s2051" name="Equation" r:id="rId8" imgW="2793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Kosmologische roodverschuiving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73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Lichtstraal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volgt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lichtachtig</a:t>
            </a:r>
            <a:r>
              <a:rPr lang="en-US" dirty="0">
                <a:latin typeface="Calibri" pitchFamily="34" charset="0"/>
              </a:rPr>
              <a:t> pad (</a:t>
            </a:r>
            <a:r>
              <a:rPr lang="en-US" dirty="0" err="1">
                <a:latin typeface="Calibri" pitchFamily="34" charset="0"/>
              </a:rPr>
              <a:t>neem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langs</a:t>
            </a:r>
            <a:r>
              <a:rPr lang="en-US" dirty="0">
                <a:latin typeface="Calibri" pitchFamily="34" charset="0"/>
              </a:rPr>
              <a:t> x-</a:t>
            </a:r>
            <a:r>
              <a:rPr lang="en-US" dirty="0" err="1">
                <a:latin typeface="Calibri" pitchFamily="34" charset="0"/>
              </a:rPr>
              <a:t>richting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17700"/>
            <a:ext cx="6096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Lichtstraal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uitgezonden</a:t>
            </a:r>
            <a:r>
              <a:rPr lang="en-US" dirty="0">
                <a:latin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</a:rPr>
              <a:t>t</a:t>
            </a:r>
            <a:r>
              <a:rPr lang="en-US" baseline="-25000" dirty="0" err="1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emissie</a:t>
            </a:r>
            <a:r>
              <a:rPr lang="en-US" dirty="0">
                <a:latin typeface="Calibri" pitchFamily="34" charset="0"/>
              </a:rPr>
              <a:t>) en </a:t>
            </a:r>
            <a:r>
              <a:rPr lang="en-US" dirty="0" err="1">
                <a:latin typeface="Calibri" pitchFamily="34" charset="0"/>
              </a:rPr>
              <a:t>ontvangen</a:t>
            </a:r>
            <a:r>
              <a:rPr lang="en-US" dirty="0">
                <a:latin typeface="Calibri" pitchFamily="34" charset="0"/>
              </a:rPr>
              <a:t> op t</a:t>
            </a:r>
            <a:r>
              <a:rPr lang="en-US" baseline="-25000" dirty="0">
                <a:latin typeface="Calibri" pitchFamily="34" charset="0"/>
              </a:rPr>
              <a:t>o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49363"/>
            <a:ext cx="2571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336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Afgelegde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coördinaatafstand</a:t>
            </a:r>
            <a:r>
              <a:rPr lang="en-US" dirty="0">
                <a:latin typeface="Calibri" pitchFamily="34" charset="0"/>
              </a:rPr>
              <a:t> R </a:t>
            </a:r>
            <a:r>
              <a:rPr lang="en-US" dirty="0" err="1">
                <a:latin typeface="Calibri" pitchFamily="34" charset="0"/>
              </a:rPr>
              <a:t>tussen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emissie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ontvangst</a:t>
            </a:r>
            <a:endParaRPr lang="en-US" baseline="-25000" dirty="0">
              <a:latin typeface="Calibri" pitchFamily="34" charset="0"/>
            </a:endParaRPr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2116138"/>
            <a:ext cx="2076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3400" y="2832100"/>
            <a:ext cx="7010400" cy="646113"/>
            <a:chOff x="533400" y="2832100"/>
            <a:chExt cx="7010400" cy="646113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2832100"/>
              <a:ext cx="70104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Beschouw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zender</a:t>
              </a:r>
              <a:r>
                <a:rPr lang="en-US" dirty="0">
                  <a:latin typeface="Calibri" pitchFamily="34" charset="0"/>
                </a:rPr>
                <a:t> op </a:t>
              </a:r>
              <a:r>
                <a:rPr lang="en-US" dirty="0" err="1">
                  <a:latin typeface="Calibri" pitchFamily="34" charset="0"/>
                </a:rPr>
                <a:t>grote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coördinaatafstand</a:t>
              </a:r>
              <a:r>
                <a:rPr lang="en-US" dirty="0">
                  <a:latin typeface="Calibri" pitchFamily="34" charset="0"/>
                </a:rPr>
                <a:t> R van </a:t>
              </a:r>
              <a:r>
                <a:rPr lang="en-US" dirty="0" err="1">
                  <a:latin typeface="Calibri" pitchFamily="34" charset="0"/>
                </a:rPr>
                <a:t>ontvanger</a:t>
              </a:r>
              <a:endParaRPr lang="en-US" dirty="0">
                <a:latin typeface="Calibri" pitchFamily="34" charset="0"/>
              </a:endParaRPr>
            </a:p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Zender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stuurt</a:t>
              </a:r>
              <a:r>
                <a:rPr lang="en-US" dirty="0">
                  <a:latin typeface="Calibri" pitchFamily="34" charset="0"/>
                </a:rPr>
                <a:t> 2 </a:t>
              </a:r>
              <a:r>
                <a:rPr lang="en-US" dirty="0" err="1">
                  <a:latin typeface="Calibri" pitchFamily="34" charset="0"/>
                </a:rPr>
                <a:t>pulsen</a:t>
              </a:r>
              <a:r>
                <a:rPr lang="en-US" dirty="0">
                  <a:latin typeface="Calibri" pitchFamily="34" charset="0"/>
                </a:rPr>
                <a:t> met </a:t>
              </a:r>
              <a:r>
                <a:rPr lang="en-US" dirty="0" err="1">
                  <a:latin typeface="Calibri" pitchFamily="34" charset="0"/>
                </a:rPr>
                <a:t>tijdverschil</a:t>
              </a: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  <p:pic>
          <p:nvPicPr>
            <p:cNvPr id="143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413" y="3171825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3517900"/>
            <a:ext cx="6934200" cy="368300"/>
            <a:chOff x="533400" y="3517900"/>
            <a:chExt cx="6934200" cy="368300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517900"/>
              <a:ext cx="69342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Ontvanger</a:t>
              </a:r>
              <a:r>
                <a:rPr lang="en-US" dirty="0">
                  <a:latin typeface="Calibri" pitchFamily="34" charset="0"/>
                </a:rPr>
                <a:t> meet        </a:t>
              </a:r>
              <a:r>
                <a:rPr lang="en-US" dirty="0" err="1">
                  <a:latin typeface="Calibri" pitchFamily="34" charset="0"/>
                </a:rPr>
                <a:t>tijdverschil</a:t>
              </a:r>
              <a:r>
                <a:rPr lang="en-US" dirty="0">
                  <a:latin typeface="Calibri" pitchFamily="34" charset="0"/>
                </a:rPr>
                <a:t> (</a:t>
              </a:r>
              <a:r>
                <a:rPr lang="en-US" dirty="0" err="1">
                  <a:latin typeface="Calibri" pitchFamily="34" charset="0"/>
                </a:rPr>
                <a:t>groter</a:t>
              </a:r>
              <a:r>
                <a:rPr lang="en-US" dirty="0">
                  <a:latin typeface="Calibri" pitchFamily="34" charset="0"/>
                </a:rPr>
                <a:t> want </a:t>
              </a:r>
              <a:r>
                <a:rPr lang="en-US" dirty="0" err="1">
                  <a:latin typeface="Calibri" pitchFamily="34" charset="0"/>
                </a:rPr>
                <a:t>heelal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dijt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uit</a:t>
              </a:r>
              <a:r>
                <a:rPr lang="en-US" dirty="0">
                  <a:latin typeface="Calibri" pitchFamily="34" charset="0"/>
                </a:rPr>
                <a:t>)</a:t>
              </a:r>
            </a:p>
          </p:txBody>
        </p:sp>
        <p:pic>
          <p:nvPicPr>
            <p:cNvPr id="1436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6325" y="359410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33400" y="3910013"/>
            <a:ext cx="838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Coördinaatafstand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verandert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niet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meebewegend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stelsel</a:t>
            </a:r>
            <a:r>
              <a:rPr lang="en-US" dirty="0">
                <a:latin typeface="Calibri" pitchFamily="34" charset="0"/>
              </a:rPr>
              <a:t> – </a:t>
            </a:r>
            <a:r>
              <a:rPr lang="en-US" dirty="0" err="1">
                <a:latin typeface="Calibri" pitchFamily="34" charset="0"/>
              </a:rPr>
              <a:t>comoving</a:t>
            </a:r>
            <a:r>
              <a:rPr lang="en-US" dirty="0">
                <a:latin typeface="Calibri" pitchFamily="34" charset="0"/>
              </a:rPr>
              <a:t> frame)</a:t>
            </a:r>
          </a:p>
        </p:txBody>
      </p:sp>
      <p:sp>
        <p:nvSpPr>
          <p:cNvPr id="10254" name="Right Arrow 11"/>
          <p:cNvSpPr>
            <a:spLocks noChangeArrowheads="1"/>
          </p:cNvSpPr>
          <p:nvPr/>
        </p:nvSpPr>
        <p:spPr bwMode="auto">
          <a:xfrm>
            <a:off x="685800" y="4432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02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279900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1975" y="4319588"/>
            <a:ext cx="4695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ight Arrow 11"/>
          <p:cNvSpPr>
            <a:spLocks noChangeArrowheads="1"/>
          </p:cNvSpPr>
          <p:nvPr/>
        </p:nvSpPr>
        <p:spPr bwMode="auto">
          <a:xfrm>
            <a:off x="685800" y="50514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2575" y="4953000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5551488"/>
            <a:ext cx="5105400" cy="369887"/>
            <a:chOff x="533400" y="5551488"/>
            <a:chExt cx="5105400" cy="36988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551488"/>
              <a:ext cx="5105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</a:rPr>
                <a:t>Neem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aan</a:t>
              </a:r>
              <a:r>
                <a:rPr lang="en-US" dirty="0">
                  <a:latin typeface="Calibri" pitchFamily="34" charset="0"/>
                </a:rPr>
                <a:t>      en      </a:t>
              </a:r>
              <a:r>
                <a:rPr lang="en-US" dirty="0" err="1">
                  <a:latin typeface="Calibri" pitchFamily="34" charset="0"/>
                </a:rPr>
                <a:t>zo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klein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dat</a:t>
              </a:r>
              <a:r>
                <a:rPr lang="en-US" dirty="0">
                  <a:latin typeface="Calibri" pitchFamily="34" charset="0"/>
                </a:rPr>
                <a:t>       constant</a:t>
              </a:r>
            </a:p>
          </p:txBody>
        </p:sp>
        <p:pic>
          <p:nvPicPr>
            <p:cNvPr id="143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7838" y="5608638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1563" y="563245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05250" y="5618163"/>
              <a:ext cx="371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3" name="Right Arrow 11"/>
          <p:cNvSpPr>
            <a:spLocks noChangeArrowheads="1"/>
          </p:cNvSpPr>
          <p:nvPr/>
        </p:nvSpPr>
        <p:spPr bwMode="auto">
          <a:xfrm>
            <a:off x="5410200" y="5592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</a:endParaRPr>
          </a:p>
        </p:txBody>
      </p:sp>
      <p:pic>
        <p:nvPicPr>
          <p:cNvPr id="1026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5486400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86200" y="4419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met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61595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geldt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dus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roodverschuiving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2738" y="611505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239000" y="6172200"/>
            <a:ext cx="1981200" cy="369888"/>
            <a:chOff x="7239000" y="6172200"/>
            <a:chExt cx="1981200" cy="369888"/>
          </a:xfrm>
        </p:grpSpPr>
        <p:sp>
          <p:nvSpPr>
            <p:cNvPr id="33" name="TextBox 32"/>
            <p:cNvSpPr txBox="1"/>
            <p:nvPr/>
          </p:nvSpPr>
          <p:spPr>
            <a:xfrm>
              <a:off x="7239000" y="617220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itchFamily="34" charset="0"/>
                </a:rPr>
                <a:t>(                 )</a:t>
              </a:r>
            </a:p>
          </p:txBody>
        </p:sp>
        <p:pic>
          <p:nvPicPr>
            <p:cNvPr id="1436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31088" y="6219825"/>
              <a:ext cx="990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  <p:bldP spid="15" grpId="0"/>
      <p:bldP spid="10254" grpId="0" animBg="1"/>
      <p:bldP spid="10257" grpId="0" animBg="1"/>
      <p:bldP spid="10263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Arial" pitchFamily="34" charset="0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2726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Roodverschuiving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</a:rPr>
              <a:t>specta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274" name="Picture 10" descr="C:\Documents and Settings\jo\Desktop\hubble_29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2057400"/>
            <a:ext cx="2500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Documents and Settings\jo\Desktop\HubbleFi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2679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Documents and Settings\jo\Desktop\181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324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98525"/>
            <a:ext cx="4267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1905000"/>
            <a:ext cx="21630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Hubble’s </a:t>
            </a:r>
            <a:r>
              <a:rPr lang="en-US" dirty="0" err="1">
                <a:latin typeface="Calibri" pitchFamily="34" charset="0"/>
              </a:rPr>
              <a:t>orginal</a:t>
            </a:r>
            <a:r>
              <a:rPr lang="en-US" dirty="0">
                <a:latin typeface="Calibri" pitchFamily="34" charset="0"/>
              </a:rPr>
              <a:t>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220913"/>
            <a:ext cx="192411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Standaardkaarsen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Cepheid </a:t>
            </a:r>
            <a:r>
              <a:rPr lang="en-US" sz="1600" dirty="0" err="1">
                <a:latin typeface="Calibri" pitchFamily="34" charset="0"/>
              </a:rPr>
              <a:t>variabelen</a:t>
            </a: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Supernovae </a:t>
            </a:r>
            <a:r>
              <a:rPr lang="en-US" sz="1600" dirty="0" err="1">
                <a:latin typeface="Calibri" pitchFamily="34" charset="0"/>
              </a:rPr>
              <a:t>Ia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5075" y="5649913"/>
            <a:ext cx="2382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Expansie</a:t>
            </a:r>
            <a:r>
              <a:rPr lang="en-US" dirty="0">
                <a:latin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</a:rPr>
              <a:t>heelal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588125" y="4876800"/>
            <a:ext cx="2300288" cy="1981200"/>
            <a:chOff x="6587728" y="4876800"/>
            <a:chExt cx="2301081" cy="1981200"/>
          </a:xfrm>
        </p:grpSpPr>
        <p:pic>
          <p:nvPicPr>
            <p:cNvPr id="1537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7728" y="4876800"/>
              <a:ext cx="2301081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7315200" y="4953000"/>
              <a:ext cx="8382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19803</TotalTime>
  <Words>1197</Words>
  <Application>Microsoft Office PowerPoint</Application>
  <PresentationFormat>Brief (216 x 279 mm)</PresentationFormat>
  <Paragraphs>246</Paragraphs>
  <Slides>21</Slides>
  <Notes>21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Default Design</vt:lpstr>
      <vt:lpstr>Photo Editor Photo</vt:lpstr>
      <vt:lpstr>Equation</vt:lpstr>
      <vt:lpstr>Dia 1</vt:lpstr>
      <vt:lpstr>Dia 2</vt:lpstr>
      <vt:lpstr>Relativistische kosmologie</vt:lpstr>
      <vt:lpstr>Isotropie van heelal</vt:lpstr>
      <vt:lpstr>Isotropie van heelal: CMBR en WMAP</vt:lpstr>
      <vt:lpstr>Isotropie heelal: materieverdeling</vt:lpstr>
      <vt:lpstr>Kosmologisch principe en metriek</vt:lpstr>
      <vt:lpstr>Kosmologische roodverschuiving</vt:lpstr>
      <vt:lpstr>Wet van Hubble</vt:lpstr>
      <vt:lpstr>Wet van Hubble</vt:lpstr>
      <vt:lpstr>Friedmannvergelijkingen</vt:lpstr>
      <vt:lpstr>Oerknal en Friedmannvergelijkingen</vt:lpstr>
      <vt:lpstr>Energiedichtheid in heelal</vt:lpstr>
      <vt:lpstr>Heelal gedomineerd door koude materie</vt:lpstr>
      <vt:lpstr>Heelal gedomineerd door straling</vt:lpstr>
      <vt:lpstr>Heelal gedomineerd door L</vt:lpstr>
      <vt:lpstr>Standaardmodel van de kosmologie</vt:lpstr>
      <vt:lpstr>Standaardmodel van de kosmologie</vt:lpstr>
      <vt:lpstr>Baryogenese</vt:lpstr>
      <vt:lpstr>Geschiedenis heelal</vt:lpstr>
      <vt:lpstr>Primordiale nucleosynthese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955</cp:revision>
  <cp:lastPrinted>2002-09-13T18:52:55Z</cp:lastPrinted>
  <dcterms:created xsi:type="dcterms:W3CDTF">2001-01-08T10:28:24Z</dcterms:created>
  <dcterms:modified xsi:type="dcterms:W3CDTF">2012-11-25T22:08:49Z</dcterms:modified>
</cp:coreProperties>
</file>