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92" r:id="rId2"/>
    <p:sldId id="893" r:id="rId3"/>
    <p:sldId id="879" r:id="rId4"/>
    <p:sldId id="881" r:id="rId5"/>
    <p:sldId id="882" r:id="rId6"/>
    <p:sldId id="883" r:id="rId7"/>
    <p:sldId id="884" r:id="rId8"/>
    <p:sldId id="885" r:id="rId9"/>
    <p:sldId id="886" r:id="rId10"/>
    <p:sldId id="887" r:id="rId11"/>
    <p:sldId id="888" r:id="rId12"/>
    <p:sldId id="889" r:id="rId13"/>
    <p:sldId id="890" r:id="rId14"/>
    <p:sldId id="891" r:id="rId15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6" d="100"/>
          <a:sy n="166" d="100"/>
        </p:scale>
        <p:origin x="-19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D2CB4E-4214-4D76-B3B8-5AB201BAC8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1674DA5B-6DA5-4E1E-9ECE-F44F8935BC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59776D-0E9C-4743-87FE-EE1B303303ED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71C53-6E69-49A9-B021-F6085CA12A65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1FCABC-C2ED-4B49-B0AA-270F5C36DD12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57D80-ABAA-4156-B70C-5C88F51DB618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8E4AF-B1CA-491B-9D78-ED9602984ADF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AACB6-DCFC-43DF-9CAC-EBF41C1C882F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6F798F-EFEA-454A-A295-5086E1CA5D8B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211F0-7B20-4F2F-AA12-63B8948896F9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F5323-EC67-4DB2-860A-A700FCE10995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F410B2-7866-4488-A63B-4E45304DE690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D053E-2ABD-4C4E-9E40-23E2B9B56D43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E08A7-AC09-43AB-806A-2450EE332C39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C3C92-647A-43B9-A259-A5EDFF11803C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D499B6-C958-435B-93C8-AFD841FEA3C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AAB3-76AD-4634-9E5F-3C4FBB27EF8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115E3-201D-4035-B36A-082573BF179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F2ED1-B15B-400B-BF8E-17A38781146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5F0D-B07E-413A-90AA-728EA4FB8CC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5A74-D632-4E99-8B0A-8B4D8D2D0AD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1F71A-3CFE-40D0-AB18-23CA26C9734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A15A-19E0-4311-BA0E-0CE72611A39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3969F-C74A-4859-A898-5E5899BCD35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2B62-AC4C-4B7B-902E-09FB6B93F2A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D15B-6699-4D2C-8EF3-17A08365432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F467-F157-46FD-8C41-A2C0A04DA01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C438-694C-46D1-A5A8-462DFD001A3A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E30F-A496-4418-A01F-FC441597A94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021DAC9-7D2C-4D74-95C7-4BB05D65BC0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18.png"/><Relationship Id="rId4" Type="http://schemas.openxmlformats.org/officeDocument/2006/relationships/image" Target="../media/image71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</a:t>
            </a: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Relativistische inflatie: 3 december 2012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  <a:cs typeface="Arial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12292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Inflatieparameters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eerste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VIV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2068513"/>
            <a:ext cx="4419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Inflatieparameter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steilheid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>
                <a:latin typeface="Calibri" pitchFamily="34" charset="0"/>
                <a:cs typeface="Calibri" pitchFamily="34" charset="0"/>
              </a:rPr>
              <a:t>V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(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8" name="Right Arrow 12"/>
          <p:cNvSpPr>
            <a:spLocks noChangeArrowheads="1"/>
          </p:cNvSpPr>
          <p:nvPr/>
        </p:nvSpPr>
        <p:spPr bwMode="auto">
          <a:xfrm>
            <a:off x="4267200" y="1524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9003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400800" y="2667000"/>
            <a:ext cx="1752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inflatieparameter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ight Brace 22"/>
          <p:cNvSpPr>
            <a:spLocks/>
          </p:cNvSpPr>
          <p:nvPr/>
        </p:nvSpPr>
        <p:spPr bwMode="auto">
          <a:xfrm rot="5400000">
            <a:off x="7178675" y="1562100"/>
            <a:ext cx="304800" cy="1752600"/>
          </a:xfrm>
          <a:prstGeom prst="rightBrace">
            <a:avLst>
              <a:gd name="adj1" fmla="val 8332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5097" y="2691606"/>
            <a:ext cx="2238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863" y="1298575"/>
            <a:ext cx="3124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2819400"/>
            <a:ext cx="441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VIV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volgt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8663" y="2743200"/>
            <a:ext cx="117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376613"/>
            <a:ext cx="12112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276600"/>
            <a:ext cx="3552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>
            <a:spLocks/>
          </p:cNvSpPr>
          <p:nvPr/>
        </p:nvSpPr>
        <p:spPr bwMode="auto">
          <a:xfrm>
            <a:off x="3276600" y="2819400"/>
            <a:ext cx="304800" cy="1028700"/>
          </a:xfrm>
          <a:prstGeom prst="rightBrace">
            <a:avLst>
              <a:gd name="adj1" fmla="val 8328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886200"/>
            <a:ext cx="8191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ight Arrow 12"/>
          <p:cNvSpPr>
            <a:spLocks noChangeArrowheads="1"/>
          </p:cNvSpPr>
          <p:nvPr/>
        </p:nvSpPr>
        <p:spPr bwMode="auto">
          <a:xfrm>
            <a:off x="4267200" y="3886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3434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garandeert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optreden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3488" y="4398963"/>
            <a:ext cx="6238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33400" y="48006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Verder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4773613"/>
            <a:ext cx="36242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 rot="5400000">
            <a:off x="4724400" y="5410200"/>
            <a:ext cx="3810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3" name="Right Brace 42"/>
          <p:cNvSpPr>
            <a:spLocks/>
          </p:cNvSpPr>
          <p:nvPr/>
        </p:nvSpPr>
        <p:spPr bwMode="auto">
          <a:xfrm rot="5400000">
            <a:off x="3848100" y="5187950"/>
            <a:ext cx="228600" cy="13716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6026150"/>
            <a:ext cx="2286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3119438" y="5995988"/>
            <a:ext cx="17526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parameter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5999163"/>
            <a:ext cx="28956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Bepaalt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snelheid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waarmee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steilheid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verandert</a:t>
            </a:r>
            <a:r>
              <a:rPr lang="en-US" sz="1400">
                <a:latin typeface="Calibri" pitchFamily="34" charset="0"/>
                <a:cs typeface="Calibri" pitchFamily="34" charset="0"/>
              </a:rPr>
              <a:t>. </a:t>
            </a:r>
            <a:endParaRPr lang="en-US" sz="140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willen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lang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err="1">
                <a:latin typeface="Calibri" pitchFamily="34" charset="0"/>
                <a:cs typeface="Calibri" pitchFamily="34" charset="0"/>
              </a:rPr>
              <a:t>vlak</a:t>
            </a:r>
            <a:r>
              <a:rPr lang="en-US" sz="140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smtClean="0">
                <a:latin typeface="Calibri" pitchFamily="34" charset="0"/>
                <a:cs typeface="Calibri" pitchFamily="34" charset="0"/>
              </a:rPr>
              <a:t>blijft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8504" y="6469856"/>
            <a:ext cx="609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8" grpId="0" animBg="1"/>
      <p:bldP spid="21" grpId="0"/>
      <p:bldP spid="23" grpId="0" animBg="1"/>
      <p:bldP spid="26" grpId="0"/>
      <p:bldP spid="30" grpId="0" animBg="1"/>
      <p:bldP spid="34" grpId="0" animBg="1"/>
      <p:bldP spid="36" grpId="0"/>
      <p:bldP spid="39" grpId="0"/>
      <p:bldP spid="43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0"/>
            <a:ext cx="7715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inflatiemodel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Massief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quantumveld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massa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400" y="1981200"/>
            <a:ext cx="4419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VIV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400" y="30480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Twee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gekoppelde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DV: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wortel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VIV - 2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51165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VIV – 2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16700" y="2300288"/>
            <a:ext cx="1752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Potentiele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energiedichtheid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4200" y="4724400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Amplitude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t = 0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ight Brace 30"/>
          <p:cNvSpPr>
            <a:spLocks/>
          </p:cNvSpPr>
          <p:nvPr/>
        </p:nvSpPr>
        <p:spPr bwMode="auto">
          <a:xfrm rot="5400000">
            <a:off x="7886700" y="1638300"/>
            <a:ext cx="228600" cy="1066800"/>
          </a:xfrm>
          <a:prstGeom prst="rightBrace">
            <a:avLst>
              <a:gd name="adj1" fmla="val 8340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944688"/>
            <a:ext cx="25241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1513" y="2935288"/>
            <a:ext cx="19018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533400" y="3508375"/>
            <a:ext cx="815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VIV – 1: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429000"/>
            <a:ext cx="3119438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12"/>
          <p:cNvSpPr>
            <a:spLocks noChangeArrowheads="1"/>
          </p:cNvSpPr>
          <p:nvPr/>
        </p:nvSpPr>
        <p:spPr bwMode="auto">
          <a:xfrm>
            <a:off x="6172200" y="3581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3455988"/>
            <a:ext cx="19335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533400" y="4060825"/>
            <a:ext cx="815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Oplossen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017963"/>
            <a:ext cx="20050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5400000">
            <a:off x="2819401" y="4722812"/>
            <a:ext cx="457200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 w="med" len="med"/>
            <a:tailEnd/>
          </a:ln>
        </p:spPr>
      </p:cxn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72050" y="5078413"/>
            <a:ext cx="329088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33400" y="54975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Uitdijend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heelal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teken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58023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err="1">
                <a:latin typeface="Calibri" pitchFamily="34" charset="0"/>
                <a:cs typeface="Calibri" pitchFamily="34" charset="0"/>
              </a:rPr>
              <a:t>Oplossen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met                    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6224588"/>
            <a:ext cx="28194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5791200"/>
            <a:ext cx="1600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ight Arrow 12"/>
          <p:cNvSpPr>
            <a:spLocks noChangeArrowheads="1"/>
          </p:cNvSpPr>
          <p:nvPr/>
        </p:nvSpPr>
        <p:spPr bwMode="auto">
          <a:xfrm>
            <a:off x="3505200" y="6378575"/>
            <a:ext cx="381000" cy="268288"/>
          </a:xfrm>
          <a:prstGeom prst="rightArrow">
            <a:avLst>
              <a:gd name="adj1" fmla="val 50000"/>
              <a:gd name="adj2" fmla="val 50118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6211888"/>
            <a:ext cx="28194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6292850"/>
            <a:ext cx="9144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8988" y="6302375"/>
            <a:ext cx="60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ight Arrow 12"/>
          <p:cNvSpPr>
            <a:spLocks noChangeArrowheads="1"/>
          </p:cNvSpPr>
          <p:nvPr/>
        </p:nvSpPr>
        <p:spPr bwMode="auto">
          <a:xfrm>
            <a:off x="6938963" y="6378575"/>
            <a:ext cx="381000" cy="268288"/>
          </a:xfrm>
          <a:prstGeom prst="rightArrow">
            <a:avLst>
              <a:gd name="adj1" fmla="val 50000"/>
              <a:gd name="adj2" fmla="val 50118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7" grpId="0"/>
      <p:bldP spid="36" grpId="0"/>
      <p:bldP spid="39" grpId="0"/>
      <p:bldP spid="44" grpId="0"/>
      <p:bldP spid="45" grpId="0"/>
      <p:bldP spid="31" grpId="0" animBg="1"/>
      <p:bldP spid="35" grpId="0"/>
      <p:bldP spid="40" grpId="0" animBg="1"/>
      <p:bldP spid="41" grpId="0"/>
      <p:bldP spid="48" grpId="0"/>
      <p:bldP spid="49" grpId="0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inflatiemodel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oplossingen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1800" y="1295400"/>
            <a:ext cx="20574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Fysische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interpretatie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neemt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af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tijd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37966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Inflatieparameter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3609975"/>
            <a:ext cx="815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één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parameter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andere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504666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schaalfactor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ight Arrow 12"/>
          <p:cNvSpPr>
            <a:spLocks noChangeArrowheads="1"/>
          </p:cNvSpPr>
          <p:nvPr/>
        </p:nvSpPr>
        <p:spPr bwMode="auto">
          <a:xfrm>
            <a:off x="914400" y="5721350"/>
            <a:ext cx="381000" cy="268288"/>
          </a:xfrm>
          <a:prstGeom prst="rightArrow">
            <a:avLst>
              <a:gd name="adj1" fmla="val 50000"/>
              <a:gd name="adj2" fmla="val 50118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Right Arrow 12"/>
          <p:cNvSpPr>
            <a:spLocks noChangeArrowheads="1"/>
          </p:cNvSpPr>
          <p:nvPr/>
        </p:nvSpPr>
        <p:spPr bwMode="auto">
          <a:xfrm>
            <a:off x="6696075" y="6265863"/>
            <a:ext cx="381000" cy="269875"/>
          </a:xfrm>
          <a:prstGeom prst="rightArrow">
            <a:avLst>
              <a:gd name="adj1" fmla="val 50000"/>
              <a:gd name="adj2" fmla="val 49824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05200" y="1066800"/>
            <a:ext cx="2895600" cy="1143000"/>
            <a:chOff x="3505200" y="1066800"/>
            <a:chExt cx="2895600" cy="11430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3505200" y="1066800"/>
              <a:ext cx="2895600" cy="1143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7261" y="1121737"/>
              <a:ext cx="2667000" cy="1045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938" y="2362200"/>
            <a:ext cx="20669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368550"/>
            <a:ext cx="2105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33400" y="390366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uitdrukking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inflatieparameter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273550"/>
            <a:ext cx="24003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200400" y="4349750"/>
            <a:ext cx="4267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houdt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tot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tijd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en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stopt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op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8613" y="4278313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959350"/>
            <a:ext cx="4648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638675" y="1716088"/>
            <a:ext cx="1676400" cy="38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rot="5400000">
            <a:off x="7332663" y="5129213"/>
            <a:ext cx="381000" cy="2286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568950"/>
            <a:ext cx="27908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4267200" y="5718175"/>
            <a:ext cx="152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treedt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op!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61833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Specifiek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model: </a:t>
            </a:r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6172200"/>
            <a:ext cx="38195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6140450"/>
            <a:ext cx="838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5200" y="6418263"/>
            <a:ext cx="12049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" grpId="0"/>
      <p:bldP spid="35" grpId="0"/>
      <p:bldP spid="41" grpId="0"/>
      <p:bldP spid="48" grpId="0"/>
      <p:bldP spid="50" grpId="0" animBg="1"/>
      <p:bldP spid="51" grpId="0" animBg="1"/>
      <p:bldP spid="38" grpId="0"/>
      <p:bldP spid="42" grpId="0"/>
      <p:bldP spid="43" grpId="0" animBg="1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Einde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verhittingsfase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vervalt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nieuwe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(die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straling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opleveren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potentiele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heeft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ergens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diepe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steile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dip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19161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Inflatieparameter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breekt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2362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ight Arrow 12"/>
          <p:cNvSpPr>
            <a:spLocks noChangeArrowheads="1"/>
          </p:cNvSpPr>
          <p:nvPr/>
        </p:nvSpPr>
        <p:spPr bwMode="auto">
          <a:xfrm>
            <a:off x="3962400" y="4953000"/>
            <a:ext cx="381000" cy="268288"/>
          </a:xfrm>
          <a:prstGeom prst="rightArrow">
            <a:avLst>
              <a:gd name="adj1" fmla="val 50000"/>
              <a:gd name="adj2" fmla="val 50118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5345113"/>
            <a:ext cx="81534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vergelijkingen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vertellen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hoe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inflatonen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omgezet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worden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straling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hoe het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afneemt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hoe de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schaalfactor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evolueert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tijdens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proces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613" y="2398713"/>
            <a:ext cx="4038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679950" y="2976563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Wrijvingsterm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toevoegen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5400000">
            <a:off x="4374357" y="2975769"/>
            <a:ext cx="4572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 w="med" len="med"/>
            <a:tailEnd/>
          </a:ln>
        </p:spPr>
      </p:cxn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1163" y="3217863"/>
            <a:ext cx="238283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029200" y="3883025"/>
            <a:ext cx="2590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Straling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toevoegen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4724401" y="3881437"/>
            <a:ext cx="457200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 type="arrow" w="med" len="med"/>
            <a:tailEnd/>
          </a:ln>
        </p:spPr>
      </p:cxnSp>
      <p:sp>
        <p:nvSpPr>
          <p:cNvPr id="39" name="TextBox 38"/>
          <p:cNvSpPr txBox="1"/>
          <p:nvPr/>
        </p:nvSpPr>
        <p:spPr>
          <a:xfrm>
            <a:off x="533400" y="43545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Tweede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Friedmannvergelijking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4313" y="4267200"/>
            <a:ext cx="374808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9530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7063" y="4867275"/>
            <a:ext cx="32480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324600" y="58674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cs typeface="Calibri" pitchFamily="34" charset="0"/>
              </a:rPr>
              <a:t>G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n(t)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alles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41" grpId="0"/>
      <p:bldP spid="50" grpId="0" animBg="1"/>
      <p:bldP spid="53" grpId="0"/>
      <p:bldP spid="30" grpId="0"/>
      <p:bldP spid="34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Verhittingsvergelijkingen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Elimineer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1600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" y="2362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</a:t>
            </a:r>
          </a:p>
        </p:txBody>
      </p:sp>
      <p:sp>
        <p:nvSpPr>
          <p:cNvPr id="50" name="Right Arrow 12"/>
          <p:cNvSpPr>
            <a:spLocks noChangeArrowheads="1"/>
          </p:cNvSpPr>
          <p:nvPr/>
        </p:nvSpPr>
        <p:spPr bwMode="auto">
          <a:xfrm>
            <a:off x="4679950" y="1639888"/>
            <a:ext cx="381000" cy="269875"/>
          </a:xfrm>
          <a:prstGeom prst="rightArrow">
            <a:avLst>
              <a:gd name="adj1" fmla="val 50000"/>
              <a:gd name="adj2" fmla="val 49824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98713"/>
            <a:ext cx="40386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33400" y="27543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324600" y="5638800"/>
            <a:ext cx="2438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cs typeface="Calibri" pitchFamily="34" charset="0"/>
              </a:rPr>
              <a:t>G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n(t)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alles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vast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213" y="1617663"/>
            <a:ext cx="28670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1524000"/>
            <a:ext cx="3076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2950" y="2778125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Brace 22"/>
          <p:cNvSpPr>
            <a:spLocks/>
          </p:cNvSpPr>
          <p:nvPr/>
        </p:nvSpPr>
        <p:spPr bwMode="auto">
          <a:xfrm>
            <a:off x="4419600" y="2895600"/>
            <a:ext cx="304800" cy="1143000"/>
          </a:xfrm>
          <a:prstGeom prst="rightBrace">
            <a:avLst>
              <a:gd name="adj1" fmla="val 8333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992688" y="3200400"/>
            <a:ext cx="3581400" cy="1219200"/>
            <a:chOff x="4912660" y="3007660"/>
            <a:chExt cx="3581400" cy="1219200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4912660" y="3007660"/>
              <a:ext cx="3581400" cy="1219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410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3048000"/>
              <a:ext cx="3368776" cy="1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33400" y="3429000"/>
            <a:ext cx="3505200" cy="584200"/>
            <a:chOff x="533400" y="5345668"/>
            <a:chExt cx="3200400" cy="584775"/>
          </a:xfrm>
        </p:grpSpPr>
        <p:sp>
          <p:nvSpPr>
            <p:cNvPr id="53" name="TextBox 52"/>
            <p:cNvSpPr txBox="1"/>
            <p:nvPr/>
          </p:nvSpPr>
          <p:spPr>
            <a:xfrm>
              <a:off x="533400" y="5345668"/>
              <a:ext cx="320040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 err="1">
                  <a:latin typeface="Calibri" pitchFamily="34" charset="0"/>
                  <a:cs typeface="Calibri" pitchFamily="34" charset="0"/>
                </a:rPr>
                <a:t>Differentieel</a:t>
              </a:r>
              <a:r>
                <a:rPr lang="en-US" sz="1600" dirty="0">
                  <a:latin typeface="Calibri" pitchFamily="34" charset="0"/>
                  <a:cs typeface="Calibri" pitchFamily="34" charset="0"/>
                </a:rPr>
                <a:t> FV – 1 en </a:t>
              </a:r>
              <a:r>
                <a:rPr lang="en-US" sz="1600" dirty="0" err="1">
                  <a:latin typeface="Calibri" pitchFamily="34" charset="0"/>
                  <a:cs typeface="Calibri" pitchFamily="34" charset="0"/>
                </a:rPr>
                <a:t>gebruik</a:t>
              </a:r>
              <a:r>
                <a:rPr lang="en-US" sz="1600" dirty="0">
                  <a:latin typeface="Calibri" pitchFamily="34" charset="0"/>
                  <a:cs typeface="Calibri" pitchFamily="34" charset="0"/>
                </a:rPr>
                <a:t> FV – </a:t>
              </a:r>
              <a:r>
                <a:rPr lang="en-US" sz="1600">
                  <a:latin typeface="Calibri" pitchFamily="34" charset="0"/>
                  <a:cs typeface="Calibri" pitchFamily="34" charset="0"/>
                </a:rPr>
                <a:t>2 </a:t>
              </a:r>
              <a:r>
                <a:rPr lang="en-US" sz="1600" smtClean="0">
                  <a:latin typeface="Calibri" pitchFamily="34" charset="0"/>
                  <a:cs typeface="Calibri" pitchFamily="34" charset="0"/>
                </a:rPr>
                <a:t>om            </a:t>
              </a:r>
              <a:r>
                <a:rPr lang="en-US" sz="1600" dirty="0" err="1">
                  <a:latin typeface="Calibri" pitchFamily="34" charset="0"/>
                  <a:cs typeface="Calibri" pitchFamily="34" charset="0"/>
                </a:rPr>
                <a:t>te</a:t>
              </a:r>
              <a:r>
                <a:rPr lang="en-US" sz="1600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600" dirty="0" err="1">
                  <a:latin typeface="Calibri" pitchFamily="34" charset="0"/>
                  <a:cs typeface="Calibri" pitchFamily="34" charset="0"/>
                </a:rPr>
                <a:t>elimineren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640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07361" y="5628021"/>
              <a:ext cx="38671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4191000"/>
            <a:ext cx="215375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TextBox 31"/>
          <p:cNvSpPr txBox="1"/>
          <p:nvPr/>
        </p:nvSpPr>
        <p:spPr>
          <a:xfrm>
            <a:off x="533400" y="5268913"/>
            <a:ext cx="815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Verhittingsvergelijkingen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drie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gekoppelde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differentiaalvergelijkingen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6335713"/>
            <a:ext cx="8610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gedomineerd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straling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daarna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relativistische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kosmologie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41" grpId="0"/>
      <p:bldP spid="50" grpId="0" animBg="1"/>
      <p:bldP spid="39" grpId="0"/>
      <p:bldP spid="40" grpId="0"/>
      <p:bldP spid="23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892112" y="228600"/>
            <a:ext cx="1370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>
                <a:solidFill>
                  <a:srgbClr val="000099"/>
                </a:solidFill>
                <a:latin typeface="Calibri" pitchFamily="34" charset="0"/>
              </a:rPr>
              <a:t>Inhoud</a:t>
            </a:r>
            <a:endParaRPr lang="en-US" sz="2400" b="1" i="1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486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</a:t>
            </a:r>
            <a:r>
              <a:rPr lang="en-US" sz="20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limiet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Sferische oplossingen</a:t>
            </a:r>
            <a:endParaRPr lang="en-US" sz="2000" b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00600" y="4291641"/>
            <a:ext cx="3694112" cy="1066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Tekortkomingen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SM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kosmologie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2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Horizon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probleem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vlakheidsprobleem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err="1">
                <a:latin typeface="Calibri" pitchFamily="34" charset="0"/>
                <a:cs typeface="Calibri" pitchFamily="34" charset="0"/>
              </a:rPr>
              <a:t>afwezigheid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van exotische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u="sng" dirty="0">
                <a:latin typeface="Calibri" pitchFamily="34" charset="0"/>
                <a:cs typeface="Calibri" pitchFamily="34" charset="0"/>
              </a:rPr>
              <a:t>Horizon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grootste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waarover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invloeden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gereisd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bereiken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err="1">
                <a:latin typeface="Calibri" pitchFamily="34" charset="0"/>
                <a:cs typeface="Calibri" pitchFamily="34" charset="0"/>
              </a:rPr>
              <a:t>zichtbare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505200"/>
            <a:ext cx="7391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Fotonen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ontkoppelden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ongeveer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100.000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Big Bang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toen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was de horizon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kleiner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nu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2667000"/>
            <a:ext cx="7315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Thermisch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evenwicht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gebieden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bewerktstelligd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middel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fotonen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straling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267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800600"/>
            <a:ext cx="5257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Je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verwacht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gebieden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ongeveer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gelijke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relatief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791200"/>
            <a:ext cx="74676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je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begint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>
                <a:latin typeface="Calibri" pitchFamily="34" charset="0"/>
                <a:cs typeface="Calibri" pitchFamily="34" charset="0"/>
              </a:rPr>
              <a:t>klein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niversum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thermisch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evenwicht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inflateert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enorme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factor. Steeds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niversum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nu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horizon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binnen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788" y="3962400"/>
            <a:ext cx="2868612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820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Vlakheidsprobleem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en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exotische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deeltjes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9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Experimenteel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gegeven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Universum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nu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heeft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goede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benadering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vlakke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Robertson – Walker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23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 het </a:t>
            </a:r>
            <a:r>
              <a:rPr lang="en-US" err="1">
                <a:latin typeface="Calibri" pitchFamily="34" charset="0"/>
                <a:cs typeface="Calibri" pitchFamily="34" charset="0"/>
              </a:rPr>
              <a:t>vroege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leek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nog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perfect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RWM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huidige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verklaren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5814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je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aanneemt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precies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geweest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>
                <a:latin typeface="Calibri" pitchFamily="34" charset="0"/>
                <a:cs typeface="Calibri" pitchFamily="34" charset="0"/>
              </a:rPr>
              <a:t>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begonnen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precies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2743200"/>
            <a:ext cx="7239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Vlakheidsprobleem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via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welk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mechanisme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vroegste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RW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komen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liggen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267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Standaard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Model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kosmologie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hierop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antwoord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029200"/>
            <a:ext cx="5867400" cy="646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Moderne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deeltjesfysica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voorspelt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exotische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supersymmetrische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monopolen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… 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5705475"/>
            <a:ext cx="7467600" cy="438150"/>
            <a:chOff x="533400" y="5706035"/>
            <a:chExt cx="7467600" cy="438150"/>
          </a:xfrm>
        </p:grpSpPr>
        <p:sp>
          <p:nvSpPr>
            <p:cNvPr id="11" name="TextBox 10"/>
            <p:cNvSpPr txBox="1"/>
            <p:nvPr/>
          </p:nvSpPr>
          <p:spPr>
            <a:xfrm>
              <a:off x="533400" y="5755248"/>
              <a:ext cx="74676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itchFamily="34" charset="0"/>
                  <a:cs typeface="Calibri" pitchFamily="34" charset="0"/>
                </a:rPr>
                <a:t>Inflatie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157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4340" y="5706035"/>
              <a:ext cx="27813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80" name="Picture 12" descr="C:\Users\jo\Desktop\495px-Inflationary_horizon_plot_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54538"/>
            <a:ext cx="25558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Vorige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week: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vlakke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Robertson – Walker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k = 0</a:t>
            </a:r>
            <a:r>
              <a:rPr lang="en-US" dirty="0">
                <a:latin typeface="Calibri" pitchFamily="34" charset="0"/>
                <a:cs typeface="Calibri" pitchFamily="34" charset="0"/>
              </a:rPr>
              <a:t>).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Algemeen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098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Einsteinvergelijkingen                        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geven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Friedmannvergelijkingen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698" name="Picture 2" descr="C:\Users\jo\Desktop\58278ae49734ca65e34a6848641953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1795463"/>
            <a:ext cx="23145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jo\Desktop\03b98f373f1af532812ae3e8940b9b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676400"/>
            <a:ext cx="4610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jo\Desktop\b3f14edb49fd763ec19df7dcf1ff087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25675"/>
            <a:ext cx="1809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12"/>
          <p:cNvSpPr>
            <a:spLocks noChangeArrowheads="1"/>
          </p:cNvSpPr>
          <p:nvPr/>
        </p:nvSpPr>
        <p:spPr bwMode="auto">
          <a:xfrm>
            <a:off x="1457325" y="31559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4049713"/>
            <a:ext cx="3962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FV - 1</a:t>
            </a:r>
          </a:p>
        </p:txBody>
      </p:sp>
      <p:pic>
        <p:nvPicPr>
          <p:cNvPr id="29705" name="Picture 9" descr="C:\Users\jo\Desktop\cd13933011e68069131c9fc64f19570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495800"/>
            <a:ext cx="150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516255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gegeven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k = 0</a:t>
            </a:r>
          </a:p>
        </p:txBody>
      </p:sp>
      <p:pic>
        <p:nvPicPr>
          <p:cNvPr id="29706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410200"/>
            <a:ext cx="790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657600" y="5943600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-26</a:t>
            </a:r>
            <a:r>
              <a:rPr lang="en-US" dirty="0">
                <a:latin typeface="Calibri" pitchFamily="34" charset="0"/>
                <a:cs typeface="Calibri" pitchFamily="34" charset="0"/>
              </a:rPr>
              <a:t> kg m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-3</a:t>
            </a:r>
            <a:endParaRPr lang="en-US" i="1" baseline="30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7" name="Picture 11" descr="C:\Users\jo\Desktop\End_of_univers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3352800"/>
            <a:ext cx="38862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14600" y="2770188"/>
            <a:ext cx="3048000" cy="1066800"/>
            <a:chOff x="2196350" y="2770095"/>
            <a:chExt cx="3048000" cy="1066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96350" y="2770095"/>
              <a:ext cx="304800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189" name="Picture 4" descr="C:\Users\jo\Desktop\ab6bbc387c300448ca1d6a777a01ee5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86000" y="3295650"/>
              <a:ext cx="28575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5" descr="C:\Users\jo\Desktop\2dea4b6116f4178c84c171f74b47f70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24150" y="2819400"/>
              <a:ext cx="22288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6372225"/>
            <a:ext cx="3733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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Friedmannvergelijking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herschreven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1" name="Picture 5" descr="C:\Users\jo\Desktop\2dea4b6116f4178c84c171f74b47f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22288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32877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Rechts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constanten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Tijdens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expansie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(~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30722" name="Picture 2" descr="C:\Users\jo\Desktop\331a0a3b429701e7c6a0a86dcc18070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057400"/>
            <a:ext cx="1743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Users\jo\Desktop\f1af7b4fa0a206e2f6fac115293a1ea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590800"/>
            <a:ext cx="16097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629400" y="2514600"/>
            <a:ext cx="1981200" cy="533400"/>
            <a:chOff x="7068670" y="1981200"/>
            <a:chExt cx="1981200" cy="533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068670" y="1981200"/>
              <a:ext cx="1981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213" name="Picture 4" descr="C:\Users\jo\Desktop\d80ed62c3b3982e27a84eef8f305fd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4700" y="2057400"/>
              <a:ext cx="18669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8825" y="2438400"/>
            <a:ext cx="7905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Brace 21"/>
          <p:cNvSpPr>
            <a:spLocks/>
          </p:cNvSpPr>
          <p:nvPr/>
        </p:nvSpPr>
        <p:spPr bwMode="auto">
          <a:xfrm>
            <a:off x="3048000" y="1752600"/>
            <a:ext cx="228600" cy="1066800"/>
          </a:xfrm>
          <a:prstGeom prst="rightBrace">
            <a:avLst>
              <a:gd name="adj1" fmla="val 8340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35925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Sinds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Planck era is de </a:t>
            </a:r>
            <a:r>
              <a:rPr lang="en-US" i="1" dirty="0">
                <a:cs typeface="Calibri" pitchFamily="34" charset="0"/>
              </a:rPr>
              <a:t>r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factor 10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60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afgenomen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38973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baseline="30000" dirty="0">
                <a:latin typeface="Calibri" pitchFamily="34" charset="0"/>
                <a:cs typeface="Calibri" pitchFamily="34" charset="0"/>
                <a:sym typeface="Symbol"/>
              </a:rPr>
              <a:t>-1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– 1 )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moet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met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factor 10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60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toegenomen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42021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WMAP en Sloan Digital Sky Survey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stellen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baseline="-25000" dirty="0">
                <a:latin typeface="Calibri" pitchFamily="34" charset="0"/>
                <a:cs typeface="Calibri" pitchFamily="34" charset="0"/>
                <a:sym typeface="Symbol"/>
              </a:rPr>
              <a:t>0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op 1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binnen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1%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45069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Dan is | 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</a:t>
            </a:r>
            <a:r>
              <a:rPr lang="en-US" baseline="30000" dirty="0">
                <a:latin typeface="Calibri" pitchFamily="34" charset="0"/>
                <a:cs typeface="Calibri" pitchFamily="34" charset="0"/>
                <a:sym typeface="Symbol"/>
              </a:rPr>
              <a:t>-1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- 1 | &lt; 0.01 en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tijdens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Planck era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kleiner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  <a:sym typeface="Symbol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10</a:t>
            </a:r>
            <a:r>
              <a:rPr lang="en-US" baseline="30000" dirty="0">
                <a:latin typeface="Calibri" pitchFamily="34" charset="0"/>
                <a:cs typeface="Calibri" pitchFamily="34" charset="0"/>
                <a:sym typeface="Symbol"/>
              </a:rPr>
              <a:t>-62</a:t>
            </a:r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3400" y="5040313"/>
            <a:ext cx="792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Vlakheidsprobleem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was </a:t>
            </a:r>
            <a:r>
              <a:rPr lang="en-US">
                <a:latin typeface="Calibri" pitchFamily="34" charset="0"/>
                <a:cs typeface="Calibri" pitchFamily="34" charset="0"/>
              </a:rPr>
              <a:t>de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initiële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>
                <a:latin typeface="Calibri" pitchFamily="34" charset="0"/>
                <a:cs typeface="Calibri" pitchFamily="34" charset="0"/>
              </a:rPr>
              <a:t>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eelal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400" y="5678488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Oplossingen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Anthropisch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principe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of </a:t>
            </a:r>
            <a:r>
              <a:rPr lang="en-US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>
                <a:cs typeface="Calibri" pitchFamily="34" charset="0"/>
              </a:rPr>
              <a:t>r</a:t>
            </a:r>
            <a:r>
              <a:rPr lang="en-US" i="1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>
                <a:latin typeface="Calibri" pitchFamily="34" charset="0"/>
                <a:cs typeface="Calibri" pitchFamily="34" charset="0"/>
              </a:rPr>
              <a:t>toe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korte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2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Dynamica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kosmologische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treedt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rechterlid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FV – 2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positief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&lt; -1/3.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200400"/>
            <a:ext cx="792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Dat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kosmologische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contante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werkt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anders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35925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scalairveld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afhangt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kosmologisch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principe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3983038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Langrangiaan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45069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</a:t>
            </a:r>
            <a:r>
              <a:rPr lang="en-US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inkowskimetriek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Klein Gordon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49641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Actie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640138"/>
            <a:ext cx="4714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962400"/>
            <a:ext cx="3195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jo\Desktop\e5365d02e6ffddbee57ec165f7f77e4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494213"/>
            <a:ext cx="2009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4866481"/>
            <a:ext cx="213836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54213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Euler – Lagrange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vergelijkingen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leveren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bewegingsvergelijking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980781"/>
            <a:ext cx="1066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8350" y="5943600"/>
            <a:ext cx="33718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Arrow 12"/>
          <p:cNvSpPr>
            <a:spLocks noChangeArrowheads="1"/>
          </p:cNvSpPr>
          <p:nvPr/>
        </p:nvSpPr>
        <p:spPr bwMode="auto">
          <a:xfrm>
            <a:off x="1143000" y="60864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43600" y="6078538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Details van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evolutie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hangen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potentiele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af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2" grpId="0"/>
      <p:bldP spid="33" grpId="0"/>
      <p:bldP spid="35" grpId="0"/>
      <p:bldP spid="37" grpId="0"/>
      <p:bldP spid="25" grpId="0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Dynamica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kosmologische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impulstensor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 + V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die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hoort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Langrangiaandichtheid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 – V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2362200"/>
            <a:ext cx="792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Vul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in,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vergelijk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Friedmann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vloeistof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3400" y="49641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Tijdens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dominant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31956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5421313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Inflatievergelijkingen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ight Arrow 12"/>
          <p:cNvSpPr>
            <a:spLocks noChangeArrowheads="1"/>
          </p:cNvSpPr>
          <p:nvPr/>
        </p:nvSpPr>
        <p:spPr bwMode="auto">
          <a:xfrm>
            <a:off x="4343400" y="1828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4038600"/>
            <a:ext cx="266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Kinetische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scalaire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veld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2550" y="1771650"/>
            <a:ext cx="2533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057525" y="2895600"/>
            <a:ext cx="2895600" cy="990600"/>
            <a:chOff x="3056965" y="2895600"/>
            <a:chExt cx="2895600" cy="9906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3056965" y="2895600"/>
              <a:ext cx="2895600" cy="990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5921" y="2932624"/>
              <a:ext cx="2590800" cy="915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105400" y="4038600"/>
            <a:ext cx="2209800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Potentiele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scalaire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veld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097338" y="2932113"/>
            <a:ext cx="838200" cy="914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5095875" y="2932113"/>
            <a:ext cx="762000" cy="914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2971800"/>
            <a:ext cx="2209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Totale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scalaire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veld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3276600" y="2922588"/>
            <a:ext cx="2573338" cy="5064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967038" y="5503863"/>
            <a:ext cx="3298825" cy="914400"/>
            <a:chOff x="2967315" y="5504330"/>
            <a:chExt cx="3299010" cy="91440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2967315" y="5504330"/>
              <a:ext cx="3299010" cy="914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26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5562600"/>
              <a:ext cx="2971800" cy="812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/>
          <p:nvPr/>
        </p:nvSpPr>
        <p:spPr>
          <a:xfrm>
            <a:off x="6477000" y="6043613"/>
            <a:ext cx="2667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Kosmologie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potentiele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bepaal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schaalfactor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a(t)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inflatonveld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8" name="Picture 28" descr="\\vmware-host\Shared Folders\Desktop\figure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114800"/>
            <a:ext cx="1870075" cy="19707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7" grpId="0"/>
      <p:bldP spid="25" grpId="0"/>
      <p:bldP spid="29" grpId="0" animBg="1"/>
      <p:bldP spid="30" grpId="0"/>
      <p:bldP spid="28" grpId="0"/>
      <p:bldP spid="31" grpId="0" animBg="1"/>
      <p:bldP spid="34" grpId="0" animBg="1"/>
      <p:bldP spid="36" grpId="0"/>
      <p:bldP spid="39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Vereenvoudigde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inflatievergelijkingen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1219200"/>
            <a:ext cx="815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scalaire veld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langzaam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evolueert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(Slow Roll Condition)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2362200"/>
            <a:ext cx="792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leidt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tot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onafhankelijk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details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inflatonveld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5240338"/>
            <a:ext cx="7924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VIV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toepassing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703638"/>
            <a:ext cx="7924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Vereenvoudigde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inlatievergelijkingen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(VIV)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219575"/>
            <a:ext cx="2971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676400"/>
            <a:ext cx="19764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2981325" y="17795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676400"/>
            <a:ext cx="18049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096000" y="1676400"/>
            <a:ext cx="2743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Toestandsvergelijking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met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n = 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3400" y="2754313"/>
            <a:ext cx="7924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verder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kinetische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>
                <a:latin typeface="Calibri" pitchFamily="34" charset="0"/>
                <a:cs typeface="Calibri" pitchFamily="34" charset="0"/>
              </a:rPr>
              <a:t>blijft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       (dit voorkomt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inflatie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einde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8" name="Right Arrow 12"/>
          <p:cNvSpPr>
            <a:spLocks noChangeArrowheads="1"/>
          </p:cNvSpPr>
          <p:nvPr/>
        </p:nvSpPr>
        <p:spPr bwMode="auto">
          <a:xfrm>
            <a:off x="4419600" y="44481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562600" y="4192588"/>
            <a:ext cx="2667000" cy="838200"/>
            <a:chOff x="5562600" y="3917575"/>
            <a:chExt cx="2667000" cy="8382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5562600" y="3917575"/>
              <a:ext cx="2667000" cy="838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128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88105" y="3980330"/>
              <a:ext cx="2438400" cy="70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837238"/>
            <a:ext cx="3886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\\vmware-host\Shared Folders\Desktop\figure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172927"/>
            <a:ext cx="2590800" cy="16850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37" grpId="0"/>
      <p:bldP spid="25" grpId="0"/>
      <p:bldP spid="32" grpId="0" animBg="1"/>
      <p:bldP spid="33" grpId="0"/>
      <p:bldP spid="35" grpId="0"/>
      <p:bldP spid="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24545</TotalTime>
  <Words>936</Words>
  <Application>Microsoft Office PowerPoint</Application>
  <PresentationFormat>Brief (216 x 279 mm)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6" baseType="lpstr">
      <vt:lpstr>Default Design</vt:lpstr>
      <vt:lpstr>Photo Editor Photo</vt:lpstr>
      <vt:lpstr>Dia 1</vt:lpstr>
      <vt:lpstr>Dia 2</vt:lpstr>
      <vt:lpstr>Tekortkomingen van SM kosmologie</vt:lpstr>
      <vt:lpstr>Vlakheidsprobleem en exotische deeltjes</vt:lpstr>
      <vt:lpstr>Friedmannvergelijkingen</vt:lpstr>
      <vt:lpstr>Friedmannvergelijkingen</vt:lpstr>
      <vt:lpstr>Dynamica van kosmologische inflatie</vt:lpstr>
      <vt:lpstr>Dynamica van kosmologische inflatie</vt:lpstr>
      <vt:lpstr>Vereenvoudigde inflatievergelijkingen</vt:lpstr>
      <vt:lpstr>Inflatieparameters</vt:lpstr>
      <vt:lpstr>Een inflatiemodel</vt:lpstr>
      <vt:lpstr>Een inflatiemodel</vt:lpstr>
      <vt:lpstr>Einde inflatie: verhittingsfase</vt:lpstr>
      <vt:lpstr>Verhittingsvergelijkingen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1017</cp:revision>
  <cp:lastPrinted>2002-09-13T18:52:55Z</cp:lastPrinted>
  <dcterms:created xsi:type="dcterms:W3CDTF">2001-01-08T10:28:24Z</dcterms:created>
  <dcterms:modified xsi:type="dcterms:W3CDTF">2012-12-02T10:35:51Z</dcterms:modified>
</cp:coreProperties>
</file>