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0" r:id="rId2"/>
    <p:sldId id="851" r:id="rId3"/>
    <p:sldId id="863" r:id="rId4"/>
    <p:sldId id="858" r:id="rId5"/>
    <p:sldId id="859" r:id="rId6"/>
    <p:sldId id="861" r:id="rId7"/>
    <p:sldId id="862" r:id="rId8"/>
    <p:sldId id="864" r:id="rId9"/>
    <p:sldId id="865" r:id="rId10"/>
    <p:sldId id="866" r:id="rId11"/>
    <p:sldId id="868" r:id="rId12"/>
    <p:sldId id="867" r:id="rId13"/>
    <p:sldId id="869" r:id="rId14"/>
    <p:sldId id="870" r:id="rId15"/>
    <p:sldId id="871" r:id="rId16"/>
    <p:sldId id="872" r:id="rId17"/>
    <p:sldId id="873" r:id="rId18"/>
    <p:sldId id="874" r:id="rId19"/>
    <p:sldId id="875" r:id="rId20"/>
    <p:sldId id="876" r:id="rId21"/>
  </p:sldIdLst>
  <p:sldSz cx="9144000" cy="6858000" type="letter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 autoAdjust="0"/>
  </p:normalViewPr>
  <p:slideViewPr>
    <p:cSldViewPr>
      <p:cViewPr varScale="1">
        <p:scale>
          <a:sx n="92" d="100"/>
          <a:sy n="92" d="100"/>
        </p:scale>
        <p:origin x="-9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7516C55F-3EE5-4796-9D4D-D2E94815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7F436F2-50C1-4A1F-BB93-713C6B278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28888-C399-4411-9DA0-3CBB0AFF2A0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009B4-1BFB-4E60-98F4-E70B24DCD9C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6193E-B72B-4F07-8B72-3F2F9187031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731B8-8D3B-4319-A401-F0792D4CF0B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9A82C-BEAB-45EF-8106-42A9542D3A8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8C700-BBE1-4752-B9A5-A18BAE7CF13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4E189-3CA4-4CAF-BD14-86054063A9D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935C0-E7A6-432B-A6BF-28EE5FBDBD6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882092-1930-430A-B9B2-A868B0EA12F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1FDE-5AC3-411A-A922-550D3593F71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F68E-8B7C-4E6A-99A2-65219D37776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94F2-DE1B-4FCC-9BA1-E5660ED98DE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450B-8D06-4A53-91B3-108717960A7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311D4-629B-49EE-828E-441D0205E98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1B34-942B-4688-A888-599F9F77B8A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F4A8-764F-405F-AB2F-F53830AC90F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46EB-1316-465E-AC2A-12C49CE5B02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70A-2124-44DF-B00C-31C2BCBB08A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7E51-053B-43AB-8CDF-6D8C77B0CFB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EBAB-09F8-414B-AABB-B26EA4EAD74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2A16-28F3-4925-A53A-C68AF75C09D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4847-7CC0-4C94-8653-FAFDF757E23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C2755012-094B-44F9-9B3D-4383DE70AA6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82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41.png"/><Relationship Id="rId5" Type="http://schemas.openxmlformats.org/officeDocument/2006/relationships/image" Target="../media/image131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38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5.png"/><Relationship Id="rId21" Type="http://schemas.openxmlformats.org/officeDocument/2006/relationships/image" Target="../media/image183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0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  <a:noFill/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 &amp; Gideon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Koekoek</a:t>
            </a:r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Gekromde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ruimten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: 19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maart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2009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 i="1">
                <a:solidFill>
                  <a:srgbClr val="000099"/>
                </a:solidFill>
                <a:latin typeface="Arial Rounded MT Bold" pitchFamily="34" charset="0"/>
              </a:rPr>
              <a:t>Het quantum heelal</a:t>
            </a:r>
          </a:p>
          <a:p>
            <a:pPr algn="ctr"/>
            <a:r>
              <a:rPr lang="en-US" sz="3200" b="1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Hovo cursus</a:t>
            </a:r>
            <a:r>
              <a:rPr lang="en-US" sz="3600" b="1" i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</a:t>
            </a:r>
          </a:p>
        </p:txBody>
      </p:sp>
      <p:pic>
        <p:nvPicPr>
          <p:cNvPr id="16388" name="Picture 9" descr="bigb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Lokaal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lorentzframe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– LLF 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078468"/>
            <a:ext cx="57076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bespreken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volgende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gekromde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ruimtetijd</a:t>
            </a:r>
            <a:endParaRPr lang="en-US" dirty="0">
              <a:latin typeface="+mn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5562600" cy="270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381000" y="1459468"/>
            <a:ext cx="771826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Op </a:t>
            </a:r>
            <a:r>
              <a:rPr lang="en-US" dirty="0" err="1" smtClean="0">
                <a:latin typeface="+mn-lt"/>
              </a:rPr>
              <a:t>elke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gebeurtenis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ruimtetijd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LLF </a:t>
            </a:r>
            <a:r>
              <a:rPr lang="en-US" dirty="0" err="1" smtClean="0">
                <a:latin typeface="+mn-lt"/>
              </a:rPr>
              <a:t>kiezen</a:t>
            </a:r>
            <a:r>
              <a:rPr lang="en-US" dirty="0" smtClean="0">
                <a:latin typeface="+mn-lt"/>
              </a:rPr>
              <a:t>: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- we </a:t>
            </a:r>
            <a:r>
              <a:rPr lang="en-US" sz="1600" dirty="0" err="1" smtClean="0">
                <a:latin typeface="+mn-lt"/>
              </a:rPr>
              <a:t>zijn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vrij-vallend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geen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effecten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gravitatie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volgens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equivalentieprincipe</a:t>
            </a:r>
            <a:r>
              <a:rPr lang="en-US" sz="1600" dirty="0" smtClean="0">
                <a:latin typeface="+mn-lt"/>
              </a:rPr>
              <a:t>)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- in LLF </a:t>
            </a:r>
            <a:r>
              <a:rPr lang="en-US" sz="1600" dirty="0" err="1" smtClean="0">
                <a:latin typeface="+mn-lt"/>
              </a:rPr>
              <a:t>geldt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minkowskimetriek</a:t>
            </a:r>
            <a:endParaRPr lang="en-US" sz="1600" dirty="0">
              <a:latin typeface="+mn-lt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375752"/>
            <a:ext cx="2133600" cy="7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048000"/>
            <a:ext cx="2143125" cy="32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2137" y="5428870"/>
            <a:ext cx="3276600" cy="12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81000" y="5334000"/>
            <a:ext cx="29161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LLF in </a:t>
            </a:r>
            <a:r>
              <a:rPr lang="en-US" dirty="0" err="1" smtClean="0">
                <a:latin typeface="+mn-lt"/>
              </a:rPr>
              <a:t>gekromde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ruimtetijd</a:t>
            </a:r>
            <a:endParaRPr lang="en-US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6336268"/>
            <a:ext cx="3736920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Op elk punt        is </a:t>
            </a:r>
            <a:r>
              <a:rPr lang="en-US" dirty="0" err="1" smtClean="0">
                <a:latin typeface="+mn-lt"/>
              </a:rPr>
              <a:t>raakruimte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vlak</a:t>
            </a:r>
            <a:endParaRPr lang="en-US" dirty="0">
              <a:latin typeface="+mn-lt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0854" y="6345382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6781800" y="4191000"/>
            <a:ext cx="1941557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Lokaal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euclidisch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/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663" y="1524000"/>
            <a:ext cx="3157537" cy="303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Kromming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parallel transport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078468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Parallelle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lijnen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snijden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gekromde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ruimte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Euclides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vijfde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postulaat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1957626"/>
            <a:ext cx="567495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Parallel </a:t>
            </a:r>
            <a:r>
              <a:rPr lang="en-US" dirty="0" err="1" smtClean="0">
                <a:latin typeface="+mn-lt"/>
              </a:rPr>
              <a:t>transporteren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vector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- </a:t>
            </a:r>
            <a:r>
              <a:rPr lang="en-US" sz="1600" dirty="0" err="1" smtClean="0">
                <a:latin typeface="+mn-lt"/>
              </a:rPr>
              <a:t>projecteer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raakvector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elke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stap</a:t>
            </a:r>
            <a:r>
              <a:rPr lang="en-US" sz="1600" dirty="0" smtClean="0">
                <a:latin typeface="+mn-lt"/>
              </a:rPr>
              <a:t> op het </a:t>
            </a:r>
            <a:r>
              <a:rPr lang="en-US" sz="1600" dirty="0" err="1" smtClean="0">
                <a:latin typeface="+mn-lt"/>
              </a:rPr>
              <a:t>lokale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raakvlak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- </a:t>
            </a:r>
            <a:r>
              <a:rPr lang="en-US" sz="1600" dirty="0" err="1" smtClean="0">
                <a:latin typeface="+mn-lt"/>
              </a:rPr>
              <a:t>rotatie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hangt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af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kromming</a:t>
            </a:r>
            <a:r>
              <a:rPr lang="en-US" sz="1600" dirty="0" smtClean="0">
                <a:latin typeface="+mn-lt"/>
              </a:rPr>
              <a:t> en </a:t>
            </a:r>
            <a:r>
              <a:rPr lang="en-US" sz="1600" dirty="0" err="1" smtClean="0">
                <a:latin typeface="+mn-lt"/>
              </a:rPr>
              <a:t>grootte</a:t>
            </a:r>
            <a:r>
              <a:rPr lang="en-US" sz="1600" dirty="0" smtClean="0">
                <a:latin typeface="+mn-lt"/>
              </a:rPr>
              <a:t> van de </a:t>
            </a:r>
            <a:r>
              <a:rPr lang="en-US" sz="1600" dirty="0" err="1" smtClean="0">
                <a:latin typeface="+mn-lt"/>
              </a:rPr>
              <a:t>lus</a:t>
            </a:r>
            <a:endParaRPr lang="en-US" sz="1600" dirty="0" smtClean="0">
              <a:latin typeface="+mn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966740"/>
            <a:ext cx="238125" cy="3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81000" y="3195864"/>
            <a:ext cx="4750018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Wiskundige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beschrijving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- interval PQ is curve met parameter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- </a:t>
            </a:r>
            <a:r>
              <a:rPr lang="en-US" sz="1600" dirty="0" err="1" smtClean="0">
                <a:latin typeface="+mn-lt"/>
              </a:rPr>
              <a:t>vectorveld</a:t>
            </a:r>
            <a:r>
              <a:rPr lang="en-US" sz="1600" dirty="0" smtClean="0">
                <a:latin typeface="+mn-lt"/>
              </a:rPr>
              <a:t>        </a:t>
            </a:r>
            <a:r>
              <a:rPr lang="en-US" sz="1600" dirty="0" err="1" smtClean="0">
                <a:latin typeface="+mn-lt"/>
              </a:rPr>
              <a:t>bestaat</a:t>
            </a:r>
            <a:r>
              <a:rPr lang="en-US" sz="1600" dirty="0" smtClean="0">
                <a:latin typeface="+mn-lt"/>
              </a:rPr>
              <a:t> op </a:t>
            </a:r>
            <a:r>
              <a:rPr lang="en-US" sz="1600" dirty="0" err="1" smtClean="0">
                <a:latin typeface="+mn-lt"/>
              </a:rPr>
              <a:t>deze</a:t>
            </a:r>
            <a:r>
              <a:rPr lang="en-US" sz="1600" dirty="0" smtClean="0">
                <a:latin typeface="+mn-lt"/>
              </a:rPr>
              <a:t> curve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- </a:t>
            </a:r>
            <a:r>
              <a:rPr lang="en-US" sz="1600" dirty="0" err="1" smtClean="0">
                <a:latin typeface="+mn-lt"/>
              </a:rPr>
              <a:t>raakvector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aan</a:t>
            </a:r>
            <a:r>
              <a:rPr lang="en-US" sz="1600" dirty="0" smtClean="0">
                <a:latin typeface="+mn-lt"/>
              </a:rPr>
              <a:t> de curve is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- we </a:t>
            </a:r>
            <a:r>
              <a:rPr lang="en-US" sz="1600" dirty="0" err="1" smtClean="0">
                <a:latin typeface="+mn-lt"/>
              </a:rPr>
              <a:t>eisen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dat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LLF de </a:t>
            </a:r>
            <a:r>
              <a:rPr lang="en-US" sz="1600" dirty="0" err="1" smtClean="0">
                <a:latin typeface="+mn-lt"/>
              </a:rPr>
              <a:t>componenten</a:t>
            </a:r>
            <a:r>
              <a:rPr lang="en-US" sz="1600" dirty="0" smtClean="0">
                <a:latin typeface="+mn-lt"/>
              </a:rPr>
              <a:t> van 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constant </a:t>
            </a:r>
            <a:r>
              <a:rPr lang="en-US" sz="1600" dirty="0" err="1" smtClean="0">
                <a:latin typeface="+mn-lt"/>
              </a:rPr>
              <a:t>moeten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zijn</a:t>
            </a:r>
            <a:endParaRPr lang="en-US" sz="1600" dirty="0" smtClean="0">
              <a:latin typeface="+mn-lt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7427" y="3500664"/>
            <a:ext cx="182096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9973" y="3708482"/>
            <a:ext cx="214312" cy="2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5818" y="3978646"/>
            <a:ext cx="1262062" cy="2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1"/>
          <p:cNvGrpSpPr/>
          <p:nvPr/>
        </p:nvGrpSpPr>
        <p:grpSpPr>
          <a:xfrm>
            <a:off x="1447800" y="4851482"/>
            <a:ext cx="3962400" cy="558718"/>
            <a:chOff x="1447800" y="4017818"/>
            <a:chExt cx="3962400" cy="558718"/>
          </a:xfrm>
        </p:grpSpPr>
        <p:pic>
          <p:nvPicPr>
            <p:cNvPr id="53255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4017818"/>
              <a:ext cx="3962400" cy="55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56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56609" y="4075760"/>
              <a:ext cx="162791" cy="2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" name="TextBox 22"/>
          <p:cNvSpPr txBox="1"/>
          <p:nvPr/>
        </p:nvSpPr>
        <p:spPr>
          <a:xfrm>
            <a:off x="381000" y="5735688"/>
            <a:ext cx="23903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Parallel </a:t>
            </a:r>
            <a:r>
              <a:rPr lang="en-US" dirty="0" err="1" smtClean="0">
                <a:latin typeface="+mn-lt"/>
              </a:rPr>
              <a:t>transporteren</a:t>
            </a:r>
            <a:endParaRPr lang="en-US" dirty="0" smtClean="0">
              <a:latin typeface="+mn-lt"/>
            </a:endParaRP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5704753"/>
            <a:ext cx="3124200" cy="4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 bwMode="auto">
          <a:xfrm>
            <a:off x="4876800" y="615141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Geodeten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6096000"/>
            <a:ext cx="2590800" cy="646331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Ruimtetijd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beweging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materie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097735"/>
            <a:ext cx="23903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Parallel </a:t>
            </a:r>
            <a:r>
              <a:rPr lang="en-US" dirty="0" err="1" smtClean="0">
                <a:latin typeface="+mn-lt"/>
              </a:rPr>
              <a:t>transporteren</a:t>
            </a:r>
            <a:endParaRPr lang="en-US" dirty="0" smtClean="0">
              <a:latin typeface="+mn-lt"/>
            </a:endParaRP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3124200" cy="4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52400" y="1566841"/>
            <a:ext cx="43011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Geodeet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lijn</a:t>
            </a:r>
            <a:r>
              <a:rPr lang="en-US" dirty="0" smtClean="0">
                <a:latin typeface="+mn-lt"/>
              </a:rPr>
              <a:t>, die </a:t>
            </a:r>
            <a:r>
              <a:rPr lang="en-US" dirty="0" err="1" smtClean="0">
                <a:latin typeface="+mn-lt"/>
              </a:rPr>
              <a:t>zo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is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1" y="1549081"/>
            <a:ext cx="1066800" cy="4009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355" y="642937"/>
            <a:ext cx="335564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4257" y="2133600"/>
            <a:ext cx="34997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8102" y="2112818"/>
            <a:ext cx="109869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52400" y="2221468"/>
            <a:ext cx="36856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Componenten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viersnelheid</a:t>
            </a:r>
            <a:endParaRPr lang="en-US" dirty="0" smtClean="0">
              <a:latin typeface="+mn-lt"/>
            </a:endParaRP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2971800"/>
            <a:ext cx="4143375" cy="3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52400" y="2602468"/>
            <a:ext cx="2351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Geodetenvergelijking</a:t>
            </a:r>
            <a:endParaRPr lang="en-US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888468"/>
            <a:ext cx="586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Vier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gewone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tweede-orde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differentiaalvergelijkingen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coördinaten</a:t>
            </a:r>
            <a:r>
              <a:rPr lang="en-US" dirty="0" smtClean="0">
                <a:latin typeface="+mn-lt"/>
              </a:rPr>
              <a:t>                                  en                                           </a:t>
            </a:r>
          </a:p>
          <a:p>
            <a:pPr>
              <a:defRPr/>
            </a:pPr>
            <a:r>
              <a:rPr lang="en-US" dirty="0" err="1" smtClean="0">
                <a:latin typeface="+mn-lt"/>
              </a:rPr>
              <a:t>Gekoppeld</a:t>
            </a:r>
            <a:r>
              <a:rPr lang="en-US" dirty="0" smtClean="0">
                <a:latin typeface="+mn-lt"/>
              </a:rPr>
              <a:t> via de </a:t>
            </a:r>
            <a:r>
              <a:rPr lang="en-US" dirty="0" err="1" smtClean="0">
                <a:latin typeface="+mn-lt"/>
              </a:rPr>
              <a:t>connectieco</a:t>
            </a:r>
            <a:r>
              <a:rPr lang="en-US" dirty="0" err="1" smtClean="0">
                <a:latin typeface="Arial"/>
                <a:cs typeface="Arial"/>
              </a:rPr>
              <a:t>ëfficiënten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0245" y="5212773"/>
            <a:ext cx="1957387" cy="2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8254" y="5191991"/>
            <a:ext cx="609600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95575" y="6023623"/>
            <a:ext cx="1190625" cy="3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6402768"/>
            <a:ext cx="2419350" cy="3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52400" y="5996832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Twee </a:t>
            </a:r>
            <a:r>
              <a:rPr lang="en-US" dirty="0" err="1" smtClean="0">
                <a:latin typeface="Arial"/>
                <a:cs typeface="Arial"/>
              </a:rPr>
              <a:t>randvoorwaarden</a:t>
            </a:r>
            <a:endParaRPr lang="en-US" dirty="0" smtClean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200" y="3581400"/>
            <a:ext cx="5659582" cy="1183149"/>
            <a:chOff x="228600" y="3581400"/>
            <a:chExt cx="5659582" cy="1183149"/>
          </a:xfrm>
        </p:grpSpPr>
        <p:pic>
          <p:nvPicPr>
            <p:cNvPr id="53263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8600" y="3581400"/>
              <a:ext cx="5257800" cy="118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68" name="Picture 2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459557" y="3686190"/>
              <a:ext cx="428625" cy="31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" name="Rectangle 38"/>
          <p:cNvSpPr/>
          <p:nvPr/>
        </p:nvSpPr>
        <p:spPr bwMode="auto">
          <a:xfrm>
            <a:off x="3429000" y="3505200"/>
            <a:ext cx="23622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25" grpId="0"/>
      <p:bldP spid="30" grpId="0"/>
      <p:bldP spid="32" grpId="0"/>
      <p:bldP spid="34" grpId="0"/>
      <p:bldP spid="41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Riemanntensor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4343400"/>
            <a:ext cx="4953000" cy="369332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Commutator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sluiten</a:t>
            </a:r>
            <a:endParaRPr lang="en-US" dirty="0"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141" y="304800"/>
            <a:ext cx="3577859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Group 62"/>
          <p:cNvGrpSpPr/>
          <p:nvPr/>
        </p:nvGrpSpPr>
        <p:grpSpPr>
          <a:xfrm>
            <a:off x="152400" y="1066800"/>
            <a:ext cx="3356262" cy="400267"/>
            <a:chOff x="152400" y="1066800"/>
            <a:chExt cx="3356262" cy="400267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1097735"/>
              <a:ext cx="326243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Beschouw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 err="1" smtClean="0">
                  <a:latin typeface="+mn-lt"/>
                </a:rPr>
                <a:t>vectorvelden</a:t>
              </a:r>
              <a:r>
                <a:rPr lang="en-US" dirty="0" smtClean="0">
                  <a:latin typeface="+mn-lt"/>
                </a:rPr>
                <a:t>     en</a:t>
              </a:r>
            </a:p>
          </p:txBody>
        </p:sp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7000" y="1111827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27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0063" y="1066800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4" name="Group 63"/>
          <p:cNvGrpSpPr/>
          <p:nvPr/>
        </p:nvGrpSpPr>
        <p:grpSpPr>
          <a:xfrm>
            <a:off x="152400" y="1551041"/>
            <a:ext cx="2614612" cy="385132"/>
            <a:chOff x="152400" y="1551041"/>
            <a:chExt cx="2614612" cy="385132"/>
          </a:xfrm>
        </p:grpSpPr>
        <p:sp>
          <p:nvSpPr>
            <p:cNvPr id="25" name="TextBox 24"/>
            <p:cNvSpPr txBox="1"/>
            <p:nvPr/>
          </p:nvSpPr>
          <p:spPr>
            <a:xfrm>
              <a:off x="152400" y="1566841"/>
              <a:ext cx="243310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Transporteer</a:t>
              </a:r>
              <a:r>
                <a:rPr lang="en-US" dirty="0" smtClean="0">
                  <a:latin typeface="+mn-lt"/>
                </a:rPr>
                <a:t>      </a:t>
              </a:r>
              <a:r>
                <a:rPr lang="en-US" dirty="0" err="1" smtClean="0">
                  <a:latin typeface="+mn-lt"/>
                </a:rPr>
                <a:t>langs</a:t>
              </a:r>
              <a:endParaRPr lang="en-US" dirty="0" smtClean="0">
                <a:latin typeface="+mn-lt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1551041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1584368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5" name="Group 64"/>
          <p:cNvGrpSpPr/>
          <p:nvPr/>
        </p:nvGrpSpPr>
        <p:grpSpPr>
          <a:xfrm>
            <a:off x="152400" y="1963214"/>
            <a:ext cx="3990975" cy="398986"/>
            <a:chOff x="152400" y="1963214"/>
            <a:chExt cx="3990975" cy="398986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1992868"/>
              <a:ext cx="264694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Vector      </a:t>
              </a:r>
              <a:r>
                <a:rPr lang="en-US" dirty="0" err="1" smtClean="0">
                  <a:latin typeface="+mn-lt"/>
                </a:rPr>
                <a:t>verandert</a:t>
              </a:r>
              <a:r>
                <a:rPr lang="en-US" dirty="0" smtClean="0">
                  <a:latin typeface="+mn-lt"/>
                </a:rPr>
                <a:t> met</a:t>
              </a: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45573" y="1963214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3200" y="2022764"/>
              <a:ext cx="1400175" cy="307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Freeform 34"/>
          <p:cNvSpPr/>
          <p:nvPr/>
        </p:nvSpPr>
        <p:spPr bwMode="auto">
          <a:xfrm>
            <a:off x="4218709" y="1205345"/>
            <a:ext cx="4125191" cy="1080655"/>
          </a:xfrm>
          <a:custGeom>
            <a:avLst/>
            <a:gdLst>
              <a:gd name="connsiteX0" fmla="*/ 0 w 4125191"/>
              <a:gd name="connsiteY0" fmla="*/ 997528 h 1122219"/>
              <a:gd name="connsiteX1" fmla="*/ 2192482 w 4125191"/>
              <a:gd name="connsiteY1" fmla="*/ 955964 h 1122219"/>
              <a:gd name="connsiteX2" fmla="*/ 4125191 w 4125191"/>
              <a:gd name="connsiteY2" fmla="*/ 0 h 1122219"/>
              <a:gd name="connsiteX3" fmla="*/ 4125191 w 4125191"/>
              <a:gd name="connsiteY3" fmla="*/ 0 h 1122219"/>
              <a:gd name="connsiteX4" fmla="*/ 4125191 w 4125191"/>
              <a:gd name="connsiteY4" fmla="*/ 0 h 1122219"/>
              <a:gd name="connsiteX5" fmla="*/ 4125191 w 4125191"/>
              <a:gd name="connsiteY5" fmla="*/ 0 h 1122219"/>
              <a:gd name="connsiteX6" fmla="*/ 4125191 w 4125191"/>
              <a:gd name="connsiteY6" fmla="*/ 0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371109" y="762001"/>
            <a:ext cx="3858491" cy="1905000"/>
          </a:xfrm>
          <a:custGeom>
            <a:avLst/>
            <a:gdLst>
              <a:gd name="connsiteX0" fmla="*/ 0 w 4125191"/>
              <a:gd name="connsiteY0" fmla="*/ 997528 h 1122219"/>
              <a:gd name="connsiteX1" fmla="*/ 2192482 w 4125191"/>
              <a:gd name="connsiteY1" fmla="*/ 955964 h 1122219"/>
              <a:gd name="connsiteX2" fmla="*/ 4125191 w 4125191"/>
              <a:gd name="connsiteY2" fmla="*/ 0 h 1122219"/>
              <a:gd name="connsiteX3" fmla="*/ 4125191 w 4125191"/>
              <a:gd name="connsiteY3" fmla="*/ 0 h 1122219"/>
              <a:gd name="connsiteX4" fmla="*/ 4125191 w 4125191"/>
              <a:gd name="connsiteY4" fmla="*/ 0 h 1122219"/>
              <a:gd name="connsiteX5" fmla="*/ 4125191 w 4125191"/>
              <a:gd name="connsiteY5" fmla="*/ 0 h 1122219"/>
              <a:gd name="connsiteX6" fmla="*/ 4125191 w 4125191"/>
              <a:gd name="connsiteY6" fmla="*/ 0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52400" y="2344214"/>
            <a:ext cx="4841737" cy="398986"/>
            <a:chOff x="152400" y="2344214"/>
            <a:chExt cx="4841737" cy="398986"/>
          </a:xfrm>
        </p:grpSpPr>
        <p:sp>
          <p:nvSpPr>
            <p:cNvPr id="36" name="TextBox 35"/>
            <p:cNvSpPr txBox="1"/>
            <p:nvPr/>
          </p:nvSpPr>
          <p:spPr>
            <a:xfrm>
              <a:off x="152400" y="2373868"/>
              <a:ext cx="243310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Transporteer</a:t>
              </a:r>
              <a:r>
                <a:rPr lang="en-US" dirty="0" smtClean="0">
                  <a:latin typeface="+mn-lt"/>
                </a:rPr>
                <a:t>      </a:t>
              </a:r>
              <a:r>
                <a:rPr lang="en-US" dirty="0" err="1" smtClean="0">
                  <a:latin typeface="+mn-lt"/>
                </a:rPr>
                <a:t>langs</a:t>
              </a:r>
              <a:endParaRPr lang="en-US" dirty="0" smtClean="0">
                <a:latin typeface="+mn-lt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9418" y="2377541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1" y="2344214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4925" y="2417618"/>
              <a:ext cx="1319212" cy="31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Right Arrow 42"/>
            <p:cNvSpPr/>
            <p:nvPr/>
          </p:nvSpPr>
          <p:spPr bwMode="auto">
            <a:xfrm>
              <a:off x="2840182" y="2396836"/>
              <a:ext cx="685800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2400" y="2831068"/>
            <a:ext cx="6324600" cy="949624"/>
            <a:chOff x="152400" y="2831068"/>
            <a:chExt cx="6324600" cy="949624"/>
          </a:xfrm>
        </p:grpSpPr>
        <p:sp>
          <p:nvSpPr>
            <p:cNvPr id="44" name="TextBox 43"/>
            <p:cNvSpPr txBox="1"/>
            <p:nvPr/>
          </p:nvSpPr>
          <p:spPr>
            <a:xfrm>
              <a:off x="152400" y="2831068"/>
              <a:ext cx="36728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Componenten</a:t>
              </a:r>
              <a:r>
                <a:rPr lang="en-US" dirty="0" smtClean="0">
                  <a:latin typeface="+mn-lt"/>
                </a:rPr>
                <a:t> van de </a:t>
              </a:r>
              <a:r>
                <a:rPr lang="en-US" dirty="0" err="1" smtClean="0">
                  <a:latin typeface="+mn-lt"/>
                </a:rPr>
                <a:t>commutator</a:t>
              </a:r>
              <a:endParaRPr lang="en-US" dirty="0" smtClean="0">
                <a:latin typeface="+mn-lt"/>
              </a:endParaRPr>
            </a:p>
          </p:txBody>
        </p:sp>
        <p:pic>
          <p:nvPicPr>
            <p:cNvPr id="54279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3200400"/>
              <a:ext cx="5029200" cy="58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Freeform 44"/>
          <p:cNvSpPr/>
          <p:nvPr/>
        </p:nvSpPr>
        <p:spPr bwMode="auto">
          <a:xfrm>
            <a:off x="6553199" y="990600"/>
            <a:ext cx="1905001" cy="2819400"/>
          </a:xfrm>
          <a:custGeom>
            <a:avLst/>
            <a:gdLst>
              <a:gd name="connsiteX0" fmla="*/ 0 w 4125191"/>
              <a:gd name="connsiteY0" fmla="*/ 997528 h 1122219"/>
              <a:gd name="connsiteX1" fmla="*/ 2192482 w 4125191"/>
              <a:gd name="connsiteY1" fmla="*/ 955964 h 1122219"/>
              <a:gd name="connsiteX2" fmla="*/ 4125191 w 4125191"/>
              <a:gd name="connsiteY2" fmla="*/ 0 h 1122219"/>
              <a:gd name="connsiteX3" fmla="*/ 4125191 w 4125191"/>
              <a:gd name="connsiteY3" fmla="*/ 0 h 1122219"/>
              <a:gd name="connsiteX4" fmla="*/ 4125191 w 4125191"/>
              <a:gd name="connsiteY4" fmla="*/ 0 h 1122219"/>
              <a:gd name="connsiteX5" fmla="*/ 4125191 w 4125191"/>
              <a:gd name="connsiteY5" fmla="*/ 0 h 1122219"/>
              <a:gd name="connsiteX6" fmla="*/ 4125191 w 4125191"/>
              <a:gd name="connsiteY6" fmla="*/ 0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362200" y="3733800"/>
            <a:ext cx="609600" cy="498764"/>
            <a:chOff x="2362200" y="3733800"/>
            <a:chExt cx="609600" cy="498764"/>
          </a:xfrm>
        </p:grpSpPr>
        <p:sp>
          <p:nvSpPr>
            <p:cNvPr id="46" name="Left Brace 45"/>
            <p:cNvSpPr/>
            <p:nvPr/>
          </p:nvSpPr>
          <p:spPr bwMode="auto">
            <a:xfrm rot="16200000">
              <a:off x="2590800" y="3505200"/>
              <a:ext cx="152400" cy="609600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3911932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3048000" y="3733800"/>
            <a:ext cx="609600" cy="498764"/>
            <a:chOff x="3048000" y="3733800"/>
            <a:chExt cx="609600" cy="498764"/>
          </a:xfrm>
        </p:grpSpPr>
        <p:sp>
          <p:nvSpPr>
            <p:cNvPr id="47" name="Left Brace 46"/>
            <p:cNvSpPr/>
            <p:nvPr/>
          </p:nvSpPr>
          <p:spPr bwMode="auto">
            <a:xfrm rot="16200000">
              <a:off x="3276600" y="3505200"/>
              <a:ext cx="152400" cy="609600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1965" y="3878605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0" name="Group 69"/>
          <p:cNvGrpSpPr/>
          <p:nvPr/>
        </p:nvGrpSpPr>
        <p:grpSpPr>
          <a:xfrm>
            <a:off x="4298373" y="3733801"/>
            <a:ext cx="1600200" cy="540327"/>
            <a:chOff x="4267200" y="3733801"/>
            <a:chExt cx="1600200" cy="540327"/>
          </a:xfrm>
        </p:grpSpPr>
        <p:sp>
          <p:nvSpPr>
            <p:cNvPr id="49" name="Left Brace 48"/>
            <p:cNvSpPr/>
            <p:nvPr/>
          </p:nvSpPr>
          <p:spPr bwMode="auto">
            <a:xfrm rot="16200000">
              <a:off x="4991100" y="3009901"/>
              <a:ext cx="152399" cy="1600200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pic>
          <p:nvPicPr>
            <p:cNvPr id="54280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11411" y="3923608"/>
              <a:ext cx="657225" cy="35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282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40061" y="3852930"/>
              <a:ext cx="146339" cy="26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1" name="Group 70"/>
          <p:cNvGrpSpPr/>
          <p:nvPr/>
        </p:nvGrpSpPr>
        <p:grpSpPr>
          <a:xfrm>
            <a:off x="6096000" y="3733800"/>
            <a:ext cx="381000" cy="509588"/>
            <a:chOff x="6096000" y="3733800"/>
            <a:chExt cx="381000" cy="509588"/>
          </a:xfrm>
        </p:grpSpPr>
        <p:sp>
          <p:nvSpPr>
            <p:cNvPr id="48" name="Left Brace 47"/>
            <p:cNvSpPr/>
            <p:nvPr/>
          </p:nvSpPr>
          <p:spPr bwMode="auto">
            <a:xfrm rot="16200000">
              <a:off x="6210300" y="3619500"/>
              <a:ext cx="152400" cy="381000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72200" y="3962400"/>
              <a:ext cx="233363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3" name="TextBox 52"/>
          <p:cNvSpPr txBox="1"/>
          <p:nvPr/>
        </p:nvSpPr>
        <p:spPr>
          <a:xfrm>
            <a:off x="152400" y="4812268"/>
            <a:ext cx="80842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Krommingstensor</a:t>
            </a:r>
            <a:r>
              <a:rPr lang="en-US" dirty="0" smtClean="0">
                <a:latin typeface="+mn-lt"/>
              </a:rPr>
              <a:t> van Riemann meet het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sluiten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dubbele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gradi</a:t>
            </a:r>
            <a:r>
              <a:rPr lang="en-US" dirty="0" err="1" smtClean="0">
                <a:latin typeface="Arial"/>
                <a:cs typeface="Arial"/>
              </a:rPr>
              <a:t>ënten</a:t>
            </a:r>
            <a:r>
              <a:rPr lang="en-US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52400" y="5181600"/>
            <a:ext cx="2524554" cy="369332"/>
            <a:chOff x="152400" y="5181600"/>
            <a:chExt cx="2524554" cy="369332"/>
          </a:xfrm>
        </p:grpSpPr>
        <p:sp>
          <p:nvSpPr>
            <p:cNvPr id="55" name="TextBox 54"/>
            <p:cNvSpPr txBox="1"/>
            <p:nvPr/>
          </p:nvSpPr>
          <p:spPr>
            <a:xfrm>
              <a:off x="152400" y="5181600"/>
              <a:ext cx="236475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Beschouw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 err="1" smtClean="0">
                  <a:latin typeface="+mn-lt"/>
                </a:rPr>
                <a:t>vectorveld</a:t>
              </a:r>
              <a:endParaRPr lang="en-US" dirty="0" smtClean="0">
                <a:latin typeface="+mn-lt"/>
              </a:endParaRPr>
            </a:p>
          </p:txBody>
        </p: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4542" y="5210795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5642263"/>
            <a:ext cx="2133600" cy="3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3236" y="5957454"/>
            <a:ext cx="3733800" cy="4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93229" y="6311656"/>
            <a:ext cx="4214813" cy="4839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1338" y="6397982"/>
            <a:ext cx="2971800" cy="4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52800" y="5160027"/>
            <a:ext cx="4572000" cy="444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72" name="Group 71"/>
          <p:cNvGrpSpPr/>
          <p:nvPr/>
        </p:nvGrpSpPr>
        <p:grpSpPr>
          <a:xfrm>
            <a:off x="5621479" y="5618018"/>
            <a:ext cx="3200400" cy="650846"/>
            <a:chOff x="5621479" y="5618018"/>
            <a:chExt cx="3200400" cy="650846"/>
          </a:xfrm>
        </p:grpSpPr>
        <p:pic>
          <p:nvPicPr>
            <p:cNvPr id="54287" name="Picture 1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621479" y="5631872"/>
              <a:ext cx="3200400" cy="63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Left Brace 59"/>
            <p:cNvSpPr/>
            <p:nvPr/>
          </p:nvSpPr>
          <p:spPr bwMode="auto">
            <a:xfrm rot="16200000">
              <a:off x="7162800" y="5389418"/>
              <a:ext cx="152400" cy="609600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/>
            </a:p>
          </p:txBody>
        </p:sp>
      </p:grpSp>
      <p:sp>
        <p:nvSpPr>
          <p:cNvPr id="74" name="Freeform 73"/>
          <p:cNvSpPr/>
          <p:nvPr/>
        </p:nvSpPr>
        <p:spPr bwMode="auto">
          <a:xfrm>
            <a:off x="6705599" y="1143000"/>
            <a:ext cx="1905001" cy="2819400"/>
          </a:xfrm>
          <a:custGeom>
            <a:avLst/>
            <a:gdLst>
              <a:gd name="connsiteX0" fmla="*/ 0 w 4125191"/>
              <a:gd name="connsiteY0" fmla="*/ 997528 h 1122219"/>
              <a:gd name="connsiteX1" fmla="*/ 2192482 w 4125191"/>
              <a:gd name="connsiteY1" fmla="*/ 955964 h 1122219"/>
              <a:gd name="connsiteX2" fmla="*/ 4125191 w 4125191"/>
              <a:gd name="connsiteY2" fmla="*/ 0 h 1122219"/>
              <a:gd name="connsiteX3" fmla="*/ 4125191 w 4125191"/>
              <a:gd name="connsiteY3" fmla="*/ 0 h 1122219"/>
              <a:gd name="connsiteX4" fmla="*/ 4125191 w 4125191"/>
              <a:gd name="connsiteY4" fmla="*/ 0 h 1122219"/>
              <a:gd name="connsiteX5" fmla="*/ 4125191 w 4125191"/>
              <a:gd name="connsiteY5" fmla="*/ 0 h 1122219"/>
              <a:gd name="connsiteX6" fmla="*/ 4125191 w 4125191"/>
              <a:gd name="connsiteY6" fmla="*/ 0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  <a:lnTo>
                  <a:pt x="4125191" y="0"/>
                </a:ln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42" grpId="0" animBg="1"/>
      <p:bldP spid="45" grpId="0" animBg="1"/>
      <p:bldP spid="53" grpId="0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Riemanntensor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eigenschappen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236281"/>
            <a:ext cx="66095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Metrische</a:t>
            </a:r>
            <a:r>
              <a:rPr lang="en-US" dirty="0" smtClean="0">
                <a:latin typeface="+mn-lt"/>
              </a:rPr>
              <a:t> tensor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informatie</a:t>
            </a:r>
            <a:r>
              <a:rPr lang="en-US" dirty="0" smtClean="0">
                <a:latin typeface="+mn-lt"/>
              </a:rPr>
              <a:t> over </a:t>
            </a:r>
            <a:r>
              <a:rPr lang="en-US" u="sng" dirty="0" err="1" smtClean="0">
                <a:latin typeface="+mn-lt"/>
              </a:rPr>
              <a:t>intrinsieke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kromming</a:t>
            </a:r>
            <a:endParaRPr lang="en-US" dirty="0" smtClean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1814946"/>
            <a:ext cx="34034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Eigenschappen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Riemanntensor</a:t>
            </a:r>
            <a:endParaRPr lang="en-US" dirty="0" smtClean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" y="2207614"/>
            <a:ext cx="16466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Antisymmetrie</a:t>
            </a:r>
            <a:endParaRPr lang="en-US" dirty="0" smtClean="0"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5050" y="2272146"/>
            <a:ext cx="5772150" cy="3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174" y="2673928"/>
            <a:ext cx="5791200" cy="3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457200" y="3045814"/>
            <a:ext cx="1287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Symmetrie</a:t>
            </a:r>
            <a:endParaRPr lang="en-US" dirty="0" smtClean="0">
              <a:latin typeface="+mn-lt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4973" y="3034146"/>
            <a:ext cx="5686418" cy="39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457200" y="3503014"/>
            <a:ext cx="22365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Biancchi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identiteiten</a:t>
            </a:r>
            <a:endParaRPr lang="en-US" dirty="0" smtClean="0">
              <a:latin typeface="+mn-lt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1" y="3539088"/>
            <a:ext cx="3962400" cy="3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extBox 63"/>
          <p:cNvSpPr txBox="1"/>
          <p:nvPr/>
        </p:nvSpPr>
        <p:spPr>
          <a:xfrm>
            <a:off x="457200" y="3948546"/>
            <a:ext cx="35573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Onafhankelijke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componenten</a:t>
            </a:r>
            <a:r>
              <a:rPr lang="en-US" dirty="0" smtClean="0">
                <a:latin typeface="+mn-lt"/>
              </a:rPr>
              <a:t>: 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200" y="4341214"/>
            <a:ext cx="29931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Krommingstensor</a:t>
            </a:r>
            <a:r>
              <a:rPr lang="en-US" dirty="0" smtClean="0">
                <a:latin typeface="+mn-lt"/>
              </a:rPr>
              <a:t> van Ricci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299699"/>
            <a:ext cx="1609725" cy="46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457200" y="4798414"/>
            <a:ext cx="25314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Riccikromming</a:t>
            </a:r>
            <a:r>
              <a:rPr lang="en-US" dirty="0" smtClean="0">
                <a:latin typeface="+mn-lt"/>
              </a:rPr>
              <a:t> (scalar)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4795587"/>
            <a:ext cx="1047750" cy="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3712473" y="5498068"/>
            <a:ext cx="4865434" cy="646331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Huiswerkopgave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demonstreren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err="1" smtClean="0">
                <a:latin typeface="+mn-lt"/>
              </a:rPr>
              <a:t>Beschrijving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bol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7" grpId="0"/>
      <p:bldP spid="58" grpId="0"/>
      <p:bldP spid="61" grpId="0"/>
      <p:bldP spid="63" grpId="0"/>
      <p:bldP spid="64" grpId="0"/>
      <p:bldP spid="65" grpId="0"/>
      <p:bldP spid="67" grpId="0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Getijdenkrachten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1" y="1236281"/>
            <a:ext cx="4343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testdeeltje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vallen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Waarnemer</a:t>
            </a:r>
            <a:r>
              <a:rPr lang="en-US" dirty="0" smtClean="0">
                <a:latin typeface="+mn-lt"/>
              </a:rPr>
              <a:t> in LLF: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teken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gravitatie</a:t>
            </a:r>
            <a:endParaRPr lang="en-US" dirty="0" smtClean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5410200"/>
            <a:ext cx="3121367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Gravitationele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getijdentensor</a:t>
            </a:r>
            <a:endParaRPr lang="en-US" dirty="0" smtClean="0">
              <a:latin typeface="+mn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432" y="304800"/>
            <a:ext cx="16690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57200" y="1944469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Laat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testdeeltjes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vallen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Waarnemer</a:t>
            </a:r>
            <a:r>
              <a:rPr lang="en-US" dirty="0" smtClean="0">
                <a:latin typeface="+mn-lt"/>
              </a:rPr>
              <a:t> in LLF: </a:t>
            </a:r>
            <a:r>
              <a:rPr lang="en-US" dirty="0" err="1" smtClean="0">
                <a:latin typeface="+mn-lt"/>
              </a:rPr>
              <a:t>differenti</a:t>
            </a:r>
            <a:r>
              <a:rPr lang="en-US" dirty="0" err="1" smtClean="0">
                <a:latin typeface="Arial"/>
                <a:cs typeface="Arial"/>
              </a:rPr>
              <a:t>ële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gravitatieversnelling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getijdenkracht</a:t>
            </a:r>
            <a:endParaRPr lang="en-US" dirty="0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554069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Volgens</a:t>
            </a:r>
            <a:r>
              <a:rPr lang="en-US" dirty="0" smtClean="0">
                <a:latin typeface="+mn-lt"/>
              </a:rPr>
              <a:t> Newton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399" y="2590800"/>
            <a:ext cx="4633909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799" y="3276600"/>
            <a:ext cx="5662613" cy="6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57200" y="39740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Definieer</a:t>
            </a:r>
            <a:endParaRPr lang="en-US" dirty="0" smtClean="0">
              <a:latin typeface="+mn-lt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8636" y="4003964"/>
            <a:ext cx="1966912" cy="36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 bwMode="auto">
          <a:xfrm>
            <a:off x="7661564" y="772391"/>
            <a:ext cx="914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9535" y="807028"/>
            <a:ext cx="3169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7978" y="4572000"/>
            <a:ext cx="6456397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ight Arrow 29"/>
          <p:cNvSpPr/>
          <p:nvPr/>
        </p:nvSpPr>
        <p:spPr bwMode="auto">
          <a:xfrm>
            <a:off x="1066800" y="48006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5924336"/>
            <a:ext cx="1600200" cy="5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6014931"/>
            <a:ext cx="1600200" cy="42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9" grpId="0" animBg="1"/>
      <p:bldP spid="20" grpId="0"/>
      <p:bldP spid="21" grpId="0"/>
      <p:bldP spid="24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71662"/>
            <a:ext cx="4295775" cy="5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Einsteinvergelijkingen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1" y="1236281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Twee </a:t>
            </a:r>
            <a:r>
              <a:rPr lang="en-US" dirty="0" err="1" smtClean="0">
                <a:latin typeface="+mn-lt"/>
              </a:rPr>
              <a:t>testdeeltjes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initieel</a:t>
            </a:r>
            <a:r>
              <a:rPr lang="en-US" dirty="0" smtClean="0">
                <a:latin typeface="+mn-lt"/>
              </a:rPr>
              <a:t> parallel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2438400"/>
            <a:ext cx="3169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8153018" y="2947447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438937" y="2956090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048314" y="2385374"/>
          <a:ext cx="247650" cy="266700"/>
        </p:xfrm>
        <a:graphic>
          <a:graphicData uri="http://schemas.openxmlformats.org/presentationml/2006/ole">
            <p:oleObj spid="_x0000_s57346" name="Equation" r:id="rId6" imgW="164880" imgH="177480" progId="Equation.3">
              <p:embed/>
            </p:oleObj>
          </a:graphicData>
        </a:graphic>
      </p:graphicFrame>
      <p:sp>
        <p:nvSpPr>
          <p:cNvPr id="26" name="Oval 25"/>
          <p:cNvSpPr/>
          <p:nvPr/>
        </p:nvSpPr>
        <p:spPr>
          <a:xfrm>
            <a:off x="7249973" y="1908928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42640" y="121920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</a:t>
            </a:r>
            <a:endParaRPr lang="en-US" sz="14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5180" y="30770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400" dirty="0"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64698" y="2363795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53200" y="3505200"/>
            <a:ext cx="19050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485606" y="2438400"/>
            <a:ext cx="2134394" cy="7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12366" y="34935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1400" dirty="0"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448364" y="2977138"/>
            <a:ext cx="762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167059" y="268035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Freeform 37"/>
          <p:cNvSpPr/>
          <p:nvPr/>
        </p:nvSpPr>
        <p:spPr>
          <a:xfrm>
            <a:off x="7137662" y="1689755"/>
            <a:ext cx="329938" cy="1287544"/>
          </a:xfrm>
          <a:custGeom>
            <a:avLst/>
            <a:gdLst>
              <a:gd name="connsiteX0" fmla="*/ 329938 w 329938"/>
              <a:gd name="connsiteY0" fmla="*/ 1178350 h 1178350"/>
              <a:gd name="connsiteX1" fmla="*/ 292231 w 329938"/>
              <a:gd name="connsiteY1" fmla="*/ 772998 h 1178350"/>
              <a:gd name="connsiteX2" fmla="*/ 197963 w 329938"/>
              <a:gd name="connsiteY2" fmla="*/ 377072 h 1178350"/>
              <a:gd name="connsiteX3" fmla="*/ 65988 w 329938"/>
              <a:gd name="connsiteY3" fmla="*/ 113121 h 1178350"/>
              <a:gd name="connsiteX4" fmla="*/ 0 w 329938"/>
              <a:gd name="connsiteY4" fmla="*/ 0 h 117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38" h="1178350">
                <a:moveTo>
                  <a:pt x="329938" y="1178350"/>
                </a:moveTo>
                <a:cubicBezTo>
                  <a:pt x="322082" y="1042447"/>
                  <a:pt x="314227" y="906544"/>
                  <a:pt x="292231" y="772998"/>
                </a:cubicBezTo>
                <a:cubicBezTo>
                  <a:pt x="270235" y="639452"/>
                  <a:pt x="235670" y="487051"/>
                  <a:pt x="197963" y="377072"/>
                </a:cubicBezTo>
                <a:cubicBezTo>
                  <a:pt x="160256" y="267093"/>
                  <a:pt x="98982" y="175966"/>
                  <a:pt x="65988" y="113121"/>
                </a:cubicBezTo>
                <a:cubicBezTo>
                  <a:pt x="32994" y="50276"/>
                  <a:pt x="16497" y="25138"/>
                  <a:pt x="0" y="0"/>
                </a:cubicBez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293607" y="1676400"/>
            <a:ext cx="886120" cy="1291472"/>
          </a:xfrm>
          <a:custGeom>
            <a:avLst/>
            <a:gdLst>
              <a:gd name="connsiteX0" fmla="*/ 886120 w 886120"/>
              <a:gd name="connsiteY0" fmla="*/ 1291472 h 1291472"/>
              <a:gd name="connsiteX1" fmla="*/ 537328 w 886120"/>
              <a:gd name="connsiteY1" fmla="*/ 490194 h 1291472"/>
              <a:gd name="connsiteX2" fmla="*/ 0 w 886120"/>
              <a:gd name="connsiteY2" fmla="*/ 0 h 1291472"/>
              <a:gd name="connsiteX3" fmla="*/ 0 w 886120"/>
              <a:gd name="connsiteY3" fmla="*/ 0 h 1291472"/>
              <a:gd name="connsiteX4" fmla="*/ 0 w 886120"/>
              <a:gd name="connsiteY4" fmla="*/ 0 h 129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120" h="1291472">
                <a:moveTo>
                  <a:pt x="886120" y="1291472"/>
                </a:moveTo>
                <a:cubicBezTo>
                  <a:pt x="785567" y="998455"/>
                  <a:pt x="685015" y="705439"/>
                  <a:pt x="537328" y="490194"/>
                </a:cubicBezTo>
                <a:cubicBezTo>
                  <a:pt x="389641" y="27494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7"/>
          <p:cNvGraphicFramePr>
            <a:graphicFrameLocks noChangeAspect="1"/>
          </p:cNvGraphicFramePr>
          <p:nvPr/>
        </p:nvGraphicFramePr>
        <p:xfrm>
          <a:off x="6629400" y="2819400"/>
          <a:ext cx="514350" cy="266700"/>
        </p:xfrm>
        <a:graphic>
          <a:graphicData uri="http://schemas.openxmlformats.org/presentationml/2006/ole">
            <p:oleObj spid="_x0000_s57347" name="Equation" r:id="rId7" imgW="342720" imgH="17748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57872" y="3083515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400" dirty="0">
              <a:latin typeface="Symbol" pitchFamily="18" charset="2"/>
              <a:cs typeface="Arial" pitchFamily="34" charset="0"/>
            </a:endParaRPr>
          </a:p>
        </p:txBody>
      </p:sp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6629400" y="1781665"/>
          <a:ext cx="476250" cy="266700"/>
        </p:xfrm>
        <a:graphic>
          <a:graphicData uri="http://schemas.openxmlformats.org/presentationml/2006/ole">
            <p:oleObj spid="_x0000_s57349" name="Equation" r:id="rId8" imgW="317160" imgH="17748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7200" y="1600200"/>
            <a:ext cx="4343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Door </a:t>
            </a:r>
            <a:r>
              <a:rPr lang="en-US" dirty="0" err="1" smtClean="0">
                <a:latin typeface="+mn-lt"/>
              </a:rPr>
              <a:t>kromming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ruimtetijd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bewegen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elkaar</a:t>
            </a:r>
            <a:r>
              <a:rPr lang="en-US" dirty="0" smtClean="0">
                <a:latin typeface="+mn-lt"/>
              </a:rPr>
              <a:t> toe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2221468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Op          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3618" y="2286000"/>
            <a:ext cx="604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2281237"/>
            <a:ext cx="3305519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152400"/>
            <a:ext cx="140499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Freeform 46"/>
          <p:cNvSpPr/>
          <p:nvPr/>
        </p:nvSpPr>
        <p:spPr bwMode="auto">
          <a:xfrm>
            <a:off x="3065318" y="2240972"/>
            <a:ext cx="820882" cy="86592"/>
          </a:xfrm>
          <a:custGeom>
            <a:avLst/>
            <a:gdLst>
              <a:gd name="connsiteX0" fmla="*/ 820882 w 820882"/>
              <a:gd name="connsiteY0" fmla="*/ 3464 h 86592"/>
              <a:gd name="connsiteX1" fmla="*/ 363682 w 820882"/>
              <a:gd name="connsiteY1" fmla="*/ 13855 h 86592"/>
              <a:gd name="connsiteX2" fmla="*/ 0 w 820882"/>
              <a:gd name="connsiteY2" fmla="*/ 86592 h 86592"/>
              <a:gd name="connsiteX3" fmla="*/ 0 w 820882"/>
              <a:gd name="connsiteY3" fmla="*/ 86592 h 8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882" h="86592">
                <a:moveTo>
                  <a:pt x="820882" y="3464"/>
                </a:moveTo>
                <a:cubicBezTo>
                  <a:pt x="660689" y="1732"/>
                  <a:pt x="500496" y="0"/>
                  <a:pt x="363682" y="13855"/>
                </a:cubicBezTo>
                <a:cubicBezTo>
                  <a:pt x="226868" y="27710"/>
                  <a:pt x="0" y="86592"/>
                  <a:pt x="0" y="86592"/>
                </a:cubicBezTo>
                <a:lnTo>
                  <a:pt x="0" y="86592"/>
                </a:lnTo>
              </a:path>
            </a:pathLst>
          </a:cu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2057400"/>
            <a:ext cx="1600199" cy="369332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Initieel</a:t>
            </a:r>
            <a:r>
              <a:rPr lang="en-US" dirty="0" smtClean="0">
                <a:latin typeface="+mn-lt"/>
              </a:rPr>
              <a:t> in rust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" y="3200400"/>
            <a:ext cx="4343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Tweede-orde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afgeleide</a:t>
            </a:r>
            <a:r>
              <a:rPr lang="en-US" dirty="0" smtClean="0">
                <a:latin typeface="+mn-lt"/>
              </a:rPr>
              <a:t>                        </a:t>
            </a:r>
            <a:r>
              <a:rPr lang="en-US" dirty="0" err="1" smtClean="0">
                <a:latin typeface="+mn-lt"/>
              </a:rPr>
              <a:t>ongelijk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kromming</a:t>
            </a:r>
            <a:endParaRPr lang="en-US" dirty="0" smtClean="0">
              <a:latin typeface="+mn-lt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05991" y="3217719"/>
            <a:ext cx="809625" cy="3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/>
          <p:cNvSpPr txBox="1"/>
          <p:nvPr/>
        </p:nvSpPr>
        <p:spPr>
          <a:xfrm>
            <a:off x="457200" y="3974068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0601" y="3972791"/>
            <a:ext cx="19811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Volgt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              </a:t>
            </a: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3962400"/>
            <a:ext cx="2914650" cy="4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34063" y="3962400"/>
            <a:ext cx="2624137" cy="3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Left Brace 54"/>
          <p:cNvSpPr/>
          <p:nvPr/>
        </p:nvSpPr>
        <p:spPr bwMode="auto">
          <a:xfrm rot="16200000">
            <a:off x="1752600" y="4149436"/>
            <a:ext cx="152400" cy="609600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" name="TextBox 56"/>
          <p:cNvSpPr txBox="1"/>
          <p:nvPr/>
        </p:nvSpPr>
        <p:spPr>
          <a:xfrm>
            <a:off x="2362200" y="4419600"/>
            <a:ext cx="3276600" cy="369332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Beschrijft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relatieve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versnelling</a:t>
            </a:r>
            <a:endParaRPr lang="en-US" dirty="0" smtClean="0">
              <a:latin typeface="+mn-lt"/>
            </a:endParaRP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4816113"/>
            <a:ext cx="6096000" cy="2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85454" y="5334000"/>
            <a:ext cx="1524000" cy="5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ight Arrow 60"/>
          <p:cNvSpPr/>
          <p:nvPr/>
        </p:nvSpPr>
        <p:spPr bwMode="auto">
          <a:xfrm>
            <a:off x="533400" y="5465618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" y="5965659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Newton</a:t>
            </a:r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75062" y="5846618"/>
            <a:ext cx="1444337" cy="5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Right Brace 63"/>
          <p:cNvSpPr/>
          <p:nvPr/>
        </p:nvSpPr>
        <p:spPr bwMode="auto">
          <a:xfrm>
            <a:off x="2930236" y="5389418"/>
            <a:ext cx="228600" cy="914400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/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5541818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0" y="6400800"/>
            <a:ext cx="4038600" cy="35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Right Arrow 66"/>
          <p:cNvSpPr/>
          <p:nvPr/>
        </p:nvSpPr>
        <p:spPr bwMode="auto">
          <a:xfrm>
            <a:off x="6553200" y="6442364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15200" y="6400445"/>
            <a:ext cx="1762125" cy="3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2" grpId="0" animBg="1"/>
      <p:bldP spid="22" grpId="1" animBg="1"/>
      <p:bldP spid="26" grpId="0" animBg="1"/>
      <p:bldP spid="29" grpId="0"/>
      <p:bldP spid="38" grpId="0" animBg="1"/>
      <p:bldP spid="39" grpId="0" animBg="1"/>
      <p:bldP spid="41" grpId="0"/>
      <p:bldP spid="44" grpId="0"/>
      <p:bldP spid="45" grpId="0"/>
      <p:bldP spid="47" grpId="0" animBg="1"/>
      <p:bldP spid="46" grpId="0" animBg="1"/>
      <p:bldP spid="48" grpId="0"/>
      <p:bldP spid="49" grpId="0"/>
      <p:bldP spid="53" grpId="0" animBg="1"/>
      <p:bldP spid="55" grpId="0" animBg="1"/>
      <p:bldP spid="57" grpId="0" animBg="1"/>
      <p:bldP spid="61" grpId="0" animBg="1"/>
      <p:bldP spid="62" grpId="0"/>
      <p:bldP spid="64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Einsteinvergelijkingen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1" y="1236281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Wellicht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verwachten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1524000" y="3934599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5" y="1219200"/>
            <a:ext cx="1762125" cy="3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457200" y="15356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Echter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tensorvergelijking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geldig</a:t>
            </a:r>
            <a:r>
              <a:rPr lang="en-US" dirty="0" smtClean="0">
                <a:latin typeface="+mn-lt"/>
              </a:rPr>
              <a:t> in LLF)</a:t>
            </a:r>
            <a:endParaRPr lang="en-US" dirty="0" smtClean="0">
              <a:latin typeface="+mn-lt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1066800" cy="2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752600"/>
            <a:ext cx="914400" cy="2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209800"/>
            <a:ext cx="2057400" cy="3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/>
          <p:nvPr/>
        </p:nvCxnSpPr>
        <p:spPr bwMode="auto">
          <a:xfrm rot="5400000" flipH="1" flipV="1">
            <a:off x="6629400" y="2895600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 flipH="1" flipV="1">
            <a:off x="7924006" y="28948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400800" y="3048000"/>
            <a:ext cx="9143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tensor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96201" y="3048000"/>
            <a:ext cx="9143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scalar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2346067"/>
            <a:ext cx="4343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Wellicht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dient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gelden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Einstein 1912 – </a:t>
            </a:r>
            <a:r>
              <a:rPr lang="en-US" dirty="0" err="1" smtClean="0">
                <a:latin typeface="+mn-lt"/>
              </a:rPr>
              <a:t>fout</a:t>
            </a:r>
            <a:r>
              <a:rPr lang="en-US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334399"/>
            <a:ext cx="2487752" cy="4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8" name="Straight Arrow Connector 67"/>
          <p:cNvCxnSpPr/>
          <p:nvPr/>
        </p:nvCxnSpPr>
        <p:spPr bwMode="auto">
          <a:xfrm rot="5400000" flipH="1" flipV="1">
            <a:off x="4416931" y="295359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096399"/>
            <a:ext cx="952500" cy="32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" y="3477399"/>
            <a:ext cx="3810000" cy="37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3934599"/>
            <a:ext cx="3300412" cy="2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457200" y="4343400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Stelsel</a:t>
            </a:r>
            <a:r>
              <a:rPr lang="en-US" dirty="0" smtClean="0">
                <a:latin typeface="+mn-lt"/>
              </a:rPr>
              <a:t> van 10 </a:t>
            </a:r>
            <a:r>
              <a:rPr lang="en-US" dirty="0" err="1" smtClean="0">
                <a:latin typeface="+mn-lt"/>
              </a:rPr>
              <a:t>p.d.v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10 </a:t>
            </a:r>
            <a:r>
              <a:rPr lang="en-US" dirty="0" err="1" smtClean="0">
                <a:latin typeface="+mn-lt"/>
              </a:rPr>
              <a:t>componenten</a:t>
            </a:r>
            <a:r>
              <a:rPr lang="en-US" dirty="0" smtClean="0">
                <a:latin typeface="+mn-lt"/>
              </a:rPr>
              <a:t> van</a:t>
            </a: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7337" y="4400914"/>
            <a:ext cx="47732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34838" y="4671168"/>
            <a:ext cx="7296150" cy="3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457200" y="4636532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Probleem</a:t>
            </a:r>
            <a:r>
              <a:rPr lang="en-US" dirty="0" smtClean="0">
                <a:latin typeface="+mn-lt"/>
              </a:rPr>
              <a:t>: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6172200" y="1143000"/>
            <a:ext cx="6858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3581400" y="2286000"/>
            <a:ext cx="6858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1" y="5017532"/>
            <a:ext cx="3657599" cy="3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Right Arrow 72"/>
          <p:cNvSpPr/>
          <p:nvPr/>
        </p:nvSpPr>
        <p:spPr bwMode="auto">
          <a:xfrm>
            <a:off x="1676400" y="5017532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38401" y="4972505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Vrije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keuze</a:t>
            </a:r>
            <a:r>
              <a:rPr lang="en-US" dirty="0" smtClean="0">
                <a:latin typeface="+mn-lt"/>
              </a:rPr>
              <a:t>:</a:t>
            </a:r>
            <a:endParaRPr lang="en-US" dirty="0" smtClean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5410200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Einsteintensor</a:t>
            </a:r>
            <a:endParaRPr lang="en-US" dirty="0" smtClean="0">
              <a:latin typeface="+mn-lt"/>
            </a:endParaRPr>
          </a:p>
        </p:txBody>
      </p:sp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33600" y="5354782"/>
            <a:ext cx="2209800" cy="5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0" y="5383014"/>
            <a:ext cx="1066800" cy="4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4648200" y="5410200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Biancchi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identiteiten</a:t>
            </a:r>
            <a:endParaRPr lang="en-US" dirty="0" smtClean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200" y="5879068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impuls</a:t>
            </a:r>
            <a:r>
              <a:rPr lang="en-US" dirty="0" smtClean="0">
                <a:latin typeface="+mn-lt"/>
              </a:rPr>
              <a:t> tensor</a:t>
            </a:r>
          </a:p>
        </p:txBody>
      </p:sp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0" y="6248400"/>
            <a:ext cx="10109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ight Arrow 80"/>
          <p:cNvSpPr/>
          <p:nvPr/>
        </p:nvSpPr>
        <p:spPr bwMode="auto">
          <a:xfrm>
            <a:off x="2971800" y="61722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03072" y="6025699"/>
            <a:ext cx="1911928" cy="6355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3" name="TextBox 82"/>
          <p:cNvSpPr txBox="1"/>
          <p:nvPr/>
        </p:nvSpPr>
        <p:spPr>
          <a:xfrm>
            <a:off x="5791200" y="5805054"/>
            <a:ext cx="2438400" cy="369332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Einsteinvergelijkingen</a:t>
            </a:r>
            <a:endParaRPr lang="en-US" dirty="0" smtClean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24600" y="6203373"/>
            <a:ext cx="2743200" cy="646331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Materie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vertelt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ruimtetijd</a:t>
            </a:r>
            <a:r>
              <a:rPr lang="en-US" dirty="0" smtClean="0">
                <a:latin typeface="+mn-lt"/>
              </a:rPr>
              <a:t> hoe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krommen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7" grpId="0" animBg="1"/>
      <p:bldP spid="50" grpId="0"/>
      <p:bldP spid="63" grpId="0" animBg="1"/>
      <p:bldP spid="65" grpId="0" animBg="1"/>
      <p:bldP spid="66" grpId="0"/>
      <p:bldP spid="69" grpId="0"/>
      <p:bldP spid="70" grpId="0"/>
      <p:bldP spid="73" grpId="0" animBg="1"/>
      <p:bldP spid="74" grpId="0"/>
      <p:bldP spid="75" grpId="0"/>
      <p:bldP spid="78" grpId="0"/>
      <p:bldP spid="79" grpId="0"/>
      <p:bldP spid="81" grpId="0" animBg="1"/>
      <p:bldP spid="83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Zwakke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gravitatievelden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1" y="1236281"/>
            <a:ext cx="4343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ART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over in SRT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LLF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15356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gravitatie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minkowskimetriek</a:t>
            </a:r>
            <a:endParaRPr lang="en-US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18404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zwakke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gravitatievelden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290" y="1842654"/>
            <a:ext cx="3252787" cy="3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00200"/>
            <a:ext cx="18908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457200" y="21452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metriek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stationair</a:t>
            </a:r>
            <a:r>
              <a:rPr lang="en-US" dirty="0" smtClean="0">
                <a:latin typeface="+mn-lt"/>
              </a:rPr>
              <a:t> is</a:t>
            </a:r>
            <a:endParaRPr lang="en-US" dirty="0" smtClean="0">
              <a:latin typeface="+mn-lt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196291"/>
            <a:ext cx="990600" cy="3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457200" y="24500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langzaam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beweegt</a:t>
            </a:r>
            <a:endParaRPr lang="en-US" dirty="0" smtClean="0">
              <a:latin typeface="+mn-lt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499" y="2490355"/>
            <a:ext cx="2547937" cy="30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ight Arrow 46"/>
          <p:cNvSpPr/>
          <p:nvPr/>
        </p:nvSpPr>
        <p:spPr bwMode="auto">
          <a:xfrm>
            <a:off x="5867400" y="30480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2473036"/>
            <a:ext cx="762000" cy="2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457200" y="29072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Wereldlijn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vrij-vallend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endParaRPr lang="en-US" dirty="0" smtClean="0">
              <a:latin typeface="+mn-lt"/>
            </a:endParaRP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429000"/>
            <a:ext cx="2757487" cy="6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ight Arrow 51"/>
          <p:cNvSpPr/>
          <p:nvPr/>
        </p:nvSpPr>
        <p:spPr bwMode="auto">
          <a:xfrm>
            <a:off x="3886200" y="36576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453406"/>
            <a:ext cx="2286000" cy="68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2819400"/>
            <a:ext cx="1085850" cy="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57200" y="4188814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Christoffelsymbool</a:t>
            </a:r>
            <a:endParaRPr lang="en-US" dirty="0" smtClean="0">
              <a:latin typeface="+mn-lt"/>
            </a:endParaRP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0" y="4145973"/>
            <a:ext cx="5143500" cy="45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457200" y="4583668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Metriek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stationair</a:t>
            </a:r>
            <a:endParaRPr lang="en-US" dirty="0" smtClean="0">
              <a:latin typeface="+mn-lt"/>
            </a:endParaRP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4627418"/>
            <a:ext cx="3521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ight Arrow 57"/>
          <p:cNvSpPr/>
          <p:nvPr/>
        </p:nvSpPr>
        <p:spPr bwMode="auto">
          <a:xfrm>
            <a:off x="1447800" y="51054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4953000"/>
            <a:ext cx="3657600" cy="5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ight Arrow 60"/>
          <p:cNvSpPr/>
          <p:nvPr/>
        </p:nvSpPr>
        <p:spPr bwMode="auto">
          <a:xfrm>
            <a:off x="6477000" y="51054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4980710"/>
            <a:ext cx="1676400" cy="56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Left Brace 61"/>
          <p:cNvSpPr/>
          <p:nvPr/>
        </p:nvSpPr>
        <p:spPr bwMode="auto">
          <a:xfrm rot="16200000">
            <a:off x="2812472" y="5358245"/>
            <a:ext cx="152400" cy="609600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0400" y="5638800"/>
            <a:ext cx="1600200" cy="2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71600" y="5751118"/>
            <a:ext cx="1600200" cy="5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Box 75"/>
          <p:cNvSpPr txBox="1"/>
          <p:nvPr/>
        </p:nvSpPr>
        <p:spPr>
          <a:xfrm>
            <a:off x="457200" y="5852840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Newton</a:t>
            </a:r>
            <a:endParaRPr lang="en-US" dirty="0" smtClean="0">
              <a:latin typeface="+mn-lt"/>
            </a:endParaRPr>
          </a:p>
        </p:txBody>
      </p:sp>
      <p:sp>
        <p:nvSpPr>
          <p:cNvPr id="77" name="Right Arrow 76"/>
          <p:cNvSpPr/>
          <p:nvPr/>
        </p:nvSpPr>
        <p:spPr bwMode="auto">
          <a:xfrm>
            <a:off x="886690" y="6366164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8690" y="6352152"/>
            <a:ext cx="1371600" cy="3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Right Arrow 79"/>
          <p:cNvSpPr/>
          <p:nvPr/>
        </p:nvSpPr>
        <p:spPr bwMode="auto">
          <a:xfrm>
            <a:off x="3214254" y="6366164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62400" y="6248400"/>
            <a:ext cx="1914525" cy="46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5105400" y="5715000"/>
            <a:ext cx="3429000" cy="369332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Newtoniaanse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limiet</a:t>
            </a:r>
            <a:r>
              <a:rPr lang="en-US" dirty="0" smtClean="0">
                <a:latin typeface="+mn-lt"/>
              </a:rPr>
              <a:t> van ART</a:t>
            </a:r>
            <a:endParaRPr lang="en-US" dirty="0" smtClean="0">
              <a:latin typeface="+mn-lt"/>
            </a:endParaRP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72200" y="6172200"/>
            <a:ext cx="1181100" cy="4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7391400" y="6142304"/>
            <a:ext cx="152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latin typeface="+mn-lt"/>
              </a:rPr>
              <a:t>Aarde</a:t>
            </a:r>
            <a:endParaRPr lang="en-US" sz="1400" dirty="0" smtClean="0">
              <a:latin typeface="+mn-lt"/>
            </a:endParaRPr>
          </a:p>
          <a:p>
            <a:pPr>
              <a:defRPr/>
            </a:pPr>
            <a:r>
              <a:rPr lang="en-US" sz="1400" dirty="0" err="1" smtClean="0">
                <a:latin typeface="+mn-lt"/>
              </a:rPr>
              <a:t>Zon</a:t>
            </a:r>
            <a:endParaRPr lang="en-US" sz="1400" dirty="0" smtClean="0">
              <a:latin typeface="+mn-lt"/>
            </a:endParaRPr>
          </a:p>
          <a:p>
            <a:pPr>
              <a:defRPr/>
            </a:pPr>
            <a:r>
              <a:rPr lang="en-US" sz="1400" dirty="0" smtClean="0">
                <a:latin typeface="+mn-lt"/>
              </a:rPr>
              <a:t>Witte </a:t>
            </a:r>
            <a:r>
              <a:rPr lang="en-US" sz="1400" dirty="0" err="1" smtClean="0">
                <a:latin typeface="+mn-lt"/>
              </a:rPr>
              <a:t>dwerg</a:t>
            </a:r>
            <a:endParaRPr lang="en-US" dirty="0" smtClean="0">
              <a:latin typeface="+mn-lt"/>
            </a:endParaRP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01000" y="6172200"/>
            <a:ext cx="419100" cy="22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229600" y="6400800"/>
            <a:ext cx="34698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92837" y="6614272"/>
            <a:ext cx="381000" cy="2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0"/>
      <p:bldP spid="40" grpId="0"/>
      <p:bldP spid="43" grpId="0"/>
      <p:bldP spid="45" grpId="0"/>
      <p:bldP spid="45" grpId="1"/>
      <p:bldP spid="47" grpId="0" animBg="1"/>
      <p:bldP spid="51" grpId="0"/>
      <p:bldP spid="52" grpId="0" animBg="1"/>
      <p:bldP spid="54" grpId="0"/>
      <p:bldP spid="56" grpId="0"/>
      <p:bldP spid="58" grpId="0" animBg="1"/>
      <p:bldP spid="61" grpId="0" animBg="1"/>
      <p:bldP spid="62" grpId="0" animBg="1"/>
      <p:bldP spid="76" grpId="0"/>
      <p:bldP spid="77" grpId="0" animBg="1"/>
      <p:bldP spid="80" grpId="0" animBg="1"/>
      <p:bldP spid="82" grpId="0" animBg="1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Kromming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de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tijd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1" y="1236281"/>
            <a:ext cx="586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Ruimtetijdkromming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zorgt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kromming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tijd</a:t>
            </a:r>
            <a:endParaRPr lang="en-US" dirty="0" smtClean="0">
              <a:latin typeface="+mn-lt"/>
            </a:endParaRP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74173"/>
            <a:ext cx="1914525" cy="46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457200" y="1611868"/>
            <a:ext cx="586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Klok</a:t>
            </a:r>
            <a:r>
              <a:rPr lang="en-US" dirty="0" smtClean="0">
                <a:latin typeface="+mn-lt"/>
              </a:rPr>
              <a:t> in rust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818" y="1655618"/>
            <a:ext cx="1157289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457200" y="1916668"/>
            <a:ext cx="586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Tijdinterval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tikken</a:t>
            </a:r>
            <a:endParaRPr lang="en-US" dirty="0" smtClean="0">
              <a:latin typeface="+mn-lt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936173"/>
            <a:ext cx="3295650" cy="34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ight Arrow 45"/>
          <p:cNvSpPr/>
          <p:nvPr/>
        </p:nvSpPr>
        <p:spPr bwMode="auto">
          <a:xfrm>
            <a:off x="2971800" y="2452254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8497" y="2289463"/>
            <a:ext cx="1756182" cy="5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57200" y="2983468"/>
            <a:ext cx="586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Ruimtet</a:t>
            </a:r>
            <a:r>
              <a:rPr lang="en-US" dirty="0" err="1" smtClean="0">
                <a:latin typeface="+mn-lt"/>
              </a:rPr>
              <a:t>ijdinterval</a:t>
            </a:r>
            <a:endParaRPr lang="en-US" dirty="0" smtClean="0">
              <a:latin typeface="+mn-lt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2982" y="2923308"/>
            <a:ext cx="3529013" cy="5302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096000" y="2864427"/>
            <a:ext cx="2362200" cy="646331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Beschrijft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banen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ruimtetijd</a:t>
            </a:r>
            <a:endParaRPr lang="en-US" dirty="0" smtClean="0">
              <a:latin typeface="+mn-lt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0000">
            <a:off x="838200" y="4191000"/>
            <a:ext cx="386961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457200" y="3733800"/>
            <a:ext cx="586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Baan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bal en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kogel</a:t>
            </a:r>
            <a:endParaRPr lang="en-US" dirty="0" smtClean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1600" y="5029200"/>
            <a:ext cx="3048000" cy="646331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Ruimtelijke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kromming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zeer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verschillend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6" grpId="0" animBg="1"/>
      <p:bldP spid="48" grpId="0"/>
      <p:bldP spid="53" grpId="0" animBg="1"/>
      <p:bldP spid="55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Traagheid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gasdruk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SRT: hoe </a:t>
            </a:r>
            <a:r>
              <a:rPr lang="en-US" kern="1200" dirty="0" err="1" smtClean="0"/>
              <a:t>hoger</a:t>
            </a:r>
            <a:r>
              <a:rPr lang="en-US" kern="1200" dirty="0" smtClean="0"/>
              <a:t> de </a:t>
            </a:r>
            <a:r>
              <a:rPr lang="en-US" kern="1200" dirty="0" err="1" smtClean="0"/>
              <a:t>gasdruk</a:t>
            </a:r>
            <a:r>
              <a:rPr lang="en-US" kern="1200" dirty="0" smtClean="0"/>
              <a:t>, des </a:t>
            </a:r>
            <a:r>
              <a:rPr lang="en-US" kern="1200" dirty="0" err="1" smtClean="0"/>
              <a:t>te</a:t>
            </a:r>
            <a:r>
              <a:rPr lang="en-US" kern="1200" dirty="0" smtClean="0"/>
              <a:t> </a:t>
            </a:r>
            <a:r>
              <a:rPr lang="en-US" kern="1200" dirty="0" err="1" smtClean="0"/>
              <a:t>moeilijker</a:t>
            </a:r>
            <a:r>
              <a:rPr lang="en-US" kern="1200" dirty="0" smtClean="0"/>
              <a:t> is het </a:t>
            </a:r>
            <a:r>
              <a:rPr lang="en-US" kern="1200" dirty="0" err="1" smtClean="0"/>
              <a:t>om</a:t>
            </a:r>
            <a:r>
              <a:rPr lang="en-US" kern="1200" dirty="0" smtClean="0"/>
              <a:t> het gas </a:t>
            </a:r>
            <a:r>
              <a:rPr lang="en-US" kern="1200" dirty="0" err="1" smtClean="0"/>
              <a:t>te</a:t>
            </a:r>
            <a:r>
              <a:rPr lang="en-US" kern="1200" dirty="0" smtClean="0"/>
              <a:t> </a:t>
            </a:r>
            <a:r>
              <a:rPr lang="en-US" kern="1200" dirty="0" err="1" smtClean="0"/>
              <a:t>versnellen</a:t>
            </a:r>
            <a:r>
              <a:rPr lang="en-US" kern="1200" dirty="0" smtClean="0"/>
              <a:t> (</a:t>
            </a:r>
            <a:r>
              <a:rPr lang="en-US" kern="1200" dirty="0" err="1" smtClean="0"/>
              <a:t>traagheid</a:t>
            </a:r>
            <a:r>
              <a:rPr lang="en-US" kern="1200" dirty="0" smtClean="0"/>
              <a:t> </a:t>
            </a:r>
            <a:r>
              <a:rPr lang="en-US" kern="1200" dirty="0" err="1" smtClean="0"/>
              <a:t>neemt</a:t>
            </a:r>
            <a:r>
              <a:rPr lang="en-US" kern="1200" dirty="0" smtClean="0"/>
              <a:t> toe)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620000" y="2438400"/>
            <a:ext cx="11721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Volume V</a:t>
            </a:r>
            <a:endParaRPr lang="en-US" dirty="0">
              <a:latin typeface="+mn-lt"/>
            </a:endParaRP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743200" y="2803525"/>
          <a:ext cx="1771650" cy="701675"/>
        </p:xfrm>
        <a:graphic>
          <a:graphicData uri="http://schemas.openxmlformats.org/presentationml/2006/ole">
            <p:oleObj spid="_x0000_s2051" name="Equation" r:id="rId4" imgW="990360" imgH="393480" progId="Equation.3">
              <p:embed/>
            </p:oleObj>
          </a:graphicData>
        </a:graphic>
      </p:graphicFrame>
      <p:sp>
        <p:nvSpPr>
          <p:cNvPr id="14" name="Cube 13"/>
          <p:cNvSpPr/>
          <p:nvPr/>
        </p:nvSpPr>
        <p:spPr bwMode="auto">
          <a:xfrm>
            <a:off x="6019800" y="2438400"/>
            <a:ext cx="13716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2819400"/>
            <a:ext cx="13372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Dichtheid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0" y="3153624"/>
            <a:ext cx="8899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Druk</a:t>
            </a:r>
            <a:r>
              <a:rPr lang="en-US" dirty="0" smtClean="0">
                <a:latin typeface="+mn-lt"/>
              </a:rPr>
              <a:t> P</a:t>
            </a:r>
            <a:endParaRPr lang="en-US" dirty="0"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Oefen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kracht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versnel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snelheid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&lt;&lt; c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34290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SRT: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lorentzcontractie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maakt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doos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kleiner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2787650" y="4029075"/>
          <a:ext cx="1681163" cy="384175"/>
        </p:xfrm>
        <a:graphic>
          <a:graphicData uri="http://schemas.openxmlformats.org/presentationml/2006/ole">
            <p:oleObj spid="_x0000_s2062" name="Equation" r:id="rId5" imgW="939600" imgH="215640" progId="Equation.3">
              <p:embed/>
            </p:oleObj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6051610" y="5514443"/>
          <a:ext cx="2260600" cy="648232"/>
        </p:xfrm>
        <a:graphic>
          <a:graphicData uri="http://schemas.openxmlformats.org/presentationml/2006/ole">
            <p:oleObj spid="_x0000_s2063" name="Equation" r:id="rId6" imgW="1587240" imgH="457200" progId="Equation.3">
              <p:embed/>
            </p:oleObj>
          </a:graphicData>
        </a:graphic>
      </p:graphicFrame>
      <p:sp>
        <p:nvSpPr>
          <p:cNvPr id="21" name="Cube 20"/>
          <p:cNvSpPr/>
          <p:nvPr/>
        </p:nvSpPr>
        <p:spPr bwMode="auto">
          <a:xfrm>
            <a:off x="6019800" y="4038600"/>
            <a:ext cx="9144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086600" y="4724400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467600" y="4343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v</a:t>
            </a:r>
            <a:endParaRPr lang="en-US" i="1" dirty="0"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Energie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nodig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gas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versnellen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914400" y="5562600"/>
          <a:ext cx="4846638" cy="628650"/>
        </p:xfrm>
        <a:graphic>
          <a:graphicData uri="http://schemas.openxmlformats.org/presentationml/2006/ole">
            <p:oleObj spid="_x0000_s2064" name="Equation" r:id="rId7" imgW="3403440" imgH="444240" progId="Equation.3">
              <p:embed/>
            </p:oleObj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4995162" y="5498980"/>
            <a:ext cx="3810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6260068"/>
            <a:ext cx="30444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extra </a:t>
            </a:r>
            <a:r>
              <a:rPr lang="en-US" dirty="0" err="1" smtClean="0">
                <a:latin typeface="+mn-lt"/>
              </a:rPr>
              <a:t>traagheid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gasdruk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7" grpId="0"/>
      <p:bldP spid="14" grpId="0" animBg="1"/>
      <p:bldP spid="15" grpId="0"/>
      <p:bldP spid="16" grpId="0"/>
      <p:bldP spid="17" grpId="0"/>
      <p:bldP spid="18" grpId="0"/>
      <p:bldP spid="21" grpId="0" animBg="1"/>
      <p:bldP spid="24" grpId="0"/>
      <p:bldP spid="25" grpId="0"/>
      <p:bldP spid="32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Kromming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in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ruimtetijd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050" y="1295400"/>
            <a:ext cx="6991350" cy="52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/>
        </p:nvGrpSpPr>
        <p:grpSpPr>
          <a:xfrm>
            <a:off x="152400" y="4521055"/>
            <a:ext cx="1828800" cy="2108345"/>
            <a:chOff x="152400" y="4521055"/>
            <a:chExt cx="1828800" cy="2108345"/>
          </a:xfrm>
        </p:grpSpPr>
        <p:sp>
          <p:nvSpPr>
            <p:cNvPr id="19" name="Oval 18"/>
            <p:cNvSpPr/>
            <p:nvPr/>
          </p:nvSpPr>
          <p:spPr bwMode="auto">
            <a:xfrm>
              <a:off x="152400" y="4876800"/>
              <a:ext cx="1752600" cy="1752600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29" name="Straight Arrow Connector 28"/>
            <p:cNvCxnSpPr>
              <a:endCxn id="19" idx="0"/>
            </p:cNvCxnSpPr>
            <p:nvPr/>
          </p:nvCxnSpPr>
          <p:spPr bwMode="auto">
            <a:xfrm rot="16200000" flipV="1">
              <a:off x="594411" y="5311090"/>
              <a:ext cx="869373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>
              <a:endCxn id="19" idx="7"/>
            </p:cNvCxnSpPr>
            <p:nvPr/>
          </p:nvCxnSpPr>
          <p:spPr bwMode="auto">
            <a:xfrm rot="5400000" flipH="1" flipV="1">
              <a:off x="1066800" y="5133464"/>
              <a:ext cx="581538" cy="581535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8" name="Straight Connector 37"/>
            <p:cNvCxnSpPr>
              <a:stCxn id="19" idx="7"/>
              <a:endCxn id="19" idx="1"/>
            </p:cNvCxnSpPr>
            <p:nvPr/>
          </p:nvCxnSpPr>
          <p:spPr bwMode="auto">
            <a:xfrm rot="16200000" flipV="1">
              <a:off x="1028700" y="4513825"/>
              <a:ext cx="1588" cy="1239274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990602" y="5694218"/>
              <a:ext cx="76200" cy="76200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1295400" y="5560541"/>
            <a:ext cx="685800" cy="611659"/>
          </p:xfrm>
          <a:graphic>
            <a:graphicData uri="http://schemas.openxmlformats.org/presentationml/2006/ole">
              <p:oleObj spid="_x0000_s61443" name="Equation" r:id="rId5" imgW="469800" imgH="419040" progId="Equation.3">
                <p:embed/>
              </p:oleObj>
            </a:graphicData>
          </a:graphic>
        </p:graphicFrame>
        <p:cxnSp>
          <p:nvCxnSpPr>
            <p:cNvPr id="49" name="Straight Connector 48"/>
            <p:cNvCxnSpPr/>
            <p:nvPr/>
          </p:nvCxnSpPr>
          <p:spPr bwMode="auto">
            <a:xfrm rot="5400000">
              <a:off x="245124" y="4924497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1440077" y="4934888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457200" y="48006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aphicFrame>
          <p:nvGraphicFramePr>
            <p:cNvPr id="61444" name="Object 4"/>
            <p:cNvGraphicFramePr>
              <a:graphicFrameLocks noChangeAspect="1"/>
            </p:cNvGraphicFramePr>
            <p:nvPr/>
          </p:nvGraphicFramePr>
          <p:xfrm>
            <a:off x="762000" y="4876800"/>
            <a:ext cx="184150" cy="258762"/>
          </p:xfrm>
          <a:graphic>
            <a:graphicData uri="http://schemas.openxmlformats.org/presentationml/2006/ole">
              <p:oleObj spid="_x0000_s61444" name="Equation" r:id="rId6" imgW="126720" imgH="177480" progId="Equation.3">
                <p:embed/>
              </p:oleObj>
            </a:graphicData>
          </a:graphic>
        </p:graphicFrame>
        <p:graphicFrame>
          <p:nvGraphicFramePr>
            <p:cNvPr id="61445" name="Object 5"/>
            <p:cNvGraphicFramePr>
              <a:graphicFrameLocks noChangeAspect="1"/>
            </p:cNvGraphicFramePr>
            <p:nvPr/>
          </p:nvGraphicFramePr>
          <p:xfrm>
            <a:off x="941388" y="4521055"/>
            <a:ext cx="128587" cy="258763"/>
          </p:xfrm>
          <a:graphic>
            <a:graphicData uri="http://schemas.openxmlformats.org/presentationml/2006/ole">
              <p:oleObj spid="_x0000_s61445" name="Equation" r:id="rId7" imgW="88560" imgH="177480" progId="Equation.3">
                <p:embed/>
              </p:oleObj>
            </a:graphicData>
          </a:graphic>
        </p:graphicFrame>
      </p:grpSp>
      <p:sp>
        <p:nvSpPr>
          <p:cNvPr id="60" name="TextBox 59"/>
          <p:cNvSpPr txBox="1"/>
          <p:nvPr/>
        </p:nvSpPr>
        <p:spPr>
          <a:xfrm>
            <a:off x="3657600" y="5782270"/>
            <a:ext cx="3657600" cy="923330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werkelijkheid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banen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geodeten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volledig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recht</a:t>
            </a:r>
            <a:r>
              <a:rPr lang="en-US" dirty="0" smtClean="0">
                <a:latin typeface="+mn-lt"/>
              </a:rPr>
              <a:t>, en is </a:t>
            </a:r>
            <a:r>
              <a:rPr lang="en-US" dirty="0" err="1" smtClean="0">
                <a:latin typeface="+mn-lt"/>
              </a:rPr>
              <a:t>ruimtetijd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gekromd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Energie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–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impuls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tensor: 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`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stof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’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941"/>
            <a:ext cx="8686800" cy="1295400"/>
          </a:xfrm>
        </p:spPr>
        <p:txBody>
          <a:bodyPr/>
          <a:lstStyle/>
          <a:p>
            <a:pPr>
              <a:defRPr/>
            </a:pPr>
            <a:r>
              <a:rPr lang="en-US" kern="1200" dirty="0" err="1" smtClean="0"/>
              <a:t>Energie</a:t>
            </a:r>
            <a:r>
              <a:rPr lang="en-US" kern="1200" dirty="0" smtClean="0"/>
              <a:t> </a:t>
            </a:r>
            <a:r>
              <a:rPr lang="en-US" kern="1200" dirty="0" err="1" smtClean="0"/>
              <a:t>nodig</a:t>
            </a:r>
            <a:r>
              <a:rPr lang="en-US" kern="1200" dirty="0" smtClean="0"/>
              <a:t> </a:t>
            </a:r>
            <a:r>
              <a:rPr lang="en-US" kern="1200" dirty="0" err="1" smtClean="0"/>
              <a:t>om</a:t>
            </a:r>
            <a:r>
              <a:rPr lang="en-US" kern="1200" dirty="0" smtClean="0"/>
              <a:t> gas </a:t>
            </a:r>
            <a:r>
              <a:rPr lang="en-US" kern="1200" dirty="0" err="1" smtClean="0"/>
              <a:t>te</a:t>
            </a:r>
            <a:r>
              <a:rPr lang="en-US" kern="1200" dirty="0" smtClean="0"/>
              <a:t> </a:t>
            </a:r>
            <a:r>
              <a:rPr lang="en-US" kern="1200" dirty="0" err="1" smtClean="0"/>
              <a:t>versnellen</a:t>
            </a:r>
            <a:endParaRPr lang="en-US" kern="1200" dirty="0" smtClean="0"/>
          </a:p>
          <a:p>
            <a:pPr lvl="1">
              <a:defRPr/>
            </a:pPr>
            <a:r>
              <a:rPr lang="en-US" kern="1200" dirty="0" err="1" smtClean="0"/>
              <a:t>Afhankelijk</a:t>
            </a:r>
            <a:r>
              <a:rPr lang="en-US" kern="1200" dirty="0" smtClean="0"/>
              <a:t> van </a:t>
            </a:r>
            <a:r>
              <a:rPr lang="en-US" kern="1200" dirty="0" err="1" smtClean="0"/>
              <a:t>referentiesysteem</a:t>
            </a:r>
            <a:endParaRPr lang="en-US" kern="1200" dirty="0" smtClean="0"/>
          </a:p>
          <a:p>
            <a:pPr lvl="1">
              <a:defRPr/>
            </a:pPr>
            <a:r>
              <a:rPr lang="en-US" kern="1200" dirty="0" smtClean="0"/>
              <a:t>0 – component van </a:t>
            </a:r>
            <a:r>
              <a:rPr lang="en-US" kern="1200" dirty="0" err="1" smtClean="0"/>
              <a:t>vierimpuls</a:t>
            </a:r>
            <a:r>
              <a:rPr lang="en-US" kern="1200" dirty="0" smtClean="0"/>
              <a:t> </a:t>
            </a:r>
            <a:endParaRPr lang="en-US" dirty="0" smtClean="0"/>
          </a:p>
        </p:txBody>
      </p:sp>
      <p:graphicFrame>
        <p:nvGraphicFramePr>
          <p:cNvPr id="15381" name="Object 11"/>
          <p:cNvGraphicFramePr>
            <a:graphicFrameLocks noChangeAspect="1"/>
          </p:cNvGraphicFramePr>
          <p:nvPr/>
        </p:nvGraphicFramePr>
        <p:xfrm>
          <a:off x="6248400" y="762000"/>
          <a:ext cx="2257952" cy="802688"/>
        </p:xfrm>
        <a:graphic>
          <a:graphicData uri="http://schemas.openxmlformats.org/presentationml/2006/ole">
            <p:oleObj spid="_x0000_s3083" name="Equation" r:id="rId4" imgW="1206360" imgH="431640" progId="Equation.3">
              <p:embed/>
            </p:oleObj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2035941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Beschouw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`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stof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engels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Verzameling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deeltjes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in rust ten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opzichte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van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elkaar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Constant </a:t>
            </a:r>
            <a:r>
              <a:rPr lang="en-US" sz="2000" b="1" dirty="0" err="1" smtClean="0">
                <a:solidFill>
                  <a:srgbClr val="000099"/>
                </a:solidFill>
                <a:latin typeface="+mn-lt"/>
              </a:rPr>
              <a:t>viersnelheidsveld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729576" y="2824575"/>
          <a:ext cx="808038" cy="423862"/>
        </p:xfrm>
        <a:graphic>
          <a:graphicData uri="http://schemas.openxmlformats.org/presentationml/2006/ole">
            <p:oleObj spid="_x0000_s3084" name="Equation" r:id="rId5" imgW="431640" imgH="22860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638800" y="2820166"/>
            <a:ext cx="2903359" cy="409253"/>
            <a:chOff x="5638800" y="3146425"/>
            <a:chExt cx="2903359" cy="409253"/>
          </a:xfrm>
        </p:grpSpPr>
        <p:sp>
          <p:nvSpPr>
            <p:cNvPr id="18" name="TextBox 17"/>
            <p:cNvSpPr txBox="1"/>
            <p:nvPr/>
          </p:nvSpPr>
          <p:spPr>
            <a:xfrm>
              <a:off x="5638800" y="3186346"/>
              <a:ext cx="2903359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Flux </a:t>
              </a:r>
              <a:r>
                <a:rPr lang="en-US" dirty="0" err="1" smtClean="0">
                  <a:latin typeface="+mn-lt"/>
                </a:rPr>
                <a:t>viervector</a:t>
              </a:r>
              <a:r>
                <a:rPr lang="en-US" dirty="0" smtClean="0">
                  <a:latin typeface="+mn-lt"/>
                </a:rPr>
                <a:t>                   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234765" y="3146425"/>
            <a:ext cx="1282700" cy="377825"/>
          </p:xfrm>
          <a:graphic>
            <a:graphicData uri="http://schemas.openxmlformats.org/presentationml/2006/ole">
              <p:oleObj spid="_x0000_s3085" name="Equation" r:id="rId6" imgW="685800" imgH="203040" progId="Equation.3">
                <p:embed/>
              </p:oleObj>
            </a:graphicData>
          </a:graphic>
        </p:graphicFrame>
      </p:grp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7719132" y="3506673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4953001" y="3429385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deeltjesdichtheid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rustsysteem</a:t>
            </a:r>
            <a:endParaRPr lang="en-US" dirty="0"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321941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Bewegend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systeem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0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deeltjesdichtheid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i="1" dirty="0" smtClean="0">
                <a:solidFill>
                  <a:srgbClr val="000099"/>
                </a:solidFill>
                <a:latin typeface="+mn-lt"/>
              </a:rPr>
              <a:t>N</a:t>
            </a:r>
            <a:r>
              <a:rPr lang="en-US" sz="2000" b="1" i="1" baseline="30000" dirty="0" smtClean="0">
                <a:solidFill>
                  <a:srgbClr val="000099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+mn-lt"/>
              </a:rPr>
              <a:t>deeltjesflux</a:t>
            </a: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 in </a:t>
            </a:r>
            <a:r>
              <a:rPr lang="en-US" sz="2000" b="1" i="1" dirty="0" smtClean="0">
                <a:solidFill>
                  <a:srgbClr val="000099"/>
                </a:solidFill>
                <a:latin typeface="+mn-lt"/>
              </a:rPr>
              <a:t>x</a:t>
            </a:r>
            <a:r>
              <a:rPr lang="en-US" sz="2000" b="1" i="1" baseline="30000" dirty="0" smtClean="0">
                <a:solidFill>
                  <a:srgbClr val="000099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 – </a:t>
            </a:r>
            <a:r>
              <a:rPr lang="en-US" sz="2000" b="1" dirty="0" err="1" smtClean="0">
                <a:solidFill>
                  <a:srgbClr val="000099"/>
                </a:solidFill>
                <a:latin typeface="+mn-lt"/>
              </a:rPr>
              <a:t>richting</a:t>
            </a: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953000" y="3788541"/>
            <a:ext cx="34464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massadichtheid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rustsysteem</a:t>
            </a:r>
            <a:endParaRPr lang="en-US" dirty="0">
              <a:latin typeface="+mn-lt"/>
            </a:endParaRP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8193024" y="3892173"/>
          <a:ext cx="762000" cy="253579"/>
        </p:xfrm>
        <a:graphic>
          <a:graphicData uri="http://schemas.openxmlformats.org/presentationml/2006/ole">
            <p:oleObj spid="_x0000_s3080" name="Equation" r:id="rId7" imgW="495000" imgH="16488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 bwMode="auto">
          <a:xfrm>
            <a:off x="4953000" y="4144633"/>
            <a:ext cx="34464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energiedichtheid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rustsysteem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8341741" y="4148015"/>
          <a:ext cx="390525" cy="350837"/>
        </p:xfrm>
        <a:graphic>
          <a:graphicData uri="http://schemas.openxmlformats.org/presentationml/2006/ole">
            <p:oleObj spid="_x0000_s3086" name="Equation" r:id="rId8" imgW="253800" imgH="228600" progId="Equation.3">
              <p:embed/>
            </p:oleObj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3224661"/>
            <a:ext cx="43434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Rustsysteem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n en m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zijn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0-componenten van </a:t>
            </a:r>
            <a:r>
              <a:rPr kumimoji="0" lang="en-US" sz="2000" b="1" i="1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viervectoren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486400" y="4550541"/>
          <a:ext cx="907628" cy="1295400"/>
        </p:xfrm>
        <a:graphic>
          <a:graphicData uri="http://schemas.openxmlformats.org/presentationml/2006/ole">
            <p:oleObj spid="_x0000_s3087" name="Equation" r:id="rId9" imgW="634680" imgH="914400" progId="Equation.3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692900" y="4550541"/>
          <a:ext cx="1689100" cy="1295400"/>
        </p:xfrm>
        <a:graphic>
          <a:graphicData uri="http://schemas.openxmlformats.org/presentationml/2006/ole">
            <p:oleObj spid="_x0000_s3088" name="Equation" r:id="rId10" imgW="1180800" imgH="914400" progId="Equation.3">
              <p:embed/>
            </p:oleObj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152400" y="5715000"/>
            <a:ext cx="5410200" cy="369332"/>
            <a:chOff x="762000" y="6183868"/>
            <a:chExt cx="54102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54102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      is de                  component van de tensor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10" name="Object 18"/>
            <p:cNvGraphicFramePr>
              <a:graphicFrameLocks noChangeAspect="1"/>
            </p:cNvGraphicFramePr>
            <p:nvPr/>
          </p:nvGraphicFramePr>
          <p:xfrm>
            <a:off x="1756156" y="6239256"/>
            <a:ext cx="1054100" cy="287337"/>
          </p:xfrm>
          <a:graphic>
            <a:graphicData uri="http://schemas.openxmlformats.org/presentationml/2006/ole">
              <p:oleObj spid="_x0000_s3090" name="Equation" r:id="rId11" imgW="736560" imgH="203040" progId="Equation.3">
                <p:embed/>
              </p:oleObj>
            </a:graphicData>
          </a:graphic>
        </p:graphicFrame>
        <p:graphicFrame>
          <p:nvGraphicFramePr>
            <p:cNvPr id="9" name="Object 17"/>
            <p:cNvGraphicFramePr>
              <a:graphicFrameLocks noChangeAspect="1"/>
            </p:cNvGraphicFramePr>
            <p:nvPr/>
          </p:nvGraphicFramePr>
          <p:xfrm>
            <a:off x="838200" y="6192774"/>
            <a:ext cx="363537" cy="323850"/>
          </p:xfrm>
          <a:graphic>
            <a:graphicData uri="http://schemas.openxmlformats.org/presentationml/2006/ole">
              <p:oleObj spid="_x0000_s3089" name="Equation" r:id="rId12" imgW="253800" imgH="228600" progId="Equation.3">
                <p:embed/>
              </p:oleObj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5475288" y="6230112"/>
            <a:ext cx="617537" cy="287338"/>
          </p:xfrm>
          <a:graphic>
            <a:graphicData uri="http://schemas.openxmlformats.org/presentationml/2006/ole">
              <p:oleObj spid="_x0000_s3091" name="Equation" r:id="rId13" imgW="431640" imgH="203040" progId="Equation.3">
                <p:embed/>
              </p:oleObj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38200" y="6248400"/>
          <a:ext cx="4014787" cy="447675"/>
        </p:xfrm>
        <a:graphic>
          <a:graphicData uri="http://schemas.openxmlformats.org/presentationml/2006/ole">
            <p:oleObj spid="_x0000_s3092" name="Equation" r:id="rId14" imgW="2145960" imgH="2412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5105401" y="6291878"/>
            <a:ext cx="22859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gasdruk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Energie</a:t>
            </a:r>
            <a:r>
              <a:rPr lang="en-US" i="1" kern="1200" dirty="0" smtClean="0">
                <a:solidFill>
                  <a:srgbClr val="000099"/>
                </a:solidFill>
              </a:rPr>
              <a:t> – </a:t>
            </a:r>
            <a:r>
              <a:rPr lang="en-US" i="1" kern="1200" dirty="0" err="1" smtClean="0">
                <a:solidFill>
                  <a:srgbClr val="000099"/>
                </a:solidFill>
              </a:rPr>
              <a:t>impuls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smtClean="0">
                <a:solidFill>
                  <a:srgbClr val="000099"/>
                </a:solidFill>
              </a:rPr>
              <a:t>tensor: </a:t>
            </a:r>
            <a:r>
              <a:rPr lang="en-US" i="1" kern="1200" dirty="0" err="1" smtClean="0">
                <a:solidFill>
                  <a:srgbClr val="000099"/>
                </a:solidFill>
              </a:rPr>
              <a:t>perfecte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vloeistof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kern="1200" dirty="0" err="1" smtClean="0"/>
              <a:t>Perfecte</a:t>
            </a:r>
            <a:r>
              <a:rPr lang="en-US" kern="1200" dirty="0" smtClean="0"/>
              <a:t> </a:t>
            </a:r>
            <a:r>
              <a:rPr lang="en-US" kern="1200" dirty="0" err="1" smtClean="0"/>
              <a:t>vloeistof</a:t>
            </a:r>
            <a:r>
              <a:rPr lang="en-US" kern="1200" dirty="0" smtClean="0"/>
              <a:t> (in </a:t>
            </a:r>
            <a:r>
              <a:rPr lang="en-US" kern="1200" dirty="0" err="1" smtClean="0"/>
              <a:t>rustsysteem</a:t>
            </a:r>
            <a:r>
              <a:rPr lang="en-US" kern="1200" dirty="0" smtClean="0"/>
              <a:t>)</a:t>
            </a:r>
          </a:p>
          <a:p>
            <a:pPr lvl="1">
              <a:defRPr/>
            </a:pPr>
            <a:r>
              <a:rPr lang="en-US" kern="1200" dirty="0" err="1" smtClean="0"/>
              <a:t>Energiedichtheid</a:t>
            </a:r>
            <a:endParaRPr lang="en-US" kern="1200" dirty="0" smtClean="0"/>
          </a:p>
          <a:p>
            <a:pPr lvl="1">
              <a:defRPr/>
            </a:pPr>
            <a:r>
              <a:rPr lang="en-US" kern="1200" dirty="0" err="1" smtClean="0"/>
              <a:t>Isotrope</a:t>
            </a:r>
            <a:r>
              <a:rPr lang="en-US" kern="1200" dirty="0" smtClean="0"/>
              <a:t> </a:t>
            </a:r>
            <a:r>
              <a:rPr lang="en-US" kern="1200" dirty="0" err="1" smtClean="0"/>
              <a:t>druk</a:t>
            </a:r>
            <a:r>
              <a:rPr lang="en-US" kern="1200" dirty="0" smtClean="0"/>
              <a:t> </a:t>
            </a:r>
            <a:r>
              <a:rPr lang="en-US" i="1" kern="1200" dirty="0" smtClean="0"/>
              <a:t>P</a:t>
            </a:r>
            <a:endParaRPr lang="en-US" i="1" dirty="0" smtClean="0"/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3429000" y="1655618"/>
          <a:ext cx="285750" cy="307975"/>
        </p:xfrm>
        <a:graphic>
          <a:graphicData uri="http://schemas.openxmlformats.org/presentationml/2006/ole">
            <p:oleObj spid="_x0000_s4105" name="Equation" r:id="rId4" imgW="152280" imgH="164880" progId="Equation.3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962400" y="1894609"/>
            <a:ext cx="3962400" cy="414359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1200"/>
              <a:ext cx="39624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 </a:t>
              </a:r>
              <a:r>
                <a:rPr lang="en-US" dirty="0" smtClean="0">
                  <a:latin typeface="+mn-lt"/>
                </a:rPr>
                <a:t>       </a:t>
              </a:r>
              <a:r>
                <a:rPr lang="en-US" dirty="0" err="1" smtClean="0">
                  <a:latin typeface="+mn-lt"/>
                </a:rPr>
                <a:t>diagonaal</a:t>
              </a:r>
              <a:r>
                <a:rPr lang="en-US" dirty="0" smtClean="0">
                  <a:latin typeface="+mn-lt"/>
                </a:rPr>
                <a:t>, met  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p:oleObj spid="_x0000_s4106" name="Equation" r:id="rId5" imgW="266400" imgH="19044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p:oleObj spid="_x0000_s4107" name="Equation" r:id="rId6" imgW="939600" imgH="190440" progId="Equation.3">
                <p:embed/>
              </p:oleObj>
            </a:graphicData>
          </a:graphic>
        </p:graphicFrame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rustsysteem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438401"/>
            <a:ext cx="2286000" cy="99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tensorvorm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geldig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elke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0" y="41148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hadden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4073236"/>
          <a:ext cx="1662112" cy="447675"/>
        </p:xfrm>
        <a:graphic>
          <a:graphicData uri="http://schemas.openxmlformats.org/presentationml/2006/ole">
            <p:oleObj spid="_x0000_s4109" name="Equation" r:id="rId8" imgW="888840" imgH="241200" progId="Equation.3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562600" y="4211782"/>
            <a:ext cx="2409825" cy="1262062"/>
            <a:chOff x="5562600" y="4211782"/>
            <a:chExt cx="2409825" cy="1262062"/>
          </a:xfrm>
        </p:grpSpPr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25"/>
            <p:cNvSpPr/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990600" y="4765964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Probeer</a:t>
            </a:r>
            <a:endParaRPr lang="en-US" dirty="0">
              <a:latin typeface="+mn-lt"/>
            </a:endParaRPr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2079625" y="4579361"/>
          <a:ext cx="2492375" cy="801687"/>
        </p:xfrm>
        <a:graphic>
          <a:graphicData uri="http://schemas.openxmlformats.org/presentationml/2006/ole">
            <p:oleObj spid="_x0000_s4111" name="Equation" r:id="rId10" imgW="1333440" imgH="431640" progId="Equation.3">
              <p:embed/>
            </p:oleObj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26034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 bwMode="auto">
          <a:xfrm>
            <a:off x="990600" y="5520603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endParaRPr lang="en-US" dirty="0">
              <a:latin typeface="+mn-lt"/>
            </a:endParaRPr>
          </a:p>
        </p:txBody>
      </p:sp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2597150" y="5638800"/>
          <a:ext cx="3346450" cy="801688"/>
        </p:xfrm>
        <a:graphic>
          <a:graphicData uri="http://schemas.openxmlformats.org/presentationml/2006/ole">
            <p:oleObj spid="_x0000_s4113" name="Equation" r:id="rId12" imgW="1790640" imgH="431640" progId="Equation.3">
              <p:embed/>
            </p:oleObj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114800"/>
            <a:ext cx="3160996" cy="137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6324600"/>
            <a:ext cx="1267869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 bwMode="auto">
          <a:xfrm>
            <a:off x="6705600" y="5955268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0" grpId="0"/>
      <p:bldP spid="22" grpId="0"/>
      <p:bldP spid="23" grpId="0" animBg="1"/>
      <p:bldP spid="28" grpId="0" animBg="1"/>
      <p:bldP spid="32" grpId="0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Kromlijnige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coördinaten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762000"/>
          </a:xfrm>
        </p:spPr>
        <p:txBody>
          <a:bodyPr/>
          <a:lstStyle/>
          <a:p>
            <a:pPr>
              <a:buNone/>
              <a:defRPr/>
            </a:pPr>
            <a:r>
              <a:rPr lang="en-US" kern="1200" dirty="0" err="1" smtClean="0"/>
              <a:t>Afgeleide</a:t>
            </a:r>
            <a:r>
              <a:rPr lang="en-US" kern="1200" dirty="0" smtClean="0"/>
              <a:t> </a:t>
            </a:r>
            <a:r>
              <a:rPr lang="en-US" kern="1200" dirty="0" err="1" smtClean="0"/>
              <a:t>scalair</a:t>
            </a:r>
            <a:r>
              <a:rPr lang="en-US" kern="1200" dirty="0" smtClean="0"/>
              <a:t> </a:t>
            </a:r>
            <a:r>
              <a:rPr lang="en-US" kern="1200" dirty="0" err="1" smtClean="0"/>
              <a:t>veld</a:t>
            </a:r>
            <a:endParaRPr lang="en-US" kern="1200" dirty="0" smtClean="0"/>
          </a:p>
          <a:p>
            <a:pPr>
              <a:defRPr/>
            </a:pPr>
            <a:endParaRPr lang="en-US" kern="1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3505200"/>
            <a:ext cx="29418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raakvector</a:t>
            </a:r>
            <a:r>
              <a:rPr lang="en-US" dirty="0" smtClean="0">
                <a:latin typeface="+mn-lt"/>
              </a:rPr>
              <a:t> (tangent vector)</a:t>
            </a:r>
            <a:endParaRPr lang="en-US" dirty="0"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87148" y="1219200"/>
            <a:ext cx="1066800" cy="1921008"/>
          </a:xfrm>
          <a:custGeom>
            <a:avLst/>
            <a:gdLst>
              <a:gd name="connsiteX0" fmla="*/ 0 w 1153886"/>
              <a:gd name="connsiteY0" fmla="*/ 1921008 h 1921008"/>
              <a:gd name="connsiteX1" fmla="*/ 38420 w 1153886"/>
              <a:gd name="connsiteY1" fmla="*/ 1782695 h 1921008"/>
              <a:gd name="connsiteX2" fmla="*/ 169048 w 1153886"/>
              <a:gd name="connsiteY2" fmla="*/ 1536806 h 1921008"/>
              <a:gd name="connsiteX3" fmla="*/ 499462 w 1153886"/>
              <a:gd name="connsiteY3" fmla="*/ 1175657 h 1921008"/>
              <a:gd name="connsiteX4" fmla="*/ 868295 w 1153886"/>
              <a:gd name="connsiteY4" fmla="*/ 960504 h 1921008"/>
              <a:gd name="connsiteX5" fmla="*/ 1106500 w 1153886"/>
              <a:gd name="connsiteY5" fmla="*/ 699247 h 1921008"/>
              <a:gd name="connsiteX6" fmla="*/ 1152605 w 1153886"/>
              <a:gd name="connsiteY6" fmla="*/ 422622 h 1921008"/>
              <a:gd name="connsiteX7" fmla="*/ 1098816 w 1153886"/>
              <a:gd name="connsiteY7" fmla="*/ 161364 h 1921008"/>
              <a:gd name="connsiteX8" fmla="*/ 1029660 w 1153886"/>
              <a:gd name="connsiteY8" fmla="*/ 0 h 1921008"/>
              <a:gd name="connsiteX9" fmla="*/ 1029660 w 1153886"/>
              <a:gd name="connsiteY9" fmla="*/ 0 h 192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886" h="1921008">
                <a:moveTo>
                  <a:pt x="0" y="1921008"/>
                </a:moveTo>
                <a:cubicBezTo>
                  <a:pt x="5122" y="1883868"/>
                  <a:pt x="10245" y="1846729"/>
                  <a:pt x="38420" y="1782695"/>
                </a:cubicBezTo>
                <a:cubicBezTo>
                  <a:pt x="66595" y="1718661"/>
                  <a:pt x="92208" y="1637979"/>
                  <a:pt x="169048" y="1536806"/>
                </a:cubicBezTo>
                <a:cubicBezTo>
                  <a:pt x="245888" y="1435633"/>
                  <a:pt x="382921" y="1271707"/>
                  <a:pt x="499462" y="1175657"/>
                </a:cubicBezTo>
                <a:cubicBezTo>
                  <a:pt x="616003" y="1079607"/>
                  <a:pt x="767122" y="1039906"/>
                  <a:pt x="868295" y="960504"/>
                </a:cubicBezTo>
                <a:cubicBezTo>
                  <a:pt x="969468" y="881102"/>
                  <a:pt x="1059115" y="788894"/>
                  <a:pt x="1106500" y="699247"/>
                </a:cubicBezTo>
                <a:cubicBezTo>
                  <a:pt x="1153885" y="609600"/>
                  <a:pt x="1153886" y="512269"/>
                  <a:pt x="1152605" y="422622"/>
                </a:cubicBezTo>
                <a:cubicBezTo>
                  <a:pt x="1151324" y="332975"/>
                  <a:pt x="1119307" y="231801"/>
                  <a:pt x="1098816" y="161364"/>
                </a:cubicBezTo>
                <a:cubicBezTo>
                  <a:pt x="1078325" y="90927"/>
                  <a:pt x="1029660" y="0"/>
                  <a:pt x="1029660" y="0"/>
                </a:cubicBezTo>
                <a:lnTo>
                  <a:pt x="1029660" y="0"/>
                </a:lnTo>
              </a:path>
            </a:pathLst>
          </a:cu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96791" y="2773936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55297" y="2170740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361350" y="2324228"/>
            <a:ext cx="603160" cy="2981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86400" y="2743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2133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1219200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  <a:cs typeface="Arial" pitchFamily="34" charset="0"/>
              </a:rPr>
              <a:t>t</a:t>
            </a:r>
            <a:endParaRPr lang="en-US" sz="2000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6299" y="2286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  <a:cs typeface="Arial" pitchFamily="34" charset="0"/>
              </a:rPr>
              <a:t>f(t</a:t>
            </a:r>
            <a:r>
              <a:rPr lang="en-US" baseline="-25000" dirty="0" smtClean="0">
                <a:latin typeface="Symbol" pitchFamily="18" charset="2"/>
                <a:cs typeface="Arial" pitchFamily="34" charset="0"/>
              </a:rPr>
              <a:t>1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)</a:t>
            </a:r>
            <a:endParaRPr lang="en-US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9472" y="1524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  <a:cs typeface="Arial" pitchFamily="34" charset="0"/>
              </a:rPr>
              <a:t>f(t</a:t>
            </a:r>
            <a:r>
              <a:rPr lang="en-US" baseline="-25000" dirty="0" smtClean="0">
                <a:latin typeface="Symbol" pitchFamily="18" charset="2"/>
                <a:cs typeface="Arial" pitchFamily="34" charset="0"/>
              </a:rPr>
              <a:t>2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)</a:t>
            </a:r>
            <a:endParaRPr lang="en-US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029200" y="2514600"/>
            <a:ext cx="457200" cy="45720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943600" y="1752600"/>
            <a:ext cx="218996" cy="60832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877050" y="2019300"/>
          <a:ext cx="2038350" cy="1409700"/>
        </p:xfrm>
        <a:graphic>
          <a:graphicData uri="http://schemas.openxmlformats.org/presentationml/2006/ole">
            <p:oleObj spid="_x0000_s5129" name="Equation" r:id="rId4" imgW="1358640" imgH="939600" progId="Equation.3">
              <p:embed/>
            </p:oleObj>
          </a:graphicData>
        </a:graphic>
      </p:graphicFrame>
      <p:sp>
        <p:nvSpPr>
          <p:cNvPr id="39" name="Arc 38"/>
          <p:cNvSpPr/>
          <p:nvPr/>
        </p:nvSpPr>
        <p:spPr>
          <a:xfrm rot="9693900">
            <a:off x="5728258" y="1517715"/>
            <a:ext cx="1679339" cy="1227086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81200"/>
            <a:ext cx="4038599" cy="59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73" y="2649681"/>
            <a:ext cx="3200400" cy="4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555" y="3124200"/>
            <a:ext cx="860107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3169324"/>
            <a:ext cx="2033587" cy="4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657600"/>
            <a:ext cx="1776411" cy="62199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209800" y="3821668"/>
            <a:ext cx="50577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afgeleide</a:t>
            </a:r>
            <a:r>
              <a:rPr lang="en-US" dirty="0" smtClean="0">
                <a:latin typeface="+mn-lt"/>
              </a:rPr>
              <a:t> van </a:t>
            </a:r>
            <a:r>
              <a:rPr lang="en-US" i="1" dirty="0" smtClean="0"/>
              <a:t>f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richting</a:t>
            </a:r>
            <a:endParaRPr lang="en-US" dirty="0">
              <a:latin typeface="+mn-lt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70769" y="3841173"/>
            <a:ext cx="2301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686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Afgeleide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scalair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raakvector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91012" y="4424795"/>
            <a:ext cx="33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45927" y="4359852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029200"/>
            <a:ext cx="1981200" cy="6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7297" y="5855965"/>
            <a:ext cx="4059605" cy="6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ight Arrow 48"/>
          <p:cNvSpPr/>
          <p:nvPr/>
        </p:nvSpPr>
        <p:spPr bwMode="auto">
          <a:xfrm>
            <a:off x="4793672" y="6009409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5638800"/>
            <a:ext cx="2667000" cy="48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94218" y="6205130"/>
            <a:ext cx="1766454" cy="5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30" grpId="0"/>
      <p:bldP spid="23" grpId="0" animBg="1"/>
      <p:bldP spid="24" grpId="0" animBg="1"/>
      <p:bldP spid="26" grpId="0" animBg="1"/>
      <p:bldP spid="29" grpId="0"/>
      <p:bldP spid="32" grpId="0"/>
      <p:bldP spid="33" grpId="0"/>
      <p:bldP spid="34" grpId="0"/>
      <p:bldP spid="35" grpId="0"/>
      <p:bldP spid="36" grpId="0" animBg="1"/>
      <p:bldP spid="37" grpId="0" animBg="1"/>
      <p:bldP spid="39" grpId="0" animBg="1"/>
      <p:bldP spid="42" grpId="0"/>
      <p:bldP spid="44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1210691"/>
            <a:ext cx="4848225" cy="35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1711036"/>
            <a:ext cx="426473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76600"/>
            <a:ext cx="283136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60"/>
          <p:cNvGrpSpPr/>
          <p:nvPr/>
        </p:nvGrpSpPr>
        <p:grpSpPr>
          <a:xfrm>
            <a:off x="3124200" y="4301836"/>
            <a:ext cx="4724400" cy="304799"/>
            <a:chOff x="1066800" y="4419600"/>
            <a:chExt cx="7620000" cy="485775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800" y="4419600"/>
              <a:ext cx="53721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05575" y="4448175"/>
              <a:ext cx="2181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9" name="TextBox 58"/>
          <p:cNvSpPr txBox="1"/>
          <p:nvPr/>
        </p:nvSpPr>
        <p:spPr>
          <a:xfrm>
            <a:off x="914400" y="1752600"/>
            <a:ext cx="14542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Plaats</a:t>
            </a:r>
            <a:r>
              <a:rPr lang="en-US" dirty="0" err="1" smtClean="0">
                <a:latin typeface="+mn-lt"/>
              </a:rPr>
              <a:t>vector</a:t>
            </a:r>
            <a:endParaRPr lang="en-US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" y="3276600"/>
            <a:ext cx="18774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basis</a:t>
            </a:r>
            <a:endParaRPr lang="en-US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4400" y="4267200"/>
            <a:ext cx="20185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orthonormaal</a:t>
            </a:r>
            <a:endParaRPr lang="en-US" dirty="0">
              <a:latin typeface="+mn-lt"/>
            </a:endParaRPr>
          </a:p>
        </p:txBody>
      </p:sp>
      <p:pic>
        <p:nvPicPr>
          <p:cNvPr id="63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2514600"/>
            <a:ext cx="1766454" cy="5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extBox 63"/>
          <p:cNvSpPr txBox="1"/>
          <p:nvPr/>
        </p:nvSpPr>
        <p:spPr>
          <a:xfrm>
            <a:off x="914400" y="2590800"/>
            <a:ext cx="16337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Basisvectoren</a:t>
            </a:r>
            <a:endParaRPr lang="en-US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67219" y="3267486"/>
            <a:ext cx="17620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Metriek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bekend</a:t>
            </a:r>
            <a:endParaRPr lang="en-US" dirty="0">
              <a:latin typeface="+mn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3275" y="4800600"/>
            <a:ext cx="5191125" cy="5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5562600"/>
            <a:ext cx="4633913" cy="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914400" y="4888468"/>
            <a:ext cx="2351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Inverse </a:t>
            </a:r>
            <a:r>
              <a:rPr lang="en-US" dirty="0" err="1" smtClean="0">
                <a:latin typeface="+mn-lt"/>
              </a:rPr>
              <a:t>transformatie</a:t>
            </a:r>
            <a:endParaRPr lang="en-US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4400" y="5498068"/>
            <a:ext cx="13901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Duale</a:t>
            </a:r>
            <a:r>
              <a:rPr lang="en-US" dirty="0" smtClean="0">
                <a:latin typeface="+mn-lt"/>
              </a:rPr>
              <a:t> basis</a:t>
            </a:r>
            <a:endParaRPr lang="en-US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14400" y="1188027"/>
            <a:ext cx="15995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Transformatie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8" grpId="0"/>
      <p:bldP spid="82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3276600" cy="77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Tensorcalculus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None/>
              <a:defRPr/>
            </a:pPr>
            <a:r>
              <a:rPr lang="en-US" kern="1200" dirty="0" err="1" smtClean="0"/>
              <a:t>Afgeleide</a:t>
            </a:r>
            <a:r>
              <a:rPr lang="en-US" kern="1200" dirty="0" smtClean="0"/>
              <a:t> van </a:t>
            </a:r>
            <a:r>
              <a:rPr lang="en-US" kern="1200" dirty="0" err="1" smtClean="0"/>
              <a:t>een</a:t>
            </a:r>
            <a:r>
              <a:rPr lang="en-US" kern="1200" dirty="0" smtClean="0"/>
              <a:t> vector</a:t>
            </a:r>
            <a:endParaRPr lang="en-US" i="1" kern="1200" dirty="0" smtClean="0"/>
          </a:p>
          <a:p>
            <a:pPr>
              <a:buFontTx/>
              <a:buNone/>
              <a:defRPr/>
            </a:pPr>
            <a:endParaRPr lang="en-US" kern="12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4400"/>
            <a:ext cx="1507799" cy="7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3775" y="1600200"/>
            <a:ext cx="3857625" cy="8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7587" y="2209800"/>
            <a:ext cx="1776413" cy="7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Oval 77"/>
          <p:cNvSpPr/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71639" y="119495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latin typeface="+mn-lt"/>
              </a:rPr>
              <a:t>is 0 - 3</a:t>
            </a:r>
            <a:endParaRPr lang="en-US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58991" y="182661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s</a:t>
            </a:r>
            <a:r>
              <a:rPr lang="en-US" dirty="0" err="1" smtClean="0">
                <a:latin typeface="+mn-lt"/>
              </a:rPr>
              <a:t>tel</a:t>
            </a:r>
            <a:r>
              <a:rPr lang="en-US" dirty="0" smtClean="0"/>
              <a:t> b </a:t>
            </a:r>
            <a:r>
              <a:rPr lang="en-US" dirty="0" smtClean="0">
                <a:latin typeface="+mn-lt"/>
              </a:rPr>
              <a:t>is 0</a:t>
            </a:r>
            <a:endParaRPr lang="en-US" dirty="0">
              <a:latin typeface="+mn-lt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177451"/>
            <a:ext cx="3276600" cy="7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581400"/>
            <a:ext cx="3733800" cy="71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Right Arrow 83"/>
          <p:cNvSpPr/>
          <p:nvPr/>
        </p:nvSpPr>
        <p:spPr bwMode="auto">
          <a:xfrm>
            <a:off x="914400" y="2552699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914400" y="34290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86" name="Right Arrow 85"/>
          <p:cNvSpPr/>
          <p:nvPr/>
        </p:nvSpPr>
        <p:spPr bwMode="auto">
          <a:xfrm>
            <a:off x="4921827" y="3785755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7099" y="4102655"/>
            <a:ext cx="915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Notatie</a:t>
            </a:r>
            <a:endParaRPr lang="en-US" dirty="0">
              <a:latin typeface="+mn-lt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4419601"/>
            <a:ext cx="1447800" cy="44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Oval 88"/>
          <p:cNvSpPr/>
          <p:nvPr/>
        </p:nvSpPr>
        <p:spPr bwMode="auto">
          <a:xfrm>
            <a:off x="6605155" y="3505200"/>
            <a:ext cx="762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4471987"/>
            <a:ext cx="3048000" cy="54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Right Arrow 90"/>
          <p:cNvSpPr/>
          <p:nvPr/>
        </p:nvSpPr>
        <p:spPr bwMode="auto">
          <a:xfrm>
            <a:off x="4267200" y="51054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4876800"/>
            <a:ext cx="1524000" cy="6756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5715000"/>
            <a:ext cx="1747839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64427" y="5683827"/>
            <a:ext cx="533400" cy="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6224155"/>
            <a:ext cx="3200400" cy="4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TextBox 95"/>
          <p:cNvSpPr txBox="1"/>
          <p:nvPr/>
        </p:nvSpPr>
        <p:spPr>
          <a:xfrm>
            <a:off x="879764" y="5257800"/>
            <a:ext cx="2300630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Covariante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afgeleide</a:t>
            </a:r>
            <a:endParaRPr lang="en-US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1965" y="6260068"/>
            <a:ext cx="20313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 </a:t>
            </a:r>
            <a:r>
              <a:rPr lang="en-US" dirty="0" err="1" smtClean="0">
                <a:latin typeface="+mn-lt"/>
              </a:rPr>
              <a:t>componenten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poolcoördinaten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288" y="990600"/>
            <a:ext cx="3795712" cy="35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1168268"/>
            <a:ext cx="4262437" cy="35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76400"/>
            <a:ext cx="990600" cy="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10438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Bereken</a:t>
            </a:r>
            <a:endParaRPr lang="en-US" dirty="0">
              <a:latin typeface="+mn-lt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0"/>
            <a:ext cx="6981825" cy="7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227" y="3110344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793" y="3810000"/>
            <a:ext cx="7688407" cy="7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724400"/>
            <a:ext cx="1523999" cy="400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715000"/>
            <a:ext cx="4495800" cy="9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81000" y="5269468"/>
            <a:ext cx="3078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Bereken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christoffelsymbolen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5278582"/>
            <a:ext cx="37240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Divergentie</a:t>
            </a:r>
            <a:r>
              <a:rPr lang="en-US" dirty="0" smtClean="0">
                <a:latin typeface="+mn-lt"/>
              </a:rPr>
              <a:t> en Laplace </a:t>
            </a:r>
            <a:r>
              <a:rPr lang="en-US" dirty="0" err="1" smtClean="0">
                <a:latin typeface="+mn-lt"/>
              </a:rPr>
              <a:t>operatoren</a:t>
            </a:r>
            <a:endParaRPr lang="en-US" dirty="0">
              <a:latin typeface="+mn-lt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5715000"/>
            <a:ext cx="3581400" cy="4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62600" y="6216926"/>
            <a:ext cx="3048000" cy="4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164" y="2613875"/>
            <a:ext cx="1589809" cy="48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Christoffelsymbolen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metriek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261292"/>
            <a:ext cx="51090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cartesische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coördinaten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euclidische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ruimte</a:t>
            </a:r>
            <a:endParaRPr lang="en-US" dirty="0"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19728"/>
            <a:ext cx="22387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2653960"/>
            <a:ext cx="52758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</a:t>
            </a:r>
            <a:r>
              <a:rPr lang="en-US" u="sng" dirty="0" err="1" smtClean="0">
                <a:latin typeface="+mn-lt"/>
              </a:rPr>
              <a:t>tensorvergelijking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coördinaten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219200"/>
            <a:ext cx="24288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Covariante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afgeleiden</a:t>
            </a:r>
            <a:endParaRPr lang="en-US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68333" y="1219201"/>
            <a:ext cx="3037609" cy="838199"/>
            <a:chOff x="2895600" y="1066800"/>
            <a:chExt cx="3494809" cy="944665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95600" y="1066800"/>
              <a:ext cx="3476625" cy="94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6314209" y="1742209"/>
              <a:ext cx="76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752600"/>
            <a:ext cx="1971675" cy="24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81000" y="3135868"/>
            <a:ext cx="34291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covariante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afgeleid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van </a:t>
            </a:r>
            <a:endParaRPr lang="en-US" dirty="0">
              <a:latin typeface="+mn-lt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9944" y="3089564"/>
            <a:ext cx="1881188" cy="4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522168"/>
            <a:ext cx="3790950" cy="5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ight Arrow 28"/>
          <p:cNvSpPr/>
          <p:nvPr/>
        </p:nvSpPr>
        <p:spPr bwMode="auto">
          <a:xfrm>
            <a:off x="4419600" y="36576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29488" y="3016827"/>
            <a:ext cx="18145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ight Arrow 29"/>
          <p:cNvSpPr/>
          <p:nvPr/>
        </p:nvSpPr>
        <p:spPr bwMode="auto">
          <a:xfrm>
            <a:off x="6591301" y="3086099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5181600" y="3505200"/>
            <a:ext cx="6858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8001000" y="3505200"/>
            <a:ext cx="6858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ight Arrow 33"/>
          <p:cNvSpPr/>
          <p:nvPr/>
        </p:nvSpPr>
        <p:spPr bwMode="auto">
          <a:xfrm>
            <a:off x="4419600" y="4267200"/>
            <a:ext cx="685800" cy="3048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68191" y="4226124"/>
            <a:ext cx="1447800" cy="377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81000" y="4736068"/>
            <a:ext cx="59939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Direct </a:t>
            </a:r>
            <a:r>
              <a:rPr lang="en-US" dirty="0" err="1" smtClean="0">
                <a:latin typeface="+mn-lt"/>
              </a:rPr>
              <a:t>gevolg</a:t>
            </a:r>
            <a:r>
              <a:rPr lang="en-US" dirty="0" smtClean="0">
                <a:latin typeface="+mn-lt"/>
              </a:rPr>
              <a:t> van                    in </a:t>
            </a:r>
            <a:r>
              <a:rPr lang="en-US" dirty="0" err="1" smtClean="0">
                <a:latin typeface="+mn-lt"/>
              </a:rPr>
              <a:t>cartesische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coördinaten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44436" y="4755573"/>
            <a:ext cx="1166812" cy="3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0436" y="5181600"/>
            <a:ext cx="762000" cy="39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381000" y="5193268"/>
            <a:ext cx="79816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componenten</a:t>
            </a:r>
            <a:r>
              <a:rPr lang="en-US" dirty="0" smtClean="0">
                <a:latin typeface="+mn-lt"/>
              </a:rPr>
              <a:t> van </a:t>
            </a:r>
            <a:r>
              <a:rPr lang="en-US" u="sng" dirty="0" err="1" smtClean="0">
                <a:latin typeface="+mn-lt"/>
              </a:rPr>
              <a:t>dezelfde</a:t>
            </a:r>
            <a:r>
              <a:rPr lang="en-US" dirty="0" smtClean="0">
                <a:latin typeface="+mn-lt"/>
              </a:rPr>
              <a:t> tensor         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willekeurige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coördinaten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endParaRPr lang="en-US" dirty="0">
              <a:latin typeface="+mn-lt"/>
            </a:endParaRP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90060" y="5181600"/>
            <a:ext cx="5105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381000" y="5650468"/>
            <a:ext cx="2710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+mn-lt"/>
              </a:rPr>
              <a:t>Opgave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bewijs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87135" y="6096000"/>
            <a:ext cx="4262437" cy="600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5607483" y="6031468"/>
            <a:ext cx="3505344" cy="646331"/>
          </a:xfrm>
          <a:prstGeom prst="rect">
            <a:avLst/>
          </a:prstGeom>
          <a:solidFill>
            <a:srgbClr val="FEFC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Connectiecoëfficiënten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bevatten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afgeleiden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metriek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5" grpId="0"/>
      <p:bldP spid="29" grpId="0" animBg="1"/>
      <p:bldP spid="30" grpId="0" animBg="1"/>
      <p:bldP spid="34" grpId="0" animBg="1"/>
      <p:bldP spid="36" grpId="0"/>
      <p:bldP spid="39" grpId="0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18796</TotalTime>
  <Words>812</Words>
  <Application>Microsoft PowerPoint</Application>
  <PresentationFormat>Letter Paper (8.5x11 in)</PresentationFormat>
  <Paragraphs>214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Photo Editor Photo</vt:lpstr>
      <vt:lpstr>Equation</vt:lpstr>
      <vt:lpstr>Microsoft Equation 3.0</vt:lpstr>
      <vt:lpstr>Slide 1</vt:lpstr>
      <vt:lpstr>Traagheid van gasdruk</vt:lpstr>
      <vt:lpstr>Energie – impuls tensor: `stof’</vt:lpstr>
      <vt:lpstr>Energie – impuls tensor: perfecte vloeistof</vt:lpstr>
      <vt:lpstr>Kromlijnige coördinaten</vt:lpstr>
      <vt:lpstr>Voorbeeld</vt:lpstr>
      <vt:lpstr>Tensorcalculus</vt:lpstr>
      <vt:lpstr>Voorbeeld: poolcoördinaten</vt:lpstr>
      <vt:lpstr>Christoffelsymbolen en metriek</vt:lpstr>
      <vt:lpstr>Lokaal lorentzframe – LLF </vt:lpstr>
      <vt:lpstr>Kromming en parallel transport</vt:lpstr>
      <vt:lpstr>Geodeten</vt:lpstr>
      <vt:lpstr>Riemanntensor</vt:lpstr>
      <vt:lpstr>Riemanntensor: eigenschappen</vt:lpstr>
      <vt:lpstr>Getijdenkrachten</vt:lpstr>
      <vt:lpstr>Einsteinvergelijkingen</vt:lpstr>
      <vt:lpstr>Einsteinvergelijkingen</vt:lpstr>
      <vt:lpstr>Zwakke gravitatievelden</vt:lpstr>
      <vt:lpstr>Kromming van de tijd</vt:lpstr>
      <vt:lpstr>Kromming in ruimtetijd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van den Brand</cp:lastModifiedBy>
  <cp:revision>921</cp:revision>
  <cp:lastPrinted>2002-09-13T18:52:55Z</cp:lastPrinted>
  <dcterms:created xsi:type="dcterms:W3CDTF">2001-01-08T10:28:24Z</dcterms:created>
  <dcterms:modified xsi:type="dcterms:W3CDTF">2009-03-17T21:53:52Z</dcterms:modified>
</cp:coreProperties>
</file>