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883" r:id="rId3"/>
    <p:sldId id="884" r:id="rId4"/>
    <p:sldId id="851" r:id="rId5"/>
    <p:sldId id="863" r:id="rId6"/>
    <p:sldId id="858" r:id="rId7"/>
    <p:sldId id="880" r:id="rId8"/>
    <p:sldId id="881" r:id="rId9"/>
    <p:sldId id="882" r:id="rId10"/>
    <p:sldId id="859" r:id="rId11"/>
    <p:sldId id="878" r:id="rId12"/>
    <p:sldId id="877" r:id="rId13"/>
    <p:sldId id="861" r:id="rId14"/>
    <p:sldId id="879" r:id="rId15"/>
    <p:sldId id="885" r:id="rId16"/>
    <p:sldId id="862" r:id="rId17"/>
    <p:sldId id="864" r:id="rId18"/>
    <p:sldId id="865" r:id="rId19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>
      <p:cViewPr varScale="1">
        <p:scale>
          <a:sx n="133" d="100"/>
          <a:sy n="133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B09820-0174-4CE9-98DF-745D2F4F7A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E0DB5B9F-3463-432A-B3D8-ABD1CDAE0D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4D3BE-7873-46DB-A1A3-6DC6A94F696B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4E45F-0936-47E4-BEC8-8EDAD81BFD82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4E45F-0936-47E4-BEC8-8EDAD81BFD82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4E45F-0936-47E4-BEC8-8EDAD81BFD82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CC65AE-E2B5-499D-AFDD-03956C7E4266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CC65AE-E2B5-499D-AFDD-03956C7E4266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CC65AE-E2B5-499D-AFDD-03956C7E4266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B699D-97FA-41A3-A63E-63020D03BE28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629B2-CB7D-427B-BB0E-110C30C9B05E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DB206-B4D6-4498-B8C7-29B8826F1C0C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/>
              </a:rPr>
              <a:t>Gravitatie is de minst begrepen fundamentele wisselwerking.</a:t>
            </a:r>
          </a:p>
          <a:p>
            <a:r>
              <a:rPr lang="en-US" smtClean="0">
                <a:latin typeface="Times"/>
              </a:rPr>
              <a:t>De allerbeste fysici zijn nodig geweest om gravitatie te brengen, waar het nu is: Newton en Einstein</a:t>
            </a:r>
          </a:p>
          <a:p>
            <a:r>
              <a:rPr lang="en-US" smtClean="0">
                <a:latin typeface="Times"/>
              </a:rPr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/>
              </a:rPr>
              <a:t>Gravitatie is de minst begrepen fundamentele wisselwerking.</a:t>
            </a:r>
          </a:p>
          <a:p>
            <a:r>
              <a:rPr lang="en-US" smtClean="0">
                <a:latin typeface="Times"/>
              </a:rPr>
              <a:t>De allerbeste fysici zijn nodig geweest om gravitatie te brengen, waar het nu is: Newton en Einstein</a:t>
            </a:r>
          </a:p>
          <a:p>
            <a:r>
              <a:rPr lang="en-US" smtClean="0">
                <a:latin typeface="Times"/>
              </a:rPr>
              <a:t>De theorie voorspelt dat het Universum gevuld is met gravitatiegolven.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8153D-DF67-48C5-8D20-1378CFB4C31B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7C191-4F5A-4E93-8E70-85F99E3D4E5F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0BC843-FC11-4D28-A8C5-DE26C7326E88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859B-29E9-4739-972E-0785E5AA7974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94FEB7-E425-4263-A951-1F44D6042FF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85B4-F141-4881-908B-88DCAF5F411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C836-BB10-467B-B1C1-280DF7D3249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B88B-4430-48AD-9A90-D0CAC5F2A9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7B89-8B85-485E-AFCC-1ED6E1A15D0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7512-7113-4BA0-BA16-FEF4DBB1565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1A4A-DAAF-4F9A-A8D6-7A0B8DCE45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4D48C-D252-4F41-9084-1E912541E7E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0AD4-BB05-4383-BDD7-C7E9F3CF8F1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25E7-C439-431F-A6CD-7F7F60896B0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CFA2-5114-4EF4-B4E2-EBF04E1E68B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E481-820E-4469-AC1E-D8AC1DAF539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87C7-1C49-4785-ACBA-C39E0A55A18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90C6-AA74-4B4E-B8F8-001B4407773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DA0C021-3024-4EF1-ACB8-09FE337F2B8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Tjonnie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Kromlijnige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coördinaten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: 19 </a:t>
            </a:r>
            <a:r>
              <a:rPr lang="en-US" sz="1800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oktober</a:t>
            </a:r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2010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>
                <a:solidFill>
                  <a:srgbClr val="000099"/>
                </a:solidFill>
                <a:latin typeface="Arial Rounded MT Bold" pitchFamily="34" charset="0"/>
              </a:rPr>
              <a:t>Gravitatie en kosmologie</a:t>
            </a:r>
            <a:endParaRPr lang="en-US" sz="4400" b="1" i="1">
              <a:solidFill>
                <a:srgbClr val="000099"/>
              </a:solidFill>
              <a:latin typeface="Arial Rounded MT Bold" pitchFamily="34" charset="0"/>
            </a:endParaRPr>
          </a:p>
          <a:p>
            <a:pPr algn="ctr" eaLnBrk="0" hangingPunct="0"/>
            <a:r>
              <a:rPr lang="en-US" sz="3200" b="1" i="1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FEW cursus</a:t>
            </a:r>
            <a:r>
              <a:rPr lang="en-US" sz="3600" b="1" i="1">
                <a:solidFill>
                  <a:schemeClr val="accent2"/>
                </a:solidFill>
                <a:latin typeface="Arial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9220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Kromlijnige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coördinaten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/>
              <a:t>Cartesische</a:t>
            </a:r>
            <a:r>
              <a:rPr lang="en-US" kern="1200" dirty="0" smtClean="0"/>
              <a:t> </a:t>
            </a:r>
            <a:r>
              <a:rPr lang="en-US" kern="1200" dirty="0" err="1" smtClean="0"/>
              <a:t>coördinaten</a:t>
            </a:r>
            <a:endParaRPr lang="en-US" kern="1200" dirty="0" smtClean="0"/>
          </a:p>
          <a:p>
            <a:pPr>
              <a:defRPr/>
            </a:pPr>
            <a:endParaRPr lang="en-US" kern="1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78466" y="1535668"/>
            <a:ext cx="39164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+mn-lt"/>
                <a:cs typeface="+mn-cs"/>
              </a:rPr>
              <a:t>Punt in 2D </a:t>
            </a:r>
            <a:r>
              <a:rPr lang="en-US" dirty="0" err="1" smtClean="0">
                <a:latin typeface="+mn-lt"/>
                <a:cs typeface="+mn-cs"/>
              </a:rPr>
              <a:t>euclidische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ruimte</a:t>
            </a:r>
            <a:r>
              <a:rPr lang="en-US" dirty="0" smtClean="0">
                <a:latin typeface="+mn-lt"/>
                <a:cs typeface="+mn-cs"/>
              </a:rPr>
              <a:t>: </a:t>
            </a:r>
            <a:r>
              <a:rPr lang="en-US" i="1" dirty="0" smtClean="0">
                <a:latin typeface="+mn-lt"/>
                <a:cs typeface="+mn-cs"/>
              </a:rPr>
              <a:t>x </a:t>
            </a:r>
            <a:r>
              <a:rPr lang="en-US" dirty="0" smtClean="0">
                <a:latin typeface="+mn-lt"/>
                <a:cs typeface="+mn-cs"/>
              </a:rPr>
              <a:t>en</a:t>
            </a:r>
            <a:r>
              <a:rPr lang="en-US" i="1" dirty="0" smtClean="0">
                <a:latin typeface="+mn-lt"/>
                <a:cs typeface="+mn-cs"/>
              </a:rPr>
              <a:t> y</a:t>
            </a:r>
            <a:endParaRPr lang="en-US" i="1" dirty="0">
              <a:latin typeface="+mn-lt"/>
              <a:cs typeface="+mn-cs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43434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 smtClean="0">
                <a:latin typeface="+mn-lt"/>
                <a:cs typeface="+mn-cs"/>
              </a:rPr>
              <a:t>Transformatie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+mn-lt"/>
              <a:cs typeface="+mn-cs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4800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Kromlijnige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coördinaten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78466" y="2426732"/>
            <a:ext cx="39741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+mn-lt"/>
                <a:cs typeface="+mn-cs"/>
              </a:rPr>
              <a:t>Punt in 2D </a:t>
            </a:r>
            <a:r>
              <a:rPr lang="en-US" dirty="0" err="1" smtClean="0">
                <a:latin typeface="+mn-lt"/>
                <a:cs typeface="+mn-cs"/>
              </a:rPr>
              <a:t>euclidische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ruimte</a:t>
            </a:r>
            <a:r>
              <a:rPr lang="en-US" dirty="0" smtClean="0">
                <a:latin typeface="+mn-lt"/>
                <a:cs typeface="+mn-cs"/>
              </a:rPr>
              <a:t>: </a:t>
            </a:r>
            <a:r>
              <a:rPr lang="en-US" i="1" dirty="0" smtClean="0">
                <a:latin typeface="+mn-lt"/>
                <a:cs typeface="+mn-cs"/>
                <a:sym typeface="Symbol"/>
              </a:rPr>
              <a:t></a:t>
            </a:r>
            <a:r>
              <a:rPr lang="en-US" i="1" dirty="0" smtClean="0">
                <a:latin typeface="+mn-lt"/>
                <a:cs typeface="+mn-cs"/>
              </a:rPr>
              <a:t> </a:t>
            </a:r>
            <a:r>
              <a:rPr lang="en-US" dirty="0" smtClean="0">
                <a:latin typeface="+mn-lt"/>
                <a:cs typeface="+mn-cs"/>
              </a:rPr>
              <a:t>en</a:t>
            </a:r>
            <a:r>
              <a:rPr lang="en-US" i="1" dirty="0" smtClean="0">
                <a:latin typeface="+mn-lt"/>
                <a:cs typeface="+mn-cs"/>
              </a:rPr>
              <a:t> </a:t>
            </a:r>
            <a:r>
              <a:rPr lang="en-US" i="1" dirty="0" smtClean="0">
                <a:latin typeface="+mn-lt"/>
                <a:cs typeface="+mn-cs"/>
                <a:sym typeface="Symbol"/>
              </a:rPr>
              <a:t>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38132"/>
            <a:ext cx="485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99216"/>
            <a:ext cx="4267200" cy="10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1"/>
          <p:cNvSpPr txBox="1"/>
          <p:nvPr/>
        </p:nvSpPr>
        <p:spPr>
          <a:xfrm>
            <a:off x="478466" y="3277261"/>
            <a:ext cx="40704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Voor</a:t>
            </a:r>
            <a:r>
              <a:rPr lang="en-US" dirty="0" smtClean="0">
                <a:latin typeface="+mn-lt"/>
                <a:cs typeface="+mn-cs"/>
              </a:rPr>
              <a:t> de </a:t>
            </a:r>
            <a:r>
              <a:rPr lang="en-US" dirty="0" err="1" smtClean="0">
                <a:latin typeface="+mn-lt"/>
                <a:cs typeface="+mn-cs"/>
              </a:rPr>
              <a:t>afstand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tussen</a:t>
            </a:r>
            <a:r>
              <a:rPr lang="en-US" dirty="0" smtClean="0">
                <a:latin typeface="+mn-lt"/>
                <a:cs typeface="+mn-cs"/>
              </a:rPr>
              <a:t> 2 </a:t>
            </a:r>
            <a:r>
              <a:rPr lang="en-US" dirty="0" err="1" smtClean="0">
                <a:latin typeface="+mn-lt"/>
                <a:cs typeface="+mn-cs"/>
              </a:rPr>
              <a:t>punten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geldt</a:t>
            </a:r>
            <a:endParaRPr lang="en-US" i="1" dirty="0">
              <a:latin typeface="+mn-lt"/>
              <a:cs typeface="+mn-cs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478466" y="3657600"/>
            <a:ext cx="38052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Transformatie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moet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>
                <a:latin typeface="Arial"/>
                <a:cs typeface="Arial"/>
              </a:rPr>
              <a:t>één</a:t>
            </a:r>
            <a:r>
              <a:rPr lang="en-US" dirty="0">
                <a:latin typeface="Arial"/>
                <a:cs typeface="Arial"/>
              </a:rPr>
              <a:t> op </a:t>
            </a:r>
            <a:r>
              <a:rPr lang="en-US" dirty="0" err="1">
                <a:latin typeface="Arial"/>
                <a:cs typeface="Arial"/>
              </a:rPr>
              <a:t>één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zijn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69069"/>
            <a:ext cx="3195638" cy="7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4800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Voorbeeld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poolcoördinaten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953000"/>
            <a:ext cx="359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5334000"/>
            <a:ext cx="283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734050"/>
            <a:ext cx="6743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42" grpId="0"/>
      <p:bldP spid="44" grpId="0"/>
      <p:bldP spid="40" grpId="0" build="p"/>
      <p:bldP spid="41" grpId="0"/>
      <p:bldP spid="43" grpId="0"/>
      <p:bldP spid="45" grpId="0"/>
      <p:bldP spid="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Vectoren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1-vormen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smtClean="0"/>
              <a:t>Vector</a:t>
            </a:r>
          </a:p>
          <a:p>
            <a:pPr>
              <a:defRPr/>
            </a:pPr>
            <a:endParaRPr lang="en-US" kern="1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78466" y="1535668"/>
            <a:ext cx="36770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Transformeert</a:t>
            </a:r>
            <a:r>
              <a:rPr lang="en-US" dirty="0" smtClean="0">
                <a:latin typeface="+mn-lt"/>
                <a:cs typeface="+mn-cs"/>
              </a:rPr>
              <a:t> net </a:t>
            </a:r>
            <a:r>
              <a:rPr lang="en-US" dirty="0" err="1" smtClean="0">
                <a:latin typeface="+mn-lt"/>
                <a:cs typeface="+mn-cs"/>
              </a:rPr>
              <a:t>als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verplaatsing</a:t>
            </a:r>
            <a:endParaRPr lang="en-US" i="1" dirty="0">
              <a:latin typeface="+mn-lt"/>
              <a:cs typeface="+mn-cs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4800600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1-vorm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538538" cy="7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al 18"/>
          <p:cNvSpPr/>
          <p:nvPr/>
        </p:nvSpPr>
        <p:spPr bwMode="auto">
          <a:xfrm>
            <a:off x="7402033" y="1100468"/>
            <a:ext cx="914400" cy="990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1" y="1828800"/>
            <a:ext cx="457200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41"/>
          <p:cNvSpPr txBox="1"/>
          <p:nvPr/>
        </p:nvSpPr>
        <p:spPr>
          <a:xfrm>
            <a:off x="478466" y="1916668"/>
            <a:ext cx="9797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Er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geldt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09800"/>
            <a:ext cx="4367212" cy="7583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Rechte verbindingslijn met pijl 23"/>
          <p:cNvCxnSpPr/>
          <p:nvPr/>
        </p:nvCxnSpPr>
        <p:spPr bwMode="auto">
          <a:xfrm rot="16200000" flipV="1">
            <a:off x="3124200" y="2819400"/>
            <a:ext cx="838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41"/>
          <p:cNvSpPr txBox="1"/>
          <p:nvPr/>
        </p:nvSpPr>
        <p:spPr>
          <a:xfrm>
            <a:off x="3668445" y="3256369"/>
            <a:ext cx="1665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Systeem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i="1" dirty="0" smtClean="0">
                <a:latin typeface="+mn-lt"/>
                <a:cs typeface="+mn-cs"/>
              </a:rPr>
              <a:t>(</a:t>
            </a:r>
            <a:r>
              <a:rPr lang="en-US" i="1" dirty="0" err="1" smtClean="0">
                <a:latin typeface="+mn-lt"/>
                <a:cs typeface="+mn-cs"/>
              </a:rPr>
              <a:t>x,y</a:t>
            </a:r>
            <a:r>
              <a:rPr lang="en-US" i="1" dirty="0" smtClean="0">
                <a:latin typeface="+mn-lt"/>
                <a:cs typeface="+mn-cs"/>
              </a:rPr>
              <a:t>)</a:t>
            </a:r>
            <a:endParaRPr lang="en-US" i="1" dirty="0">
              <a:latin typeface="+mn-lt"/>
              <a:cs typeface="+mn-cs"/>
            </a:endParaRPr>
          </a:p>
        </p:txBody>
      </p:sp>
      <p:cxnSp>
        <p:nvCxnSpPr>
          <p:cNvPr id="26" name="Rechte verbindingslijn met pijl 25"/>
          <p:cNvCxnSpPr/>
          <p:nvPr/>
        </p:nvCxnSpPr>
        <p:spPr bwMode="auto">
          <a:xfrm rot="16200000" flipV="1">
            <a:off x="2019301" y="2933701"/>
            <a:ext cx="1219199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41"/>
          <p:cNvSpPr txBox="1"/>
          <p:nvPr/>
        </p:nvSpPr>
        <p:spPr>
          <a:xfrm>
            <a:off x="2895600" y="3657600"/>
            <a:ext cx="1665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Systeem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i="1" dirty="0" smtClean="0">
                <a:latin typeface="+mn-lt"/>
                <a:cs typeface="+mn-cs"/>
              </a:rPr>
              <a:t>(</a:t>
            </a:r>
            <a:r>
              <a:rPr lang="en-US" i="1" dirty="0" smtClean="0">
                <a:sym typeface="Symbol"/>
              </a:rPr>
              <a:t></a:t>
            </a:r>
            <a:r>
              <a:rPr lang="en-US" i="1" dirty="0" smtClean="0"/>
              <a:t>,</a:t>
            </a:r>
            <a:r>
              <a:rPr lang="en-US" i="1" dirty="0" smtClean="0">
                <a:sym typeface="Symbol"/>
              </a:rPr>
              <a:t></a:t>
            </a:r>
            <a:r>
              <a:rPr lang="en-US" i="1" dirty="0" smtClean="0">
                <a:latin typeface="+mn-lt"/>
                <a:cs typeface="+mn-cs"/>
              </a:rPr>
              <a:t>)</a:t>
            </a:r>
            <a:endParaRPr lang="en-US" i="1" dirty="0">
              <a:latin typeface="+mn-lt"/>
              <a:cs typeface="+mn-cs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478466" y="4365701"/>
            <a:ext cx="340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Beschouw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scalairveld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3068" y="4387701"/>
            <a:ext cx="212652" cy="33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41"/>
          <p:cNvSpPr txBox="1"/>
          <p:nvPr/>
        </p:nvSpPr>
        <p:spPr>
          <a:xfrm>
            <a:off x="478466" y="4670501"/>
            <a:ext cx="4855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Definieer</a:t>
            </a:r>
            <a:r>
              <a:rPr lang="en-US" dirty="0" smtClean="0">
                <a:latin typeface="+mn-lt"/>
                <a:cs typeface="+mn-cs"/>
              </a:rPr>
              <a:t> 1-vorm        met </a:t>
            </a:r>
            <a:r>
              <a:rPr lang="en-US" dirty="0" err="1" smtClean="0">
                <a:latin typeface="+mn-lt"/>
                <a:cs typeface="+mn-cs"/>
              </a:rPr>
              <a:t>componenten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0934" y="4713767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4572000"/>
            <a:ext cx="1676400" cy="6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41"/>
          <p:cNvSpPr txBox="1"/>
          <p:nvPr/>
        </p:nvSpPr>
        <p:spPr>
          <a:xfrm>
            <a:off x="478466" y="5042637"/>
            <a:ext cx="4855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err="1" smtClean="0">
                <a:latin typeface="+mn-lt"/>
                <a:cs typeface="+mn-cs"/>
              </a:rPr>
              <a:t>Transformatiegedrag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volgt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uit</a:t>
            </a:r>
            <a:r>
              <a:rPr lang="en-US" dirty="0" smtClean="0">
                <a:latin typeface="+mn-lt"/>
                <a:cs typeface="+mn-cs"/>
              </a:rPr>
              <a:t> </a:t>
            </a:r>
            <a:r>
              <a:rPr lang="en-US" dirty="0" err="1" smtClean="0">
                <a:latin typeface="+mn-lt"/>
                <a:cs typeface="+mn-cs"/>
              </a:rPr>
              <a:t>kettingregel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5257800"/>
            <a:ext cx="2286000" cy="6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/>
          <p:nvPr/>
        </p:nvCxnSpPr>
        <p:spPr bwMode="auto">
          <a:xfrm>
            <a:off x="3962400" y="4038600"/>
            <a:ext cx="1371600" cy="685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10525" y="5302101"/>
            <a:ext cx="371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3266" y="5518299"/>
            <a:ext cx="295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1"/>
          <p:cNvSpPr txBox="1"/>
          <p:nvPr/>
        </p:nvSpPr>
        <p:spPr>
          <a:xfrm>
            <a:off x="478466" y="5562600"/>
            <a:ext cx="4245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+mn-lt"/>
                <a:cs typeface="+mn-cs"/>
              </a:rPr>
              <a:t>We </a:t>
            </a:r>
            <a:r>
              <a:rPr lang="en-US" dirty="0" err="1" smtClean="0">
                <a:latin typeface="+mn-lt"/>
                <a:cs typeface="+mn-cs"/>
              </a:rPr>
              <a:t>vinden</a:t>
            </a:r>
            <a:r>
              <a:rPr lang="en-US" dirty="0" smtClean="0">
                <a:latin typeface="+mn-lt"/>
                <a:cs typeface="+mn-cs"/>
              </a:rPr>
              <a:t> (</a:t>
            </a:r>
            <a:r>
              <a:rPr lang="en-US" dirty="0" err="1" smtClean="0">
                <a:latin typeface="+mn-lt"/>
                <a:cs typeface="+mn-cs"/>
              </a:rPr>
              <a:t>transformatie</a:t>
            </a:r>
            <a:r>
              <a:rPr lang="en-US" dirty="0" smtClean="0">
                <a:latin typeface="+mn-lt"/>
                <a:cs typeface="+mn-cs"/>
              </a:rPr>
              <a:t> met inverse!)</a:t>
            </a:r>
            <a:endParaRPr lang="en-US" i="1" dirty="0">
              <a:latin typeface="+mn-lt"/>
              <a:cs typeface="+mn-cs"/>
            </a:endParaRP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975499"/>
            <a:ext cx="7100888" cy="76747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42" grpId="0"/>
      <p:bldP spid="46" grpId="0" build="p"/>
      <p:bldP spid="19" grpId="0" animBg="1"/>
      <p:bldP spid="21" grpId="0"/>
      <p:bldP spid="25" grpId="0"/>
      <p:bldP spid="28" grpId="0"/>
      <p:bldP spid="29" grpId="0"/>
      <p:bldP spid="31" grpId="0"/>
      <p:bldP spid="34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Kromlijnige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coördinaten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/>
              <a:t>Afgeleide</a:t>
            </a:r>
            <a:r>
              <a:rPr lang="en-US" kern="1200" dirty="0" smtClean="0"/>
              <a:t> </a:t>
            </a:r>
            <a:r>
              <a:rPr lang="en-US" kern="1200" dirty="0" err="1" smtClean="0"/>
              <a:t>scalair</a:t>
            </a:r>
            <a:r>
              <a:rPr lang="en-US" kern="1200" dirty="0" smtClean="0"/>
              <a:t> </a:t>
            </a:r>
            <a:r>
              <a:rPr lang="en-US" kern="1200" dirty="0" err="1" smtClean="0"/>
              <a:t>veld</a:t>
            </a:r>
            <a:endParaRPr lang="en-US" kern="1200" dirty="0" smtClean="0"/>
          </a:p>
          <a:p>
            <a:pPr>
              <a:defRPr/>
            </a:pPr>
            <a:endParaRPr lang="en-US" kern="1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3505200"/>
            <a:ext cx="2941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raakvector</a:t>
            </a:r>
            <a:r>
              <a:rPr lang="en-US" dirty="0">
                <a:latin typeface="+mn-lt"/>
                <a:cs typeface="+mn-cs"/>
              </a:rPr>
              <a:t> (tangent vector)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86388" y="1219200"/>
            <a:ext cx="1066800" cy="1920875"/>
          </a:xfrm>
          <a:custGeom>
            <a:avLst/>
            <a:gdLst>
              <a:gd name="connsiteX0" fmla="*/ 0 w 1153886"/>
              <a:gd name="connsiteY0" fmla="*/ 1921008 h 1921008"/>
              <a:gd name="connsiteX1" fmla="*/ 38420 w 1153886"/>
              <a:gd name="connsiteY1" fmla="*/ 1782695 h 1921008"/>
              <a:gd name="connsiteX2" fmla="*/ 169048 w 1153886"/>
              <a:gd name="connsiteY2" fmla="*/ 1536806 h 1921008"/>
              <a:gd name="connsiteX3" fmla="*/ 499462 w 1153886"/>
              <a:gd name="connsiteY3" fmla="*/ 1175657 h 1921008"/>
              <a:gd name="connsiteX4" fmla="*/ 868295 w 1153886"/>
              <a:gd name="connsiteY4" fmla="*/ 960504 h 1921008"/>
              <a:gd name="connsiteX5" fmla="*/ 1106500 w 1153886"/>
              <a:gd name="connsiteY5" fmla="*/ 699247 h 1921008"/>
              <a:gd name="connsiteX6" fmla="*/ 1152605 w 1153886"/>
              <a:gd name="connsiteY6" fmla="*/ 422622 h 1921008"/>
              <a:gd name="connsiteX7" fmla="*/ 1098816 w 1153886"/>
              <a:gd name="connsiteY7" fmla="*/ 161364 h 1921008"/>
              <a:gd name="connsiteX8" fmla="*/ 1029660 w 1153886"/>
              <a:gd name="connsiteY8" fmla="*/ 0 h 1921008"/>
              <a:gd name="connsiteX9" fmla="*/ 1029660 w 1153886"/>
              <a:gd name="connsiteY9" fmla="*/ 0 h 192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886" h="1921008">
                <a:moveTo>
                  <a:pt x="0" y="1921008"/>
                </a:moveTo>
                <a:cubicBezTo>
                  <a:pt x="5122" y="1883868"/>
                  <a:pt x="10245" y="1846729"/>
                  <a:pt x="38420" y="1782695"/>
                </a:cubicBezTo>
                <a:cubicBezTo>
                  <a:pt x="66595" y="1718661"/>
                  <a:pt x="92208" y="1637979"/>
                  <a:pt x="169048" y="1536806"/>
                </a:cubicBezTo>
                <a:cubicBezTo>
                  <a:pt x="245888" y="1435633"/>
                  <a:pt x="382921" y="1271707"/>
                  <a:pt x="499462" y="1175657"/>
                </a:cubicBezTo>
                <a:cubicBezTo>
                  <a:pt x="616003" y="1079607"/>
                  <a:pt x="767122" y="1039906"/>
                  <a:pt x="868295" y="960504"/>
                </a:cubicBezTo>
                <a:cubicBezTo>
                  <a:pt x="969468" y="881102"/>
                  <a:pt x="1059115" y="788894"/>
                  <a:pt x="1106500" y="699247"/>
                </a:cubicBezTo>
                <a:cubicBezTo>
                  <a:pt x="1153885" y="609600"/>
                  <a:pt x="1153886" y="512269"/>
                  <a:pt x="1152605" y="422622"/>
                </a:cubicBezTo>
                <a:cubicBezTo>
                  <a:pt x="1151324" y="332975"/>
                  <a:pt x="1119307" y="231801"/>
                  <a:pt x="1098816" y="161364"/>
                </a:cubicBezTo>
                <a:cubicBezTo>
                  <a:pt x="1078325" y="90927"/>
                  <a:pt x="1029660" y="0"/>
                  <a:pt x="1029660" y="0"/>
                </a:cubicBezTo>
                <a:lnTo>
                  <a:pt x="1029660" y="0"/>
                </a:lnTo>
              </a:path>
            </a:pathLst>
          </a:cu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97513" y="2773363"/>
            <a:ext cx="44450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54738" y="2170113"/>
            <a:ext cx="46037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360988" y="2324100"/>
            <a:ext cx="603250" cy="2984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86400" y="27432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2133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00800" y="1219200"/>
            <a:ext cx="29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86300" y="22860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f(t</a:t>
            </a:r>
            <a:r>
              <a:rPr lang="en-US" baseline="-25000"/>
              <a:t>1</a:t>
            </a:r>
            <a:r>
              <a:rPr lang="en-US"/>
              <a:t>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80050" y="1524000"/>
            <a:ext cx="63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f(t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36" name="Arc 35"/>
          <p:cNvSpPr/>
          <p:nvPr/>
        </p:nvSpPr>
        <p:spPr>
          <a:xfrm>
            <a:off x="5029200" y="2514600"/>
            <a:ext cx="457200" cy="45720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943600" y="1752600"/>
            <a:ext cx="219075" cy="608013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877050" y="2019300"/>
          <a:ext cx="2038350" cy="1409700"/>
        </p:xfrm>
        <a:graphic>
          <a:graphicData uri="http://schemas.openxmlformats.org/presentationml/2006/ole">
            <p:oleObj spid="_x0000_s60418" name="Equation" r:id="rId4" imgW="1358640" imgH="939600" progId="Equation.3">
              <p:embed/>
            </p:oleObj>
          </a:graphicData>
        </a:graphic>
      </p:graphicFrame>
      <p:sp>
        <p:nvSpPr>
          <p:cNvPr id="39" name="Arc 38"/>
          <p:cNvSpPr/>
          <p:nvPr/>
        </p:nvSpPr>
        <p:spPr>
          <a:xfrm rot="9693900">
            <a:off x="5727700" y="1517650"/>
            <a:ext cx="1679575" cy="122713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1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038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" y="2649538"/>
            <a:ext cx="320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8" y="3124200"/>
            <a:ext cx="860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168650"/>
            <a:ext cx="2033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657600"/>
            <a:ext cx="1776413" cy="622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209800" y="3821113"/>
            <a:ext cx="50577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De </a:t>
            </a:r>
            <a:r>
              <a:rPr lang="en-US" dirty="0" err="1">
                <a:latin typeface="+mn-lt"/>
                <a:cs typeface="+mn-cs"/>
              </a:rPr>
              <a:t>waarde</a:t>
            </a:r>
            <a:r>
              <a:rPr lang="en-US" dirty="0">
                <a:latin typeface="+mn-lt"/>
                <a:cs typeface="+mn-cs"/>
              </a:rPr>
              <a:t> van de </a:t>
            </a:r>
            <a:r>
              <a:rPr lang="en-US" dirty="0" err="1">
                <a:latin typeface="+mn-lt"/>
                <a:cs typeface="+mn-cs"/>
              </a:rPr>
              <a:t>afgeleide</a:t>
            </a:r>
            <a:r>
              <a:rPr lang="en-US" dirty="0">
                <a:latin typeface="+mn-lt"/>
                <a:cs typeface="+mn-cs"/>
              </a:rPr>
              <a:t> van </a:t>
            </a:r>
            <a:r>
              <a:rPr lang="en-US" i="1" dirty="0">
                <a:cs typeface="+mn-cs"/>
              </a:rPr>
              <a:t>f</a:t>
            </a:r>
            <a:r>
              <a:rPr lang="en-US" dirty="0">
                <a:latin typeface="+mn-lt"/>
                <a:cs typeface="+mn-cs"/>
              </a:rPr>
              <a:t> in de </a:t>
            </a:r>
            <a:r>
              <a:rPr lang="en-US" dirty="0" err="1">
                <a:latin typeface="+mn-lt"/>
                <a:cs typeface="+mn-cs"/>
              </a:rPr>
              <a:t>richting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0738" y="3841750"/>
            <a:ext cx="230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686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+mn-lt"/>
                <a:cs typeface="+mn-cs"/>
              </a:rPr>
              <a:t>Afgeleide</a:t>
            </a:r>
            <a:r>
              <a:rPr lang="en-US" sz="2400" b="1" dirty="0">
                <a:latin typeface="+mn-lt"/>
                <a:cs typeface="+mn-cs"/>
              </a:rPr>
              <a:t> van </a:t>
            </a:r>
            <a:r>
              <a:rPr lang="en-US" sz="2400" b="1" dirty="0" err="1">
                <a:latin typeface="+mn-lt"/>
                <a:cs typeface="+mn-cs"/>
              </a:rPr>
              <a:t>scalair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veld</a:t>
            </a:r>
            <a:r>
              <a:rPr lang="en-US" sz="2400" b="1" dirty="0">
                <a:latin typeface="+mn-lt"/>
                <a:cs typeface="+mn-cs"/>
              </a:rPr>
              <a:t>      </a:t>
            </a:r>
            <a:r>
              <a:rPr lang="en-US" sz="2400" b="1" dirty="0" err="1">
                <a:latin typeface="+mn-lt"/>
                <a:cs typeface="+mn-cs"/>
              </a:rPr>
              <a:t>langs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raakvector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+mn-lt"/>
              <a:cs typeface="+mn-cs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1013" y="4424363"/>
            <a:ext cx="33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5350" y="4359275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5029200"/>
            <a:ext cx="198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575" y="5856288"/>
            <a:ext cx="40608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4794250" y="6008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0" y="5638800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4363" y="6205538"/>
            <a:ext cx="17668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30" grpId="0"/>
      <p:bldP spid="24" grpId="0" animBg="1"/>
      <p:bldP spid="26" grpId="0" animBg="1"/>
      <p:bldP spid="29" grpId="0"/>
      <p:bldP spid="32" grpId="0"/>
      <p:bldP spid="33" grpId="0"/>
      <p:bldP spid="34" grpId="0"/>
      <p:bldP spid="35" grpId="0"/>
      <p:bldP spid="42" grpId="0"/>
      <p:bldP spid="44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1</a:t>
            </a: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211263"/>
            <a:ext cx="4848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450" y="1711325"/>
            <a:ext cx="4264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76600"/>
            <a:ext cx="283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124200" y="4302125"/>
            <a:ext cx="4724400" cy="304800"/>
            <a:chOff x="1066800" y="4419600"/>
            <a:chExt cx="7620000" cy="485775"/>
          </a:xfrm>
        </p:grpSpPr>
        <p:pic>
          <p:nvPicPr>
            <p:cNvPr id="1025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6800" y="4419600"/>
              <a:ext cx="53721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5575" y="4448175"/>
              <a:ext cx="2181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914400" y="1752600"/>
            <a:ext cx="145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Plaatsvector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4400" y="3276600"/>
            <a:ext cx="1878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Natuurlijke</a:t>
            </a:r>
            <a:r>
              <a:rPr lang="en-US" dirty="0">
                <a:latin typeface="+mn-lt"/>
                <a:cs typeface="+mn-cs"/>
              </a:rPr>
              <a:t> basis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14400" y="4267200"/>
            <a:ext cx="20177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Niet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orthonormaal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63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514600"/>
            <a:ext cx="17668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914400" y="2590800"/>
            <a:ext cx="1633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Basisvectoren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67463" y="3267075"/>
            <a:ext cx="1762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Metriek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bekend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3275" y="4800600"/>
            <a:ext cx="519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5562600"/>
            <a:ext cx="46339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914400" y="4887913"/>
            <a:ext cx="2352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Inverse </a:t>
            </a:r>
            <a:r>
              <a:rPr lang="en-US" dirty="0" err="1">
                <a:latin typeface="+mn-lt"/>
                <a:cs typeface="+mn-cs"/>
              </a:rPr>
              <a:t>transformatie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4400" y="5497513"/>
            <a:ext cx="13906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Duale</a:t>
            </a:r>
            <a:r>
              <a:rPr lang="en-US" dirty="0">
                <a:latin typeface="+mn-lt"/>
                <a:cs typeface="+mn-cs"/>
              </a:rPr>
              <a:t> basis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4400" y="1187450"/>
            <a:ext cx="16002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Transformatie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  <p:bldP spid="64" grpId="0"/>
      <p:bldP spid="65" grpId="0"/>
      <p:bldP spid="68" grpId="0"/>
      <p:bldP spid="82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2</a:t>
            </a: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315200" cy="12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28" y="2667000"/>
            <a:ext cx="768197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0"/>
            <a:ext cx="755488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2588" y="4972050"/>
            <a:ext cx="40900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5638800"/>
            <a:ext cx="3171825" cy="26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7" y="6172200"/>
            <a:ext cx="5033963" cy="2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2</a:t>
            </a: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7848600" cy="135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7918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Tensorcalculus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/>
              <a:t>Afgeleide</a:t>
            </a:r>
            <a:r>
              <a:rPr lang="en-US" kern="1200" dirty="0" smtClean="0"/>
              <a:t> van </a:t>
            </a:r>
            <a:r>
              <a:rPr lang="en-US" kern="1200" dirty="0" err="1" smtClean="0"/>
              <a:t>een</a:t>
            </a:r>
            <a:r>
              <a:rPr lang="en-US" kern="1200" dirty="0" smtClean="0"/>
              <a:t> vector</a:t>
            </a:r>
            <a:endParaRPr lang="en-US" i="1" kern="1200" dirty="0" smtClean="0"/>
          </a:p>
          <a:p>
            <a:pPr>
              <a:buFontTx/>
              <a:buNone/>
              <a:defRPr/>
            </a:pPr>
            <a:endParaRPr lang="en-US" kern="12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79" name="TextBox 78"/>
          <p:cNvSpPr txBox="1"/>
          <p:nvPr/>
        </p:nvSpPr>
        <p:spPr>
          <a:xfrm>
            <a:off x="7872413" y="1195388"/>
            <a:ext cx="1079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a </a:t>
            </a:r>
            <a:r>
              <a:rPr lang="en-US" dirty="0">
                <a:latin typeface="+mn-lt"/>
                <a:cs typeface="+mn-cs"/>
              </a:rPr>
              <a:t>is 0 - 3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59713" y="1827213"/>
            <a:ext cx="11445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stel</a:t>
            </a:r>
            <a:r>
              <a:rPr lang="en-US" dirty="0">
                <a:cs typeface="+mn-cs"/>
              </a:rPr>
              <a:t> b </a:t>
            </a:r>
            <a:r>
              <a:rPr lang="en-US" dirty="0">
                <a:latin typeface="+mn-lt"/>
                <a:cs typeface="+mn-cs"/>
              </a:rPr>
              <a:t>is 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87" name="TextBox 86"/>
          <p:cNvSpPr txBox="1"/>
          <p:nvPr/>
        </p:nvSpPr>
        <p:spPr>
          <a:xfrm>
            <a:off x="877888" y="4102100"/>
            <a:ext cx="914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Notatie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879475" y="5257800"/>
            <a:ext cx="2300288" cy="369888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Covariante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afgeleide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1613" y="6259513"/>
            <a:ext cx="2032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met </a:t>
            </a:r>
            <a:r>
              <a:rPr lang="en-US" dirty="0" err="1">
                <a:latin typeface="+mn-lt"/>
                <a:cs typeface="+mn-cs"/>
              </a:rPr>
              <a:t>componenten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poolcoördinaten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288" y="990600"/>
            <a:ext cx="3795712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1168400"/>
            <a:ext cx="42624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76400"/>
            <a:ext cx="990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1044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Bereken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0"/>
            <a:ext cx="69818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650" y="3109913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938" y="3810000"/>
            <a:ext cx="7688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4724400"/>
            <a:ext cx="15240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715000"/>
            <a:ext cx="44958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1000" y="5268913"/>
            <a:ext cx="30781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Bereken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christoffelsymbolen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5278438"/>
            <a:ext cx="3724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Divergentie</a:t>
            </a:r>
            <a:r>
              <a:rPr lang="en-US" dirty="0">
                <a:latin typeface="+mn-lt"/>
                <a:cs typeface="+mn-cs"/>
              </a:rPr>
              <a:t> en Laplace </a:t>
            </a:r>
            <a:r>
              <a:rPr lang="en-US" dirty="0" err="1">
                <a:latin typeface="+mn-lt"/>
                <a:cs typeface="+mn-cs"/>
              </a:rPr>
              <a:t>operatoren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715000"/>
            <a:ext cx="3581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2600" y="6216650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75" y="2614613"/>
            <a:ext cx="1590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Christoffelsymbolen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metriek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2260600"/>
            <a:ext cx="5108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In </a:t>
            </a:r>
            <a:r>
              <a:rPr lang="en-US" dirty="0" err="1">
                <a:latin typeface="+mn-lt"/>
                <a:cs typeface="+mn-cs"/>
              </a:rPr>
              <a:t>cartesische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coördinaten</a:t>
            </a:r>
            <a:r>
              <a:rPr lang="en-US" dirty="0">
                <a:latin typeface="+mn-lt"/>
                <a:cs typeface="+mn-cs"/>
              </a:rPr>
              <a:t> en </a:t>
            </a:r>
            <a:r>
              <a:rPr lang="en-US" dirty="0" err="1">
                <a:latin typeface="+mn-lt"/>
                <a:cs typeface="+mn-cs"/>
              </a:rPr>
              <a:t>euclidische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ruimte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19325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81000" y="2654300"/>
            <a:ext cx="52752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Deze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u="sng" dirty="0" err="1">
                <a:latin typeface="+mn-lt"/>
                <a:cs typeface="+mn-cs"/>
              </a:rPr>
              <a:t>tensorvergelijking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geldt</a:t>
            </a:r>
            <a:r>
              <a:rPr lang="en-US" dirty="0">
                <a:latin typeface="+mn-lt"/>
                <a:cs typeface="+mn-cs"/>
              </a:rPr>
              <a:t> in </a:t>
            </a:r>
            <a:r>
              <a:rPr lang="en-US" dirty="0" err="1">
                <a:latin typeface="+mn-lt"/>
                <a:cs typeface="+mn-cs"/>
              </a:rPr>
              <a:t>alle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coördinaten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219200"/>
            <a:ext cx="2428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Covariante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afgeleiden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68625" y="1219200"/>
            <a:ext cx="3036888" cy="838200"/>
            <a:chOff x="2895600" y="1066800"/>
            <a:chExt cx="3494809" cy="944665"/>
          </a:xfrm>
        </p:grpSpPr>
        <p:pic>
          <p:nvPicPr>
            <p:cNvPr id="1334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5600" y="1066800"/>
              <a:ext cx="3476625" cy="94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Rectangle 21"/>
            <p:cNvSpPr>
              <a:spLocks noChangeArrowheads="1"/>
            </p:cNvSpPr>
            <p:nvPr/>
          </p:nvSpPr>
          <p:spPr bwMode="auto">
            <a:xfrm>
              <a:off x="6314209" y="1742209"/>
              <a:ext cx="762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</p:grp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752600"/>
            <a:ext cx="1971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81000" y="3135313"/>
            <a:ext cx="34290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Neem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covariante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afgeleide</a:t>
            </a:r>
            <a:r>
              <a:rPr lang="en-US" dirty="0">
                <a:latin typeface="+mn-lt"/>
                <a:cs typeface="+mn-cs"/>
              </a:rPr>
              <a:t> van 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9513" y="3089275"/>
            <a:ext cx="1881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22663"/>
            <a:ext cx="37909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/>
          <p:cNvSpPr>
            <a:spLocks noChangeArrowheads="1"/>
          </p:cNvSpPr>
          <p:nvPr/>
        </p:nvSpPr>
        <p:spPr bwMode="auto">
          <a:xfrm>
            <a:off x="44196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9488" y="3016250"/>
            <a:ext cx="18145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6591300" y="30861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flipV="1">
            <a:off x="51816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8001000" y="35052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4419600" y="4267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68913" y="4225925"/>
            <a:ext cx="1447800" cy="377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81000" y="4735513"/>
            <a:ext cx="5994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Direct </a:t>
            </a:r>
            <a:r>
              <a:rPr lang="en-US" dirty="0" err="1">
                <a:latin typeface="+mn-lt"/>
                <a:cs typeface="+mn-cs"/>
              </a:rPr>
              <a:t>gevolg</a:t>
            </a:r>
            <a:r>
              <a:rPr lang="en-US" dirty="0">
                <a:latin typeface="+mn-lt"/>
                <a:cs typeface="+mn-cs"/>
              </a:rPr>
              <a:t> van                    in </a:t>
            </a:r>
            <a:r>
              <a:rPr lang="en-US" dirty="0" err="1">
                <a:latin typeface="+mn-lt"/>
                <a:cs typeface="+mn-cs"/>
              </a:rPr>
              <a:t>cartesische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coördinaten</a:t>
            </a:r>
            <a:r>
              <a:rPr lang="en-US" dirty="0">
                <a:latin typeface="+mn-lt"/>
                <a:cs typeface="+mn-cs"/>
              </a:rPr>
              <a:t>!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44725" y="4756150"/>
            <a:ext cx="11668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40725" y="5181600"/>
            <a:ext cx="762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5192713"/>
            <a:ext cx="7981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De </a:t>
            </a:r>
            <a:r>
              <a:rPr lang="en-US" dirty="0" err="1">
                <a:latin typeface="+mn-lt"/>
                <a:cs typeface="+mn-cs"/>
              </a:rPr>
              <a:t>componenten</a:t>
            </a:r>
            <a:r>
              <a:rPr lang="en-US" dirty="0">
                <a:latin typeface="+mn-lt"/>
                <a:cs typeface="+mn-cs"/>
              </a:rPr>
              <a:t> van </a:t>
            </a:r>
            <a:r>
              <a:rPr lang="en-US" u="sng" dirty="0" err="1">
                <a:latin typeface="+mn-lt"/>
                <a:cs typeface="+mn-cs"/>
              </a:rPr>
              <a:t>dezelfde</a:t>
            </a:r>
            <a:r>
              <a:rPr lang="en-US" dirty="0">
                <a:latin typeface="+mn-lt"/>
                <a:cs typeface="+mn-cs"/>
              </a:rPr>
              <a:t> tensor          </a:t>
            </a:r>
            <a:r>
              <a:rPr lang="en-US" dirty="0" err="1">
                <a:latin typeface="+mn-lt"/>
                <a:cs typeface="+mn-cs"/>
              </a:rPr>
              <a:t>voor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willekeurige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coördinaten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zijn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9425" y="5181600"/>
            <a:ext cx="511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81000" y="5649913"/>
            <a:ext cx="27114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u="sng" dirty="0" err="1">
                <a:latin typeface="+mn-lt"/>
                <a:cs typeface="+mn-cs"/>
              </a:rPr>
              <a:t>Opgave</a:t>
            </a:r>
            <a:r>
              <a:rPr lang="en-US" dirty="0">
                <a:latin typeface="+mn-lt"/>
                <a:cs typeface="+mn-cs"/>
              </a:rPr>
              <a:t>: </a:t>
            </a:r>
            <a:r>
              <a:rPr lang="en-US" dirty="0" err="1">
                <a:latin typeface="+mn-lt"/>
                <a:cs typeface="+mn-cs"/>
              </a:rPr>
              <a:t>bewijs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dat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geldt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87425" y="6096000"/>
            <a:ext cx="4262438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5607050" y="6030913"/>
            <a:ext cx="3505200" cy="646112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Connectiecoëfficiënten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bevatten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afgeleiden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naar</a:t>
            </a:r>
            <a:r>
              <a:rPr lang="en-US" dirty="0">
                <a:latin typeface="+mn-lt"/>
                <a:cs typeface="+mn-cs"/>
              </a:rPr>
              <a:t> de </a:t>
            </a:r>
            <a:r>
              <a:rPr lang="en-US" dirty="0" err="1">
                <a:latin typeface="+mn-lt"/>
                <a:cs typeface="+mn-cs"/>
              </a:rPr>
              <a:t>metriek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5" grpId="0"/>
      <p:bldP spid="29" grpId="0" animBg="1"/>
      <p:bldP spid="30" grpId="0" animBg="1"/>
      <p:bldP spid="34" grpId="0" animBg="1"/>
      <p:bldP spid="36" grpId="0"/>
      <p:bldP spid="39" grpId="0"/>
      <p:bldP spid="41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Consider speed of light as invariant in all reference frames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Special relativity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286" y="1574562"/>
            <a:ext cx="12556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1600200"/>
            <a:ext cx="2510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Coordinates of </a:t>
            </a:r>
            <a:r>
              <a:rPr lang="en-US" sz="1600" kern="0" dirty="0" err="1" smtClean="0">
                <a:latin typeface="+mn-lt"/>
              </a:rPr>
              <a:t>spacetime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057400"/>
            <a:ext cx="2178802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Cartesian coordinates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159991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denote as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995" y="1600200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86400" y="190500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superscripts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5224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err="1" smtClean="0">
                <a:latin typeface="+mn-lt"/>
              </a:rPr>
              <a:t>spacetime</a:t>
            </a:r>
            <a:r>
              <a:rPr lang="en-US" sz="1600" kern="0" dirty="0" smtClean="0">
                <a:latin typeface="+mn-lt"/>
              </a:rPr>
              <a:t> indices: </a:t>
            </a:r>
            <a:r>
              <a:rPr lang="en-US" sz="1600" kern="0" dirty="0" err="1" smtClean="0">
                <a:latin typeface="+mn-lt"/>
              </a:rPr>
              <a:t>greek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590800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space indices: </a:t>
            </a:r>
            <a:r>
              <a:rPr lang="en-US" sz="1600" kern="0" dirty="0" err="1" smtClean="0">
                <a:latin typeface="+mn-lt"/>
              </a:rPr>
              <a:t>latin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48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SR lives in special four dimensional manifold: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Minkowski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spacetime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(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Minkowski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space)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73380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Coordinates are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1842"/>
            <a:ext cx="295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38200" y="3970946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Elements are events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233446"/>
            <a:ext cx="4671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Vectors are always fixed at an event; four vectors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202483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215622" y="424227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Abstractly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1875" y="4242276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45720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Metric on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Minkowski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space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677754"/>
            <a:ext cx="400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572000"/>
            <a:ext cx="18351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86400" y="461444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as matrix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919246"/>
            <a:ext cx="4968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Inner product of two vectors (summation convention)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257800"/>
            <a:ext cx="4157663" cy="3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5605046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err="1" smtClean="0">
                <a:latin typeface="+mn-lt"/>
              </a:rPr>
              <a:t>Spacetime</a:t>
            </a:r>
            <a:r>
              <a:rPr lang="en-US" sz="1600" kern="0" dirty="0" smtClean="0">
                <a:latin typeface="+mn-lt"/>
              </a:rPr>
              <a:t> interval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5975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05125" y="5604616"/>
            <a:ext cx="2733675" cy="62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050798" y="5605046"/>
            <a:ext cx="23471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Often called `the metric’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5896" y="5909846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Signature: +2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6290846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Proper time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1592" y="6253414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055897" y="6367046"/>
            <a:ext cx="308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Measured on travelling clock</a:t>
            </a:r>
            <a:endParaRPr lang="en-US" sz="1600" i="1" kern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4" grpId="0"/>
      <p:bldP spid="26" grpId="0"/>
      <p:bldP spid="29" grpId="0"/>
      <p:bldP spid="30" grpId="0"/>
      <p:bldP spid="32" grpId="0"/>
      <p:bldP spid="34" grpId="0" animBg="1"/>
      <p:bldP spid="31" grpId="0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9906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Spacetime</a:t>
            </a: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 diagram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b="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Special relativity</a:t>
            </a:r>
            <a:endParaRPr lang="en-US" sz="2800" b="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1" y="1472625"/>
            <a:ext cx="464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Points are </a:t>
            </a:r>
            <a:r>
              <a:rPr lang="en-US" sz="1600" kern="0" dirty="0" err="1" smtClean="0">
                <a:latin typeface="+mn-lt"/>
              </a:rPr>
              <a:t>spacelike</a:t>
            </a:r>
            <a:r>
              <a:rPr lang="en-US" sz="1600" kern="0" dirty="0" smtClean="0">
                <a:latin typeface="+mn-lt"/>
              </a:rPr>
              <a:t>, </a:t>
            </a:r>
            <a:r>
              <a:rPr lang="en-US" sz="1600" kern="0" dirty="0" err="1" smtClean="0">
                <a:latin typeface="+mn-lt"/>
              </a:rPr>
              <a:t>timelike</a:t>
            </a:r>
            <a:r>
              <a:rPr lang="en-US" sz="1600" kern="0" dirty="0" smtClean="0">
                <a:latin typeface="+mn-lt"/>
              </a:rPr>
              <a:t> or </a:t>
            </a:r>
            <a:r>
              <a:rPr lang="en-US" sz="1600" kern="0" dirty="0" err="1" smtClean="0">
                <a:latin typeface="+mn-lt"/>
              </a:rPr>
              <a:t>nulllike</a:t>
            </a:r>
            <a:r>
              <a:rPr lang="en-US" sz="1600" kern="0" dirty="0" smtClean="0">
                <a:latin typeface="+mn-lt"/>
              </a:rPr>
              <a:t> separated from the origin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0931" y="914400"/>
            <a:ext cx="3006869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838200" y="2006025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Vector        with negative norm                  is </a:t>
            </a:r>
            <a:r>
              <a:rPr lang="en-US" sz="1600" kern="0" dirty="0" err="1" smtClean="0">
                <a:latin typeface="+mn-lt"/>
              </a:rPr>
              <a:t>timelike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01" y="2045871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6662" y="2028322"/>
            <a:ext cx="952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609600" y="2362200"/>
            <a:ext cx="7086600" cy="68580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6C18B0"/>
                </a:solidFill>
                <a:latin typeface="+mn-lt"/>
              </a:rPr>
              <a:t>Path through </a:t>
            </a:r>
            <a:r>
              <a:rPr lang="en-US" sz="2000" kern="0" dirty="0" err="1" smtClean="0">
                <a:solidFill>
                  <a:srgbClr val="6C18B0"/>
                </a:solidFill>
                <a:latin typeface="+mn-lt"/>
              </a:rPr>
              <a:t>spacetime</a:t>
            </a:r>
            <a:endParaRPr lang="en-US" sz="2000" b="0" kern="0" dirty="0">
              <a:solidFill>
                <a:srgbClr val="6C18B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2691825"/>
            <a:ext cx="464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Path is parameterized 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3672" y="2719639"/>
            <a:ext cx="56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838200" y="2996625"/>
            <a:ext cx="464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Path is characterized by its tangent vector            as </a:t>
            </a:r>
            <a:r>
              <a:rPr lang="en-US" sz="1600" kern="0" dirty="0" err="1" smtClean="0">
                <a:latin typeface="+mn-lt"/>
              </a:rPr>
              <a:t>spacelike</a:t>
            </a:r>
            <a:r>
              <a:rPr lang="en-US" sz="1600" kern="0" dirty="0" smtClean="0">
                <a:latin typeface="+mn-lt"/>
              </a:rPr>
              <a:t>, </a:t>
            </a:r>
            <a:r>
              <a:rPr lang="en-US" sz="1600" kern="0" dirty="0" err="1" smtClean="0">
                <a:latin typeface="+mn-lt"/>
              </a:rPr>
              <a:t>timelike</a:t>
            </a:r>
            <a:r>
              <a:rPr lang="en-US" sz="1600" kern="0" dirty="0" smtClean="0">
                <a:latin typeface="+mn-lt"/>
              </a:rPr>
              <a:t> or null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1075" y="3023936"/>
            <a:ext cx="771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838200" y="3530025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For </a:t>
            </a:r>
            <a:r>
              <a:rPr lang="en-US" sz="1600" kern="0" dirty="0" err="1" smtClean="0">
                <a:latin typeface="+mn-lt"/>
              </a:rPr>
              <a:t>timelike</a:t>
            </a:r>
            <a:r>
              <a:rPr lang="en-US" sz="1600" kern="0" dirty="0" smtClean="0">
                <a:latin typeface="+mn-lt"/>
              </a:rPr>
              <a:t> paths: use proper time    as parameter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6728" y="3597943"/>
            <a:ext cx="152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838200" y="38524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Calculate as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895725"/>
            <a:ext cx="37623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8200" y="4572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Tangent vector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7450" y="4572000"/>
            <a:ext cx="1428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4881311"/>
            <a:ext cx="152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574632" y="487680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Normalized</a:t>
            </a:r>
            <a:endParaRPr lang="en-US" sz="1600" i="1" kern="0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1478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Momentum four-vector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5153025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574632" y="515753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Mass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5228" y="5196139"/>
            <a:ext cx="26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838200" y="5452646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Energy is time-component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08680" y="5433761"/>
            <a:ext cx="247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838200" y="5757446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Particle rest frame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5752597"/>
            <a:ext cx="914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38200" y="5986046"/>
            <a:ext cx="6506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Moving frame for particle with three-velocity                      along </a:t>
            </a:r>
            <a:r>
              <a:rPr lang="en-US" sz="1600" i="1" kern="0" dirty="0" smtClean="0">
                <a:latin typeface="+mn-lt"/>
              </a:rPr>
              <a:t>x</a:t>
            </a:r>
            <a:r>
              <a:rPr lang="en-US" sz="1600" kern="0" dirty="0" smtClean="0">
                <a:latin typeface="+mn-lt"/>
              </a:rPr>
              <a:t>-axis</a:t>
            </a:r>
            <a:endParaRPr lang="en-US" sz="1600" i="1" kern="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53000" y="5993229"/>
            <a:ext cx="1038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6296025"/>
            <a:ext cx="212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562600" y="629084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Small </a:t>
            </a:r>
            <a:r>
              <a:rPr lang="en-US" sz="1600" i="1" kern="0" dirty="0" smtClean="0">
                <a:latin typeface="+mn-lt"/>
              </a:rPr>
              <a:t>v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24725" y="628650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5675" y="6553200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76136" y="4572000"/>
            <a:ext cx="135806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1600" kern="0" dirty="0" smtClean="0">
                <a:latin typeface="+mn-lt"/>
              </a:rPr>
              <a:t>Four-velocity</a:t>
            </a:r>
            <a:endParaRPr lang="en-US" sz="1600" i="1" kern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5" grpId="0"/>
      <p:bldP spid="37" grpId="0"/>
      <p:bldP spid="38" grpId="0"/>
      <p:bldP spid="40" grpId="0"/>
      <p:bldP spid="42" grpId="0"/>
      <p:bldP spid="44" grpId="0"/>
      <p:bldP spid="20" grpId="0"/>
      <p:bldP spid="25" grpId="0"/>
      <p:bldP spid="26" grpId="0"/>
      <p:bldP spid="28" grpId="0"/>
      <p:bldP spid="30" grpId="0"/>
      <p:bldP spid="31" grpId="0"/>
      <p:bldP spid="33" grpId="0"/>
      <p:bldP spid="36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Traagheid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van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gasdruk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99060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SRT: hoe </a:t>
            </a:r>
            <a:r>
              <a:rPr lang="en-US" kern="1200" dirty="0" err="1" smtClean="0"/>
              <a:t>hoger</a:t>
            </a:r>
            <a:r>
              <a:rPr lang="en-US" kern="1200" dirty="0" smtClean="0"/>
              <a:t> de </a:t>
            </a:r>
            <a:r>
              <a:rPr lang="en-US" kern="1200" dirty="0" err="1" smtClean="0"/>
              <a:t>gasdruk</a:t>
            </a:r>
            <a:r>
              <a:rPr lang="en-US" kern="1200" dirty="0" smtClean="0"/>
              <a:t>, des </a:t>
            </a:r>
            <a:r>
              <a:rPr lang="en-US" kern="1200" dirty="0" err="1" smtClean="0"/>
              <a:t>te</a:t>
            </a:r>
            <a:r>
              <a:rPr lang="en-US" kern="1200" dirty="0" smtClean="0"/>
              <a:t> </a:t>
            </a:r>
            <a:r>
              <a:rPr lang="en-US" kern="1200" dirty="0" err="1" smtClean="0"/>
              <a:t>moeilijker</a:t>
            </a:r>
            <a:r>
              <a:rPr lang="en-US" kern="1200" dirty="0" smtClean="0"/>
              <a:t> is het </a:t>
            </a:r>
            <a:r>
              <a:rPr lang="en-US" kern="1200" dirty="0" err="1" smtClean="0"/>
              <a:t>om</a:t>
            </a:r>
            <a:r>
              <a:rPr lang="en-US" kern="1200" dirty="0" smtClean="0"/>
              <a:t> het gas </a:t>
            </a:r>
            <a:r>
              <a:rPr lang="en-US" kern="1200" dirty="0" err="1" smtClean="0"/>
              <a:t>te</a:t>
            </a:r>
            <a:r>
              <a:rPr lang="en-US" kern="1200" dirty="0" smtClean="0"/>
              <a:t> </a:t>
            </a:r>
            <a:r>
              <a:rPr lang="en-US" kern="1200" dirty="0" err="1" smtClean="0"/>
              <a:t>versnellen</a:t>
            </a:r>
            <a:r>
              <a:rPr lang="en-US" kern="1200" dirty="0" smtClean="0"/>
              <a:t> (</a:t>
            </a:r>
            <a:r>
              <a:rPr lang="en-US" kern="1200" dirty="0" err="1" smtClean="0"/>
              <a:t>traagheid</a:t>
            </a:r>
            <a:r>
              <a:rPr lang="en-US" kern="1200" dirty="0" smtClean="0"/>
              <a:t> </a:t>
            </a:r>
            <a:r>
              <a:rPr lang="en-US" kern="1200" dirty="0" err="1" smtClean="0"/>
              <a:t>neemt</a:t>
            </a:r>
            <a:r>
              <a:rPr lang="en-US" kern="1200" dirty="0" smtClean="0"/>
              <a:t> toe)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620000" y="2438400"/>
            <a:ext cx="1171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Volume V</a:t>
            </a:r>
          </a:p>
        </p:txBody>
      </p:sp>
      <p:pic>
        <p:nvPicPr>
          <p:cNvPr id="15381" name="Object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803525"/>
            <a:ext cx="1771650" cy="701675"/>
          </a:xfrm>
          <a:prstGeom prst="rect">
            <a:avLst/>
          </a:prstGeom>
          <a:noFill/>
        </p:spPr>
      </p:pic>
      <p:sp>
        <p:nvSpPr>
          <p:cNvPr id="14" name="Cube 13"/>
          <p:cNvSpPr/>
          <p:nvPr/>
        </p:nvSpPr>
        <p:spPr bwMode="auto">
          <a:xfrm>
            <a:off x="6019800" y="2438400"/>
            <a:ext cx="13716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2819400"/>
            <a:ext cx="1336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Dichtheid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>
                <a:cs typeface="+mn-cs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0" y="3154363"/>
            <a:ext cx="8905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Druk</a:t>
            </a:r>
            <a:r>
              <a:rPr lang="en-US" dirty="0">
                <a:latin typeface="+mn-lt"/>
                <a:cs typeface="+mn-cs"/>
              </a:rPr>
              <a:t> P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+mn-lt"/>
                <a:cs typeface="+mn-cs"/>
              </a:rPr>
              <a:t>Oefen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kracht</a:t>
            </a:r>
            <a:r>
              <a:rPr lang="en-US" sz="2400" b="1" dirty="0">
                <a:latin typeface="+mn-lt"/>
                <a:cs typeface="+mn-cs"/>
              </a:rPr>
              <a:t> F </a:t>
            </a:r>
            <a:r>
              <a:rPr lang="en-US" sz="2400" b="1" dirty="0" err="1">
                <a:latin typeface="+mn-lt"/>
                <a:cs typeface="+mn-cs"/>
              </a:rPr>
              <a:t>uit</a:t>
            </a:r>
            <a:r>
              <a:rPr lang="en-US" sz="2400" b="1" dirty="0">
                <a:latin typeface="+mn-lt"/>
                <a:cs typeface="+mn-cs"/>
              </a:rPr>
              <a:t>, </a:t>
            </a:r>
            <a:r>
              <a:rPr lang="en-US" sz="2400" b="1" dirty="0" err="1">
                <a:latin typeface="+mn-lt"/>
                <a:cs typeface="+mn-cs"/>
              </a:rPr>
              <a:t>versnel</a:t>
            </a:r>
            <a:r>
              <a:rPr lang="en-US" sz="2400" b="1" dirty="0">
                <a:latin typeface="+mn-lt"/>
                <a:cs typeface="+mn-cs"/>
              </a:rPr>
              <a:t> tot </a:t>
            </a:r>
            <a:r>
              <a:rPr lang="en-US" sz="2400" b="1" dirty="0" err="1">
                <a:latin typeface="+mn-lt"/>
                <a:cs typeface="+mn-cs"/>
              </a:rPr>
              <a:t>snelheid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i="1" dirty="0">
                <a:latin typeface="+mn-lt"/>
                <a:cs typeface="+mn-cs"/>
              </a:rPr>
              <a:t>v &lt;&lt; c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34290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SRT: </a:t>
            </a:r>
            <a:r>
              <a:rPr lang="en-US" sz="2400" b="1" kern="0" dirty="0" err="1">
                <a:latin typeface="+mn-lt"/>
                <a:cs typeface="+mn-cs"/>
              </a:rPr>
              <a:t>lorentzcontractie</a:t>
            </a:r>
            <a:r>
              <a:rPr lang="en-US" sz="2400" b="1" kern="0" dirty="0">
                <a:latin typeface="+mn-lt"/>
                <a:cs typeface="+mn-cs"/>
              </a:rPr>
              <a:t> </a:t>
            </a:r>
            <a:r>
              <a:rPr lang="en-US" sz="2400" b="1" kern="0" dirty="0" err="1">
                <a:latin typeface="+mn-lt"/>
                <a:cs typeface="+mn-cs"/>
              </a:rPr>
              <a:t>maakt</a:t>
            </a:r>
            <a:r>
              <a:rPr lang="en-US" sz="2400" b="1" kern="0" dirty="0">
                <a:latin typeface="+mn-lt"/>
                <a:cs typeface="+mn-cs"/>
              </a:rPr>
              <a:t> de </a:t>
            </a:r>
            <a:r>
              <a:rPr lang="en-US" sz="2400" b="1" kern="0" dirty="0" err="1">
                <a:latin typeface="+mn-lt"/>
                <a:cs typeface="+mn-cs"/>
              </a:rPr>
              <a:t>doos</a:t>
            </a:r>
            <a:r>
              <a:rPr lang="en-US" sz="2400" b="1" kern="0" dirty="0">
                <a:latin typeface="+mn-lt"/>
                <a:cs typeface="+mn-cs"/>
              </a:rPr>
              <a:t> </a:t>
            </a:r>
            <a:r>
              <a:rPr lang="en-US" sz="2400" b="1" kern="0" dirty="0" err="1">
                <a:latin typeface="+mn-lt"/>
                <a:cs typeface="+mn-cs"/>
              </a:rPr>
              <a:t>kleiner</a:t>
            </a:r>
            <a:endParaRPr lang="en-US" sz="2400" b="1" kern="0" dirty="0">
              <a:latin typeface="+mn-lt"/>
              <a:cs typeface="+mn-cs"/>
            </a:endParaRPr>
          </a:p>
        </p:txBody>
      </p:sp>
      <p:pic>
        <p:nvPicPr>
          <p:cNvPr id="2" name="Object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7650" y="4029075"/>
            <a:ext cx="1681163" cy="384175"/>
          </a:xfrm>
          <a:prstGeom prst="rect">
            <a:avLst/>
          </a:prstGeom>
          <a:noFill/>
        </p:spPr>
      </p:pic>
      <p:pic>
        <p:nvPicPr>
          <p:cNvPr id="3" name="Object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1550" y="5514975"/>
            <a:ext cx="2260600" cy="647700"/>
          </a:xfrm>
          <a:prstGeom prst="rect">
            <a:avLst/>
          </a:prstGeom>
          <a:noFill/>
        </p:spPr>
      </p:pic>
      <p:sp>
        <p:nvSpPr>
          <p:cNvPr id="21" name="Cube 20"/>
          <p:cNvSpPr/>
          <p:nvPr/>
        </p:nvSpPr>
        <p:spPr bwMode="auto">
          <a:xfrm>
            <a:off x="6019800" y="4038600"/>
            <a:ext cx="914400" cy="1371600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7086600" y="4724400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7467600" y="4343400"/>
            <a:ext cx="30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latin typeface="+mn-lt"/>
                <a:cs typeface="+mn-cs"/>
              </a:rPr>
              <a:t>v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533400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 err="1">
                <a:latin typeface="+mn-lt"/>
                <a:cs typeface="+mn-cs"/>
              </a:rPr>
              <a:t>Energie</a:t>
            </a:r>
            <a:r>
              <a:rPr lang="en-US" sz="2400" b="1" kern="0" dirty="0">
                <a:latin typeface="+mn-lt"/>
                <a:cs typeface="+mn-cs"/>
              </a:rPr>
              <a:t> </a:t>
            </a:r>
            <a:r>
              <a:rPr lang="en-US" sz="2400" b="1" kern="0" dirty="0" err="1">
                <a:latin typeface="+mn-lt"/>
                <a:cs typeface="+mn-cs"/>
              </a:rPr>
              <a:t>nodig</a:t>
            </a:r>
            <a:r>
              <a:rPr lang="en-US" sz="2400" b="1" kern="0" dirty="0">
                <a:latin typeface="+mn-lt"/>
                <a:cs typeface="+mn-cs"/>
              </a:rPr>
              <a:t> </a:t>
            </a:r>
            <a:r>
              <a:rPr lang="en-US" sz="2400" b="1" kern="0" dirty="0" err="1">
                <a:latin typeface="+mn-lt"/>
                <a:cs typeface="+mn-cs"/>
              </a:rPr>
              <a:t>om</a:t>
            </a:r>
            <a:r>
              <a:rPr lang="en-US" sz="2400" b="1" kern="0" dirty="0">
                <a:latin typeface="+mn-lt"/>
                <a:cs typeface="+mn-cs"/>
              </a:rPr>
              <a:t> gas </a:t>
            </a:r>
            <a:r>
              <a:rPr lang="en-US" sz="2400" b="1" kern="0" dirty="0" err="1">
                <a:latin typeface="+mn-lt"/>
                <a:cs typeface="+mn-cs"/>
              </a:rPr>
              <a:t>te</a:t>
            </a:r>
            <a:r>
              <a:rPr lang="en-US" sz="2400" b="1" kern="0" dirty="0">
                <a:latin typeface="+mn-lt"/>
                <a:cs typeface="+mn-cs"/>
              </a:rPr>
              <a:t> </a:t>
            </a:r>
            <a:r>
              <a:rPr lang="en-US" sz="2400" b="1" kern="0" dirty="0" err="1">
                <a:latin typeface="+mn-lt"/>
                <a:cs typeface="+mn-cs"/>
              </a:rPr>
              <a:t>versnellen</a:t>
            </a:r>
            <a:endParaRPr lang="en-US" sz="2400" b="1" kern="0" dirty="0">
              <a:latin typeface="+mn-lt"/>
              <a:cs typeface="+mn-cs"/>
            </a:endParaRPr>
          </a:p>
        </p:txBody>
      </p:sp>
      <p:pic>
        <p:nvPicPr>
          <p:cNvPr id="4" name="Object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562600"/>
            <a:ext cx="4846638" cy="628650"/>
          </a:xfrm>
          <a:prstGeom prst="rect">
            <a:avLst/>
          </a:prstGeom>
          <a:noFill/>
        </p:spPr>
      </p:pic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995863" y="5499100"/>
            <a:ext cx="381000" cy="762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4" name="TextBox 33"/>
          <p:cNvSpPr txBox="1"/>
          <p:nvPr/>
        </p:nvSpPr>
        <p:spPr>
          <a:xfrm>
            <a:off x="5105400" y="6259513"/>
            <a:ext cx="3044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extra </a:t>
            </a:r>
            <a:r>
              <a:rPr lang="en-US" dirty="0" err="1">
                <a:latin typeface="+mn-lt"/>
                <a:cs typeface="+mn-cs"/>
              </a:rPr>
              <a:t>traagheid</a:t>
            </a:r>
            <a:r>
              <a:rPr lang="en-US" dirty="0">
                <a:latin typeface="+mn-lt"/>
                <a:cs typeface="+mn-cs"/>
              </a:rPr>
              <a:t> van </a:t>
            </a:r>
            <a:r>
              <a:rPr lang="en-US" dirty="0" err="1">
                <a:latin typeface="+mn-lt"/>
                <a:cs typeface="+mn-cs"/>
              </a:rPr>
              <a:t>gasdruk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22" name="Straight Connector 8"/>
          <p:cNvCxnSpPr>
            <a:cxnSpLocks noChangeShapeType="1"/>
          </p:cNvCxnSpPr>
          <p:nvPr/>
        </p:nvCxnSpPr>
        <p:spPr bwMode="auto">
          <a:xfrm>
            <a:off x="1082675" y="836612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7" grpId="0"/>
      <p:bldP spid="14" grpId="0" animBg="1"/>
      <p:bldP spid="15" grpId="0"/>
      <p:bldP spid="16" grpId="0"/>
      <p:bldP spid="17" grpId="0"/>
      <p:bldP spid="18" grpId="0"/>
      <p:bldP spid="21" grpId="0" animBg="1"/>
      <p:bldP spid="24" grpId="0"/>
      <p:bldP spid="25" grpId="0"/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Energie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– 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impuls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 tensor: `</a:t>
            </a:r>
            <a:r>
              <a:rPr lang="en-US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stof</a:t>
            </a:r>
            <a:r>
              <a:rPr lang="en-US" i="1" kern="1200" dirty="0" smtClean="0">
                <a:solidFill>
                  <a:srgbClr val="000099"/>
                </a:solidFill>
                <a:ea typeface="+mn-ea"/>
                <a:cs typeface="+mn-cs"/>
              </a:rPr>
              <a:t>’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2175"/>
            <a:ext cx="8686800" cy="1295400"/>
          </a:xfrm>
        </p:spPr>
        <p:txBody>
          <a:bodyPr/>
          <a:lstStyle/>
          <a:p>
            <a:pPr>
              <a:defRPr/>
            </a:pPr>
            <a:r>
              <a:rPr lang="en-US" kern="1200" dirty="0" err="1" smtClean="0"/>
              <a:t>Energie</a:t>
            </a:r>
            <a:r>
              <a:rPr lang="en-US" kern="1200" dirty="0" smtClean="0"/>
              <a:t> </a:t>
            </a:r>
            <a:r>
              <a:rPr lang="en-US" kern="1200" dirty="0" err="1" smtClean="0"/>
              <a:t>nodig</a:t>
            </a:r>
            <a:r>
              <a:rPr lang="en-US" kern="1200" dirty="0" smtClean="0"/>
              <a:t> </a:t>
            </a:r>
            <a:r>
              <a:rPr lang="en-US" kern="1200" dirty="0" err="1" smtClean="0"/>
              <a:t>om</a:t>
            </a:r>
            <a:r>
              <a:rPr lang="en-US" kern="1200" dirty="0" smtClean="0"/>
              <a:t> gas </a:t>
            </a:r>
            <a:r>
              <a:rPr lang="en-US" kern="1200" dirty="0" err="1" smtClean="0"/>
              <a:t>te</a:t>
            </a:r>
            <a:r>
              <a:rPr lang="en-US" kern="1200" dirty="0" smtClean="0"/>
              <a:t> </a:t>
            </a:r>
            <a:r>
              <a:rPr lang="en-US" kern="1200" dirty="0" err="1" smtClean="0"/>
              <a:t>versnellen</a:t>
            </a:r>
            <a:endParaRPr lang="en-US" kern="1200" dirty="0" smtClean="0"/>
          </a:p>
          <a:p>
            <a:pPr lvl="1">
              <a:defRPr/>
            </a:pPr>
            <a:r>
              <a:rPr lang="en-US" kern="1200" dirty="0" err="1" smtClean="0"/>
              <a:t>Afhankelijk</a:t>
            </a:r>
            <a:r>
              <a:rPr lang="en-US" kern="1200" dirty="0" smtClean="0"/>
              <a:t> van </a:t>
            </a:r>
            <a:r>
              <a:rPr lang="en-US" kern="1200" dirty="0" err="1" smtClean="0"/>
              <a:t>referentiesysteem</a:t>
            </a:r>
            <a:endParaRPr lang="en-US" kern="1200" dirty="0" smtClean="0"/>
          </a:p>
          <a:p>
            <a:pPr lvl="1">
              <a:defRPr/>
            </a:pPr>
            <a:r>
              <a:rPr lang="en-US" kern="1200" dirty="0" smtClean="0"/>
              <a:t>0 – component van </a:t>
            </a:r>
            <a:r>
              <a:rPr lang="en-US" kern="1200" dirty="0" err="1" smtClean="0"/>
              <a:t>vierimpuls</a:t>
            </a:r>
            <a:r>
              <a:rPr lang="en-US" kern="1200" dirty="0" smtClean="0"/>
              <a:t> </a:t>
            </a:r>
            <a:endParaRPr lang="en-US" dirty="0" smtClean="0"/>
          </a:p>
        </p:txBody>
      </p:sp>
      <p:graphicFrame>
        <p:nvGraphicFramePr>
          <p:cNvPr id="15381" name="Object 11"/>
          <p:cNvGraphicFramePr>
            <a:graphicFrameLocks noChangeAspect="1"/>
          </p:cNvGraphicFramePr>
          <p:nvPr/>
        </p:nvGraphicFramePr>
        <p:xfrm>
          <a:off x="6248400" y="762000"/>
          <a:ext cx="2257425" cy="803275"/>
        </p:xfrm>
        <a:graphic>
          <a:graphicData uri="http://schemas.openxmlformats.org/presentationml/2006/ole">
            <p:oleObj spid="_x0000_s3074" name="Equation" r:id="rId4" imgW="1206360" imgH="431640" progId="Equation.3">
              <p:embed/>
            </p:oleObj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2035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+mn-lt"/>
                <a:cs typeface="+mn-cs"/>
              </a:rPr>
              <a:t>Beschouw</a:t>
            </a:r>
            <a:r>
              <a:rPr lang="en-US" sz="2400" b="1" dirty="0">
                <a:latin typeface="+mn-lt"/>
                <a:cs typeface="+mn-cs"/>
              </a:rPr>
              <a:t> `</a:t>
            </a:r>
            <a:r>
              <a:rPr lang="en-US" sz="2400" b="1" dirty="0" err="1">
                <a:latin typeface="+mn-lt"/>
                <a:cs typeface="+mn-cs"/>
              </a:rPr>
              <a:t>stof</a:t>
            </a:r>
            <a:r>
              <a:rPr lang="en-US" sz="2400" b="1" dirty="0">
                <a:latin typeface="+mn-lt"/>
                <a:cs typeface="+mn-cs"/>
              </a:rPr>
              <a:t>’ (</a:t>
            </a:r>
            <a:r>
              <a:rPr lang="en-US" sz="2400" b="1" dirty="0" err="1">
                <a:latin typeface="+mn-lt"/>
                <a:cs typeface="+mn-cs"/>
              </a:rPr>
              <a:t>engels</a:t>
            </a:r>
            <a:r>
              <a:rPr lang="en-US" sz="2400" b="1" dirty="0">
                <a:latin typeface="+mn-lt"/>
                <a:cs typeface="+mn-cs"/>
              </a:rPr>
              <a:t>: </a:t>
            </a:r>
            <a:r>
              <a:rPr lang="en-US" sz="2400" b="1" i="1" dirty="0">
                <a:latin typeface="+mn-lt"/>
                <a:cs typeface="+mn-cs"/>
              </a:rPr>
              <a:t>dust</a:t>
            </a:r>
            <a:r>
              <a:rPr lang="en-US" sz="2400" b="1" dirty="0">
                <a:latin typeface="+mn-lt"/>
                <a:cs typeface="+mn-cs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Verzameling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deeltjes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in rust ten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opzichte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van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elkaar</a:t>
            </a:r>
            <a:endParaRPr lang="en-US" sz="2000" b="1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Constant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viersnelheidsveld</a:t>
            </a:r>
            <a:endParaRPr lang="en-US" sz="2000" b="1" kern="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729163" y="2824163"/>
          <a:ext cx="808037" cy="423862"/>
        </p:xfrm>
        <a:graphic>
          <a:graphicData uri="http://schemas.openxmlformats.org/presentationml/2006/ole">
            <p:oleObj spid="_x0000_s3075" name="Equation" r:id="rId5" imgW="431640" imgH="228600" progId="Equation.3">
              <p:embed/>
            </p:oleObj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2819400"/>
            <a:ext cx="2903538" cy="409575"/>
            <a:chOff x="5638800" y="3146425"/>
            <a:chExt cx="2903359" cy="409253"/>
          </a:xfrm>
        </p:grpSpPr>
        <p:sp>
          <p:nvSpPr>
            <p:cNvPr id="18" name="TextBox 17"/>
            <p:cNvSpPr txBox="1"/>
            <p:nvPr/>
          </p:nvSpPr>
          <p:spPr>
            <a:xfrm>
              <a:off x="5638800" y="3186082"/>
              <a:ext cx="2903359" cy="369596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Flux </a:t>
              </a:r>
              <a:r>
                <a:rPr lang="en-US" dirty="0" err="1">
                  <a:latin typeface="+mn-lt"/>
                  <a:cs typeface="+mn-cs"/>
                </a:rPr>
                <a:t>viervector</a:t>
              </a:r>
              <a:r>
                <a:rPr lang="en-US" dirty="0">
                  <a:latin typeface="+mn-lt"/>
                  <a:cs typeface="+mn-cs"/>
                </a:rPr>
                <a:t>                   </a:t>
              </a: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234765" y="3146425"/>
            <a:ext cx="1282700" cy="377825"/>
          </p:xfrm>
          <a:graphic>
            <a:graphicData uri="http://schemas.openxmlformats.org/presentationml/2006/ole">
              <p:oleObj spid="_x0000_s3084" name="Equation" r:id="rId6" imgW="685800" imgH="203040" progId="Equation.3">
                <p:embed/>
              </p:oleObj>
            </a:graphicData>
          </a:graphic>
        </p:graphicFrame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719219" y="3505994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 bwMode="auto">
          <a:xfrm>
            <a:off x="4953000" y="3429000"/>
            <a:ext cx="3429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deeltjesdichtheid</a:t>
            </a:r>
            <a:r>
              <a:rPr lang="en-US" dirty="0">
                <a:latin typeface="+mn-lt"/>
                <a:cs typeface="+mn-cs"/>
              </a:rPr>
              <a:t> in </a:t>
            </a:r>
            <a:r>
              <a:rPr lang="en-US" dirty="0" err="1">
                <a:latin typeface="+mn-lt"/>
                <a:cs typeface="+mn-cs"/>
              </a:rPr>
              <a:t>rustsysteem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321175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+mn-lt"/>
                <a:cs typeface="+mn-cs"/>
              </a:rPr>
              <a:t>Bewegend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systeem</a:t>
            </a:r>
            <a:endParaRPr lang="en-US" sz="2400" b="1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1" i="1" dirty="0">
                <a:solidFill>
                  <a:srgbClr val="000099"/>
                </a:solidFill>
                <a:latin typeface="+mn-lt"/>
                <a:cs typeface="+mn-cs"/>
              </a:rPr>
              <a:t>N</a:t>
            </a:r>
            <a:r>
              <a:rPr lang="en-US" sz="2000" b="1" i="1" baseline="30000" dirty="0">
                <a:solidFill>
                  <a:srgbClr val="000099"/>
                </a:solidFill>
                <a:latin typeface="+mn-lt"/>
                <a:cs typeface="+mn-cs"/>
              </a:rPr>
              <a:t>0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is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deeltjesdichtheid</a:t>
            </a:r>
            <a:endParaRPr lang="en-US" sz="2000" b="1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1" i="1" dirty="0">
                <a:solidFill>
                  <a:srgbClr val="000099"/>
                </a:solidFill>
                <a:latin typeface="+mn-lt"/>
                <a:cs typeface="+mn-cs"/>
              </a:rPr>
              <a:t>N</a:t>
            </a:r>
            <a:r>
              <a:rPr lang="en-US" sz="2000" b="1" i="1" baseline="30000" dirty="0">
                <a:solidFill>
                  <a:srgbClr val="000099"/>
                </a:solidFill>
                <a:latin typeface="+mn-lt"/>
                <a:cs typeface="+mn-cs"/>
              </a:rPr>
              <a:t>i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deeltjesflux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in </a:t>
            </a:r>
            <a:r>
              <a:rPr lang="en-US" sz="2000" b="1" i="1" dirty="0">
                <a:solidFill>
                  <a:srgbClr val="000099"/>
                </a:solidFill>
                <a:latin typeface="+mn-lt"/>
                <a:cs typeface="+mn-cs"/>
              </a:rPr>
              <a:t>x</a:t>
            </a:r>
            <a:r>
              <a:rPr lang="en-US" sz="2000" b="1" i="1" baseline="30000" dirty="0">
                <a:solidFill>
                  <a:srgbClr val="000099"/>
                </a:solidFill>
                <a:latin typeface="+mn-lt"/>
                <a:cs typeface="+mn-cs"/>
              </a:rPr>
              <a:t>i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– </a:t>
            </a:r>
            <a:r>
              <a:rPr lang="en-US" sz="2000" b="1" dirty="0" err="1">
                <a:solidFill>
                  <a:srgbClr val="000099"/>
                </a:solidFill>
                <a:latin typeface="+mn-lt"/>
                <a:cs typeface="+mn-cs"/>
              </a:rPr>
              <a:t>richting</a:t>
            </a:r>
            <a:r>
              <a:rPr lang="en-US" sz="2000" b="1" dirty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endParaRPr lang="en-US" sz="2000" b="1" kern="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953000" y="3787775"/>
            <a:ext cx="3446463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massadichtheid</a:t>
            </a:r>
            <a:r>
              <a:rPr lang="en-US" dirty="0">
                <a:latin typeface="+mn-lt"/>
                <a:cs typeface="+mn-cs"/>
              </a:rPr>
              <a:t> in </a:t>
            </a:r>
            <a:r>
              <a:rPr lang="en-US" dirty="0" err="1">
                <a:latin typeface="+mn-lt"/>
                <a:cs typeface="+mn-cs"/>
              </a:rPr>
              <a:t>rustsysteem</a:t>
            </a: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/>
        </p:nvGraphicFramePr>
        <p:xfrm>
          <a:off x="8193088" y="3892550"/>
          <a:ext cx="762000" cy="252413"/>
        </p:xfrm>
        <a:graphic>
          <a:graphicData uri="http://schemas.openxmlformats.org/presentationml/2006/ole">
            <p:oleObj spid="_x0000_s3076" name="Equation" r:id="rId7" imgW="495000" imgH="16488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 bwMode="auto">
          <a:xfrm>
            <a:off x="4953000" y="4144963"/>
            <a:ext cx="3446463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energiedichtheid</a:t>
            </a:r>
            <a:r>
              <a:rPr lang="en-US" dirty="0">
                <a:latin typeface="+mn-lt"/>
                <a:cs typeface="+mn-cs"/>
              </a:rPr>
              <a:t> in </a:t>
            </a:r>
            <a:r>
              <a:rPr lang="en-US" dirty="0" err="1">
                <a:latin typeface="+mn-lt"/>
                <a:cs typeface="+mn-cs"/>
              </a:rPr>
              <a:t>rustsysteem</a:t>
            </a: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8342313" y="4148138"/>
          <a:ext cx="390525" cy="350837"/>
        </p:xfrm>
        <a:graphic>
          <a:graphicData uri="http://schemas.openxmlformats.org/presentationml/2006/ole">
            <p:oleObj spid="_x0000_s3077" name="Equation" r:id="rId8" imgW="253800" imgH="228600" progId="Equation.3">
              <p:embed/>
            </p:oleObj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3224213"/>
            <a:ext cx="43434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+mn-lt"/>
                <a:cs typeface="+mn-cs"/>
              </a:rPr>
              <a:t>Rustsysteem</a:t>
            </a:r>
            <a:endParaRPr lang="en-US" sz="2400" b="1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b="1" i="1" dirty="0">
                <a:solidFill>
                  <a:srgbClr val="000099"/>
                </a:solidFill>
                <a:latin typeface="+mn-lt"/>
                <a:cs typeface="+mn-cs"/>
              </a:rPr>
              <a:t>n en m </a:t>
            </a:r>
            <a:r>
              <a:rPr lang="en-US" sz="2000" b="1" i="1" dirty="0" err="1">
                <a:solidFill>
                  <a:srgbClr val="000099"/>
                </a:solidFill>
                <a:latin typeface="+mn-lt"/>
                <a:cs typeface="+mn-cs"/>
              </a:rPr>
              <a:t>zijn</a:t>
            </a:r>
            <a:r>
              <a:rPr lang="en-US" sz="2000" b="1" i="1" dirty="0">
                <a:solidFill>
                  <a:srgbClr val="000099"/>
                </a:solidFill>
                <a:latin typeface="+mn-lt"/>
                <a:cs typeface="+mn-cs"/>
              </a:rPr>
              <a:t> 0-componenten van </a:t>
            </a:r>
            <a:r>
              <a:rPr lang="en-US" sz="2000" b="1" i="1" dirty="0" err="1">
                <a:solidFill>
                  <a:srgbClr val="000099"/>
                </a:solidFill>
                <a:latin typeface="+mn-lt"/>
                <a:cs typeface="+mn-cs"/>
              </a:rPr>
              <a:t>viervectoren</a:t>
            </a:r>
            <a:endParaRPr lang="en-US" sz="20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486400" y="4549775"/>
          <a:ext cx="908050" cy="1295400"/>
        </p:xfrm>
        <a:graphic>
          <a:graphicData uri="http://schemas.openxmlformats.org/presentationml/2006/ole">
            <p:oleObj spid="_x0000_s3078" name="Equation" r:id="rId9" imgW="634680" imgH="914400" progId="Equation.3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6692900" y="4549775"/>
          <a:ext cx="1689100" cy="1295400"/>
        </p:xfrm>
        <a:graphic>
          <a:graphicData uri="http://schemas.openxmlformats.org/presentationml/2006/ole">
            <p:oleObj spid="_x0000_s3079" name="Equation" r:id="rId10" imgW="1180800" imgH="914400" progId="Equation.3">
              <p:embed/>
            </p:oleObj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" y="5715000"/>
            <a:ext cx="5410200" cy="369888"/>
            <a:chOff x="762000" y="6183868"/>
            <a:chExt cx="54102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54102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is de                  component van de tensor</a:t>
              </a: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1756156" y="6239256"/>
            <a:ext cx="1054100" cy="287337"/>
          </p:xfrm>
          <a:graphic>
            <a:graphicData uri="http://schemas.openxmlformats.org/presentationml/2006/ole">
              <p:oleObj spid="_x0000_s3081" name="Equation" r:id="rId11" imgW="736560" imgH="203040" progId="Equation.3">
                <p:embed/>
              </p:oleObj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838200" y="6192774"/>
            <a:ext cx="363537" cy="323850"/>
          </p:xfrm>
          <a:graphic>
            <a:graphicData uri="http://schemas.openxmlformats.org/presentationml/2006/ole">
              <p:oleObj spid="_x0000_s3082" name="Equation" r:id="rId12" imgW="253800" imgH="228600" progId="Equation.3">
                <p:embed/>
              </p:oleObj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5475288" y="6230112"/>
            <a:ext cx="617537" cy="287338"/>
          </p:xfrm>
          <a:graphic>
            <a:graphicData uri="http://schemas.openxmlformats.org/presentationml/2006/ole">
              <p:oleObj spid="_x0000_s3083" name="Equation" r:id="rId13" imgW="431640" imgH="203040" progId="Equation.3">
                <p:embed/>
              </p:oleObj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38200" y="6248400"/>
          <a:ext cx="4014788" cy="447675"/>
        </p:xfrm>
        <a:graphic>
          <a:graphicData uri="http://schemas.openxmlformats.org/presentationml/2006/ole">
            <p:oleObj spid="_x0000_s3080" name="Equation" r:id="rId14" imgW="2145960" imgH="2412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 bwMode="auto">
          <a:xfrm>
            <a:off x="5105400" y="6291263"/>
            <a:ext cx="22860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Er</a:t>
            </a:r>
            <a:r>
              <a:rPr lang="en-US" dirty="0">
                <a:latin typeface="+mn-lt"/>
                <a:cs typeface="+mn-cs"/>
              </a:rPr>
              <a:t> is </a:t>
            </a:r>
            <a:r>
              <a:rPr lang="en-US" dirty="0" err="1">
                <a:latin typeface="+mn-lt"/>
                <a:cs typeface="+mn-cs"/>
              </a:rPr>
              <a:t>geen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gasdruk</a:t>
            </a:r>
            <a:r>
              <a:rPr lang="en-US" dirty="0"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</a:rPr>
              <a:t>Energie</a:t>
            </a:r>
            <a:r>
              <a:rPr lang="en-US" i="1" kern="1200" dirty="0" smtClean="0">
                <a:solidFill>
                  <a:srgbClr val="000099"/>
                </a:solidFill>
              </a:rPr>
              <a:t> – </a:t>
            </a:r>
            <a:r>
              <a:rPr lang="en-US" i="1" kern="1200" dirty="0" err="1" smtClean="0">
                <a:solidFill>
                  <a:srgbClr val="000099"/>
                </a:solidFill>
              </a:rPr>
              <a:t>impuls</a:t>
            </a:r>
            <a:r>
              <a:rPr lang="en-US" i="1" kern="1200" dirty="0" smtClean="0">
                <a:solidFill>
                  <a:srgbClr val="000099"/>
                </a:solidFill>
              </a:rPr>
              <a:t> tensor: </a:t>
            </a:r>
            <a:r>
              <a:rPr lang="en-US" i="1" kern="1200" dirty="0" err="1" smtClean="0">
                <a:solidFill>
                  <a:srgbClr val="000099"/>
                </a:solidFill>
              </a:rPr>
              <a:t>perfecte</a:t>
            </a:r>
            <a:r>
              <a:rPr lang="en-US" i="1" kern="1200" dirty="0" smtClean="0">
                <a:solidFill>
                  <a:srgbClr val="000099"/>
                </a:solidFill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</a:rPr>
              <a:t>vloeistof</a:t>
            </a:r>
            <a:endParaRPr lang="en-US" i="1" kern="1200" dirty="0" smtClean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kern="1200" dirty="0" err="1" smtClean="0"/>
              <a:t>Perfecte</a:t>
            </a:r>
            <a:r>
              <a:rPr lang="en-US" kern="1200" dirty="0" smtClean="0"/>
              <a:t> </a:t>
            </a:r>
            <a:r>
              <a:rPr lang="en-US" kern="1200" dirty="0" err="1" smtClean="0"/>
              <a:t>vloeistof</a:t>
            </a:r>
            <a:r>
              <a:rPr lang="en-US" kern="1200" dirty="0" smtClean="0"/>
              <a:t> (in </a:t>
            </a:r>
            <a:r>
              <a:rPr lang="en-US" kern="1200" dirty="0" err="1" smtClean="0"/>
              <a:t>rustsysteem</a:t>
            </a:r>
            <a:r>
              <a:rPr lang="en-US" kern="1200" dirty="0" smtClean="0"/>
              <a:t>)</a:t>
            </a:r>
          </a:p>
          <a:p>
            <a:pPr lvl="1">
              <a:defRPr/>
            </a:pPr>
            <a:r>
              <a:rPr lang="en-US" kern="1200" dirty="0" err="1" smtClean="0"/>
              <a:t>Energiedichtheid</a:t>
            </a:r>
            <a:endParaRPr lang="en-US" kern="1200" dirty="0" smtClean="0"/>
          </a:p>
          <a:p>
            <a:pPr lvl="1">
              <a:defRPr/>
            </a:pPr>
            <a:r>
              <a:rPr lang="en-US" kern="1200" dirty="0" err="1" smtClean="0"/>
              <a:t>Isotrope</a:t>
            </a:r>
            <a:r>
              <a:rPr lang="en-US" kern="1200" dirty="0" smtClean="0"/>
              <a:t> </a:t>
            </a:r>
            <a:r>
              <a:rPr lang="en-US" kern="1200" dirty="0" err="1" smtClean="0"/>
              <a:t>druk</a:t>
            </a:r>
            <a:r>
              <a:rPr lang="en-US" kern="1200" dirty="0" smtClean="0"/>
              <a:t> </a:t>
            </a:r>
            <a:r>
              <a:rPr lang="en-US" i="1" kern="1200" dirty="0" smtClean="0"/>
              <a:t>P</a:t>
            </a:r>
            <a:endParaRPr lang="en-US" i="1" dirty="0" smtClean="0"/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3429000" y="1655763"/>
          <a:ext cx="285750" cy="307975"/>
        </p:xfrm>
        <a:graphic>
          <a:graphicData uri="http://schemas.openxmlformats.org/presentationml/2006/ole">
            <p:oleObj spid="_x0000_s4098" name="Equation" r:id="rId4" imgW="152280" imgH="164880" progId="Equation.3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62400" y="1893888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  </a:t>
              </a:r>
              <a:r>
                <a:rPr lang="en-US" dirty="0" err="1">
                  <a:latin typeface="+mn-lt"/>
                  <a:cs typeface="+mn-cs"/>
                </a:rPr>
                <a:t>diagonaal</a:t>
              </a:r>
              <a:r>
                <a:rPr lang="en-US" dirty="0">
                  <a:latin typeface="+mn-lt"/>
                  <a:cs typeface="+mn-cs"/>
                </a:rPr>
                <a:t>, met  </a:t>
              </a: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p:oleObj spid="_x0000_s4102" name="Equation" r:id="rId5" imgW="266400" imgH="19044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p:oleObj spid="_x0000_s4103" name="Equation" r:id="rId6" imgW="939600" imgH="190440" progId="Equation.3">
                <p:embed/>
              </p:oleObj>
            </a:graphicData>
          </a:graphic>
        </p:graphicFrame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In </a:t>
            </a:r>
            <a:r>
              <a:rPr lang="en-US" sz="2400" b="1" dirty="0" err="1">
                <a:latin typeface="+mn-lt"/>
                <a:cs typeface="+mn-cs"/>
              </a:rPr>
              <a:t>rustsysteem</a:t>
            </a:r>
            <a:endParaRPr lang="en-US" sz="2400" b="1" dirty="0">
              <a:latin typeface="+mn-lt"/>
              <a:cs typeface="+mn-cs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438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latin typeface="+mn-lt"/>
                <a:cs typeface="+mn-cs"/>
              </a:rPr>
              <a:t>In </a:t>
            </a:r>
            <a:r>
              <a:rPr lang="en-US" sz="2400" b="1" dirty="0" err="1">
                <a:latin typeface="+mn-lt"/>
                <a:cs typeface="+mn-cs"/>
              </a:rPr>
              <a:t>tensorvorm</a:t>
            </a:r>
            <a:r>
              <a:rPr lang="en-US" sz="2400" b="1" dirty="0">
                <a:latin typeface="+mn-lt"/>
                <a:cs typeface="+mn-cs"/>
              </a:rPr>
              <a:t> (</a:t>
            </a:r>
            <a:r>
              <a:rPr lang="en-US" sz="2400" b="1" dirty="0" err="1">
                <a:latin typeface="+mn-lt"/>
                <a:cs typeface="+mn-cs"/>
              </a:rPr>
              <a:t>geldig</a:t>
            </a:r>
            <a:r>
              <a:rPr lang="en-US" sz="2400" b="1" dirty="0">
                <a:latin typeface="+mn-lt"/>
                <a:cs typeface="+mn-cs"/>
              </a:rPr>
              <a:t> in </a:t>
            </a:r>
            <a:r>
              <a:rPr lang="en-US" sz="2400" b="1" dirty="0" err="1">
                <a:latin typeface="+mn-lt"/>
                <a:cs typeface="+mn-cs"/>
              </a:rPr>
              <a:t>elke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systeem</a:t>
            </a:r>
            <a:r>
              <a:rPr lang="en-US" sz="2400" b="1" dirty="0">
                <a:latin typeface="+mn-lt"/>
                <a:cs typeface="+mn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0" y="4114800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We </a:t>
            </a:r>
            <a:r>
              <a:rPr lang="en-US" dirty="0" err="1">
                <a:latin typeface="+mn-lt"/>
                <a:cs typeface="+mn-cs"/>
              </a:rPr>
              <a:t>hadden</a:t>
            </a: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4073525"/>
          <a:ext cx="1662113" cy="447675"/>
        </p:xfrm>
        <a:graphic>
          <a:graphicData uri="http://schemas.openxmlformats.org/presentationml/2006/ole">
            <p:oleObj spid="_x0000_s4099" name="Equation" r:id="rId8" imgW="888840" imgH="241200" progId="Equation.3">
              <p:embed/>
            </p:oleObj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4211638"/>
            <a:ext cx="2409825" cy="1262062"/>
            <a:chOff x="5562600" y="4211782"/>
            <a:chExt cx="2409825" cy="1262062"/>
          </a:xfrm>
        </p:grpSpPr>
        <p:pic>
          <p:nvPicPr>
            <p:cNvPr id="4119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990600" y="4765675"/>
            <a:ext cx="22860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Probeer</a:t>
            </a: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2079625" y="4579938"/>
          <a:ext cx="2492375" cy="801687"/>
        </p:xfrm>
        <a:graphic>
          <a:graphicData uri="http://schemas.openxmlformats.org/presentationml/2006/ole">
            <p:oleObj spid="_x0000_s4100" name="Equation" r:id="rId10" imgW="1333440" imgH="431640" progId="Equation.3">
              <p:embed/>
            </p:oleObj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41148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>
            <a:off x="990600" y="5521325"/>
            <a:ext cx="22860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cs typeface="+mn-cs"/>
              </a:rPr>
              <a:t>We </a:t>
            </a:r>
            <a:r>
              <a:rPr lang="en-US" dirty="0" err="1">
                <a:latin typeface="+mn-lt"/>
                <a:cs typeface="+mn-cs"/>
              </a:rPr>
              <a:t>vinden</a:t>
            </a:r>
            <a:endParaRPr lang="en-US" dirty="0">
              <a:latin typeface="+mn-lt"/>
              <a:cs typeface="+mn-cs"/>
            </a:endParaRP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2597150" y="5638800"/>
          <a:ext cx="3346450" cy="801688"/>
        </p:xfrm>
        <a:graphic>
          <a:graphicData uri="http://schemas.openxmlformats.org/presentationml/2006/ole">
            <p:oleObj spid="_x0000_s4101" name="Equation" r:id="rId12" imgW="1790640" imgH="431640" progId="Equation.3">
              <p:embed/>
            </p:oleObj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1148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63246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 bwMode="auto">
          <a:xfrm>
            <a:off x="6705600" y="5954713"/>
            <a:ext cx="2286000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+mn-lt"/>
                <a:cs typeface="+mn-cs"/>
              </a:rPr>
              <a:t>Verder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geldt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0" grpId="0"/>
      <p:bldP spid="22" grpId="0"/>
      <p:bldP spid="23" grpId="0" animBg="1"/>
      <p:bldP spid="28" grpId="0" animBg="1"/>
      <p:bldP spid="32" grpId="0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Linear space – a set </a:t>
            </a:r>
            <a:r>
              <a:rPr lang="en-US" sz="2000" b="0" i="1" dirty="0" smtClean="0">
                <a:solidFill>
                  <a:srgbClr val="6C18B0"/>
                </a:solidFill>
                <a:cs typeface="Arial" pitchFamily="34" charset="0"/>
              </a:rPr>
              <a:t>L</a:t>
            </a: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 is called a linear space when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Addition of elements is defined               is element of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Multiplication of elements with a real number is defined</a:t>
            </a:r>
          </a:p>
          <a:p>
            <a:pPr lvl="1">
              <a:defRPr/>
            </a:pP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 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contains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0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General rules from algebra are valid</a:t>
            </a: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361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0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Tensors – coordinate invariant description of GR</a:t>
            </a:r>
            <a:endParaRPr lang="en-US" altLang="ja-JP" sz="20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1524000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1814261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975" y="2133600"/>
            <a:ext cx="962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386264"/>
            <a:ext cx="3562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/>
          <p:nvPr/>
        </p:nvGrpSpPr>
        <p:grpSpPr>
          <a:xfrm>
            <a:off x="457200" y="2895600"/>
            <a:ext cx="8686800" cy="1905000"/>
            <a:chOff x="457200" y="2895600"/>
            <a:chExt cx="8686800" cy="1905000"/>
          </a:xfrm>
        </p:grpSpPr>
        <p:pic>
          <p:nvPicPr>
            <p:cNvPr id="197645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38800" y="3386389"/>
              <a:ext cx="126682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457200" y="28956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Linear space 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is </a:t>
              </a: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-dimensional when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Define vector basis                   Notation: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Each element (vector) of L can be expressed as                           or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dirty="0" smtClean="0">
                  <a:latin typeface="+mn-lt"/>
                </a:rPr>
                <a:t>Components are the real numbers 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Linear independent: none of the        can be expressed</a:t>
              </a:r>
              <a:r>
                <a:rPr kumimoji="0" lang="en-US" sz="1600" b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this way</a:t>
              </a:r>
              <a:endParaRPr kumimoji="0" lang="en-US" sz="16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Notation: vector</a:t>
              </a:r>
              <a:r>
                <a:rPr lang="en-US" sz="1600" kern="0" dirty="0" smtClean="0">
                  <a:latin typeface="+mn-lt"/>
                </a:rPr>
                <a:t> component: upper index; basis vectors lower index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764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05150" y="3290888"/>
              <a:ext cx="857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6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244" y="4152900"/>
              <a:ext cx="352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7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52938" y="3838575"/>
              <a:ext cx="238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8" name="Picture 1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3271838"/>
              <a:ext cx="40957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49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67600" y="3488657"/>
              <a:ext cx="92392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8"/>
          <p:cNvGrpSpPr/>
          <p:nvPr/>
        </p:nvGrpSpPr>
        <p:grpSpPr>
          <a:xfrm>
            <a:off x="457200" y="4876800"/>
            <a:ext cx="8686800" cy="1828800"/>
            <a:chOff x="457200" y="5029200"/>
            <a:chExt cx="8686800" cy="1828800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8686800" cy="18288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Change of basis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has infinitely many bases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If      is basis in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, then       is also a basis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in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. One has                    and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Matrix 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G  </a:t>
              </a:r>
              <a:r>
                <a:rPr kumimoji="0" lang="en-US" sz="1600" b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is inverse of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In other basis, components of vector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change to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Vector   </a:t>
              </a:r>
              <a:r>
                <a:rPr lang="en-US" sz="1600" kern="0" dirty="0" smtClean="0">
                  <a:latin typeface="+mn-lt"/>
                </a:rPr>
                <a:t>    is geometric object and does not change!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7650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1864" y="5683918"/>
              <a:ext cx="2381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1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83882" y="5710489"/>
              <a:ext cx="285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2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48400" y="5591175"/>
              <a:ext cx="10382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3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72400" y="5672389"/>
              <a:ext cx="10572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4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48289" y="6019800"/>
              <a:ext cx="180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5" name="Picture 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00575" y="5953125"/>
              <a:ext cx="11906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6" name="Picture 2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638800" y="6265446"/>
              <a:ext cx="12192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7" name="Picture 2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81200" y="6534150"/>
              <a:ext cx="2286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8382000" y="5715000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+mn-lt"/>
              </a:rPr>
              <a:t>i</a:t>
            </a:r>
            <a:endParaRPr lang="en-US" sz="1400" i="1" dirty="0">
              <a:latin typeface="+mn-lt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748336" y="5309936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638800" y="5867400"/>
            <a:ext cx="12954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86600" y="6211669"/>
            <a:ext cx="1518364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contravariant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covariant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15240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1-form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GR works with geometric (basis-independent) objects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Vector is an example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Other example: real-valued function of vectors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Imagine this as a machine with a single slot to insert vectors: real numbers result</a:t>
            </a: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1-forms and dual spaces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812257"/>
            <a:ext cx="428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/>
          <p:nvPr/>
        </p:nvGrpSpPr>
        <p:grpSpPr>
          <a:xfrm>
            <a:off x="457200" y="2438400"/>
            <a:ext cx="8686800" cy="1905000"/>
            <a:chOff x="457200" y="2819400"/>
            <a:chExt cx="8686800" cy="1905000"/>
          </a:xfrm>
        </p:grpSpPr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457200" y="2819400"/>
              <a:ext cx="8686800" cy="1905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Dual space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Imagine set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of all 1-form in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This set also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obeys all rules for a linear space, dual space. Denote as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*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When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is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-dimensional, also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* is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n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-dimensional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For 1-form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    and vector      we have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Numbers             are components</a:t>
              </a:r>
              <a:r>
                <a:rPr lang="en-US" sz="1600" kern="0" dirty="0" smtClean="0">
                  <a:latin typeface="+mn-lt"/>
                </a:rPr>
                <a:t>      of 1-form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0064" y="4098760"/>
              <a:ext cx="171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5304" y="4062664"/>
              <a:ext cx="20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8200" y="4038600"/>
              <a:ext cx="2409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3600" y="4376989"/>
              <a:ext cx="647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4873" y="4398546"/>
              <a:ext cx="2095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3654" y="4391528"/>
              <a:ext cx="171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0"/>
          <p:cNvGrpSpPr/>
          <p:nvPr/>
        </p:nvGrpSpPr>
        <p:grpSpPr>
          <a:xfrm>
            <a:off x="457200" y="4343400"/>
            <a:ext cx="8686800" cy="2514600"/>
            <a:chOff x="457200" y="4343400"/>
            <a:chExt cx="8686800" cy="2514600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8686800" cy="25146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18B0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Basis in dual space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Given basis       in 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,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define 1-form basis         in </a:t>
              </a:r>
              <a:r>
                <a:rPr kumimoji="0" lang="en-US" sz="1600" b="0" i="1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L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* (called dual basis) by 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Can write 1-form as                 , with      real numbers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We now have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Mathematically, looks like inner product of two vectors. However, in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different spaces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Change</a:t>
              </a:r>
              <a:r>
                <a:rPr lang="en-US" sz="1600" kern="0" dirty="0" smtClean="0">
                  <a:latin typeface="+mn-lt"/>
                </a:rPr>
                <a:t> of basis yields                          and                       (change covariant!)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Index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itchFamily="34" charset="0"/>
                </a:rPr>
                <a:t> notation by Schouten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tabLst/>
                <a:defRPr/>
              </a:pPr>
              <a:r>
                <a:rPr lang="en-US" sz="1600" kern="0" baseline="0" dirty="0" smtClean="0">
                  <a:latin typeface="+mn-lt"/>
                </a:rPr>
                <a:t>Dual</a:t>
              </a:r>
              <a:r>
                <a:rPr lang="en-US" sz="1600" kern="0" dirty="0" smtClean="0">
                  <a:latin typeface="+mn-lt"/>
                </a:rPr>
                <a:t> of dual space: </a:t>
              </a:r>
              <a:r>
                <a:rPr lang="en-US" sz="1600" i="1" kern="0" dirty="0" smtClean="0">
                  <a:latin typeface="+mn-lt"/>
                </a:rPr>
                <a:t>L</a:t>
              </a:r>
              <a:r>
                <a:rPr lang="en-US" sz="1600" kern="0" dirty="0" smtClean="0">
                  <a:latin typeface="+mn-lt"/>
                </a:rPr>
                <a:t>** = </a:t>
              </a:r>
              <a:r>
                <a:rPr lang="en-US" sz="1600" i="1" kern="0" dirty="0" smtClean="0">
                  <a:latin typeface="+mn-lt"/>
                </a:rPr>
                <a:t>L</a:t>
              </a:r>
              <a:endPara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pic>
          <p:nvPicPr>
            <p:cNvPr id="19866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4707" y="4731417"/>
              <a:ext cx="390525" cy="36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53000" y="4714875"/>
              <a:ext cx="323850" cy="398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59804" y="4697829"/>
              <a:ext cx="114300" cy="37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7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05750" y="4722395"/>
              <a:ext cx="1162050" cy="43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8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76072" y="5017168"/>
              <a:ext cx="828675" cy="350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9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54451" y="5062285"/>
              <a:ext cx="2381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0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2832" y="5245768"/>
              <a:ext cx="1209675" cy="45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1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93168" y="5857371"/>
              <a:ext cx="1181100" cy="43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2" name="Picture 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278854" y="5867903"/>
              <a:ext cx="1085850" cy="44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28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Tensors</a:t>
            </a:r>
            <a:endParaRPr lang="en-US" altLang="ja-JP" sz="2800" dirty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3333750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3962400"/>
          </a:xfrm>
        </p:spPr>
        <p:txBody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6C18B0"/>
                </a:solidFill>
                <a:cs typeface="Arial" pitchFamily="34" charset="0"/>
              </a:rPr>
              <a:t>Tensors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So far, two geometric objects: vectors and 1-forms</a:t>
            </a:r>
            <a:endParaRPr lang="en-US" sz="1600" b="0" i="1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Tensor: linear function of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n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vectors and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1-forms (picture machine again)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Imagine (</a:t>
            </a:r>
            <a:r>
              <a:rPr lang="en-US" sz="1600" b="0" i="1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n,m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) tensor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Where      live in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and       in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L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Expand objects in corresponding spaces:                     and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Insert into </a:t>
            </a:r>
            <a:r>
              <a:rPr lang="en-US" sz="1600" b="0" i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T</a:t>
            </a: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yields</a:t>
            </a: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with tensor components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In a new basis</a:t>
            </a:r>
          </a:p>
          <a:p>
            <a:pPr lvl="1">
              <a:defRPr/>
            </a:pPr>
            <a:endParaRPr lang="en-US" sz="1600" b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defRPr/>
            </a:pPr>
            <a:r>
              <a:rPr lang="en-US" sz="1600" b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Mathematics to construct tensors from tensors: tensor product, contraction. This will be discussed when needed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84" y="2109536"/>
            <a:ext cx="2590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754" y="2462464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452939"/>
            <a:ext cx="247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667000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628900"/>
            <a:ext cx="1038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2923672"/>
            <a:ext cx="6019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5307" y="3755860"/>
            <a:ext cx="4505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20127</TotalTime>
  <Words>1034</Words>
  <Application>Microsoft Office PowerPoint</Application>
  <PresentationFormat>Brief (216 x 279 mm)</PresentationFormat>
  <Paragraphs>223</Paragraphs>
  <Slides>18</Slides>
  <Notes>18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Default Design</vt:lpstr>
      <vt:lpstr>Photo Editor Photo</vt:lpstr>
      <vt:lpstr>Equation</vt:lpstr>
      <vt:lpstr>Dia 1</vt:lpstr>
      <vt:lpstr>Dia 2</vt:lpstr>
      <vt:lpstr>Dia 3</vt:lpstr>
      <vt:lpstr>Traagheid van gasdruk</vt:lpstr>
      <vt:lpstr>Energie – impuls tensor: `stof’</vt:lpstr>
      <vt:lpstr>Energie – impuls tensor: perfecte vloeistof</vt:lpstr>
      <vt:lpstr>Dia 7</vt:lpstr>
      <vt:lpstr>Dia 8</vt:lpstr>
      <vt:lpstr>Dia 9</vt:lpstr>
      <vt:lpstr>Kromlijnige coördinaten</vt:lpstr>
      <vt:lpstr>Vectoren en 1-vormen</vt:lpstr>
      <vt:lpstr>Kromlijnige coördinaten</vt:lpstr>
      <vt:lpstr>Voorbeeld 1</vt:lpstr>
      <vt:lpstr>Voorbeeld 2</vt:lpstr>
      <vt:lpstr>Voorbeeld 2</vt:lpstr>
      <vt:lpstr>Tensorcalculus</vt:lpstr>
      <vt:lpstr>Voorbeeld: poolcoördinaten</vt:lpstr>
      <vt:lpstr>Christoffelsymbolen en metriek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1032</cp:revision>
  <cp:lastPrinted>2002-09-13T18:52:55Z</cp:lastPrinted>
  <dcterms:created xsi:type="dcterms:W3CDTF">2001-01-08T10:28:24Z</dcterms:created>
  <dcterms:modified xsi:type="dcterms:W3CDTF">2010-11-06T15:15:52Z</dcterms:modified>
</cp:coreProperties>
</file>