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128" r:id="rId2"/>
  </p:sldMasterIdLst>
  <p:notesMasterIdLst>
    <p:notesMasterId r:id="rId34"/>
  </p:notesMasterIdLst>
  <p:handoutMasterIdLst>
    <p:handoutMasterId r:id="rId35"/>
  </p:handoutMasterIdLst>
  <p:sldIdLst>
    <p:sldId id="970" r:id="rId3"/>
    <p:sldId id="971" r:id="rId4"/>
    <p:sldId id="876" r:id="rId5"/>
    <p:sldId id="878" r:id="rId6"/>
    <p:sldId id="898" r:id="rId7"/>
    <p:sldId id="880" r:id="rId8"/>
    <p:sldId id="879" r:id="rId9"/>
    <p:sldId id="897" r:id="rId10"/>
    <p:sldId id="881" r:id="rId11"/>
    <p:sldId id="882" r:id="rId12"/>
    <p:sldId id="883" r:id="rId13"/>
    <p:sldId id="885" r:id="rId14"/>
    <p:sldId id="886" r:id="rId15"/>
    <p:sldId id="887" r:id="rId16"/>
    <p:sldId id="952" r:id="rId17"/>
    <p:sldId id="953" r:id="rId18"/>
    <p:sldId id="954" r:id="rId19"/>
    <p:sldId id="955" r:id="rId20"/>
    <p:sldId id="956" r:id="rId21"/>
    <p:sldId id="957" r:id="rId22"/>
    <p:sldId id="958" r:id="rId23"/>
    <p:sldId id="959" r:id="rId24"/>
    <p:sldId id="960" r:id="rId25"/>
    <p:sldId id="961" r:id="rId26"/>
    <p:sldId id="962" r:id="rId27"/>
    <p:sldId id="963" r:id="rId28"/>
    <p:sldId id="964" r:id="rId29"/>
    <p:sldId id="965" r:id="rId30"/>
    <p:sldId id="966" r:id="rId31"/>
    <p:sldId id="967" r:id="rId32"/>
    <p:sldId id="968" r:id="rId33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20" d="100"/>
          <a:sy n="120" d="100"/>
        </p:scale>
        <p:origin x="90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8DC039FD-3C87-43C0-905F-C35E033A9F47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54112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B6204-2216-45C5-BA7D-C4205E8630A9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3119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FDC07-8622-42A5-B225-DF0302BCF345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899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12D05-54F2-47AD-B5D3-A80C2D4B94CD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45153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7A387-EF89-4269-8D0A-3C64166F4C01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7596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281B6-395E-4329-8407-DABDED0D2352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1729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2E1-611F-4E0E-B5BC-0AE5F7F844F0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5313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95C72-6622-4590-81CB-86878FD4868E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19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B0EE0-4D93-4D65-A89F-C6C34D8F0CFE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0413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8823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241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DEF7AB8-270F-45DC-A15F-93C1B43EFE09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490485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9719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BC788-B9B3-4F4C-830F-A538533610C6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5001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6175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5416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66255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8870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83856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045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66100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87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846CD-8FDD-45E8-A2B3-172C04CDF665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74062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4911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1709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F2565-575C-44B7-9129-00B07BB1C761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683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16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986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7680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469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D0F98-71A3-4FB5-AB56-36910AF02C09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797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DEC9C59A-7D13-43BB-838E-E634C76D3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4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E09AE-3112-48E6-9F61-F58654F7C9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3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B9EE5-830B-431E-B632-64B386289C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048A-2F0F-4677-AB69-8F4FCC539E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7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3E6AF-081D-4A1F-840A-09BE4F1BB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8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6B645-B97C-4083-9B63-B3677932D0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1FD64-FE54-45F9-ADF2-06C063A776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6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F2E30-485A-493D-BF1C-ECC66D515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0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EBD-B15B-424A-9A52-CA4596797F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64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F172D-60FA-4638-BC11-ADB8034B57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88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65808-AEB8-4F5F-AF9B-64C64D2DD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5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B5656-A5A4-49BB-B369-31698DB791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60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B5F88-8AEE-4EB2-A303-5FADC95CD9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20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52DA4-98BF-47DD-8CBF-7BB48AAB99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fld id="{10B6E9CD-EB07-4B89-8468-FACC0348A6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36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png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1.png"/><Relationship Id="rId10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11" Type="http://schemas.openxmlformats.org/officeDocument/2006/relationships/image" Target="../media/image62.wmf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2.png"/><Relationship Id="rId5" Type="http://schemas.openxmlformats.org/officeDocument/2006/relationships/image" Target="../media/image47.png"/><Relationship Id="rId10" Type="http://schemas.openxmlformats.org/officeDocument/2006/relationships/image" Target="../media/image58.png"/><Relationship Id="rId4" Type="http://schemas.openxmlformats.org/officeDocument/2006/relationships/image" Target="../media/image71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4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6.png"/><Relationship Id="rId7" Type="http://schemas.openxmlformats.org/officeDocument/2006/relationships/image" Target="../media/image115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128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s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 van den Brand </a:t>
            </a: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5: 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3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december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i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Algemene</a:t>
            </a:r>
            <a:r>
              <a:rPr lang="en-US" altLang="en-US" sz="40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relativiteitstheorie</a:t>
            </a:r>
            <a:endParaRPr lang="en-US" altLang="en-US" sz="40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HOVO cursus</a:t>
            </a:r>
            <a:r>
              <a:rPr lang="en-US" altLang="en-US" sz="36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  </a:t>
            </a:r>
            <a:endParaRPr lang="en-US" altLang="en-US" sz="36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9" descr="big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roodverschuiving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73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Lichtstraal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lichtachtig</a:t>
            </a:r>
            <a:r>
              <a:rPr lang="en-US" dirty="0">
                <a:latin typeface="Calibri" panose="020F0502020204030204" pitchFamily="34" charset="0"/>
              </a:rPr>
              <a:t> pad (</a:t>
            </a:r>
            <a:r>
              <a:rPr lang="en-US" dirty="0" err="1">
                <a:latin typeface="Calibri" panose="020F0502020204030204" pitchFamily="34" charset="0"/>
              </a:rPr>
              <a:t>neem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langs</a:t>
            </a:r>
            <a:r>
              <a:rPr lang="en-US" dirty="0">
                <a:latin typeface="Calibri" panose="020F0502020204030204" pitchFamily="34" charset="0"/>
              </a:rPr>
              <a:t> x-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17700"/>
            <a:ext cx="6096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Lichtstraal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uitgezonden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</a:rPr>
              <a:t>e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emissie</a:t>
            </a:r>
            <a:r>
              <a:rPr lang="en-US" dirty="0">
                <a:latin typeface="Calibri" panose="020F0502020204030204" pitchFamily="34" charset="0"/>
              </a:rPr>
              <a:t>) en </a:t>
            </a:r>
            <a:r>
              <a:rPr lang="en-US" dirty="0" err="1">
                <a:latin typeface="Calibri" panose="020F0502020204030204" pitchFamily="34" charset="0"/>
              </a:rPr>
              <a:t>ontvangen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>
                <a:latin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</a:rPr>
              <a:t>o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49363"/>
            <a:ext cx="2571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336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Afgelegde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coördinaatafstand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emissie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ontvangst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2116138"/>
            <a:ext cx="2076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3400" y="2832100"/>
            <a:ext cx="7010400" cy="646113"/>
            <a:chOff x="533400" y="2832100"/>
            <a:chExt cx="7010400" cy="646113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2832100"/>
              <a:ext cx="70104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Beschouw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zender</a:t>
              </a:r>
              <a:r>
                <a:rPr lang="en-US" dirty="0">
                  <a:latin typeface="Calibri" panose="020F0502020204030204" pitchFamily="34" charset="0"/>
                </a:rPr>
                <a:t> op </a:t>
              </a:r>
              <a:r>
                <a:rPr lang="en-US" dirty="0" err="1">
                  <a:latin typeface="Calibri" panose="020F0502020204030204" pitchFamily="34" charset="0"/>
                </a:rPr>
                <a:t>grote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coördinaatafstand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i="1" dirty="0">
                  <a:latin typeface="Calibri" panose="020F0502020204030204" pitchFamily="34" charset="0"/>
                </a:rPr>
                <a:t>R</a:t>
              </a:r>
              <a:r>
                <a:rPr lang="en-US" dirty="0">
                  <a:latin typeface="Calibri" panose="020F0502020204030204" pitchFamily="34" charset="0"/>
                </a:rPr>
                <a:t> van </a:t>
              </a:r>
              <a:r>
                <a:rPr lang="en-US" dirty="0" err="1">
                  <a:latin typeface="Calibri" panose="020F0502020204030204" pitchFamily="34" charset="0"/>
                </a:rPr>
                <a:t>ontvanger</a:t>
              </a:r>
              <a:endParaRPr lang="en-US" dirty="0">
                <a:latin typeface="Calibri" panose="020F0502020204030204" pitchFamily="34" charset="0"/>
              </a:endParaRPr>
            </a:p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Zender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stuurt</a:t>
              </a:r>
              <a:r>
                <a:rPr lang="en-US" dirty="0">
                  <a:latin typeface="Calibri" panose="020F0502020204030204" pitchFamily="34" charset="0"/>
                </a:rPr>
                <a:t> 2 </a:t>
              </a:r>
              <a:r>
                <a:rPr lang="en-US" dirty="0" err="1">
                  <a:latin typeface="Calibri" panose="020F0502020204030204" pitchFamily="34" charset="0"/>
                </a:rPr>
                <a:t>pulsen</a:t>
              </a:r>
              <a:r>
                <a:rPr lang="en-US" dirty="0">
                  <a:latin typeface="Calibri" panose="020F0502020204030204" pitchFamily="34" charset="0"/>
                </a:rPr>
                <a:t> met </a:t>
              </a:r>
              <a:r>
                <a:rPr lang="en-US" dirty="0" err="1">
                  <a:latin typeface="Calibri" panose="020F0502020204030204" pitchFamily="34" charset="0"/>
                </a:rPr>
                <a:t>tijdverschil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43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5300" y="3166074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3517900"/>
            <a:ext cx="6934200" cy="368300"/>
            <a:chOff x="533400" y="3517900"/>
            <a:chExt cx="6934200" cy="368300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517900"/>
              <a:ext cx="69342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Ontvanger</a:t>
              </a:r>
              <a:r>
                <a:rPr lang="en-US" dirty="0">
                  <a:latin typeface="Calibri" panose="020F0502020204030204" pitchFamily="34" charset="0"/>
                </a:rPr>
                <a:t> meet        </a:t>
              </a:r>
              <a:r>
                <a:rPr lang="en-US" dirty="0" err="1">
                  <a:latin typeface="Calibri" panose="020F0502020204030204" pitchFamily="34" charset="0"/>
                </a:rPr>
                <a:t>tijdverschil</a:t>
              </a:r>
              <a:r>
                <a:rPr lang="en-US" dirty="0">
                  <a:latin typeface="Calibri" panose="020F0502020204030204" pitchFamily="34" charset="0"/>
                </a:rPr>
                <a:t> (</a:t>
              </a:r>
              <a:r>
                <a:rPr lang="en-US" dirty="0" err="1">
                  <a:latin typeface="Calibri" panose="020F0502020204030204" pitchFamily="34" charset="0"/>
                </a:rPr>
                <a:t>groter</a:t>
              </a:r>
              <a:r>
                <a:rPr lang="en-US" dirty="0">
                  <a:latin typeface="Calibri" panose="020F0502020204030204" pitchFamily="34" charset="0"/>
                </a:rPr>
                <a:t> want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dijt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r>
                <a:rPr lang="en-US" dirty="0">
                  <a:latin typeface="Calibri" panose="020F0502020204030204" pitchFamily="34" charset="0"/>
                </a:rPr>
                <a:t>)</a:t>
              </a:r>
            </a:p>
          </p:txBody>
        </p:sp>
        <p:pic>
          <p:nvPicPr>
            <p:cNvPr id="1436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359410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33400" y="3910013"/>
            <a:ext cx="838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Coördinaatafstand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verandert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meebewegend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stelsel</a:t>
            </a:r>
            <a:r>
              <a:rPr lang="en-US" dirty="0">
                <a:latin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</a:rPr>
              <a:t>comoving</a:t>
            </a:r>
            <a:r>
              <a:rPr lang="en-US" dirty="0">
                <a:latin typeface="Calibri" panose="020F0502020204030204" pitchFamily="34" charset="0"/>
              </a:rPr>
              <a:t> frame)</a:t>
            </a:r>
          </a:p>
        </p:txBody>
      </p:sp>
      <p:sp>
        <p:nvSpPr>
          <p:cNvPr id="10254" name="Right Arrow 11"/>
          <p:cNvSpPr>
            <a:spLocks noChangeArrowheads="1"/>
          </p:cNvSpPr>
          <p:nvPr/>
        </p:nvSpPr>
        <p:spPr bwMode="auto">
          <a:xfrm>
            <a:off x="685800" y="4432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279900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1975" y="4319588"/>
            <a:ext cx="4695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ight Arrow 11"/>
          <p:cNvSpPr>
            <a:spLocks noChangeArrowheads="1"/>
          </p:cNvSpPr>
          <p:nvPr/>
        </p:nvSpPr>
        <p:spPr bwMode="auto">
          <a:xfrm>
            <a:off x="685800" y="50514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2575" y="4953000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5551488"/>
            <a:ext cx="5105400" cy="369887"/>
            <a:chOff x="533400" y="5551488"/>
            <a:chExt cx="5105400" cy="36988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551488"/>
              <a:ext cx="5105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Neem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aan</a:t>
              </a:r>
              <a:r>
                <a:rPr lang="en-US" dirty="0" smtClean="0">
                  <a:latin typeface="Calibri" panose="020F0502020204030204" pitchFamily="34" charset="0"/>
                </a:rPr>
                <a:t>       </a:t>
              </a:r>
              <a:r>
                <a:rPr lang="en-US" dirty="0" err="1">
                  <a:latin typeface="Calibri" panose="020F0502020204030204" pitchFamily="34" charset="0"/>
                </a:rPr>
                <a:t>en</a:t>
              </a:r>
              <a:r>
                <a:rPr lang="en-US" dirty="0">
                  <a:latin typeface="Calibri" panose="020F0502020204030204" pitchFamily="34" charset="0"/>
                </a:rPr>
                <a:t>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zo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klein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dat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constant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43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3204" y="562589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5638201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57600" y="5618163"/>
              <a:ext cx="371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3" name="Right Arrow 11"/>
          <p:cNvSpPr>
            <a:spLocks noChangeArrowheads="1"/>
          </p:cNvSpPr>
          <p:nvPr/>
        </p:nvSpPr>
        <p:spPr bwMode="auto">
          <a:xfrm>
            <a:off x="5410200" y="5592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6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5486400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86200" y="4419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met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61595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2738" y="611505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239000" y="6172200"/>
            <a:ext cx="1981200" cy="369888"/>
            <a:chOff x="7239000" y="6172200"/>
            <a:chExt cx="1981200" cy="369888"/>
          </a:xfrm>
        </p:grpSpPr>
        <p:sp>
          <p:nvSpPr>
            <p:cNvPr id="33" name="TextBox 32"/>
            <p:cNvSpPr txBox="1"/>
            <p:nvPr/>
          </p:nvSpPr>
          <p:spPr>
            <a:xfrm>
              <a:off x="7239000" y="617220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(                 )</a:t>
              </a:r>
            </a:p>
          </p:txBody>
        </p:sp>
        <p:pic>
          <p:nvPicPr>
            <p:cNvPr id="1436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31088" y="6219825"/>
              <a:ext cx="990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  <p:bldP spid="15" grpId="0"/>
      <p:bldP spid="10254" grpId="0" animBg="1"/>
      <p:bldP spid="10257" grpId="0" animBg="1"/>
      <p:bldP spid="10263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28042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Roodverschuiving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smtClean="0">
                <a:latin typeface="Calibri" panose="020F0502020204030204" pitchFamily="34" charset="0"/>
              </a:rPr>
              <a:t>spectra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74" name="Picture 10" descr="C:\Documents and Settings\jo\Desktop\hubble_29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2057400"/>
            <a:ext cx="2500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Documents and Settings\jo\Desktop\HubbleFi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2679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Documents and Settings\jo\Desktop\181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324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98525"/>
            <a:ext cx="4267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1905000"/>
            <a:ext cx="22832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Hubble’s </a:t>
            </a:r>
            <a:r>
              <a:rPr lang="en-US" dirty="0" err="1" smtClean="0">
                <a:latin typeface="Calibri" panose="020F0502020204030204" pitchFamily="34" charset="0"/>
              </a:rPr>
              <a:t>orginele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220913"/>
            <a:ext cx="192411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Cepheid </a:t>
            </a:r>
            <a:r>
              <a:rPr lang="en-US" sz="1600" dirty="0" err="1">
                <a:latin typeface="Calibri" panose="020F0502020204030204" pitchFamily="34" charset="0"/>
              </a:rPr>
              <a:t>variabelen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Supernovae </a:t>
            </a:r>
            <a:r>
              <a:rPr lang="en-US" sz="1600" dirty="0" err="1">
                <a:latin typeface="Calibri" panose="020F0502020204030204" pitchFamily="34" charset="0"/>
              </a:rPr>
              <a:t>Ia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5075" y="5649913"/>
            <a:ext cx="2382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Expansie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588125" y="4876800"/>
            <a:ext cx="2300288" cy="1981200"/>
            <a:chOff x="6587728" y="4876800"/>
            <a:chExt cx="2301081" cy="1981200"/>
          </a:xfrm>
        </p:grpSpPr>
        <p:pic>
          <p:nvPicPr>
            <p:cNvPr id="1537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7728" y="4876800"/>
              <a:ext cx="2301081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7315200" y="4953000"/>
              <a:ext cx="8382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2403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557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87513"/>
            <a:ext cx="55795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sterren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staan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i="1" dirty="0"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 constant) </a:t>
            </a:r>
            <a:r>
              <a:rPr lang="en-US" dirty="0" err="1">
                <a:latin typeface="Calibri" panose="020F0502020204030204" pitchFamily="34" charset="0"/>
                <a:sym typeface="Symbol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1716088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685800" y="220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988" y="2039938"/>
            <a:ext cx="4410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1" y="2209799"/>
            <a:ext cx="2658943" cy="369332"/>
            <a:chOff x="4900612" y="2730248"/>
            <a:chExt cx="2659228" cy="368777"/>
          </a:xfrm>
        </p:grpSpPr>
        <p:sp>
          <p:nvSpPr>
            <p:cNvPr id="11" name="TextBox 10"/>
            <p:cNvSpPr txBox="1"/>
            <p:nvPr/>
          </p:nvSpPr>
          <p:spPr>
            <a:xfrm>
              <a:off x="4900612" y="2730248"/>
              <a:ext cx="2511726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(</a:t>
              </a:r>
              <a:r>
                <a:rPr lang="en-US" dirty="0" err="1">
                  <a:latin typeface="Calibri" panose="020F0502020204030204" pitchFamily="34" charset="0"/>
                </a:rPr>
                <a:t>gebruik</a:t>
              </a:r>
              <a:r>
                <a:rPr lang="en-US" dirty="0">
                  <a:latin typeface="Calibri" panose="020F0502020204030204" pitchFamily="34" charset="0"/>
                </a:rPr>
                <a:t>                            )</a:t>
              </a:r>
            </a:p>
          </p:txBody>
        </p:sp>
        <p:pic>
          <p:nvPicPr>
            <p:cNvPr id="1640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4865" y="2767264"/>
              <a:ext cx="1704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1"/>
          <p:cNvSpPr>
            <a:spLocks noChangeArrowheads="1"/>
          </p:cNvSpPr>
          <p:nvPr/>
        </p:nvSpPr>
        <p:spPr bwMode="auto">
          <a:xfrm>
            <a:off x="5486400" y="2790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2679700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65913" y="25908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5175" y="3079750"/>
            <a:ext cx="18366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3457575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7488" y="3744913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36913"/>
            <a:ext cx="50292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0800000">
            <a:off x="685800" y="5562600"/>
            <a:ext cx="41910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23" name="TextBox 22"/>
          <p:cNvSpPr txBox="1"/>
          <p:nvPr/>
        </p:nvSpPr>
        <p:spPr>
          <a:xfrm>
            <a:off x="5257800" y="4572000"/>
            <a:ext cx="33028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heden</a:t>
            </a:r>
            <a:r>
              <a:rPr lang="en-US" sz="1600" dirty="0">
                <a:latin typeface="Calibri" panose="020F0502020204030204" pitchFamily="34" charset="0"/>
              </a:rPr>
              <a:t> → </a:t>
            </a:r>
            <a:r>
              <a:rPr lang="en-US" sz="1600" i="1" dirty="0">
                <a:latin typeface="Calibri" panose="020F0502020204030204" pitchFamily="34" charset="0"/>
              </a:rPr>
              <a:t>z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10 </a:t>
            </a:r>
            <a:r>
              <a:rPr lang="en-US" sz="1600" dirty="0" err="1">
                <a:latin typeface="Calibri" panose="020F0502020204030204" pitchFamily="34" charset="0"/>
              </a:rPr>
              <a:t>Gyr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geleden</a:t>
            </a:r>
            <a:r>
              <a:rPr lang="en-US" sz="1600" dirty="0">
                <a:latin typeface="Calibri" panose="020F0502020204030204" pitchFamily="34" charset="0"/>
              </a:rPr>
              <a:t> → </a:t>
            </a:r>
            <a:r>
              <a:rPr lang="en-US" sz="1600" i="1" dirty="0">
                <a:latin typeface="Calibri" panose="020F0502020204030204" pitchFamily="34" charset="0"/>
              </a:rPr>
              <a:t>z = 1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i="1" dirty="0">
                <a:latin typeface="Calibri" panose="020F0502020204030204" pitchFamily="34" charset="0"/>
              </a:rPr>
              <a:t>z = 1 </a:t>
            </a:r>
            <a:r>
              <a:rPr lang="en-US" sz="1600" dirty="0">
                <a:latin typeface="Calibri" panose="020F0502020204030204" pitchFamily="34" charset="0"/>
              </a:rPr>
              <a:t>→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half </a:t>
            </a:r>
            <a:r>
              <a:rPr lang="en-US" sz="1600" dirty="0" err="1">
                <a:latin typeface="Calibri" panose="020F0502020204030204" pitchFamily="34" charset="0"/>
              </a:rPr>
              <a:t>zo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groot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802313"/>
            <a:ext cx="33873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constant!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 animBg="1"/>
      <p:bldP spid="13" grpId="0" animBg="1"/>
      <p:bldP spid="16" grpId="0" animBg="1"/>
      <p:bldP spid="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5664200"/>
            <a:ext cx="266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60713"/>
            <a:ext cx="3000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084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Wat</a:t>
            </a:r>
            <a:r>
              <a:rPr lang="en-US" dirty="0">
                <a:latin typeface="Calibri" panose="020F0502020204030204" pitchFamily="34" charset="0"/>
              </a:rPr>
              <a:t> is de </a:t>
            </a:r>
            <a:r>
              <a:rPr lang="en-US" dirty="0" err="1">
                <a:latin typeface="Calibri" panose="020F0502020204030204" pitchFamily="34" charset="0"/>
              </a:rPr>
              <a:t>exacte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functie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  <a:r>
              <a:rPr lang="en-US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35113"/>
            <a:ext cx="75285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correcte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energie-impulstensor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39913"/>
            <a:ext cx="8069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Complicatie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invloed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</a:rPr>
              <a:t>e.g. </a:t>
            </a:r>
            <a:r>
              <a:rPr lang="en-US" dirty="0" err="1">
                <a:latin typeface="Calibri" panose="020F0502020204030204" pitchFamily="34" charset="0"/>
              </a:rPr>
              <a:t>ballonmodel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>
                <a:latin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144713"/>
            <a:ext cx="3886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plaatsafhankelijkheid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perfecte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vloeistof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09825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14600"/>
            <a:ext cx="2095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94798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Gebruik</a:t>
            </a:r>
            <a:r>
              <a:rPr lang="en-US" dirty="0">
                <a:latin typeface="Calibri" panose="020F0502020204030204" pitchFamily="34" charset="0"/>
              </a:rPr>
              <a:t> CMRF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362200" y="29845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3000375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28771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Bereken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Riccitensor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Riemannscalar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Robertson-Walker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224213"/>
            <a:ext cx="2200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4181475"/>
            <a:ext cx="3048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i="1" dirty="0" err="1">
                <a:latin typeface="Calibri" panose="020F0502020204030204" pitchFamily="34" charset="0"/>
              </a:rPr>
              <a:t>R</a:t>
            </a:r>
            <a:r>
              <a:rPr lang="en-US" baseline="-25000" dirty="0" err="1">
                <a:latin typeface="Calibri" panose="020F0502020204030204" pitchFamily="34" charset="0"/>
              </a:rPr>
              <a:t>mn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388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Relaties</a:t>
            </a:r>
            <a:r>
              <a:rPr lang="en-US" dirty="0">
                <a:latin typeface="Calibri" panose="020F0502020204030204" pitchFamily="34" charset="0"/>
              </a:rPr>
              <a:t> (twee)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2959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0858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092700"/>
            <a:ext cx="200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5854700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5245100"/>
            <a:ext cx="228600" cy="990600"/>
          </a:xfrm>
          <a:prstGeom prst="righ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5095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11" grpId="0"/>
      <p:bldP spid="12" grpId="0" animBg="1"/>
      <p:bldP spid="14" grpId="0"/>
      <p:bldP spid="19" grpId="0"/>
      <p:bldP spid="20" grpId="0" animBg="1"/>
      <p:bldP spid="21" grpId="0"/>
      <p:bldP spid="22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Oerknal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91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grootheden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bekende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velden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3400" y="1571625"/>
            <a:ext cx="5692775" cy="495300"/>
            <a:chOff x="533400" y="1572128"/>
            <a:chExt cx="5692437" cy="495300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1600703"/>
              <a:ext cx="373357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Dan  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negatief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912" y="1572128"/>
              <a:ext cx="2828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695" y="1676400"/>
              <a:ext cx="4000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33400" y="2017713"/>
            <a:ext cx="563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Uitdijingssnelheid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2309813"/>
            <a:ext cx="5638800" cy="369887"/>
            <a:chOff x="533400" y="2310064"/>
            <a:chExt cx="563880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310064"/>
              <a:ext cx="5638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r>
                <a:rPr lang="en-US" dirty="0">
                  <a:latin typeface="Calibri" panose="020F0502020204030204" pitchFamily="34" charset="0"/>
                </a:rPr>
                <a:t> experiment,                 ,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dijt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nu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237824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2743200"/>
            <a:ext cx="7162800" cy="368300"/>
            <a:chOff x="1219200" y="2742836"/>
            <a:chExt cx="7162800" cy="369332"/>
          </a:xfrm>
        </p:grpSpPr>
        <p:sp>
          <p:nvSpPr>
            <p:cNvPr id="3090" name="Right Arrow 31"/>
            <p:cNvSpPr>
              <a:spLocks noChangeArrowheads="1"/>
            </p:cNvSpPr>
            <p:nvPr/>
          </p:nvSpPr>
          <p:spPr bwMode="auto">
            <a:xfrm>
              <a:off x="1219200" y="2771272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600" y="2742836"/>
              <a:ext cx="6248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Schaalfactor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heeft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ooit</a:t>
              </a:r>
              <a:r>
                <a:rPr lang="en-US" dirty="0">
                  <a:latin typeface="Calibri" panose="020F0502020204030204" pitchFamily="34" charset="0"/>
                </a:rPr>
                <a:t> de </a:t>
              </a:r>
              <a:r>
                <a:rPr lang="en-US" dirty="0" err="1">
                  <a:latin typeface="Calibri" panose="020F0502020204030204" pitchFamily="34" charset="0"/>
                </a:rPr>
                <a:t>waarde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nul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aangenomen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2807368"/>
              <a:ext cx="333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33400" y="3135313"/>
            <a:ext cx="7543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voorspellen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ooit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opgesloten</a:t>
            </a:r>
            <a:r>
              <a:rPr lang="en-US" sz="1600" dirty="0">
                <a:latin typeface="Calibri" panose="020F0502020204030204" pitchFamily="34" charset="0"/>
              </a:rPr>
              <a:t> in volume </a:t>
            </a:r>
            <a:r>
              <a:rPr lang="en-US" sz="1600" i="1" dirty="0">
                <a:latin typeface="Calibri" panose="020F0502020204030204" pitchFamily="34" charset="0"/>
              </a:rPr>
              <a:t>V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 is </a:t>
            </a:r>
            <a:r>
              <a:rPr lang="en-US" sz="1600" dirty="0" err="1">
                <a:latin typeface="Calibri" panose="020F0502020204030204" pitchFamily="34" charset="0"/>
              </a:rPr>
              <a:t>begonnen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</a:rPr>
              <a:t>singulariteit</a:t>
            </a:r>
            <a:r>
              <a:rPr lang="en-US" sz="1600" dirty="0"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latin typeface="Calibri" panose="020F0502020204030204" pitchFamily="34" charset="0"/>
              </a:rPr>
              <a:t>oneindige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energiedichtheid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generieke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voor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oplossingen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f</a:t>
            </a:r>
            <a:r>
              <a:rPr lang="en-US" sz="1600" dirty="0" err="1" smtClean="0">
                <a:latin typeface="Calibri" panose="020F0502020204030204" pitchFamily="34" charset="0"/>
              </a:rPr>
              <a:t>riedmannvergelijkingen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225925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48188"/>
            <a:ext cx="274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2057400" y="5486400"/>
            <a:ext cx="9144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42183"/>
              </p:ext>
            </p:extLst>
          </p:nvPr>
        </p:nvGraphicFramePr>
        <p:xfrm>
          <a:off x="1295400" y="5257800"/>
          <a:ext cx="655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9" imgW="393529" imgH="228501" progId="Equation.3">
                  <p:embed/>
                </p:oleObj>
              </mc:Choice>
              <mc:Fallback>
                <p:oleObj name="Equation" r:id="rId9" imgW="393529" imgH="228501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655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21075" y="535305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helling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0279"/>
              </p:ext>
            </p:extLst>
          </p:nvPr>
        </p:nvGraphicFramePr>
        <p:xfrm>
          <a:off x="4400550" y="5197475"/>
          <a:ext cx="35115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11" imgW="2108200" imgH="431800" progId="Equation.3">
                  <p:embed/>
                </p:oleObj>
              </mc:Choice>
              <mc:Fallback>
                <p:oleObj name="Equation" r:id="rId11" imgW="2108200" imgH="4318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197475"/>
                        <a:ext cx="35115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5954713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&lt; 15 </a:t>
            </a:r>
            <a:r>
              <a:rPr lang="en-US" dirty="0" err="1">
                <a:latin typeface="Calibri" panose="020F0502020204030204" pitchFamily="34" charset="0"/>
              </a:rPr>
              <a:t>Gjaar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124200" y="5486400"/>
            <a:ext cx="838200" cy="76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5" grpId="0"/>
      <p:bldP spid="36" grpId="0"/>
      <p:bldP spid="42" grpId="0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Energiedichtheid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28564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koude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atomen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molekulen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aarde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straling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CMB, neutrino’s,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kosmologische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constante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vacuum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quintessence </a:t>
            </a:r>
            <a:r>
              <a:rPr lang="en-US" sz="1600" dirty="0" err="1">
                <a:latin typeface="Calibri" panose="020F0502020204030204" pitchFamily="34" charset="0"/>
              </a:rPr>
              <a:t>veld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38400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elk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verband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200400"/>
            <a:ext cx="3505200" cy="392113"/>
            <a:chOff x="533401" y="2911640"/>
            <a:chExt cx="3505199" cy="392761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7975" y="2911640"/>
              <a:ext cx="11906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1" y="2935492"/>
              <a:ext cx="2666999" cy="368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Toestandsvergelijking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1000" y="32242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</a:t>
            </a:r>
            <a:r>
              <a:rPr lang="en-US" dirty="0" err="1" smtClean="0">
                <a:latin typeface="Calibri" panose="020F0502020204030204" pitchFamily="34" charset="0"/>
              </a:rPr>
              <a:t>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657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gedeeld</a:t>
            </a:r>
            <a:r>
              <a:rPr lang="en-US" dirty="0">
                <a:latin typeface="Calibri" panose="020F0502020204030204" pitchFamily="34" charset="0"/>
              </a:rPr>
              <a:t> door </a:t>
            </a:r>
            <a:r>
              <a:rPr lang="en-US" dirty="0" err="1">
                <a:latin typeface="Calibri" panose="020F0502020204030204" pitchFamily="34" charset="0"/>
              </a:rPr>
              <a:t>fysisch</a:t>
            </a:r>
            <a:r>
              <a:rPr lang="en-US" dirty="0">
                <a:latin typeface="Calibri" panose="020F0502020204030204" pitchFamily="34" charset="0"/>
              </a:rPr>
              <a:t> volume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4038600"/>
            <a:ext cx="6096000" cy="369888"/>
            <a:chOff x="533400" y="3593068"/>
            <a:chExt cx="6096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93068"/>
              <a:ext cx="6096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Fysisch</a:t>
              </a:r>
              <a:r>
                <a:rPr lang="en-US" dirty="0">
                  <a:latin typeface="Calibri" panose="020F0502020204030204" pitchFamily="34" charset="0"/>
                </a:rPr>
                <a:t> volume </a:t>
              </a:r>
              <a:r>
                <a:rPr lang="en-US" dirty="0" err="1">
                  <a:latin typeface="Calibri" panose="020F0502020204030204" pitchFamily="34" charset="0"/>
                </a:rPr>
                <a:t>bepaald</a:t>
              </a:r>
              <a:r>
                <a:rPr lang="en-US" dirty="0">
                  <a:latin typeface="Calibri" panose="020F0502020204030204" pitchFamily="34" charset="0"/>
                </a:rPr>
                <a:t> door </a:t>
              </a:r>
            </a:p>
          </p:txBody>
        </p:sp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661201"/>
              <a:ext cx="438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533400" y="4659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45593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53975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5425" y="53530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33400" y="614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913" y="6159500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05400" y="6135688"/>
            <a:ext cx="373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tijdens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uitdijen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krimpen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0" y="54102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Extra </a:t>
            </a:r>
            <a:r>
              <a:rPr lang="en-US" dirty="0" err="1">
                <a:latin typeface="Calibri" panose="020F0502020204030204" pitchFamily="34" charset="0"/>
              </a:rPr>
              <a:t>afname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t.g.v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5737225"/>
            <a:ext cx="2293938" cy="269875"/>
            <a:chOff x="3086100" y="5508955"/>
            <a:chExt cx="2293521" cy="270213"/>
          </a:xfrm>
        </p:grpSpPr>
        <p:pic>
          <p:nvPicPr>
            <p:cNvPr id="1845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6100" y="5508955"/>
              <a:ext cx="1257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9496" y="5550568"/>
              <a:ext cx="1000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5562600" y="56864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evenredig</a:t>
            </a:r>
            <a:r>
              <a:rPr lang="en-US" dirty="0">
                <a:latin typeface="Calibri" panose="020F0502020204030204" pitchFamily="34" charset="0"/>
              </a:rPr>
              <a:t> met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4660900"/>
            <a:ext cx="487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Hoeveelheid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constant (</a:t>
            </a:r>
            <a:r>
              <a:rPr lang="en-US" i="1" dirty="0">
                <a:latin typeface="Calibri" panose="020F0502020204030204" pitchFamily="34" charset="0"/>
              </a:rPr>
              <a:t>= A</a:t>
            </a:r>
            <a:r>
              <a:rPr lang="en-US" dirty="0">
                <a:latin typeface="Calibri" panose="020F0502020204030204" pitchFamily="34" charset="0"/>
              </a:rPr>
              <a:t>) en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omgezet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andere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8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  <p:bldP spid="43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88" y="3606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koude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11668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10668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764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2954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476375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Bepaal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differentieer</a:t>
            </a:r>
            <a:r>
              <a:rPr lang="en-US" dirty="0">
                <a:latin typeface="Calibri" panose="020F0502020204030204" pitchFamily="34" charset="0"/>
              </a:rPr>
              <a:t> 1e FV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763838" y="3216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988" y="3100388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81400" y="3703638"/>
            <a:ext cx="236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in 2e FV</a:t>
            </a: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6629400" y="4167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7600" y="4125913"/>
            <a:ext cx="167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anose="020F0502020204030204" pitchFamily="34" charset="0"/>
              </a:rPr>
              <a:t>n = 0, P =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473551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668838"/>
            <a:ext cx="218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505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4826000"/>
            <a:ext cx="15240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4955061" y="4963299"/>
            <a:ext cx="1369539" cy="432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Equation" r:id="rId10" imgW="723586" imgH="228501" progId="Equation.3">
                    <p:embed/>
                  </p:oleObj>
                </mc:Choice>
                <mc:Fallback>
                  <p:oleObj name="Equation" r:id="rId10" imgW="723586" imgH="228501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5061" y="4963299"/>
                          <a:ext cx="1369539" cy="432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58785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Hieruit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ook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direct                   </a:t>
              </a:r>
              <a:r>
                <a:rPr lang="en-US" dirty="0">
                  <a:latin typeface="Calibri" panose="020F0502020204030204" pitchFamily="34" charset="0"/>
                </a:rPr>
                <a:t>en</a:t>
              </a:r>
            </a:p>
          </p:txBody>
        </p:sp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19422" y="5944473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93011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9" grpId="0" animBg="1"/>
      <p:bldP spid="30" grpId="0"/>
      <p:bldP spid="32" grpId="0"/>
      <p:bldP spid="33" grpId="0" animBg="1"/>
      <p:bldP spid="35" grpId="0"/>
      <p:bldP spid="36" grpId="0" animBg="1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298825"/>
            <a:ext cx="2533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straling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6002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4495800" y="2133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2084388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anose="020F0502020204030204" pitchFamily="34" charset="0"/>
              </a:rPr>
              <a:t>n = 1/3 </a:t>
            </a:r>
            <a:r>
              <a:rPr lang="en-US" i="1" dirty="0" smtClean="0">
                <a:latin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34956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38163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53000" y="3581400"/>
            <a:ext cx="17526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978400" y="4951883"/>
            <a:ext cx="1322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0" name="Equation" r:id="rId6" imgW="698500" imgH="241300" progId="Equation.3">
                    <p:embed/>
                  </p:oleObj>
                </mc:Choice>
                <mc:Fallback>
                  <p:oleObj name="Equation" r:id="rId6" imgW="698500" imgH="241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400" y="4951883"/>
                          <a:ext cx="1322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45831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Hieruit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ook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direct                  </a:t>
              </a:r>
              <a:r>
                <a:rPr lang="en-US" dirty="0">
                  <a:latin typeface="Calibri" panose="020F0502020204030204" pitchFamily="34" charset="0"/>
                </a:rPr>
                <a:t>en</a:t>
              </a:r>
            </a:p>
          </p:txBody>
        </p:sp>
        <p:pic>
          <p:nvPicPr>
            <p:cNvPr id="514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22" y="5944473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33400" y="14446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5425" y="1400175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1350" y="1993900"/>
            <a:ext cx="139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3400" y="5192713"/>
            <a:ext cx="617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stralingsgedomineerd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sneller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>
            <p:extLst/>
          </p:nvPr>
        </p:nvGraphicFramePr>
        <p:xfrm>
          <a:off x="6432550" y="5530850"/>
          <a:ext cx="17970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12" imgW="825500" imgH="419100" progId="Equation.3">
                  <p:embed/>
                </p:oleObj>
              </mc:Choice>
              <mc:Fallback>
                <p:oleObj name="Equation" r:id="rId12" imgW="8255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5530850"/>
                        <a:ext cx="17970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34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/>
      <p:bldP spid="39" grpId="0"/>
      <p:bldP spid="40" grpId="0" animBg="1"/>
      <p:bldP spid="2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>
                <a:solidFill>
                  <a:srgbClr val="000099"/>
                </a:solidFill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1243013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1611313"/>
            <a:ext cx="6324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normale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volume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uitgesmeerd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249488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Eigenschap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ruimtetijd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zelf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driekwart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alle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is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!)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2601913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leveren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n = -1 </a:t>
            </a:r>
            <a:r>
              <a:rPr lang="en-US" i="1" dirty="0" smtClean="0">
                <a:latin typeface="Calibri" panose="020F0502020204030204" pitchFamily="34" charset="0"/>
              </a:rPr>
              <a:t>       </a:t>
            </a:r>
            <a:r>
              <a:rPr lang="en-US" dirty="0" err="1" smtClean="0">
                <a:latin typeface="Calibri" panose="020F0502020204030204" pitchFamily="34" charset="0"/>
              </a:rPr>
              <a:t>Druk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negatief</a:t>
            </a:r>
            <a:r>
              <a:rPr lang="en-US" dirty="0">
                <a:latin typeface="Calibri" panose="020F0502020204030204" pitchFamily="34" charset="0"/>
              </a:rPr>
              <a:t>!!!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3048000"/>
            <a:ext cx="2552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3544888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3429000"/>
            <a:ext cx="206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4116388" y="3962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3806825"/>
            <a:ext cx="1609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4811713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Uitdijing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exponentieel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verloopt</a:t>
            </a:r>
            <a:r>
              <a:rPr lang="en-US" dirty="0">
                <a:latin typeface="Calibri" panose="020F0502020204030204" pitchFamily="34" charset="0"/>
              </a:rPr>
              <a:t> steeds </a:t>
            </a:r>
            <a:r>
              <a:rPr lang="en-US" dirty="0" err="1">
                <a:latin typeface="Calibri" panose="020F0502020204030204" pitchFamily="34" charset="0"/>
              </a:rPr>
              <a:t>sneller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5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3" grpId="0"/>
      <p:bldP spid="35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</a:t>
            </a:r>
            <a:r>
              <a:rPr lang="en-US" altLang="en-US" dirty="0" smtClean="0">
                <a:latin typeface="Calibri" pitchFamily="34" charset="0"/>
              </a:rPr>
              <a:t> – Lemaitre – Robertson – </a:t>
            </a:r>
            <a:r>
              <a:rPr lang="en-US" altLang="en-US" dirty="0">
                <a:latin typeface="Calibri" pitchFamily="34" charset="0"/>
              </a:rPr>
              <a:t>Walker </a:t>
            </a:r>
            <a:r>
              <a:rPr lang="en-US" altLang="en-US" dirty="0" err="1" smtClean="0">
                <a:latin typeface="Calibri" pitchFamily="34" charset="0"/>
              </a:rPr>
              <a:t>metriek</a:t>
            </a:r>
            <a:r>
              <a:rPr lang="en-US" altLang="en-US" dirty="0" smtClean="0">
                <a:latin typeface="Calibri" pitchFamily="34" charset="0"/>
              </a:rPr>
              <a:t>.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098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Einsteinvergelijkingen</a:t>
            </a:r>
            <a:r>
              <a:rPr lang="en-US" altLang="en-US" dirty="0">
                <a:latin typeface="Calibri" pitchFamily="34" charset="0"/>
              </a:rPr>
              <a:t>                                      </a:t>
            </a:r>
            <a:r>
              <a:rPr lang="en-US" altLang="en-US" dirty="0" err="1">
                <a:latin typeface="Calibri" pitchFamily="34" charset="0"/>
              </a:rPr>
              <a:t>geven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9698" name="Picture 2" descr="C:\Users\jo\Desktop\58278ae49734ca65e34a6848641953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95463"/>
            <a:ext cx="2314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jo\Desktop\03b98f373f1af532812ae3e8940b9b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610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jo\Desktop\b3f14edb49fd763ec19df7dcf1ff087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25675"/>
            <a:ext cx="1809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12"/>
          <p:cNvSpPr>
            <a:spLocks noChangeArrowheads="1"/>
          </p:cNvSpPr>
          <p:nvPr/>
        </p:nvSpPr>
        <p:spPr bwMode="auto">
          <a:xfrm>
            <a:off x="1457325" y="31559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049713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Zonder kosmologische constante wordt FV - 1</a:t>
            </a:r>
          </a:p>
        </p:txBody>
      </p:sp>
      <p:pic>
        <p:nvPicPr>
          <p:cNvPr id="29705" name="Picture 9" descr="C:\Users\jo\Desktop\cd13933011e68069131c9fc64f1957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504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16255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Kritische dichtheid: voor gegeven </a:t>
            </a:r>
            <a:r>
              <a:rPr lang="en-US" altLang="en-US" i="1">
                <a:latin typeface="Calibri" pitchFamily="34" charset="0"/>
              </a:rPr>
              <a:t>H</a:t>
            </a:r>
            <a:r>
              <a:rPr lang="en-US" altLang="en-US">
                <a:latin typeface="Calibri" pitchFamily="34" charset="0"/>
              </a:rPr>
              <a:t> de dichtheid waarvoor </a:t>
            </a:r>
            <a:r>
              <a:rPr lang="en-US" altLang="en-US" i="1">
                <a:latin typeface="Calibri" pitchFamily="34" charset="0"/>
              </a:rPr>
              <a:t>k = 0</a:t>
            </a:r>
          </a:p>
        </p:txBody>
      </p:sp>
      <p:pic>
        <p:nvPicPr>
          <p:cNvPr id="29706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57600" y="5943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10</a:t>
            </a:r>
            <a:r>
              <a:rPr lang="en-US" altLang="en-US" baseline="30000">
                <a:latin typeface="Calibri" pitchFamily="34" charset="0"/>
              </a:rPr>
              <a:t>-26</a:t>
            </a:r>
            <a:r>
              <a:rPr lang="en-US" altLang="en-US">
                <a:latin typeface="Calibri" pitchFamily="34" charset="0"/>
              </a:rPr>
              <a:t> kg m</a:t>
            </a:r>
            <a:r>
              <a:rPr lang="en-US" altLang="en-US" baseline="30000">
                <a:latin typeface="Calibri" pitchFamily="34" charset="0"/>
              </a:rPr>
              <a:t>-3</a:t>
            </a:r>
            <a:endParaRPr lang="en-US" altLang="en-US" i="1" baseline="30000">
              <a:latin typeface="Calibri" pitchFamily="34" charset="0"/>
            </a:endParaRPr>
          </a:p>
        </p:txBody>
      </p:sp>
      <p:pic>
        <p:nvPicPr>
          <p:cNvPr id="29707" name="Picture 11" descr="C:\Users\jo\Desktop\End_of_univer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886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14600" y="2770188"/>
            <a:ext cx="3048000" cy="1066800"/>
            <a:chOff x="2196350" y="2770095"/>
            <a:chExt cx="3048000" cy="1066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196350" y="2770095"/>
              <a:ext cx="304800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189" name="Picture 4" descr="C:\Users\jo\Desktop\ab6bbc387c300448ca1d6a777a01ee5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95650"/>
              <a:ext cx="28575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5" descr="C:\Users\jo\Desktop\2dea4b6116f4178c84c171f74b47f70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2819400"/>
              <a:ext cx="22288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637222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Dichtheid / kritische dichtheid: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endParaRPr lang="en-US" altLang="en-US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4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3" grpId="0" animBg="1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altLang="en-US" sz="3200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Inertiaalsystemen</a:t>
            </a:r>
            <a:endParaRPr lang="en-US" sz="20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Bewegende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waarnemers</a:t>
            </a:r>
            <a:endParaRPr lang="en-US" sz="20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Relativiteitsprincipe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Ruimtetijd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Gekromde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ruimtetijd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</a:t>
            </a:r>
            <a:r>
              <a:rPr lang="en-US" alt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coördinaten</a:t>
            </a:r>
            <a:endParaRPr lang="en-US" alt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</a:t>
            </a:r>
            <a:r>
              <a:rPr lang="en-US" alt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afgeleide</a:t>
            </a:r>
            <a:endParaRPr lang="en-US" alt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relativiteitstheorie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Einsteinvergelijkingen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Newton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limiet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Toepassingen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ART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Zwarte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Kosmologie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Gravitatiestraling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800600" y="2718375"/>
            <a:ext cx="4038600" cy="147262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Kritische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dichtheid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849615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volgens</a:t>
            </a:r>
            <a:r>
              <a:rPr lang="en-US" altLang="en-US" dirty="0" smtClean="0">
                <a:latin typeface="Calibri" pitchFamily="34" charset="0"/>
              </a:rPr>
              <a:t> Newton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459215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bolvormig</a:t>
            </a:r>
            <a:r>
              <a:rPr lang="en-US" altLang="en-US" dirty="0" smtClean="0">
                <a:latin typeface="Calibri" pitchFamily="34" charset="0"/>
              </a:rPr>
              <a:t> volume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expandeert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3032303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 </a:t>
            </a:r>
            <a:r>
              <a:rPr lang="en-US" altLang="en-US" dirty="0" err="1" smtClean="0">
                <a:latin typeface="Calibri" pitchFamily="34" charset="0"/>
              </a:rPr>
              <a:t>binnen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volume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621087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</a:t>
            </a:r>
            <a:r>
              <a:rPr lang="en-US" altLang="en-US" dirty="0" err="1" smtClean="0">
                <a:latin typeface="Calibri" pitchFamily="34" charset="0"/>
              </a:rPr>
              <a:t>deeltje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zal</a:t>
            </a:r>
            <a:r>
              <a:rPr lang="en-US" altLang="en-US" dirty="0" smtClean="0">
                <a:latin typeface="Calibri" pitchFamily="34" charset="0"/>
              </a:rPr>
              <a:t> net </a:t>
            </a:r>
            <a:r>
              <a:rPr lang="en-US" altLang="en-US" dirty="0" err="1" smtClean="0">
                <a:latin typeface="Calibri" pitchFamily="34" charset="0"/>
              </a:rPr>
              <a:t>ontsnapping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kritische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800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Hetzelfde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resultaat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vonden</a:t>
            </a:r>
            <a:r>
              <a:rPr lang="en-US" altLang="en-US" dirty="0" smtClean="0">
                <a:latin typeface="Calibri" pitchFamily="34" charset="0"/>
              </a:rPr>
              <a:t> we met de </a:t>
            </a:r>
            <a:r>
              <a:rPr lang="en-US" altLang="en-US" dirty="0" err="1" smtClean="0">
                <a:latin typeface="Calibri" pitchFamily="34" charset="0"/>
              </a:rPr>
              <a:t>algemene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relativiteitstheorie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83" y="1752600"/>
            <a:ext cx="1981200" cy="5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459215"/>
            <a:ext cx="1066800" cy="3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20930"/>
            <a:ext cx="1462087" cy="4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testdeeltje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bereken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ontsnappingssnelheid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" y="4228793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Daarvoor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49" y="4065696"/>
            <a:ext cx="1050552" cy="6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52578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i="1" dirty="0" smtClean="0">
                <a:latin typeface="Calibri" pitchFamily="34" charset="0"/>
              </a:rPr>
              <a:t>H</a:t>
            </a:r>
            <a:r>
              <a:rPr lang="en-US" altLang="en-US" baseline="-25000" dirty="0" smtClean="0">
                <a:latin typeface="Calibri" pitchFamily="34" charset="0"/>
              </a:rPr>
              <a:t>0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4" y="5201481"/>
            <a:ext cx="2802636" cy="4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</a:t>
            </a:r>
            <a:r>
              <a:rPr lang="en-US" altLang="en-US" dirty="0" err="1" smtClean="0">
                <a:latin typeface="Calibri" pitchFamily="34" charset="0"/>
              </a:rPr>
              <a:t>definitie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782860"/>
            <a:ext cx="2609850" cy="2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2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4" grpId="0"/>
      <p:bldP spid="26" grpId="0"/>
      <p:bldP spid="28" grpId="0"/>
      <p:bldP spid="25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12192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Friedmannvergelijking 1 kan herschreven worden</a:t>
            </a:r>
          </a:p>
        </p:txBody>
      </p:sp>
      <p:pic>
        <p:nvPicPr>
          <p:cNvPr id="29701" name="Picture 5" descr="C:\Users\jo\Desktop\2dea4b6116f4178c84c171f74b47f7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228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32877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Rechts staan enkel constanten. Tijdens expansie neemt dichtheid af (~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3</a:t>
            </a:r>
            <a:r>
              <a:rPr lang="en-US" altLang="en-US">
                <a:latin typeface="Calibri" pitchFamily="34" charset="0"/>
              </a:rPr>
              <a:t>)</a:t>
            </a:r>
          </a:p>
        </p:txBody>
      </p:sp>
      <p:pic>
        <p:nvPicPr>
          <p:cNvPr id="30722" name="Picture 2" descr="C:\Users\jo\Desktop\331a0a3b429701e7c6a0a86dcc18070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1743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jo\Desktop\f1af7b4fa0a206e2f6fac115293a1ea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1609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629400" y="2514600"/>
            <a:ext cx="1981200" cy="533400"/>
            <a:chOff x="7068670" y="1981200"/>
            <a:chExt cx="1981200" cy="5334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068670" y="1981200"/>
              <a:ext cx="1981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213" name="Picture 4" descr="C:\Users\jo\Desktop\d80ed62c3b3982e27a84eef8f305fd8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2057400"/>
              <a:ext cx="18669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384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Brace 21"/>
          <p:cNvSpPr>
            <a:spLocks/>
          </p:cNvSpPr>
          <p:nvPr/>
        </p:nvSpPr>
        <p:spPr bwMode="auto">
          <a:xfrm>
            <a:off x="3048000" y="1752600"/>
            <a:ext cx="228600" cy="1066800"/>
          </a:xfrm>
          <a:prstGeom prst="rightBrace">
            <a:avLst>
              <a:gd name="adj1" fmla="val 8340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35925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Sinds Planck era is de </a:t>
            </a:r>
            <a:r>
              <a:rPr lang="en-US" altLang="en-US" i="1"/>
              <a:t>r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met factor 10</a:t>
            </a:r>
            <a:r>
              <a:rPr lang="en-US" altLang="en-US" baseline="30000">
                <a:latin typeface="Calibri" pitchFamily="34" charset="0"/>
              </a:rPr>
              <a:t>60</a:t>
            </a:r>
            <a:r>
              <a:rPr lang="en-US" altLang="en-US">
                <a:latin typeface="Calibri" pitchFamily="34" charset="0"/>
              </a:rPr>
              <a:t> afgenomen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38973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(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– 1 ) moet met </a:t>
            </a:r>
            <a:r>
              <a:rPr lang="en-US" altLang="en-US">
                <a:latin typeface="Calibri" pitchFamily="34" charset="0"/>
              </a:rPr>
              <a:t>factor 10</a:t>
            </a:r>
            <a:r>
              <a:rPr lang="en-US" altLang="en-US" baseline="30000">
                <a:latin typeface="Calibri" pitchFamily="34" charset="0"/>
              </a:rPr>
              <a:t>60</a:t>
            </a:r>
            <a:r>
              <a:rPr lang="en-US" altLang="en-US">
                <a:latin typeface="Calibri" pitchFamily="34" charset="0"/>
              </a:rPr>
              <a:t> zijn toegenomen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42021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Planck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Sloan Digital Sky Survey </a:t>
            </a:r>
            <a:r>
              <a:rPr lang="en-US" altLang="en-US" dirty="0" err="1">
                <a:latin typeface="Calibri" pitchFamily="34" charset="0"/>
              </a:rPr>
              <a:t>stellen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-25000" dirty="0">
                <a:latin typeface="Calibri" pitchFamily="34" charset="0"/>
                <a:sym typeface="Symbol" pitchFamily="18" charset="2"/>
              </a:rPr>
              <a:t>0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op 1 </a:t>
            </a:r>
            <a:r>
              <a:rPr lang="en-US" altLang="en-US" dirty="0" err="1">
                <a:latin typeface="Calibri" pitchFamily="34" charset="0"/>
                <a:sym typeface="Symbol" pitchFamily="18" charset="2"/>
              </a:rPr>
              <a:t>binnen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1% </a:t>
            </a:r>
            <a:r>
              <a:rPr lang="en-US" altLang="en-US" dirty="0">
                <a:latin typeface="Calibri" pitchFamily="34" charset="0"/>
              </a:rPr>
              <a:t>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45069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Dan is |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- 1 | &lt; 0.01 en tijdens Planck era kleiner dan 10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-62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en-US">
                <a:latin typeface="Calibri" pitchFamily="34" charset="0"/>
              </a:rPr>
              <a:t>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5040313"/>
            <a:ext cx="792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Vlakheidsprobleem: waarom was de initiële dichtheid van het Heelal zo dicht bij de kritische dichtheid?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5678488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Oplossingen: Anthropisch principe of inflatie (</a:t>
            </a:r>
            <a:r>
              <a:rPr lang="en-US" altLang="en-US" i="1"/>
              <a:t>r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neemt snel </a:t>
            </a:r>
            <a:r>
              <a:rPr lang="en-US" altLang="en-US" u="sng">
                <a:latin typeface="Calibri" pitchFamily="34" charset="0"/>
              </a:rPr>
              <a:t>toe</a:t>
            </a:r>
            <a:r>
              <a:rPr lang="en-US" altLang="en-US">
                <a:latin typeface="Calibri" pitchFamily="34" charset="0"/>
              </a:rPr>
              <a:t> in korte tijd)</a:t>
            </a:r>
          </a:p>
        </p:txBody>
      </p:sp>
    </p:spTree>
    <p:extLst>
      <p:ext uri="{BB962C8B-B14F-4D97-AF65-F5344CB8AC3E}">
        <p14:creationId xmlns:p14="http://schemas.microsoft.com/office/powerpoint/2010/main" val="3395831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2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Friedmannvergelijking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8288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Herschrijven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998540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5639317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Leeftijd</a:t>
            </a:r>
            <a:r>
              <a:rPr lang="en-US" dirty="0" smtClean="0">
                <a:latin typeface="Calibri" panose="020F0502020204030204" pitchFamily="34" charset="0"/>
              </a:rPr>
              <a:t> van het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05" y="1119553"/>
            <a:ext cx="4202800" cy="6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9" y="1821043"/>
            <a:ext cx="4555332" cy="3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018"/>
            <a:ext cx="6166517" cy="3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447800" y="229496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8427"/>
            <a:ext cx="5667102" cy="7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02" y="4267200"/>
            <a:ext cx="7113098" cy="8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 bwMode="auto">
          <a:xfrm>
            <a:off x="762000" y="452403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33004"/>
            <a:ext cx="8023271" cy="6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0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7" grpId="0"/>
      <p:bldP spid="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t = t(z)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6764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weten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1 +  z = 1/a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449513"/>
            <a:ext cx="60198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</a:rPr>
              <a:t>figuur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toont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enkele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voorbeelden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917495"/>
            <a:ext cx="4937760" cy="39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 bwMode="auto">
          <a:xfrm>
            <a:off x="2895600" y="1295400"/>
            <a:ext cx="228600" cy="750887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1482200"/>
            <a:ext cx="31242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Calibri" panose="020F0502020204030204" pitchFamily="34" charset="0"/>
              </a:rPr>
              <a:t>a = a(t)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7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9" y="1727447"/>
            <a:ext cx="2504750" cy="5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Afstanden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FLRW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Meebewegende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err="1" smtClean="0">
                <a:latin typeface="Calibri" panose="020F0502020204030204" pitchFamily="34" charset="0"/>
              </a:rPr>
              <a:t>afstand</a:t>
            </a:r>
            <a:r>
              <a:rPr lang="en-US" smtClean="0">
                <a:latin typeface="Calibri" panose="020F0502020204030204" pitchFamily="34" charset="0"/>
              </a:rPr>
              <a:t> </a:t>
            </a:r>
            <a:r>
              <a:rPr lang="en-US" smtClean="0">
                <a:latin typeface="Calibri" panose="020F0502020204030204" pitchFamily="34" charset="0"/>
                <a:sym typeface="Symbol"/>
              </a:rPr>
              <a:t>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914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25832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dirty="0" err="1" smtClean="0">
                <a:latin typeface="Calibri" panose="020F0502020204030204" pitchFamily="34" charset="0"/>
              </a:rPr>
              <a:t>euclidische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ruimte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i="1" dirty="0" err="1" smtClean="0">
                <a:latin typeface="Calibri" panose="020F0502020204030204" pitchFamily="34" charset="0"/>
              </a:rPr>
              <a:t>waargenomen</a:t>
            </a:r>
            <a:r>
              <a:rPr lang="en-US" dirty="0" smtClean="0">
                <a:latin typeface="Calibri" panose="020F0502020204030204" pitchFamily="34" charset="0"/>
              </a:rPr>
              <a:t> flux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9642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In FLRW </a:t>
            </a:r>
            <a:r>
              <a:rPr lang="en-US" dirty="0" err="1" smtClean="0">
                <a:latin typeface="Calibri" panose="020F0502020204030204" pitchFamily="34" charset="0"/>
              </a:rPr>
              <a:t>ruimte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gelden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volgende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modificaties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89222"/>
            <a:ext cx="8382000" cy="21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2221468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Neem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dat</a:t>
            </a:r>
            <a:r>
              <a:rPr lang="en-US" dirty="0" smtClean="0">
                <a:latin typeface="Calibri" panose="020F0502020204030204" pitchFamily="34" charset="0"/>
              </a:rPr>
              <a:t> we de </a:t>
            </a:r>
            <a:r>
              <a:rPr lang="en-US" i="1" dirty="0" smtClean="0">
                <a:latin typeface="Calibri" panose="020F0502020204030204" pitchFamily="34" charset="0"/>
              </a:rPr>
              <a:t>absolute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helderheid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L</a:t>
            </a:r>
            <a:r>
              <a:rPr lang="en-US" dirty="0" smtClean="0">
                <a:latin typeface="Calibri" panose="020F0502020204030204" pitchFamily="34" charset="0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bron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kennen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standaardkaars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400800" y="1143000"/>
            <a:ext cx="1981200" cy="597932"/>
            <a:chOff x="6400800" y="1143000"/>
            <a:chExt cx="1981200" cy="597932"/>
          </a:xfrm>
        </p:grpSpPr>
        <p:sp>
          <p:nvSpPr>
            <p:cNvPr id="23" name="5-Point Star 22"/>
            <p:cNvSpPr/>
            <p:nvPr/>
          </p:nvSpPr>
          <p:spPr bwMode="auto">
            <a:xfrm>
              <a:off x="64008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81534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705600" y="1269275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122119" y="13716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Nu: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 smtClean="0">
                  <a:latin typeface="Calibri" panose="020F0502020204030204" pitchFamily="34" charset="0"/>
                </a:rPr>
                <a:t>0</a:t>
              </a:r>
              <a:endParaRPr lang="en-US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605350" y="1143000"/>
            <a:ext cx="1173780" cy="597932"/>
            <a:chOff x="3605350" y="1143000"/>
            <a:chExt cx="1173780" cy="597932"/>
          </a:xfrm>
        </p:grpSpPr>
        <p:sp>
          <p:nvSpPr>
            <p:cNvPr id="3" name="5-Point Star 2"/>
            <p:cNvSpPr/>
            <p:nvPr/>
          </p:nvSpPr>
          <p:spPr bwMode="auto">
            <a:xfrm>
              <a:off x="360535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44196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904925" y="1269275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626250" y="1371600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libri" panose="020F0502020204030204" pitchFamily="34" charset="0"/>
                </a:rPr>
                <a:t>Emissie</a:t>
              </a:r>
              <a:r>
                <a:rPr lang="en-US" dirty="0" smtClean="0">
                  <a:latin typeface="Calibri" panose="020F0502020204030204" pitchFamily="34" charset="0"/>
                </a:rPr>
                <a:t>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400" y="1628365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5726668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43" y="5692352"/>
            <a:ext cx="4510088" cy="55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1244" y="6400800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h</a:t>
            </a:r>
            <a:r>
              <a:rPr lang="en-US" dirty="0" err="1" smtClean="0">
                <a:latin typeface="Calibri" panose="020F0502020204030204" pitchFamily="34" charset="0"/>
              </a:rPr>
              <a:t>elderheidsafstand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d</a:t>
            </a:r>
            <a:r>
              <a:rPr lang="en-US" baseline="-25000" dirty="0" err="1" smtClean="0">
                <a:latin typeface="Calibri" panose="020F0502020204030204" pitchFamily="34" charset="0"/>
              </a:rPr>
              <a:t>L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67200" y="6249779"/>
            <a:ext cx="0" cy="335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200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6" grpId="0"/>
      <p:bldP spid="17" grpId="0"/>
      <p:bldP spid="19" grpId="0"/>
      <p:bldP spid="31" grpId="0"/>
      <p:bldP spid="3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Supernovae Type IA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Supernovae Type IA </a:t>
            </a:r>
            <a:r>
              <a:rPr lang="en-US" dirty="0" err="1" smtClean="0">
                <a:latin typeface="Calibri" panose="020F0502020204030204" pitchFamily="34" charset="0"/>
              </a:rPr>
              <a:t>zijn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19" name="Picture 3" descr="C:\Users\JvdB\Desktop\742px-Progenitor_IA_supernova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0" y="1447800"/>
            <a:ext cx="5215780" cy="53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vdB\Desktop\Type_Ia_supernova_simulation_-_Argonne_National_Labora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902"/>
            <a:ext cx="2286000" cy="67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11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Supernovae Type IA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Supernovae Type IA </a:t>
            </a:r>
            <a:r>
              <a:rPr lang="en-US" dirty="0" err="1" smtClean="0">
                <a:latin typeface="Calibri" panose="020F0502020204030204" pitchFamily="34" charset="0"/>
              </a:rPr>
              <a:t>zijn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9383"/>
            <a:ext cx="5114910" cy="27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JvdB\Desktop\SNIacur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" y="1466850"/>
            <a:ext cx="2847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717931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Nobelprijs</a:t>
            </a:r>
            <a:r>
              <a:rPr lang="en-US" dirty="0" smtClean="0">
                <a:latin typeface="Calibri" panose="020F0502020204030204" pitchFamily="34" charset="0"/>
              </a:rPr>
              <a:t> 2011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43" name="Picture 3" descr="C:\Users\JvdB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66447"/>
            <a:ext cx="1145622" cy="11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28397"/>
            <a:ext cx="3810000" cy="58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2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Standaardmodel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de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434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Evolutie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FRW model.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vacuum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9525" y="3505201"/>
            <a:ext cx="6696075" cy="3317806"/>
            <a:chOff x="3286125" y="1066800"/>
            <a:chExt cx="4867275" cy="2708692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25" y="1066800"/>
              <a:ext cx="4867275" cy="270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43525" y="1295400"/>
              <a:ext cx="828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1046" y="1604208"/>
              <a:ext cx="857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14358" y="2371725"/>
              <a:ext cx="933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446143" y="2978082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Conclusies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/>
              <a:t>L</a:t>
            </a:r>
            <a:r>
              <a:rPr lang="en-US" dirty="0" smtClean="0">
                <a:latin typeface="Calibri" panose="020F0502020204030204" pitchFamily="34" charset="0"/>
              </a:rPr>
              <a:t>CDM model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48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91" y="609600"/>
            <a:ext cx="3454509" cy="29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Continuiteitsvergelijking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klein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Massastroom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linkervlak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1981200" y="495954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Combineer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vlakken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57912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is de </a:t>
            </a:r>
            <a:r>
              <a:rPr lang="en-US" altLang="en-US" i="1" dirty="0" err="1" smtClean="0">
                <a:latin typeface="Calibri" pitchFamily="34" charset="0"/>
              </a:rPr>
              <a:t>continuiteitsvergelijking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in het element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stroomt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vloeistof</a:t>
            </a:r>
            <a:r>
              <a:rPr lang="en-US" altLang="en-US" dirty="0" smtClean="0">
                <a:latin typeface="Calibri" pitchFamily="34" charset="0"/>
              </a:rPr>
              <a:t> door de </a:t>
            </a:r>
            <a:r>
              <a:rPr lang="en-US" altLang="en-US" dirty="0" err="1" smtClean="0">
                <a:latin typeface="Calibri" pitchFamily="34" charset="0"/>
              </a:rPr>
              <a:t>wanden</a:t>
            </a:r>
            <a:r>
              <a:rPr lang="en-US" altLang="en-US" dirty="0" smtClean="0">
                <a:latin typeface="Calibri" pitchFamily="34" charset="0"/>
              </a:rPr>
              <a:t> van het element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4725" y="4792793"/>
            <a:ext cx="2057400" cy="672707"/>
            <a:chOff x="3184725" y="4792793"/>
            <a:chExt cx="2057400" cy="672707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184725" y="4792793"/>
              <a:ext cx="2057400" cy="67270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031" y="4813693"/>
              <a:ext cx="1862138" cy="59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14745"/>
            <a:ext cx="1695450" cy="2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Massastroom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rechtervlak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Taylor-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4" y="2568772"/>
            <a:ext cx="5075626" cy="4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55795"/>
            <a:ext cx="5495925" cy="5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3434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divergentie</a:t>
            </a:r>
            <a:r>
              <a:rPr lang="en-US" altLang="en-US" dirty="0" smtClean="0">
                <a:latin typeface="Calibri" pitchFamily="34" charset="0"/>
              </a:rPr>
              <a:t>-operator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6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203" grpId="0" animBg="1"/>
      <p:bldP spid="14" grpId="0"/>
      <p:bldP spid="15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linkervlak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2362201" y="5578711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Schrijf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4107743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Tweede</a:t>
            </a:r>
            <a:r>
              <a:rPr lang="en-US" altLang="en-US" dirty="0" smtClean="0">
                <a:latin typeface="Calibri" pitchFamily="34" charset="0"/>
              </a:rPr>
              <a:t> wet van Newton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rechtervlak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Taylor-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505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3378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67284" y="609600"/>
            <a:ext cx="3476716" cy="2971800"/>
            <a:chOff x="5667284" y="609600"/>
            <a:chExt cx="3476716" cy="2971800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491" y="609600"/>
              <a:ext cx="3454509" cy="292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7010400" y="625493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153400" y="10250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10400" y="33528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125175" y="30689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67284" y="1840468"/>
              <a:ext cx="543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P(x)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66837" y="1840468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x+dx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42837" y="762000"/>
              <a:ext cx="861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z+dz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067" y="3135868"/>
              <a:ext cx="546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P(y)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2200" y="289560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P(z)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7200" y="990600"/>
              <a:ext cx="883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y+dy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92482"/>
            <a:ext cx="2919412" cy="5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87" y="3168105"/>
            <a:ext cx="1111813" cy="2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03" y="3467100"/>
            <a:ext cx="5476875" cy="5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995917"/>
            <a:ext cx="6019800" cy="5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470471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Kettingregel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32830"/>
            <a:ext cx="4953000" cy="5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Vergelijking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Euler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5334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Wet van Euler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6601" y="5486400"/>
            <a:ext cx="3048000" cy="457200"/>
            <a:chOff x="3276601" y="5486400"/>
            <a:chExt cx="3048000" cy="4572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276601" y="5486400"/>
              <a:ext cx="30480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523" y="5555183"/>
              <a:ext cx="2857500" cy="35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127423" y="5748964"/>
              <a:ext cx="113577" cy="923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33400" y="60198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geeft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versnelling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krachten</a:t>
            </a:r>
            <a:r>
              <a:rPr lang="en-US" altLang="en-US" dirty="0" smtClean="0">
                <a:latin typeface="Calibri" pitchFamily="34" charset="0"/>
              </a:rPr>
              <a:t> ten </a:t>
            </a:r>
            <a:r>
              <a:rPr lang="en-US" altLang="en-US" dirty="0" err="1" smtClean="0">
                <a:latin typeface="Calibri" pitchFamily="34" charset="0"/>
              </a:rPr>
              <a:t>gevolge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drukverschillen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203" grpId="0" animBg="1"/>
      <p:bldP spid="14" grpId="0"/>
      <p:bldP spid="15" grpId="0"/>
      <p:bldP spid="22" grpId="0"/>
      <p:bldP spid="23" grpId="0"/>
      <p:bldP spid="39" grpId="0"/>
      <p:bldP spid="41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Relativistische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10642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Theorie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oerknal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ontstaan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het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dijt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uit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4495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deel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valt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binnen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lichtkegel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743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29352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grenzen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gebied</a:t>
            </a:r>
            <a:r>
              <a:rPr lang="en-US" dirty="0">
                <a:latin typeface="Calibri" panose="020F0502020204030204" pitchFamily="34" charset="0"/>
              </a:rPr>
              <a:t>: de </a:t>
            </a:r>
            <a:r>
              <a:rPr lang="en-US" dirty="0" err="1">
                <a:latin typeface="Calibri" panose="020F0502020204030204" pitchFamily="34" charset="0"/>
              </a:rPr>
              <a:t>deeltjeshorizon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de </a:t>
            </a:r>
            <a:r>
              <a:rPr lang="en-US" dirty="0" err="1">
                <a:latin typeface="Calibri" panose="020F0502020204030204" pitchFamily="34" charset="0"/>
              </a:rPr>
              <a:t>toekomst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hij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meer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405765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4202113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Twee </a:t>
            </a:r>
            <a:r>
              <a:rPr lang="en-US" dirty="0" err="1">
                <a:latin typeface="Calibri" panose="020F0502020204030204" pitchFamily="34" charset="0"/>
              </a:rPr>
              <a:t>stelsels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tegenovergestelde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en 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afstand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916488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Stelsels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hebben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gehad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communiceren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678488"/>
            <a:ext cx="4648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Dit</a:t>
            </a:r>
            <a:r>
              <a:rPr lang="en-US" dirty="0">
                <a:latin typeface="Calibri" panose="020F0502020204030204" pitchFamily="34" charset="0"/>
              </a:rPr>
              <a:t> is het Big Bang scenario </a:t>
            </a:r>
            <a:r>
              <a:rPr lang="en-US" dirty="0" err="1">
                <a:latin typeface="Calibri" panose="020F0502020204030204" pitchFamily="34" charset="0"/>
              </a:rPr>
              <a:t>zonder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inflatie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klassiek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Neem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uniforme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590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Dan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r>
              <a:rPr lang="en-US" altLang="en-US" dirty="0" smtClean="0">
                <a:latin typeface="Calibri" pitchFamily="34" charset="0"/>
              </a:rPr>
              <a:t>                           met Hubble parameter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ondergaat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uniforme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r>
              <a:rPr lang="en-US" altLang="en-US" dirty="0" smtClean="0">
                <a:latin typeface="Calibri" pitchFamily="34" charset="0"/>
              </a:rPr>
              <a:t>                         (met </a:t>
            </a:r>
            <a:r>
              <a:rPr lang="en-US" altLang="en-US" b="1" dirty="0" smtClean="0">
                <a:latin typeface="Calibri" pitchFamily="34" charset="0"/>
              </a:rPr>
              <a:t>c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beginpositie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continuiteitsvergelijking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905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7553"/>
            <a:ext cx="9144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5221"/>
            <a:ext cx="1104900" cy="3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25" y="2622511"/>
            <a:ext cx="1866900" cy="3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31" y="3010612"/>
            <a:ext cx="1862138" cy="5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Hieruit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3694382"/>
            <a:ext cx="1316831" cy="3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2"/>
          <p:cNvSpPr>
            <a:spLocks noChangeArrowheads="1"/>
          </p:cNvSpPr>
          <p:nvPr/>
        </p:nvSpPr>
        <p:spPr bwMode="auto">
          <a:xfrm>
            <a:off x="3505200" y="37046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3704625"/>
            <a:ext cx="1328736" cy="27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050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046396"/>
            <a:ext cx="1619250" cy="36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419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relatie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waarde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5" y="4440500"/>
            <a:ext cx="1166812" cy="3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49302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van Euler                                          (met </a:t>
            </a:r>
            <a:r>
              <a:rPr lang="en-US" altLang="en-US" b="1" dirty="0" smtClean="0">
                <a:latin typeface="Calibri" pitchFamily="34" charset="0"/>
              </a:rPr>
              <a:t>F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per </a:t>
            </a:r>
            <a:r>
              <a:rPr lang="en-US" altLang="en-US" dirty="0" err="1" smtClean="0">
                <a:latin typeface="Calibri" pitchFamily="34" charset="0"/>
              </a:rPr>
              <a:t>massa-eenheid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53" y="4828149"/>
            <a:ext cx="1928812" cy="5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54562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13" y="5502628"/>
            <a:ext cx="1007337" cy="27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12"/>
          <p:cNvSpPr>
            <a:spLocks noChangeArrowheads="1"/>
          </p:cNvSpPr>
          <p:nvPr/>
        </p:nvSpPr>
        <p:spPr bwMode="auto">
          <a:xfrm>
            <a:off x="2209800" y="550785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5453105"/>
            <a:ext cx="1471612" cy="4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34" y="5867400"/>
            <a:ext cx="1385166" cy="2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58028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4648200" y="5562600"/>
            <a:ext cx="228600" cy="5842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69" y="5686249"/>
            <a:ext cx="1672031" cy="3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93" y="6038500"/>
            <a:ext cx="708757" cy="2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Brace 38"/>
          <p:cNvSpPr/>
          <p:nvPr/>
        </p:nvSpPr>
        <p:spPr bwMode="auto">
          <a:xfrm>
            <a:off x="6705600" y="5715000"/>
            <a:ext cx="228600" cy="5842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0400" y="5686249"/>
            <a:ext cx="1447800" cy="638351"/>
            <a:chOff x="7010400" y="5686249"/>
            <a:chExt cx="1447800" cy="63835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10400" y="5686249"/>
              <a:ext cx="1447800" cy="6383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526" y="5795048"/>
              <a:ext cx="1143000" cy="4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907832" y="6400800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Net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0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4" grpId="0"/>
      <p:bldP spid="17" grpId="0"/>
      <p:bldP spid="20" grpId="0" animBg="1"/>
      <p:bldP spid="23" grpId="0"/>
      <p:bldP spid="24" grpId="0"/>
      <p:bldP spid="27" grpId="0"/>
      <p:bldP spid="30" grpId="0"/>
      <p:bldP spid="32" grpId="0" animBg="1"/>
      <p:bldP spid="35" grpId="0"/>
      <p:bldP spid="3" grpId="0" animBg="1"/>
      <p:bldP spid="39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klassiek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21101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8194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Vermenigvuldig</a:t>
            </a:r>
            <a:r>
              <a:rPr lang="en-US" altLang="en-US" dirty="0" smtClean="0">
                <a:latin typeface="Calibri" pitchFamily="34" charset="0"/>
              </a:rPr>
              <a:t> met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integreer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97406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0" name="Right Arrow 12"/>
          <p:cNvSpPr>
            <a:spLocks noChangeArrowheads="1"/>
          </p:cNvSpPr>
          <p:nvPr/>
        </p:nvSpPr>
        <p:spPr bwMode="auto">
          <a:xfrm>
            <a:off x="4191000" y="2874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97300"/>
            <a:ext cx="1166812" cy="3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00600" y="1123393"/>
            <a:ext cx="1447800" cy="638351"/>
            <a:chOff x="7010400" y="5686249"/>
            <a:chExt cx="1447800" cy="63835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10400" y="5686249"/>
              <a:ext cx="1447800" cy="6383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526" y="5795048"/>
              <a:ext cx="1143000" cy="4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689882" y="3516868"/>
            <a:ext cx="20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integratieconstante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2086227"/>
            <a:ext cx="3645694" cy="5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09" y="2901141"/>
            <a:ext cx="182971" cy="2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689639"/>
            <a:ext cx="1438275" cy="6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1268" idx="2"/>
          </p:cNvCxnSpPr>
          <p:nvPr/>
        </p:nvCxnSpPr>
        <p:spPr bwMode="auto">
          <a:xfrm flipV="1">
            <a:off x="5681662" y="32907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419600"/>
            <a:ext cx="1772901" cy="7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368257" y="5345668"/>
            <a:ext cx="190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Kinetische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3319462" y="51195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08820" y="5345668"/>
            <a:ext cx="401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Totale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k = -1, 0, of 1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</a:rPr>
              <a:t>friedmann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4800600" y="51195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048000" y="5726668"/>
            <a:ext cx="19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Poten</a:t>
            </a:r>
            <a:r>
              <a:rPr lang="en-US" dirty="0" err="1" smtClean="0">
                <a:latin typeface="Calibri" panose="020F0502020204030204" pitchFamily="34" charset="0"/>
              </a:rPr>
              <a:t>tië</a:t>
            </a:r>
            <a:r>
              <a:rPr lang="en-US" dirty="0" err="1" smtClean="0">
                <a:latin typeface="Calibri" panose="020F0502020204030204" pitchFamily="34" charset="0"/>
              </a:rPr>
              <a:t>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005262" y="52719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9256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4" grpId="0"/>
      <p:bldP spid="17" grpId="0"/>
      <p:bldP spid="20" grpId="0" animBg="1"/>
      <p:bldP spid="4" grpId="0"/>
      <p:bldP spid="44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549092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ART is </a:t>
            </a:r>
            <a:r>
              <a:rPr lang="en-US" dirty="0" err="1">
                <a:latin typeface="Calibri" panose="020F0502020204030204" pitchFamily="34" charset="0"/>
              </a:rPr>
              <a:t>voldoende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beschrijving</a:t>
            </a:r>
            <a:r>
              <a:rPr lang="en-US" dirty="0">
                <a:latin typeface="Calibri" panose="020F0502020204030204" pitchFamily="34" charset="0"/>
              </a:rPr>
              <a:t> van Big Bang: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sterke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zwakke</a:t>
            </a:r>
            <a:r>
              <a:rPr lang="en-US" sz="1600" dirty="0">
                <a:latin typeface="Calibri" panose="020F0502020204030204" pitchFamily="34" charset="0"/>
              </a:rPr>
              <a:t> WW </a:t>
            </a:r>
            <a:r>
              <a:rPr lang="en-US" sz="1600" dirty="0" err="1">
                <a:latin typeface="Calibri" panose="020F0502020204030204" pitchFamily="34" charset="0"/>
              </a:rPr>
              <a:t>enkel</a:t>
            </a:r>
            <a:r>
              <a:rPr lang="en-US" sz="1600" dirty="0">
                <a:latin typeface="Calibri" panose="020F0502020204030204" pitchFamily="34" charset="0"/>
              </a:rPr>
              <a:t> op </a:t>
            </a:r>
            <a:r>
              <a:rPr lang="en-US" sz="1600" dirty="0" err="1">
                <a:latin typeface="Calibri" panose="020F0502020204030204" pitchFamily="34" charset="0"/>
              </a:rPr>
              <a:t>femtometers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andere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elektrisch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neutraal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609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Nachthemel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352800"/>
            <a:ext cx="55626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microgolf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achtergrondstraling</a:t>
            </a:r>
            <a:r>
              <a:rPr lang="en-US" dirty="0">
                <a:latin typeface="Calibri" panose="020F0502020204030204" pitchFamily="34" charset="0"/>
              </a:rPr>
              <a:t> (CMBR)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T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sz="1600" dirty="0" smtClean="0">
                <a:latin typeface="Calibri" panose="020F0502020204030204" pitchFamily="34" charset="0"/>
                <a:sym typeface="Symbol"/>
              </a:rPr>
              <a:t>2.725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K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zwarte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straler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50 ppm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sym typeface="Symbol"/>
              </a:rPr>
              <a:t>	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isotroop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10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ppm</a:t>
            </a:r>
            <a:endParaRPr lang="en-US" sz="1600" dirty="0">
              <a:latin typeface="Calibri" panose="020F0502020204030204" pitchFamily="34" charset="0"/>
              <a:sym typeface="Symbol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Voorspeld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Gamow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Ontdekt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Penzias en Wilson (1965)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352800"/>
            <a:ext cx="3221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Kosmische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microgolf-achtergrondstraling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7170" name="Picture 2" descr="C:\Users\JvdB\Dropbox\Thermodynamics\Dictaat Jo\figuren\PIA16874-CobeWmapPlanckComparison-2013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1774326"/>
            <a:ext cx="9145438" cy="50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587827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1989                                         2001                                         2009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: CMBR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Planck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352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Temperatuurverdeling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galactische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coordinaten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 van 380.000 </a:t>
            </a:r>
            <a:r>
              <a:rPr lang="en-US" dirty="0" err="1">
                <a:latin typeface="Calibri" panose="020F0502020204030204" pitchFamily="34" charset="0"/>
              </a:rPr>
              <a:t>jaar</a:t>
            </a:r>
            <a:r>
              <a:rPr lang="en-US" dirty="0">
                <a:latin typeface="Calibri" panose="020F0502020204030204" pitchFamily="34" charset="0"/>
              </a:rPr>
              <a:t> &gt;</a:t>
            </a:r>
            <a:r>
              <a:rPr lang="en-US" dirty="0" smtClean="0">
                <a:latin typeface="Calibri" panose="020F0502020204030204" pitchFamily="34" charset="0"/>
              </a:rPr>
              <a:t>BB </a:t>
            </a:r>
            <a:r>
              <a:rPr lang="en-US" dirty="0" err="1">
                <a:latin typeface="Calibri" panose="020F0502020204030204" pitchFamily="34" charset="0"/>
              </a:rPr>
              <a:t>daarvoor</a:t>
            </a:r>
            <a:r>
              <a:rPr lang="en-US" dirty="0">
                <a:latin typeface="Calibri" panose="020F0502020204030204" pitchFamily="34" charset="0"/>
              </a:rPr>
              <a:t> H-</a:t>
            </a:r>
            <a:r>
              <a:rPr lang="en-US" dirty="0" err="1">
                <a:latin typeface="Calibri" panose="020F0502020204030204" pitchFamily="34" charset="0"/>
              </a:rPr>
              <a:t>atoom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instabiel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T-</a:t>
            </a:r>
            <a:r>
              <a:rPr lang="en-US" dirty="0" err="1">
                <a:latin typeface="Calibri" panose="020F0502020204030204" pitchFamily="34" charset="0"/>
              </a:rPr>
              <a:t>variaties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Sachse</a:t>
            </a:r>
            <a:r>
              <a:rPr lang="en-US" dirty="0">
                <a:latin typeface="Calibri" panose="020F0502020204030204" pitchFamily="34" charset="0"/>
              </a:rPr>
              <a:t>-Wolf effect: </a:t>
            </a:r>
            <a:r>
              <a:rPr lang="en-US" dirty="0" err="1">
                <a:latin typeface="Calibri" panose="020F0502020204030204" pitchFamily="34" charset="0"/>
              </a:rPr>
              <a:t>gravitationele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6175"/>
            <a:ext cx="5181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635375"/>
            <a:ext cx="33528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Conclusies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Planck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leeftijd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13.789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0.037 </a:t>
            </a:r>
            <a:r>
              <a:rPr lang="en-US" sz="1600" dirty="0" err="1">
                <a:latin typeface="Calibri" panose="020F0502020204030204" pitchFamily="34" charset="0"/>
              </a:rPr>
              <a:t>Gjaar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diameter &gt; 78 </a:t>
            </a:r>
            <a:r>
              <a:rPr lang="en-US" sz="1600" dirty="0" err="1">
                <a:latin typeface="Calibri" panose="020F0502020204030204" pitchFamily="34" charset="0"/>
              </a:rPr>
              <a:t>Gly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gewone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4.82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0.05%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25.8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0.4%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69.2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1.0%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consistent met </a:t>
            </a:r>
            <a:r>
              <a:rPr lang="en-US" sz="1600" dirty="0" err="1">
                <a:latin typeface="Calibri" panose="020F0502020204030204" pitchFamily="34" charset="0"/>
              </a:rPr>
              <a:t>inflatiemodel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i="1" dirty="0" smtClean="0">
                <a:latin typeface="Calibri" panose="020F0502020204030204" pitchFamily="34" charset="0"/>
              </a:rPr>
              <a:t>H</a:t>
            </a:r>
            <a:r>
              <a:rPr lang="en-US" sz="1600" baseline="-25000" dirty="0" smtClean="0">
                <a:latin typeface="Calibri" panose="020F0502020204030204" pitchFamily="34" charset="0"/>
              </a:rPr>
              <a:t>0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= </a:t>
            </a:r>
            <a:r>
              <a:rPr lang="en-US" sz="1600" dirty="0" smtClean="0">
                <a:latin typeface="Calibri" panose="020F0502020204030204" pitchFamily="34" charset="0"/>
              </a:rPr>
              <a:t>67.80 ± 0.77 km/s/</a:t>
            </a:r>
            <a:r>
              <a:rPr lang="en-US" sz="1600" dirty="0" err="1" smtClean="0">
                <a:latin typeface="Calibri" panose="020F0502020204030204" pitchFamily="34" charset="0"/>
              </a:rPr>
              <a:t>Mpc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eeuwige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expansie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endParaRPr lang="en-US" i="1" kern="1200" dirty="0" smtClean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18473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Galaxy Redshift </a:t>
            </a:r>
            <a:r>
              <a:rPr lang="en-US" dirty="0" smtClean="0">
                <a:latin typeface="Calibri" panose="020F0502020204030204" pitchFamily="34" charset="0"/>
              </a:rPr>
              <a:t>Survey: </a:t>
            </a:r>
            <a:r>
              <a:rPr lang="en-US" dirty="0" smtClean="0">
                <a:latin typeface="Calibri" panose="020F0502020204030204" pitchFamily="34" charset="0"/>
              </a:rPr>
              <a:t>SDSS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&gt; 1 </a:t>
            </a:r>
            <a:r>
              <a:rPr lang="en-US" sz="1600" dirty="0" err="1" smtClean="0">
                <a:latin typeface="Calibri" panose="020F0502020204030204" pitchFamily="34" charset="0"/>
              </a:rPr>
              <a:t>miljoen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objecten</a:t>
            </a:r>
            <a:r>
              <a:rPr lang="en-US" sz="1600" dirty="0">
                <a:latin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err="1">
                <a:latin typeface="Calibri" panose="020F0502020204030204" pitchFamily="34" charset="0"/>
              </a:rPr>
              <a:t>binnengebied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gaten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knopen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draden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8862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vanuit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19400"/>
            <a:ext cx="274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aarde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speciale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plaats</a:t>
            </a:r>
            <a:r>
              <a:rPr lang="en-US" dirty="0">
                <a:latin typeface="Calibri" panose="020F0502020204030204" pitchFamily="34" charset="0"/>
              </a:rPr>
              <a:t> 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373313"/>
            <a:ext cx="609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202" name="Right Arrow 11"/>
          <p:cNvSpPr>
            <a:spLocks noChangeArrowheads="1"/>
          </p:cNvSpPr>
          <p:nvPr/>
        </p:nvSpPr>
        <p:spPr bwMode="auto">
          <a:xfrm>
            <a:off x="990600" y="3505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648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92688"/>
            <a:ext cx="251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combinatie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isotropie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4119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gelijkmatig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C:\Users\JvdB\Desktop\Sloan_Digit_Sky_Survey_1_25_Declination_Slice_2013_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4" y="1315954"/>
            <a:ext cx="4119563" cy="41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504086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SDDS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8202" grpId="0" animBg="1"/>
      <p:bldP spid="820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SDSS</a:t>
            </a:r>
            <a:endParaRPr lang="en-US" i="1" kern="1200" dirty="0" smtClean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438400" y="2514600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</a:rPr>
              <a:t>Zie </a:t>
            </a:r>
            <a:r>
              <a:rPr lang="nl-NL" smtClean="0">
                <a:latin typeface="Calibri" pitchFamily="34" charset="0"/>
                <a:hlinkClick r:id="rId3"/>
              </a:rPr>
              <a:t>http://www.sdss.org/</a:t>
            </a:r>
            <a:r>
              <a:rPr lang="nl-NL" smtClean="0">
                <a:latin typeface="Calibri" pitchFamily="34" charset="0"/>
              </a:rPr>
              <a:t> </a:t>
            </a:r>
            <a:endParaRPr lang="nl-N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2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principe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en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130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die consistent is met KP </a:t>
            </a:r>
            <a:r>
              <a:rPr lang="en-US" dirty="0" err="1">
                <a:latin typeface="Calibri" panose="020F0502020204030204" pitchFamily="34" charset="0"/>
              </a:rPr>
              <a:t>kent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voorkeursrichting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voorkeurspositie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energieverdeling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701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Schwarzschildmetriek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homogeen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635500"/>
            <a:ext cx="525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Robertson – 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595563"/>
            <a:ext cx="8305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echter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oplossing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971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82913"/>
            <a:ext cx="8305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toe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is consistent met KP)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38525"/>
            <a:ext cx="3190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3886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87913"/>
            <a:ext cx="525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lijn</a:t>
            </a:r>
            <a:r>
              <a:rPr lang="en-US" dirty="0">
                <a:latin typeface="Calibri" panose="020F0502020204030204" pitchFamily="34" charset="0"/>
              </a:rPr>
              <a:t>-element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81563"/>
            <a:ext cx="441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129213"/>
            <a:ext cx="3276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afstanden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wil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</a:rPr>
              <a:t>dt</a:t>
            </a:r>
            <a:r>
              <a:rPr lang="en-US" i="1" dirty="0">
                <a:latin typeface="Calibri" panose="020F0502020204030204" pitchFamily="34" charset="0"/>
              </a:rPr>
              <a:t> = 0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827713"/>
            <a:ext cx="3276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Eindige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afstand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34050"/>
            <a:ext cx="1714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53000" y="5878513"/>
            <a:ext cx="297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Coördinatenafstand</a:t>
            </a:r>
            <a:r>
              <a:rPr lang="en-US" dirty="0" smtClean="0">
                <a:latin typeface="Calibri" panose="020F0502020204030204" pitchFamily="34" charset="0"/>
              </a:rPr>
              <a:t> in CMRF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838507"/>
              </p:ext>
            </p:extLst>
          </p:nvPr>
        </p:nvGraphicFramePr>
        <p:xfrm>
          <a:off x="7874000" y="5881688"/>
          <a:ext cx="355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7" imgW="202936" imgH="177569" progId="Equation.3">
                  <p:embed/>
                </p:oleObj>
              </mc:Choice>
              <mc:Fallback>
                <p:oleObj name="Equation" r:id="rId7" imgW="202936" imgH="177569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5881688"/>
                        <a:ext cx="3556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53000" y="63357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waarmee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uitdijt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40314"/>
              </p:ext>
            </p:extLst>
          </p:nvPr>
        </p:nvGraphicFramePr>
        <p:xfrm>
          <a:off x="8212138" y="6348413"/>
          <a:ext cx="488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138" y="6348413"/>
                        <a:ext cx="4889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21473</TotalTime>
  <Words>1536</Words>
  <Application>Microsoft Office PowerPoint</Application>
  <PresentationFormat>Letter Paper (8.5x11 in)</PresentationFormat>
  <Paragraphs>317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Unicode MS</vt:lpstr>
      <vt:lpstr>Arial</vt:lpstr>
      <vt:lpstr>Arial Rounded MT Bold</vt:lpstr>
      <vt:lpstr>Calibri</vt:lpstr>
      <vt:lpstr>Symbol</vt:lpstr>
      <vt:lpstr>Times</vt:lpstr>
      <vt:lpstr>Default Design</vt:lpstr>
      <vt:lpstr>4_Default Design</vt:lpstr>
      <vt:lpstr>Photo Editor Photo</vt:lpstr>
      <vt:lpstr>Equation</vt:lpstr>
      <vt:lpstr>PowerPoint Presentation</vt:lpstr>
      <vt:lpstr>PowerPoint Presentation</vt:lpstr>
      <vt:lpstr>Relativistische kosmologie</vt:lpstr>
      <vt:lpstr>Isotropie van heelal</vt:lpstr>
      <vt:lpstr>Kosmische microgolf-achtergrondstraling</vt:lpstr>
      <vt:lpstr>Isotropie van heelal: CMBR en Planck</vt:lpstr>
      <vt:lpstr>Isotropie van heelal: materieverdeling</vt:lpstr>
      <vt:lpstr>Materieverdeling: SDSS</vt:lpstr>
      <vt:lpstr>Kosmologisch principe en metriek</vt:lpstr>
      <vt:lpstr>Kosmologische roodverschuiving</vt:lpstr>
      <vt:lpstr>Wet van Hubble</vt:lpstr>
      <vt:lpstr>Wet van Hubble</vt:lpstr>
      <vt:lpstr>Friedmannvergelijkingen</vt:lpstr>
      <vt:lpstr>Oerknal en friedmannvergelijkingen</vt:lpstr>
      <vt:lpstr>Energiedichtheid in heelal</vt:lpstr>
      <vt:lpstr>Heelal gedomineerd door koude materie</vt:lpstr>
      <vt:lpstr>Heelal gedomineerd door straling</vt:lpstr>
      <vt:lpstr>Heelal gedomineerd door L</vt:lpstr>
      <vt:lpstr>Friedmannvergelijkingen</vt:lpstr>
      <vt:lpstr>Kritische dichtheid</vt:lpstr>
      <vt:lpstr>Friedmannvergelijkingen</vt:lpstr>
      <vt:lpstr>Evolutie van het heelal</vt:lpstr>
      <vt:lpstr>Evolutie van het heelal</vt:lpstr>
      <vt:lpstr>Afstanden in FLRW metriek</vt:lpstr>
      <vt:lpstr>Supernovae Type IA</vt:lpstr>
      <vt:lpstr>Supernovae Type IA</vt:lpstr>
      <vt:lpstr>Standaardmodel van de kosmologie</vt:lpstr>
      <vt:lpstr>Continuiteitsvergelijking</vt:lpstr>
      <vt:lpstr>Vergelijking van Euler</vt:lpstr>
      <vt:lpstr>Een klassiek heelal</vt:lpstr>
      <vt:lpstr>Een klassiek heelal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1006</cp:revision>
  <cp:lastPrinted>2002-09-13T18:52:55Z</cp:lastPrinted>
  <dcterms:created xsi:type="dcterms:W3CDTF">2001-01-08T10:28:24Z</dcterms:created>
  <dcterms:modified xsi:type="dcterms:W3CDTF">2015-12-01T23:27:07Z</dcterms:modified>
</cp:coreProperties>
</file>