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7" r:id="rId4"/>
    <p:sldId id="274" r:id="rId5"/>
    <p:sldId id="273" r:id="rId6"/>
    <p:sldId id="275" r:id="rId7"/>
    <p:sldId id="281" r:id="rId8"/>
    <p:sldId id="278" r:id="rId9"/>
    <p:sldId id="276" r:id="rId10"/>
    <p:sldId id="277" r:id="rId11"/>
    <p:sldId id="280" r:id="rId12"/>
    <p:sldId id="282" r:id="rId13"/>
    <p:sldId id="279" r:id="rId14"/>
    <p:sldId id="285" r:id="rId15"/>
    <p:sldId id="287" r:id="rId16"/>
    <p:sldId id="288" r:id="rId17"/>
    <p:sldId id="286" r:id="rId18"/>
    <p:sldId id="283" r:id="rId19"/>
    <p:sldId id="284" r:id="rId20"/>
    <p:sldId id="272" r:id="rId21"/>
    <p:sldId id="265" r:id="rId22"/>
    <p:sldId id="264" r:id="rId23"/>
    <p:sldId id="262" r:id="rId24"/>
    <p:sldId id="28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02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7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5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2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13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4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0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9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9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B5C77-9E47-4485-826B-651D82D89C84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E49EA-EC94-43C5-A656-BA762B11A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2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stro.uni-frankfurt.de/rezzolla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AahAoQKVN4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linkedin.com/in/maria-bader-96964aa8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lmfonds.nl/film-producties/screen-nl/ontwikkeling" TargetMode="Externa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GW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scenario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559744" y="6485858"/>
            <a:ext cx="4637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Hilversum; December 6, 2015; jo@nikhef.nl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26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History and context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329182"/>
            <a:ext cx="7414986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Jan Willem van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Holten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Jan Willem van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Holten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Dutch theoretical physicist and professor at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Leiden University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the Netherlands.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Also on the scientific staff at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Nikhef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Leiden had long and deep connections with Einstein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Theoretical work on GWs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consideration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118" y="1329182"/>
            <a:ext cx="2875882" cy="383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7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History and context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329182"/>
            <a:ext cx="7414986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Adalberto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Giazotto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at Pisa University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Initiator with Alain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Brillet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the Virgo experiment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Former spokesman for Virgo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Can explain why interferometers have been chosen. Why Virgo was built in Italy, etc.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propose to interview him in December 2015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Since he has a famous collection of crystals, we may try to take advantage of this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also have a suggestion for the background music …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26" y="1329181"/>
            <a:ext cx="2880374" cy="215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269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4774203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 situation</a:t>
            </a:r>
          </a:p>
          <a:p>
            <a:pPr lvl="1"/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Fulvio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Ricci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Gaby Gonzalez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Giovanni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Losurdo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Bas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Swinkels</a:t>
            </a:r>
            <a:endParaRPr lang="en-US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Luciano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Rezzolla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Chris Van Den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Broeck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076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118" y="1329182"/>
            <a:ext cx="2875882" cy="3839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329182"/>
            <a:ext cx="7414986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Luciano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Rezzolla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Chair of Theoretical Astrophysics, Institute of Theoretical Physics, Frankfurt,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Germany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Relativistic astrophysicist who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uses Einstein’s theory of general relativity to describe and explain high-energy astronomical observations of black holes and neutron stars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Beautiful simulations on formation and merger of black holes, gravitational radiation emission, jets, etc.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Nice movies and animations: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http://astro.uni-frankfurt.de/rezzolla/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Can explain in detail the physics that happens during a black hole merger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consideration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668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4774203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of GW discoveries</a:t>
            </a:r>
          </a:p>
          <a:p>
            <a:pPr lvl="1"/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Federico </a:t>
            </a:r>
            <a:r>
              <a:rPr lang="en-US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Ferrini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Kip Thorne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Frank Linde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058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of GW discoveries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329182"/>
            <a:ext cx="7414986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Federico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Ferrini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at Pisa University, Italy</a:t>
            </a:r>
          </a:p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of the European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Gravitational Observatory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EGO that hosts the Virgo interferometer. EGO also manages the Einstein Telescope initiative 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consideration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336" y="1329181"/>
            <a:ext cx="2122967" cy="260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32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953" y="1329181"/>
            <a:ext cx="2038350" cy="2857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of GW discoveries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329182"/>
            <a:ext cx="7414986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Frank Linde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at University of Amsterdam, the Netherlands</a:t>
            </a:r>
          </a:p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Chair of 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General Assembly of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Astroparticle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Physics European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Consortium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ApPEC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consideration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76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4774203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Einstein Telescope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Bjorn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Vink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Maria Bader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8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16" y="1329182"/>
            <a:ext cx="3839302" cy="3839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Einstein Telescope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329182"/>
            <a:ext cx="7414986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Bjorn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Vink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Geologist, Province Limburg, Netherlands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Geologist and hydrologist with expertise on the geology of Limburg, the southern most province of the Netherlands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Collaborates in site studies for Einstein Telescope in the Netherlands, Belgium and Germany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www.youtube.com/watch?v=pAahAoQKVN4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Filmed in Limburg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25, 2015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255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Einstein Telescope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329182"/>
            <a:ext cx="7414986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Maria Bader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PhD student at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Nikhef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Active in seismic studies at candidate sites for Einstein Telescope. Networks for gravity gradient noise subtraction will be part of her PhD work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www.linkedin.com/in/maria-bader-96964aa8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Filmed in Limburg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25, 2015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910" y="1329182"/>
            <a:ext cx="3753181" cy="375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2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hunt for gravitational waves is 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investments worldwide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LIGO, Virgo, GEO600, KAGRA interferometers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Approval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project door European Space Agency (ESA)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Studies for Einstein Telescope project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Instruments now have the sensitivity to allow first detection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100 years after Einstein’s General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Relavity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Measurements of vibrations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space and time itself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Opening a new window on the Universe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Up to now mostly electromagnetics observations have been done, e.g. with light,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X-rays,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infrared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radio waves,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while the Universe only for a few percent consists of components subject to electromagnetic interactions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Universe is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dark energy,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25%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dark matter (we do not know what this is)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 gravitational waves (GWs) one in principle can observe everything that has mass, energy, and momentum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 black holes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84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Virgo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 the EGO site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14 to 16, 2015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Interview with Federico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Ferrini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(director European Gravitational Observatory EGO)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Role and importance 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collaboration to realize Virgo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Ambitions to host ET </a:t>
            </a:r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Interview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Fulvio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Ricci (spokesman van Virgo, Prof. in La Sapienza, Roma)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Importance of Virgo in the hunt for GWs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Scientific collaboration within Europe, USA, and Japan</a:t>
            </a:r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Interview Michele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Punturo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(scientific coordinator Einstein Telescope)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Scientific importance of ET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does he see the future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Interview met Giovanni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Losurdo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(Advanced Virgo project leader)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Responsible to get Advanced Virgo online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Interview met Bas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Swinkels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Responsible for commissioning of Advanced Virgo</a:t>
            </a:r>
            <a:endParaRPr lang="nl-N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Interview Adalberto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Giazotto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(initiator of Virgo, together with Alain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Brillet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we have footage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EGO/Tuscany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drone, or helicopter</a:t>
            </a:r>
          </a:p>
        </p:txBody>
      </p:sp>
    </p:spTree>
    <p:extLst>
      <p:ext uri="{BB962C8B-B14F-4D97-AF65-F5344CB8AC3E}">
        <p14:creationId xmlns:p14="http://schemas.microsoft.com/office/powerpoint/2010/main" val="2751328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Logistics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Producer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Budget estimate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IP rights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712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Producer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Name: Astrid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Serkei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www.sureas.nl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Camera man and sound engineer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Gijs …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Contacts in The Netherlands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NTR</a:t>
            </a: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Karel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Kuiten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coordinator</a:t>
            </a:r>
          </a:p>
          <a:p>
            <a:pPr lvl="2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Kennis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van NU</a:t>
            </a:r>
          </a:p>
          <a:p>
            <a:pPr lvl="3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Arnoud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Jaspers,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end editor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Bauer van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Diederic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Jekel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presentor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432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cost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Estimate grand total of about k€ 50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Agreement with producer on bare bone cost of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about k€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30 in case producer has the rights to the documentary, with EGO and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Nikhef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promotional material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Nikhef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Prepared to make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about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k€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Propose to spend this on takes in The Netherlands</a:t>
            </a:r>
          </a:p>
          <a:p>
            <a:pPr lvl="2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Dijkgraaf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‘t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Hooft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van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Holten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Van Den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Broeck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Linde,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Vink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Bader, …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EGO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Funds available via outreach activities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Propose to spend this on takes in Italy</a:t>
            </a:r>
          </a:p>
          <a:p>
            <a:pPr lvl="2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Giazotto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Ricci,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Losurdo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Punturo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Swinkels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EGO site and Virgo instrumentation: bench installation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Apply for additional funds</a:t>
            </a: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Filmfonds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www.filmfonds.nl/film-producties/screen-nl/ontwikkeling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0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IP rights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agreement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Virgo promotional material with EGO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Specify deliverables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Dutch promotional material with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Nikhef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Specify deliverables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Documentary with producer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35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definition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Prepare a series of short films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(from 30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60 seconds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up to 5 minutes)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that we can hand over to the press during press release. This will help reporters showcase their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stories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outline of these stories will be made in close contact with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few key persons: EGO Federico -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Ferrini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Nikhef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- Jo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van den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Brand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will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cover: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people need to know to understand the importance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GW?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/ where are we hunting for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waves?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struggle of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hunt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Animations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different sites,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of the key people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films will be part of a documentary about the hunt for gravitational waves, to be broadcasted later in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2016 (length up to 1 hour)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look and feel is to bring science to a bigger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audience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86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definition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Create a documentary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for a broad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target public which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gives insight in the hunt for gravitational waves. One that shows the importance of the way we look at the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Universe 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For Virgo: ensure that Virgo’s role in the quest for GWs is highlighted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3100" dirty="0" err="1">
                <a:latin typeface="Arial" panose="020B0604020202020204" pitchFamily="34" charset="0"/>
                <a:cs typeface="Arial" panose="020B0604020202020204" pitchFamily="34" charset="0"/>
              </a:rPr>
              <a:t>Nikhef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ensure that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Dutch contributions receive sufficient attention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Explain the technology/instrumentation challenges facing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our scientists 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hunt for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GWs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takes place in various locations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worldwide,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but also in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space.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Provide an overview and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sketch the future playing field</a:t>
            </a: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Think about: 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LIGO and Virgo sites</a:t>
            </a: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launch of LISA Pathfinder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Einstein Telescope project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context: KAGRA, Indigo, PTA, atom interferometers, …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insight to the intensive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global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cooperation,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by shooting at various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locations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73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Story line documentary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10739068" cy="552881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History and context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Space,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time,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spacetime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relativity, Einstein’s GR, BHs, GWs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quest for GWs with our large instruments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of GR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impact of detection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Why do we do this? A completely new tool for science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Start of the new field of gravitational astronomy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Advanced LIGO and Virgo, KAGRA, Indigo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Einstein Telescope in context</a:t>
            </a: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eLISA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21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 (proposal)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4774203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History and context</a:t>
            </a:r>
          </a:p>
          <a:p>
            <a:pPr lvl="1"/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Robbert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Dijkgraaf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Gerard ‘t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Hooft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Jan Willem van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Holten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Adalberto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Giazotto</a:t>
            </a:r>
            <a:endParaRPr lang="en-US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Rai Weiss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 situation</a:t>
            </a:r>
          </a:p>
          <a:p>
            <a:pPr lvl="1"/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Fulvio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Ricci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Gaby Gonzalez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Giovanni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Losurdo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Bas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Swinkels</a:t>
            </a:r>
            <a:endParaRPr lang="en-US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Luciano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Rezzolla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Chris Van Den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Broeck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693367" y="1326584"/>
            <a:ext cx="4774203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of GW discoveries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Federico </a:t>
            </a:r>
            <a:r>
              <a:rPr lang="en-US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Ferrini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Kip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Thorne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Frank Linde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Future plans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Michele </a:t>
            </a:r>
            <a:r>
              <a:rPr lang="en-US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Punturo</a:t>
            </a:r>
            <a:endParaRPr lang="en-US" sz="18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Karsten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Danzmann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Einstein Telescope</a:t>
            </a: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Bjorn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Vink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Maria Bader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8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4774203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History and context</a:t>
            </a:r>
          </a:p>
          <a:p>
            <a:pPr lvl="1"/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Robbert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Dijkgraaf</a:t>
            </a:r>
            <a:endParaRPr lang="en-US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Gerard ‘t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Hooft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Jan Willem van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Holten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Adalberto </a:t>
            </a:r>
            <a:r>
              <a:rPr lang="en-US" sz="18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Giazotto</a:t>
            </a:r>
            <a:endParaRPr lang="en-US" sz="1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Rai Weiss</a:t>
            </a:r>
          </a:p>
        </p:txBody>
      </p:sp>
    </p:spTree>
    <p:extLst>
      <p:ext uri="{BB962C8B-B14F-4D97-AF65-F5344CB8AC3E}">
        <p14:creationId xmlns:p14="http://schemas.microsoft.com/office/powerpoint/2010/main" val="96018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History 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29182"/>
            <a:ext cx="7640911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Robbert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Dijkgraaf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Robertus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Henricus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Robbert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Dijkgraaf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a Dutch mathematical physicist and string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theorist 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Leon Levy professor at the Institute for Advanced Study in Princeton 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 the University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Amsterdam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Filmed at NEMO, Amsterdam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4, 2015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209" y="1329182"/>
            <a:ext cx="3356194" cy="262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4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19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History and context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329182"/>
            <a:ext cx="7414986" cy="5528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Gerard ‘t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Hooft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Gerardus 't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Hooft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a Dutch theoretical physicist and professor at Utrecht University,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Netherlands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shared the 1999 Nobel Prize in Physics with his thesis advisor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Martinus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Veltman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Einstein’s General Relativity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Under consideration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774" y="1329182"/>
            <a:ext cx="3937226" cy="2626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90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1335</Words>
  <Application>Microsoft Office PowerPoint</Application>
  <PresentationFormat>Widescreen</PresentationFormat>
  <Paragraphs>240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GW scenario</vt:lpstr>
      <vt:lpstr>Background information</vt:lpstr>
      <vt:lpstr>Project definition</vt:lpstr>
      <vt:lpstr>Project definition</vt:lpstr>
      <vt:lpstr>Story line documentary</vt:lpstr>
      <vt:lpstr>Cast (proposal)</vt:lpstr>
      <vt:lpstr>Cast</vt:lpstr>
      <vt:lpstr>Cast  History and context</vt:lpstr>
      <vt:lpstr>Cast  History and context</vt:lpstr>
      <vt:lpstr>Cast  History and context</vt:lpstr>
      <vt:lpstr>Cast History and context</vt:lpstr>
      <vt:lpstr>Cast</vt:lpstr>
      <vt:lpstr>Cast Present</vt:lpstr>
      <vt:lpstr>Cast</vt:lpstr>
      <vt:lpstr>Cast  Impact of GW discoveries</vt:lpstr>
      <vt:lpstr>Cast  Impact of GW discoveries</vt:lpstr>
      <vt:lpstr>Cast</vt:lpstr>
      <vt:lpstr>Cast Einstein Telescope</vt:lpstr>
      <vt:lpstr>Cast Einstein Telescope</vt:lpstr>
      <vt:lpstr>Virgo at the EGO site</vt:lpstr>
      <vt:lpstr>Logistics</vt:lpstr>
      <vt:lpstr>Producer</vt:lpstr>
      <vt:lpstr>Budget</vt:lpstr>
      <vt:lpstr>IP rights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 draaiboek</dc:title>
  <dc:creator>Johannes van den Brand</dc:creator>
  <cp:lastModifiedBy>Johannes van den Brand</cp:lastModifiedBy>
  <cp:revision>39</cp:revision>
  <dcterms:created xsi:type="dcterms:W3CDTF">2015-11-11T14:40:26Z</dcterms:created>
  <dcterms:modified xsi:type="dcterms:W3CDTF">2015-12-06T13:12:09Z</dcterms:modified>
</cp:coreProperties>
</file>