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880" r:id="rId2"/>
    <p:sldId id="879" r:id="rId3"/>
    <p:sldId id="877" r:id="rId4"/>
    <p:sldId id="891" r:id="rId5"/>
    <p:sldId id="892" r:id="rId6"/>
    <p:sldId id="893" r:id="rId7"/>
    <p:sldId id="894" r:id="rId8"/>
    <p:sldId id="895" r:id="rId9"/>
    <p:sldId id="896" r:id="rId10"/>
    <p:sldId id="897" r:id="rId11"/>
    <p:sldId id="899" r:id="rId12"/>
    <p:sldId id="898" r:id="rId13"/>
    <p:sldId id="904" r:id="rId14"/>
    <p:sldId id="906" r:id="rId15"/>
    <p:sldId id="908" r:id="rId16"/>
    <p:sldId id="907" r:id="rId17"/>
    <p:sldId id="900" r:id="rId18"/>
    <p:sldId id="901" r:id="rId19"/>
    <p:sldId id="902" r:id="rId20"/>
    <p:sldId id="903" r:id="rId21"/>
    <p:sldId id="909" r:id="rId22"/>
    <p:sldId id="910" r:id="rId23"/>
    <p:sldId id="874" r:id="rId24"/>
    <p:sldId id="911" r:id="rId25"/>
    <p:sldId id="875" r:id="rId26"/>
    <p:sldId id="876" r:id="rId27"/>
    <p:sldId id="912" r:id="rId28"/>
  </p:sldIdLst>
  <p:sldSz cx="9144000" cy="6858000" type="letter"/>
  <p:notesSz cx="70358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ED0"/>
    <a:srgbClr val="F9EDCF"/>
    <a:srgbClr val="FEFCAC"/>
    <a:srgbClr val="FFFFC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C67B23-475E-47C3-91FE-C73C5EEB7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013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smtClean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5A1F938C-BF30-4EE9-ACD0-E11C6734A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233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C64F2D-7260-4E8A-8675-E58A4E6309D3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4152261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08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189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356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491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243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487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792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350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193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75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C40E08-70C6-4870-9486-0A5FF078C37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316201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617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122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290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C5AA5F-07C2-471A-994B-208ED017FDE1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991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C5AA5F-07C2-471A-994B-208ED017FDE1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51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8AB2C1-A9C7-46E3-9633-72DFF8F372CC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1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0382D8-125D-4920-A25B-2FF45A7A67CF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042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8AB2C1-A9C7-46E3-9633-72DFF8F372CC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25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18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83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77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30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815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575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91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F74F5C-F149-4899-9BF7-808ECF948E5F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7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9DA6D-715F-4E78-8D5A-FFCE0BDE67A6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4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D68E-5D47-48E3-9735-151DD46E9A76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9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80EE-4E29-4655-8CC3-2C5B2C0FBDAB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9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070D7-355E-4558-BD1D-CB780651DA1F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64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2F8E0-A6CF-4094-B8C6-06A95930EFE0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1200-7F7D-49A0-8C14-3A2EEC4017FA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2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E6C92-6920-4CFF-9670-7E2A7E0C8A21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6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2A04-D734-49E9-AD0D-31335A573031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8107-B41A-4F87-8E28-74D9AE22AA47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9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498F-B3EB-4D5E-A5FB-BB0ACB7CA02D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1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F5970-182A-4B1E-AA16-83D25CD73435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80422-3D7C-469D-8140-80B1648263BE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7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82F0C-B1B3-457A-805D-5D2DC772F329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3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smtClean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362E5242-571F-45EF-BCBB-28F1BA010D64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031" name="Picture 9" descr="vu_www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2" name="Object 10"/>
          <p:cNvGraphicFramePr>
            <a:graphicFrameLocks noChangeAspect="1"/>
          </p:cNvGraphicFramePr>
          <p:nvPr userDrawn="1"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image" Target="../media/image113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3" Type="http://schemas.openxmlformats.org/officeDocument/2006/relationships/image" Target="../media/image133.png"/><Relationship Id="rId21" Type="http://schemas.openxmlformats.org/officeDocument/2006/relationships/image" Target="../media/image150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4" Type="http://schemas.openxmlformats.org/officeDocument/2006/relationships/image" Target="../media/image11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28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8.wmf"/><Relationship Id="rId4" Type="http://schemas.openxmlformats.org/officeDocument/2006/relationships/image" Target="../media/image159.png"/><Relationship Id="rId9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Jo van den Brand &amp;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Joris</a:t>
            </a:r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van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Heijningen</a:t>
            </a:r>
            <a:endParaRPr lang="en-US" alt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ART: 3 November 2015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4000" b="0">
                <a:solidFill>
                  <a:srgbClr val="000099"/>
                </a:solidFill>
                <a:latin typeface="Biondi" pitchFamily="2" charset="0"/>
              </a:rPr>
              <a:t>Gravitatie en kosmologie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chemeClr val="hlink"/>
                </a:solidFill>
                <a:latin typeface="Calibri" panose="020F0502020204030204" pitchFamily="34" charset="0"/>
              </a:rPr>
              <a:t>FEW cursus  </a:t>
            </a:r>
          </a:p>
        </p:txBody>
      </p:sp>
      <p:pic>
        <p:nvPicPr>
          <p:cNvPr id="5124" name="Picture 9" descr="bigb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Copyright (C) Vrije Universiteit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Wat is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gravitatie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?</a:t>
            </a: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953869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eigenschap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lichamen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om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naar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elkaar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toe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bewegen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1447800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Volgens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Newton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gevolg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fenomenologische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kracht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Newton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gaf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dus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verklaring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gravitatiekracht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Het was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gebaseerd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waarnemingen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21336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Newtons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gravitatiekracht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transformeert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eenvoudig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formalisme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speciale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relativiteitstheorie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ingebouwd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0999" y="2895600"/>
            <a:ext cx="79248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Newtons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actie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=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reactie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principe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eist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gravitatiekracht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tussen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lichamen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instantaan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moet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werken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in conflict met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speciale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relativiteitstheorie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(SRT)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4306669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algemene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relativiteitstheorie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(ART)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beschrijving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manier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die consistent is met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relativiteitsprincipe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endParaRPr lang="en-US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5105400"/>
            <a:ext cx="800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Einstein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algemene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relativiteitstheorie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gebaseerd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twee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principes</a:t>
            </a:r>
            <a:endParaRPr lang="en-US" altLang="en-US" sz="1800" b="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 - het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equivalentieprincipe</a:t>
            </a:r>
            <a:endParaRPr lang="en-US" altLang="en-US" sz="1800" b="0" i="1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 - het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principe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covariantie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6183868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Verder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theorie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logisch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consistent 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bekende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meetgegevens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49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6" grpId="0"/>
      <p:bldP spid="35" grpId="0"/>
      <p:bldP spid="29" grpId="0"/>
      <p:bldP spid="37" grpId="0"/>
      <p:bldP spid="25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Het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equivalentieprincipe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953869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gelukkigste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gedachte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Einsteins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leven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: “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iemand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die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vrij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valt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voelt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”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1447800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Hiermee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zag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(in 1907)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verband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tussen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versnelling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(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iemand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die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bijvoorbeeld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valt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versnelt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naar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grond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)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21336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Einstein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wist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1907 nog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hoe de ART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eruit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zou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maar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besefte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bepaalde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manier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locaal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equivalent was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versnelling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0999" y="2895600"/>
            <a:ext cx="8153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idee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locaal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vrijvallende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waarnemer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equivalent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waarnemer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inertiaalsysteem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de SRT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duidt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belang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>
                <a:latin typeface="Calibri" panose="020F0502020204030204" pitchFamily="34" charset="0"/>
              </a:rPr>
              <a:t>van </a:t>
            </a:r>
            <a:r>
              <a:rPr lang="en-US" altLang="en-US" sz="1800" b="0" dirty="0" err="1">
                <a:latin typeface="Calibri" panose="020F0502020204030204" pitchFamily="34" charset="0"/>
              </a:rPr>
              <a:t>coördinatentransformaties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3733800"/>
            <a:ext cx="777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In 1907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poneerde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Einstein het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zwakke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equivalentieprincipe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: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binnen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voldoend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klein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gebied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nabijheid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massaconcentratie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enkel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experiment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aantonen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of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beweging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testmassa’s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veroorzaakt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of door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uniforme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versnelling</a:t>
            </a:r>
            <a:endParaRPr lang="en-US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5029200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Het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directe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consequentie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universaliteit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vrije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val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5943600"/>
            <a:ext cx="800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 dirty="0" err="1" smtClean="0">
                <a:latin typeface="Calibri" panose="020F0502020204030204" pitchFamily="34" charset="0"/>
              </a:rPr>
              <a:t>Sterk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equivalentieprincipe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: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fysische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gedrag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testdeeltjes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binnen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klein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gebied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onderscheiden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enkel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experiment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uniforme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versnelling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" y="5498068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Merk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gelijkheid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zware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trage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massa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Newtons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mechanica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ad hoc is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06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6" grpId="0"/>
      <p:bldP spid="35" grpId="0"/>
      <p:bldP spid="29" grpId="0"/>
      <p:bldP spid="37" grpId="0"/>
      <p:bldP spid="25" grpId="0"/>
      <p:bldP spid="3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Algemene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covariantie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953869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Uitbreiding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het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relativiteitsprincipe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: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wetten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natuurkunde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hebben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dezelfde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vorm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alle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inertiaalsystemen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16764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In de SRT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betekent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wetten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vorm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-invariant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onder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Lorentztransformaties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2133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hebben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bereikt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wetten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tensorvergelijkingen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schrijven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0999" y="2590800"/>
            <a:ext cx="8458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principe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algemene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covariantie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breidt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relativiteitsprincipe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fysische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equivalentie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alle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referentiesystemen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eisen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inclusief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niet-inertiaalsystemen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3371671"/>
            <a:ext cx="8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Einstein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bereikt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eisen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fysische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wetten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hun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vorm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behouden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onder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grote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klasse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coördinatentransformaties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de ART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geimplementeerd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natuurkundige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wetten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drukken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relaties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tussen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wiskundige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objecten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die we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tensoren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noemen</a:t>
            </a:r>
            <a:endParaRPr lang="en-US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4724400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hebben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gezien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tensoren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topologische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objecten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die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bestaan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elk punt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bestaan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staat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los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welk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coördinatensysteem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ook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5562600"/>
            <a:ext cx="800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tensoren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ook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multi-component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wiskundige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objecten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die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herkennen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klassificeren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hand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manier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waarop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hun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zich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gedragen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onder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algemene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coördinatentransformaties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8809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6" grpId="0"/>
      <p:bldP spid="35" grpId="0"/>
      <p:bldP spid="29" grpId="0"/>
      <p:bldP spid="37" grpId="0"/>
      <p:bldP spid="25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953869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Tensoren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geometrische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objecten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die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lineaire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relaties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tussen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geometrische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vectoren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scalaire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grootheden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andere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tensoren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beschrijven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1676400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Tensoren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geklassificeerd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aan</a:t>
            </a:r>
            <a:r>
              <a:rPr lang="en-US" altLang="en-US" sz="1800" b="0" dirty="0">
                <a:latin typeface="Calibri" panose="020F0502020204030204" pitchFamily="34" charset="0"/>
              </a:rPr>
              <a:t> de hand van de </a:t>
            </a:r>
            <a:r>
              <a:rPr lang="en-US" altLang="en-US" sz="1800" b="0" dirty="0" err="1">
                <a:latin typeface="Calibri" panose="020F0502020204030204" pitchFamily="34" charset="0"/>
              </a:rPr>
              <a:t>manier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waarop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hun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zich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gedragen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onder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algemene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coördinatentransformaties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0999" y="2362200"/>
            <a:ext cx="8458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Nieuwe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coördinaten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functie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oude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coördinaten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3392269"/>
            <a:ext cx="5434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coördinatentransformaties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bepaald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zestien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functies</a:t>
            </a:r>
            <a:endParaRPr lang="en-US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4078069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contravariante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rang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covariante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range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208" y="2285999"/>
            <a:ext cx="523282" cy="388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350498"/>
            <a:ext cx="341877" cy="318025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" y="2907268"/>
            <a:ext cx="8458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        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1" y="2890255"/>
            <a:ext cx="1752600" cy="362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929371"/>
            <a:ext cx="1792688" cy="340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461" y="3623705"/>
            <a:ext cx="3276600" cy="344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6125" y="4355068"/>
            <a:ext cx="1259288" cy="326482"/>
          </a:xfrm>
          <a:prstGeom prst="rect">
            <a:avLst/>
          </a:prstGeom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000" y="4739485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transformeren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4884212"/>
            <a:ext cx="6175133" cy="185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44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6" grpId="0"/>
      <p:bldP spid="29" grpId="0"/>
      <p:bldP spid="37" grpId="0"/>
      <p:bldP spid="25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5338199"/>
            <a:ext cx="5615609" cy="83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456" y="786655"/>
            <a:ext cx="2146944" cy="771465"/>
          </a:xfrm>
          <a:prstGeom prst="rect">
            <a:avLst/>
          </a:prstGeom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953869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kleine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verplaatsing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die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transformeren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1447800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transformeert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contravariante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vorm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0999" y="2209800"/>
            <a:ext cx="8458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latin typeface="Calibri" panose="020F0502020204030204" pitchFamily="34" charset="0"/>
              </a:rPr>
              <a:t>e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covariante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vorm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08432" y="3316224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vier-dimensionale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Kronecker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delta</a:t>
            </a:r>
            <a:endParaRPr lang="en-US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445906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Riemanns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krommingstensor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contravariante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rang 1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covariante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rang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3.      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256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waarvan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20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onafhankelijk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" y="2754868"/>
            <a:ext cx="8458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voldoen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000" y="5098780"/>
            <a:ext cx="441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transformeren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172" y="1301790"/>
            <a:ext cx="2824812" cy="728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412" y="2057400"/>
            <a:ext cx="2795588" cy="751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2545418"/>
            <a:ext cx="1649863" cy="698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7778" y="3236332"/>
            <a:ext cx="1994287" cy="5971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5569" y="6390454"/>
            <a:ext cx="631032" cy="354512"/>
          </a:xfrm>
          <a:prstGeom prst="rect">
            <a:avLst/>
          </a:prstGeom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" y="3745468"/>
            <a:ext cx="525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metriek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gebruiken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om indices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naar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boven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of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beneden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halen</a:t>
            </a:r>
            <a:endParaRPr lang="en-US" altLang="en-US" sz="1600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3733515"/>
            <a:ext cx="1786511" cy="760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8652" y="3756088"/>
            <a:ext cx="1755348" cy="739712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1000" y="6107668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Niet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objecten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tensoren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Bijvoorbeeld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connectiecoefficienten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vormen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36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6" grpId="0"/>
      <p:bldP spid="29" grpId="0"/>
      <p:bldP spid="37" grpId="0"/>
      <p:bldP spid="25" grpId="0"/>
      <p:bldP spid="14" grpId="0"/>
      <p:bldP spid="19" grpId="0"/>
      <p:bldP spid="20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Regels van de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tensoralgebra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953869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Vermenigvuldigen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scalar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S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16764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Optellen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aftrekken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0999" y="2362200"/>
            <a:ext cx="8458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Vermenigvuldigen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31242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Contractie</a:t>
            </a:r>
            <a:endParaRPr lang="en-US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000" y="4927786"/>
            <a:ext cx="441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u="sng" dirty="0" err="1" smtClean="0">
                <a:latin typeface="Calibri" panose="020F0502020204030204" pitchFamily="34" charset="0"/>
              </a:rPr>
              <a:t>Voorbeeld</a:t>
            </a:r>
            <a:r>
              <a:rPr lang="en-US" altLang="en-US" sz="1800" b="0" u="sng" dirty="0" smtClean="0">
                <a:latin typeface="Calibri" panose="020F0502020204030204" pitchFamily="34" charset="0"/>
              </a:rPr>
              <a:t>:</a:t>
            </a:r>
            <a:endParaRPr lang="en-US" altLang="en-US" sz="1600" b="0" i="1" u="sng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" y="4177454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regels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zorgen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ervoor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tensoren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enkel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goed-gedefinieerde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wijze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uitdrukkingen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voorkomen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Toepassen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regels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resulteert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</a:t>
            </a:r>
            <a:endParaRPr lang="en-US" altLang="en-US" sz="1600" i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993311"/>
            <a:ext cx="1676400" cy="332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1" y="1682585"/>
            <a:ext cx="2133600" cy="325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1" y="2391042"/>
            <a:ext cx="2057399" cy="326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2341388"/>
            <a:ext cx="1555830" cy="344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2951942"/>
            <a:ext cx="3276600" cy="7979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4728" y="4760670"/>
            <a:ext cx="5467350" cy="798882"/>
          </a:xfrm>
          <a:prstGeom prst="rect">
            <a:avLst/>
          </a:prstGeom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1000" y="5879068"/>
            <a:ext cx="845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Dummy indices: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hierover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gesommeerd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(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altijd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één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boven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één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beneden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index)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626006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krijgen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wijze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algemeen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covariante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uitdrukkingen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: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geldig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elk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stelsel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1230868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Hierbij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vermenigvuldigen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elke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component 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scalar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S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1000" y="1916668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rang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tensoren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gelijk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1000" y="2602468"/>
            <a:ext cx="8458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rang van het product is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som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rangen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factoren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3657600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rang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contractie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2 minder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rang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originele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</a:t>
            </a:r>
            <a:endParaRPr lang="en-US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1000" y="5492496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Vrije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indices: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komen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slechts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één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keer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elke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term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6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6" grpId="0"/>
      <p:bldP spid="29" grpId="0"/>
      <p:bldP spid="37" grpId="0"/>
      <p:bldP spid="19" grpId="0"/>
      <p:bldP spid="20" grpId="0"/>
      <p:bldP spid="30" grpId="0"/>
      <p:bldP spid="31" grpId="0"/>
      <p:bldP spid="21" grpId="0"/>
      <p:bldP spid="22" grpId="0"/>
      <p:bldP spid="23" grpId="0"/>
      <p:bldP spid="24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819400"/>
            <a:ext cx="4672012" cy="790407"/>
          </a:xfrm>
          <a:prstGeom prst="rect">
            <a:avLst/>
          </a:prstGeom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Covariant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differentieren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953869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natuurwetten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veelal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uitgedrukt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differentiaalvergelijkingen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Het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daarom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belang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afgeleide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covariante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wijze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uitdrukken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1676400"/>
            <a:ext cx="647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limiet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verschil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vector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parallel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getransporteerde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versie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beschouwen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covariant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2526268"/>
            <a:ext cx="670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Bovenstaande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uitdrukking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transformeert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rang-2 tensor</a:t>
            </a:r>
            <a:endParaRPr lang="en-US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000" y="3657600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Dergelijke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uitdrukkingen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komen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de ART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gebruiken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notaties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" y="2991694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Hierbij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4876800"/>
            <a:ext cx="807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wetten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natuurkunde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dienen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covariante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vorm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geformuleerd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Door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gebruik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maken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regels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tensoralgebra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definitie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covariante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afgeleide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gegarandeerd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Bijvoorbeeld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833426"/>
            <a:ext cx="2290329" cy="846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486" y="3535680"/>
            <a:ext cx="3035185" cy="756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486" y="4253115"/>
            <a:ext cx="3035185" cy="681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7083" y="5807358"/>
            <a:ext cx="5570246" cy="91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17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6" grpId="0"/>
      <p:bldP spid="37" grpId="0"/>
      <p:bldP spid="19" grpId="0"/>
      <p:bldP spid="2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007" y="5445449"/>
            <a:ext cx="1764793" cy="6505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416" y="1007460"/>
            <a:ext cx="2767584" cy="2761026"/>
          </a:xfrm>
          <a:prstGeom prst="rect">
            <a:avLst/>
          </a:prstGeom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Newtons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gravitatie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als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veldentheorie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953869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Einsteins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ART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consistent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successen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SRT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Newtons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1905000"/>
            <a:ext cx="5538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Consistentie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 SRT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bereiken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door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gebruiken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die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lokaal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Minkowski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0999" y="2762071"/>
            <a:ext cx="56144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Consistentie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Newtons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aantonen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die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formuleren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veldentheorie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waarbij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differentiaalvergelijking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gravitatieveld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schrijven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de </a:t>
            </a:r>
            <a:r>
              <a:rPr lang="en-US" altLang="en-US" sz="1800" b="0" dirty="0" err="1">
                <a:latin typeface="Calibri" panose="020F0502020204030204" pitchFamily="34" charset="0"/>
              </a:rPr>
              <a:t>P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oissonvergelijking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4459069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Hiertoe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g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ravitatieveld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i="1" dirty="0" smtClean="0">
                <a:latin typeface="Calibri" panose="020F0502020204030204" pitchFamily="34" charset="0"/>
              </a:rPr>
              <a:t>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(</a:t>
            </a:r>
            <a:r>
              <a:rPr lang="en-US" altLang="en-US" sz="1800" i="1" dirty="0" smtClean="0">
                <a:latin typeface="Calibri" panose="020F0502020204030204" pitchFamily="34" charset="0"/>
              </a:rPr>
              <a:t>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) in,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Newtoniaanse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gravitatiekracht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per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massa-eenheid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testdeeltje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zich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bevindt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positie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i="1" dirty="0" smtClean="0">
                <a:latin typeface="Calibri" panose="020F0502020204030204" pitchFamily="34" charset="0"/>
              </a:rPr>
              <a:t>r</a:t>
            </a:r>
            <a:endParaRPr lang="en-US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5445449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uniform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sferisch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object 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massa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positie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i="1" dirty="0" smtClean="0">
                <a:latin typeface="Calibri" panose="020F0502020204030204" pitchFamily="34" charset="0"/>
              </a:rPr>
              <a:t>r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 = </a:t>
            </a:r>
            <a:r>
              <a:rPr lang="en-US" altLang="en-US" sz="1800" i="1" dirty="0" smtClean="0">
                <a:latin typeface="Calibri" panose="020F0502020204030204" pitchFamily="34" charset="0"/>
              </a:rPr>
              <a:t>0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gravitatieveld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gegeven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0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6" grpId="0"/>
      <p:bldP spid="29" grpId="0"/>
      <p:bldP spid="37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P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oissonvergelijking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990600"/>
            <a:ext cx="5017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omsluiten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bol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straal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flux door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bol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definieren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207" y="1195110"/>
            <a:ext cx="1764793" cy="633690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1000" y="1688799"/>
            <a:ext cx="5017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Omdat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336" y="1715561"/>
            <a:ext cx="1272922" cy="284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776" y="1600200"/>
            <a:ext cx="2228088" cy="565436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" y="2194330"/>
            <a:ext cx="5017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Volgens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divergentietheorema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4999" y="2128468"/>
            <a:ext cx="2244090" cy="580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37" y="2106530"/>
            <a:ext cx="1604963" cy="572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3083" y="3471424"/>
            <a:ext cx="1703832" cy="3392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8265" y="5134673"/>
            <a:ext cx="1905000" cy="495300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1000" y="2743200"/>
            <a:ext cx="5017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Merk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divergentie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Cartesische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coördinaten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gedefinieerd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843" y="2877957"/>
            <a:ext cx="2540317" cy="543880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3429000"/>
            <a:ext cx="5017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Hiermee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plausibel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1000" y="3886200"/>
            <a:ext cx="5715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Ook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gravitatiekracht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conservatieve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kracht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is. Dan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mogen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potentiaalveld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definieren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zodat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0323" y="4114800"/>
            <a:ext cx="2843212" cy="5875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9625" y="4256329"/>
            <a:ext cx="485775" cy="242888"/>
          </a:xfrm>
          <a:prstGeom prst="rect">
            <a:avLst/>
          </a:prstGeom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81000" y="4800600"/>
            <a:ext cx="5017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Invullen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levert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5265" y="4812179"/>
            <a:ext cx="1768475" cy="338958"/>
          </a:xfrm>
          <a:prstGeom prst="rect">
            <a:avLst/>
          </a:prstGeom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1000" y="5202198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Gebruikmaken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Laplace operator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Poissonvergelijking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5666601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Cartesische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coördinaten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00400" y="5572761"/>
            <a:ext cx="2721864" cy="578396"/>
          </a:xfrm>
          <a:prstGeom prst="rect">
            <a:avLst/>
          </a:prstGeom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1000" y="6135469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ART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Newtoniaanse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limiet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vergelijking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die consistent is 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Poissonvergelijking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Verder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de SRT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lokaal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geldig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de ART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4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/>
      <p:bldP spid="18" grpId="0"/>
      <p:bldP spid="27" grpId="0"/>
      <p:bldP spid="28" grpId="0"/>
      <p:bldP spid="30" grpId="0"/>
      <p:bldP spid="32" grpId="0"/>
      <p:bldP spid="33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ART</a:t>
            </a: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9906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Einstein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formuleerde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ART 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covariante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tensorvergelijkingen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1000" y="1515070"/>
            <a:ext cx="822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Het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duidelijk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distributie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materie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rol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speelt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theorie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hebben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gezien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verdeling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stroming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massa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energie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impuls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gegeven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de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energie-impulstensor</a:t>
            </a:r>
            <a:endParaRPr lang="en-US" altLang="en-US" sz="1800" b="0" i="1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1000" y="48768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Einstein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besefte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ingebouwd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geometrische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eigenschap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gelijke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wijze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werken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materiële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o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bjecten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1000" y="6075402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Einstein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gebruikte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daarom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tweede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tensor, de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Einsteintensor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die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geometrie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beschrijft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5590401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Hiermee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direct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universaliteit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vrije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ingebouwd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theorie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25908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energie-impulstensor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rang-2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symmetrische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 met 10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onafhankelijke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590673"/>
            <a:ext cx="438150" cy="277495"/>
          </a:xfrm>
          <a:prstGeom prst="rect">
            <a:avLst/>
          </a:prstGeom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3316069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stof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314204"/>
            <a:ext cx="1600200" cy="348192"/>
          </a:xfrm>
          <a:prstGeom prst="rect">
            <a:avLst/>
          </a:prstGeom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1000" y="37338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ideale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vloeistof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735094"/>
            <a:ext cx="3395663" cy="349226"/>
          </a:xfrm>
          <a:prstGeom prst="rect">
            <a:avLst/>
          </a:prstGeom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1000" y="4202668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Verder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covariante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afgeleide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nul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238783"/>
            <a:ext cx="1438275" cy="5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63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/>
      <p:bldP spid="27" grpId="0"/>
      <p:bldP spid="30" grpId="0"/>
      <p:bldP spid="29" grpId="0"/>
      <p:bldP spid="35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Najaar 2009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 van den Brand</a:t>
            </a: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3695700" y="228600"/>
            <a:ext cx="1763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000099"/>
                </a:solidFill>
                <a:latin typeface="Biondi" pitchFamily="2" charset="0"/>
              </a:rPr>
              <a:t>Inhoud</a:t>
            </a:r>
            <a:endParaRPr lang="en-US" altLang="en-US" b="0">
              <a:solidFill>
                <a:srgbClr val="CC0000"/>
              </a:solidFill>
              <a:latin typeface="Biondi" pitchFamily="2" charset="0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Lagrangiaan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EM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en-US" sz="2000" b="1" dirty="0" err="1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</a:rPr>
              <a:t>Wiskunde</a:t>
            </a:r>
            <a:r>
              <a:rPr lang="en-US" altLang="en-US" dirty="0">
                <a:latin typeface="Calibri" panose="020F0502020204030204" pitchFamily="34" charset="0"/>
              </a:rPr>
              <a:t> II</a:t>
            </a: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Algemene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coördinaten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Covariante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afgeleide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r>
              <a:rPr lang="en-US" altLang="en-US" dirty="0" err="1">
                <a:latin typeface="Calibri" panose="020F0502020204030204" pitchFamily="34" charset="0"/>
              </a:rPr>
              <a:t>Algemene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relativiteitstheorie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Einsteinvergelijkingen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</a:rPr>
              <a:t>Newton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als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limiet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r>
              <a:rPr lang="en-US" altLang="en-US" dirty="0" err="1">
                <a:latin typeface="Calibri" panose="020F0502020204030204" pitchFamily="34" charset="0"/>
              </a:rPr>
              <a:t>Kosmologie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Friedmann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Inflatie</a:t>
            </a:r>
            <a:endParaRPr lang="en-US" altLang="en-US" baseline="30000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r>
              <a:rPr lang="en-US" altLang="en-US" dirty="0" err="1">
                <a:latin typeface="Calibri" panose="020F0502020204030204" pitchFamily="34" charset="0"/>
              </a:rPr>
              <a:t>Gravitatiestraling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Theorie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</a:rPr>
              <a:t>Experiment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852988" y="2362200"/>
            <a:ext cx="3694112" cy="1447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Einsteintensor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99060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equivalentieprincipe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leidde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Einstein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ertoe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kracht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maar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manifestatie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moest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1000" y="48768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Verdere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contractie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Ricci (of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krommings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) scalar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1000" y="6075402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Merk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ook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metriek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symmetrisch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5590401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Uiteindelijk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vinden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Einsteintensor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17526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Hij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zocht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naar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geometrisch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object,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 van rang 2,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gerelateerd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energie-impuls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25908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Uiteindelijk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kwam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contractie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Riemanntensor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1000" y="3875064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contraheren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eerste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laatste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index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vinden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Ricci tensor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1000" y="4355068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 is, net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energie-impulstensor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symmetrisch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34" y="3029006"/>
            <a:ext cx="6900741" cy="840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783872"/>
            <a:ext cx="2010657" cy="712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488" y="4361751"/>
            <a:ext cx="1324631" cy="341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4831938"/>
            <a:ext cx="1600200" cy="631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7512" y="5519895"/>
            <a:ext cx="2304288" cy="476480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1000" y="6412468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Ook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covariante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divergentie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nul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6391765"/>
            <a:ext cx="1585913" cy="3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68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7" grpId="0"/>
      <p:bldP spid="30" grpId="0"/>
      <p:bldP spid="29" grpId="0"/>
      <p:bldP spid="35" grpId="0"/>
      <p:bldP spid="37" grpId="0"/>
      <p:bldP spid="38" grpId="0"/>
      <p:bldP spid="39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Einsteins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veldvergelijkingen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9906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veldvergelijkingen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ART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1000" y="46482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Oplossen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veldvergelijkingen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bepaalde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levert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metriek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5133201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metriek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kennen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connectiecoefficienten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bepalen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krommingstensor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geodeten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andere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eigenschappen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die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1371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Met                               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Einsteinconstante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1856756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veldvergelijkingen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Einstein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analoog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Poissonvergelijking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Newton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1000" y="25908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Ricci tensor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bevatten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combinaties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Riemanntensor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die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bevatten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tweede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afgeleiden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1000" y="39624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Merk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vergelijking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lineair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variable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y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wanneer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y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Cy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vervangt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men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originele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vergelijking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krijgt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maar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vermenigvuldigd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C</a:t>
            </a:r>
            <a:endParaRPr lang="en-US" altLang="en-US" sz="1800" b="0" i="1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1000" y="5763244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metriek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dus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feite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gravitatieveld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940821"/>
            <a:ext cx="2752724" cy="42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24" y="1380185"/>
            <a:ext cx="1347788" cy="321275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22098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Materie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vertelt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hoe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gekromd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moet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32766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connectiecoefficienten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bevatten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metriek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haar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inverse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maakt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veldvergelijkingen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niet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lineair</a:t>
            </a:r>
            <a:endParaRPr lang="en-US" altLang="en-US" sz="1800" b="0" i="1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1" y="4752774"/>
            <a:ext cx="380999" cy="194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4656975"/>
            <a:ext cx="416535" cy="324897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6079712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moeten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controleren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oplossing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echt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nieuw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oude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oplossing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maar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gepresenteerd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ander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coördinatenstelsel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4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7" grpId="0"/>
      <p:bldP spid="29" grpId="0"/>
      <p:bldP spid="35" grpId="0"/>
      <p:bldP spid="37" grpId="0"/>
      <p:bldP spid="38" grpId="0"/>
      <p:bldP spid="39" grpId="0"/>
      <p:bldP spid="23" grpId="0"/>
      <p:bldP spid="24" grpId="0"/>
      <p:bldP spid="25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Vacuumoplossingen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van de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veldvergelijkingen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9906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veldvergelijkingen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ART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1000" y="44958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spreken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geval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vacuumoplossingen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veldvergelijkingen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nog steeds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gekromd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(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bijvoorbeeld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buiten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zwart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gat)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1444752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vergelijkingen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herschrijven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1856756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Hierbij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1000" y="2925556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lege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dus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1000" y="38100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Ricci tensor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10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onafhankelijke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maar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vlak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moeten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20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Riemanntensor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verdwijnen</a:t>
            </a:r>
            <a:endParaRPr lang="en-US" altLang="en-US" sz="1800" b="0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940821"/>
            <a:ext cx="2752724" cy="424753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25146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Sommige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gebieden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leeg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33528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Dit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betekent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echter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vlak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is!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Waarom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?</a:t>
            </a:r>
            <a:endParaRPr lang="en-US" altLang="en-US" sz="1800" b="0" i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411" y="1446830"/>
            <a:ext cx="3086101" cy="398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1905551"/>
            <a:ext cx="1371600" cy="320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5388" y="2536048"/>
            <a:ext cx="829297" cy="33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2935222"/>
            <a:ext cx="990600" cy="3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28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7" grpId="0"/>
      <p:bldP spid="35" grpId="0"/>
      <p:bldP spid="37" grpId="0"/>
      <p:bldP spid="38" grpId="0"/>
      <p:bldP spid="39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Zwakke gravitatievelden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914400"/>
            <a:ext cx="434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ART gaat over in SRT voor LLF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7200" y="13065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Zonder gravitatie geldt de minkowskimetriek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57200" y="1676400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Voor zwakke gravitatievelden geldt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9575"/>
            <a:ext cx="3252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18891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7200" y="20685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Neem aan dat metriek stationair is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19313"/>
            <a:ext cx="9906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57200" y="24495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Neem aan het deeltje langzaam beweegt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0788"/>
            <a:ext cx="2547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ight Arrow 46"/>
          <p:cNvSpPr>
            <a:spLocks noChangeArrowheads="1"/>
          </p:cNvSpPr>
          <p:nvPr/>
        </p:nvSpPr>
        <p:spPr bwMode="auto">
          <a:xfrm>
            <a:off x="5867400" y="3048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73325"/>
            <a:ext cx="762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57200" y="29067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Wereldlijn van vrij-vallend deeltje</a:t>
            </a:r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27574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ight Arrow 51"/>
          <p:cNvSpPr>
            <a:spLocks noChangeArrowheads="1"/>
          </p:cNvSpPr>
          <p:nvPr/>
        </p:nvSpPr>
        <p:spPr bwMode="auto">
          <a:xfrm>
            <a:off x="3886200" y="3657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52813"/>
            <a:ext cx="2286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10858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57200" y="4189413"/>
            <a:ext cx="487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Christoffelsymbool</a:t>
            </a:r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46550"/>
            <a:ext cx="5143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57200" y="45831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Metriek stationair</a:t>
            </a:r>
          </a:p>
        </p:txBody>
      </p:sp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27563"/>
            <a:ext cx="3521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ight Arrow 57"/>
          <p:cNvSpPr>
            <a:spLocks noChangeArrowheads="1"/>
          </p:cNvSpPr>
          <p:nvPr/>
        </p:nvSpPr>
        <p:spPr bwMode="auto">
          <a:xfrm>
            <a:off x="14478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9404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3657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ight Arrow 60"/>
          <p:cNvSpPr>
            <a:spLocks noChangeArrowheads="1"/>
          </p:cNvSpPr>
          <p:nvPr/>
        </p:nvSpPr>
        <p:spPr bwMode="auto">
          <a:xfrm>
            <a:off x="64770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940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79988"/>
            <a:ext cx="16764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Left Brace 61"/>
          <p:cNvSpPr>
            <a:spLocks/>
          </p:cNvSpPr>
          <p:nvPr/>
        </p:nvSpPr>
        <p:spPr bwMode="auto">
          <a:xfrm rot="-5400000">
            <a:off x="2813050" y="5357813"/>
            <a:ext cx="152400" cy="609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38800"/>
            <a:ext cx="16002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51513"/>
            <a:ext cx="1600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57200" y="5853113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Newton</a:t>
            </a:r>
          </a:p>
        </p:txBody>
      </p:sp>
      <p:sp>
        <p:nvSpPr>
          <p:cNvPr id="77" name="Right Arrow 76"/>
          <p:cNvSpPr>
            <a:spLocks noChangeArrowheads="1"/>
          </p:cNvSpPr>
          <p:nvPr/>
        </p:nvSpPr>
        <p:spPr bwMode="auto">
          <a:xfrm>
            <a:off x="887413" y="63658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9408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63515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ight Arrow 79"/>
          <p:cNvSpPr>
            <a:spLocks noChangeArrowheads="1"/>
          </p:cNvSpPr>
          <p:nvPr/>
        </p:nvSpPr>
        <p:spPr bwMode="auto">
          <a:xfrm>
            <a:off x="3214688" y="63658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48400"/>
            <a:ext cx="1914525" cy="46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105400" y="5715000"/>
            <a:ext cx="3429000" cy="369888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Newtoniaanse limiet van ART</a:t>
            </a:r>
          </a:p>
        </p:txBody>
      </p:sp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11811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7391400" y="6142038"/>
            <a:ext cx="152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Calibri" panose="020F0502020204030204" pitchFamily="34" charset="0"/>
              </a:rPr>
              <a:t>Aarde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Calibri" panose="020F0502020204030204" pitchFamily="34" charset="0"/>
              </a:rPr>
              <a:t>Zon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Calibri" panose="020F0502020204030204" pitchFamily="34" charset="0"/>
              </a:rPr>
              <a:t>Witte dwerg</a:t>
            </a:r>
            <a:endParaRPr lang="en-US" altLang="en-US" sz="1800" b="0">
              <a:latin typeface="Calibri" panose="020F0502020204030204" pitchFamily="34" charset="0"/>
            </a:endParaRPr>
          </a:p>
        </p:txBody>
      </p:sp>
      <p:pic>
        <p:nvPicPr>
          <p:cNvPr id="59411" name="Picture 1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72200"/>
            <a:ext cx="4191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00800"/>
            <a:ext cx="3476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6613525"/>
            <a:ext cx="381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38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kstvak 43"/>
          <p:cNvSpPr txBox="1">
            <a:spLocks noChangeArrowheads="1"/>
          </p:cNvSpPr>
          <p:nvPr/>
        </p:nvSpPr>
        <p:spPr bwMode="auto">
          <a:xfrm>
            <a:off x="6781800" y="3617913"/>
            <a:ext cx="42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800" b="0">
                <a:latin typeface="Symbol" panose="05050102010706020507" pitchFamily="18" charset="2"/>
              </a:rPr>
              <a:t>=0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0" grpId="0"/>
      <p:bldP spid="40" grpId="0"/>
      <p:bldP spid="43" grpId="0"/>
      <p:bldP spid="45" grpId="0"/>
      <p:bldP spid="45" grpId="1"/>
      <p:bldP spid="47" grpId="0" animBg="1"/>
      <p:bldP spid="51" grpId="0"/>
      <p:bldP spid="52" grpId="0" animBg="1"/>
      <p:bldP spid="54" grpId="0"/>
      <p:bldP spid="56" grpId="0"/>
      <p:bldP spid="58" grpId="0" animBg="1"/>
      <p:bldP spid="61" grpId="0" animBg="1"/>
      <p:bldP spid="62" grpId="0" animBg="1"/>
      <p:bldP spid="76" grpId="0"/>
      <p:bldP spid="77" grpId="0" animBg="1"/>
      <p:bldP spid="80" grpId="0" animBg="1"/>
      <p:bldP spid="82" grpId="0" animBg="1"/>
      <p:bldP spid="85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Newtoniaanse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limiet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Poissonvergelijking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91440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willen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laten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onder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juiste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omstandigheden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Einsteins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veldvergelijkingen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overgaan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Poissonvergelijking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Newtons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cxnSp>
        <p:nvCxnSpPr>
          <p:cNvPr id="29738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0" y="5781732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24" y="1191768"/>
            <a:ext cx="1378007" cy="374535"/>
          </a:xfrm>
          <a:prstGeom prst="rect">
            <a:avLst/>
          </a:prstGeom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7200" y="1567056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noemen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Newtoniaanse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limiet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waarin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gravitatievelden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zwak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bewegingen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niet-relativistisch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57200" y="2225055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weer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2230599"/>
            <a:ext cx="3252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57200" y="2642476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gebied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gevuld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 “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stof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”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     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120" y="2673083"/>
            <a:ext cx="1520156" cy="3370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61760" y="2609472"/>
            <a:ext cx="1928813" cy="382634"/>
            <a:chOff x="6461760" y="2645664"/>
            <a:chExt cx="1928813" cy="3826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61760" y="2694063"/>
              <a:ext cx="1928813" cy="33423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7162800" y="2645664"/>
              <a:ext cx="152400" cy="878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57200" y="3014856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Dus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3048000"/>
            <a:ext cx="3186113" cy="343671"/>
          </a:xfrm>
          <a:prstGeom prst="rect">
            <a:avLst/>
          </a:prstGeom>
        </p:spPr>
      </p:pic>
      <p:sp>
        <p:nvSpPr>
          <p:cNvPr id="59" name="Right Arrow 58"/>
          <p:cNvSpPr>
            <a:spLocks noChangeArrowheads="1"/>
          </p:cNvSpPr>
          <p:nvPr/>
        </p:nvSpPr>
        <p:spPr bwMode="auto">
          <a:xfrm>
            <a:off x="4269850" y="3113416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349" y="3121068"/>
            <a:ext cx="4011931" cy="333723"/>
          </a:xfrm>
          <a:prstGeom prst="rect">
            <a:avLst/>
          </a:prstGeom>
        </p:spPr>
      </p:pic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57200" y="35814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lage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snelheden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vinden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2760" y="3623414"/>
            <a:ext cx="762953" cy="335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660" y="3583014"/>
            <a:ext cx="3628039" cy="369592"/>
          </a:xfrm>
          <a:prstGeom prst="rect">
            <a:avLst/>
          </a:prstGeom>
        </p:spPr>
      </p:pic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57200" y="4120527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dezelfde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limiet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ook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2022" y="3962400"/>
            <a:ext cx="1691164" cy="690666"/>
          </a:xfrm>
          <a:prstGeom prst="rect">
            <a:avLst/>
          </a:prstGeom>
        </p:spPr>
      </p:pic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57200" y="4626724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hadden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2600" y="4530311"/>
            <a:ext cx="2295525" cy="698638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 bwMode="auto">
          <a:xfrm>
            <a:off x="5257800" y="4203052"/>
            <a:ext cx="304800" cy="79300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8700" y="4290606"/>
            <a:ext cx="3305175" cy="658401"/>
          </a:xfrm>
          <a:prstGeom prst="rect">
            <a:avLst/>
          </a:prstGeom>
        </p:spPr>
      </p:pic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57200" y="5120328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vinden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in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Newtoniaanse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limiet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1000" y="5105719"/>
            <a:ext cx="1887168" cy="383941"/>
          </a:xfrm>
          <a:prstGeom prst="rect">
            <a:avLst/>
          </a:prstGeom>
        </p:spPr>
      </p:pic>
      <p:sp>
        <p:nvSpPr>
          <p:cNvPr id="69" name="Right Arrow 68"/>
          <p:cNvSpPr>
            <a:spLocks noChangeArrowheads="1"/>
          </p:cNvSpPr>
          <p:nvPr/>
        </p:nvSpPr>
        <p:spPr bwMode="auto">
          <a:xfrm>
            <a:off x="6300614" y="5163324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38814" y="5105400"/>
            <a:ext cx="1471786" cy="384260"/>
          </a:xfrm>
          <a:prstGeom prst="rect">
            <a:avLst/>
          </a:prstGeom>
        </p:spPr>
      </p:pic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57200" y="5617324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Uit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beschouwing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geodetische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beweging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hoe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gerelateerd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gravitatiepotentiaal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46048" y="5670096"/>
            <a:ext cx="362472" cy="2718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7625" y="5951526"/>
            <a:ext cx="215660" cy="2820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7200" y="5928066"/>
            <a:ext cx="1333674" cy="305478"/>
          </a:xfrm>
          <a:prstGeom prst="rect">
            <a:avLst/>
          </a:prstGeom>
        </p:spPr>
      </p:pic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457200" y="6336268"/>
            <a:ext cx="495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In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Newtoniaanse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limiet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voorspelt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ART            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48156" y="6290072"/>
            <a:ext cx="1400288" cy="4021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92557" y="6157005"/>
            <a:ext cx="793857" cy="624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96200" y="6337663"/>
            <a:ext cx="1322275" cy="338439"/>
          </a:xfrm>
          <a:prstGeom prst="rect">
            <a:avLst/>
          </a:prstGeom>
        </p:spPr>
      </p:pic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086600" y="6336268"/>
            <a:ext cx="1807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mits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16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8" grpId="0"/>
      <p:bldP spid="49" grpId="0"/>
      <p:bldP spid="55" grpId="0"/>
      <p:bldP spid="57" grpId="0"/>
      <p:bldP spid="59" grpId="0" animBg="1"/>
      <p:bldP spid="60" grpId="0"/>
      <p:bldP spid="63" grpId="0"/>
      <p:bldP spid="64" grpId="0"/>
      <p:bldP spid="13" grpId="0" animBg="1"/>
      <p:bldP spid="67" grpId="0"/>
      <p:bldP spid="69" grpId="0" animBg="1"/>
      <p:bldP spid="71" grpId="0"/>
      <p:bldP spid="75" grpId="0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Kromming van de tijd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1236663"/>
            <a:ext cx="586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Ruimtetijdkromming zorgt voor kromming van de tijd</a:t>
            </a:r>
          </a:p>
        </p:txBody>
      </p: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74750"/>
            <a:ext cx="1914525" cy="46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" y="1611313"/>
            <a:ext cx="586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Klok in rust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655763"/>
            <a:ext cx="11572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57200" y="1916113"/>
            <a:ext cx="586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Tijdinterval tussen twee tikken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36750"/>
            <a:ext cx="32956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ight Arrow 45"/>
          <p:cNvSpPr>
            <a:spLocks noChangeArrowheads="1"/>
          </p:cNvSpPr>
          <p:nvPr/>
        </p:nvSpPr>
        <p:spPr bwMode="auto">
          <a:xfrm>
            <a:off x="2971800" y="24526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289175"/>
            <a:ext cx="17557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7200" y="2982913"/>
            <a:ext cx="586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Ruimtetijdinterval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2922588"/>
            <a:ext cx="3529012" cy="530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096000" y="2863850"/>
            <a:ext cx="2362200" cy="647700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Beschrijft banen van deeltjes in ruimtetijd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838200" y="4191000"/>
            <a:ext cx="38703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57200" y="37338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Baan van een bal en een kogel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181600" y="5029200"/>
            <a:ext cx="3048000" cy="646113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Ruimtelijke kromming is zeer verschillend</a:t>
            </a:r>
          </a:p>
        </p:txBody>
      </p:sp>
      <p:cxnSp>
        <p:nvCxnSpPr>
          <p:cNvPr id="31762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  <p:bldP spid="44" grpId="0"/>
      <p:bldP spid="46" grpId="0" animBg="1"/>
      <p:bldP spid="48" grpId="0"/>
      <p:bldP spid="53" grpId="0" animBg="1"/>
      <p:bldP spid="55" grpId="0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Kromming in ruimtetijd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295400"/>
            <a:ext cx="699135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52400" y="4521200"/>
            <a:ext cx="1828800" cy="2108200"/>
            <a:chOff x="152400" y="4521055"/>
            <a:chExt cx="1828800" cy="2108345"/>
          </a:xfrm>
        </p:grpSpPr>
        <p:sp>
          <p:nvSpPr>
            <p:cNvPr id="33800" name="Oval 18"/>
            <p:cNvSpPr>
              <a:spLocks noChangeArrowheads="1"/>
            </p:cNvSpPr>
            <p:nvPr/>
          </p:nvSpPr>
          <p:spPr bwMode="auto">
            <a:xfrm>
              <a:off x="152400" y="4876800"/>
              <a:ext cx="1752600" cy="1752600"/>
            </a:xfrm>
            <a:prstGeom prst="ellips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en-US" sz="1800" b="0">
                <a:latin typeface="Symbol" panose="05050102010706020507" pitchFamily="18" charset="2"/>
              </a:endParaRPr>
            </a:p>
          </p:txBody>
        </p:sp>
        <p:cxnSp>
          <p:nvCxnSpPr>
            <p:cNvPr id="33801" name="Straight Arrow Connector 28"/>
            <p:cNvCxnSpPr>
              <a:cxnSpLocks noChangeShapeType="1"/>
              <a:endCxn id="33800" idx="0"/>
            </p:cNvCxnSpPr>
            <p:nvPr/>
          </p:nvCxnSpPr>
          <p:spPr bwMode="auto">
            <a:xfrm rot="16200000" flipV="1">
              <a:off x="594411" y="5311090"/>
              <a:ext cx="869373" cy="794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2" name="Straight Arrow Connector 32"/>
            <p:cNvCxnSpPr>
              <a:cxnSpLocks noChangeShapeType="1"/>
              <a:endCxn id="33800" idx="7"/>
            </p:cNvCxnSpPr>
            <p:nvPr/>
          </p:nvCxnSpPr>
          <p:spPr bwMode="auto">
            <a:xfrm rot="5400000" flipH="1" flipV="1">
              <a:off x="1066800" y="5133464"/>
              <a:ext cx="581538" cy="581535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3" name="Straight Connector 37"/>
            <p:cNvCxnSpPr>
              <a:cxnSpLocks noChangeShapeType="1"/>
              <a:stCxn id="33800" idx="7"/>
              <a:endCxn id="33800" idx="1"/>
            </p:cNvCxnSpPr>
            <p:nvPr/>
          </p:nvCxnSpPr>
          <p:spPr bwMode="auto">
            <a:xfrm rot="16200000" flipV="1">
              <a:off x="1028700" y="4513825"/>
              <a:ext cx="1588" cy="1239274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4" name="Oval 38"/>
            <p:cNvSpPr>
              <a:spLocks noChangeArrowheads="1"/>
            </p:cNvSpPr>
            <p:nvPr/>
          </p:nvSpPr>
          <p:spPr bwMode="auto">
            <a:xfrm>
              <a:off x="990602" y="5694218"/>
              <a:ext cx="76200" cy="76200"/>
            </a:xfrm>
            <a:prstGeom prst="ellipse">
              <a:avLst/>
            </a:prstGeom>
            <a:solidFill>
              <a:srgbClr val="0070C0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en-US" sz="1800" b="0">
                <a:latin typeface="Symbol" panose="05050102010706020507" pitchFamily="18" charset="2"/>
              </a:endParaRPr>
            </a:p>
          </p:txBody>
        </p:sp>
        <p:graphicFrame>
          <p:nvGraphicFramePr>
            <p:cNvPr id="33805" name="Object 3"/>
            <p:cNvGraphicFramePr>
              <a:graphicFrameLocks noChangeAspect="1"/>
            </p:cNvGraphicFramePr>
            <p:nvPr/>
          </p:nvGraphicFramePr>
          <p:xfrm>
            <a:off x="1295400" y="5560541"/>
            <a:ext cx="685800" cy="611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5" name="Equation" r:id="rId5" imgW="469900" imgH="419100" progId="Equation.3">
                    <p:embed/>
                  </p:oleObj>
                </mc:Choice>
                <mc:Fallback>
                  <p:oleObj name="Equation" r:id="rId5" imgW="469900" imgH="4191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560541"/>
                          <a:ext cx="685800" cy="61165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806" name="Straight Connector 48"/>
            <p:cNvCxnSpPr>
              <a:cxnSpLocks noChangeShapeType="1"/>
            </p:cNvCxnSpPr>
            <p:nvPr/>
          </p:nvCxnSpPr>
          <p:spPr bwMode="auto">
            <a:xfrm rot="5400000">
              <a:off x="245124" y="4924497"/>
              <a:ext cx="381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7" name="Straight Connector 49"/>
            <p:cNvCxnSpPr>
              <a:cxnSpLocks noChangeShapeType="1"/>
            </p:cNvCxnSpPr>
            <p:nvPr/>
          </p:nvCxnSpPr>
          <p:spPr bwMode="auto">
            <a:xfrm rot="5400000">
              <a:off x="1440077" y="4934888"/>
              <a:ext cx="381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8" name="Straight Connector 51"/>
            <p:cNvCxnSpPr>
              <a:cxnSpLocks noChangeShapeType="1"/>
            </p:cNvCxnSpPr>
            <p:nvPr/>
          </p:nvCxnSpPr>
          <p:spPr bwMode="auto">
            <a:xfrm>
              <a:off x="457200" y="4800600"/>
              <a:ext cx="1143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33809" name="Object 4"/>
            <p:cNvGraphicFramePr>
              <a:graphicFrameLocks noChangeAspect="1"/>
            </p:cNvGraphicFramePr>
            <p:nvPr/>
          </p:nvGraphicFramePr>
          <p:xfrm>
            <a:off x="762000" y="4876800"/>
            <a:ext cx="184150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6" name="Equation" r:id="rId7" imgW="126725" imgH="177415" progId="Equation.3">
                    <p:embed/>
                  </p:oleObj>
                </mc:Choice>
                <mc:Fallback>
                  <p:oleObj name="Equation" r:id="rId7" imgW="126725" imgH="177415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4876800"/>
                          <a:ext cx="184150" cy="258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0" name="Object 5"/>
            <p:cNvGraphicFramePr>
              <a:graphicFrameLocks noChangeAspect="1"/>
            </p:cNvGraphicFramePr>
            <p:nvPr/>
          </p:nvGraphicFramePr>
          <p:xfrm>
            <a:off x="941388" y="4521055"/>
            <a:ext cx="128587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7" name="Equation" r:id="rId9" imgW="88669" imgH="177338" progId="Equation.3">
                    <p:embed/>
                  </p:oleObj>
                </mc:Choice>
                <mc:Fallback>
                  <p:oleObj name="Equation" r:id="rId9" imgW="88669" imgH="177338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1388" y="4521055"/>
                          <a:ext cx="128587" cy="2587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657600" y="5781675"/>
            <a:ext cx="3657600" cy="923925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In werkelijkheid zijn de banen (geodeten) volledig recht, en is ruimtetijd gekromd</a:t>
            </a:r>
          </a:p>
        </p:txBody>
      </p:sp>
      <p:cxnSp>
        <p:nvCxnSpPr>
          <p:cNvPr id="33799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6" y="5191432"/>
            <a:ext cx="1462088" cy="628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569" y="5172527"/>
            <a:ext cx="2028825" cy="665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944" y="5181600"/>
            <a:ext cx="1209675" cy="698545"/>
          </a:xfrm>
          <a:prstGeom prst="rect">
            <a:avLst/>
          </a:prstGeom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4916269"/>
            <a:ext cx="701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Dan is            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dichtheid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donkere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energie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druk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ervan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796" y="3168307"/>
            <a:ext cx="3786188" cy="679572"/>
          </a:xfrm>
          <a:prstGeom prst="rect">
            <a:avLst/>
          </a:prstGeom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Kosmologische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constante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990600"/>
            <a:ext cx="609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In 1917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besloot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Einstein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veldvergelijkingen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schrijven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7200" y="2286000"/>
            <a:ext cx="807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Hiermee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kon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statische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(maar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instabiele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)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oplossing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vinden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Universum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57200" y="266700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Toen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Hubble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ontdekte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Universum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dynamisch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noemde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Einstein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invoeren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constante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“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grootste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blunder”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cxnSp>
        <p:nvCxnSpPr>
          <p:cNvPr id="31762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370701"/>
            <a:ext cx="3487738" cy="40213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4096512" y="1743456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4096512" y="1944100"/>
            <a:ext cx="255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200" y="3316069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vergelijking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ook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schrijven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7200" y="3669268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beschouwen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laatste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term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nieuwe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bijdrage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tot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energie-impuls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1081" y="3919224"/>
            <a:ext cx="3505200" cy="396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7545" y="4523008"/>
            <a:ext cx="3889631" cy="400516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200" y="4267200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behandelen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term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alsof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komt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bijdrage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“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ideale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vloeistof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”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0912" y="4904232"/>
            <a:ext cx="560387" cy="360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7394" y="4953000"/>
            <a:ext cx="322262" cy="354488"/>
          </a:xfrm>
          <a:prstGeom prst="rect">
            <a:avLst/>
          </a:prstGeom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" y="5379749"/>
            <a:ext cx="701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eisen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6" name="Right Arrow 25"/>
          <p:cNvSpPr>
            <a:spLocks noChangeArrowheads="1"/>
          </p:cNvSpPr>
          <p:nvPr/>
        </p:nvSpPr>
        <p:spPr bwMode="auto">
          <a:xfrm>
            <a:off x="5486400" y="538276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7200" y="5848588"/>
            <a:ext cx="739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positieve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donkere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energiedichtheid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leidt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tot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negatieve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druk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waardoor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sterrenstelsels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elkaar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gedreven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3800" y="6408420"/>
            <a:ext cx="4081463" cy="446532"/>
          </a:xfrm>
          <a:prstGeom prst="rect">
            <a:avLst/>
          </a:prstGeom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" y="6455140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veldvergelijkingen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44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3" grpId="0"/>
      <p:bldP spid="48" grpId="0"/>
      <p:bldP spid="55" grpId="0"/>
      <p:bldP spid="5" grpId="0"/>
      <p:bldP spid="24" grpId="0"/>
      <p:bldP spid="25" grpId="0"/>
      <p:bldP spid="28" grpId="0"/>
      <p:bldP spid="20" grpId="0"/>
      <p:bldP spid="26" grpId="0" animBg="1"/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Geodeten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1000" y="1077913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kortste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tussen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twee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punten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vlakke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gegeven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rechte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bol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gegeven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grootcirkels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geodeet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hiervan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het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equivalent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algemene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Riemannse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: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die steeds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dezelfde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richting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gaat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81000" y="2373868"/>
            <a:ext cx="4608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Wat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betekent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“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dezelfde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richting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”?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1001" y="4801393"/>
            <a:ext cx="601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             met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functie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u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3925669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curve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altijd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dezelfde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richting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moet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raakvector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langs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richting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veranderen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913" y="2003195"/>
            <a:ext cx="2071687" cy="2449137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1" y="2935069"/>
            <a:ext cx="632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Beschouw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punt P 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coördinaten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                  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C met parameter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u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raakvector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i="1" dirty="0" smtClean="0">
                <a:latin typeface="Calibri" panose="020F0502020204030204" pitchFamily="34" charset="0"/>
              </a:rPr>
              <a:t>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000707"/>
            <a:ext cx="519340" cy="251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506" y="3011153"/>
            <a:ext cx="1185864" cy="241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312" y="3277502"/>
            <a:ext cx="1157288" cy="268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4728026"/>
            <a:ext cx="1190625" cy="529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4864676"/>
            <a:ext cx="457200" cy="280930"/>
          </a:xfrm>
          <a:prstGeom prst="rect">
            <a:avLst/>
          </a:prstGeom>
        </p:spPr>
      </p:pic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533400" y="553708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5394052"/>
            <a:ext cx="2886075" cy="68410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2738437" y="5871692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1685" y="6095164"/>
            <a:ext cx="1056806" cy="289605"/>
          </a:xfrm>
          <a:prstGeom prst="rect">
            <a:avLst/>
          </a:prstGeom>
        </p:spPr>
      </p:pic>
      <p:sp>
        <p:nvSpPr>
          <p:cNvPr id="23" name="Right Brace 22"/>
          <p:cNvSpPr/>
          <p:nvPr/>
        </p:nvSpPr>
        <p:spPr bwMode="auto">
          <a:xfrm>
            <a:off x="4267200" y="5414492"/>
            <a:ext cx="184772" cy="986308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4" name="Right Arrow 23"/>
          <p:cNvSpPr>
            <a:spLocks noChangeArrowheads="1"/>
          </p:cNvSpPr>
          <p:nvPr/>
        </p:nvSpPr>
        <p:spPr bwMode="auto">
          <a:xfrm>
            <a:off x="4572000" y="5768166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2430" y="5592377"/>
            <a:ext cx="3591018" cy="7598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52" grpId="0"/>
      <p:bldP spid="53" grpId="0"/>
      <p:bldP spid="12" grpId="0"/>
      <p:bldP spid="18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Geodetische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vergelijking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81000" y="4343400"/>
            <a:ext cx="815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Dit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gekoppelde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differentiaalvergelijkingen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oplossing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set van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functies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                        die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geodeet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definieren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Analoog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rechte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maar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gekromde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003" y="4662206"/>
            <a:ext cx="1941704" cy="294723"/>
          </a:xfrm>
          <a:prstGeom prst="rect">
            <a:avLst/>
          </a:prstGeom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1000" y="1905000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Kies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parameter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u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zodanig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gelijk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nul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noemen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affine parameter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geven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     . Nu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behoudt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i="1" dirty="0" smtClean="0">
                <a:latin typeface="Calibri" panose="020F0502020204030204" pitchFamily="34" charset="0"/>
              </a:rPr>
              <a:t>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zowel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grootte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richting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langs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C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671" y="3207184"/>
            <a:ext cx="2738438" cy="707385"/>
          </a:xfrm>
          <a:prstGeom prst="rect">
            <a:avLst/>
          </a:prstGeom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81000" y="3276600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vinden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geodetische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vergelijkingen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542" y="1968813"/>
            <a:ext cx="474718" cy="2802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974" y="2234345"/>
            <a:ext cx="153562" cy="242155"/>
          </a:xfrm>
          <a:prstGeom prst="rect">
            <a:avLst/>
          </a:prstGeom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990600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hebben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877" y="860224"/>
            <a:ext cx="3591018" cy="7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77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0" grpId="0"/>
      <p:bldP spid="32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937" y="3099369"/>
            <a:ext cx="481936" cy="386817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2809432"/>
            <a:ext cx="632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Die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geodeet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Q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gevonden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variatierekening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Rond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optimale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pad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Korste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afstand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tussen</a:t>
            </a:r>
            <a:r>
              <a:rPr lang="en-US" altLang="ja-JP" sz="2800" b="0" kern="1200" dirty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twee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punten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1001" y="1524000"/>
            <a:ext cx="601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lengte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kromme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953869"/>
            <a:ext cx="617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lijnelement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-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dimensionale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Riemannse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2047432"/>
            <a:ext cx="5472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willen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               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vinden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tussen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Q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waarvoor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L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(P, Q)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kleinste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waarde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heeft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544" y="878740"/>
            <a:ext cx="1814513" cy="636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1360581"/>
            <a:ext cx="2942458" cy="704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2087260"/>
            <a:ext cx="2213181" cy="281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6081" y="1752600"/>
            <a:ext cx="2215519" cy="25908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776081" y="4477153"/>
            <a:ext cx="2215519" cy="1695775"/>
            <a:chOff x="6776081" y="4477153"/>
            <a:chExt cx="2215519" cy="16957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76081" y="4477153"/>
              <a:ext cx="2215519" cy="16957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79939" y="6022068"/>
              <a:ext cx="323909" cy="148998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0949" y="3180119"/>
            <a:ext cx="269988" cy="233643"/>
          </a:xfrm>
          <a:prstGeom prst="rect">
            <a:avLst/>
          </a:prstGeom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1000" y="3659300"/>
            <a:ext cx="63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Definieer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functie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8198" y="3455763"/>
            <a:ext cx="2165405" cy="811437"/>
          </a:xfrm>
          <a:prstGeom prst="rect">
            <a:avLst/>
          </a:prstGeom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4329034"/>
            <a:ext cx="63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6209" y="4267200"/>
            <a:ext cx="5066637" cy="1345566"/>
          </a:xfrm>
          <a:prstGeom prst="rect">
            <a:avLst/>
          </a:prstGeom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1000" y="5688040"/>
            <a:ext cx="63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Integreer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tweede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term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partieel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gebruik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3603" y="5620367"/>
            <a:ext cx="1990725" cy="551833"/>
          </a:xfrm>
          <a:prstGeom prst="rect">
            <a:avLst/>
          </a:prstGeom>
        </p:spPr>
      </p:pic>
      <p:sp>
        <p:nvSpPr>
          <p:cNvPr id="42" name="Right Arrow 41"/>
          <p:cNvSpPr>
            <a:spLocks noChangeArrowheads="1"/>
          </p:cNvSpPr>
          <p:nvPr/>
        </p:nvSpPr>
        <p:spPr bwMode="auto">
          <a:xfrm>
            <a:off x="739775" y="63750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5329" y="6179801"/>
            <a:ext cx="6141727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8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2" grpId="0"/>
      <p:bldP spid="53" grpId="0"/>
      <p:bldP spid="26" grpId="0"/>
      <p:bldP spid="33" grpId="0"/>
      <p:bldP spid="35" grpId="0"/>
      <p:bldP spid="39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Korste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afstand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tussen</a:t>
            </a:r>
            <a:r>
              <a:rPr lang="en-US" altLang="ja-JP" sz="2800" b="0" kern="1200" dirty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twee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punten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1001" y="1840468"/>
            <a:ext cx="8077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punt 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Q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dus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volgt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dat</a:t>
            </a:r>
            <a:r>
              <a:rPr lang="en-US" altLang="en-US" sz="1800" b="0" dirty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>
                <a:latin typeface="Calibri" panose="020F0502020204030204" pitchFamily="34" charset="0"/>
              </a:rPr>
              <a:t>eerste</a:t>
            </a:r>
            <a:r>
              <a:rPr lang="en-US" altLang="en-US" sz="1800" b="0" dirty="0">
                <a:latin typeface="Calibri" panose="020F0502020204030204" pitchFamily="34" charset="0"/>
              </a:rPr>
              <a:t> term </a:t>
            </a:r>
            <a:r>
              <a:rPr lang="en-US" altLang="en-US" sz="1800" b="0" dirty="0" err="1">
                <a:latin typeface="Calibri" panose="020F0502020204030204" pitchFamily="34" charset="0"/>
              </a:rPr>
              <a:t>nul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is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953869"/>
            <a:ext cx="617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hebben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2488740"/>
            <a:ext cx="5472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3230395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Dit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willekeurige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variaties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. Aldus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vinden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de Euler-Lagrange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vergelijkingen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4721509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Invullen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uitdrukking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F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keuze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affine parameter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u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levert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1000" y="5688040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vinden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geodetische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vergelijkingen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-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dimensionale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Riemannse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113" y="826608"/>
            <a:ext cx="6141727" cy="686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792" y="1865471"/>
            <a:ext cx="905016" cy="27032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2209800" y="914400"/>
            <a:ext cx="1905000" cy="609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23" y="2549734"/>
            <a:ext cx="721278" cy="247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393" y="2364033"/>
            <a:ext cx="5653088" cy="683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125" y="3254849"/>
            <a:ext cx="442913" cy="2991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3665652"/>
            <a:ext cx="4657725" cy="7539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6284" y="4691461"/>
            <a:ext cx="3030331" cy="7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93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26" grpId="0"/>
      <p:bldP spid="28" grpId="0"/>
      <p:bldP spid="35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071" y="1412752"/>
            <a:ext cx="3012530" cy="2397248"/>
          </a:xfrm>
          <a:prstGeom prst="rect">
            <a:avLst/>
          </a:prstGeom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Kromming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1001" y="1447800"/>
            <a:ext cx="419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Kromming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punt P: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953869"/>
            <a:ext cx="784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beschouwen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Symbol" panose="05050102010706020507" pitchFamily="18" charset="2"/>
              </a:rPr>
              <a:t>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C met parameter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vlak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1992868"/>
            <a:ext cx="5472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4343400"/>
            <a:ext cx="441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Verder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65" y="2481169"/>
            <a:ext cx="152400" cy="20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190" y="1384178"/>
            <a:ext cx="1244268" cy="518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944" y="1858795"/>
            <a:ext cx="2005013" cy="638175"/>
          </a:xfrm>
          <a:prstGeom prst="rect">
            <a:avLst/>
          </a:prstGeom>
        </p:spPr>
      </p:pic>
      <p:sp>
        <p:nvSpPr>
          <p:cNvPr id="27" name="Right Arrow 26"/>
          <p:cNvSpPr>
            <a:spLocks noChangeArrowheads="1"/>
          </p:cNvSpPr>
          <p:nvPr/>
        </p:nvSpPr>
        <p:spPr bwMode="auto">
          <a:xfrm>
            <a:off x="533400" y="273626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36" y="3126242"/>
            <a:ext cx="7688518" cy="1063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4286740"/>
            <a:ext cx="2133600" cy="462280"/>
          </a:xfrm>
          <a:prstGeom prst="rect">
            <a:avLst/>
          </a:prstGeom>
        </p:spPr>
      </p:pic>
      <p:sp>
        <p:nvSpPr>
          <p:cNvPr id="31" name="Right Arrow 30"/>
          <p:cNvSpPr>
            <a:spLocks noChangeArrowheads="1"/>
          </p:cNvSpPr>
          <p:nvPr/>
        </p:nvSpPr>
        <p:spPr bwMode="auto">
          <a:xfrm>
            <a:off x="3513881" y="4407932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9495" y="4189384"/>
            <a:ext cx="2319338" cy="640503"/>
          </a:xfrm>
          <a:prstGeom prst="rect">
            <a:avLst/>
          </a:prstGeom>
        </p:spPr>
      </p:pic>
      <p:sp>
        <p:nvSpPr>
          <p:cNvPr id="32" name="Right Arrow 31"/>
          <p:cNvSpPr>
            <a:spLocks noChangeArrowheads="1"/>
          </p:cNvSpPr>
          <p:nvPr/>
        </p:nvSpPr>
        <p:spPr bwMode="auto">
          <a:xfrm>
            <a:off x="3513881" y="509024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9495" y="4888468"/>
            <a:ext cx="2484959" cy="6503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5486400"/>
            <a:ext cx="4670970" cy="9584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1173" y="5677910"/>
            <a:ext cx="2814973" cy="736003"/>
          </a:xfrm>
          <a:prstGeom prst="rect">
            <a:avLst/>
          </a:prstGeom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1000" y="52578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Combineren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geeft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1000" y="6359322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Kromtestraal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P: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9957" y="6303404"/>
            <a:ext cx="544884" cy="50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4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26" grpId="0"/>
      <p:bldP spid="35" grpId="0"/>
      <p:bldP spid="27" grpId="0" animBg="1"/>
      <p:bldP spid="31" grpId="0" animBg="1"/>
      <p:bldP spid="32" grpId="0" animBg="1"/>
      <p:bldP spid="39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Gaussische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kromming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in 2D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vlak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1001" y="1447800"/>
            <a:ext cx="4724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Stel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willen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punt A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bepalen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953869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beschouwen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2D in de 3D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euclidische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1905000"/>
            <a:ext cx="5472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kiezen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A vector </a:t>
            </a:r>
            <a:r>
              <a:rPr lang="en-US" altLang="en-US" sz="1800" i="1" dirty="0" smtClean="0">
                <a:latin typeface="Calibri" panose="020F0502020204030204" pitchFamily="34" charset="0"/>
              </a:rPr>
              <a:t>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loodrecht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oppervlak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2362200"/>
            <a:ext cx="487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Dit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definieert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(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)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vlak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PL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C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1000" y="440812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u="sng" dirty="0" err="1" smtClean="0">
                <a:latin typeface="Calibri" panose="020F0502020204030204" pitchFamily="34" charset="0"/>
              </a:rPr>
              <a:t>Voorbeeld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: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cirkel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Symbol" panose="05050102010706020507" pitchFamily="18" charset="2"/>
              </a:rPr>
              <a:t>k</a:t>
            </a:r>
            <a:r>
              <a:rPr lang="en-US" altLang="en-US" sz="1800" b="0" baseline="-25000" dirty="0" err="1" smtClean="0">
                <a:latin typeface="Calibri" panose="020F0502020204030204" pitchFamily="34" charset="0"/>
              </a:rPr>
              <a:t>max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= </a:t>
            </a:r>
            <a:r>
              <a:rPr lang="en-US" altLang="en-US" sz="1800" b="0" dirty="0" err="1" smtClean="0">
                <a:latin typeface="Symbol" panose="05050102010706020507" pitchFamily="18" charset="2"/>
              </a:rPr>
              <a:t>k</a:t>
            </a:r>
            <a:r>
              <a:rPr lang="en-US" altLang="en-US" sz="1800" b="0" baseline="-25000" dirty="0" err="1" smtClean="0">
                <a:latin typeface="Calibri" panose="020F0502020204030204" pitchFamily="34" charset="0"/>
              </a:rPr>
              <a:t>min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= 1/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dus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>
                <a:latin typeface="Symbol" panose="05050102010706020507" pitchFamily="18" charset="2"/>
              </a:rPr>
              <a:t>k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= 1/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R</a:t>
            </a:r>
            <a:r>
              <a:rPr lang="en-US" altLang="en-US" sz="1800" b="0" baseline="30000" dirty="0" smtClean="0">
                <a:latin typeface="Calibri" panose="020F0502020204030204" pitchFamily="34" charset="0"/>
              </a:rPr>
              <a:t>2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endParaRPr lang="en-US" altLang="en-US" sz="1800" i="1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1000" y="5791200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Gauss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ontdekte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1828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Symbol" panose="05050102010706020507" pitchFamily="18" charset="2"/>
              </a:rPr>
              <a:t>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invariant is (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onafhankelijk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coördinatenstelsel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)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intrinsieke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eigenschap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oppervlak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noemde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het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theorema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egregium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(het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opmerkelijke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theorema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)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703" y="1040203"/>
            <a:ext cx="2426935" cy="2022446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2754868"/>
            <a:ext cx="487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Merk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C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geodeet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3124200"/>
            <a:ext cx="487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nu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C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bepalen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1000" y="3516868"/>
            <a:ext cx="678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draaien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PL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rond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i="1" dirty="0" smtClean="0">
                <a:latin typeface="Calibri" panose="020F0502020204030204" pitchFamily="34" charset="0"/>
              </a:rPr>
              <a:t>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bepalen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mogelijke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A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3897868"/>
            <a:ext cx="678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gaussische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Symbol" panose="05050102010706020507" pitchFamily="18" charset="2"/>
              </a:rPr>
              <a:t>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= </a:t>
            </a:r>
            <a:r>
              <a:rPr lang="en-US" altLang="en-US" sz="1800" b="0" dirty="0" err="1" smtClean="0">
                <a:latin typeface="Symbol" panose="05050102010706020507" pitchFamily="18" charset="2"/>
              </a:rPr>
              <a:t>k</a:t>
            </a:r>
            <a:r>
              <a:rPr lang="en-US" altLang="en-US" sz="1800" b="0" baseline="-25000" dirty="0" err="1" smtClean="0">
                <a:latin typeface="Calibri" panose="020F0502020204030204" pitchFamily="34" charset="0"/>
              </a:rPr>
              <a:t>max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Symbol" panose="05050102010706020507" pitchFamily="18" charset="2"/>
              </a:rPr>
              <a:t>k</a:t>
            </a:r>
            <a:r>
              <a:rPr lang="en-US" altLang="en-US" sz="1800" b="0" baseline="-25000" dirty="0" err="1" smtClean="0">
                <a:latin typeface="Calibri" panose="020F0502020204030204" pitchFamily="34" charset="0"/>
              </a:rPr>
              <a:t>min</a:t>
            </a:r>
            <a:endParaRPr lang="en-US" altLang="en-US" sz="1600" b="0" i="1" baseline="-2500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4881547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Kromming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positief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middelpunt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kromtestraal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andere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kant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oppervlak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ligt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i="1" dirty="0" smtClean="0">
                <a:latin typeface="Calibri" panose="020F0502020204030204" pitchFamily="34" charset="0"/>
              </a:rPr>
              <a:t>N</a:t>
            </a:r>
            <a:endParaRPr lang="en-US" altLang="en-US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69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26" grpId="0"/>
      <p:bldP spid="35" grpId="0"/>
      <p:bldP spid="39" grpId="0"/>
      <p:bldP spid="36" grpId="0"/>
      <p:bldP spid="28" grpId="0"/>
      <p:bldP spid="29" grpId="0"/>
      <p:bldP spid="30" grpId="0"/>
      <p:bldP spid="34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Kromming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in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hogere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dimensies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953869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beschouwen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-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dimensionale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Riemann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1676400"/>
            <a:ext cx="5472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hebben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vector </a:t>
            </a:r>
            <a:r>
              <a:rPr lang="en-US" altLang="en-US" sz="1800" i="1" dirty="0" smtClean="0">
                <a:latin typeface="Bodoni MT" panose="02070603080606020203" pitchFamily="18" charset="0"/>
              </a:rPr>
              <a:t>v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punt P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2133600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Parallel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transporteer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i="1" dirty="0">
                <a:latin typeface="Bodoni MT" panose="02070603080606020203" pitchFamily="18" charset="0"/>
              </a:rPr>
              <a:t>v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langs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pad PQRS 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1000" y="479167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berekening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geeft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2895600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resultaat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verschilt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i="1" dirty="0" smtClean="0">
                <a:latin typeface="Bodoni MT" panose="02070603080606020203" pitchFamily="18" charset="0"/>
              </a:rPr>
              <a:t>v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vanwege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grootte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het pad 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35814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verwachten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verschil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evenredig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met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verplaatsingen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originele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vector</a:t>
            </a:r>
            <a:endParaRPr lang="en-US" altLang="en-US" sz="1600" b="0" i="1" baseline="-2500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4306669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Hierbij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maat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kromming</a:t>
            </a:r>
            <a:endParaRPr lang="en-US" altLang="en-US" sz="1600" i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67" y="1025791"/>
            <a:ext cx="4355233" cy="2491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787" y="2433921"/>
            <a:ext cx="396215" cy="268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437020"/>
            <a:ext cx="398349" cy="279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789" y="2944536"/>
            <a:ext cx="408580" cy="330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112" y="3826002"/>
            <a:ext cx="2757488" cy="592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1886" y="4312730"/>
            <a:ext cx="504825" cy="330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0" y="4659868"/>
            <a:ext cx="5591175" cy="688768"/>
          </a:xfrm>
          <a:prstGeom prst="rect">
            <a:avLst/>
          </a:prstGeom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5345668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blijkt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transformeert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rang-4 tensor.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noemen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grootheid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Riemanntensor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of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ook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Riemannse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krommingtensor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894" y="5345668"/>
            <a:ext cx="504825" cy="330941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5983069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Vanwege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symmetrie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 1, 6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20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onafhankelijke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respectievelijk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2-, 3-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4-dimensionale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ruimten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74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6" grpId="0"/>
      <p:bldP spid="35" grpId="0"/>
      <p:bldP spid="36" grpId="0"/>
      <p:bldP spid="29" grpId="0"/>
      <p:bldP spid="34" grpId="0"/>
      <p:bldP spid="37" grpId="0"/>
      <p:bldP spid="25" grpId="0"/>
      <p:bldP spid="3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21211</TotalTime>
  <Words>2538</Words>
  <Application>Microsoft Office PowerPoint</Application>
  <PresentationFormat>Letter Paper (8.5x11 in)</PresentationFormat>
  <Paragraphs>293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Default Design</vt:lpstr>
      <vt:lpstr>Photo Editor Photo</vt:lpstr>
      <vt:lpstr>Equation</vt:lpstr>
      <vt:lpstr>PowerPoint Presentation</vt:lpstr>
      <vt:lpstr>PowerPoint Presentation</vt:lpstr>
      <vt:lpstr>Geodeten</vt:lpstr>
      <vt:lpstr>Geodetische vergelijking</vt:lpstr>
      <vt:lpstr>Korste afstand tussen twee punten</vt:lpstr>
      <vt:lpstr>Korste afstand tussen twee punten</vt:lpstr>
      <vt:lpstr>Kromming</vt:lpstr>
      <vt:lpstr>Gaussische kromming in 2D vlak</vt:lpstr>
      <vt:lpstr>Kromming in hogere dimensies</vt:lpstr>
      <vt:lpstr>Wat is gravitatie?</vt:lpstr>
      <vt:lpstr>Het equivalentieprincipe</vt:lpstr>
      <vt:lpstr>Algemene covariantie</vt:lpstr>
      <vt:lpstr>Tensoren</vt:lpstr>
      <vt:lpstr>Tensoren</vt:lpstr>
      <vt:lpstr>Regels van de tensoralgebra</vt:lpstr>
      <vt:lpstr>Covariant differentieren</vt:lpstr>
      <vt:lpstr>Newtons gravitatie als veldentheorie</vt:lpstr>
      <vt:lpstr>Poissonvergelijking</vt:lpstr>
      <vt:lpstr>ART</vt:lpstr>
      <vt:lpstr>Einsteintensor</vt:lpstr>
      <vt:lpstr>Einsteins veldvergelijkingen</vt:lpstr>
      <vt:lpstr>Vacuumoplossingen van de veldvergelijkingen</vt:lpstr>
      <vt:lpstr>Zwakke gravitatievelden</vt:lpstr>
      <vt:lpstr>Newtoniaanse limiet en Poissonvergelijking</vt:lpstr>
      <vt:lpstr>Kromming van de tijd</vt:lpstr>
      <vt:lpstr>Kromming in ruimtetijd</vt:lpstr>
      <vt:lpstr>Kosmologische constante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ellen</cp:lastModifiedBy>
  <cp:revision>1074</cp:revision>
  <cp:lastPrinted>2002-09-13T18:52:55Z</cp:lastPrinted>
  <dcterms:created xsi:type="dcterms:W3CDTF">2001-01-08T10:28:24Z</dcterms:created>
  <dcterms:modified xsi:type="dcterms:W3CDTF">2015-11-03T18:10:59Z</dcterms:modified>
</cp:coreProperties>
</file>