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143" r:id="rId2"/>
  </p:sldMasterIdLst>
  <p:notesMasterIdLst>
    <p:notesMasterId r:id="rId26"/>
  </p:notesMasterIdLst>
  <p:handoutMasterIdLst>
    <p:handoutMasterId r:id="rId27"/>
  </p:handoutMasterIdLst>
  <p:sldIdLst>
    <p:sldId id="310" r:id="rId3"/>
    <p:sldId id="887" r:id="rId4"/>
    <p:sldId id="883" r:id="rId5"/>
    <p:sldId id="891" r:id="rId6"/>
    <p:sldId id="884" r:id="rId7"/>
    <p:sldId id="886" r:id="rId8"/>
    <p:sldId id="892" r:id="rId9"/>
    <p:sldId id="880" r:id="rId10"/>
    <p:sldId id="881" r:id="rId11"/>
    <p:sldId id="882" r:id="rId12"/>
    <p:sldId id="859" r:id="rId13"/>
    <p:sldId id="893" r:id="rId14"/>
    <p:sldId id="878" r:id="rId15"/>
    <p:sldId id="877" r:id="rId16"/>
    <p:sldId id="861" r:id="rId17"/>
    <p:sldId id="879" r:id="rId18"/>
    <p:sldId id="885" r:id="rId19"/>
    <p:sldId id="862" r:id="rId20"/>
    <p:sldId id="894" r:id="rId21"/>
    <p:sldId id="864" r:id="rId22"/>
    <p:sldId id="865" r:id="rId23"/>
    <p:sldId id="889" r:id="rId24"/>
    <p:sldId id="890" r:id="rId25"/>
  </p:sldIdLst>
  <p:sldSz cx="9144000" cy="6858000" type="letter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120" d="100"/>
          <a:sy n="120" d="100"/>
        </p:scale>
        <p:origin x="120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921FFC-3BC9-42C7-917D-C0D7894E8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72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39B826F-64BC-4E74-BCD9-3440352A2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D890AD-9EF8-493A-86FB-CFAA9702E96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58572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3AABF8-9D02-4E8D-A808-D32860C562E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097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3DC093-8E6C-4A36-B6EC-E404545DB74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248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3DC093-8E6C-4A36-B6EC-E404545DB74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8131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0D8021-E8D3-4086-B2FB-6CCC283C8E4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906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12144F-28BD-4BE1-856E-AFAE69BC5B57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99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BD9FDA-5559-4456-BF10-F6A6C4C5F39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331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DBCF5C-ABF1-4333-8195-981694644BF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1476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0D8C01-794E-419F-A49C-324343867C48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483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26BF3-DC4A-4387-879F-33F8FECF1D7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552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26BF3-DC4A-4387-879F-33F8FECF1D7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913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EF92A4-8460-4EA9-ADE2-1EF541B63A1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50594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047F7C-0186-4EAB-B7AD-DB6D481FF95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6189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A0A85A-D429-491B-B047-4FF48DC5EB8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2438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CB7FF-78AF-4C7D-AB18-7746B81AAA6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97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590CEF-44CF-4F22-8156-60BB89E5DDA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Gravitatie is de minst begrepen fundamentele wisselwerking.</a:t>
            </a:r>
          </a:p>
          <a:p>
            <a:r>
              <a:rPr lang="en-US" altLang="en-US" smtClean="0"/>
              <a:t>De allerbeste fysici zijn nodig geweest om gravitatie te brengen, waar het nu is: Newton en Einstein</a:t>
            </a:r>
          </a:p>
          <a:p>
            <a:r>
              <a:rPr lang="en-US" altLang="en-US" smtClean="0"/>
              <a:t>De theorie voorspelt dat het Universum gevuld is met gravitatiegolven.</a:t>
            </a:r>
          </a:p>
        </p:txBody>
      </p:sp>
    </p:spTree>
    <p:extLst>
      <p:ext uri="{BB962C8B-B14F-4D97-AF65-F5344CB8AC3E}">
        <p14:creationId xmlns:p14="http://schemas.microsoft.com/office/powerpoint/2010/main" val="173407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Gravitatie is de minst begrepen fundamentele wisselwerking.</a:t>
            </a:r>
          </a:p>
          <a:p>
            <a:r>
              <a:rPr lang="en-US" altLang="en-US" smtClean="0"/>
              <a:t>De allerbeste fysici zijn nodig geweest om gravitatie te brengen, waar het nu is: Newton en Einstein</a:t>
            </a:r>
          </a:p>
          <a:p>
            <a:r>
              <a:rPr lang="en-US" altLang="en-US" smtClean="0"/>
              <a:t>De theorie voorspelt dat het Universum gevuld is met gravitatiegolven.</a:t>
            </a:r>
          </a:p>
        </p:txBody>
      </p:sp>
    </p:spTree>
    <p:extLst>
      <p:ext uri="{BB962C8B-B14F-4D97-AF65-F5344CB8AC3E}">
        <p14:creationId xmlns:p14="http://schemas.microsoft.com/office/powerpoint/2010/main" val="394391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Gravitatie is de minst begrepen fundamentele wisselwerking.</a:t>
            </a:r>
          </a:p>
          <a:p>
            <a:r>
              <a:rPr lang="en-US" altLang="en-US" smtClean="0"/>
              <a:t>De allerbeste fysici zijn nodig geweest om gravitatie te brengen, waar het nu is: Newton en Einstein</a:t>
            </a:r>
          </a:p>
          <a:p>
            <a:r>
              <a:rPr lang="en-US" altLang="en-US" smtClean="0"/>
              <a:t>De theorie voorspelt dat het Universum gevuld is met gravitatiegolven.</a:t>
            </a:r>
          </a:p>
        </p:txBody>
      </p:sp>
    </p:spTree>
    <p:extLst>
      <p:ext uri="{BB962C8B-B14F-4D97-AF65-F5344CB8AC3E}">
        <p14:creationId xmlns:p14="http://schemas.microsoft.com/office/powerpoint/2010/main" val="162030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46D0CB-A6C6-4F97-900A-9944BB94360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258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Gravitatie is de minst begrepen fundamentele wisselwerking.</a:t>
            </a:r>
          </a:p>
          <a:p>
            <a:r>
              <a:rPr lang="en-US" altLang="en-US" smtClean="0"/>
              <a:t>De allerbeste fysici zijn nodig geweest om gravitatie te brengen, waar het nu is: Newton en Einstein</a:t>
            </a:r>
          </a:p>
          <a:p>
            <a:r>
              <a:rPr lang="en-US" altLang="en-US" smtClean="0"/>
              <a:t>De theorie voorspelt dat het Universum gevuld is met gravitatiegolven.</a:t>
            </a:r>
          </a:p>
        </p:txBody>
      </p:sp>
    </p:spTree>
    <p:extLst>
      <p:ext uri="{BB962C8B-B14F-4D97-AF65-F5344CB8AC3E}">
        <p14:creationId xmlns:p14="http://schemas.microsoft.com/office/powerpoint/2010/main" val="476210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530375-DC6B-44A2-BA21-6816246CCC8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63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ABA444-CD90-4913-8DB3-127EA55BA84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651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8DE96F-44F6-45D2-9901-9501E4C6D1C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7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44B6-EAA7-40DA-86A0-D05E1E09B4B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2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9A1A-9DD6-47DE-AE41-7EDD29DFC81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1EBB-E7F6-4F2A-9F91-457990262B4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0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246E-C471-404B-AE18-457773ABDDF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FD3B-ACBA-4628-BD84-551B044A05A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340E454-5246-4DEF-89B4-FCD08ADFCBE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8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B7FF-3CA0-4E37-97DE-F88634EDFED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9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BA75-A3C7-4ADE-8F38-6635AE2026F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7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7F62-1C6A-4600-840D-4F39FA6048D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ECED-5330-4FB8-AA54-06E68D1F23A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4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002D-AC1D-4830-A4CB-F2BF4F25F74D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60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3A35-EC40-4953-89D9-C984CA2313F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4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3CE9-0E7B-44B4-B81D-1E4B53DD9C7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6C0C-3B4D-47D3-B998-23DEA850EE8D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0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884A-98EF-4356-8A1E-F3F2E8BC86DD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0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4A39-71DD-49F4-B3B4-88C7E32F195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5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1FB4-2137-4526-8B87-E8167FD830C7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3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423E-99FA-4368-B724-B84F490C8E3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82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D74-42F5-47F3-89FD-099B30DE95A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4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47FB-C9CC-45E4-9ACB-310D7B97E69E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79B6-5B5B-4D75-9E5C-20F0ED91BD7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2444-D9F5-4DB3-9BDC-10489AE1963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6F1C-20FB-405C-AC87-9521AEBC814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02E9-9381-4AE8-ACC5-33F00F6936E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8E10-1C40-453E-9E3E-8292BBDE3DD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35D8-0DF9-472A-9152-911BFC6173F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2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4EC6-807E-4B0C-A09E-D7C5947045BE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0DE0845E-9DCA-4C2A-B51D-509DB3219E3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66BC70A-E835-47C9-9712-380F77A3918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055" name="Picture 9" descr="vu_ww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6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wmf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28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7.png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0.wmf"/><Relationship Id="rId15" Type="http://schemas.openxmlformats.org/officeDocument/2006/relationships/image" Target="../media/image34.wmf"/><Relationship Id="rId10" Type="http://schemas.openxmlformats.org/officeDocument/2006/relationships/image" Target="../media/image36.png"/><Relationship Id="rId19" Type="http://schemas.openxmlformats.org/officeDocument/2006/relationships/image" Target="../media/image3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 van den Brand &amp;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Joris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van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Heijningen</a:t>
            </a:r>
            <a:endParaRPr lang="en-US" alt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Kromlijnige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coördinaten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: 13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oktober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2015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4000" b="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chemeClr val="hlink"/>
                </a:solidFill>
                <a:latin typeface="Calibri" panose="020F0502020204030204" pitchFamily="34" charset="0"/>
              </a:rPr>
              <a:t>FEW cursus  </a:t>
            </a:r>
          </a:p>
        </p:txBody>
      </p:sp>
      <p:pic>
        <p:nvPicPr>
          <p:cNvPr id="5124" name="Picture 9" descr="big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39624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Tensors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So far, two geometric objects: vectors and 1-forms</a:t>
            </a:r>
            <a:endParaRPr lang="en-US" sz="1600" b="0" i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Tensor: linear function of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n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vectors and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1-forms (picture machine again)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Imagine (</a:t>
            </a:r>
            <a:r>
              <a:rPr lang="en-US" sz="1600" b="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n,m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) tensor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T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Where       live in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and       in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*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Expand objects in corresponding spaces:                          and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Insert into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T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yields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with tensor components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In a new basis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Mathematics to construct tensors from tensors: tensor product, contraction. This will be discussed when needed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13100"/>
            <a:ext cx="6019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Tensors</a:t>
            </a:r>
          </a:p>
        </p:txBody>
      </p:sp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798888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117725"/>
            <a:ext cx="2590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62213"/>
            <a:ext cx="2095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2688"/>
            <a:ext cx="247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990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8900"/>
            <a:ext cx="1038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4343400"/>
            <a:ext cx="4505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Samenvatting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: </a:t>
            </a: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Kromlijnige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coördinaten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Kromlijnige</a:t>
            </a:r>
            <a:r>
              <a:rPr lang="en-US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coördinaten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Cartesische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coördinaten</a:t>
            </a: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7838" y="1535113"/>
            <a:ext cx="3595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Punt in 2D euclidische ruimte: </a:t>
            </a:r>
            <a:r>
              <a:rPr lang="en-US" altLang="en-US" sz="1800" b="0" i="1">
                <a:latin typeface="Calibri" panose="020F0502020204030204" pitchFamily="34" charset="0"/>
              </a:rPr>
              <a:t>x </a:t>
            </a:r>
            <a:r>
              <a:rPr lang="en-US" altLang="en-US" sz="1800" b="0">
                <a:latin typeface="Calibri" panose="020F0502020204030204" pitchFamily="34" charset="0"/>
              </a:rPr>
              <a:t>en</a:t>
            </a:r>
            <a:r>
              <a:rPr lang="en-US" altLang="en-US" sz="1800" b="0" i="1">
                <a:latin typeface="Calibri" panose="020F0502020204030204" pitchFamily="34" charset="0"/>
              </a:rPr>
              <a:t> y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43434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Transformatie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4800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Kromlijnige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coördinaten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477838" y="2427288"/>
            <a:ext cx="364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Punt in 2D euclidische ruimte: </a:t>
            </a:r>
            <a:r>
              <a:rPr lang="en-US" altLang="en-US" sz="1800" b="0" i="1">
                <a:latin typeface="Calibri" panose="020F0502020204030204" pitchFamily="34" charset="0"/>
                <a:sym typeface="Symbol" panose="05050102010706020507" pitchFamily="18" charset="2"/>
              </a:rPr>
              <a:t></a:t>
            </a:r>
            <a:r>
              <a:rPr lang="en-US" altLang="en-US" sz="1800" b="0" i="1">
                <a:latin typeface="Calibri" panose="020F0502020204030204" pitchFamily="34" charset="0"/>
              </a:rPr>
              <a:t> </a:t>
            </a:r>
            <a:r>
              <a:rPr lang="en-US" altLang="en-US" sz="1800" b="0">
                <a:latin typeface="Calibri" panose="020F0502020204030204" pitchFamily="34" charset="0"/>
              </a:rPr>
              <a:t>en</a:t>
            </a:r>
            <a:r>
              <a:rPr lang="en-US" altLang="en-US" sz="1800" b="0" i="1">
                <a:latin typeface="Calibri" panose="020F0502020204030204" pitchFamily="34" charset="0"/>
              </a:rPr>
              <a:t> </a:t>
            </a:r>
            <a:r>
              <a:rPr lang="en-US" altLang="en-US" sz="1800" b="0" i="1">
                <a:latin typeface="Calibri" panose="020F0502020204030204" pitchFamily="34" charset="0"/>
                <a:sym typeface="Symbol" panose="05050102010706020507" pitchFamily="18" charset="2"/>
              </a:rPr>
              <a:t>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938463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8775"/>
            <a:ext cx="4267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477838" y="3276600"/>
            <a:ext cx="375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Voor de afstand tussen 2 punten geldt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477838" y="3657600"/>
            <a:ext cx="351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Transformatie moet één op één zijn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8763"/>
            <a:ext cx="31956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4800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Voorbeeld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poolcoördinaten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3590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283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34050"/>
            <a:ext cx="6743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678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42" grpId="0"/>
      <p:bldP spid="44" grpId="0"/>
      <p:bldP spid="40" grpId="0" build="p"/>
      <p:bldP spid="41" grpId="0"/>
      <p:bldP spid="43" grpId="0"/>
      <p:bldP spid="45" grpId="0"/>
      <p:bldP spid="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Vectoren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en 1-vormen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Vector</a:t>
            </a: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7838" y="15351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Transformeert net als verplaatsing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4800600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1-vorm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5385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al 18"/>
          <p:cNvSpPr>
            <a:spLocks noChangeArrowheads="1"/>
          </p:cNvSpPr>
          <p:nvPr/>
        </p:nvSpPr>
        <p:spPr bwMode="auto">
          <a:xfrm>
            <a:off x="7402513" y="1100138"/>
            <a:ext cx="914400" cy="990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288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1"/>
          <p:cNvSpPr txBox="1">
            <a:spLocks noChangeArrowheads="1"/>
          </p:cNvSpPr>
          <p:nvPr/>
        </p:nvSpPr>
        <p:spPr bwMode="auto">
          <a:xfrm>
            <a:off x="477838" y="191611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Er geldt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209800"/>
            <a:ext cx="4367213" cy="7588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Rechte verbindingslijn met pijl 23"/>
          <p:cNvCxnSpPr>
            <a:cxnSpLocks noChangeShapeType="1"/>
          </p:cNvCxnSpPr>
          <p:nvPr/>
        </p:nvCxnSpPr>
        <p:spPr bwMode="auto">
          <a:xfrm rot="16200000" flipV="1">
            <a:off x="3124200" y="2819400"/>
            <a:ext cx="838200" cy="381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668713" y="3255963"/>
            <a:ext cx="166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Systeem </a:t>
            </a:r>
            <a:r>
              <a:rPr lang="en-US" altLang="en-US" sz="1800" b="0" i="1">
                <a:latin typeface="Calibri" panose="020F0502020204030204" pitchFamily="34" charset="0"/>
              </a:rPr>
              <a:t>(x,y)</a:t>
            </a:r>
          </a:p>
        </p:txBody>
      </p:sp>
      <p:cxnSp>
        <p:nvCxnSpPr>
          <p:cNvPr id="26" name="Rechte verbindingslijn met pijl 25"/>
          <p:cNvCxnSpPr>
            <a:cxnSpLocks noChangeShapeType="1"/>
          </p:cNvCxnSpPr>
          <p:nvPr/>
        </p:nvCxnSpPr>
        <p:spPr bwMode="auto">
          <a:xfrm rot="16200000" flipV="1">
            <a:off x="2019300" y="2933700"/>
            <a:ext cx="1219200" cy="5334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2895600" y="3657600"/>
            <a:ext cx="166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Systeem </a:t>
            </a:r>
            <a:r>
              <a:rPr lang="en-US" altLang="en-US" sz="1800" b="0" i="1">
                <a:latin typeface="Calibri" panose="020F0502020204030204" pitchFamily="34" charset="0"/>
              </a:rPr>
              <a:t>(</a:t>
            </a:r>
            <a:r>
              <a:rPr lang="en-US" altLang="en-US" sz="1800" b="0" i="1">
                <a:latin typeface="Calibri" panose="020F0502020204030204" pitchFamily="34" charset="0"/>
                <a:sym typeface="Symbol" panose="05050102010706020507" pitchFamily="18" charset="2"/>
              </a:rPr>
              <a:t></a:t>
            </a:r>
            <a:r>
              <a:rPr lang="en-US" altLang="en-US" sz="1800" b="0" i="1">
                <a:latin typeface="Calibri" panose="020F0502020204030204" pitchFamily="34" charset="0"/>
              </a:rPr>
              <a:t>,</a:t>
            </a:r>
            <a:r>
              <a:rPr lang="en-US" altLang="en-US" sz="1800" b="0" i="1">
                <a:latin typeface="Calibri" panose="020F050202020403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800" b="0" i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477838" y="4365625"/>
            <a:ext cx="340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Beschouw scalairveld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376738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477838" y="4670425"/>
            <a:ext cx="485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Definieer 1-vorm        met componenten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691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6764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477838" y="5041900"/>
            <a:ext cx="485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Transformatiegedrag volgt uit kettingregel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2286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Rechte verbindingslijn met pijl 35"/>
          <p:cNvCxnSpPr>
            <a:cxnSpLocks noChangeShapeType="1"/>
          </p:cNvCxnSpPr>
          <p:nvPr/>
        </p:nvCxnSpPr>
        <p:spPr bwMode="auto">
          <a:xfrm>
            <a:off x="3962400" y="4038600"/>
            <a:ext cx="1371600" cy="6858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5302250"/>
            <a:ext cx="371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5518150"/>
            <a:ext cx="2952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477838" y="5562600"/>
            <a:ext cx="424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 vinden (transformatie met inverse!)</a:t>
            </a:r>
            <a:endParaRPr lang="en-US" altLang="en-US" sz="1800" b="0" i="1">
              <a:latin typeface="Calibri" panose="020F0502020204030204" pitchFamily="34" charset="0"/>
            </a:endParaRP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5975350"/>
            <a:ext cx="7100888" cy="7683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42" grpId="0"/>
      <p:bldP spid="46" grpId="0" build="p"/>
      <p:bldP spid="19" grpId="0" animBg="1"/>
      <p:bldP spid="21" grpId="0"/>
      <p:bldP spid="25" grpId="0"/>
      <p:bldP spid="28" grpId="0"/>
      <p:bldP spid="29" grpId="0"/>
      <p:bldP spid="31" grpId="0"/>
      <p:bldP spid="34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Kromlijnige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coördinaten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scalair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veld</a:t>
            </a: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19800" y="3505200"/>
            <a:ext cx="274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raakvector (tangent vector)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86388" y="1219200"/>
            <a:ext cx="1066800" cy="1920875"/>
          </a:xfrm>
          <a:custGeom>
            <a:avLst/>
            <a:gdLst>
              <a:gd name="connsiteX0" fmla="*/ 0 w 1153886"/>
              <a:gd name="connsiteY0" fmla="*/ 1921008 h 1921008"/>
              <a:gd name="connsiteX1" fmla="*/ 38420 w 1153886"/>
              <a:gd name="connsiteY1" fmla="*/ 1782695 h 1921008"/>
              <a:gd name="connsiteX2" fmla="*/ 169048 w 1153886"/>
              <a:gd name="connsiteY2" fmla="*/ 1536806 h 1921008"/>
              <a:gd name="connsiteX3" fmla="*/ 499462 w 1153886"/>
              <a:gd name="connsiteY3" fmla="*/ 1175657 h 1921008"/>
              <a:gd name="connsiteX4" fmla="*/ 868295 w 1153886"/>
              <a:gd name="connsiteY4" fmla="*/ 960504 h 1921008"/>
              <a:gd name="connsiteX5" fmla="*/ 1106500 w 1153886"/>
              <a:gd name="connsiteY5" fmla="*/ 699247 h 1921008"/>
              <a:gd name="connsiteX6" fmla="*/ 1152605 w 1153886"/>
              <a:gd name="connsiteY6" fmla="*/ 422622 h 1921008"/>
              <a:gd name="connsiteX7" fmla="*/ 1098816 w 1153886"/>
              <a:gd name="connsiteY7" fmla="*/ 161364 h 1921008"/>
              <a:gd name="connsiteX8" fmla="*/ 1029660 w 1153886"/>
              <a:gd name="connsiteY8" fmla="*/ 0 h 1921008"/>
              <a:gd name="connsiteX9" fmla="*/ 1029660 w 1153886"/>
              <a:gd name="connsiteY9" fmla="*/ 0 h 192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886" h="1921008">
                <a:moveTo>
                  <a:pt x="0" y="1921008"/>
                </a:moveTo>
                <a:cubicBezTo>
                  <a:pt x="5122" y="1883868"/>
                  <a:pt x="10245" y="1846729"/>
                  <a:pt x="38420" y="1782695"/>
                </a:cubicBezTo>
                <a:cubicBezTo>
                  <a:pt x="66595" y="1718661"/>
                  <a:pt x="92208" y="1637979"/>
                  <a:pt x="169048" y="1536806"/>
                </a:cubicBezTo>
                <a:cubicBezTo>
                  <a:pt x="245888" y="1435633"/>
                  <a:pt x="382921" y="1271707"/>
                  <a:pt x="499462" y="1175657"/>
                </a:cubicBezTo>
                <a:cubicBezTo>
                  <a:pt x="616003" y="1079607"/>
                  <a:pt x="767122" y="1039906"/>
                  <a:pt x="868295" y="960504"/>
                </a:cubicBezTo>
                <a:cubicBezTo>
                  <a:pt x="969468" y="881102"/>
                  <a:pt x="1059115" y="788894"/>
                  <a:pt x="1106500" y="699247"/>
                </a:cubicBezTo>
                <a:cubicBezTo>
                  <a:pt x="1153885" y="609600"/>
                  <a:pt x="1153886" y="512269"/>
                  <a:pt x="1152605" y="422622"/>
                </a:cubicBezTo>
                <a:cubicBezTo>
                  <a:pt x="1151324" y="332975"/>
                  <a:pt x="1119307" y="231801"/>
                  <a:pt x="1098816" y="161364"/>
                </a:cubicBezTo>
                <a:cubicBezTo>
                  <a:pt x="1078325" y="90927"/>
                  <a:pt x="1029660" y="0"/>
                  <a:pt x="1029660" y="0"/>
                </a:cubicBezTo>
                <a:lnTo>
                  <a:pt x="1029660" y="0"/>
                </a:lnTo>
              </a:path>
            </a:pathLst>
          </a:cu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97513" y="2773363"/>
            <a:ext cx="44450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54738" y="2170113"/>
            <a:ext cx="46037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360988" y="2324100"/>
            <a:ext cx="603250" cy="2984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86400" y="274320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213360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00800" y="1219200"/>
            <a:ext cx="29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i="1">
                <a:latin typeface="Symbol" panose="05050102010706020507" pitchFamily="18" charset="2"/>
              </a:rPr>
              <a:t>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86300" y="228600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Symbol" panose="05050102010706020507" pitchFamily="18" charset="2"/>
              </a:rPr>
              <a:t>f</a:t>
            </a:r>
            <a:r>
              <a:rPr lang="en-US" altLang="en-US" sz="1800" b="0">
                <a:latin typeface="Calibri" panose="020F0502020204030204" pitchFamily="34" charset="0"/>
              </a:rPr>
              <a:t>(</a:t>
            </a:r>
            <a:r>
              <a:rPr lang="en-US" altLang="en-US" sz="1800" b="0" i="1">
                <a:latin typeface="Symbol" panose="05050102010706020507" pitchFamily="18" charset="2"/>
              </a:rPr>
              <a:t>t</a:t>
            </a:r>
            <a:r>
              <a:rPr lang="en-US" altLang="en-US" sz="1800" b="0" baseline="-25000">
                <a:latin typeface="Calibri" panose="020F0502020204030204" pitchFamily="34" charset="0"/>
              </a:rPr>
              <a:t>1</a:t>
            </a:r>
            <a:r>
              <a:rPr lang="en-US" altLang="en-US" sz="1800" b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80050" y="152400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Symbol" panose="05050102010706020507" pitchFamily="18" charset="2"/>
              </a:rPr>
              <a:t>f</a:t>
            </a:r>
            <a:r>
              <a:rPr lang="en-US" altLang="en-US" sz="1800" b="0">
                <a:latin typeface="Calibri" panose="020F0502020204030204" pitchFamily="34" charset="0"/>
              </a:rPr>
              <a:t>(</a:t>
            </a:r>
            <a:r>
              <a:rPr lang="en-US" altLang="en-US" sz="1800" b="0" i="1">
                <a:latin typeface="Symbol" panose="05050102010706020507" pitchFamily="18" charset="2"/>
              </a:rPr>
              <a:t>t</a:t>
            </a:r>
            <a:r>
              <a:rPr lang="en-US" altLang="en-US" sz="1800" b="0" baseline="-25000">
                <a:latin typeface="Calibri" panose="020F0502020204030204" pitchFamily="34" charset="0"/>
              </a:rPr>
              <a:t>2</a:t>
            </a:r>
            <a:r>
              <a:rPr lang="en-US" altLang="en-US" sz="1800" b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6" name="Arc 35"/>
          <p:cNvSpPr/>
          <p:nvPr/>
        </p:nvSpPr>
        <p:spPr>
          <a:xfrm>
            <a:off x="5029200" y="2514600"/>
            <a:ext cx="457200" cy="45720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943600" y="1752600"/>
            <a:ext cx="219075" cy="608013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877050" y="2019300"/>
          <a:ext cx="20383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4" imgW="1358900" imgH="939800" progId="Equation.3">
                  <p:embed/>
                </p:oleObj>
              </mc:Choice>
              <mc:Fallback>
                <p:oleObj name="Equation" r:id="rId4" imgW="1358900" imgH="93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019300"/>
                        <a:ext cx="203835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rc 38"/>
          <p:cNvSpPr/>
          <p:nvPr/>
        </p:nvSpPr>
        <p:spPr>
          <a:xfrm rot="9693900">
            <a:off x="5727700" y="1517650"/>
            <a:ext cx="1679575" cy="122713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038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49538"/>
            <a:ext cx="3200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124200"/>
            <a:ext cx="860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68650"/>
            <a:ext cx="2033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1776413" cy="622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09800" y="3821113"/>
            <a:ext cx="456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De waarde van de afgeleide van </a:t>
            </a:r>
            <a:r>
              <a:rPr lang="en-US" altLang="en-US" sz="1800" b="0" i="1">
                <a:latin typeface="Calibri" panose="020F0502020204030204" pitchFamily="34" charset="0"/>
              </a:rPr>
              <a:t>f</a:t>
            </a:r>
            <a:r>
              <a:rPr lang="en-US" altLang="en-US" sz="1800" b="0">
                <a:latin typeface="Calibri" panose="020F0502020204030204" pitchFamily="34" charset="0"/>
              </a:rPr>
              <a:t> in de richting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841750"/>
            <a:ext cx="230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686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scalair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veld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langs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raakvector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435475"/>
            <a:ext cx="333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9275"/>
            <a:ext cx="342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1981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856288"/>
            <a:ext cx="40608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4794250" y="6008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2667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205538"/>
            <a:ext cx="17668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30" grpId="0"/>
      <p:bldP spid="24" grpId="0" animBg="1"/>
      <p:bldP spid="26" grpId="0" animBg="1"/>
      <p:bldP spid="29" grpId="0"/>
      <p:bldP spid="32" grpId="0"/>
      <p:bldP spid="33" grpId="0"/>
      <p:bldP spid="34" grpId="0"/>
      <p:bldP spid="35" grpId="0"/>
      <p:bldP spid="42" grpId="0"/>
      <p:bldP spid="44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1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628775"/>
            <a:ext cx="4848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28838"/>
            <a:ext cx="4264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94113"/>
            <a:ext cx="2832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124200" y="4719638"/>
            <a:ext cx="4724400" cy="304800"/>
            <a:chOff x="1066800" y="4419600"/>
            <a:chExt cx="7620000" cy="485775"/>
          </a:xfrm>
        </p:grpSpPr>
        <p:pic>
          <p:nvPicPr>
            <p:cNvPr id="2766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9600"/>
              <a:ext cx="53721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4448175"/>
              <a:ext cx="21812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914400" y="2170113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Plaatsvector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914400" y="3694113"/>
            <a:ext cx="173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Natuurlijke basis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14400" y="4684713"/>
            <a:ext cx="193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Niet orthonormaal</a:t>
            </a:r>
          </a:p>
        </p:txBody>
      </p:sp>
      <p:pic>
        <p:nvPicPr>
          <p:cNvPr id="63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32113"/>
            <a:ext cx="17668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14400" y="3008313"/>
            <a:ext cx="1474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Basisvectoren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67463" y="3684588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Metriek bekend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218113"/>
            <a:ext cx="519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80113"/>
            <a:ext cx="46339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14400" y="5305425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Inverse transformatie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914400" y="5915025"/>
            <a:ext cx="124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Duale basis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914400" y="1604963"/>
            <a:ext cx="148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Transformatie</a:t>
            </a:r>
          </a:p>
        </p:txBody>
      </p:sp>
      <p:sp>
        <p:nvSpPr>
          <p:cNvPr id="22" name="TextBox 83"/>
          <p:cNvSpPr txBox="1">
            <a:spLocks noChangeArrowheads="1"/>
          </p:cNvSpPr>
          <p:nvPr/>
        </p:nvSpPr>
        <p:spPr bwMode="auto">
          <a:xfrm>
            <a:off x="914400" y="106680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Euclidische ruimte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8" grpId="0"/>
      <p:bldP spid="82" grpId="0"/>
      <p:bldP spid="8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2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315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667000"/>
            <a:ext cx="76819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62400"/>
            <a:ext cx="7554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72050"/>
            <a:ext cx="4089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638800"/>
            <a:ext cx="31718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172200"/>
            <a:ext cx="5033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1"/>
          <p:cNvSpPr txBox="1">
            <a:spLocks noChangeArrowheads="1"/>
          </p:cNvSpPr>
          <p:nvPr/>
        </p:nvSpPr>
        <p:spPr bwMode="auto">
          <a:xfrm>
            <a:off x="6096000" y="1235075"/>
            <a:ext cx="2214563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2D Euclidische ruimte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2</a:t>
            </a: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848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7918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Tensorcalculus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Covariante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afgeleide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vector</a:t>
            </a:r>
            <a:endParaRPr lang="en-US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872413" y="1195388"/>
            <a:ext cx="98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Symbol" panose="05050102010706020507" pitchFamily="18" charset="2"/>
              </a:rPr>
              <a:t>a</a:t>
            </a:r>
            <a:r>
              <a:rPr lang="en-US" altLang="en-US" sz="1800" b="0">
                <a:latin typeface="Calibri" panose="020F0502020204030204" pitchFamily="34" charset="0"/>
              </a:rPr>
              <a:t> is 0 - 3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859713" y="1827213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stel </a:t>
            </a:r>
            <a:r>
              <a:rPr lang="en-US" altLang="en-US" sz="1800" b="0" i="1">
                <a:latin typeface="Symbol" panose="05050102010706020507" pitchFamily="18" charset="2"/>
              </a:rPr>
              <a:t>b</a:t>
            </a:r>
            <a:r>
              <a:rPr lang="en-US" altLang="en-US" sz="1800" b="0">
                <a:latin typeface="Calibri" panose="020F0502020204030204" pitchFamily="34" charset="0"/>
              </a:rPr>
              <a:t> is 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77888" y="41021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Notatie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79475" y="5257800"/>
            <a:ext cx="2100263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Covariante afgeleide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741613" y="6259513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met componenten</a:t>
            </a:r>
          </a:p>
        </p:txBody>
      </p:sp>
    </p:spTree>
    <p:extLst>
      <p:ext uri="{BB962C8B-B14F-4D97-AF65-F5344CB8AC3E}">
        <p14:creationId xmlns:p14="http://schemas.microsoft.com/office/powerpoint/2010/main" val="203990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Najaar 2009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 van den Brand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840163" y="228600"/>
            <a:ext cx="1474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200" b="0" dirty="0" err="1" smtClean="0">
                <a:solidFill>
                  <a:srgbClr val="000099"/>
                </a:solidFill>
                <a:latin typeface="Biondi" pitchFamily="2" charset="0"/>
                <a:cs typeface="+mn-cs"/>
              </a:rPr>
              <a:t>Inhoud</a:t>
            </a:r>
            <a:endParaRPr lang="en-US" altLang="en-US" sz="3200" b="0" dirty="0" smtClean="0">
              <a:solidFill>
                <a:srgbClr val="000099"/>
              </a:solidFill>
              <a:latin typeface="Biondi" pitchFamily="2" charset="0"/>
              <a:cs typeface="+mn-cs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Wiskunde II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Algemene coordinaten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Covariante afgeleide</a:t>
            </a:r>
          </a:p>
          <a:p>
            <a:r>
              <a:rPr lang="en-US" altLang="en-US">
                <a:latin typeface="Calibri" panose="020F0502020204030204" pitchFamily="34" charset="0"/>
              </a:rPr>
              <a:t>Algemene relativiteitstheorie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Einsteinvergelijkingen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Newton als limiet</a:t>
            </a:r>
          </a:p>
          <a:p>
            <a:r>
              <a:rPr lang="en-US" altLang="en-US">
                <a:latin typeface="Calibri" panose="020F0502020204030204" pitchFamily="34" charset="0"/>
              </a:rPr>
              <a:t>Kosmologie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Friedmann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Inflatie</a:t>
            </a:r>
            <a:endParaRPr lang="en-US" altLang="en-US" baseline="3000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Gravitatiestraling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Theorie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52988" y="1208088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: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poolcoördinaten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990600"/>
            <a:ext cx="3795712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68400"/>
            <a:ext cx="42624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167640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Bereken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69818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109913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810000"/>
            <a:ext cx="76882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5240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44958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5268913"/>
            <a:ext cx="284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Bereken christoffelsymbolen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0200" y="5278438"/>
            <a:ext cx="341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Divergentie en Laplace operatoren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3581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16650"/>
            <a:ext cx="3048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5233988"/>
            <a:ext cx="1066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614613"/>
            <a:ext cx="1590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Christoffelsymbolen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en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metriek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2260600"/>
            <a:ext cx="471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In cartesische coördinaten en euclidische ruimte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19325"/>
            <a:ext cx="223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2654300"/>
            <a:ext cx="469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Deze </a:t>
            </a:r>
            <a:r>
              <a:rPr lang="en-US" altLang="en-US" sz="1800" b="0" u="sng">
                <a:latin typeface="Calibri" panose="020F0502020204030204" pitchFamily="34" charset="0"/>
              </a:rPr>
              <a:t>tensorvergelijking</a:t>
            </a:r>
            <a:r>
              <a:rPr lang="en-US" altLang="en-US" sz="1800" b="0">
                <a:latin typeface="Calibri" panose="020F0502020204030204" pitchFamily="34" charset="0"/>
              </a:rPr>
              <a:t> geldt in alle coördinaten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1219200"/>
            <a:ext cx="222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Covariante afgeleiden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68625" y="1219200"/>
            <a:ext cx="3036888" cy="838200"/>
            <a:chOff x="2895600" y="1066800"/>
            <a:chExt cx="3494809" cy="944665"/>
          </a:xfrm>
        </p:grpSpPr>
        <p:pic>
          <p:nvPicPr>
            <p:cNvPr id="379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066800"/>
              <a:ext cx="3476625" cy="94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8" name="Rectangle 21"/>
            <p:cNvSpPr>
              <a:spLocks noChangeArrowheads="1"/>
            </p:cNvSpPr>
            <p:nvPr/>
          </p:nvSpPr>
          <p:spPr bwMode="auto">
            <a:xfrm>
              <a:off x="6314209" y="1742209"/>
              <a:ext cx="76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</p:grp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71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3135313"/>
            <a:ext cx="312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Neem covariante afgeleide van 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089275"/>
            <a:ext cx="18811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22663"/>
            <a:ext cx="3790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44196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016250"/>
            <a:ext cx="18145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6591300" y="30861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51816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80010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4419600" y="4267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225925"/>
            <a:ext cx="1447800" cy="377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" y="4735513"/>
            <a:ext cx="564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Direct gevolg van                          in cartesische coördinaten!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756150"/>
            <a:ext cx="1166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5192713"/>
            <a:ext cx="749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De componenten van </a:t>
            </a:r>
            <a:r>
              <a:rPr lang="en-US" altLang="en-US" sz="1800" b="0" u="sng">
                <a:latin typeface="Calibri" panose="020F0502020204030204" pitchFamily="34" charset="0"/>
              </a:rPr>
              <a:t>dezelfde</a:t>
            </a:r>
            <a:r>
              <a:rPr lang="en-US" altLang="en-US" sz="1800" b="0">
                <a:latin typeface="Calibri" panose="020F0502020204030204" pitchFamily="34" charset="0"/>
              </a:rPr>
              <a:t> tensor           voor willekeurige coördinaten zijn</a:t>
            </a: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1600"/>
            <a:ext cx="511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5649913"/>
            <a:ext cx="248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>
                <a:latin typeface="Calibri" panose="020F0502020204030204" pitchFamily="34" charset="0"/>
              </a:rPr>
              <a:t>Opgave</a:t>
            </a:r>
            <a:r>
              <a:rPr lang="en-US" altLang="en-US" sz="1800" b="0">
                <a:latin typeface="Calibri" panose="020F0502020204030204" pitchFamily="34" charset="0"/>
              </a:rPr>
              <a:t>: bewijs dat geldt</a:t>
            </a: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6096000"/>
            <a:ext cx="4262438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07050" y="6030913"/>
            <a:ext cx="3505200" cy="646112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Connectiecoëfficiënten bevatten afgeleiden naar de metriek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5" grpId="0"/>
      <p:bldP spid="29" grpId="0" animBg="1"/>
      <p:bldP spid="30" grpId="0" animBg="1"/>
      <p:bldP spid="34" grpId="0" animBg="1"/>
      <p:bldP spid="36" grpId="0"/>
      <p:bldP spid="39" grpId="0"/>
      <p:bldP spid="41" grpId="0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</a:rPr>
              <a:t>Welke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</a:rPr>
              <a:t>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</a:rPr>
              <a:t>objecten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</a:rPr>
              <a:t>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</a:rPr>
              <a:t>transformeren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</a:rPr>
              <a:t> </a:t>
            </a: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</a:rPr>
              <a:t>als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</a:rPr>
              <a:t> tensor?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" y="1096963"/>
            <a:ext cx="521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eigenschappen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scalaire</a:t>
            </a:r>
            <a:r>
              <a:rPr lang="en-US" altLang="en-US" sz="18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functie</a:t>
            </a:r>
            <a:endParaRPr lang="en-US" altLang="en-US" sz="1800" b="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40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143000"/>
            <a:ext cx="2324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633538"/>
            <a:ext cx="4295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2286000" y="18208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" y="2220913"/>
            <a:ext cx="6464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Partiële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scalaire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functie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vector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2400" y="3287713"/>
            <a:ext cx="607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eigenschappen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sz="1800" b="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vectorfunctie</a:t>
            </a:r>
            <a:endParaRPr lang="en-US" altLang="en-US" sz="1800" b="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404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359150"/>
            <a:ext cx="276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2400" y="3744913"/>
            <a:ext cx="389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  <a:latin typeface="Calibri" panose="020F0502020204030204" pitchFamily="34" charset="0"/>
              </a:rPr>
              <a:t>Voor een covariante vectorfunctie geldt</a:t>
            </a:r>
          </a:p>
        </p:txBody>
      </p:sp>
      <p:pic>
        <p:nvPicPr>
          <p:cNvPr id="4404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648075"/>
            <a:ext cx="2028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2400" y="4202113"/>
            <a:ext cx="7043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partiële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vectorfunctie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transformeert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als</a:t>
            </a:r>
            <a:endParaRPr lang="en-US" altLang="en-US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404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656138"/>
            <a:ext cx="4819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" y="5878513"/>
            <a:ext cx="234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  <a:latin typeface="Calibri" panose="020F0502020204030204" pitchFamily="34" charset="0"/>
              </a:rPr>
              <a:t>en is dus niet covariant</a:t>
            </a:r>
          </a:p>
        </p:txBody>
      </p:sp>
    </p:spTree>
    <p:extLst>
      <p:ext uri="{BB962C8B-B14F-4D97-AF65-F5344CB8AC3E}">
        <p14:creationId xmlns:p14="http://schemas.microsoft.com/office/powerpoint/2010/main" val="3969775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1" grpId="0"/>
      <p:bldP spid="33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 smtClean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Welke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objecten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transformeren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als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altLang="ja-JP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tensor?</a:t>
            </a:r>
            <a:endParaRPr lang="en-US" altLang="ja-JP" b="0" kern="1200" dirty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2400" y="1096963"/>
            <a:ext cx="6931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vector </a:t>
            </a:r>
            <a:r>
              <a:rPr lang="en-US" altLang="en-US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definiëren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als</a:t>
            </a:r>
            <a:endParaRPr lang="en-US" alt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" y="2220913"/>
            <a:ext cx="108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  <a:latin typeface="Calibri" panose="020F0502020204030204" pitchFamily="34" charset="0"/>
              </a:rPr>
              <a:t>Dan geldt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" y="3733800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 covariant</a:t>
            </a:r>
          </a:p>
        </p:txBody>
      </p:sp>
      <p:pic>
        <p:nvPicPr>
          <p:cNvPr id="460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65275"/>
            <a:ext cx="3971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43113"/>
            <a:ext cx="6353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7953375" y="3362048"/>
            <a:ext cx="457200" cy="295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4333320"/>
            <a:ext cx="1341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Verder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geldt</a:t>
            </a:r>
            <a:endParaRPr lang="en-US" altLang="en-US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311094"/>
            <a:ext cx="4724400" cy="1057275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5400675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endParaRPr lang="en-US" altLang="en-US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400675"/>
            <a:ext cx="4724400" cy="619125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6031468"/>
            <a:ext cx="2317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covariant</a:t>
            </a:r>
            <a:endParaRPr lang="en-US" altLang="en-US" sz="1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7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Summary: Special </a:t>
            </a:r>
            <a:r>
              <a:rPr lang="en-US" altLang="ja-JP" sz="3200" b="0" dirty="0">
                <a:solidFill>
                  <a:srgbClr val="000099"/>
                </a:solidFill>
                <a:latin typeface="Biondi" pitchFamily="2" charset="0"/>
                <a:cs typeface="+mn-cs"/>
              </a:rPr>
              <a:t>relativity</a:t>
            </a:r>
            <a:endParaRPr lang="en-US" altLang="en-US" sz="3200" b="0" dirty="0">
              <a:solidFill>
                <a:srgbClr val="000099"/>
              </a:solidFill>
              <a:latin typeface="Biondi" pitchFamily="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 eaLnBrk="1" hangingPunct="1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Consider speed of light as invariant in all reference frames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>
                <a:solidFill>
                  <a:srgbClr val="000099"/>
                </a:solidFill>
                <a:latin typeface="Biondi" pitchFamily="2" charset="0"/>
                <a:cs typeface="+mn-cs"/>
              </a:rPr>
              <a:t>Special relativity</a:t>
            </a:r>
            <a:endParaRPr lang="en-US" altLang="en-US" sz="3200" b="0" dirty="0">
              <a:solidFill>
                <a:srgbClr val="000099"/>
              </a:solidFill>
              <a:latin typeface="Biondi" pitchFamily="2" charset="0"/>
              <a:cs typeface="+mn-cs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574800"/>
            <a:ext cx="12557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1600200"/>
            <a:ext cx="23145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Coordinates of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spacetime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057400"/>
            <a:ext cx="2000250" cy="338138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Cartesian coordinates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1600200"/>
            <a:ext cx="10064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denote as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1600200"/>
            <a:ext cx="29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86400" y="1905000"/>
            <a:ext cx="11953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superscripts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52663"/>
            <a:ext cx="22320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indices: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greek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590800"/>
            <a:ext cx="17510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space indices: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latin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48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 eaLnBrk="1" hangingPunct="1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SR lives in special four dimensional manifold: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space)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3733800"/>
            <a:ext cx="15128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Coordinates are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2213"/>
            <a:ext cx="29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8200" y="3970338"/>
            <a:ext cx="18780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Elements are events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233863"/>
            <a:ext cx="42989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Vectors are always fixed at an event; four vectors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2113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215063" y="4241800"/>
            <a:ext cx="10239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Abstractly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41800"/>
            <a:ext cx="238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4572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 eaLnBrk="1" hangingPunct="1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Metric on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space</a:t>
            </a:r>
          </a:p>
        </p:txBody>
      </p:sp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78363"/>
            <a:ext cx="40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83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86400" y="4614863"/>
            <a:ext cx="9461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as matrix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919663"/>
            <a:ext cx="46799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Inner product of two vectors (summation convention)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7800"/>
            <a:ext cx="41576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8200" y="5605463"/>
            <a:ext cx="17367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interval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603875"/>
            <a:ext cx="2733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051550" y="5605463"/>
            <a:ext cx="2219325" cy="338137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Often called `the metric’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6313" y="5910263"/>
            <a:ext cx="12858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Signature: +2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6291263"/>
            <a:ext cx="1181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Proper time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6253163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056313" y="6367463"/>
            <a:ext cx="3087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Measured on travelling clock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9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6" grpId="0"/>
      <p:bldP spid="29" grpId="0"/>
      <p:bldP spid="30" grpId="0"/>
      <p:bldP spid="32" grpId="0"/>
      <p:bldP spid="34" grpId="0" animBg="1"/>
      <p:bldP spid="31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21113"/>
            <a:ext cx="3762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 eaLnBrk="1" hangingPunct="1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diagram</a:t>
            </a:r>
          </a:p>
        </p:txBody>
      </p:sp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Special relativity</a:t>
            </a:r>
            <a:endParaRPr lang="en-US" altLang="en-US" sz="3200" b="0" dirty="0" smtClean="0">
              <a:solidFill>
                <a:srgbClr val="000099"/>
              </a:solidFill>
              <a:latin typeface="Biondi" pitchFamily="2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473200"/>
            <a:ext cx="464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Points are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nulllike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separated from the origin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914400"/>
            <a:ext cx="300672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38200" y="2006600"/>
            <a:ext cx="510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Vector        with negative norm                  is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046288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028825"/>
            <a:ext cx="952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609600" y="23622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 eaLnBrk="1" hangingPunct="1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Path through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spacetime</a:t>
            </a:r>
            <a:endParaRPr lang="en-US" sz="2000" kern="0" dirty="0">
              <a:solidFill>
                <a:srgbClr val="6C18B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2692400"/>
            <a:ext cx="464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Path is parameterized 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19388"/>
            <a:ext cx="56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38200" y="2997200"/>
            <a:ext cx="464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Path is characterized by its tangent vector            as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or null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4188"/>
            <a:ext cx="771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38200" y="3530600"/>
            <a:ext cx="518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paths: use proper time    as parameter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3614738"/>
            <a:ext cx="152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8200" y="3852863"/>
            <a:ext cx="5181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Calculate as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572000"/>
            <a:ext cx="518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Tangent vector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572000"/>
            <a:ext cx="1428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81563"/>
            <a:ext cx="1524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75300" y="4876800"/>
            <a:ext cx="1144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Normalized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148263"/>
            <a:ext cx="5181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Momentum four-vector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53025"/>
            <a:ext cx="1114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75300" y="5157788"/>
            <a:ext cx="6175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Mass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195888"/>
            <a:ext cx="266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38200" y="5453063"/>
            <a:ext cx="5181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Energy is time-component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5434013"/>
            <a:ext cx="247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38200" y="5757863"/>
            <a:ext cx="17272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Particle rest frame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53100"/>
            <a:ext cx="914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38200" y="5986463"/>
            <a:ext cx="60293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Moving frame for particle </a:t>
            </a:r>
            <a:r>
              <a:rPr lang="en-US" sz="1600" kern="0">
                <a:latin typeface="Calibri" pitchFamily="34" charset="0"/>
                <a:cs typeface="Calibri" pitchFamily="34" charset="0"/>
              </a:rPr>
              <a:t>with three-velocity                         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along </a:t>
            </a: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-axis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6015038"/>
            <a:ext cx="10382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96025"/>
            <a:ext cx="2124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562600" y="6291263"/>
            <a:ext cx="7715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Small </a:t>
            </a: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v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6286500"/>
            <a:ext cx="1666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55320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76888" y="4572000"/>
            <a:ext cx="1276350" cy="338138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Four-velocity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5" grpId="0"/>
      <p:bldP spid="37" grpId="0"/>
      <p:bldP spid="38" grpId="0"/>
      <p:bldP spid="40" grpId="0"/>
      <p:bldP spid="42" grpId="0"/>
      <p:bldP spid="44" grpId="0"/>
      <p:bldP spid="20" grpId="0"/>
      <p:bldP spid="25" grpId="0"/>
      <p:bldP spid="26" grpId="0"/>
      <p:bldP spid="28" grpId="0"/>
      <p:bldP spid="30" grpId="0"/>
      <p:bldP spid="31" grpId="0"/>
      <p:bldP spid="33" grpId="0"/>
      <p:bldP spid="3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b="0" kern="1200" dirty="0" err="1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Energie-impuls</a:t>
            </a:r>
            <a:r>
              <a:rPr lang="en-US" altLang="ja-JP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tensor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Perfecte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vloeistof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(in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rustsysteem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Isotrope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druk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  <a:endParaRPr lang="en-US" b="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3067050" y="1655763"/>
          <a:ext cx="285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4" imgW="152268" imgH="164957" progId="Equation.3">
                  <p:embed/>
                </p:oleObj>
              </mc:Choice>
              <mc:Fallback>
                <p:oleObj name="Equation" r:id="rId4" imgW="152268" imgH="16495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655763"/>
                        <a:ext cx="2857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62400" y="1893888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cs typeface="+mn-cs"/>
                </a:rPr>
                <a:t>       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diagonaal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, met  </a:t>
              </a:r>
            </a:p>
          </p:txBody>
        </p:sp>
        <p:graphicFrame>
          <p:nvGraphicFramePr>
            <p:cNvPr id="13337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0" name="Equation" r:id="rId6" imgW="266469" imgH="190335" progId="Equation.3">
                    <p:embed/>
                  </p:oleObj>
                </mc:Choice>
                <mc:Fallback>
                  <p:oleObj name="Equation" r:id="rId6" imgW="266469" imgH="19033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332" y="1939636"/>
                          <a:ext cx="500062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8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1" name="Equation" r:id="rId8" imgW="939392" imgH="190417" progId="Equation.3">
                    <p:embed/>
                  </p:oleObj>
                </mc:Choice>
                <mc:Fallback>
                  <p:oleObj name="Equation" r:id="rId8" imgW="939392" imgH="190417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9657" y="1936173"/>
                          <a:ext cx="17621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latin typeface="Calibri" panose="020F0502020204030204" pitchFamily="34" charset="0"/>
              </a:rPr>
              <a:t>In rustsysteem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2286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latin typeface="Calibri" panose="020F0502020204030204" pitchFamily="34" charset="0"/>
              </a:rPr>
              <a:t>In tensorvorm (geldig in elke systeem)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4114800"/>
            <a:ext cx="2286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 hadden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4073525"/>
          <a:ext cx="1662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11" imgW="888614" imgH="241195" progId="Equation.3">
                  <p:embed/>
                </p:oleObj>
              </mc:Choice>
              <mc:Fallback>
                <p:oleObj name="Equation" r:id="rId11" imgW="888614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73525"/>
                        <a:ext cx="16621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562600" y="4211638"/>
            <a:ext cx="2409825" cy="1262062"/>
            <a:chOff x="5562600" y="4211782"/>
            <a:chExt cx="2409825" cy="1262062"/>
          </a:xfrm>
        </p:grpSpPr>
        <p:pic>
          <p:nvPicPr>
            <p:cNvPr id="13334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4765675"/>
            <a:ext cx="2286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Probeer</a:t>
            </a: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1981200" y="4579938"/>
          <a:ext cx="25161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14" imgW="1346200" imgH="431800" progId="Equation.DSMT4">
                  <p:embed/>
                </p:oleObj>
              </mc:Choice>
              <mc:Fallback>
                <p:oleObj name="Equation" r:id="rId14" imgW="13462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9938"/>
                        <a:ext cx="25161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60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0600" y="5521325"/>
            <a:ext cx="2286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 vinden</a:t>
            </a: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2146300" y="5638800"/>
          <a:ext cx="42481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17" imgW="2273300" imgH="431800" progId="Equation.DSMT4">
                  <p:embed/>
                </p:oleObj>
              </mc:Choice>
              <mc:Fallback>
                <p:oleObj name="Equation" r:id="rId17" imgW="22733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638800"/>
                        <a:ext cx="4248150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1607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2684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05600" y="5954713"/>
            <a:ext cx="2286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Verder geldt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990600" y="6477000"/>
            <a:ext cx="2286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Voor stof: </a:t>
            </a:r>
            <a:r>
              <a:rPr lang="en-US" altLang="en-US" sz="1800" b="0" i="1">
                <a:latin typeface="Calibri" panose="020F0502020204030204" pitchFamily="34" charset="0"/>
              </a:rPr>
              <a:t>P 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0" grpId="0"/>
      <p:bldP spid="22" grpId="0"/>
      <p:bldP spid="23" grpId="0" animBg="1"/>
      <p:bldP spid="28" grpId="0" animBg="1"/>
      <p:bldP spid="32" grpId="0" animBg="1"/>
      <p:bldP spid="36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Summary: Tensor algebra</a:t>
            </a:r>
            <a:endParaRPr lang="en-US" altLang="en-US" sz="3200" b="0" dirty="0">
              <a:solidFill>
                <a:srgbClr val="000099"/>
              </a:solidFill>
              <a:latin typeface="Biondi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Linear space – a set </a:t>
            </a:r>
            <a:r>
              <a:rPr lang="en-US" sz="2000" b="0" i="1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L</a:t>
            </a: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 is called a linear space when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Addition of elements is defined           is element of 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Multiplication of elements with a real number is defined</a:t>
            </a:r>
          </a:p>
          <a:p>
            <a:pPr lvl="1">
              <a:defRPr/>
            </a:pP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contains</a:t>
            </a:r>
            <a:r>
              <a:rPr lang="en-US" sz="1600" b="0" i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0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General rules from algebra are valid</a:t>
            </a: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Tensors </a:t>
            </a:r>
            <a:r>
              <a:rPr lang="en-US" altLang="ja-JP" sz="3200" b="0" dirty="0">
                <a:solidFill>
                  <a:srgbClr val="000099"/>
                </a:solidFill>
                <a:latin typeface="Biondi" pitchFamily="2" charset="0"/>
                <a:cs typeface="+mn-cs"/>
              </a:rPr>
              <a:t>– </a:t>
            </a: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covariant </a:t>
            </a:r>
            <a:r>
              <a:rPr lang="en-US" altLang="ja-JP" sz="3200" b="0" dirty="0">
                <a:solidFill>
                  <a:srgbClr val="000099"/>
                </a:solidFill>
                <a:latin typeface="Biondi" pitchFamily="2" charset="0"/>
                <a:cs typeface="+mn-cs"/>
              </a:rPr>
              <a:t>description of GR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533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14513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86013"/>
            <a:ext cx="3562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7200" y="4876800"/>
            <a:ext cx="8686800" cy="1828800"/>
            <a:chOff x="457200" y="5029200"/>
            <a:chExt cx="8686800" cy="1828800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8686800" cy="1828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Change of basis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 has infinitely many bases</a:t>
              </a:r>
              <a:endParaRPr lang="en-US" sz="1600" i="1" kern="0" dirty="0">
                <a:latin typeface="Calibri" panose="020F0502020204030204" pitchFamily="34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If       is basis in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, then        is also a basis in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. One has                    and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Matrix  </a:t>
              </a:r>
              <a:r>
                <a:rPr lang="en-US" sz="1600" i="1" kern="0" dirty="0">
                  <a:latin typeface="Calibri" panose="020F0502020204030204" pitchFamily="34" charset="0"/>
                </a:rPr>
                <a:t>G  </a:t>
              </a:r>
              <a:r>
                <a:rPr lang="en-US" sz="1600" kern="0" dirty="0">
                  <a:latin typeface="Calibri" panose="020F0502020204030204" pitchFamily="34" charset="0"/>
                </a:rPr>
                <a:t>is inverse of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In other basis, components of vector change to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Vector       is geometric object and does not change!</a:t>
              </a:r>
            </a:p>
          </p:txBody>
        </p:sp>
        <p:pic>
          <p:nvPicPr>
            <p:cNvPr id="15383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683918"/>
              <a:ext cx="2381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710489"/>
              <a:ext cx="2857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591175"/>
              <a:ext cx="10382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5672389"/>
              <a:ext cx="10572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6019800"/>
              <a:ext cx="1809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953125"/>
              <a:ext cx="11906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6265446"/>
              <a:ext cx="12192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6534150"/>
              <a:ext cx="2286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8382000" y="5715000"/>
            <a:ext cx="217488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50" i="1" dirty="0" err="1">
                <a:latin typeface="+mn-lt"/>
              </a:rPr>
              <a:t>i</a:t>
            </a:r>
            <a:endParaRPr lang="en-US" sz="1050" i="1" dirty="0">
              <a:latin typeface="+mn-lt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7748588" y="5310188"/>
            <a:ext cx="12192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638800" y="5867400"/>
            <a:ext cx="12954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086600" y="6211888"/>
            <a:ext cx="1433513" cy="646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contravariant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covariant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81000" y="2895600"/>
            <a:ext cx="8686800" cy="1905000"/>
            <a:chOff x="457200" y="2895600"/>
            <a:chExt cx="8686800" cy="1905000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Linear space </a:t>
              </a:r>
              <a:r>
                <a:rPr lang="en-US" sz="2000" i="1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L</a:t>
              </a:r>
              <a:r>
                <a:rPr lang="en-US" sz="2000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 is </a:t>
              </a:r>
              <a:r>
                <a:rPr lang="en-US" sz="2000" i="1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n</a:t>
              </a:r>
              <a:r>
                <a:rPr lang="en-US" sz="2000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-dimensional when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Define vector basis                           Notation:</a:t>
              </a:r>
              <a:endParaRPr lang="en-US" sz="1600" i="1" kern="0" dirty="0">
                <a:latin typeface="Calibri" panose="020F0502020204030204" pitchFamily="34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Each element (vector) of L can be expressed as                                 or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Components are the real numbers 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Linear independent: none of the           can be expressed this way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Notation: vector component: upper index; basis vectors lower index</a:t>
              </a:r>
            </a:p>
          </p:txBody>
        </p:sp>
        <p:pic>
          <p:nvPicPr>
            <p:cNvPr id="15376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386389"/>
              <a:ext cx="126682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290888"/>
              <a:ext cx="8572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152900"/>
              <a:ext cx="3524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63016"/>
              <a:ext cx="238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271838"/>
              <a:ext cx="4095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88657"/>
              <a:ext cx="9239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latin typeface="Calibri" panose="020F0502020204030204" pitchFamily="34" charset="0"/>
                <a:cs typeface="Arial" pitchFamily="34" charset="0"/>
              </a:rPr>
              <a:t>1-form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GR works with geometric (basis-independent) objects</a:t>
            </a:r>
            <a:endParaRPr lang="en-US" sz="1600" b="0" i="1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Vector is an example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Other example: real-valued function of vectors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Imagine this as a machine with a single slot to insert vectors: real numbers result</a:t>
            </a: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3200" b="0" dirty="0" smtClean="0">
                <a:solidFill>
                  <a:srgbClr val="000099"/>
                </a:solidFill>
                <a:latin typeface="Biondi" pitchFamily="2" charset="0"/>
                <a:cs typeface="+mn-cs"/>
              </a:rPr>
              <a:t>1-forms and dual spaces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12925"/>
            <a:ext cx="428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57200" y="2438400"/>
            <a:ext cx="8686800" cy="1905000"/>
            <a:chOff x="457200" y="2819400"/>
            <a:chExt cx="8686800" cy="1905000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Dual space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Imagine set of all 1-form in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This set also obeys all rules for a linear space, dual space. Denote as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*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When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 is </a:t>
              </a:r>
              <a:r>
                <a:rPr lang="en-US" sz="1600" i="1" kern="0" dirty="0">
                  <a:latin typeface="Calibri" panose="020F0502020204030204" pitchFamily="34" charset="0"/>
                </a:rPr>
                <a:t>n</a:t>
              </a:r>
              <a:r>
                <a:rPr lang="en-US" sz="1600" kern="0" dirty="0">
                  <a:latin typeface="Calibri" panose="020F0502020204030204" pitchFamily="34" charset="0"/>
                </a:rPr>
                <a:t>-dimensional, also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* is </a:t>
              </a:r>
              <a:r>
                <a:rPr lang="en-US" sz="1600" i="1" kern="0" dirty="0">
                  <a:latin typeface="Calibri" panose="020F0502020204030204" pitchFamily="34" charset="0"/>
                </a:rPr>
                <a:t>n</a:t>
              </a:r>
              <a:r>
                <a:rPr lang="en-US" sz="1600" kern="0" dirty="0">
                  <a:latin typeface="Calibri" panose="020F0502020204030204" pitchFamily="34" charset="0"/>
                </a:rPr>
                <a:t>-dimensional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For 1-form     and vector      we have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Numbers               are components      of 1-form</a:t>
              </a:r>
            </a:p>
          </p:txBody>
        </p:sp>
        <p:pic>
          <p:nvPicPr>
            <p:cNvPr id="174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098760"/>
              <a:ext cx="1714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062664"/>
              <a:ext cx="2095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038600"/>
              <a:ext cx="24098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376989"/>
              <a:ext cx="6477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398546"/>
              <a:ext cx="2095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391528"/>
              <a:ext cx="1714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57200" y="4343400"/>
            <a:ext cx="8686800" cy="2514600"/>
            <a:chOff x="457200" y="4343400"/>
            <a:chExt cx="8686800" cy="2514600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8686800" cy="25146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Calibri" panose="020F0502020204030204" pitchFamily="34" charset="0"/>
                </a:rPr>
                <a:t>Basis in dual space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Given basis          in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, define 1-form basis             in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* (called dual basis) by </a:t>
              </a:r>
              <a:endParaRPr lang="en-US" sz="1600" i="1" kern="0" dirty="0">
                <a:latin typeface="Calibri" panose="020F0502020204030204" pitchFamily="34" charset="0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Can write 1-form as                 , with      real numbers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We now have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Mathematically, looks like inner product of two vectors. However, in different spaces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Change of basis yields                          and                       (change covariant!)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Index notation by Schouten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Calibri" panose="020F0502020204030204" pitchFamily="34" charset="0"/>
                </a:rPr>
                <a:t>Dual of dual space: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  <a:r>
                <a:rPr lang="en-US" sz="1600" kern="0" dirty="0">
                  <a:latin typeface="Calibri" panose="020F0502020204030204" pitchFamily="34" charset="0"/>
                </a:rPr>
                <a:t>** = </a:t>
              </a:r>
              <a:r>
                <a:rPr lang="en-US" sz="1600" i="1" kern="0" dirty="0">
                  <a:latin typeface="Calibri" panose="020F0502020204030204" pitchFamily="34" charset="0"/>
                </a:rPr>
                <a:t>L</a:t>
              </a:r>
            </a:p>
          </p:txBody>
        </p:sp>
        <p:pic>
          <p:nvPicPr>
            <p:cNvPr id="17417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200" y="5250201"/>
              <a:ext cx="1209675" cy="36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049" y="4722395"/>
              <a:ext cx="357433" cy="3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49" y="4698542"/>
              <a:ext cx="317746" cy="39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697829"/>
              <a:ext cx="114300" cy="37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704506"/>
              <a:ext cx="914400" cy="34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233" y="4997889"/>
              <a:ext cx="717133" cy="30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809" y="5031066"/>
              <a:ext cx="2381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758" y="5866540"/>
              <a:ext cx="1078832" cy="35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37" y="5842240"/>
              <a:ext cx="923663" cy="38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21400</TotalTime>
  <Words>1121</Words>
  <Application>Microsoft Office PowerPoint</Application>
  <PresentationFormat>Letter Paper (8.5x11 in)</PresentationFormat>
  <Paragraphs>256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 Unicode MS</vt:lpstr>
      <vt:lpstr>Arial</vt:lpstr>
      <vt:lpstr>Arial Rounded MT Bold</vt:lpstr>
      <vt:lpstr>Biondi</vt:lpstr>
      <vt:lpstr>Calibri</vt:lpstr>
      <vt:lpstr>Symbol</vt:lpstr>
      <vt:lpstr>Times</vt:lpstr>
      <vt:lpstr>Wingdings</vt:lpstr>
      <vt:lpstr>Default Design</vt:lpstr>
      <vt:lpstr>2_Default Design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Energie-impuls tensor</vt:lpstr>
      <vt:lpstr>PowerPoint Presentation</vt:lpstr>
      <vt:lpstr>PowerPoint Presentation</vt:lpstr>
      <vt:lpstr>PowerPoint Presentation</vt:lpstr>
      <vt:lpstr>PowerPoint Presentation</vt:lpstr>
      <vt:lpstr>Samenvatting: Kromlijnige coördinaten</vt:lpstr>
      <vt:lpstr>Kromlijnige coördinaten</vt:lpstr>
      <vt:lpstr>Vectoren en 1-vormen</vt:lpstr>
      <vt:lpstr>Kromlijnige coördinaten</vt:lpstr>
      <vt:lpstr>Voorbeeld 1</vt:lpstr>
      <vt:lpstr>Voorbeeld 2</vt:lpstr>
      <vt:lpstr>Voorbeeld 2</vt:lpstr>
      <vt:lpstr>Tensorcalculus</vt:lpstr>
      <vt:lpstr>Covariante afgeleide</vt:lpstr>
      <vt:lpstr>Voorbeeld: poolcoördinaten</vt:lpstr>
      <vt:lpstr>Christoffelsymbolen en metriek</vt:lpstr>
      <vt:lpstr>Welke objecten transformeren als tensor?</vt:lpstr>
      <vt:lpstr>Welke objecten transformeren als tensor?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1064</cp:revision>
  <cp:lastPrinted>2002-09-13T18:52:55Z</cp:lastPrinted>
  <dcterms:created xsi:type="dcterms:W3CDTF">2001-01-08T10:28:24Z</dcterms:created>
  <dcterms:modified xsi:type="dcterms:W3CDTF">2015-10-13T16:08:56Z</dcterms:modified>
</cp:coreProperties>
</file>