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2"/>
    <p:sldId id="887" r:id="rId3"/>
    <p:sldId id="883" r:id="rId4"/>
    <p:sldId id="884" r:id="rId5"/>
    <p:sldId id="886" r:id="rId6"/>
    <p:sldId id="880" r:id="rId7"/>
    <p:sldId id="881" r:id="rId8"/>
    <p:sldId id="882" r:id="rId9"/>
    <p:sldId id="859" r:id="rId10"/>
    <p:sldId id="878" r:id="rId11"/>
    <p:sldId id="877" r:id="rId12"/>
    <p:sldId id="861" r:id="rId13"/>
    <p:sldId id="879" r:id="rId14"/>
    <p:sldId id="885" r:id="rId15"/>
    <p:sldId id="862" r:id="rId16"/>
    <p:sldId id="864" r:id="rId17"/>
    <p:sldId id="865" r:id="rId18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AC"/>
    <a:srgbClr val="FFFFCC"/>
    <a:srgbClr val="CCFF66"/>
    <a:srgbClr val="CC0000"/>
    <a:srgbClr val="003300"/>
    <a:srgbClr val="0066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66" d="100"/>
          <a:sy n="166" d="100"/>
        </p:scale>
        <p:origin x="-13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EC41D5-2D24-4FF1-B37F-D279BBB6828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815B7F7D-8528-49FA-90D6-D8013EC935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69820-EC46-418F-BE4B-8FD0B30580BA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6580F-7F12-42F6-A4A1-06BD80493051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EE572-607B-4B9A-B6AF-29D81CE4D1BF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5D63D-9314-4845-8199-05B8D516F20D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9086FC-CCE7-407A-9FD2-6929B6E1811B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8B104-86AC-49AC-89DE-C034DA697E3C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EA8E7-6983-42AF-860B-35214CCE17DF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A7F11-CE43-43D5-B915-1A182C4436AC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52F9E-C5ED-495E-B24B-C8ADB765112B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DA215-7FB6-4CE8-8CF0-D7F2D80C9FB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Gravitatie is de minst begrepen fundamentele wisselwerking.</a:t>
            </a:r>
          </a:p>
          <a:p>
            <a:r>
              <a:rPr lang="en-US" smtClean="0"/>
              <a:t>De allerbeste fysici zijn nodig geweest om gravitatie te brengen, waar het nu is: Newton en Einstein</a:t>
            </a:r>
          </a:p>
          <a:p>
            <a:r>
              <a:rPr lang="en-US" smtClean="0"/>
              <a:t>De theorie voorspelt dat het Universum gevuld is met gravitatiegolven.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Gravitatie is de minst begrepen fundamentele wisselwerking.</a:t>
            </a:r>
          </a:p>
          <a:p>
            <a:r>
              <a:rPr lang="en-US" smtClean="0"/>
              <a:t>De allerbeste fysici zijn nodig geweest om gravitatie te brengen, waar het nu is: Newton en Einstein</a:t>
            </a:r>
          </a:p>
          <a:p>
            <a:r>
              <a:rPr lang="en-US" smtClean="0"/>
              <a:t>De theorie voorspelt dat het Universum gevuld is met gravitatiegolven.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C64C9-BF12-42F0-979A-DB858140D4A5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1134C-5324-417D-998A-2B77D79480CA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1B5BF5-8B67-4E27-BCA8-E84A6AB21810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CD0AB-A40A-4AE2-8552-8A680782632D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12F8E-00AC-46A1-9B8D-2732D97707B3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A3A0E6-2867-4B48-ACC2-2B47CEBBAAD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0DD3-2311-456A-99A6-6BA335DB5A8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1B5E-2BE1-474F-98A3-C7EC99D28913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10DC-81B3-488E-B2A5-76C853E3B79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498DD-B0E0-4DED-A131-7F2CE1426DD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C4D2-B8ED-4996-A595-FD59EA04B21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9A07B-5FA6-4B17-AF7D-8E646D9FF2E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B92EE-409B-4F55-95F6-04A931866B0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3F585-987D-4327-83A4-EF585F22FBB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3C60-BE0B-42D2-B7EA-E4CB8C1CDB0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18D3-D3BA-453B-8BB8-CB1673697B0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69F0-60E4-4B1D-AAC4-D855FB31BB75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3DD7-26A6-49A7-93BC-9533417E28B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F52F-E7BB-43E5-958D-3DE98DDBFDE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31E06B6-59FF-4EE6-8935-48861770CEE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28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 &amp; Jeroen Meidam</a:t>
            </a: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Kromlijnige coördinaten: 29 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oktober 2012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6148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Vectoren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en 1-vormen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8006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Vector</a:t>
            </a:r>
          </a:p>
          <a:p>
            <a:pPr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838" y="1535113"/>
            <a:ext cx="338470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Transformeert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net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verplaatsing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57200" y="4038600"/>
            <a:ext cx="4800600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1-vorm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5385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al 18"/>
          <p:cNvSpPr>
            <a:spLocks noChangeArrowheads="1"/>
          </p:cNvSpPr>
          <p:nvPr/>
        </p:nvSpPr>
        <p:spPr bwMode="auto">
          <a:xfrm>
            <a:off x="7402513" y="1100138"/>
            <a:ext cx="914400" cy="990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828800"/>
            <a:ext cx="457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41"/>
          <p:cNvSpPr txBox="1"/>
          <p:nvPr/>
        </p:nvSpPr>
        <p:spPr>
          <a:xfrm>
            <a:off x="477838" y="1916113"/>
            <a:ext cx="9040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09800"/>
            <a:ext cx="4367213" cy="7588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Rechte verbindingslijn met pijl 23"/>
          <p:cNvCxnSpPr>
            <a:cxnSpLocks noChangeShapeType="1"/>
          </p:cNvCxnSpPr>
          <p:nvPr/>
        </p:nvCxnSpPr>
        <p:spPr bwMode="auto">
          <a:xfrm rot="16200000" flipV="1">
            <a:off x="3124200" y="2819400"/>
            <a:ext cx="838200" cy="381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5" name="TextBox 41"/>
          <p:cNvSpPr txBox="1"/>
          <p:nvPr/>
        </p:nvSpPr>
        <p:spPr>
          <a:xfrm>
            <a:off x="3668713" y="3255963"/>
            <a:ext cx="16652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x,y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26" name="Rechte verbindingslijn met pijl 25"/>
          <p:cNvCxnSpPr>
            <a:cxnSpLocks noChangeShapeType="1"/>
          </p:cNvCxnSpPr>
          <p:nvPr/>
        </p:nvCxnSpPr>
        <p:spPr bwMode="auto">
          <a:xfrm rot="16200000" flipV="1">
            <a:off x="2019300" y="2933700"/>
            <a:ext cx="1219200" cy="5334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8" name="TextBox 41"/>
          <p:cNvSpPr txBox="1"/>
          <p:nvPr/>
        </p:nvSpPr>
        <p:spPr>
          <a:xfrm>
            <a:off x="2895600" y="3657600"/>
            <a:ext cx="1665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dirty="0">
                <a:latin typeface="Calibri" pitchFamily="34" charset="0"/>
                <a:cs typeface="Calibri" pitchFamily="34" charset="0"/>
                <a:sym typeface="Symbol"/>
              </a:rPr>
              <a:t>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i="1" dirty="0">
                <a:latin typeface="Calibri" pitchFamily="34" charset="0"/>
                <a:cs typeface="Calibri" pitchFamily="34" charset="0"/>
                <a:sym typeface="Symbol"/>
              </a:rPr>
              <a:t>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9" name="TextBox 41"/>
          <p:cNvSpPr txBox="1"/>
          <p:nvPr/>
        </p:nvSpPr>
        <p:spPr>
          <a:xfrm>
            <a:off x="477838" y="4365625"/>
            <a:ext cx="34083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Beschouw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scalairveld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8053" y="4376348"/>
            <a:ext cx="21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41"/>
          <p:cNvSpPr txBox="1"/>
          <p:nvPr/>
        </p:nvSpPr>
        <p:spPr>
          <a:xfrm>
            <a:off x="477838" y="4670425"/>
            <a:ext cx="4856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Definieer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1-vorm       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componenten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5041" y="469028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572000"/>
            <a:ext cx="1676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41"/>
          <p:cNvSpPr txBox="1"/>
          <p:nvPr/>
        </p:nvSpPr>
        <p:spPr>
          <a:xfrm>
            <a:off x="477838" y="5041900"/>
            <a:ext cx="4856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Transformatiegedrag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kettingregel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5257800"/>
            <a:ext cx="2286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Rechte verbindingslijn met pijl 35"/>
          <p:cNvCxnSpPr>
            <a:cxnSpLocks noChangeShapeType="1"/>
          </p:cNvCxnSpPr>
          <p:nvPr/>
        </p:nvCxnSpPr>
        <p:spPr bwMode="auto">
          <a:xfrm>
            <a:off x="3962400" y="4038600"/>
            <a:ext cx="1371600" cy="6858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arrow" w="med" len="med"/>
          </a:ln>
        </p:spPr>
      </p:cxn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0525" y="5302250"/>
            <a:ext cx="371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02638" y="5518150"/>
            <a:ext cx="295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1"/>
          <p:cNvSpPr txBox="1"/>
          <p:nvPr/>
        </p:nvSpPr>
        <p:spPr>
          <a:xfrm>
            <a:off x="477838" y="5562600"/>
            <a:ext cx="42465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transformatie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inverse!)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975350"/>
            <a:ext cx="7100888" cy="7683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42" grpId="0"/>
      <p:bldP spid="46" grpId="0" build="p"/>
      <p:bldP spid="19" grpId="0" animBg="1"/>
      <p:bldP spid="21" grpId="0"/>
      <p:bldP spid="25" grpId="0"/>
      <p:bldP spid="28" grpId="0"/>
      <p:bldP spid="29" grpId="0"/>
      <p:bldP spid="31" grpId="0"/>
      <p:bldP spid="3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Kromlijnige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coördinaten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Afgeleide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scalair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veld</a:t>
            </a: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3505200"/>
            <a:ext cx="27417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raakvector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(tangent vector)</a:t>
            </a:r>
          </a:p>
        </p:txBody>
      </p:sp>
      <p:sp>
        <p:nvSpPr>
          <p:cNvPr id="23" name="Freeform 22"/>
          <p:cNvSpPr/>
          <p:nvPr/>
        </p:nvSpPr>
        <p:spPr>
          <a:xfrm>
            <a:off x="5386388" y="1219200"/>
            <a:ext cx="1066800" cy="1920875"/>
          </a:xfrm>
          <a:custGeom>
            <a:avLst/>
            <a:gdLst>
              <a:gd name="connsiteX0" fmla="*/ 0 w 1153886"/>
              <a:gd name="connsiteY0" fmla="*/ 1921008 h 1921008"/>
              <a:gd name="connsiteX1" fmla="*/ 38420 w 1153886"/>
              <a:gd name="connsiteY1" fmla="*/ 1782695 h 1921008"/>
              <a:gd name="connsiteX2" fmla="*/ 169048 w 1153886"/>
              <a:gd name="connsiteY2" fmla="*/ 1536806 h 1921008"/>
              <a:gd name="connsiteX3" fmla="*/ 499462 w 1153886"/>
              <a:gd name="connsiteY3" fmla="*/ 1175657 h 1921008"/>
              <a:gd name="connsiteX4" fmla="*/ 868295 w 1153886"/>
              <a:gd name="connsiteY4" fmla="*/ 960504 h 1921008"/>
              <a:gd name="connsiteX5" fmla="*/ 1106500 w 1153886"/>
              <a:gd name="connsiteY5" fmla="*/ 699247 h 1921008"/>
              <a:gd name="connsiteX6" fmla="*/ 1152605 w 1153886"/>
              <a:gd name="connsiteY6" fmla="*/ 422622 h 1921008"/>
              <a:gd name="connsiteX7" fmla="*/ 1098816 w 1153886"/>
              <a:gd name="connsiteY7" fmla="*/ 161364 h 1921008"/>
              <a:gd name="connsiteX8" fmla="*/ 1029660 w 1153886"/>
              <a:gd name="connsiteY8" fmla="*/ 0 h 1921008"/>
              <a:gd name="connsiteX9" fmla="*/ 1029660 w 1153886"/>
              <a:gd name="connsiteY9" fmla="*/ 0 h 192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886" h="1921008">
                <a:moveTo>
                  <a:pt x="0" y="1921008"/>
                </a:moveTo>
                <a:cubicBezTo>
                  <a:pt x="5122" y="1883868"/>
                  <a:pt x="10245" y="1846729"/>
                  <a:pt x="38420" y="1782695"/>
                </a:cubicBezTo>
                <a:cubicBezTo>
                  <a:pt x="66595" y="1718661"/>
                  <a:pt x="92208" y="1637979"/>
                  <a:pt x="169048" y="1536806"/>
                </a:cubicBezTo>
                <a:cubicBezTo>
                  <a:pt x="245888" y="1435633"/>
                  <a:pt x="382921" y="1271707"/>
                  <a:pt x="499462" y="1175657"/>
                </a:cubicBezTo>
                <a:cubicBezTo>
                  <a:pt x="616003" y="1079607"/>
                  <a:pt x="767122" y="1039906"/>
                  <a:pt x="868295" y="960504"/>
                </a:cubicBezTo>
                <a:cubicBezTo>
                  <a:pt x="969468" y="881102"/>
                  <a:pt x="1059115" y="788894"/>
                  <a:pt x="1106500" y="699247"/>
                </a:cubicBezTo>
                <a:cubicBezTo>
                  <a:pt x="1153885" y="609600"/>
                  <a:pt x="1153886" y="512269"/>
                  <a:pt x="1152605" y="422622"/>
                </a:cubicBezTo>
                <a:cubicBezTo>
                  <a:pt x="1151324" y="332975"/>
                  <a:pt x="1119307" y="231801"/>
                  <a:pt x="1098816" y="161364"/>
                </a:cubicBezTo>
                <a:cubicBezTo>
                  <a:pt x="1078325" y="90927"/>
                  <a:pt x="1029660" y="0"/>
                  <a:pt x="1029660" y="0"/>
                </a:cubicBezTo>
                <a:lnTo>
                  <a:pt x="1029660" y="0"/>
                </a:lnTo>
              </a:path>
            </a:pathLst>
          </a:cu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97513" y="2773363"/>
            <a:ext cx="44450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54738" y="2170113"/>
            <a:ext cx="46037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360988" y="2324100"/>
            <a:ext cx="603250" cy="2984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86400" y="27432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2200" y="21336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00800" y="1219200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cs typeface="Calibri" pitchFamily="34" charset="0"/>
              </a:rPr>
              <a:t>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86300" y="2286000"/>
            <a:ext cx="62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Calibri" pitchFamily="34" charset="0"/>
              </a:rPr>
              <a:t>f</a:t>
            </a:r>
            <a:r>
              <a:rPr lang="en-US">
                <a:latin typeface="Calibri" pitchFamily="34" charset="0"/>
                <a:cs typeface="Calibri" pitchFamily="34" charset="0"/>
              </a:rPr>
              <a:t>(</a:t>
            </a:r>
            <a:r>
              <a:rPr lang="en-US" i="1">
                <a:cs typeface="Calibri" pitchFamily="34" charset="0"/>
              </a:rPr>
              <a:t>t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1</a:t>
            </a:r>
            <a:r>
              <a:rPr lang="en-US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80050" y="1524000"/>
            <a:ext cx="62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Calibri" pitchFamily="34" charset="0"/>
              </a:rPr>
              <a:t>f</a:t>
            </a:r>
            <a:r>
              <a:rPr lang="en-US">
                <a:latin typeface="Calibri" pitchFamily="34" charset="0"/>
                <a:cs typeface="Calibri" pitchFamily="34" charset="0"/>
              </a:rPr>
              <a:t>(</a:t>
            </a:r>
            <a:r>
              <a:rPr lang="en-US" i="1">
                <a:cs typeface="Calibri" pitchFamily="34" charset="0"/>
              </a:rPr>
              <a:t>t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6" name="Arc 35"/>
          <p:cNvSpPr/>
          <p:nvPr/>
        </p:nvSpPr>
        <p:spPr>
          <a:xfrm>
            <a:off x="5029200" y="2514600"/>
            <a:ext cx="457200" cy="45720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943600" y="1752600"/>
            <a:ext cx="219075" cy="608013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/>
        </p:nvGraphicFramePr>
        <p:xfrm>
          <a:off x="6877050" y="2019300"/>
          <a:ext cx="2038350" cy="1409700"/>
        </p:xfrm>
        <a:graphic>
          <a:graphicData uri="http://schemas.openxmlformats.org/presentationml/2006/ole">
            <p:oleObj spid="_x0000_s4098" name="Equation" r:id="rId4" imgW="1358640" imgH="939600" progId="Equation.3">
              <p:embed/>
            </p:oleObj>
          </a:graphicData>
        </a:graphic>
      </p:graphicFrame>
      <p:sp>
        <p:nvSpPr>
          <p:cNvPr id="39" name="Arc 38"/>
          <p:cNvSpPr/>
          <p:nvPr/>
        </p:nvSpPr>
        <p:spPr>
          <a:xfrm rot="9693900">
            <a:off x="5727700" y="1517650"/>
            <a:ext cx="1679575" cy="1227138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4038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" y="2649538"/>
            <a:ext cx="3200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8" y="3124200"/>
            <a:ext cx="860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168650"/>
            <a:ext cx="2033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657600"/>
            <a:ext cx="1776413" cy="622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209800" y="3821113"/>
            <a:ext cx="45683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afgeleide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richting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4013" y="3841750"/>
            <a:ext cx="230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4419600"/>
            <a:ext cx="86868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Afgeleide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scalair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veld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langs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raakvector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45302" y="4435865"/>
            <a:ext cx="333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8400" y="4359275"/>
            <a:ext cx="342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5029200"/>
            <a:ext cx="1981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575" y="5856288"/>
            <a:ext cx="40608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4794250" y="6008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0" y="5638800"/>
            <a:ext cx="266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4363" y="6205538"/>
            <a:ext cx="176688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30" grpId="0"/>
      <p:bldP spid="24" grpId="0" animBg="1"/>
      <p:bldP spid="26" grpId="0" animBg="1"/>
      <p:bldP spid="29" grpId="0"/>
      <p:bldP spid="32" grpId="0"/>
      <p:bldP spid="33" grpId="0"/>
      <p:bldP spid="34" grpId="0"/>
      <p:bldP spid="35" grpId="0"/>
      <p:bldP spid="42" grpId="0"/>
      <p:bldP spid="44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Voorbeeld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1</a:t>
            </a: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1628775"/>
            <a:ext cx="4848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9450" y="2128837"/>
            <a:ext cx="4264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694112"/>
            <a:ext cx="2832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124200" y="4719637"/>
            <a:ext cx="4724400" cy="304800"/>
            <a:chOff x="1066800" y="4419600"/>
            <a:chExt cx="7620000" cy="485775"/>
          </a:xfrm>
        </p:grpSpPr>
        <p:pic>
          <p:nvPicPr>
            <p:cNvPr id="1537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0" y="4419600"/>
              <a:ext cx="53721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05575" y="4448175"/>
              <a:ext cx="2181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914400" y="2170112"/>
            <a:ext cx="13303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Plaatsvector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4400" y="3694112"/>
            <a:ext cx="17332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Natuurlijke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basis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14400" y="4684712"/>
            <a:ext cx="19355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orthonormaal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932112"/>
            <a:ext cx="17668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914400" y="3008312"/>
            <a:ext cx="14753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Basisvectoren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67463" y="3684587"/>
            <a:ext cx="16716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bekend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3275" y="5218112"/>
            <a:ext cx="519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5980112"/>
            <a:ext cx="463391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914400" y="5305425"/>
            <a:ext cx="21901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Inverse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transformatie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14400" y="5915025"/>
            <a:ext cx="12458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Duale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basis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4400" y="1604962"/>
            <a:ext cx="14838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Transformatie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2" name="TextBox 83"/>
          <p:cNvSpPr txBox="1"/>
          <p:nvPr/>
        </p:nvSpPr>
        <p:spPr>
          <a:xfrm>
            <a:off x="914400" y="1066800"/>
            <a:ext cx="190167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Euclidische ruimte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4" grpId="0"/>
      <p:bldP spid="65" grpId="0"/>
      <p:bldP spid="68" grpId="0"/>
      <p:bldP spid="82" grpId="0"/>
      <p:bldP spid="8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Voorbeeld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2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315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2667000"/>
            <a:ext cx="76819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0"/>
            <a:ext cx="7554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3200" y="4972050"/>
            <a:ext cx="4089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638800"/>
            <a:ext cx="31718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8" y="6172200"/>
            <a:ext cx="50339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Voorbeeld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2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7848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95600"/>
            <a:ext cx="79184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3276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Tensorcalculus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68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Afgeleide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vector</a:t>
            </a:r>
            <a:endParaRPr lang="en-US" i="1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15081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3775" y="1600200"/>
            <a:ext cx="385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588" y="2209800"/>
            <a:ext cx="17764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600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72413" y="1195388"/>
            <a:ext cx="9893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cs typeface="Calibri" pitchFamily="34" charset="0"/>
              </a:rPr>
              <a:t>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0 - 3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859713" y="1827213"/>
            <a:ext cx="10548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stel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cs typeface="Calibri" pitchFamily="34" charset="0"/>
              </a:rPr>
              <a:t>b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0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178175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81400"/>
            <a:ext cx="3733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ight Arrow 83"/>
          <p:cNvSpPr>
            <a:spLocks noChangeArrowheads="1"/>
          </p:cNvSpPr>
          <p:nvPr/>
        </p:nvSpPr>
        <p:spPr bwMode="auto">
          <a:xfrm>
            <a:off x="914400" y="2552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>
            <a:off x="914400" y="3429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>
            <a:off x="4921250" y="378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77888" y="4102100"/>
            <a:ext cx="914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Notatie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419600"/>
            <a:ext cx="1447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605588" y="3505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4471988"/>
            <a:ext cx="3048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ight Arrow 90"/>
          <p:cNvSpPr>
            <a:spLocks noChangeArrowheads="1"/>
          </p:cNvSpPr>
          <p:nvPr/>
        </p:nvSpPr>
        <p:spPr bwMode="auto">
          <a:xfrm>
            <a:off x="42672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4876800"/>
            <a:ext cx="1524000" cy="676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17478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3850" y="5683250"/>
            <a:ext cx="533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6224588"/>
            <a:ext cx="3200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879475" y="5257800"/>
            <a:ext cx="2100447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Covariante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afgeleide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1613" y="6259513"/>
            <a:ext cx="1927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componenten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78" grpId="0" animBg="1"/>
      <p:bldP spid="79" grpId="0"/>
      <p:bldP spid="80" grpId="0"/>
      <p:bldP spid="84" grpId="0" animBg="1"/>
      <p:bldP spid="85" grpId="0" animBg="1"/>
      <p:bldP spid="86" grpId="0" animBg="1"/>
      <p:bldP spid="87" grpId="0"/>
      <p:bldP spid="89" grpId="0" animBg="1"/>
      <p:bldP spid="91" grpId="0" animBg="1"/>
      <p:bldP spid="96" grpId="0" animBg="1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Voorbeeld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: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poolcoördinaten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288" y="990600"/>
            <a:ext cx="3795712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1168400"/>
            <a:ext cx="42624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76400"/>
            <a:ext cx="990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9516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Bereken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0"/>
            <a:ext cx="69818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650" y="3109913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938" y="3810000"/>
            <a:ext cx="7688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4724400"/>
            <a:ext cx="15240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5715000"/>
            <a:ext cx="44958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81000" y="5268913"/>
            <a:ext cx="28502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Bereken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christoffelsymbolen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5278438"/>
            <a:ext cx="34188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Divergentie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Laplace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operatoren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715000"/>
            <a:ext cx="358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62600" y="6216650"/>
            <a:ext cx="304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93853" y="5234264"/>
            <a:ext cx="1066800" cy="43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75" y="2614613"/>
            <a:ext cx="1590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Christoffelsymbolen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en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metriek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260600"/>
            <a:ext cx="47104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cartesische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coördinaten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euclidische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19325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81000" y="2654300"/>
            <a:ext cx="46912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tensorvergelijking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coördinaten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219200"/>
            <a:ext cx="22222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Covariante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afgeleiden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68625" y="1219200"/>
            <a:ext cx="3036888" cy="838200"/>
            <a:chOff x="2895600" y="1066800"/>
            <a:chExt cx="3494809" cy="944665"/>
          </a:xfrm>
        </p:grpSpPr>
        <p:pic>
          <p:nvPicPr>
            <p:cNvPr id="2050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5600" y="1066800"/>
              <a:ext cx="3476625" cy="94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0" name="Rectangle 21"/>
            <p:cNvSpPr>
              <a:spLocks noChangeArrowheads="1"/>
            </p:cNvSpPr>
            <p:nvPr/>
          </p:nvSpPr>
          <p:spPr bwMode="auto">
            <a:xfrm>
              <a:off x="6314209" y="1742209"/>
              <a:ext cx="762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752600"/>
            <a:ext cx="1971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81000" y="3135313"/>
            <a:ext cx="31290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covariante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afgeleide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9513" y="3089275"/>
            <a:ext cx="18811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22663"/>
            <a:ext cx="37909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28"/>
          <p:cNvSpPr>
            <a:spLocks noChangeArrowheads="1"/>
          </p:cNvSpPr>
          <p:nvPr/>
        </p:nvSpPr>
        <p:spPr bwMode="auto">
          <a:xfrm>
            <a:off x="4419600" y="3657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9488" y="3016250"/>
            <a:ext cx="18145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6591300" y="30861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5181600" y="35052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8001000" y="35052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4419600" y="4267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68913" y="4225925"/>
            <a:ext cx="1447800" cy="377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81000" y="4735513"/>
            <a:ext cx="564923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Direct </a:t>
            </a:r>
            <a:r>
              <a:rPr lang="en-US" err="1">
                <a:latin typeface="Calibri" pitchFamily="34" charset="0"/>
                <a:cs typeface="Calibri" pitchFamily="34" charset="0"/>
              </a:rPr>
              <a:t>gevolg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van                        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cartesische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coördinaten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68734" y="4756150"/>
            <a:ext cx="11668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5181600"/>
            <a:ext cx="762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81000" y="5192713"/>
            <a:ext cx="74986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componenten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u="sng" err="1">
                <a:latin typeface="Calibri" pitchFamily="34" charset="0"/>
                <a:cs typeface="Calibri" pitchFamily="34" charset="0"/>
              </a:rPr>
              <a:t>dezelfde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tensor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willekeurige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coördinaten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5181600"/>
            <a:ext cx="511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81000" y="5649913"/>
            <a:ext cx="2488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u="sng" dirty="0" err="1">
                <a:latin typeface="Calibri" pitchFamily="34" charset="0"/>
                <a:cs typeface="Calibri" pitchFamily="34" charset="0"/>
              </a:rPr>
              <a:t>Opgave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bewijs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7425" y="6096000"/>
            <a:ext cx="4262438" cy="60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5607050" y="6030913"/>
            <a:ext cx="3505200" cy="646112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Connectiecoëfficiënten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bevatten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afgeleiden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5" grpId="0"/>
      <p:bldP spid="29" grpId="0" animBg="1"/>
      <p:bldP spid="30" grpId="0" animBg="1"/>
      <p:bldP spid="34" grpId="0" animBg="1"/>
      <p:bldP spid="36" grpId="0"/>
      <p:bldP spid="39" grpId="0"/>
      <p:bldP spid="41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limiet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52359" y="1207698"/>
            <a:ext cx="3694112" cy="1066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Consider speed of light as invariant in all reference frames</a:t>
            </a:r>
          </a:p>
        </p:txBody>
      </p:sp>
      <p:cxnSp>
        <p:nvCxnSpPr>
          <p:cNvPr id="717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Special relativity</a:t>
            </a:r>
            <a:endParaRPr lang="en-US" sz="280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238" y="1574800"/>
            <a:ext cx="12557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1600200"/>
            <a:ext cx="23150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Coordinates of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spacetime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057400"/>
            <a:ext cx="2000869" cy="33855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Cartesian coordinates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1600200"/>
            <a:ext cx="10070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denote as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863" y="1600200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86400" y="1905000"/>
            <a:ext cx="11961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superscripts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252663"/>
            <a:ext cx="223170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spacetime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indices: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greek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590800"/>
            <a:ext cx="17508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space indices: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latin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0480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SR lives in special four dimensional manifold: 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Minkowski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spacetime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Minkowski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space)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3733800"/>
            <a:ext cx="15135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Coordinates are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2213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38200" y="3970338"/>
            <a:ext cx="18774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Elements are events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233863"/>
            <a:ext cx="42995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Vectors are always fixed at an event; four vectors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202113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215063" y="4241800"/>
            <a:ext cx="10246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Abstractly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241800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09600" y="45720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Metric on 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Minkowski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space</a:t>
            </a:r>
          </a:p>
        </p:txBody>
      </p:sp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678363"/>
            <a:ext cx="400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572000"/>
            <a:ext cx="1835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86400" y="4614863"/>
            <a:ext cx="94609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as matrix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919663"/>
            <a:ext cx="467948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Inner product of two vectors (summation convention)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257800"/>
            <a:ext cx="41576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838200" y="5605463"/>
            <a:ext cx="173637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Spacetime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interval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5125" y="5603875"/>
            <a:ext cx="27336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051550" y="5605463"/>
            <a:ext cx="2218877" cy="33855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Often called `the metric’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6313" y="5910263"/>
            <a:ext cx="128592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Signature: +2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6291263"/>
            <a:ext cx="118173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Proper time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0838" y="6253163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056313" y="6367463"/>
            <a:ext cx="30876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Measured on travelling clock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6" grpId="0"/>
      <p:bldP spid="29" grpId="0"/>
      <p:bldP spid="30" grpId="0"/>
      <p:bldP spid="32" grpId="0"/>
      <p:bldP spid="34" grpId="0" animBg="1"/>
      <p:bldP spid="31" grpId="0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20962"/>
            <a:ext cx="3762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Spacetime</a:t>
            </a: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 diagram</a:t>
            </a:r>
          </a:p>
        </p:txBody>
      </p:sp>
      <p:cxnSp>
        <p:nvCxnSpPr>
          <p:cNvPr id="819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Special relativity</a:t>
            </a:r>
            <a:endParaRPr lang="en-US" sz="280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473200"/>
            <a:ext cx="464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Points are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timelike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or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nulllike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separated from the origin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075" y="914400"/>
            <a:ext cx="300672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838200" y="2006600"/>
            <a:ext cx="5105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Vector        with negative norm                  is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timelike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498" y="20462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100" y="2028825"/>
            <a:ext cx="952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609600" y="23622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Path through </a:t>
            </a:r>
            <a:r>
              <a:rPr lang="en-US" sz="2000" kern="0" dirty="0" err="1">
                <a:solidFill>
                  <a:srgbClr val="6C18B0"/>
                </a:solidFill>
                <a:latin typeface="Calibri" pitchFamily="34" charset="0"/>
                <a:cs typeface="Calibri" pitchFamily="34" charset="0"/>
              </a:rPr>
              <a:t>spacetime</a:t>
            </a:r>
            <a:endParaRPr lang="en-US" sz="2000" kern="0" dirty="0">
              <a:solidFill>
                <a:srgbClr val="6C18B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2692400"/>
            <a:ext cx="4648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Path is parameterized 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719388"/>
            <a:ext cx="561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838200" y="2997200"/>
            <a:ext cx="4648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Path is characterized by its tangent vector            as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spacelike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timelike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or null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024188"/>
            <a:ext cx="771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838200" y="3530600"/>
            <a:ext cx="518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600" kern="0" dirty="0" err="1">
                <a:latin typeface="Calibri" pitchFamily="34" charset="0"/>
                <a:cs typeface="Calibri" pitchFamily="34" charset="0"/>
              </a:rPr>
              <a:t>timelike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 paths: use proper time    as parameter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33004" y="3614528"/>
            <a:ext cx="152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838200" y="3852863"/>
            <a:ext cx="5181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Calculate as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572000"/>
            <a:ext cx="5181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Tangent vector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7450" y="4572000"/>
            <a:ext cx="1428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4881563"/>
            <a:ext cx="152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575300" y="4876800"/>
            <a:ext cx="114486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Normalized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5148263"/>
            <a:ext cx="5181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Momentum four-vector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5153025"/>
            <a:ext cx="1114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575300" y="5157788"/>
            <a:ext cx="6174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Mass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4725" y="5195888"/>
            <a:ext cx="266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838200" y="5453063"/>
            <a:ext cx="5181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Energy is time-component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08350" y="5434013"/>
            <a:ext cx="247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838200" y="5757863"/>
            <a:ext cx="1726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Particle rest frame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0" y="5753100"/>
            <a:ext cx="914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38200" y="5986463"/>
            <a:ext cx="602921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Moving frame for particle </a:t>
            </a:r>
            <a:r>
              <a:rPr lang="en-US" sz="1600" kern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1600" kern="0" smtClean="0">
                <a:latin typeface="Calibri" pitchFamily="34" charset="0"/>
                <a:cs typeface="Calibri" pitchFamily="34" charset="0"/>
              </a:rPr>
              <a:t>three-velocity                         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along </a:t>
            </a:r>
            <a:r>
              <a:rPr lang="en-US" sz="1600" i="1" kern="0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1600" kern="0" dirty="0">
                <a:latin typeface="Calibri" pitchFamily="34" charset="0"/>
                <a:cs typeface="Calibri" pitchFamily="34" charset="0"/>
              </a:rPr>
              <a:t>-axis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76775" y="6015817"/>
            <a:ext cx="1038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6296025"/>
            <a:ext cx="212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562600" y="6291263"/>
            <a:ext cx="77136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Small </a:t>
            </a:r>
            <a:r>
              <a:rPr lang="en-US" sz="1600" i="1" kern="0" dirty="0">
                <a:latin typeface="Calibri" pitchFamily="34" charset="0"/>
                <a:cs typeface="Calibri" pitchFamily="34" charset="0"/>
              </a:rPr>
              <a:t>v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24725" y="6286500"/>
            <a:ext cx="1666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05675" y="6553200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76888" y="4572000"/>
            <a:ext cx="1276311" cy="338554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kern="0" dirty="0">
                <a:latin typeface="Calibri" pitchFamily="34" charset="0"/>
                <a:cs typeface="Calibri" pitchFamily="34" charset="0"/>
              </a:rPr>
              <a:t>Four-velocity</a:t>
            </a:r>
            <a:endParaRPr lang="en-US" sz="1600" i="1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5" grpId="0"/>
      <p:bldP spid="37" grpId="0"/>
      <p:bldP spid="38" grpId="0"/>
      <p:bldP spid="40" grpId="0"/>
      <p:bldP spid="42" grpId="0"/>
      <p:bldP spid="44" grpId="0"/>
      <p:bldP spid="20" grpId="0"/>
      <p:bldP spid="25" grpId="0"/>
      <p:bldP spid="26" grpId="0"/>
      <p:bldP spid="28" grpId="0"/>
      <p:bldP spid="30" grpId="0"/>
      <p:bldP spid="31" grpId="0"/>
      <p:bldP spid="33" grpId="0"/>
      <p:bldP spid="3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Energie-impuls </a:t>
            </a:r>
            <a:r>
              <a:rPr lang="en-US" altLang="ja-JP" sz="2800" b="0" kern="120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Perfecte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vloeistof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(in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rustsysteem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Energiedichtheid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Isotrope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druk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P</a:t>
            </a:r>
            <a:endParaRPr lang="en-US" b="0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3067050" y="1655763"/>
          <a:ext cx="285750" cy="307975"/>
        </p:xfrm>
        <a:graphic>
          <a:graphicData uri="http://schemas.openxmlformats.org/presentationml/2006/ole">
            <p:oleObj spid="_x0000_s40962" name="Equation" r:id="rId4" imgW="152280" imgH="164880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62400" y="1893888"/>
            <a:ext cx="3962400" cy="414337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0625"/>
              <a:ext cx="3962400" cy="369907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 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diagonaal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, met  </a:t>
              </a: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p:oleObj spid="_x0000_s40966" name="Equation" r:id="rId5" imgW="266400" imgH="190440" progId="Equation.3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p:oleObj spid="_x0000_s40967" name="Equation" r:id="rId6" imgW="939600" imgH="190440" progId="Equation.3">
                <p:embed/>
              </p:oleObj>
            </a:graphicData>
          </a:graphic>
        </p:graphicFrame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362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In rustsysteem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438400"/>
            <a:ext cx="2286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3505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In tensorvorm (geldig in elke systeem)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0600" y="4114800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hadden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362200" y="4073525"/>
          <a:ext cx="1662113" cy="447675"/>
        </p:xfrm>
        <a:graphic>
          <a:graphicData uri="http://schemas.openxmlformats.org/presentationml/2006/ole">
            <p:oleObj spid="_x0000_s40963" name="Equation" r:id="rId8" imgW="888840" imgH="241200" progId="Equation.3">
              <p:embed/>
            </p:oleObj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562600" y="4211638"/>
            <a:ext cx="2409825" cy="1262062"/>
            <a:chOff x="5562600" y="4211782"/>
            <a:chExt cx="2409825" cy="1262062"/>
          </a:xfrm>
        </p:grpSpPr>
        <p:pic>
          <p:nvPicPr>
            <p:cNvPr id="29719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0" name="Rectangle 25"/>
            <p:cNvSpPr>
              <a:spLocks noChangeArrowheads="1"/>
            </p:cNvSpPr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90600" y="4765675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Probeer</a:t>
            </a: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1981200" y="4579938"/>
          <a:ext cx="2516187" cy="801687"/>
        </p:xfrm>
        <a:graphic>
          <a:graphicData uri="http://schemas.openxmlformats.org/presentationml/2006/ole">
            <p:oleObj spid="_x0000_s40964" name="Equation" r:id="rId10" imgW="1346040" imgH="431640" progId="Equation.DSMT4">
              <p:embed/>
            </p:oleObj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4114800"/>
            <a:ext cx="260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0600" y="5521325"/>
            <a:ext cx="22860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2146300" y="5638800"/>
          <a:ext cx="4248150" cy="801688"/>
        </p:xfrm>
        <a:graphic>
          <a:graphicData uri="http://schemas.openxmlformats.org/presentationml/2006/ole">
            <p:oleObj spid="_x0000_s40965" name="Equation" r:id="rId12" imgW="2273040" imgH="431640" progId="Equation.DSMT4">
              <p:embed/>
            </p:oleObj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114800"/>
            <a:ext cx="3160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6324600"/>
            <a:ext cx="12684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05600" y="5954713"/>
            <a:ext cx="2286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Verder geldt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990600" y="6477000"/>
            <a:ext cx="22860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latin typeface="Calibri" pitchFamily="34" charset="0"/>
                <a:cs typeface="Calibri" pitchFamily="34" charset="0"/>
              </a:rPr>
              <a:t>Voor stof: </a:t>
            </a:r>
            <a:r>
              <a:rPr lang="en-US" i="1" smtClean="0">
                <a:latin typeface="Calibri" pitchFamily="34" charset="0"/>
                <a:cs typeface="Calibri" pitchFamily="34" charset="0"/>
              </a:rPr>
              <a:t>P = 0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0" grpId="0"/>
      <p:bldP spid="22" grpId="0"/>
      <p:bldP spid="23" grpId="0" animBg="1"/>
      <p:bldP spid="28" grpId="0" animBg="1"/>
      <p:bldP spid="32" grpId="0" animBg="1"/>
      <p:bldP spid="36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5240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Linear space – a set </a:t>
            </a:r>
            <a:r>
              <a:rPr lang="en-US" sz="2000" b="0" i="1" dirty="0" smtClean="0">
                <a:solidFill>
                  <a:srgbClr val="6C18B0"/>
                </a:solidFill>
                <a:cs typeface="Arial" pitchFamily="34" charset="0"/>
              </a:rPr>
              <a:t>L</a:t>
            </a: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 is called a linear space when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Addition of elements is </a:t>
            </a:r>
            <a:r>
              <a:rPr lang="en-US" sz="1600" b="0" smtClean="0">
                <a:solidFill>
                  <a:schemeClr val="tx1"/>
                </a:solidFill>
                <a:ea typeface="+mn-ea"/>
                <a:cs typeface="Arial" pitchFamily="34" charset="0"/>
              </a:rPr>
              <a:t>defined          </a:t>
            </a:r>
            <a:r>
              <a:rPr lang="en-US" sz="1600" b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is element of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Multiplication of elements with a real number is defined</a:t>
            </a:r>
          </a:p>
          <a:p>
            <a:pPr lvl="1">
              <a:defRPr/>
            </a:pP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contains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0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General rules from algebra are valid</a:t>
            </a:r>
          </a:p>
        </p:txBody>
      </p:sp>
      <p:cxnSp>
        <p:nvCxnSpPr>
          <p:cNvPr id="10244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0" y="361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Tensors – coordinate invariant description of GR</a:t>
            </a: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14513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133600"/>
            <a:ext cx="962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386013"/>
            <a:ext cx="3562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57200" y="2895600"/>
            <a:ext cx="8686800" cy="1905000"/>
            <a:chOff x="457200" y="2895600"/>
            <a:chExt cx="8686800" cy="1905000"/>
          </a:xfrm>
        </p:grpSpPr>
        <p:pic>
          <p:nvPicPr>
            <p:cNvPr id="10265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38800" y="3386389"/>
              <a:ext cx="12668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457200" y="2895600"/>
              <a:ext cx="8686800" cy="1905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kern="0" dirty="0">
                  <a:solidFill>
                    <a:srgbClr val="6C18B0"/>
                  </a:solidFill>
                  <a:latin typeface="+mn-lt"/>
                  <a:cs typeface="Arial" pitchFamily="34" charset="0"/>
                </a:rPr>
                <a:t>Linear space </a:t>
              </a:r>
              <a:r>
                <a:rPr lang="en-US" sz="2000" i="1" kern="0" dirty="0">
                  <a:solidFill>
                    <a:srgbClr val="6C18B0"/>
                  </a:solidFill>
                  <a:latin typeface="+mn-lt"/>
                  <a:cs typeface="Arial" pitchFamily="34" charset="0"/>
                </a:rPr>
                <a:t>L</a:t>
              </a:r>
              <a:r>
                <a:rPr lang="en-US" sz="2000" kern="0" dirty="0">
                  <a:solidFill>
                    <a:srgbClr val="6C18B0"/>
                  </a:solidFill>
                  <a:latin typeface="+mn-lt"/>
                  <a:cs typeface="Arial" pitchFamily="34" charset="0"/>
                </a:rPr>
                <a:t> is </a:t>
              </a:r>
              <a:r>
                <a:rPr lang="en-US" sz="2000" i="1" kern="0" dirty="0">
                  <a:solidFill>
                    <a:srgbClr val="6C18B0"/>
                  </a:solidFill>
                  <a:latin typeface="+mn-lt"/>
                  <a:cs typeface="Arial" pitchFamily="34" charset="0"/>
                </a:rPr>
                <a:t>n</a:t>
              </a:r>
              <a:r>
                <a:rPr lang="en-US" sz="2000" kern="0" dirty="0">
                  <a:solidFill>
                    <a:srgbClr val="6C18B0"/>
                  </a:solidFill>
                  <a:latin typeface="+mn-lt"/>
                  <a:cs typeface="Arial" pitchFamily="34" charset="0"/>
                </a:rPr>
                <a:t>-dimensional when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Define vector basis                   Notation:</a:t>
              </a:r>
              <a:endParaRPr lang="en-US" sz="1600" i="1" kern="0" dirty="0">
                <a:latin typeface="+mn-lt"/>
                <a:cs typeface="Arial" pitchFamily="34" charset="0"/>
              </a:endParaRP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Each element (vector) of L can be expressed as                           or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Components are the real numbers 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Linear independent: none of the        can be expressed this way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Notation: vector component: upper index; basis vectors lower index</a:t>
              </a:r>
            </a:p>
          </p:txBody>
        </p:sp>
        <p:pic>
          <p:nvPicPr>
            <p:cNvPr id="10267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05150" y="3290888"/>
              <a:ext cx="857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8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244" y="4152900"/>
              <a:ext cx="3524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24183" y="3863016"/>
              <a:ext cx="238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53000" y="3271838"/>
              <a:ext cx="4095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67600" y="3488657"/>
              <a:ext cx="9239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57200" y="4876800"/>
            <a:ext cx="8686800" cy="1828800"/>
            <a:chOff x="457200" y="5029200"/>
            <a:chExt cx="8686800" cy="1828800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8686800" cy="1828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kern="0" dirty="0">
                  <a:solidFill>
                    <a:srgbClr val="6C18B0"/>
                  </a:solidFill>
                  <a:latin typeface="+mn-lt"/>
                  <a:cs typeface="Arial" pitchFamily="34" charset="0"/>
                </a:rPr>
                <a:t>Change of basis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 has infinitely many bases</a:t>
              </a:r>
              <a:endParaRPr lang="en-US" sz="1600" i="1" kern="0" dirty="0">
                <a:latin typeface="+mn-lt"/>
                <a:cs typeface="Arial" pitchFamily="34" charset="0"/>
              </a:endParaRP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If      is basis in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, then       is also a basis in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. One has                    and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Matrix 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G  </a:t>
              </a:r>
              <a:r>
                <a:rPr lang="en-US" sz="1600" kern="0" dirty="0">
                  <a:latin typeface="+mn-lt"/>
                  <a:cs typeface="Arial" pitchFamily="34" charset="0"/>
                </a:rPr>
                <a:t>is inverse of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In other basis, components of vector change to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Vector       is geometric object and does not change!</a:t>
              </a:r>
            </a:p>
          </p:txBody>
        </p:sp>
        <p:pic>
          <p:nvPicPr>
            <p:cNvPr id="10257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71864" y="5683918"/>
              <a:ext cx="2381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83882" y="5710489"/>
              <a:ext cx="285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48400" y="5591175"/>
              <a:ext cx="1038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2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72400" y="5672389"/>
              <a:ext cx="10572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48289" y="6019800"/>
              <a:ext cx="180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2" name="Picture 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00575" y="5953125"/>
              <a:ext cx="11906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3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638800" y="6265446"/>
              <a:ext cx="12192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Picture 2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981200" y="6534150"/>
              <a:ext cx="2286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8382000" y="5715000"/>
            <a:ext cx="217488" cy="2619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i="1" dirty="0" err="1">
                <a:latin typeface="+mn-lt"/>
                <a:cs typeface="Arial" pitchFamily="34" charset="0"/>
              </a:rPr>
              <a:t>i</a:t>
            </a:r>
            <a:endParaRPr lang="en-US" sz="1050" i="1" dirty="0">
              <a:latin typeface="+mn-lt"/>
              <a:cs typeface="Arial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7748588" y="5310188"/>
            <a:ext cx="12192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5638800" y="5867400"/>
            <a:ext cx="12954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63" name="TextBox 62"/>
          <p:cNvSpPr txBox="1"/>
          <p:nvPr/>
        </p:nvSpPr>
        <p:spPr>
          <a:xfrm>
            <a:off x="7086600" y="6211888"/>
            <a:ext cx="1517650" cy="64611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cs typeface="Arial" pitchFamily="34" charset="0"/>
              </a:rPr>
              <a:t>contravariant</a:t>
            </a:r>
            <a:endParaRPr lang="en-US" dirty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+mn-lt"/>
                <a:cs typeface="Arial" pitchFamily="34" charset="0"/>
              </a:rPr>
              <a:t>covariant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15240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1-form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GR works with geometric (basis-independent) objects</a:t>
            </a:r>
            <a:endParaRPr lang="en-US" sz="1600" b="0" i="1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Vector is an example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Other example: real-valued function of vectors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Imagine this as a machine with a single slot to insert vectors: real numbers result</a:t>
            </a:r>
          </a:p>
        </p:txBody>
      </p:sp>
      <p:cxnSp>
        <p:nvCxnSpPr>
          <p:cNvPr id="1126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1-forms and dual spaces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812925"/>
            <a:ext cx="428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57200" y="2438400"/>
            <a:ext cx="8686800" cy="1905000"/>
            <a:chOff x="457200" y="2819400"/>
            <a:chExt cx="8686800" cy="1905000"/>
          </a:xfrm>
        </p:grpSpPr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457200" y="2819400"/>
              <a:ext cx="8686800" cy="1905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kern="0" dirty="0">
                  <a:solidFill>
                    <a:srgbClr val="6C18B0"/>
                  </a:solidFill>
                  <a:latin typeface="+mn-lt"/>
                  <a:cs typeface="Arial" pitchFamily="34" charset="0"/>
                </a:rPr>
                <a:t>Dual space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Imagine set of all 1-form in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This set also obeys all rules for a linear space, dual space. Denote as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*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When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 is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n</a:t>
              </a:r>
              <a:r>
                <a:rPr lang="en-US" sz="1600" kern="0" dirty="0">
                  <a:latin typeface="+mn-lt"/>
                  <a:cs typeface="Arial" pitchFamily="34" charset="0"/>
                </a:rPr>
                <a:t>-dimensional, also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* is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n</a:t>
              </a:r>
              <a:r>
                <a:rPr lang="en-US" sz="1600" kern="0" dirty="0">
                  <a:latin typeface="+mn-lt"/>
                  <a:cs typeface="Arial" pitchFamily="34" charset="0"/>
                </a:rPr>
                <a:t>-dimensional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For 1-form     and vector      we have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Numbers             are components      of 1-form</a:t>
              </a:r>
            </a:p>
          </p:txBody>
        </p:sp>
        <p:pic>
          <p:nvPicPr>
            <p:cNvPr id="1128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0064" y="4098760"/>
              <a:ext cx="171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5304" y="4062664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8200" y="4038600"/>
              <a:ext cx="2409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3600" y="4376989"/>
              <a:ext cx="6477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34873" y="4398546"/>
              <a:ext cx="2095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3654" y="4391528"/>
              <a:ext cx="171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57200" y="4343400"/>
            <a:ext cx="8686800" cy="2514600"/>
            <a:chOff x="457200" y="4343400"/>
            <a:chExt cx="8686800" cy="2514600"/>
          </a:xfrm>
        </p:grpSpPr>
        <p:pic>
          <p:nvPicPr>
            <p:cNvPr id="11280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02832" y="5245768"/>
              <a:ext cx="1209675" cy="45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8686800" cy="25146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kern="0" dirty="0">
                  <a:solidFill>
                    <a:srgbClr val="6C18B0"/>
                  </a:solidFill>
                  <a:latin typeface="+mn-lt"/>
                  <a:cs typeface="Arial" pitchFamily="34" charset="0"/>
                </a:rPr>
                <a:t>Basis in dual space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Given basis       in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, define 1-form basis         in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* (called dual basis) by </a:t>
              </a:r>
              <a:endParaRPr lang="en-US" sz="1600" i="1" kern="0" dirty="0">
                <a:latin typeface="+mn-lt"/>
                <a:cs typeface="Arial" pitchFamily="34" charset="0"/>
              </a:endParaRP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Can write 1-form as                 , with      real numbers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We now have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Mathematically, looks like inner product of two vectors. However, in different spaces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Change of basis yields                          and                       (change covariant!)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Index notation by Schouten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  <a:defRPr/>
              </a:pPr>
              <a:r>
                <a:rPr lang="en-US" sz="1600" kern="0" dirty="0">
                  <a:latin typeface="+mn-lt"/>
                  <a:cs typeface="Arial" pitchFamily="34" charset="0"/>
                </a:rPr>
                <a:t>Dual of dual space: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  <a:r>
                <a:rPr lang="en-US" sz="1600" kern="0" dirty="0">
                  <a:latin typeface="+mn-lt"/>
                  <a:cs typeface="Arial" pitchFamily="34" charset="0"/>
                </a:rPr>
                <a:t>** = </a:t>
              </a:r>
              <a:r>
                <a:rPr lang="en-US" sz="1600" i="1" kern="0" dirty="0">
                  <a:latin typeface="+mn-lt"/>
                  <a:cs typeface="Arial" pitchFamily="34" charset="0"/>
                </a:rPr>
                <a:t>L</a:t>
              </a:r>
            </a:p>
          </p:txBody>
        </p:sp>
        <p:pic>
          <p:nvPicPr>
            <p:cNvPr id="11274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64707" y="4731417"/>
              <a:ext cx="390525" cy="36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53000" y="4714875"/>
              <a:ext cx="323850" cy="398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59804" y="4697829"/>
              <a:ext cx="114300" cy="37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05750" y="4722395"/>
              <a:ext cx="1162050" cy="43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76072" y="5017168"/>
              <a:ext cx="828675" cy="350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54451" y="5062285"/>
              <a:ext cx="2381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93168" y="5857371"/>
              <a:ext cx="1181100" cy="43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78854" y="5867903"/>
              <a:ext cx="1085850" cy="44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24175"/>
            <a:ext cx="6019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cxnSp>
        <p:nvCxnSpPr>
          <p:cNvPr id="12291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Tensors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75" y="3333750"/>
            <a:ext cx="416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39624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Tensors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So far, two geometric objects: vectors and 1-forms</a:t>
            </a:r>
            <a:endParaRPr lang="en-US" sz="1600" b="0" i="1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Tensor: linear function of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n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vectors and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1-forms (picture machine again)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Imagine (</a:t>
            </a:r>
            <a:r>
              <a:rPr lang="en-US" sz="1600" b="0" i="1" dirty="0" err="1" smtClean="0">
                <a:solidFill>
                  <a:schemeClr val="tx1"/>
                </a:solidFill>
                <a:ea typeface="+mn-ea"/>
                <a:cs typeface="Arial" pitchFamily="34" charset="0"/>
              </a:rPr>
              <a:t>n,m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) tensor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Where      live in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and       in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Expand objects in corresponding spaces:                     and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Insert into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yields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with tensor components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In a new basis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Mathematics to construct tensors from tensors: tensor product, contraction. This will be discussed when needed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109788"/>
            <a:ext cx="2590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1338" y="2462213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452688"/>
            <a:ext cx="247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2667000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2628900"/>
            <a:ext cx="103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5975" y="3756025"/>
            <a:ext cx="4505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Kromlijnige</a:t>
            </a:r>
            <a:r>
              <a:rPr lang="en-US" b="0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coördinaten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8006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Cartesische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coördinaten</a:t>
            </a: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838" y="1535113"/>
            <a:ext cx="35955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Punt in 2D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euclidische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y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2895600"/>
            <a:ext cx="43434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Transformatie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48006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Kromlijnige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coördinaten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77838" y="2427288"/>
            <a:ext cx="36468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Punt in 2D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euclidische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i="1" dirty="0">
                <a:latin typeface="Calibri" pitchFamily="34" charset="0"/>
                <a:cs typeface="Calibri" pitchFamily="34" charset="0"/>
                <a:sym typeface="Symbol"/>
              </a:rPr>
              <a:t>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  <a:sym typeface="Symbol"/>
              </a:rPr>
              <a:t>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938463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8775"/>
            <a:ext cx="42672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1"/>
          <p:cNvSpPr txBox="1"/>
          <p:nvPr/>
        </p:nvSpPr>
        <p:spPr>
          <a:xfrm>
            <a:off x="477838" y="3276600"/>
            <a:ext cx="37590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afstand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2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punten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477838" y="3657600"/>
            <a:ext cx="35151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Transformatie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moet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één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één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68763"/>
            <a:ext cx="31956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48006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Voorbeeld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poolcoördinaten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3590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334000"/>
            <a:ext cx="283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734050"/>
            <a:ext cx="6743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42" grpId="0"/>
      <p:bldP spid="44" grpId="0"/>
      <p:bldP spid="40" grpId="0" build="p"/>
      <p:bldP spid="41" grpId="0"/>
      <p:bldP spid="43" grpId="0"/>
      <p:bldP spid="45" grpId="0"/>
      <p:bldP spid="4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21304</TotalTime>
  <Words>937</Words>
  <Application>Microsoft Office PowerPoint</Application>
  <PresentationFormat>Brief (216 x 279 mm)</PresentationFormat>
  <Paragraphs>223</Paragraphs>
  <Slides>17</Slides>
  <Notes>17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Default Design</vt:lpstr>
      <vt:lpstr>Photo Editor Photo</vt:lpstr>
      <vt:lpstr>Equation</vt:lpstr>
      <vt:lpstr>MathType 6.0 Equation</vt:lpstr>
      <vt:lpstr>Dia 1</vt:lpstr>
      <vt:lpstr>Dia 2</vt:lpstr>
      <vt:lpstr>Dia 3</vt:lpstr>
      <vt:lpstr>Dia 4</vt:lpstr>
      <vt:lpstr>Energie-impuls tensor</vt:lpstr>
      <vt:lpstr>Dia 6</vt:lpstr>
      <vt:lpstr>Dia 7</vt:lpstr>
      <vt:lpstr>Dia 8</vt:lpstr>
      <vt:lpstr>Kromlijnige coördinaten</vt:lpstr>
      <vt:lpstr>Vectoren en 1-vormen</vt:lpstr>
      <vt:lpstr>Kromlijnige coördinaten</vt:lpstr>
      <vt:lpstr>Voorbeeld 1</vt:lpstr>
      <vt:lpstr>Voorbeeld 2</vt:lpstr>
      <vt:lpstr>Voorbeeld 2</vt:lpstr>
      <vt:lpstr>Tensorcalculus</vt:lpstr>
      <vt:lpstr>Voorbeeld: poolcoördinaten</vt:lpstr>
      <vt:lpstr>Christoffelsymbolen en metriek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1051</cp:revision>
  <cp:lastPrinted>2002-09-13T18:52:55Z</cp:lastPrinted>
  <dcterms:created xsi:type="dcterms:W3CDTF">2001-01-08T10:28:24Z</dcterms:created>
  <dcterms:modified xsi:type="dcterms:W3CDTF">2012-10-29T15:49:45Z</dcterms:modified>
</cp:coreProperties>
</file>