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80" r:id="rId2"/>
    <p:sldId id="879" r:id="rId3"/>
    <p:sldId id="877" r:id="rId4"/>
    <p:sldId id="882" r:id="rId5"/>
    <p:sldId id="883" r:id="rId6"/>
    <p:sldId id="884" r:id="rId7"/>
    <p:sldId id="885" r:id="rId8"/>
    <p:sldId id="886" r:id="rId9"/>
    <p:sldId id="887" r:id="rId10"/>
    <p:sldId id="888" r:id="rId11"/>
    <p:sldId id="889" r:id="rId12"/>
    <p:sldId id="890" r:id="rId13"/>
    <p:sldId id="878" r:id="rId14"/>
    <p:sldId id="866" r:id="rId15"/>
    <p:sldId id="868" r:id="rId16"/>
    <p:sldId id="867" r:id="rId17"/>
    <p:sldId id="869" r:id="rId18"/>
    <p:sldId id="870" r:id="rId19"/>
    <p:sldId id="871" r:id="rId20"/>
    <p:sldId id="872" r:id="rId21"/>
    <p:sldId id="873" r:id="rId22"/>
    <p:sldId id="874" r:id="rId23"/>
    <p:sldId id="875" r:id="rId24"/>
    <p:sldId id="876" r:id="rId25"/>
  </p:sldIdLst>
  <p:sldSz cx="9144000" cy="6858000" type="letter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AC"/>
    <a:srgbClr val="FFFFC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65" d="100"/>
          <a:sy n="165" d="100"/>
        </p:scale>
        <p:origin x="11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C67B23-475E-47C3-91FE-C73C5EEB7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01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A1F938C-BF30-4EE9-ACD0-E11C6734A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C64F2D-7260-4E8A-8675-E58A4E6309D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15226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19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2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619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699CC0-B4D1-44AF-A019-79AB2F75272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08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3892CE-60D9-4B53-B096-0A5EF7B7E4F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6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346B0B-57A3-45A8-A20E-A81CBA5B6B9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569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3BA3C-12D1-4211-B4A6-A966BFF2803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3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3B060D-5F3D-44AD-9B37-F2B7315315E2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051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5C38DD-5851-481B-B743-5B648B57E4D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80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D0CF6D-3320-403B-9BC0-57D157E5B70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16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C40E08-70C6-4870-9486-0A5FF078C37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31620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249207-2C4E-4586-8502-1E6DD7B3F71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54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18D531-0B17-4AFF-B20E-8C6D15F8568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302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C5AA5F-07C2-471A-994B-208ED017FDE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9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8AB2C1-A9C7-46E3-9633-72DFF8F372CC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1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0382D8-125D-4920-A25B-2FF45A7A67C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04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8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29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2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4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6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02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A494E9-C964-410E-9BC6-888E6048BFA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24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F74F5C-F149-4899-9BF7-808ECF948E5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7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DA6D-715F-4E78-8D5A-FFCE0BDE67A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4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D68E-5D47-48E3-9735-151DD46E9A7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9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80EE-4E29-4655-8CC3-2C5B2C0FBDA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9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70D7-355E-4558-BD1D-CB780651DA1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6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F8E0-A6CF-4094-B8C6-06A95930EFE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1200-7F7D-49A0-8C14-3A2EEC4017F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6C92-6920-4CFF-9670-7E2A7E0C8A2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2A04-D734-49E9-AD0D-31335A57303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8107-B41A-4F87-8E28-74D9AE22AA47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9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498F-B3EB-4D5E-A5FB-BB0ACB7CA02D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5970-182A-4B1E-AA16-83D25CD7343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0422-3D7C-469D-8140-80B1648263BE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7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2F0C-B1B3-457A-805D-5D2DC772F32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362E5242-571F-45EF-BCBB-28F1BA010D6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42.png"/><Relationship Id="rId7" Type="http://schemas.openxmlformats.org/officeDocument/2006/relationships/image" Target="../media/image129.wmf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1.wmf"/><Relationship Id="rId5" Type="http://schemas.openxmlformats.org/officeDocument/2006/relationships/image" Target="../media/image128.png"/><Relationship Id="rId15" Type="http://schemas.openxmlformats.org/officeDocument/2006/relationships/image" Target="../media/image136.png"/><Relationship Id="rId23" Type="http://schemas.openxmlformats.org/officeDocument/2006/relationships/image" Target="../media/image144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0.png"/><Relationship Id="rId4" Type="http://schemas.openxmlformats.org/officeDocument/2006/relationships/image" Target="../media/image132.png"/><Relationship Id="rId9" Type="http://schemas.openxmlformats.org/officeDocument/2006/relationships/image" Target="../media/image130.wmf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3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4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6.wmf"/><Relationship Id="rId4" Type="http://schemas.openxmlformats.org/officeDocument/2006/relationships/image" Target="../media/image187.png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 van den Brand &amp;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Joris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van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Heijningen</a:t>
            </a:r>
            <a:endParaRPr lang="en-US" altLang="en-US" sz="1800" dirty="0" smtClean="0">
              <a:solidFill>
                <a:schemeClr val="tx2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ART: 27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oktober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2015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4000" b="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chemeClr val="hlink"/>
                </a:solidFill>
                <a:latin typeface="Calibri" panose="020F0502020204030204" pitchFamily="34" charset="0"/>
              </a:rPr>
              <a:t>FEW cursus  </a:t>
            </a:r>
          </a:p>
        </p:txBody>
      </p:sp>
      <p:pic>
        <p:nvPicPr>
          <p:cNvPr id="5124" name="Picture 9" descr="big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367546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term                    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vector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gekozen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verandering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basisvector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67000"/>
            <a:ext cx="4100513" cy="860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48" y="3657600"/>
            <a:ext cx="990600" cy="402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905000"/>
            <a:ext cx="3124200" cy="799356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Connecties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parallel transport</a:t>
            </a: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parametriseren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pad met parameter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3D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1459468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vector </a:t>
            </a:r>
            <a:r>
              <a:rPr lang="en-US" altLang="en-US" sz="1800" i="1" dirty="0" smtClean="0">
                <a:latin typeface="Bodoni MT" panose="02070603080606020203" pitchFamily="18" charset="0"/>
              </a:rPr>
              <a:t>v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(u)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2066714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is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452" y="1459468"/>
            <a:ext cx="2066495" cy="558371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903254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Kettingregel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3716217"/>
            <a:ext cx="241796" cy="285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239" y="3952377"/>
            <a:ext cx="318222" cy="285750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436126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schrijven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term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168" y="4277822"/>
            <a:ext cx="1757363" cy="640534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4906328"/>
            <a:ext cx="853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grootheid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is de component in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basisvector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. </a:t>
            </a:r>
            <a:r>
              <a:rPr lang="en-US" altLang="en-US" sz="1800" b="0" dirty="0" err="1">
                <a:latin typeface="Calibri" panose="020F0502020204030204" pitchFamily="34" charset="0"/>
              </a:rPr>
              <a:t>Er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zijn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i="1" dirty="0">
                <a:latin typeface="Calibri" panose="020F0502020204030204" pitchFamily="34" charset="0"/>
              </a:rPr>
              <a:t>n</a:t>
            </a:r>
            <a:r>
              <a:rPr lang="en-US" altLang="en-US" sz="1800" b="0" baseline="30000" dirty="0">
                <a:latin typeface="Calibri" panose="020F0502020204030204" pitchFamily="34" charset="0"/>
              </a:rPr>
              <a:t>3 </a:t>
            </a:r>
            <a:r>
              <a:rPr lang="en-US" altLang="en-US" sz="1800" b="0" dirty="0">
                <a:latin typeface="Calibri" panose="020F0502020204030204" pitchFamily="34" charset="0"/>
              </a:rPr>
              <a:t>van </a:t>
            </a:r>
            <a:r>
              <a:rPr lang="en-US" altLang="en-US" sz="1800" b="0" dirty="0" err="1">
                <a:latin typeface="Calibri" panose="020F0502020204030204" pitchFamily="34" charset="0"/>
              </a:rPr>
              <a:t>dergelijke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connectiecoefficienten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 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23" y="4917477"/>
            <a:ext cx="428625" cy="324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711" y="4994948"/>
            <a:ext cx="295275" cy="243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238871"/>
            <a:ext cx="290513" cy="2840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7647" y="5193908"/>
            <a:ext cx="280988" cy="294057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556260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0" y="5938062"/>
            <a:ext cx="3559892" cy="8361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4999" y="5963686"/>
            <a:ext cx="3685960" cy="836451"/>
          </a:xfrm>
          <a:prstGeom prst="rect">
            <a:avLst/>
          </a:prstGeom>
        </p:spPr>
      </p:pic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4419600" y="6229511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43600" y="2743200"/>
            <a:ext cx="457200" cy="6858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8621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33" grpId="0"/>
      <p:bldP spid="34" grpId="0"/>
      <p:bldP spid="16" grpId="0"/>
      <p:bldP spid="22" grpId="0"/>
      <p:bldP spid="24" grpId="0"/>
      <p:bldP spid="29" grpId="0"/>
      <p:bldP spid="3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Connecties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parallel transport</a:t>
            </a: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parallel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transporteren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1828800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component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5908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vector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bepaald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punt op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kennen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componenten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parallel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transporteren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naburig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punt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405026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nog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nodig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uitdrukking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connectiecoefficienten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termen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480060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twee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gelegen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punten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  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61076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Vergelijk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884480"/>
            <a:ext cx="3685960" cy="836451"/>
          </a:xfrm>
          <a:prstGeom prst="rect">
            <a:avLst/>
          </a:prstGeom>
        </p:spPr>
      </p:pic>
      <p:sp>
        <p:nvSpPr>
          <p:cNvPr id="32" name="Right Arrow 31"/>
          <p:cNvSpPr>
            <a:spLocks noChangeArrowheads="1"/>
          </p:cNvSpPr>
          <p:nvPr/>
        </p:nvSpPr>
        <p:spPr bwMode="auto">
          <a:xfrm>
            <a:off x="2286000" y="5387904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264" y="1077913"/>
            <a:ext cx="481936" cy="386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623" y="1701509"/>
            <a:ext cx="2305050" cy="70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891" y="2585013"/>
            <a:ext cx="609695" cy="35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068" y="3287290"/>
            <a:ext cx="6234113" cy="78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3511" y="4795155"/>
            <a:ext cx="1357977" cy="5349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2152" y="5321558"/>
            <a:ext cx="5862638" cy="631186"/>
          </a:xfrm>
          <a:prstGeom prst="rect">
            <a:avLst/>
          </a:prstGeom>
        </p:spPr>
      </p:pic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4111423" y="614767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439" y="6057251"/>
            <a:ext cx="2054869" cy="639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2338" y="6068701"/>
            <a:ext cx="1225348" cy="4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8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16" grpId="0"/>
      <p:bldP spid="22" grpId="0"/>
      <p:bldP spid="24" grpId="0"/>
      <p:bldP spid="29" grpId="0"/>
      <p:bldP spid="32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Connecties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parallel transport</a:t>
            </a: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Differentieer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1609472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Vergelijk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2229075"/>
            <a:ext cx="815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levert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2991075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Hieruit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volgt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algebra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72866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hierbij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contravariante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4267200"/>
            <a:ext cx="3842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Parallel transport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vector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langs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gesloten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mogelijkheid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testen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of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intrinsiek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of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3276600" y="1100389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90" y="1048565"/>
            <a:ext cx="1225348" cy="408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337" y="990600"/>
            <a:ext cx="2874169" cy="6184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209" y="1524000"/>
            <a:ext cx="1757363" cy="640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439" y="2133600"/>
            <a:ext cx="4000500" cy="676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645" y="2778933"/>
            <a:ext cx="4700588" cy="880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1494" y="3657600"/>
            <a:ext cx="1643063" cy="625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5065" y="4346301"/>
            <a:ext cx="4685727" cy="2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16" grpId="0"/>
      <p:bldP spid="22" grpId="0"/>
      <p:bldP spid="24" grpId="0"/>
      <p:bldP spid="29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Covariante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afgeleide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vector</a:t>
            </a:r>
            <a:endParaRPr lang="en-US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872413" y="1195388"/>
            <a:ext cx="98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latin typeface="Symbol" panose="05050102010706020507" pitchFamily="18" charset="2"/>
              </a:rPr>
              <a:t>a</a:t>
            </a:r>
            <a:r>
              <a:rPr lang="en-US" altLang="en-US" sz="1800" b="0">
                <a:latin typeface="Calibri" panose="020F0502020204030204" pitchFamily="34" charset="0"/>
              </a:rPr>
              <a:t> is 0 - 3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859713" y="1827213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stel </a:t>
            </a:r>
            <a:r>
              <a:rPr lang="en-US" altLang="en-US" sz="1800" b="0" i="1">
                <a:latin typeface="Symbol" panose="05050102010706020507" pitchFamily="18" charset="2"/>
              </a:rPr>
              <a:t>b</a:t>
            </a:r>
            <a:r>
              <a:rPr lang="en-US" altLang="en-US" sz="1800" b="0">
                <a:latin typeface="Calibri" panose="020F0502020204030204" pitchFamily="34" charset="0"/>
              </a:rPr>
              <a:t> is 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77888" y="41021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Notatie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879475" y="5257800"/>
            <a:ext cx="2100263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Covariante afgeleide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741613" y="6259513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met componenten</a:t>
            </a:r>
          </a:p>
        </p:txBody>
      </p:sp>
      <p:cxnSp>
        <p:nvCxnSpPr>
          <p:cNvPr id="1129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Lokaal lorentzframe – LLF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1077913"/>
            <a:ext cx="530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 bespreken in het volgende de gekromde ruimtetijd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5562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1458913"/>
            <a:ext cx="70469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Op elke gebeurtenis </a:t>
            </a:r>
            <a:r>
              <a:rPr lang="en-US" altLang="en-US" sz="1800" b="0" i="1">
                <a:latin typeface="Calibri" panose="020F0502020204030204" pitchFamily="34" charset="0"/>
              </a:rPr>
              <a:t>P</a:t>
            </a:r>
            <a:r>
              <a:rPr lang="en-US" altLang="en-US" sz="1800" b="0">
                <a:latin typeface="Calibri" panose="020F0502020204030204" pitchFamily="34" charset="0"/>
              </a:rPr>
              <a:t> in ruimtetijd kunnen we een LLF kiezen: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   - we zijn vrij-vallend (geen effecten van gravitatie volgens </a:t>
            </a:r>
            <a:r>
              <a:rPr lang="en-US" altLang="en-US" sz="1600" b="0" i="1">
                <a:latin typeface="Calibri" panose="020F0502020204030204" pitchFamily="34" charset="0"/>
              </a:rPr>
              <a:t>equivalentieprincipe</a:t>
            </a:r>
            <a:r>
              <a:rPr lang="en-US" altLang="en-US" sz="1600" b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   - in LLF geldt de minkowskimetriek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75025"/>
            <a:ext cx="213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1431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5429250"/>
            <a:ext cx="3276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5334000"/>
            <a:ext cx="269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LLF in gekromde ruimtetijd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81600" y="6335713"/>
            <a:ext cx="3402013" cy="369887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Op elk punt         is raakruimte vlak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345238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781800" y="4191000"/>
            <a:ext cx="1755775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Lokaal euclidisch</a:t>
            </a:r>
          </a:p>
        </p:txBody>
      </p:sp>
      <p:cxnSp>
        <p:nvCxnSpPr>
          <p:cNvPr id="133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/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524000"/>
            <a:ext cx="3157537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en parallel transport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" y="1077913"/>
            <a:ext cx="510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Parallelle lijnen snijden in een gekromde ruimte (Euclides vijfde postulaat geldt niet)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1957388"/>
            <a:ext cx="516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Parallel transporteren van een vector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- projecteer raakvector na elke stap op het lokale raakvlak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- rotatie hangt af van kromming en grootte van de lus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66913"/>
            <a:ext cx="238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3195638"/>
            <a:ext cx="4262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Wiskundige beschrijving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- interval PQ is curve met parameter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- vectorveld        bestaat op deze curve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- raakvector aan de curve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- we eisen dat in een LLF de componenten van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Calibri" panose="020F0502020204030204" pitchFamily="34" charset="0"/>
              </a:rPr>
              <a:t>      constant moeten zijn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0438"/>
            <a:ext cx="1825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08400"/>
            <a:ext cx="2143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78275"/>
            <a:ext cx="12620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7800" y="4851400"/>
            <a:ext cx="3962400" cy="558800"/>
            <a:chOff x="1447800" y="4017818"/>
            <a:chExt cx="3962400" cy="558718"/>
          </a:xfrm>
        </p:grpSpPr>
        <p:pic>
          <p:nvPicPr>
            <p:cNvPr id="1537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017818"/>
              <a:ext cx="3962400" cy="55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609" y="4075760"/>
              <a:ext cx="162791" cy="2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5735638"/>
            <a:ext cx="222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Parallel transporteren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05475"/>
            <a:ext cx="3124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876800" y="6151563"/>
            <a:ext cx="91440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2143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1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Geodeten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6096000"/>
            <a:ext cx="25908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Ruimtetijd bepaalt de beweging van materie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" y="1096963"/>
            <a:ext cx="222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Parallel transporteren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124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400" y="1566863"/>
            <a:ext cx="394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Geodeet: lijn, die zo recht als mogelijk is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9400"/>
            <a:ext cx="10668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33600"/>
            <a:ext cx="3500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12963"/>
            <a:ext cx="1098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" y="2220913"/>
            <a:ext cx="339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Componenten van de viersnelheid</a:t>
            </a: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414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2601913"/>
            <a:ext cx="2176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Geodetenvergelijking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2400" y="4887913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Vier gewone tweede-orde differentiaalvergelijkingen voor de coördinaten                                           en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Gekoppeld via de connectiecoëfficiënten</a:t>
            </a: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13350"/>
            <a:ext cx="19573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92713"/>
            <a:ext cx="609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6022975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2388"/>
            <a:ext cx="24193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400" y="5997575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Twee randvoorwaarden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" y="3581400"/>
            <a:ext cx="5659438" cy="1182688"/>
            <a:chOff x="228600" y="3581400"/>
            <a:chExt cx="5659582" cy="1183149"/>
          </a:xfrm>
        </p:grpSpPr>
        <p:pic>
          <p:nvPicPr>
            <p:cNvPr id="17432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5257800" cy="118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557" y="3686190"/>
              <a:ext cx="428625" cy="31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3505200"/>
            <a:ext cx="2362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cxnSp>
        <p:nvCxnSpPr>
          <p:cNvPr id="174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642938"/>
            <a:ext cx="33559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25" grpId="0"/>
      <p:bldP spid="30" grpId="0"/>
      <p:bldP spid="32" grpId="0"/>
      <p:bldP spid="34" grpId="0"/>
      <p:bldP spid="41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           Riemanntensor                    </a:t>
            </a:r>
            <a:endParaRPr lang="en-US" altLang="ja-JP" sz="2800" b="0" kern="1200" dirty="0" err="1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86200" y="4343400"/>
            <a:ext cx="4953000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Commutator is een maat voor het niet sluiten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2400" y="1066800"/>
            <a:ext cx="3200400" cy="400050"/>
            <a:chOff x="152400" y="1066801"/>
            <a:chExt cx="3200653" cy="399712"/>
          </a:xfrm>
        </p:grpSpPr>
        <p:sp>
          <p:nvSpPr>
            <p:cNvPr id="19510" name="TextBox 22"/>
            <p:cNvSpPr txBox="1">
              <a:spLocks noChangeArrowheads="1"/>
            </p:cNvSpPr>
            <p:nvPr/>
          </p:nvSpPr>
          <p:spPr bwMode="auto">
            <a:xfrm>
              <a:off x="152400" y="1096980"/>
              <a:ext cx="3027241" cy="36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Beschouw vectorvelden       en</a:t>
              </a:r>
            </a:p>
          </p:txBody>
        </p:sp>
        <p:pic>
          <p:nvPicPr>
            <p:cNvPr id="195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802" y="1111828"/>
              <a:ext cx="252412" cy="32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454" y="1066801"/>
              <a:ext cx="228599" cy="3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52400" y="1550988"/>
            <a:ext cx="2538413" cy="385762"/>
            <a:chOff x="152400" y="1551041"/>
            <a:chExt cx="2538411" cy="384578"/>
          </a:xfrm>
        </p:grpSpPr>
        <p:sp>
          <p:nvSpPr>
            <p:cNvPr id="19507" name="TextBox 24"/>
            <p:cNvSpPr txBox="1">
              <a:spLocks noChangeArrowheads="1"/>
            </p:cNvSpPr>
            <p:nvPr/>
          </p:nvSpPr>
          <p:spPr bwMode="auto">
            <a:xfrm>
              <a:off x="152400" y="1566890"/>
              <a:ext cx="2296718" cy="36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Transporteer        langs</a:t>
              </a:r>
            </a:p>
          </p:txBody>
        </p:sp>
        <p:pic>
          <p:nvPicPr>
            <p:cNvPr id="1950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551041"/>
              <a:ext cx="228599" cy="3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9" y="1584368"/>
              <a:ext cx="252412" cy="32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52400" y="1963738"/>
            <a:ext cx="3914775" cy="400050"/>
            <a:chOff x="152400" y="1963212"/>
            <a:chExt cx="3914775" cy="400019"/>
          </a:xfrm>
        </p:grpSpPr>
        <p:sp>
          <p:nvSpPr>
            <p:cNvPr id="19504" name="TextBox 30"/>
            <p:cNvSpPr txBox="1">
              <a:spLocks noChangeArrowheads="1"/>
            </p:cNvSpPr>
            <p:nvPr/>
          </p:nvSpPr>
          <p:spPr bwMode="auto">
            <a:xfrm>
              <a:off x="152400" y="1993414"/>
              <a:ext cx="2512739" cy="36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Vector       verandert met</a:t>
              </a:r>
            </a:p>
          </p:txBody>
        </p:sp>
        <p:pic>
          <p:nvPicPr>
            <p:cNvPr id="1950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63212"/>
              <a:ext cx="228599" cy="3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022762"/>
              <a:ext cx="1400175" cy="30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52400" y="2344738"/>
            <a:ext cx="4841875" cy="400050"/>
            <a:chOff x="152400" y="2344214"/>
            <a:chExt cx="4841737" cy="400017"/>
          </a:xfrm>
        </p:grpSpPr>
        <p:sp>
          <p:nvSpPr>
            <p:cNvPr id="19499" name="TextBox 35"/>
            <p:cNvSpPr txBox="1">
              <a:spLocks noChangeArrowheads="1"/>
            </p:cNvSpPr>
            <p:nvPr/>
          </p:nvSpPr>
          <p:spPr bwMode="auto">
            <a:xfrm>
              <a:off x="152400" y="2374414"/>
              <a:ext cx="2296654" cy="36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Transporteer        langs</a:t>
              </a:r>
            </a:p>
          </p:txBody>
        </p:sp>
        <p:pic>
          <p:nvPicPr>
            <p:cNvPr id="195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61" y="2377539"/>
              <a:ext cx="252412" cy="32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1" y="2344214"/>
              <a:ext cx="228599" cy="3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925" y="2417618"/>
              <a:ext cx="1319212" cy="31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3" name="Right Arrow 42"/>
            <p:cNvSpPr>
              <a:spLocks noChangeArrowheads="1"/>
            </p:cNvSpPr>
            <p:nvPr/>
          </p:nvSpPr>
          <p:spPr bwMode="auto">
            <a:xfrm>
              <a:off x="2840182" y="2396836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2362200" y="3733800"/>
            <a:ext cx="609600" cy="498475"/>
            <a:chOff x="2362200" y="3733800"/>
            <a:chExt cx="609600" cy="498764"/>
          </a:xfrm>
        </p:grpSpPr>
        <p:sp>
          <p:nvSpPr>
            <p:cNvPr id="19497" name="Left Brace 45"/>
            <p:cNvSpPr>
              <a:spLocks/>
            </p:cNvSpPr>
            <p:nvPr/>
          </p:nvSpPr>
          <p:spPr bwMode="auto">
            <a:xfrm rot="-5400000">
              <a:off x="2590800" y="3505200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  <p:pic>
          <p:nvPicPr>
            <p:cNvPr id="1949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911932"/>
              <a:ext cx="252412" cy="32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3048000" y="3733800"/>
            <a:ext cx="609600" cy="498475"/>
            <a:chOff x="3048000" y="3733800"/>
            <a:chExt cx="609600" cy="498764"/>
          </a:xfrm>
        </p:grpSpPr>
        <p:sp>
          <p:nvSpPr>
            <p:cNvPr id="19495" name="Left Brace 46"/>
            <p:cNvSpPr>
              <a:spLocks/>
            </p:cNvSpPr>
            <p:nvPr/>
          </p:nvSpPr>
          <p:spPr bwMode="auto">
            <a:xfrm rot="-5400000">
              <a:off x="3276600" y="3505200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  <p:pic>
          <p:nvPicPr>
            <p:cNvPr id="194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965" y="3878605"/>
              <a:ext cx="228599" cy="35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4298950" y="3733800"/>
            <a:ext cx="1600200" cy="539750"/>
            <a:chOff x="4267200" y="3733801"/>
            <a:chExt cx="1600200" cy="540327"/>
          </a:xfrm>
        </p:grpSpPr>
        <p:sp>
          <p:nvSpPr>
            <p:cNvPr id="19492" name="Left Brace 48"/>
            <p:cNvSpPr>
              <a:spLocks/>
            </p:cNvSpPr>
            <p:nvPr/>
          </p:nvSpPr>
          <p:spPr bwMode="auto">
            <a:xfrm rot="-5400000">
              <a:off x="4991100" y="3009901"/>
              <a:ext cx="152399" cy="1600200"/>
            </a:xfrm>
            <a:prstGeom prst="leftBrace">
              <a:avLst>
                <a:gd name="adj1" fmla="val 831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  <p:pic>
          <p:nvPicPr>
            <p:cNvPr id="1949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11" y="3923608"/>
              <a:ext cx="657225" cy="35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061" y="3852930"/>
              <a:ext cx="146339" cy="2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6096000" y="3733800"/>
            <a:ext cx="381000" cy="509588"/>
            <a:chOff x="6096000" y="3733800"/>
            <a:chExt cx="381000" cy="509588"/>
          </a:xfrm>
        </p:grpSpPr>
        <p:sp>
          <p:nvSpPr>
            <p:cNvPr id="19490" name="Left Brace 47"/>
            <p:cNvSpPr>
              <a:spLocks/>
            </p:cNvSpPr>
            <p:nvPr/>
          </p:nvSpPr>
          <p:spPr bwMode="auto">
            <a:xfrm rot="-5400000">
              <a:off x="6210300" y="3619500"/>
              <a:ext cx="1524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  <p:pic>
          <p:nvPicPr>
            <p:cNvPr id="19491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962400"/>
              <a:ext cx="233363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52400" y="4811713"/>
            <a:ext cx="745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Krommingstensor van Riemann meet het niet sluiten van dubbele gradiënten </a:t>
            </a:r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152400" y="5181600"/>
            <a:ext cx="2462213" cy="369888"/>
            <a:chOff x="152400" y="5181600"/>
            <a:chExt cx="2462588" cy="368777"/>
          </a:xfrm>
        </p:grpSpPr>
        <p:sp>
          <p:nvSpPr>
            <p:cNvPr id="19488" name="TextBox 54"/>
            <p:cNvSpPr txBox="1">
              <a:spLocks noChangeArrowheads="1"/>
            </p:cNvSpPr>
            <p:nvPr/>
          </p:nvSpPr>
          <p:spPr bwMode="auto">
            <a:xfrm>
              <a:off x="152400" y="5181600"/>
              <a:ext cx="2182571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Beschouw vectorveld</a:t>
              </a:r>
            </a:p>
          </p:txBody>
        </p:sp>
        <p:pic>
          <p:nvPicPr>
            <p:cNvPr id="1948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576" y="5210797"/>
              <a:ext cx="252412" cy="32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1975"/>
            <a:ext cx="21336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957888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311900"/>
            <a:ext cx="4214813" cy="484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97625"/>
            <a:ext cx="2971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59375"/>
            <a:ext cx="4572000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5621338" y="5618163"/>
            <a:ext cx="3200400" cy="650875"/>
            <a:chOff x="5621479" y="5618018"/>
            <a:chExt cx="3200400" cy="650846"/>
          </a:xfrm>
        </p:grpSpPr>
        <p:pic>
          <p:nvPicPr>
            <p:cNvPr id="19486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479" y="5631872"/>
              <a:ext cx="3200400" cy="63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7" name="Left Brace 59"/>
            <p:cNvSpPr>
              <a:spLocks/>
            </p:cNvSpPr>
            <p:nvPr/>
          </p:nvSpPr>
          <p:spPr bwMode="auto">
            <a:xfrm rot="-5400000">
              <a:off x="7162800" y="5389418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Calibri" panose="020F0502020204030204" pitchFamily="34" charset="0"/>
              </a:endParaRPr>
            </a:p>
          </p:txBody>
        </p:sp>
      </p:grpSp>
      <p:cxnSp>
        <p:nvCxnSpPr>
          <p:cNvPr id="1947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04800"/>
            <a:ext cx="35782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/>
          <p:cNvSpPr>
            <a:spLocks/>
          </p:cNvSpPr>
          <p:nvPr/>
        </p:nvSpPr>
        <p:spPr bwMode="auto">
          <a:xfrm>
            <a:off x="4217988" y="1204913"/>
            <a:ext cx="4125912" cy="1081087"/>
          </a:xfrm>
          <a:custGeom>
            <a:avLst/>
            <a:gdLst>
              <a:gd name="T0" fmla="*/ 0 w 4125191"/>
              <a:gd name="T1" fmla="*/ 827307 h 1122219"/>
              <a:gd name="T2" fmla="*/ 2194015 w 4125191"/>
              <a:gd name="T3" fmla="*/ 792834 h 1122219"/>
              <a:gd name="T4" fmla="*/ 4128075 w 4125191"/>
              <a:gd name="T5" fmla="*/ 0 h 1122219"/>
              <a:gd name="T6" fmla="*/ 4128075 w 4125191"/>
              <a:gd name="T7" fmla="*/ 0 h 1122219"/>
              <a:gd name="T8" fmla="*/ 4128075 w 4125191"/>
              <a:gd name="T9" fmla="*/ 0 h 1122219"/>
              <a:gd name="T10" fmla="*/ 4128075 w 4125191"/>
              <a:gd name="T11" fmla="*/ 0 h 1122219"/>
              <a:gd name="T12" fmla="*/ 4128075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370388" y="762000"/>
            <a:ext cx="3859212" cy="1905000"/>
          </a:xfrm>
          <a:custGeom>
            <a:avLst/>
            <a:gdLst>
              <a:gd name="T0" fmla="*/ 0 w 4125191"/>
              <a:gd name="T1" fmla="*/ 14060859 h 1122219"/>
              <a:gd name="T2" fmla="*/ 1570827 w 4125191"/>
              <a:gd name="T3" fmla="*/ 13474985 h 1122219"/>
              <a:gd name="T4" fmla="*/ 2955533 w 4125191"/>
              <a:gd name="T5" fmla="*/ 0 h 1122219"/>
              <a:gd name="T6" fmla="*/ 2955533 w 4125191"/>
              <a:gd name="T7" fmla="*/ 0 h 1122219"/>
              <a:gd name="T8" fmla="*/ 2955533 w 4125191"/>
              <a:gd name="T9" fmla="*/ 0 h 1122219"/>
              <a:gd name="T10" fmla="*/ 2955533 w 4125191"/>
              <a:gd name="T11" fmla="*/ 0 h 1122219"/>
              <a:gd name="T12" fmla="*/ 2955533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553200" y="990600"/>
            <a:ext cx="1905000" cy="2819400"/>
          </a:xfrm>
          <a:custGeom>
            <a:avLst/>
            <a:gdLst>
              <a:gd name="T0" fmla="*/ 0 w 4125191"/>
              <a:gd name="T1" fmla="*/ 99843602 h 1122219"/>
              <a:gd name="T2" fmla="*/ 46046 w 4125191"/>
              <a:gd name="T3" fmla="*/ 95683455 h 1122219"/>
              <a:gd name="T4" fmla="*/ 86636 w 4125191"/>
              <a:gd name="T5" fmla="*/ 0 h 1122219"/>
              <a:gd name="T6" fmla="*/ 86636 w 4125191"/>
              <a:gd name="T7" fmla="*/ 0 h 1122219"/>
              <a:gd name="T8" fmla="*/ 86636 w 4125191"/>
              <a:gd name="T9" fmla="*/ 0 h 1122219"/>
              <a:gd name="T10" fmla="*/ 86636 w 4125191"/>
              <a:gd name="T11" fmla="*/ 0 h 1122219"/>
              <a:gd name="T12" fmla="*/ 86636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705600" y="1143000"/>
            <a:ext cx="1905000" cy="2819400"/>
          </a:xfrm>
          <a:custGeom>
            <a:avLst/>
            <a:gdLst>
              <a:gd name="T0" fmla="*/ 0 w 4125191"/>
              <a:gd name="T1" fmla="*/ 99843602 h 1122219"/>
              <a:gd name="T2" fmla="*/ 46046 w 4125191"/>
              <a:gd name="T3" fmla="*/ 95683455 h 1122219"/>
              <a:gd name="T4" fmla="*/ 86636 w 4125191"/>
              <a:gd name="T5" fmla="*/ 0 h 1122219"/>
              <a:gd name="T6" fmla="*/ 86636 w 4125191"/>
              <a:gd name="T7" fmla="*/ 0 h 1122219"/>
              <a:gd name="T8" fmla="*/ 86636 w 4125191"/>
              <a:gd name="T9" fmla="*/ 0 h 1122219"/>
              <a:gd name="T10" fmla="*/ 86636 w 4125191"/>
              <a:gd name="T11" fmla="*/ 0 h 1122219"/>
              <a:gd name="T12" fmla="*/ 86636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5191"/>
              <a:gd name="T22" fmla="*/ 0 h 1122219"/>
              <a:gd name="T23" fmla="*/ 4125191 w 4125191"/>
              <a:gd name="T24" fmla="*/ 1122219 h 11222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152400" y="2830513"/>
            <a:ext cx="6324600" cy="950912"/>
            <a:chOff x="152400" y="2831068"/>
            <a:chExt cx="6324600" cy="949624"/>
          </a:xfrm>
        </p:grpSpPr>
        <p:sp>
          <p:nvSpPr>
            <p:cNvPr id="19484" name="TextBox 43"/>
            <p:cNvSpPr txBox="1">
              <a:spLocks noChangeArrowheads="1"/>
            </p:cNvSpPr>
            <p:nvPr/>
          </p:nvSpPr>
          <p:spPr bwMode="auto">
            <a:xfrm>
              <a:off x="152400" y="2831068"/>
              <a:ext cx="2653803" cy="36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libri" panose="020F0502020204030204" pitchFamily="34" charset="0"/>
                </a:rPr>
                <a:t>Beschouw de commutator</a:t>
              </a:r>
            </a:p>
          </p:txBody>
        </p:sp>
        <p:pic>
          <p:nvPicPr>
            <p:cNvPr id="19485" name="Picture 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200400"/>
              <a:ext cx="5029200" cy="58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3" grpId="0"/>
      <p:bldP spid="35" grpId="0" animBg="1"/>
      <p:bldP spid="42" grpId="0" animBg="1"/>
      <p:bldP spid="45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Riemanntensor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: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eigenschappen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619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Metrische tensor bevat de informatie over </a:t>
            </a:r>
            <a:r>
              <a:rPr lang="en-US" altLang="en-US" sz="1800" b="0" u="sng">
                <a:latin typeface="Calibri" panose="020F0502020204030204" pitchFamily="34" charset="0"/>
              </a:rPr>
              <a:t>intrinsieke</a:t>
            </a:r>
            <a:r>
              <a:rPr lang="en-US" altLang="en-US" sz="1800" b="0">
                <a:latin typeface="Calibri" panose="020F0502020204030204" pitchFamily="34" charset="0"/>
              </a:rPr>
              <a:t> kromming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7200" y="1814513"/>
            <a:ext cx="308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Eigenschappen Riemanntensor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57200" y="2208213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Antisymmetrie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271713"/>
            <a:ext cx="5772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2673350"/>
            <a:ext cx="57912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7200" y="3046413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Symmetrie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033713"/>
            <a:ext cx="56864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57200" y="3503613"/>
            <a:ext cx="2014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Bianchi identiteiten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38538"/>
            <a:ext cx="396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57200" y="3948113"/>
            <a:ext cx="329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Onafhankelijke componenten: 20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57200" y="4341813"/>
            <a:ext cx="270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Krommingstensor van Ricci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98950"/>
            <a:ext cx="1609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57200" y="4799013"/>
            <a:ext cx="230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Riccikromming (scalar)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95838"/>
            <a:ext cx="10477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713163" y="5497513"/>
            <a:ext cx="4489450" cy="646112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Huiswerkopgave om dit alles te demonstreren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Beschrijving van het oppervlak van een bol</a:t>
            </a:r>
          </a:p>
        </p:txBody>
      </p:sp>
      <p:cxnSp>
        <p:nvCxnSpPr>
          <p:cNvPr id="21523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7" grpId="0"/>
      <p:bldP spid="58" grpId="0"/>
      <p:bldP spid="61" grpId="0"/>
      <p:bldP spid="63" grpId="0"/>
      <p:bldP spid="64" grpId="0"/>
      <p:bldP spid="65" grpId="0"/>
      <p:bldP spid="67" grpId="0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Getijdenkrachten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Laat een testdeeltje vallen. Waarnemer in LLF: geen teken van gravitatie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43600" y="5943600"/>
            <a:ext cx="2928938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Gravitationele getijdentensor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19446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Laat twee testdeeltjes vallen. Waarnemer in LLF: differentiële gravitatieversnelling: getijdenkracht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" y="2554288"/>
            <a:ext cx="662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Volgens Newton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6339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5662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" y="4506913"/>
            <a:ext cx="662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Definieer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537075"/>
            <a:ext cx="196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105400"/>
            <a:ext cx="64563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1066800" y="5334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1600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34088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3200400"/>
            <a:ext cx="1371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04800"/>
            <a:ext cx="166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7661275" y="773113"/>
            <a:ext cx="9144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806450"/>
            <a:ext cx="31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9" grpId="0" animBg="1"/>
      <p:bldP spid="20" grpId="0"/>
      <p:bldP spid="21" grpId="0"/>
      <p:bldP spid="24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Najaar 2009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 van den Brand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altLang="en-US" b="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sz="2000" b="1" dirty="0" err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Wiskunde II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Algemene coordinaten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Covariante afgeleide</a:t>
            </a:r>
          </a:p>
          <a:p>
            <a:r>
              <a:rPr lang="en-US" altLang="en-US">
                <a:latin typeface="Calibri" panose="020F0502020204030204" pitchFamily="34" charset="0"/>
              </a:rPr>
              <a:t>Algemene relativiteitstheorie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Einsteinvergelijkingen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Newton als limiet</a:t>
            </a:r>
          </a:p>
          <a:p>
            <a:r>
              <a:rPr lang="en-US" altLang="en-US">
                <a:latin typeface="Calibri" panose="020F0502020204030204" pitchFamily="34" charset="0"/>
              </a:rPr>
              <a:t>Kosmologie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Friedmann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Inflatie</a:t>
            </a:r>
            <a:endParaRPr lang="en-US" altLang="en-US" baseline="3000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</a:rPr>
              <a:t>Gravitatiestraling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Theorie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52988" y="2362200"/>
            <a:ext cx="3694112" cy="1447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2063"/>
            <a:ext cx="42957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Einsteinvergelijkingen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Twee testdeeltjes zijn initieel parallel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8153400" y="2947988"/>
            <a:ext cx="46038" cy="444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39025" y="2955925"/>
            <a:ext cx="46038" cy="460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7048500" y="2386013"/>
          <a:ext cx="24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Equation" r:id="rId6" imgW="164814" imgH="177492" progId="Equation.3">
                  <p:embed/>
                </p:oleObj>
              </mc:Choice>
              <mc:Fallback>
                <p:oleObj name="Equation" r:id="rId6" imgW="164814" imgH="17749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2386013"/>
                        <a:ext cx="2476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7250113" y="1908175"/>
            <a:ext cx="46037" cy="460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11" name="TextBox 27"/>
          <p:cNvSpPr txBox="1">
            <a:spLocks noChangeArrowheads="1"/>
          </p:cNvSpPr>
          <p:nvPr/>
        </p:nvSpPr>
        <p:spPr bwMode="auto">
          <a:xfrm>
            <a:off x="6242050" y="1219200"/>
            <a:ext cx="24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latin typeface="Calibri" panose="020F0502020204030204" pitchFamily="34" charset="0"/>
              </a:rPr>
              <a:t>t</a:t>
            </a:r>
            <a:endParaRPr lang="en-US" altLang="en-US" sz="1400" b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94563" y="3076575"/>
            <a:ext cx="27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latin typeface="Calibri" panose="020F0502020204030204" pitchFamily="34" charset="0"/>
              </a:rPr>
              <a:t>P</a:t>
            </a:r>
            <a:endParaRPr lang="en-US" altLang="en-US" sz="1400" b="0"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64375" y="2363788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53200" y="3505200"/>
            <a:ext cx="19050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484813" y="2438400"/>
            <a:ext cx="2135188" cy="15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34"/>
          <p:cNvSpPr txBox="1">
            <a:spLocks noChangeArrowheads="1"/>
          </p:cNvSpPr>
          <p:nvPr/>
        </p:nvSpPr>
        <p:spPr bwMode="auto">
          <a:xfrm>
            <a:off x="8412163" y="3494088"/>
            <a:ext cx="26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latin typeface="Calibri" panose="020F0502020204030204" pitchFamily="34" charset="0"/>
              </a:rPr>
              <a:t>x</a:t>
            </a:r>
            <a:endParaRPr lang="en-US" altLang="en-US" sz="1400" b="0">
              <a:latin typeface="Calibri" panose="020F0502020204030204" pitchFamily="34" charset="0"/>
            </a:endParaRP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7448550" y="2976563"/>
            <a:ext cx="7620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 flipH="1" flipV="1">
            <a:off x="7166769" y="2680494"/>
            <a:ext cx="6096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Freeform 37"/>
          <p:cNvSpPr/>
          <p:nvPr/>
        </p:nvSpPr>
        <p:spPr>
          <a:xfrm>
            <a:off x="7137400" y="1689100"/>
            <a:ext cx="330200" cy="1287463"/>
          </a:xfrm>
          <a:custGeom>
            <a:avLst/>
            <a:gdLst>
              <a:gd name="connsiteX0" fmla="*/ 329938 w 329938"/>
              <a:gd name="connsiteY0" fmla="*/ 1178350 h 1178350"/>
              <a:gd name="connsiteX1" fmla="*/ 292231 w 329938"/>
              <a:gd name="connsiteY1" fmla="*/ 772998 h 1178350"/>
              <a:gd name="connsiteX2" fmla="*/ 197963 w 329938"/>
              <a:gd name="connsiteY2" fmla="*/ 377072 h 1178350"/>
              <a:gd name="connsiteX3" fmla="*/ 65988 w 329938"/>
              <a:gd name="connsiteY3" fmla="*/ 113121 h 1178350"/>
              <a:gd name="connsiteX4" fmla="*/ 0 w 329938"/>
              <a:gd name="connsiteY4" fmla="*/ 0 h 117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38" h="1178350">
                <a:moveTo>
                  <a:pt x="329938" y="1178350"/>
                </a:moveTo>
                <a:cubicBezTo>
                  <a:pt x="322082" y="1042447"/>
                  <a:pt x="314227" y="906544"/>
                  <a:pt x="292231" y="772998"/>
                </a:cubicBezTo>
                <a:cubicBezTo>
                  <a:pt x="270235" y="639452"/>
                  <a:pt x="235670" y="487051"/>
                  <a:pt x="197963" y="377072"/>
                </a:cubicBezTo>
                <a:cubicBezTo>
                  <a:pt x="160256" y="267093"/>
                  <a:pt x="98982" y="175966"/>
                  <a:pt x="65988" y="113121"/>
                </a:cubicBezTo>
                <a:cubicBezTo>
                  <a:pt x="32994" y="50276"/>
                  <a:pt x="16497" y="25138"/>
                  <a:pt x="0" y="0"/>
                </a:cubicBez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292975" y="1676400"/>
            <a:ext cx="887413" cy="1292225"/>
          </a:xfrm>
          <a:custGeom>
            <a:avLst/>
            <a:gdLst>
              <a:gd name="connsiteX0" fmla="*/ 886120 w 886120"/>
              <a:gd name="connsiteY0" fmla="*/ 1291472 h 1291472"/>
              <a:gd name="connsiteX1" fmla="*/ 537328 w 886120"/>
              <a:gd name="connsiteY1" fmla="*/ 490194 h 1291472"/>
              <a:gd name="connsiteX2" fmla="*/ 0 w 886120"/>
              <a:gd name="connsiteY2" fmla="*/ 0 h 1291472"/>
              <a:gd name="connsiteX3" fmla="*/ 0 w 886120"/>
              <a:gd name="connsiteY3" fmla="*/ 0 h 1291472"/>
              <a:gd name="connsiteX4" fmla="*/ 0 w 886120"/>
              <a:gd name="connsiteY4" fmla="*/ 0 h 129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120" h="1291472">
                <a:moveTo>
                  <a:pt x="886120" y="1291472"/>
                </a:moveTo>
                <a:cubicBezTo>
                  <a:pt x="785567" y="998455"/>
                  <a:pt x="685015" y="705439"/>
                  <a:pt x="537328" y="490194"/>
                </a:cubicBezTo>
                <a:cubicBezTo>
                  <a:pt x="389641" y="27494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6629400" y="2819400"/>
          <a:ext cx="5143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" name="Equation" r:id="rId8" imgW="342603" imgH="177646" progId="Equation.3">
                  <p:embed/>
                </p:oleObj>
              </mc:Choice>
              <mc:Fallback>
                <p:oleObj name="Equation" r:id="rId8" imgW="342603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19400"/>
                        <a:ext cx="5143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058150" y="3082925"/>
            <a:ext cx="30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i="1">
                <a:latin typeface="Calibri" panose="020F0502020204030204" pitchFamily="34" charset="0"/>
              </a:rPr>
              <a:t>Q</a:t>
            </a:r>
            <a:endParaRPr lang="en-US" altLang="en-US" sz="1400" b="0">
              <a:latin typeface="Calibri" panose="020F0502020204030204" pitchFamily="34" charset="0"/>
            </a:endParaRPr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6629400" y="1781175"/>
          <a:ext cx="4762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tion" r:id="rId10" imgW="317087" imgH="177569" progId="Equation.3">
                  <p:embed/>
                </p:oleObj>
              </mc:Choice>
              <mc:Fallback>
                <p:oleObj name="Equation" r:id="rId10" imgW="317087" imgH="1775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81175"/>
                        <a:ext cx="4762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57200" y="16002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Door kromming van ruimtetijd bewegen ze naar elkaar toe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" y="22209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Op              geldt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286000"/>
            <a:ext cx="6048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1238"/>
            <a:ext cx="33051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reeform 46"/>
          <p:cNvSpPr>
            <a:spLocks/>
          </p:cNvSpPr>
          <p:nvPr/>
        </p:nvSpPr>
        <p:spPr bwMode="auto">
          <a:xfrm>
            <a:off x="3065463" y="2241550"/>
            <a:ext cx="820737" cy="85725"/>
          </a:xfrm>
          <a:custGeom>
            <a:avLst/>
            <a:gdLst>
              <a:gd name="T0" fmla="*/ 820302 w 820882"/>
              <a:gd name="T1" fmla="*/ 3327 h 86592"/>
              <a:gd name="T2" fmla="*/ 363426 w 820882"/>
              <a:gd name="T3" fmla="*/ 13308 h 86592"/>
              <a:gd name="T4" fmla="*/ 0 w 820882"/>
              <a:gd name="T5" fmla="*/ 83176 h 86592"/>
              <a:gd name="T6" fmla="*/ 0 w 820882"/>
              <a:gd name="T7" fmla="*/ 83176 h 86592"/>
              <a:gd name="T8" fmla="*/ 0 60000 65536"/>
              <a:gd name="T9" fmla="*/ 0 60000 65536"/>
              <a:gd name="T10" fmla="*/ 0 60000 65536"/>
              <a:gd name="T11" fmla="*/ 0 60000 65536"/>
              <a:gd name="T12" fmla="*/ 0 w 820882"/>
              <a:gd name="T13" fmla="*/ 0 h 86592"/>
              <a:gd name="T14" fmla="*/ 820882 w 820882"/>
              <a:gd name="T15" fmla="*/ 86592 h 86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882" h="86592">
                <a:moveTo>
                  <a:pt x="820882" y="3464"/>
                </a:moveTo>
                <a:cubicBezTo>
                  <a:pt x="660689" y="1732"/>
                  <a:pt x="500496" y="0"/>
                  <a:pt x="363682" y="13855"/>
                </a:cubicBezTo>
                <a:cubicBezTo>
                  <a:pt x="226868" y="27710"/>
                  <a:pt x="0" y="86592"/>
                  <a:pt x="0" y="86592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10000" y="2057400"/>
            <a:ext cx="1600200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Initieel in rust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7200" y="3200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Tweede-orde afgeleide                        ongelijk aan nul vanwege kromming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217863"/>
            <a:ext cx="8096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57200" y="39735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Er geldt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800600" y="3973513"/>
            <a:ext cx="1981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Volgt uit               </a:t>
            </a: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9146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962400"/>
            <a:ext cx="26241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eft Brace 54"/>
          <p:cNvSpPr>
            <a:spLocks/>
          </p:cNvSpPr>
          <p:nvPr/>
        </p:nvSpPr>
        <p:spPr bwMode="auto">
          <a:xfrm rot="-5400000">
            <a:off x="1752600" y="4149725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362200" y="4419600"/>
            <a:ext cx="3276600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Beschrijft relatieve versnelling</a:t>
            </a: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16475"/>
            <a:ext cx="6096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334000"/>
            <a:ext cx="152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533400" y="5465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57200" y="5965825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Newton</a:t>
            </a:r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846763"/>
            <a:ext cx="1444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ight Brace 63"/>
          <p:cNvSpPr>
            <a:spLocks/>
          </p:cNvSpPr>
          <p:nvPr/>
        </p:nvSpPr>
        <p:spPr bwMode="auto">
          <a:xfrm>
            <a:off x="2930525" y="5389563"/>
            <a:ext cx="2286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41963"/>
            <a:ext cx="2200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00800"/>
            <a:ext cx="4038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ight Arrow 66"/>
          <p:cNvSpPr>
            <a:spLocks noChangeArrowheads="1"/>
          </p:cNvSpPr>
          <p:nvPr/>
        </p:nvSpPr>
        <p:spPr bwMode="auto">
          <a:xfrm>
            <a:off x="6553200" y="64420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00800"/>
            <a:ext cx="1762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4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49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049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2" grpId="0" animBg="1"/>
      <p:bldP spid="22" grpId="1" animBg="1"/>
      <p:bldP spid="26" grpId="0" animBg="1"/>
      <p:bldP spid="29" grpId="0"/>
      <p:bldP spid="41" grpId="0"/>
      <p:bldP spid="44" grpId="0"/>
      <p:bldP spid="45" grpId="0"/>
      <p:bldP spid="47" grpId="0" animBg="1"/>
      <p:bldP spid="46" grpId="0" animBg="1"/>
      <p:bldP spid="48" grpId="0"/>
      <p:bldP spid="49" grpId="0"/>
      <p:bldP spid="53" grpId="0" animBg="1"/>
      <p:bldP spid="55" grpId="0" animBg="1"/>
      <p:bldP spid="57" grpId="0" animBg="1"/>
      <p:bldP spid="61" grpId="0" animBg="1"/>
      <p:bldP spid="62" grpId="0"/>
      <p:bldP spid="64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Einsteinvergelijkingen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Wellicht verwachten we dat geldt</a:t>
            </a:r>
          </a:p>
        </p:txBody>
      </p:sp>
      <p:sp>
        <p:nvSpPr>
          <p:cNvPr id="67" name="Right Arrow 66"/>
          <p:cNvSpPr>
            <a:spLocks noChangeArrowheads="1"/>
          </p:cNvSpPr>
          <p:nvPr/>
        </p:nvSpPr>
        <p:spPr bwMode="auto">
          <a:xfrm>
            <a:off x="1524000" y="3933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19200"/>
            <a:ext cx="1762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1535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Echter geen tensorvergelijking (geldig in LLF)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1066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914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057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6629401" y="2895600"/>
            <a:ext cx="457200" cy="31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924007" y="2894806"/>
            <a:ext cx="4572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400800" y="30480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tensor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696200" y="30480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scalar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57200" y="23463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Wellicht dient te gelden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Einstein 1912 – fout 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33625"/>
            <a:ext cx="24876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4417219" y="2953544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95625"/>
            <a:ext cx="9525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6625"/>
            <a:ext cx="38100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33825"/>
            <a:ext cx="33004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57200" y="43434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Stelsel van 10 p.d.v. voor 10 componenten van</a:t>
            </a: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400550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670425"/>
            <a:ext cx="7296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7200" y="4637088"/>
            <a:ext cx="548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Probleem:</a:t>
            </a:r>
          </a:p>
        </p:txBody>
      </p: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6172200" y="11430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V="1">
            <a:off x="3581400" y="22860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18088"/>
            <a:ext cx="36576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ight Arrow 72"/>
          <p:cNvSpPr>
            <a:spLocks noChangeArrowheads="1"/>
          </p:cNvSpPr>
          <p:nvPr/>
        </p:nvSpPr>
        <p:spPr bwMode="auto">
          <a:xfrm>
            <a:off x="1676400" y="50180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438400" y="497205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Vrije keuze: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57200" y="5410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Einsteintensor</a:t>
            </a:r>
          </a:p>
        </p:txBody>
      </p:sp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54638"/>
            <a:ext cx="2209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83213"/>
            <a:ext cx="10668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648200" y="5410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Bianchi identiteiten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7200" y="58785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Energie – impuls tensor</a:t>
            </a:r>
          </a:p>
        </p:txBody>
      </p:sp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01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ight Arrow 80"/>
          <p:cNvSpPr>
            <a:spLocks noChangeArrowheads="1"/>
          </p:cNvSpPr>
          <p:nvPr/>
        </p:nvSpPr>
        <p:spPr bwMode="auto">
          <a:xfrm>
            <a:off x="2971800" y="6172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6026150"/>
            <a:ext cx="1911350" cy="63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791200" y="5805488"/>
            <a:ext cx="2438400" cy="368300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Einsteinvergelijkingen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324600" y="6203950"/>
            <a:ext cx="27432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Materie vertelt ruimtetijd hoe te krommen</a:t>
            </a:r>
          </a:p>
        </p:txBody>
      </p:sp>
      <p:cxnSp>
        <p:nvCxnSpPr>
          <p:cNvPr id="2768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7" grpId="0" animBg="1"/>
      <p:bldP spid="50" grpId="0"/>
      <p:bldP spid="63" grpId="0" animBg="1"/>
      <p:bldP spid="65" grpId="0" animBg="1"/>
      <p:bldP spid="66" grpId="0"/>
      <p:bldP spid="69" grpId="0"/>
      <p:bldP spid="70" grpId="0"/>
      <p:bldP spid="73" grpId="0" animBg="1"/>
      <p:bldP spid="74" grpId="0"/>
      <p:bldP spid="75" grpId="0"/>
      <p:bldP spid="78" grpId="0"/>
      <p:bldP spid="79" grpId="0"/>
      <p:bldP spid="81" grpId="0" animBg="1"/>
      <p:bldP spid="83" grpId="0" animBg="1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Zwakke gravitatievelden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ART gaat over in SRT voor LLF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1535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Zonder gravitatie geldt de minkowskimetriek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7200" y="18399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Voor zwakke gravitatievelden geldt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43088"/>
            <a:ext cx="3252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889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21447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Neem aan dat metriek stationair is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95513"/>
            <a:ext cx="990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" y="24495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Neem aan het deeltje langzaam beweegt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0788"/>
            <a:ext cx="2547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5867400" y="3048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73325"/>
            <a:ext cx="762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7200" y="29067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Wereldlijn van vrij-vallend deeltje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7574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ight Arrow 51"/>
          <p:cNvSpPr>
            <a:spLocks noChangeArrowheads="1"/>
          </p:cNvSpPr>
          <p:nvPr/>
        </p:nvSpPr>
        <p:spPr bwMode="auto">
          <a:xfrm>
            <a:off x="38862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2813"/>
            <a:ext cx="2286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1085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7200" y="4189413"/>
            <a:ext cx="487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Christoffelsymbool</a:t>
            </a: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46550"/>
            <a:ext cx="5143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7200" y="45831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Metriek stationair</a:t>
            </a: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27563"/>
            <a:ext cx="3521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ight Arrow 57"/>
          <p:cNvSpPr>
            <a:spLocks noChangeArrowheads="1"/>
          </p:cNvSpPr>
          <p:nvPr/>
        </p:nvSpPr>
        <p:spPr bwMode="auto">
          <a:xfrm>
            <a:off x="14478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3657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64770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79988"/>
            <a:ext cx="16764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eft Brace 61"/>
          <p:cNvSpPr>
            <a:spLocks/>
          </p:cNvSpPr>
          <p:nvPr/>
        </p:nvSpPr>
        <p:spPr bwMode="auto">
          <a:xfrm rot="-5400000">
            <a:off x="2813050" y="5357813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6002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51513"/>
            <a:ext cx="16002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57200" y="5853113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Newton</a:t>
            </a:r>
          </a:p>
        </p:txBody>
      </p:sp>
      <p:sp>
        <p:nvSpPr>
          <p:cNvPr id="77" name="Right Arrow 76"/>
          <p:cNvSpPr>
            <a:spLocks noChangeArrowheads="1"/>
          </p:cNvSpPr>
          <p:nvPr/>
        </p:nvSpPr>
        <p:spPr bwMode="auto">
          <a:xfrm>
            <a:off x="887413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63515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ight Arrow 79"/>
          <p:cNvSpPr>
            <a:spLocks noChangeArrowheads="1"/>
          </p:cNvSpPr>
          <p:nvPr/>
        </p:nvSpPr>
        <p:spPr bwMode="auto">
          <a:xfrm>
            <a:off x="3214688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4840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05400" y="5715000"/>
            <a:ext cx="3429000" cy="369888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Newtoniaanse limiet van ART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1811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391400" y="6142038"/>
            <a:ext cx="152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Aarde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Zon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Calibri" panose="020F0502020204030204" pitchFamily="34" charset="0"/>
              </a:rPr>
              <a:t>Witte dwerg</a:t>
            </a:r>
            <a:endParaRPr lang="en-US" altLang="en-US" sz="1800" b="0">
              <a:latin typeface="Calibri" panose="020F0502020204030204" pitchFamily="34" charset="0"/>
            </a:endParaRP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72200"/>
            <a:ext cx="4191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0800"/>
            <a:ext cx="3476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6613525"/>
            <a:ext cx="381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3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kstvak 43"/>
          <p:cNvSpPr txBox="1">
            <a:spLocks noChangeArrowheads="1"/>
          </p:cNvSpPr>
          <p:nvPr/>
        </p:nvSpPr>
        <p:spPr bwMode="auto">
          <a:xfrm>
            <a:off x="6781800" y="3617913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 b="0">
                <a:latin typeface="Symbol" panose="05050102010706020507" pitchFamily="18" charset="2"/>
              </a:rPr>
              <a:t>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0"/>
      <p:bldP spid="40" grpId="0"/>
      <p:bldP spid="43" grpId="0"/>
      <p:bldP spid="45" grpId="0"/>
      <p:bldP spid="45" grpId="1"/>
      <p:bldP spid="47" grpId="0" animBg="1"/>
      <p:bldP spid="51" grpId="0"/>
      <p:bldP spid="52" grpId="0" animBg="1"/>
      <p:bldP spid="54" grpId="0"/>
      <p:bldP spid="56" grpId="0"/>
      <p:bldP spid="58" grpId="0" animBg="1"/>
      <p:bldP spid="61" grpId="0" animBg="1"/>
      <p:bldP spid="62" grpId="0" animBg="1"/>
      <p:bldP spid="76" grpId="0"/>
      <p:bldP spid="77" grpId="0" animBg="1"/>
      <p:bldP spid="80" grpId="0" animBg="1"/>
      <p:bldP spid="82" grpId="0" animBg="1"/>
      <p:bldP spid="85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van de tijd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236663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Ruimtetijdkromming zorgt voor kromming van de tijd</a:t>
            </a: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7475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1611313"/>
            <a:ext cx="586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Klok in rust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655763"/>
            <a:ext cx="115728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57200" y="1916113"/>
            <a:ext cx="586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Tijdinterval tussen twee tikken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36750"/>
            <a:ext cx="32956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ight Arrow 45"/>
          <p:cNvSpPr>
            <a:spLocks noChangeArrowheads="1"/>
          </p:cNvSpPr>
          <p:nvPr/>
        </p:nvSpPr>
        <p:spPr bwMode="auto">
          <a:xfrm>
            <a:off x="2971800" y="2452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289175"/>
            <a:ext cx="1755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7200" y="2982913"/>
            <a:ext cx="586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Ruimtetijdinterval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922588"/>
            <a:ext cx="3529012" cy="53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096000" y="2863850"/>
            <a:ext cx="2362200" cy="647700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Beschrijft banen van deeltjes in ruimtetijd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38200" y="4191000"/>
            <a:ext cx="3870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" y="37338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Baan van een bal en een kogel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181600" y="5029200"/>
            <a:ext cx="3048000" cy="646113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Ruimtelijke kromming is zeer verschillend</a:t>
            </a:r>
          </a:p>
        </p:txBody>
      </p:sp>
      <p:cxnSp>
        <p:nvCxnSpPr>
          <p:cNvPr id="3176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6" grpId="0" animBg="1"/>
      <p:bldP spid="48" grpId="0"/>
      <p:bldP spid="53" grpId="0" animBg="1"/>
      <p:bldP spid="55" grpId="0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in ruimtetijd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95400"/>
            <a:ext cx="69913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52400" y="4521200"/>
            <a:ext cx="1828800" cy="2108200"/>
            <a:chOff x="152400" y="4521055"/>
            <a:chExt cx="1828800" cy="2108345"/>
          </a:xfrm>
        </p:grpSpPr>
        <p:sp>
          <p:nvSpPr>
            <p:cNvPr id="33800" name="Oval 18"/>
            <p:cNvSpPr>
              <a:spLocks noChangeArrowheads="1"/>
            </p:cNvSpPr>
            <p:nvPr/>
          </p:nvSpPr>
          <p:spPr bwMode="auto">
            <a:xfrm>
              <a:off x="152400" y="4876800"/>
              <a:ext cx="1752600" cy="1752600"/>
            </a:xfrm>
            <a:prstGeom prst="ellips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Symbol" panose="05050102010706020507" pitchFamily="18" charset="2"/>
              </a:endParaRPr>
            </a:p>
          </p:txBody>
        </p:sp>
        <p:cxnSp>
          <p:nvCxnSpPr>
            <p:cNvPr id="33801" name="Straight Arrow Connector 28"/>
            <p:cNvCxnSpPr>
              <a:cxnSpLocks noChangeShapeType="1"/>
              <a:endCxn id="33800" idx="0"/>
            </p:cNvCxnSpPr>
            <p:nvPr/>
          </p:nvCxnSpPr>
          <p:spPr bwMode="auto">
            <a:xfrm rot="16200000" flipV="1">
              <a:off x="594411" y="5311090"/>
              <a:ext cx="869373" cy="794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2" name="Straight Arrow Connector 32"/>
            <p:cNvCxnSpPr>
              <a:cxnSpLocks noChangeShapeType="1"/>
              <a:endCxn id="33800" idx="7"/>
            </p:cNvCxnSpPr>
            <p:nvPr/>
          </p:nvCxnSpPr>
          <p:spPr bwMode="auto">
            <a:xfrm rot="5400000" flipH="1" flipV="1">
              <a:off x="1066800" y="5133464"/>
              <a:ext cx="581538" cy="581535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Connector 37"/>
            <p:cNvCxnSpPr>
              <a:cxnSpLocks noChangeShapeType="1"/>
              <a:stCxn id="33800" idx="7"/>
              <a:endCxn id="33800" idx="1"/>
            </p:cNvCxnSpPr>
            <p:nvPr/>
          </p:nvCxnSpPr>
          <p:spPr bwMode="auto">
            <a:xfrm rot="16200000" flipV="1">
              <a:off x="1028700" y="4513825"/>
              <a:ext cx="1588" cy="1239274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Oval 38"/>
            <p:cNvSpPr>
              <a:spLocks noChangeArrowheads="1"/>
            </p:cNvSpPr>
            <p:nvPr/>
          </p:nvSpPr>
          <p:spPr bwMode="auto">
            <a:xfrm>
              <a:off x="990602" y="5694218"/>
              <a:ext cx="76200" cy="76200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rgbClr val="0000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49B21A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l-NL" altLang="en-US" sz="1800" b="0">
                <a:latin typeface="Symbol" panose="05050102010706020507" pitchFamily="18" charset="2"/>
              </a:endParaRPr>
            </a:p>
          </p:txBody>
        </p:sp>
        <p:graphicFrame>
          <p:nvGraphicFramePr>
            <p:cNvPr id="33805" name="Object 3"/>
            <p:cNvGraphicFramePr>
              <a:graphicFrameLocks noChangeAspect="1"/>
            </p:cNvGraphicFramePr>
            <p:nvPr/>
          </p:nvGraphicFramePr>
          <p:xfrm>
            <a:off x="1295400" y="5560541"/>
            <a:ext cx="685800" cy="611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4" name="Equation" r:id="rId5" imgW="469900" imgH="419100" progId="Equation.3">
                    <p:embed/>
                  </p:oleObj>
                </mc:Choice>
                <mc:Fallback>
                  <p:oleObj name="Equation" r:id="rId5" imgW="469900" imgH="4191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0541"/>
                          <a:ext cx="685800" cy="61165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806" name="Straight Connector 48"/>
            <p:cNvCxnSpPr>
              <a:cxnSpLocks noChangeShapeType="1"/>
            </p:cNvCxnSpPr>
            <p:nvPr/>
          </p:nvCxnSpPr>
          <p:spPr bwMode="auto">
            <a:xfrm rot="5400000">
              <a:off x="245124" y="4924497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7" name="Straight Connector 49"/>
            <p:cNvCxnSpPr>
              <a:cxnSpLocks noChangeShapeType="1"/>
            </p:cNvCxnSpPr>
            <p:nvPr/>
          </p:nvCxnSpPr>
          <p:spPr bwMode="auto">
            <a:xfrm rot="5400000">
              <a:off x="1440077" y="4934888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Straight Connector 51"/>
            <p:cNvCxnSpPr>
              <a:cxnSpLocks noChangeShapeType="1"/>
            </p:cNvCxnSpPr>
            <p:nvPr/>
          </p:nvCxnSpPr>
          <p:spPr bwMode="auto">
            <a:xfrm>
              <a:off x="457200" y="4800600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3809" name="Object 4"/>
            <p:cNvGraphicFramePr>
              <a:graphicFrameLocks noChangeAspect="1"/>
            </p:cNvGraphicFramePr>
            <p:nvPr/>
          </p:nvGraphicFramePr>
          <p:xfrm>
            <a:off x="762000" y="4876800"/>
            <a:ext cx="184150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5" name="Equation" r:id="rId7" imgW="126725" imgH="177415" progId="Equation.3">
                    <p:embed/>
                  </p:oleObj>
                </mc:Choice>
                <mc:Fallback>
                  <p:oleObj name="Equation" r:id="rId7" imgW="126725" imgH="177415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876800"/>
                          <a:ext cx="184150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5"/>
            <p:cNvGraphicFramePr>
              <a:graphicFrameLocks noChangeAspect="1"/>
            </p:cNvGraphicFramePr>
            <p:nvPr/>
          </p:nvGraphicFramePr>
          <p:xfrm>
            <a:off x="941388" y="4521055"/>
            <a:ext cx="128587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76" name="Equation" r:id="rId9" imgW="88669" imgH="177338" progId="Equation.3">
                    <p:embed/>
                  </p:oleObj>
                </mc:Choice>
                <mc:Fallback>
                  <p:oleObj name="Equation" r:id="rId9" imgW="88669" imgH="177338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388" y="4521055"/>
                          <a:ext cx="128587" cy="2587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57600" y="5781675"/>
            <a:ext cx="3657600" cy="923925"/>
          </a:xfrm>
          <a:prstGeom prst="rect">
            <a:avLst/>
          </a:prstGeom>
          <a:solidFill>
            <a:srgbClr val="FEF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In werkelijkheid zijn de banen (geodeten) volledig recht, en is ruimtetijd gekromd</a:t>
            </a:r>
          </a:p>
        </p:txBody>
      </p:sp>
      <p:cxnSp>
        <p:nvCxnSpPr>
          <p:cNvPr id="3379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Meetkunde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studie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vormen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relaties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1000" y="1957388"/>
            <a:ext cx="46457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Euclidische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endParaRPr lang="en-US" altLang="en-US" sz="1800" b="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som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van interne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hoeken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driehoek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is 180</a:t>
            </a:r>
            <a:r>
              <a:rPr lang="en-US" altLang="en-US" sz="1600" b="0" baseline="30000" dirty="0" smtClean="0">
                <a:latin typeface="Calibri" panose="020F0502020204030204" pitchFamily="34" charset="0"/>
              </a:rPr>
              <a:t>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 smtClean="0">
                <a:latin typeface="Calibri" panose="020F0502020204030204" pitchFamily="34" charset="0"/>
              </a:rPr>
              <a:t> 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omtrek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cirkel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straal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lengte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2</a:t>
            </a:r>
            <a:r>
              <a:rPr lang="en-US" altLang="en-US" sz="1600" b="0" dirty="0" smtClean="0">
                <a:latin typeface="Symbol" panose="05050102010706020507" pitchFamily="18" charset="2"/>
              </a:rPr>
              <a:t>p</a:t>
            </a:r>
            <a:r>
              <a:rPr lang="en-US" altLang="en-US" sz="1600" b="0" i="1" dirty="0" smtClean="0">
                <a:latin typeface="Calibri" panose="020F0502020204030204" pitchFamily="34" charset="0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bol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met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straal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heeft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oppervlak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i="1" dirty="0" smtClean="0">
                <a:latin typeface="Calibri" panose="020F0502020204030204" pitchFamily="34" charset="0"/>
              </a:rPr>
              <a:t>A =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4</a:t>
            </a:r>
            <a:r>
              <a:rPr lang="en-US" altLang="en-US" sz="1600" b="0" dirty="0" smtClean="0">
                <a:latin typeface="Symbol" panose="05050102010706020507" pitchFamily="18" charset="2"/>
              </a:rPr>
              <a:t>p</a:t>
            </a:r>
            <a:r>
              <a:rPr lang="en-US" altLang="en-US" sz="1600" b="0" i="1" dirty="0" smtClean="0">
                <a:latin typeface="Calibri" panose="020F0502020204030204" pitchFamily="34" charset="0"/>
              </a:rPr>
              <a:t>R</a:t>
            </a:r>
            <a:r>
              <a:rPr lang="en-US" altLang="en-US" sz="1600" b="0" baseline="30000" dirty="0" smtClean="0">
                <a:latin typeface="Calibri" panose="020F0502020204030204" pitchFamily="34" charset="0"/>
              </a:rPr>
              <a:t>2</a:t>
            </a:r>
            <a:endParaRPr lang="en-US" altLang="en-US" sz="1400" b="0" baseline="30000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1000" y="3195638"/>
            <a:ext cx="548714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Euclidische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soort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  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Bolyai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Lobachevsky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, Gauss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vonden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andere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geometrien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885826"/>
            <a:ext cx="2073208" cy="5775649"/>
          </a:xfrm>
          <a:prstGeom prst="rect">
            <a:avLst/>
          </a:prstGeom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1" y="5638800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eigenschappen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om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experimentele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onderneming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kwestie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wiskunde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1000" y="40386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Met name Carl Friedrich Gauss (1777 – 1855)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Bernhard Riemann (1826 – 1866)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belangrijke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bijdragen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tot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ontwikkeling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geleverd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differentiaalmeetkunde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gedefinieerd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6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71683"/>
            <a:ext cx="1543050" cy="576375"/>
          </a:xfrm>
          <a:prstGeom prst="rect">
            <a:avLst/>
          </a:prstGeom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Differentiaalmeetkunde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lijnelement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Lengte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1000" y="1600200"/>
            <a:ext cx="491256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Euclidisch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2D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Cartesische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co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örd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inaten</a:t>
            </a:r>
            <a:endParaRPr lang="en-US" altLang="en-US" sz="1600" b="0" baseline="3000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 smtClean="0">
                <a:latin typeface="Calibri" panose="020F0502020204030204" pitchFamily="34" charset="0"/>
              </a:rPr>
              <a:t>  - </a:t>
            </a:r>
            <a:r>
              <a:rPr lang="en-US" altLang="en-US" sz="1600" b="0" dirty="0" err="1">
                <a:latin typeface="Calibri" panose="020F0502020204030204" pitchFamily="34" charset="0"/>
              </a:rPr>
              <a:t>d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eel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op in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segmenten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endParaRPr lang="en-US" altLang="en-US" sz="1600" b="0" i="1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gebruik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>
                <a:latin typeface="Calibri" panose="020F0502020204030204" pitchFamily="34" charset="0"/>
              </a:rPr>
              <a:t>Pythagoras </a:t>
            </a:r>
            <a:r>
              <a:rPr lang="en-US" altLang="en-US" sz="1600" b="0" dirty="0" err="1">
                <a:latin typeface="Calibri" panose="020F0502020204030204" pitchFamily="34" charset="0"/>
              </a:rPr>
              <a:t>voor</a:t>
            </a:r>
            <a:r>
              <a:rPr lang="en-US" altLang="en-US" sz="1600" b="0" dirty="0">
                <a:latin typeface="Calibri" panose="020F0502020204030204" pitchFamily="34" charset="0"/>
              </a:rPr>
              <a:t> elk segment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sommeer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>
                <a:latin typeface="Calibri" panose="020F0502020204030204" pitchFamily="34" charset="0"/>
              </a:rPr>
              <a:t>om de hele </a:t>
            </a:r>
            <a:r>
              <a:rPr lang="en-US" altLang="en-US" sz="1600" b="0" dirty="0" err="1">
                <a:latin typeface="Calibri" panose="020F0502020204030204" pitchFamily="34" charset="0"/>
              </a:rPr>
              <a:t>lengte</a:t>
            </a:r>
            <a:r>
              <a:rPr lang="en-US" altLang="en-US" sz="1600" b="0" dirty="0">
                <a:latin typeface="Calibri" panose="020F0502020204030204" pitchFamily="34" charset="0"/>
              </a:rPr>
              <a:t> van de </a:t>
            </a:r>
            <a:r>
              <a:rPr lang="en-US" altLang="en-US" sz="1600" b="0" dirty="0" err="1">
                <a:latin typeface="Calibri" panose="020F0502020204030204" pitchFamily="34" charset="0"/>
              </a:rPr>
              <a:t>kromme</a:t>
            </a:r>
            <a:r>
              <a:rPr lang="en-US" altLang="en-US" sz="1600" b="0" dirty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>
                <a:latin typeface="Calibri" panose="020F0502020204030204" pitchFamily="34" charset="0"/>
              </a:rPr>
              <a:t>te</a:t>
            </a:r>
            <a:r>
              <a:rPr lang="en-US" altLang="en-US" sz="1600" b="0" dirty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>
                <a:latin typeface="Calibri" panose="020F0502020204030204" pitchFamily="34" charset="0"/>
              </a:rPr>
              <a:t>vinden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1000" y="4185047"/>
            <a:ext cx="44902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Neem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limiet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infinitesimale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elementen</a:t>
            </a:r>
            <a:endParaRPr lang="en-US" altLang="en-US" sz="18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alibri" panose="020F0502020204030204" pitchFamily="34" charset="0"/>
              </a:rPr>
              <a:t>    -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levert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lijnelement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0" y="5401270"/>
            <a:ext cx="8153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nu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nog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hoe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dergelijke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integraal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berekenen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optellen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moeten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rekening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houden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met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want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verschillende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bijdragen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x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y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143000"/>
            <a:ext cx="2100141" cy="2233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96" y="2352079"/>
            <a:ext cx="2021485" cy="297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2183627"/>
            <a:ext cx="299488" cy="220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733925"/>
            <a:ext cx="1600200" cy="523875"/>
          </a:xfrm>
          <a:prstGeom prst="rect">
            <a:avLst/>
          </a:prstGeom>
        </p:spPr>
      </p:pic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3124200" y="4845627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923" y="4798695"/>
            <a:ext cx="1569265" cy="351732"/>
          </a:xfrm>
          <a:prstGeom prst="rect">
            <a:avLst/>
          </a:prstGeom>
        </p:spPr>
      </p:pic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5943600" y="484207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209" y="4824123"/>
            <a:ext cx="1875099" cy="3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3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uiExpand="1" build="p" bldLvl="2"/>
      <p:bldP spid="46" grpId="0"/>
      <p:bldP spid="52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Differentiaalmeetkunde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lijnelement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Lengte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Euclidisch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143000"/>
            <a:ext cx="2100141" cy="2233419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1" y="1619071"/>
            <a:ext cx="5584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meest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eenvoudige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oplossing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gebruik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maken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geparametriseerde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De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worden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continu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varierende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parameter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u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986" y="5006673"/>
            <a:ext cx="5662824" cy="701964"/>
          </a:xfrm>
          <a:prstGeom prst="rect">
            <a:avLst/>
          </a:prstGeom>
        </p:spPr>
      </p:pic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1769269" y="6180282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38" y="5811873"/>
            <a:ext cx="6007179" cy="957119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1000" y="2590800"/>
            <a:ext cx="558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x(u)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y(u)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2983468"/>
            <a:ext cx="558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954199"/>
            <a:ext cx="728663" cy="3492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949017" y="2918748"/>
            <a:ext cx="2119313" cy="402056"/>
            <a:chOff x="3949017" y="2918748"/>
            <a:chExt cx="2119313" cy="4020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9017" y="2980742"/>
              <a:ext cx="2119313" cy="34006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4226691" y="2918748"/>
              <a:ext cx="152400" cy="851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3364468"/>
            <a:ext cx="558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geeft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835" y="3370161"/>
            <a:ext cx="1285875" cy="33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635" y="3387710"/>
            <a:ext cx="2837110" cy="303771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3821668"/>
            <a:ext cx="558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u="sng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u="sng" dirty="0" err="1" smtClean="0">
                <a:latin typeface="Calibri" panose="020F0502020204030204" pitchFamily="34" charset="0"/>
              </a:rPr>
              <a:t>geldt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3769507"/>
            <a:ext cx="1328738" cy="516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5871" y="4328780"/>
            <a:ext cx="1381125" cy="582127"/>
          </a:xfrm>
          <a:prstGeom prst="rect">
            <a:avLst/>
          </a:prstGeom>
        </p:spPr>
      </p:pic>
      <p:sp>
        <p:nvSpPr>
          <p:cNvPr id="25" name="Right Brace 24"/>
          <p:cNvSpPr/>
          <p:nvPr/>
        </p:nvSpPr>
        <p:spPr bwMode="auto">
          <a:xfrm>
            <a:off x="3048000" y="3880788"/>
            <a:ext cx="184772" cy="986308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3617091" y="4234462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800" y="4117077"/>
            <a:ext cx="2675734" cy="5047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5207217"/>
            <a:ext cx="1875099" cy="300876"/>
          </a:xfrm>
          <a:prstGeom prst="rect">
            <a:avLst/>
          </a:prstGeom>
        </p:spPr>
      </p:pic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2538910" y="523889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/>
      <p:bldP spid="22" grpId="0" animBg="1"/>
      <p:bldP spid="23" grpId="0"/>
      <p:bldP spid="24" grpId="0"/>
      <p:bldP spid="28" grpId="0"/>
      <p:bldP spid="31" grpId="0"/>
      <p:bldP spid="25" grpId="0" animBg="1"/>
      <p:bldP spid="35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Gekromde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oppervlakken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Beschouw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3D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Euclidische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1" y="1840468"/>
            <a:ext cx="558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Sferische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95" y="1087474"/>
            <a:ext cx="2777254" cy="2682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06" y="2245507"/>
            <a:ext cx="1576388" cy="896274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1383268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Cartesische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810" y="1367139"/>
            <a:ext cx="2147390" cy="345496"/>
          </a:xfrm>
          <a:prstGeom prst="rect">
            <a:avLst/>
          </a:prstGeom>
        </p:spPr>
      </p:pic>
      <p:sp>
        <p:nvSpPr>
          <p:cNvPr id="32" name="Right Brace 31"/>
          <p:cNvSpPr/>
          <p:nvPr/>
        </p:nvSpPr>
        <p:spPr bwMode="auto">
          <a:xfrm>
            <a:off x="2133600" y="2290292"/>
            <a:ext cx="184772" cy="85148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510989" y="255146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43" y="3264423"/>
            <a:ext cx="4976141" cy="910075"/>
          </a:xfrm>
          <a:prstGeom prst="rect">
            <a:avLst/>
          </a:prstGeom>
        </p:spPr>
      </p:pic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3878484" y="405527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48200" y="3940810"/>
            <a:ext cx="3733800" cy="475298"/>
            <a:chOff x="4648200" y="3940810"/>
            <a:chExt cx="3733800" cy="47529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648200" y="3940810"/>
              <a:ext cx="3733800" cy="475298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1762" y="4005078"/>
              <a:ext cx="3567113" cy="345204"/>
            </a:xfrm>
            <a:prstGeom prst="rect">
              <a:avLst/>
            </a:prstGeom>
          </p:spPr>
        </p:pic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0999" y="4507468"/>
            <a:ext cx="7648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lengte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3D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Hiermee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hele 3D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Euclidische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opbouwen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Gauss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besefte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hierbij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sleutel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81000" y="5553670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Wat we nu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doen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kijken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2D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de 3D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vlakke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.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Hiertoe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stellen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r = 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vinden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6259120"/>
            <a:ext cx="2865216" cy="3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5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/>
      <p:bldP spid="30" grpId="0"/>
      <p:bldP spid="32" grpId="0" animBg="1"/>
      <p:bldP spid="33" grpId="0" animBg="1"/>
      <p:bldP spid="36" grpId="0" animBg="1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Gekromde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oppervlakken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Beschouw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2D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oppervlak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bol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1" y="1840468"/>
            <a:ext cx="558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zijn</a:t>
            </a:r>
            <a:r>
              <a:rPr lang="en-US" altLang="en-US" sz="1800" b="0" dirty="0">
                <a:latin typeface="Calibri" panose="020F0502020204030204" pitchFamily="34" charset="0"/>
              </a:rPr>
              <a:t>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1459468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0999" y="2332672"/>
            <a:ext cx="5181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Voorbeeld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omtrek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cirkel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C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81000" y="2782669"/>
            <a:ext cx="764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u="sng" dirty="0" err="1" smtClean="0">
                <a:latin typeface="Calibri" panose="020F0502020204030204" pitchFamily="34" charset="0"/>
              </a:rPr>
              <a:t>Antwoord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     is constant,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24360"/>
            <a:ext cx="3212772" cy="2936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46" y="1431415"/>
            <a:ext cx="2865216" cy="381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977" y="1881135"/>
            <a:ext cx="199246" cy="269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651" y="1827664"/>
            <a:ext cx="170127" cy="372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813613"/>
            <a:ext cx="199246" cy="269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188925"/>
            <a:ext cx="4905375" cy="650469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1000" y="3974068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straal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omtrek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hetzelfde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oppervlak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omtrek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anders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Euclidische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resultaat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687669"/>
            <a:ext cx="764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som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interne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hoeken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driehoek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groter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180</a:t>
            </a:r>
            <a:r>
              <a:rPr lang="en-US" altLang="en-US" sz="1800" b="0" baseline="30000" dirty="0" smtClean="0">
                <a:latin typeface="Calibri" panose="020F0502020204030204" pitchFamily="34" charset="0"/>
              </a:rPr>
              <a:t>o</a:t>
            </a:r>
            <a:endParaRPr lang="en-US" altLang="en-US" sz="1600" b="0" i="1" baseline="300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1" y="5117068"/>
            <a:ext cx="647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korste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tussen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twee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punten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het segment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cirkel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punten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waarvan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middelpunt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cirkel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samenvalt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met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middelpunt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bol.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grootcirkel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6059269"/>
            <a:ext cx="6477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kromming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err="1" smtClean="0">
                <a:latin typeface="Calibri" panose="020F0502020204030204" pitchFamily="34" charset="0"/>
              </a:rPr>
              <a:t>intrinsieke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oppervlak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187" y="4702239"/>
            <a:ext cx="2105025" cy="20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58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/>
      <p:bldP spid="30" grpId="0"/>
      <p:bldP spid="39" grpId="0"/>
      <p:bldP spid="42" grpId="0"/>
      <p:bldP spid="27" grpId="0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Metriek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Riemannse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geometrie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diverse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gezien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42" y="2215587"/>
            <a:ext cx="2486628" cy="330882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4126468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Riemann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besefte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je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startpunt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beschouwen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enkel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samenvatting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</a:t>
            </a:r>
            <a:endParaRPr lang="en-US" altLang="en-US" sz="1600" b="0" i="1" baseline="300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1" y="4800600"/>
            <a:ext cx="5714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-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dimensionale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Riemannse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waarvoor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geldt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55626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functies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coefficienten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dienen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symmetrisch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                 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dus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1800" b="0" i="1" dirty="0" smtClean="0">
                <a:latin typeface="Calibri" panose="020F0502020204030204" pitchFamily="34" charset="0"/>
              </a:rPr>
              <a:t>n+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1)/2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onafhankelijke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coefficienten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842" y="1998561"/>
            <a:ext cx="3037572" cy="2939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22" y="1653065"/>
            <a:ext cx="2147390" cy="3454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284" y="1094186"/>
            <a:ext cx="1569265" cy="351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219" y="1414330"/>
            <a:ext cx="1707266" cy="287973"/>
          </a:xfrm>
          <a:prstGeom prst="rect">
            <a:avLst/>
          </a:prstGeom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1459468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We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hebben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afgeleid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ons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bekende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eigenschappen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2173069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uitgedrukt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som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kwadraten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</a:t>
            </a:r>
            <a:r>
              <a:rPr lang="en-US" altLang="en-US" sz="1800" b="0" dirty="0" err="1">
                <a:latin typeface="Calibri" panose="020F0502020204030204" pitchFamily="34" charset="0"/>
              </a:rPr>
              <a:t>ör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dinatenverschillen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analogie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met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Stelling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Pythagoras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311527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Met het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lijnelement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kunnen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we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lengten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curven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korste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paden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bepalen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daarmee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eigenschappen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cirkels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driehoeken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uiteindelijk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hele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meetkunde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(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gekromde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)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afleiden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4575550"/>
            <a:ext cx="2415705" cy="90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5613619"/>
            <a:ext cx="347006" cy="278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4284" y="5613619"/>
            <a:ext cx="885825" cy="291312"/>
          </a:xfrm>
          <a:prstGeom prst="rect">
            <a:avLst/>
          </a:prstGeom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" y="6183868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De set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coefficienten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wordt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metriek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genoemd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ook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wel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metrische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tensor,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bepaalt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volledige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geometrie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endParaRPr lang="en-US" altLang="en-US" sz="1600" b="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0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8" grpId="0"/>
      <p:bldP spid="29" grpId="0"/>
      <p:bldP spid="31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Connecties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parallel transport</a:t>
            </a:r>
          </a:p>
        </p:txBody>
      </p:sp>
      <p:cxnSp>
        <p:nvCxnSpPr>
          <p:cNvPr id="92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1000" y="1077913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Stel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: je wilt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vectoren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op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posities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P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Q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vergelijken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1" y="32766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</a:rPr>
              <a:t>Met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sferische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wordt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het al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lastig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hun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basisvectoren</a:t>
            </a:r>
            <a:r>
              <a:rPr lang="en-US" altLang="en-US" sz="1800" b="0" dirty="0">
                <a:latin typeface="Calibri" panose="020F0502020204030204" pitchFamily="34" charset="0"/>
              </a:rPr>
              <a:t> van punt tot punt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veranderen</a:t>
            </a:r>
            <a:endParaRPr lang="en-US" altLang="en-US" sz="1600" b="0" i="1" baseline="300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1459468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Transporteer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err="1" smtClean="0">
                <a:latin typeface="Bodoni MT" panose="02070603080606020203" pitchFamily="18" charset="0"/>
              </a:rPr>
              <a:t>v</a:t>
            </a:r>
            <a:r>
              <a:rPr lang="en-US" altLang="en-US" sz="1800" b="0" baseline="-25000" dirty="0" err="1" smtClean="0">
                <a:latin typeface="Calibri" panose="020F0502020204030204" pitchFamily="34" charset="0"/>
              </a:rPr>
              <a:t>P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naar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Q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langs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gekozen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pad C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zodanig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je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richting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van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deze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vector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behoudt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2173069"/>
            <a:ext cx="541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err="1" smtClean="0">
                <a:latin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ruimte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Euclidisch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de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Cartesisch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dan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is parallel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transporteren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eenvoudig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omdat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de </a:t>
            </a:r>
            <a:r>
              <a:rPr lang="en-US" altLang="en-US" sz="1800" b="0" dirty="0" err="1">
                <a:latin typeface="Calibri" panose="020F0502020204030204" pitchFamily="34" charset="0"/>
              </a:rPr>
              <a:t>coördinaten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>
                <a:latin typeface="Calibri" panose="020F0502020204030204" pitchFamily="34" charset="0"/>
              </a:rPr>
              <a:t>basisvectoren</a:t>
            </a:r>
            <a:r>
              <a:rPr lang="en-US" altLang="en-US" sz="1800" b="0" dirty="0">
                <a:latin typeface="Calibri" panose="020F0502020204030204" pitchFamily="34" charset="0"/>
              </a:rPr>
              <a:t> </a:t>
            </a:r>
            <a:r>
              <a:rPr lang="en-US" altLang="en-US" sz="1800" i="1" dirty="0" err="1" smtClean="0">
                <a:latin typeface="Bodoni MT" panose="02070603080606020203" pitchFamily="18" charset="0"/>
              </a:rPr>
              <a:t>i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, </a:t>
            </a:r>
            <a:r>
              <a:rPr lang="en-US" altLang="en-US" sz="1800" i="1" dirty="0" smtClean="0">
                <a:latin typeface="Bodoni MT" panose="02070603080606020203" pitchFamily="18" charset="0"/>
              </a:rPr>
              <a:t>j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en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i="1" dirty="0" smtClean="0">
                <a:latin typeface="Bodoni MT" panose="02070603080606020203" pitchFamily="18" charset="0"/>
              </a:rPr>
              <a:t>k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globaal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zijn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81" y="1054543"/>
            <a:ext cx="2683206" cy="3441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66017"/>
            <a:ext cx="3448050" cy="26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3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8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19890</TotalTime>
  <Words>1468</Words>
  <Application>Microsoft Office PowerPoint</Application>
  <PresentationFormat>Letter Paper (8.5x11 in)</PresentationFormat>
  <Paragraphs>259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 Unicode MS</vt:lpstr>
      <vt:lpstr>Arabic Typesetting</vt:lpstr>
      <vt:lpstr>Arial</vt:lpstr>
      <vt:lpstr>Arial Rounded MT Bold</vt:lpstr>
      <vt:lpstr>Biondi</vt:lpstr>
      <vt:lpstr>Bodoni MT</vt:lpstr>
      <vt:lpstr>Calibri</vt:lpstr>
      <vt:lpstr>MS PGothic</vt:lpstr>
      <vt:lpstr>Symbol</vt:lpstr>
      <vt:lpstr>Times</vt:lpstr>
      <vt:lpstr>Default Design</vt:lpstr>
      <vt:lpstr>Photo Editor Photo</vt:lpstr>
      <vt:lpstr>Equation</vt:lpstr>
      <vt:lpstr>PowerPoint Presentation</vt:lpstr>
      <vt:lpstr>PowerPoint Presentation</vt:lpstr>
      <vt:lpstr>Meetkunde</vt:lpstr>
      <vt:lpstr>Differentiaalmeetkunde en lijnelement</vt:lpstr>
      <vt:lpstr>Differentiaalmeetkunde en lijnelement</vt:lpstr>
      <vt:lpstr>Gekromde oppervlakken</vt:lpstr>
      <vt:lpstr>Gekromde oppervlakken</vt:lpstr>
      <vt:lpstr>Metriek en Riemannse geometrie</vt:lpstr>
      <vt:lpstr>Connecties en parallel transport</vt:lpstr>
      <vt:lpstr>Connecties en parallel transport</vt:lpstr>
      <vt:lpstr>Connecties en parallel transport</vt:lpstr>
      <vt:lpstr>Connecties en parallel transport</vt:lpstr>
      <vt:lpstr>Covariante afgeleide</vt:lpstr>
      <vt:lpstr>Lokaal lorentzframe – LLF </vt:lpstr>
      <vt:lpstr>Kromming en parallel transport</vt:lpstr>
      <vt:lpstr>Geodeten</vt:lpstr>
      <vt:lpstr>            Riemanntensor                    </vt:lpstr>
      <vt:lpstr>Riemanntensor: eigenschappen</vt:lpstr>
      <vt:lpstr>Getijdenkrachten</vt:lpstr>
      <vt:lpstr>Einsteinvergelijkingen</vt:lpstr>
      <vt:lpstr>Einsteinvergelijkingen</vt:lpstr>
      <vt:lpstr>Zwakke gravitatievelden</vt:lpstr>
      <vt:lpstr>Kromming van de tijd</vt:lpstr>
      <vt:lpstr>Kromming in ruimtetijd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973</cp:revision>
  <cp:lastPrinted>2002-09-13T18:52:55Z</cp:lastPrinted>
  <dcterms:created xsi:type="dcterms:W3CDTF">2001-01-08T10:28:24Z</dcterms:created>
  <dcterms:modified xsi:type="dcterms:W3CDTF">2015-10-27T20:33:48Z</dcterms:modified>
</cp:coreProperties>
</file>