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880" r:id="rId2"/>
    <p:sldId id="879" r:id="rId3"/>
    <p:sldId id="877" r:id="rId4"/>
    <p:sldId id="878" r:id="rId5"/>
    <p:sldId id="866" r:id="rId6"/>
    <p:sldId id="868" r:id="rId7"/>
    <p:sldId id="867" r:id="rId8"/>
    <p:sldId id="869" r:id="rId9"/>
    <p:sldId id="870" r:id="rId10"/>
    <p:sldId id="871" r:id="rId11"/>
    <p:sldId id="872" r:id="rId12"/>
    <p:sldId id="873" r:id="rId13"/>
    <p:sldId id="874" r:id="rId14"/>
    <p:sldId id="875" r:id="rId15"/>
    <p:sldId id="876" r:id="rId16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CAC"/>
    <a:srgbClr val="FFFFCC"/>
    <a:srgbClr val="CCFF66"/>
    <a:srgbClr val="CC0000"/>
    <a:srgbClr val="003300"/>
    <a:srgbClr val="006600"/>
    <a:srgbClr val="80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66" d="100"/>
          <a:sy n="166" d="100"/>
        </p:scale>
        <p:origin x="-196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wmf"/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2DC4052-A717-402D-A2CA-45654B4E230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A8F32D68-5E50-4417-8966-F6DA631624D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D69820-EC46-418F-BE4B-8FD0B30580BA}" type="slidenum">
              <a:rPr lang="en-US" smtClean="0">
                <a:latin typeface="Times"/>
              </a:rPr>
              <a:pPr>
                <a:defRPr/>
              </a:pPr>
              <a:t>1</a:t>
            </a:fld>
            <a:endParaRPr lang="en-US" smtClean="0">
              <a:latin typeface="Times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6FC41-701A-416A-99DA-B0F99BEE82D3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DEADD-5D8D-40D4-A684-3272221FC68D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D5C4-8D88-4560-A330-26886644223C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7274CC-CF1F-4DE5-8394-8B207B579E15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F7D87-3538-4D0B-8F49-12592DF11761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610CF2-6717-4240-B174-53149056FAC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A215-7FB6-4CE8-8CF0-D7F2D80C9F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EE572-607B-4B9A-B6AF-29D81CE4D1BF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7EA8E7-6983-42AF-860B-35214CCE17DF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24638B-32A7-46F4-A16A-A9B2765991C2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EC0268-423D-464A-8C0C-7745414729C6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4F2E43-A6FC-42FA-B2B2-BBC4FE27922E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8FBCE-D4FE-434C-B02C-E6A52BE6BAC5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8B887-0E9A-40B0-A060-6E3DBC82A75B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7ADCDB-02DF-4525-B640-1ED811D9FD8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6F6F1-4928-4EEE-9679-64DC8507E754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DC0B2-37FE-4D4F-A18E-7FC3DE90473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4247E-8F49-471E-9682-90BE9E20990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07520-B8B5-4822-89D3-83D28485575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5732C-D90D-40AA-8563-0B6E63B51A8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F4EB7-4071-4041-8C77-4934282D2832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E77C9-9B38-4E4D-B20B-E39143D72B7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C6366D-D53F-459E-8393-882042F44A67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7F45E-82C0-4666-92B7-31A84D51FBEC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0F2B4-F890-4B26-A3D1-49EC6502004E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4E259-BE50-4054-828B-06FAADE605D5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B958B-1FE0-49AA-BEC5-C2146F405579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A4DF3-3451-4A06-8E86-F7E49DB7C2FB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7976CBE9-8793-45F6-ACFA-073C87F06A5D}" type="slidenum">
              <a:rPr lang="en-US"/>
              <a:pPr>
                <a:defRPr/>
              </a:pPr>
              <a:t>‹nr.›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p:oleObj spid="_x0000_s1026" name="Photo Editor Photo" r:id="rId18" imgW="1638529" imgH="809738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0.png"/><Relationship Id="rId18" Type="http://schemas.openxmlformats.org/officeDocument/2006/relationships/image" Target="../media/image95.png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9.png"/><Relationship Id="rId17" Type="http://schemas.openxmlformats.org/officeDocument/2006/relationships/image" Target="../media/image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3.png"/><Relationship Id="rId20" Type="http://schemas.openxmlformats.org/officeDocument/2006/relationships/image" Target="../media/image97.pn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8.png"/><Relationship Id="rId5" Type="http://schemas.openxmlformats.org/officeDocument/2006/relationships/image" Target="../media/image81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19" Type="http://schemas.openxmlformats.org/officeDocument/2006/relationships/image" Target="../media/image96.png"/><Relationship Id="rId4" Type="http://schemas.openxmlformats.org/officeDocument/2006/relationships/image" Target="../media/image85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3" Type="http://schemas.openxmlformats.org/officeDocument/2006/relationships/image" Target="../media/image96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22.png"/><Relationship Id="rId18" Type="http://schemas.openxmlformats.org/officeDocument/2006/relationships/image" Target="../media/image127.png"/><Relationship Id="rId3" Type="http://schemas.openxmlformats.org/officeDocument/2006/relationships/image" Target="../media/image112.png"/><Relationship Id="rId21" Type="http://schemas.openxmlformats.org/officeDocument/2006/relationships/image" Target="../media/image130.png"/><Relationship Id="rId7" Type="http://schemas.openxmlformats.org/officeDocument/2006/relationships/image" Target="../media/image116.png"/><Relationship Id="rId12" Type="http://schemas.openxmlformats.org/officeDocument/2006/relationships/image" Target="../media/image121.png"/><Relationship Id="rId17" Type="http://schemas.openxmlformats.org/officeDocument/2006/relationships/image" Target="../media/image12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25.png"/><Relationship Id="rId20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11" Type="http://schemas.openxmlformats.org/officeDocument/2006/relationships/image" Target="../media/image120.png"/><Relationship Id="rId5" Type="http://schemas.openxmlformats.org/officeDocument/2006/relationships/image" Target="../media/image114.png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19" Type="http://schemas.openxmlformats.org/officeDocument/2006/relationships/image" Target="../media/image128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Relationship Id="rId14" Type="http://schemas.openxmlformats.org/officeDocument/2006/relationships/image" Target="../media/image123.png"/><Relationship Id="rId22" Type="http://schemas.openxmlformats.org/officeDocument/2006/relationships/image" Target="../media/image1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image" Target="../media/image127.png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4.png"/><Relationship Id="rId5" Type="http://schemas.openxmlformats.org/officeDocument/2006/relationships/image" Target="../media/image133.png"/><Relationship Id="rId4" Type="http://schemas.openxmlformats.org/officeDocument/2006/relationships/image" Target="../media/image1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6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Jeroen Meidam</a:t>
            </a:r>
          </a:p>
          <a:p>
            <a:r>
              <a:rPr lang="en-US" sz="180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ART: 5 november 2012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6148" name="Picture 9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Getijdenkrachten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Laat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testdeeltje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vallen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LLF: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teken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gravitatie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5943600"/>
            <a:ext cx="2928559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Gravitationele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getijdentensor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1944688"/>
            <a:ext cx="6629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Laat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twee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testdeeltjes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vallen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Waarnemer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LLF: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differentiële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gravitatieversnelling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getijdenkracht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2554288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Volgens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Newton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4633913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0"/>
            <a:ext cx="5662613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57200" y="4506913"/>
            <a:ext cx="6629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Definieer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8925" y="4537075"/>
            <a:ext cx="1966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78013" y="5105400"/>
            <a:ext cx="64563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ight Arrow 29"/>
          <p:cNvSpPr>
            <a:spLocks noChangeArrowheads="1"/>
          </p:cNvSpPr>
          <p:nvPr/>
        </p:nvSpPr>
        <p:spPr bwMode="auto">
          <a:xfrm>
            <a:off x="1066800" y="5334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63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5943600"/>
            <a:ext cx="16002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6034088"/>
            <a:ext cx="16002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70513" y="3200400"/>
            <a:ext cx="13716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0113" y="304800"/>
            <a:ext cx="16684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7661275" y="773113"/>
            <a:ext cx="9144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0038" y="806450"/>
            <a:ext cx="315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9" grpId="0" animBg="1"/>
      <p:bldP spid="20" grpId="0"/>
      <p:bldP spid="21" grpId="0"/>
      <p:bldP spid="24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7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72063"/>
            <a:ext cx="42957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Einsteinvergelijkingen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Twee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testdeeltjes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initieel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parallel</a:t>
            </a:r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2438400"/>
            <a:ext cx="317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8"/>
          <p:cNvSpPr/>
          <p:nvPr/>
        </p:nvSpPr>
        <p:spPr>
          <a:xfrm>
            <a:off x="8153400" y="2947988"/>
            <a:ext cx="46038" cy="4445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439025" y="2955925"/>
            <a:ext cx="46038" cy="460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7048500" y="2386013"/>
          <a:ext cx="247650" cy="266700"/>
        </p:xfrm>
        <a:graphic>
          <a:graphicData uri="http://schemas.openxmlformats.org/presentationml/2006/ole">
            <p:oleObj spid="_x0000_s5122" name="Equation" r:id="rId6" imgW="164880" imgH="177480" progId="Equation.3">
              <p:embed/>
            </p:oleObj>
          </a:graphicData>
        </a:graphic>
      </p:graphicFrame>
      <p:sp>
        <p:nvSpPr>
          <p:cNvPr id="26" name="Oval 25"/>
          <p:cNvSpPr/>
          <p:nvPr/>
        </p:nvSpPr>
        <p:spPr>
          <a:xfrm>
            <a:off x="7250113" y="1908175"/>
            <a:ext cx="46037" cy="46038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33" name="TextBox 27"/>
          <p:cNvSpPr txBox="1">
            <a:spLocks noChangeArrowheads="1"/>
          </p:cNvSpPr>
          <p:nvPr/>
        </p:nvSpPr>
        <p:spPr bwMode="auto">
          <a:xfrm>
            <a:off x="6242050" y="1219200"/>
            <a:ext cx="245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t</a:t>
            </a:r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7294563" y="3076575"/>
            <a:ext cx="2776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P</a:t>
            </a:r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064375" y="2363788"/>
            <a:ext cx="2286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553200" y="3505200"/>
            <a:ext cx="1905000" cy="1588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5484813" y="2438400"/>
            <a:ext cx="2135188" cy="1587"/>
          </a:xfrm>
          <a:prstGeom prst="straightConnector1">
            <a:avLst/>
          </a:pr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8" name="TextBox 34"/>
          <p:cNvSpPr txBox="1">
            <a:spLocks noChangeArrowheads="1"/>
          </p:cNvSpPr>
          <p:nvPr/>
        </p:nvSpPr>
        <p:spPr bwMode="auto">
          <a:xfrm>
            <a:off x="8412163" y="3494088"/>
            <a:ext cx="2632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x</a:t>
            </a:r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7448550" y="2976563"/>
            <a:ext cx="7620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37" name="Straight Arrow Connector 36"/>
          <p:cNvCxnSpPr>
            <a:cxnSpLocks noChangeShapeType="1"/>
          </p:cNvCxnSpPr>
          <p:nvPr/>
        </p:nvCxnSpPr>
        <p:spPr bwMode="auto">
          <a:xfrm rot="5400000" flipH="1" flipV="1">
            <a:off x="7166769" y="2680494"/>
            <a:ext cx="6096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38" name="Freeform 37"/>
          <p:cNvSpPr/>
          <p:nvPr/>
        </p:nvSpPr>
        <p:spPr>
          <a:xfrm>
            <a:off x="7137400" y="1689100"/>
            <a:ext cx="330200" cy="1287463"/>
          </a:xfrm>
          <a:custGeom>
            <a:avLst/>
            <a:gdLst>
              <a:gd name="connsiteX0" fmla="*/ 329938 w 329938"/>
              <a:gd name="connsiteY0" fmla="*/ 1178350 h 1178350"/>
              <a:gd name="connsiteX1" fmla="*/ 292231 w 329938"/>
              <a:gd name="connsiteY1" fmla="*/ 772998 h 1178350"/>
              <a:gd name="connsiteX2" fmla="*/ 197963 w 329938"/>
              <a:gd name="connsiteY2" fmla="*/ 377072 h 1178350"/>
              <a:gd name="connsiteX3" fmla="*/ 65988 w 329938"/>
              <a:gd name="connsiteY3" fmla="*/ 113121 h 1178350"/>
              <a:gd name="connsiteX4" fmla="*/ 0 w 329938"/>
              <a:gd name="connsiteY4" fmla="*/ 0 h 1178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938" h="1178350">
                <a:moveTo>
                  <a:pt x="329938" y="1178350"/>
                </a:moveTo>
                <a:cubicBezTo>
                  <a:pt x="322082" y="1042447"/>
                  <a:pt x="314227" y="906544"/>
                  <a:pt x="292231" y="772998"/>
                </a:cubicBezTo>
                <a:cubicBezTo>
                  <a:pt x="270235" y="639452"/>
                  <a:pt x="235670" y="487051"/>
                  <a:pt x="197963" y="377072"/>
                </a:cubicBezTo>
                <a:cubicBezTo>
                  <a:pt x="160256" y="267093"/>
                  <a:pt x="98982" y="175966"/>
                  <a:pt x="65988" y="113121"/>
                </a:cubicBezTo>
                <a:cubicBezTo>
                  <a:pt x="32994" y="50276"/>
                  <a:pt x="16497" y="25138"/>
                  <a:pt x="0" y="0"/>
                </a:cubicBez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Freeform 38"/>
          <p:cNvSpPr/>
          <p:nvPr/>
        </p:nvSpPr>
        <p:spPr>
          <a:xfrm>
            <a:off x="7292975" y="1676400"/>
            <a:ext cx="887413" cy="1292225"/>
          </a:xfrm>
          <a:custGeom>
            <a:avLst/>
            <a:gdLst>
              <a:gd name="connsiteX0" fmla="*/ 886120 w 886120"/>
              <a:gd name="connsiteY0" fmla="*/ 1291472 h 1291472"/>
              <a:gd name="connsiteX1" fmla="*/ 537328 w 886120"/>
              <a:gd name="connsiteY1" fmla="*/ 490194 h 1291472"/>
              <a:gd name="connsiteX2" fmla="*/ 0 w 886120"/>
              <a:gd name="connsiteY2" fmla="*/ 0 h 1291472"/>
              <a:gd name="connsiteX3" fmla="*/ 0 w 886120"/>
              <a:gd name="connsiteY3" fmla="*/ 0 h 1291472"/>
              <a:gd name="connsiteX4" fmla="*/ 0 w 886120"/>
              <a:gd name="connsiteY4" fmla="*/ 0 h 1291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6120" h="1291472">
                <a:moveTo>
                  <a:pt x="886120" y="1291472"/>
                </a:moveTo>
                <a:cubicBezTo>
                  <a:pt x="785567" y="998455"/>
                  <a:pt x="685015" y="705439"/>
                  <a:pt x="537328" y="490194"/>
                </a:cubicBezTo>
                <a:cubicBezTo>
                  <a:pt x="389641" y="274949"/>
                  <a:pt x="0" y="0"/>
                  <a:pt x="0" y="0"/>
                </a:cubicBezTo>
                <a:lnTo>
                  <a:pt x="0" y="0"/>
                </a:lnTo>
                <a:lnTo>
                  <a:pt x="0" y="0"/>
                </a:lnTo>
              </a:path>
            </a:pathLst>
          </a:custGeom>
          <a:ln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/>
        </p:nvGraphicFramePr>
        <p:xfrm>
          <a:off x="6629400" y="2819400"/>
          <a:ext cx="514350" cy="266700"/>
        </p:xfrm>
        <a:graphic>
          <a:graphicData uri="http://schemas.openxmlformats.org/presentationml/2006/ole">
            <p:oleObj spid="_x0000_s5123" name="Equation" r:id="rId7" imgW="342720" imgH="177480" progId="Equation.3">
              <p:embed/>
            </p:oleObj>
          </a:graphicData>
        </a:graphic>
      </p:graphicFrame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8058150" y="3082925"/>
            <a:ext cx="303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i="1">
                <a:latin typeface="Calibri" pitchFamily="34" charset="0"/>
                <a:cs typeface="Calibri" pitchFamily="34" charset="0"/>
              </a:rPr>
              <a:t>Q</a:t>
            </a:r>
            <a:endParaRPr lang="en-US" sz="140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6629400" y="1781175"/>
          <a:ext cx="476250" cy="266700"/>
        </p:xfrm>
        <a:graphic>
          <a:graphicData uri="http://schemas.openxmlformats.org/presentationml/2006/ole">
            <p:oleObj spid="_x0000_s5124" name="Equation" r:id="rId8" imgW="317160" imgH="177480" progId="Equation.3">
              <p:embed/>
            </p:oleObj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57200" y="16002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Door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kromming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elkaar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toe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2220913"/>
            <a:ext cx="434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>
                <a:latin typeface="Calibri" pitchFamily="34" charset="0"/>
                <a:cs typeface="Calibri" pitchFamily="34" charset="0"/>
              </a:rPr>
              <a:t>Op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3763" y="2286000"/>
            <a:ext cx="6048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2281238"/>
            <a:ext cx="3305175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reeform 46"/>
          <p:cNvSpPr>
            <a:spLocks/>
          </p:cNvSpPr>
          <p:nvPr/>
        </p:nvSpPr>
        <p:spPr bwMode="auto">
          <a:xfrm>
            <a:off x="3065463" y="2241550"/>
            <a:ext cx="820737" cy="85725"/>
          </a:xfrm>
          <a:custGeom>
            <a:avLst/>
            <a:gdLst>
              <a:gd name="T0" fmla="*/ 820882 w 820882"/>
              <a:gd name="T1" fmla="*/ 3464 h 86592"/>
              <a:gd name="T2" fmla="*/ 363682 w 820882"/>
              <a:gd name="T3" fmla="*/ 13855 h 86592"/>
              <a:gd name="T4" fmla="*/ 0 w 820882"/>
              <a:gd name="T5" fmla="*/ 86592 h 86592"/>
              <a:gd name="T6" fmla="*/ 0 w 820882"/>
              <a:gd name="T7" fmla="*/ 86592 h 86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20882" h="86592">
                <a:moveTo>
                  <a:pt x="820882" y="3464"/>
                </a:moveTo>
                <a:cubicBezTo>
                  <a:pt x="660689" y="1732"/>
                  <a:pt x="500496" y="0"/>
                  <a:pt x="363682" y="13855"/>
                </a:cubicBezTo>
                <a:cubicBezTo>
                  <a:pt x="226868" y="27710"/>
                  <a:pt x="0" y="86592"/>
                  <a:pt x="0" y="86592"/>
                </a:cubicBezTo>
              </a:path>
            </a:pathLst>
          </a:cu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810000" y="2057400"/>
            <a:ext cx="16002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Initieel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rust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57200" y="3200400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Tweede-orde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ongelijk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nul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vanwege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kromming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53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06713" y="3217863"/>
            <a:ext cx="8096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TextBox 48"/>
          <p:cNvSpPr txBox="1"/>
          <p:nvPr/>
        </p:nvSpPr>
        <p:spPr>
          <a:xfrm>
            <a:off x="457200" y="3973513"/>
            <a:ext cx="4343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800600" y="3973513"/>
            <a:ext cx="1981200" cy="3683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              </a:t>
            </a:r>
          </a:p>
        </p:txBody>
      </p:sp>
      <p:pic>
        <p:nvPicPr>
          <p:cNvPr id="57354" name="Picture 1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71600" y="3962400"/>
            <a:ext cx="291465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34063" y="3962400"/>
            <a:ext cx="2624137" cy="38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Left Brace 54"/>
          <p:cNvSpPr>
            <a:spLocks/>
          </p:cNvSpPr>
          <p:nvPr/>
        </p:nvSpPr>
        <p:spPr bwMode="auto">
          <a:xfrm rot="-5400000">
            <a:off x="1752600" y="4149725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2200" y="4419600"/>
            <a:ext cx="32766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Beschrijft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relatieve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versnelling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56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3400" y="4816475"/>
            <a:ext cx="609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85888" y="5334000"/>
            <a:ext cx="15240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533400" y="5465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7200" y="5965825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Newton</a:t>
            </a:r>
          </a:p>
        </p:txBody>
      </p:sp>
      <p:pic>
        <p:nvPicPr>
          <p:cNvPr id="57359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4775" y="5846763"/>
            <a:ext cx="144462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Right Brace 63"/>
          <p:cNvSpPr>
            <a:spLocks/>
          </p:cNvSpPr>
          <p:nvPr/>
        </p:nvSpPr>
        <p:spPr bwMode="auto">
          <a:xfrm>
            <a:off x="2930525" y="5389563"/>
            <a:ext cx="228600" cy="914400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0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276600" y="5541963"/>
            <a:ext cx="22002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86000" y="6400800"/>
            <a:ext cx="4038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Right Arrow 66"/>
          <p:cNvSpPr>
            <a:spLocks noChangeArrowheads="1"/>
          </p:cNvSpPr>
          <p:nvPr/>
        </p:nvSpPr>
        <p:spPr bwMode="auto">
          <a:xfrm>
            <a:off x="6553200" y="64420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315200" y="6400800"/>
            <a:ext cx="1762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5148" name="Picture 8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543800" y="152400"/>
            <a:ext cx="1404938" cy="139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19" grpId="1" animBg="1"/>
      <p:bldP spid="22" grpId="0" animBg="1"/>
      <p:bldP spid="22" grpId="1" animBg="1"/>
      <p:bldP spid="26" grpId="0" animBg="1"/>
      <p:bldP spid="29" grpId="0"/>
      <p:bldP spid="41" grpId="0"/>
      <p:bldP spid="44" grpId="0"/>
      <p:bldP spid="45" grpId="0"/>
      <p:bldP spid="47" grpId="0" animBg="1"/>
      <p:bldP spid="46" grpId="0" animBg="1"/>
      <p:bldP spid="48" grpId="0"/>
      <p:bldP spid="49" grpId="0"/>
      <p:bldP spid="53" grpId="0" animBg="1"/>
      <p:bldP spid="55" grpId="0" animBg="1"/>
      <p:bldP spid="57" grpId="0" animBg="1"/>
      <p:bldP spid="61" grpId="0" animBg="1"/>
      <p:bldP spid="62" grpId="0"/>
      <p:bldP spid="64" grpId="0" animBg="1"/>
      <p:bldP spid="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Einsteinvergelijkingen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Wellicht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verwachten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7" name="Right Arrow 66"/>
          <p:cNvSpPr>
            <a:spLocks noChangeArrowheads="1"/>
          </p:cNvSpPr>
          <p:nvPr/>
        </p:nvSpPr>
        <p:spPr bwMode="auto">
          <a:xfrm>
            <a:off x="1524000" y="3933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1675" y="1219200"/>
            <a:ext cx="17621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Box 49"/>
          <p:cNvSpPr txBox="1"/>
          <p:nvPr/>
        </p:nvSpPr>
        <p:spPr>
          <a:xfrm>
            <a:off x="457200" y="15351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Echter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tensorvergelijking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geldig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LLF)</a:t>
            </a:r>
          </a:p>
        </p:txBody>
      </p:sp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752600"/>
            <a:ext cx="10668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1752600"/>
            <a:ext cx="9144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209800"/>
            <a:ext cx="20574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9" name="Straight Arrow Connector 58"/>
          <p:cNvCxnSpPr>
            <a:cxnSpLocks noChangeShapeType="1"/>
          </p:cNvCxnSpPr>
          <p:nvPr/>
        </p:nvCxnSpPr>
        <p:spPr bwMode="auto">
          <a:xfrm rot="5400000" flipH="1" flipV="1">
            <a:off x="6629401" y="2895600"/>
            <a:ext cx="457200" cy="3175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60" name="Straight Arrow Connector 59"/>
          <p:cNvCxnSpPr>
            <a:cxnSpLocks noChangeShapeType="1"/>
          </p:cNvCxnSpPr>
          <p:nvPr/>
        </p:nvCxnSpPr>
        <p:spPr bwMode="auto">
          <a:xfrm rot="5400000" flipH="1" flipV="1">
            <a:off x="7924007" y="2894806"/>
            <a:ext cx="457200" cy="1587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63" name="TextBox 62"/>
          <p:cNvSpPr txBox="1"/>
          <p:nvPr/>
        </p:nvSpPr>
        <p:spPr>
          <a:xfrm>
            <a:off x="6400800" y="3048000"/>
            <a:ext cx="9144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tensor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696200" y="3048000"/>
            <a:ext cx="914400" cy="369888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scalar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57200" y="2346325"/>
            <a:ext cx="43434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Wellicht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dient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gelden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Einstein 1912 –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fout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pic>
        <p:nvPicPr>
          <p:cNvPr id="583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2333625"/>
            <a:ext cx="248761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8" name="Straight Arrow Connector 67"/>
          <p:cNvCxnSpPr>
            <a:cxnSpLocks noChangeShapeType="1"/>
          </p:cNvCxnSpPr>
          <p:nvPr/>
        </p:nvCxnSpPr>
        <p:spPr bwMode="auto">
          <a:xfrm rot="5400000" flipH="1" flipV="1">
            <a:off x="4417219" y="2953544"/>
            <a:ext cx="457200" cy="1588"/>
          </a:xfrm>
          <a:prstGeom prst="straightConnector1">
            <a:avLst/>
          </a:prstGeom>
          <a:noFill/>
          <a:ln w="38100" algn="ctr">
            <a:solidFill>
              <a:srgbClr val="0070C0"/>
            </a:solidFill>
            <a:round/>
            <a:headEnd/>
            <a:tailEnd type="arrow" w="med" len="med"/>
          </a:ln>
        </p:spPr>
      </p:cxnSp>
      <p:pic>
        <p:nvPicPr>
          <p:cNvPr id="583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3095625"/>
            <a:ext cx="9525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0" y="3476625"/>
            <a:ext cx="38100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62200" y="3933825"/>
            <a:ext cx="330041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457200" y="4343400"/>
            <a:ext cx="5486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Stelsel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10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p.d.v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10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</a:t>
            </a: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18125" y="4400550"/>
            <a:ext cx="4762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635125" y="4670425"/>
            <a:ext cx="729615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Box 69"/>
          <p:cNvSpPr txBox="1"/>
          <p:nvPr/>
        </p:nvSpPr>
        <p:spPr>
          <a:xfrm>
            <a:off x="457200" y="4637088"/>
            <a:ext cx="5486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Probleem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 flipV="1">
            <a:off x="6172200" y="11430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V="1">
            <a:off x="3581400" y="2286000"/>
            <a:ext cx="685800" cy="533400"/>
          </a:xfrm>
          <a:prstGeom prst="line">
            <a:avLst/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</p:cxnSp>
      <p:pic>
        <p:nvPicPr>
          <p:cNvPr id="5838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733800" y="5018088"/>
            <a:ext cx="365760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Right Arrow 72"/>
          <p:cNvSpPr>
            <a:spLocks noChangeArrowheads="1"/>
          </p:cNvSpPr>
          <p:nvPr/>
        </p:nvSpPr>
        <p:spPr bwMode="auto">
          <a:xfrm>
            <a:off x="1676400" y="50180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38400" y="4972050"/>
            <a:ext cx="4343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Vrije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keuze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57200" y="5410200"/>
            <a:ext cx="205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Einsteintensor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383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133600" y="5354638"/>
            <a:ext cx="22098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84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05600" y="5383213"/>
            <a:ext cx="1066800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TextBox 77"/>
          <p:cNvSpPr txBox="1"/>
          <p:nvPr/>
        </p:nvSpPr>
        <p:spPr>
          <a:xfrm>
            <a:off x="4648200" y="5410200"/>
            <a:ext cx="2514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Bianchi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identiteiten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200" y="5878513"/>
            <a:ext cx="2743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–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impuls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tensor</a:t>
            </a:r>
          </a:p>
        </p:txBody>
      </p:sp>
      <p:pic>
        <p:nvPicPr>
          <p:cNvPr id="58385" name="Picture 17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4000" y="6248400"/>
            <a:ext cx="101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Right Arrow 80"/>
          <p:cNvSpPr>
            <a:spLocks noChangeArrowheads="1"/>
          </p:cNvSpPr>
          <p:nvPr/>
        </p:nvSpPr>
        <p:spPr bwMode="auto">
          <a:xfrm>
            <a:off x="2971800" y="6172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8386" name="Picture 18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03650" y="6026150"/>
            <a:ext cx="1911350" cy="635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5791200" y="5805488"/>
            <a:ext cx="2438400" cy="368300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Einsteinvergelijkingen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324600" y="6203950"/>
            <a:ext cx="27432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Materie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vertelt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hoe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krommen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4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1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58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7" grpId="0" animBg="1"/>
      <p:bldP spid="50" grpId="0"/>
      <p:bldP spid="63" grpId="0" animBg="1"/>
      <p:bldP spid="65" grpId="0" animBg="1"/>
      <p:bldP spid="66" grpId="0"/>
      <p:bldP spid="69" grpId="0"/>
      <p:bldP spid="70" grpId="0"/>
      <p:bldP spid="73" grpId="0" animBg="1"/>
      <p:bldP spid="74" grpId="0"/>
      <p:bldP spid="75" grpId="0"/>
      <p:bldP spid="78" grpId="0"/>
      <p:bldP spid="79" grpId="0"/>
      <p:bldP spid="81" grpId="0" animBg="1"/>
      <p:bldP spid="83" grpId="0" animBg="1"/>
      <p:bldP spid="8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Zwakke gravitatievelden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4343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ART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gaat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over in SRT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LLF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7200" y="15351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gravitatie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minkowskimetriek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57200" y="18399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zwakke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gravitatievelden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43088"/>
            <a:ext cx="3252787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600200"/>
            <a:ext cx="188913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Box 42"/>
          <p:cNvSpPr txBox="1"/>
          <p:nvPr/>
        </p:nvSpPr>
        <p:spPr>
          <a:xfrm>
            <a:off x="457200" y="21447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stationair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195513"/>
            <a:ext cx="9906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457200" y="24495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Neem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langzaam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beweegt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2490788"/>
            <a:ext cx="25479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ight Arrow 46"/>
          <p:cNvSpPr>
            <a:spLocks noChangeArrowheads="1"/>
          </p:cNvSpPr>
          <p:nvPr/>
        </p:nvSpPr>
        <p:spPr bwMode="auto">
          <a:xfrm>
            <a:off x="5867400" y="3048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5200" y="2473325"/>
            <a:ext cx="762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457200" y="29067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Wereldlijn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vrij-vallend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429000"/>
            <a:ext cx="275748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ight Arrow 51"/>
          <p:cNvSpPr>
            <a:spLocks noChangeArrowheads="1"/>
          </p:cNvSpPr>
          <p:nvPr/>
        </p:nvSpPr>
        <p:spPr bwMode="auto">
          <a:xfrm>
            <a:off x="3886200" y="3657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48200" y="3452813"/>
            <a:ext cx="2286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81800" y="2819400"/>
            <a:ext cx="108585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Box 53"/>
          <p:cNvSpPr txBox="1"/>
          <p:nvPr/>
        </p:nvSpPr>
        <p:spPr>
          <a:xfrm>
            <a:off x="457200" y="4189413"/>
            <a:ext cx="4876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Christoffelsymbool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90800" y="4146550"/>
            <a:ext cx="51435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TextBox 55"/>
          <p:cNvSpPr txBox="1"/>
          <p:nvPr/>
        </p:nvSpPr>
        <p:spPr>
          <a:xfrm>
            <a:off x="457200" y="4583113"/>
            <a:ext cx="4876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Metriek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stationair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90800" y="4627563"/>
            <a:ext cx="35210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ight Arrow 57"/>
          <p:cNvSpPr>
            <a:spLocks noChangeArrowheads="1"/>
          </p:cNvSpPr>
          <p:nvPr/>
        </p:nvSpPr>
        <p:spPr bwMode="auto">
          <a:xfrm>
            <a:off x="14478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4600" y="4953000"/>
            <a:ext cx="36576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Right Arrow 60"/>
          <p:cNvSpPr>
            <a:spLocks noChangeArrowheads="1"/>
          </p:cNvSpPr>
          <p:nvPr/>
        </p:nvSpPr>
        <p:spPr bwMode="auto">
          <a:xfrm>
            <a:off x="64770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239000" y="4979988"/>
            <a:ext cx="16764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Left Brace 61"/>
          <p:cNvSpPr>
            <a:spLocks/>
          </p:cNvSpPr>
          <p:nvPr/>
        </p:nvSpPr>
        <p:spPr bwMode="auto">
          <a:xfrm rot="-5400000">
            <a:off x="2813050" y="5357813"/>
            <a:ext cx="152400" cy="609600"/>
          </a:xfrm>
          <a:prstGeom prst="leftBrace">
            <a:avLst>
              <a:gd name="adj1" fmla="val 8333"/>
              <a:gd name="adj2" fmla="val 50000"/>
            </a:avLst>
          </a:prstGeom>
          <a:noFill/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00400" y="5638800"/>
            <a:ext cx="160020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71600" y="5751513"/>
            <a:ext cx="1600200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TextBox 75"/>
          <p:cNvSpPr txBox="1"/>
          <p:nvPr/>
        </p:nvSpPr>
        <p:spPr>
          <a:xfrm>
            <a:off x="457200" y="5853113"/>
            <a:ext cx="1524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Newton</a:t>
            </a:r>
          </a:p>
        </p:txBody>
      </p:sp>
      <p:sp>
        <p:nvSpPr>
          <p:cNvPr id="77" name="Right Arrow 76"/>
          <p:cNvSpPr>
            <a:spLocks noChangeArrowheads="1"/>
          </p:cNvSpPr>
          <p:nvPr/>
        </p:nvSpPr>
        <p:spPr bwMode="auto">
          <a:xfrm>
            <a:off x="887413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8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649413" y="6351588"/>
            <a:ext cx="137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" name="Right Arrow 79"/>
          <p:cNvSpPr>
            <a:spLocks noChangeArrowheads="1"/>
          </p:cNvSpPr>
          <p:nvPr/>
        </p:nvSpPr>
        <p:spPr bwMode="auto">
          <a:xfrm>
            <a:off x="3214688" y="63658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962400" y="624840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2" name="TextBox 81"/>
          <p:cNvSpPr txBox="1"/>
          <p:nvPr/>
        </p:nvSpPr>
        <p:spPr>
          <a:xfrm>
            <a:off x="5105400" y="5715000"/>
            <a:ext cx="34290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Newtoniaanse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limiet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ART</a:t>
            </a:r>
          </a:p>
        </p:txBody>
      </p:sp>
      <p:pic>
        <p:nvPicPr>
          <p:cNvPr id="59410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72200" y="6172200"/>
            <a:ext cx="118110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TextBox 84"/>
          <p:cNvSpPr txBox="1"/>
          <p:nvPr/>
        </p:nvSpPr>
        <p:spPr>
          <a:xfrm>
            <a:off x="7391400" y="6142038"/>
            <a:ext cx="1524000" cy="738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Aarde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1400" dirty="0" err="1">
                <a:latin typeface="Calibri" pitchFamily="34" charset="0"/>
                <a:cs typeface="Calibri" pitchFamily="34" charset="0"/>
              </a:rPr>
              <a:t>Zon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Witte </a:t>
            </a:r>
            <a:r>
              <a:rPr lang="en-US" sz="1400" dirty="0" err="1">
                <a:latin typeface="Calibri" pitchFamily="34" charset="0"/>
                <a:cs typeface="Calibri" pitchFamily="34" charset="0"/>
              </a:rPr>
              <a:t>dwerg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11" name="Picture 19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001000" y="6172200"/>
            <a:ext cx="4191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2" name="Picture 20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8229600" y="6400800"/>
            <a:ext cx="347663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13" name="Picture 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8493125" y="6613525"/>
            <a:ext cx="381000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2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sp>
        <p:nvSpPr>
          <p:cNvPr id="44" name="Tekstvak 43"/>
          <p:cNvSpPr txBox="1"/>
          <p:nvPr/>
        </p:nvSpPr>
        <p:spPr>
          <a:xfrm>
            <a:off x="6781800" y="3617343"/>
            <a:ext cx="42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/>
              <a:t>=0</a:t>
            </a:r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2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1" dur="500"/>
                                        <p:tgtEl>
                                          <p:spTgt spid="59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4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0" grpId="0"/>
      <p:bldP spid="40" grpId="0"/>
      <p:bldP spid="43" grpId="0"/>
      <p:bldP spid="45" grpId="0"/>
      <p:bldP spid="45" grpId="1"/>
      <p:bldP spid="47" grpId="0" animBg="1"/>
      <p:bldP spid="51" grpId="0"/>
      <p:bldP spid="52" grpId="0" animBg="1"/>
      <p:bldP spid="54" grpId="0"/>
      <p:bldP spid="56" grpId="0"/>
      <p:bldP spid="58" grpId="0" animBg="1"/>
      <p:bldP spid="61" grpId="0" animBg="1"/>
      <p:bldP spid="62" grpId="0" animBg="1"/>
      <p:bldP spid="76" grpId="0"/>
      <p:bldP spid="77" grpId="0" animBg="1"/>
      <p:bldP spid="80" grpId="0" animBg="1"/>
      <p:bldP spid="82" grpId="0" animBg="1"/>
      <p:bldP spid="85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van de tijd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5867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Ruimtetijdkromming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zorgt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kromming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940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174750"/>
            <a:ext cx="1914525" cy="466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457200" y="1611313"/>
            <a:ext cx="586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Klok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rust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1963" y="1655763"/>
            <a:ext cx="1157287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/>
          <p:nvPr/>
        </p:nvSpPr>
        <p:spPr>
          <a:xfrm>
            <a:off x="457200" y="1916113"/>
            <a:ext cx="586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Tijdinterval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tussen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twee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tikken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1936750"/>
            <a:ext cx="329565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ight Arrow 45"/>
          <p:cNvSpPr>
            <a:spLocks noChangeArrowheads="1"/>
          </p:cNvSpPr>
          <p:nvPr/>
        </p:nvSpPr>
        <p:spPr bwMode="auto">
          <a:xfrm>
            <a:off x="2971800" y="2452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9050" y="2289175"/>
            <a:ext cx="1755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457200" y="2982913"/>
            <a:ext cx="5867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Ruimtetijdinterval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82838" y="2922588"/>
            <a:ext cx="3529012" cy="5302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3" name="TextBox 52"/>
          <p:cNvSpPr txBox="1"/>
          <p:nvPr/>
        </p:nvSpPr>
        <p:spPr>
          <a:xfrm>
            <a:off x="6096000" y="2863850"/>
            <a:ext cx="2362200" cy="647700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Beschrijft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04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0000">
            <a:off x="838200" y="4191000"/>
            <a:ext cx="3870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xtBox 54"/>
          <p:cNvSpPr txBox="1"/>
          <p:nvPr/>
        </p:nvSpPr>
        <p:spPr>
          <a:xfrm>
            <a:off x="457200" y="3733800"/>
            <a:ext cx="5867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Baan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bal en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kogel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181600" y="5029200"/>
            <a:ext cx="30480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Ruimtelijke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kromming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zeer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verschillend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2" grpId="0"/>
      <p:bldP spid="44" grpId="0"/>
      <p:bldP spid="46" grpId="0" animBg="1"/>
      <p:bldP spid="48" grpId="0"/>
      <p:bldP spid="53" grpId="0" animBg="1"/>
      <p:bldP spid="55" grpId="0"/>
      <p:bldP spid="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in ruimtetijd</a:t>
            </a:r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4050" y="1295400"/>
            <a:ext cx="6991350" cy="524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152400" y="4521200"/>
            <a:ext cx="1828800" cy="2108200"/>
            <a:chOff x="152400" y="4521055"/>
            <a:chExt cx="1828800" cy="2108345"/>
          </a:xfrm>
        </p:grpSpPr>
        <p:sp>
          <p:nvSpPr>
            <p:cNvPr id="6154" name="Oval 18"/>
            <p:cNvSpPr>
              <a:spLocks noChangeArrowheads="1"/>
            </p:cNvSpPr>
            <p:nvPr/>
          </p:nvSpPr>
          <p:spPr bwMode="auto">
            <a:xfrm>
              <a:off x="152400" y="4876800"/>
              <a:ext cx="1752600" cy="1752600"/>
            </a:xfrm>
            <a:prstGeom prst="ellips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  <p:cxnSp>
          <p:nvCxnSpPr>
            <p:cNvPr id="6155" name="Straight Arrow Connector 28"/>
            <p:cNvCxnSpPr>
              <a:cxnSpLocks noChangeShapeType="1"/>
              <a:endCxn id="6154" idx="0"/>
            </p:cNvCxnSpPr>
            <p:nvPr/>
          </p:nvCxnSpPr>
          <p:spPr bwMode="auto">
            <a:xfrm rot="16200000" flipV="1">
              <a:off x="594411" y="5311090"/>
              <a:ext cx="869373" cy="794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cxnSp>
          <p:nvCxnSpPr>
            <p:cNvPr id="6156" name="Straight Arrow Connector 32"/>
            <p:cNvCxnSpPr>
              <a:cxnSpLocks noChangeShapeType="1"/>
              <a:endCxn id="6154" idx="7"/>
            </p:cNvCxnSpPr>
            <p:nvPr/>
          </p:nvCxnSpPr>
          <p:spPr bwMode="auto">
            <a:xfrm rot="5400000" flipH="1" flipV="1">
              <a:off x="1066800" y="5133464"/>
              <a:ext cx="581538" cy="581535"/>
            </a:xfrm>
            <a:prstGeom prst="straightConnector1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 type="arrow" w="med" len="med"/>
            </a:ln>
          </p:spPr>
        </p:cxnSp>
        <p:cxnSp>
          <p:nvCxnSpPr>
            <p:cNvPr id="6157" name="Straight Connector 37"/>
            <p:cNvCxnSpPr>
              <a:cxnSpLocks noChangeShapeType="1"/>
              <a:stCxn id="6154" idx="7"/>
              <a:endCxn id="6154" idx="1"/>
            </p:cNvCxnSpPr>
            <p:nvPr/>
          </p:nvCxnSpPr>
          <p:spPr bwMode="auto">
            <a:xfrm rot="16200000" flipV="1">
              <a:off x="1028700" y="4513825"/>
              <a:ext cx="1588" cy="1239274"/>
            </a:xfrm>
            <a:prstGeom prst="line">
              <a:avLst/>
            </a:prstGeom>
            <a:noFill/>
            <a:ln w="38100" algn="ctr">
              <a:solidFill>
                <a:srgbClr val="0070C0"/>
              </a:solidFill>
              <a:round/>
              <a:headEnd/>
              <a:tailEnd/>
            </a:ln>
          </p:spPr>
        </p:cxnSp>
        <p:sp>
          <p:nvSpPr>
            <p:cNvPr id="6158" name="Oval 38"/>
            <p:cNvSpPr>
              <a:spLocks noChangeArrowheads="1"/>
            </p:cNvSpPr>
            <p:nvPr/>
          </p:nvSpPr>
          <p:spPr bwMode="auto">
            <a:xfrm>
              <a:off x="990602" y="5694218"/>
              <a:ext cx="76200" cy="76200"/>
            </a:xfrm>
            <a:prstGeom prst="ellipse">
              <a:avLst/>
            </a:prstGeom>
            <a:solidFill>
              <a:srgbClr val="0070C0"/>
            </a:solidFill>
            <a:ln w="38100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/>
            </a:p>
          </p:txBody>
        </p:sp>
        <p:graphicFrame>
          <p:nvGraphicFramePr>
            <p:cNvPr id="6146" name="Object 3"/>
            <p:cNvGraphicFramePr>
              <a:graphicFrameLocks noChangeAspect="1"/>
            </p:cNvGraphicFramePr>
            <p:nvPr/>
          </p:nvGraphicFramePr>
          <p:xfrm>
            <a:off x="1295400" y="5560541"/>
            <a:ext cx="685800" cy="611659"/>
          </p:xfrm>
          <a:graphic>
            <a:graphicData uri="http://schemas.openxmlformats.org/presentationml/2006/ole">
              <p:oleObj spid="_x0000_s6146" name="Equation" r:id="rId5" imgW="469800" imgH="419040" progId="Equation.3">
                <p:embed/>
              </p:oleObj>
            </a:graphicData>
          </a:graphic>
        </p:graphicFrame>
        <p:cxnSp>
          <p:nvCxnSpPr>
            <p:cNvPr id="6159" name="Straight Connector 48"/>
            <p:cNvCxnSpPr>
              <a:cxnSpLocks noChangeShapeType="1"/>
            </p:cNvCxnSpPr>
            <p:nvPr/>
          </p:nvCxnSpPr>
          <p:spPr bwMode="auto">
            <a:xfrm rot="5400000">
              <a:off x="245124" y="4924497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0" name="Straight Connector 49"/>
            <p:cNvCxnSpPr>
              <a:cxnSpLocks noChangeShapeType="1"/>
            </p:cNvCxnSpPr>
            <p:nvPr/>
          </p:nvCxnSpPr>
          <p:spPr bwMode="auto">
            <a:xfrm rot="5400000">
              <a:off x="1440077" y="4934888"/>
              <a:ext cx="381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161" name="Straight Connector 51"/>
            <p:cNvCxnSpPr>
              <a:cxnSpLocks noChangeShapeType="1"/>
            </p:cNvCxnSpPr>
            <p:nvPr/>
          </p:nvCxnSpPr>
          <p:spPr bwMode="auto">
            <a:xfrm>
              <a:off x="457200" y="4800600"/>
              <a:ext cx="1143000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graphicFrame>
          <p:nvGraphicFramePr>
            <p:cNvPr id="6147" name="Object 4"/>
            <p:cNvGraphicFramePr>
              <a:graphicFrameLocks noChangeAspect="1"/>
            </p:cNvGraphicFramePr>
            <p:nvPr/>
          </p:nvGraphicFramePr>
          <p:xfrm>
            <a:off x="762000" y="4876800"/>
            <a:ext cx="184150" cy="258762"/>
          </p:xfrm>
          <a:graphic>
            <a:graphicData uri="http://schemas.openxmlformats.org/presentationml/2006/ole">
              <p:oleObj spid="_x0000_s6147" name="Equation" r:id="rId6" imgW="126720" imgH="177480" progId="Equation.3">
                <p:embed/>
              </p:oleObj>
            </a:graphicData>
          </a:graphic>
        </p:graphicFrame>
        <p:graphicFrame>
          <p:nvGraphicFramePr>
            <p:cNvPr id="6148" name="Object 5"/>
            <p:cNvGraphicFramePr>
              <a:graphicFrameLocks noChangeAspect="1"/>
            </p:cNvGraphicFramePr>
            <p:nvPr/>
          </p:nvGraphicFramePr>
          <p:xfrm>
            <a:off x="941388" y="4521055"/>
            <a:ext cx="128587" cy="258763"/>
          </p:xfrm>
          <a:graphic>
            <a:graphicData uri="http://schemas.openxmlformats.org/presentationml/2006/ole">
              <p:oleObj spid="_x0000_s6148" name="Equation" r:id="rId7" imgW="88560" imgH="177480" progId="Equation.3">
                <p:embed/>
              </p:oleObj>
            </a:graphicData>
          </a:graphic>
        </p:graphicFrame>
      </p:grpSp>
      <p:sp>
        <p:nvSpPr>
          <p:cNvPr id="60" name="TextBox 59"/>
          <p:cNvSpPr txBox="1"/>
          <p:nvPr/>
        </p:nvSpPr>
        <p:spPr>
          <a:xfrm>
            <a:off x="3657600" y="5781675"/>
            <a:ext cx="3657600" cy="923925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werkelijkheid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banen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geodeten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volledig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en 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gekromd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Wiskunde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 coordinaten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 afgeleide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Algemene relativiteitstheorie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als limiet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Kosmologie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>
                <a:latin typeface="Calibri" pitchFamily="34" charset="0"/>
                <a:cs typeface="Calibri" pitchFamily="34" charset="0"/>
              </a:rPr>
              <a:t>Gravitatiestraling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52359" y="2362200"/>
            <a:ext cx="3694112" cy="1447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Kromlijnige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coördinaten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686800" cy="7620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scalair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veld</a:t>
            </a: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endParaRPr lang="en-US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19800" y="3505200"/>
            <a:ext cx="274171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raakvector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(tangent vector)</a:t>
            </a:r>
          </a:p>
        </p:txBody>
      </p:sp>
      <p:sp>
        <p:nvSpPr>
          <p:cNvPr id="23" name="Freeform 22"/>
          <p:cNvSpPr/>
          <p:nvPr/>
        </p:nvSpPr>
        <p:spPr>
          <a:xfrm>
            <a:off x="5386388" y="1219200"/>
            <a:ext cx="1066800" cy="1920875"/>
          </a:xfrm>
          <a:custGeom>
            <a:avLst/>
            <a:gdLst>
              <a:gd name="connsiteX0" fmla="*/ 0 w 1153886"/>
              <a:gd name="connsiteY0" fmla="*/ 1921008 h 1921008"/>
              <a:gd name="connsiteX1" fmla="*/ 38420 w 1153886"/>
              <a:gd name="connsiteY1" fmla="*/ 1782695 h 1921008"/>
              <a:gd name="connsiteX2" fmla="*/ 169048 w 1153886"/>
              <a:gd name="connsiteY2" fmla="*/ 1536806 h 1921008"/>
              <a:gd name="connsiteX3" fmla="*/ 499462 w 1153886"/>
              <a:gd name="connsiteY3" fmla="*/ 1175657 h 1921008"/>
              <a:gd name="connsiteX4" fmla="*/ 868295 w 1153886"/>
              <a:gd name="connsiteY4" fmla="*/ 960504 h 1921008"/>
              <a:gd name="connsiteX5" fmla="*/ 1106500 w 1153886"/>
              <a:gd name="connsiteY5" fmla="*/ 699247 h 1921008"/>
              <a:gd name="connsiteX6" fmla="*/ 1152605 w 1153886"/>
              <a:gd name="connsiteY6" fmla="*/ 422622 h 1921008"/>
              <a:gd name="connsiteX7" fmla="*/ 1098816 w 1153886"/>
              <a:gd name="connsiteY7" fmla="*/ 161364 h 1921008"/>
              <a:gd name="connsiteX8" fmla="*/ 1029660 w 1153886"/>
              <a:gd name="connsiteY8" fmla="*/ 0 h 1921008"/>
              <a:gd name="connsiteX9" fmla="*/ 1029660 w 1153886"/>
              <a:gd name="connsiteY9" fmla="*/ 0 h 1921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3886" h="1921008">
                <a:moveTo>
                  <a:pt x="0" y="1921008"/>
                </a:moveTo>
                <a:cubicBezTo>
                  <a:pt x="5122" y="1883868"/>
                  <a:pt x="10245" y="1846729"/>
                  <a:pt x="38420" y="1782695"/>
                </a:cubicBezTo>
                <a:cubicBezTo>
                  <a:pt x="66595" y="1718661"/>
                  <a:pt x="92208" y="1637979"/>
                  <a:pt x="169048" y="1536806"/>
                </a:cubicBezTo>
                <a:cubicBezTo>
                  <a:pt x="245888" y="1435633"/>
                  <a:pt x="382921" y="1271707"/>
                  <a:pt x="499462" y="1175657"/>
                </a:cubicBezTo>
                <a:cubicBezTo>
                  <a:pt x="616003" y="1079607"/>
                  <a:pt x="767122" y="1039906"/>
                  <a:pt x="868295" y="960504"/>
                </a:cubicBezTo>
                <a:cubicBezTo>
                  <a:pt x="969468" y="881102"/>
                  <a:pt x="1059115" y="788894"/>
                  <a:pt x="1106500" y="699247"/>
                </a:cubicBezTo>
                <a:cubicBezTo>
                  <a:pt x="1153885" y="609600"/>
                  <a:pt x="1153886" y="512269"/>
                  <a:pt x="1152605" y="422622"/>
                </a:cubicBezTo>
                <a:cubicBezTo>
                  <a:pt x="1151324" y="332975"/>
                  <a:pt x="1119307" y="231801"/>
                  <a:pt x="1098816" y="161364"/>
                </a:cubicBezTo>
                <a:cubicBezTo>
                  <a:pt x="1078325" y="90927"/>
                  <a:pt x="1029660" y="0"/>
                  <a:pt x="1029660" y="0"/>
                </a:cubicBezTo>
                <a:lnTo>
                  <a:pt x="1029660" y="0"/>
                </a:lnTo>
              </a:path>
            </a:pathLst>
          </a:cu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497513" y="2773363"/>
            <a:ext cx="44450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154738" y="2170113"/>
            <a:ext cx="46037" cy="4603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5360988" y="2324100"/>
            <a:ext cx="603250" cy="29845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486400" y="27432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172200" y="2133600"/>
            <a:ext cx="284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400800" y="1219200"/>
            <a:ext cx="2968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i="1">
                <a:cs typeface="Calibri" pitchFamily="34" charset="0"/>
              </a:rPr>
              <a:t>t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4686300" y="22860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Calibri" pitchFamily="34" charset="0"/>
              </a:rPr>
              <a:t>f</a:t>
            </a:r>
            <a:r>
              <a:rPr lang="en-US">
                <a:latin typeface="Calibri" pitchFamily="34" charset="0"/>
                <a:cs typeface="Calibri" pitchFamily="34" charset="0"/>
              </a:rPr>
              <a:t>(</a:t>
            </a:r>
            <a:r>
              <a:rPr lang="en-US" i="1">
                <a:cs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1</a:t>
            </a:r>
            <a:r>
              <a:rPr lang="en-US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480050" y="1524000"/>
            <a:ext cx="625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cs typeface="Calibri" pitchFamily="34" charset="0"/>
              </a:rPr>
              <a:t>f</a:t>
            </a:r>
            <a:r>
              <a:rPr lang="en-US">
                <a:latin typeface="Calibri" pitchFamily="34" charset="0"/>
                <a:cs typeface="Calibri" pitchFamily="34" charset="0"/>
              </a:rPr>
              <a:t>(</a:t>
            </a:r>
            <a:r>
              <a:rPr lang="en-US" i="1">
                <a:cs typeface="Calibri" pitchFamily="34" charset="0"/>
              </a:rPr>
              <a:t>t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2</a:t>
            </a:r>
            <a:r>
              <a:rPr lang="en-US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6" name="Arc 35"/>
          <p:cNvSpPr/>
          <p:nvPr/>
        </p:nvSpPr>
        <p:spPr>
          <a:xfrm>
            <a:off x="5029200" y="2514600"/>
            <a:ext cx="457200" cy="457200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Arc 36"/>
          <p:cNvSpPr/>
          <p:nvPr/>
        </p:nvSpPr>
        <p:spPr>
          <a:xfrm>
            <a:off x="5943600" y="1752600"/>
            <a:ext cx="219075" cy="608013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8" name="Object 9"/>
          <p:cNvGraphicFramePr>
            <a:graphicFrameLocks noChangeAspect="1"/>
          </p:cNvGraphicFramePr>
          <p:nvPr/>
        </p:nvGraphicFramePr>
        <p:xfrm>
          <a:off x="6877050" y="2019300"/>
          <a:ext cx="2038350" cy="1409700"/>
        </p:xfrm>
        <a:graphic>
          <a:graphicData uri="http://schemas.openxmlformats.org/presentationml/2006/ole">
            <p:oleObj spid="_x0000_s54274" name="Equation" r:id="rId4" imgW="1358640" imgH="939600" progId="Equation.3">
              <p:embed/>
            </p:oleObj>
          </a:graphicData>
        </a:graphic>
      </p:graphicFrame>
      <p:sp>
        <p:nvSpPr>
          <p:cNvPr id="39" name="Arc 38"/>
          <p:cNvSpPr/>
          <p:nvPr/>
        </p:nvSpPr>
        <p:spPr>
          <a:xfrm rot="9693900">
            <a:off x="5727700" y="1517650"/>
            <a:ext cx="1679575" cy="1227138"/>
          </a:xfrm>
          <a:prstGeom prst="arc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81200"/>
            <a:ext cx="4038600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0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1350" y="2649538"/>
            <a:ext cx="320040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1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1988" y="3124200"/>
            <a:ext cx="8604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95600" y="3168650"/>
            <a:ext cx="2033588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3657600"/>
            <a:ext cx="1776413" cy="622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2209800" y="3821113"/>
            <a:ext cx="46179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waarde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i="1" dirty="0">
                <a:cs typeface="Calibri" pitchFamily="34" charset="0"/>
              </a:rPr>
              <a:t>f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richting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4013" y="3841750"/>
            <a:ext cx="2301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457200" y="4419600"/>
            <a:ext cx="8686800" cy="762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Afgeleide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scalair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veld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    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langs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raakvector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400" b="1" kern="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37" name="Picture 1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45302" y="4435865"/>
            <a:ext cx="3333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248400" y="4359275"/>
            <a:ext cx="3429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33400" y="5029200"/>
            <a:ext cx="19812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36575" y="5856288"/>
            <a:ext cx="4060825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4794250" y="60086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5000" y="5638800"/>
            <a:ext cx="2667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694363" y="6205538"/>
            <a:ext cx="176688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30" grpId="0"/>
      <p:bldP spid="24" grpId="0" animBg="1"/>
      <p:bldP spid="26" grpId="0" animBg="1"/>
      <p:bldP spid="29" grpId="0"/>
      <p:bldP spid="32" grpId="0"/>
      <p:bldP spid="33" grpId="0"/>
      <p:bldP spid="34" grpId="0"/>
      <p:bldP spid="35" grpId="0"/>
      <p:bldP spid="42" grpId="0"/>
      <p:bldP spid="44" grpId="0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286000"/>
            <a:ext cx="32766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Tensorcalculus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685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Afgeleide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kern="1200" dirty="0" smtClean="0">
                <a:latin typeface="Calibri" pitchFamily="34" charset="0"/>
                <a:cs typeface="Calibri" pitchFamily="34" charset="0"/>
              </a:rPr>
              <a:t> vector</a:t>
            </a:r>
            <a:endParaRPr lang="en-US" i="1" kern="1200" dirty="0" smtClean="0">
              <a:latin typeface="Calibri" pitchFamily="34" charset="0"/>
              <a:cs typeface="Calibri" pitchFamily="34" charset="0"/>
            </a:endParaRPr>
          </a:p>
          <a:p>
            <a:pPr>
              <a:buFontTx/>
              <a:buNone/>
              <a:defRPr/>
            </a:pPr>
            <a:endParaRPr lang="en-US" kern="1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914400"/>
            <a:ext cx="1508125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33775" y="1600200"/>
            <a:ext cx="385762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67588" y="2209800"/>
            <a:ext cx="17764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6705600" y="1600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872413" y="1195388"/>
            <a:ext cx="9893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i="1" dirty="0">
                <a:cs typeface="Calibri" pitchFamily="34" charset="0"/>
              </a:rPr>
              <a:t>a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0 - 3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859713" y="1827213"/>
            <a:ext cx="10548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stel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cs typeface="Calibri" pitchFamily="34" charset="0"/>
              </a:rPr>
              <a:t>b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0</a:t>
            </a:r>
          </a:p>
        </p:txBody>
      </p:sp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178175"/>
            <a:ext cx="3276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81600" y="3581400"/>
            <a:ext cx="37338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Right Arrow 83"/>
          <p:cNvSpPr>
            <a:spLocks noChangeArrowheads="1"/>
          </p:cNvSpPr>
          <p:nvPr/>
        </p:nvSpPr>
        <p:spPr bwMode="auto">
          <a:xfrm>
            <a:off x="914400" y="2552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5" name="Right Arrow 84"/>
          <p:cNvSpPr>
            <a:spLocks noChangeArrowheads="1"/>
          </p:cNvSpPr>
          <p:nvPr/>
        </p:nvSpPr>
        <p:spPr bwMode="auto">
          <a:xfrm>
            <a:off x="914400" y="34290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6" name="Right Arrow 85"/>
          <p:cNvSpPr>
            <a:spLocks noChangeArrowheads="1"/>
          </p:cNvSpPr>
          <p:nvPr/>
        </p:nvSpPr>
        <p:spPr bwMode="auto">
          <a:xfrm>
            <a:off x="4921250" y="378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77888" y="4102100"/>
            <a:ext cx="914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Notatie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4419600"/>
            <a:ext cx="14478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6605588" y="3505200"/>
            <a:ext cx="7620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24000" y="4471988"/>
            <a:ext cx="30480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ight Arrow 90"/>
          <p:cNvSpPr>
            <a:spLocks noChangeArrowheads="1"/>
          </p:cNvSpPr>
          <p:nvPr/>
        </p:nvSpPr>
        <p:spPr bwMode="auto">
          <a:xfrm>
            <a:off x="4267200" y="5105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181600" y="4876800"/>
            <a:ext cx="1524000" cy="676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66800" y="5715000"/>
            <a:ext cx="17478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63850" y="5683250"/>
            <a:ext cx="5334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876800" y="6224588"/>
            <a:ext cx="3200400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TextBox 95"/>
          <p:cNvSpPr txBox="1"/>
          <p:nvPr/>
        </p:nvSpPr>
        <p:spPr>
          <a:xfrm>
            <a:off x="879475" y="5257800"/>
            <a:ext cx="2100447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Covariante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afgeleide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2741613" y="6259513"/>
            <a:ext cx="192738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met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8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78" grpId="0" animBg="1"/>
      <p:bldP spid="79" grpId="0"/>
      <p:bldP spid="80" grpId="0"/>
      <p:bldP spid="84" grpId="0" animBg="1"/>
      <p:bldP spid="85" grpId="0" animBg="1"/>
      <p:bldP spid="86" grpId="0" animBg="1"/>
      <p:bldP spid="87" grpId="0"/>
      <p:bldP spid="89" grpId="0" animBg="1"/>
      <p:bldP spid="91" grpId="0" animBg="1"/>
      <p:bldP spid="96" grpId="0" animBg="1"/>
      <p:bldP spid="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Lokaal lorentzframe – LLF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077913"/>
            <a:ext cx="53042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bespreken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volgende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gekromde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438400"/>
            <a:ext cx="5562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81000" y="1458913"/>
            <a:ext cx="7046673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Op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elke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gebeurtenis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P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LLF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kiezen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 - we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zijn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vrij-vallend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geen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effecten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gravitatie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volgens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i="1" dirty="0" err="1">
                <a:latin typeface="Calibri" pitchFamily="34" charset="0"/>
                <a:cs typeface="Calibri" pitchFamily="34" charset="0"/>
              </a:rPr>
              <a:t>equivalentieprincipe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 - in LLF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geldt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minkowskimetriek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375025"/>
            <a:ext cx="21336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048000"/>
            <a:ext cx="2143125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2425" y="5429250"/>
            <a:ext cx="3276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381000" y="5334000"/>
            <a:ext cx="26979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LLF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gekromde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81600" y="6335713"/>
            <a:ext cx="3401637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Op </a:t>
            </a:r>
            <a:r>
              <a:rPr lang="en-US">
                <a:latin typeface="Calibri" pitchFamily="34" charset="0"/>
                <a:cs typeface="Calibri" pitchFamily="34" charset="0"/>
              </a:rPr>
              <a:t>elk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punt     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raakruimte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vlak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17276" y="6345238"/>
            <a:ext cx="33337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6781800" y="4191000"/>
            <a:ext cx="1756443" cy="369332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Lokaal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euclidisch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37" grpId="0"/>
      <p:bldP spid="38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663" y="1524000"/>
            <a:ext cx="3157537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Kromming en parallel transport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1077913"/>
            <a:ext cx="5105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Parallelle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lijnen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snijden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gekromde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ruimte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Euclides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vijfde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postulaat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81000" y="1957388"/>
            <a:ext cx="5169685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Parallel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transporteren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vector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-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projecteer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raakvector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na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elke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stap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op het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lokale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raakvlak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-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rotatie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hangt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af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kromming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en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grootte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lus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0934" y="1966913"/>
            <a:ext cx="23812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3195638"/>
            <a:ext cx="4262962" cy="1600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Wiskundige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beschrijving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- interval PQ is curve met parameter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-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vectorveld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bestaat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op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deze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curve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-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raakvector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aan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de curve is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- we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eisen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dat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in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LLF de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componenten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van </a:t>
            </a:r>
          </a:p>
          <a:p>
            <a:pPr eaLnBrk="0" hangingPunct="0"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      constant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moeten</a:t>
            </a:r>
            <a:r>
              <a:rPr lang="en-US" sz="16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dirty="0" err="1">
                <a:latin typeface="Calibri" pitchFamily="34" charset="0"/>
                <a:cs typeface="Calibri" pitchFamily="34" charset="0"/>
              </a:rPr>
              <a:t>zijn</a:t>
            </a:r>
            <a:endParaRPr lang="en-US" sz="16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33800" y="3500438"/>
            <a:ext cx="182563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3708400"/>
            <a:ext cx="2143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3978275"/>
            <a:ext cx="12620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47800" y="4851400"/>
            <a:ext cx="3962400" cy="558800"/>
            <a:chOff x="1447800" y="4017818"/>
            <a:chExt cx="3962400" cy="558718"/>
          </a:xfrm>
        </p:grpSpPr>
        <p:pic>
          <p:nvPicPr>
            <p:cNvPr id="12305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447800" y="4017818"/>
              <a:ext cx="3962400" cy="558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306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656609" y="4075760"/>
              <a:ext cx="162791" cy="2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381000" y="5735638"/>
            <a:ext cx="22245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Parallel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transporteren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67000" y="5705475"/>
            <a:ext cx="3124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876800" y="6151563"/>
            <a:ext cx="914400" cy="1587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191000"/>
            <a:ext cx="214313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5" grpId="0"/>
      <p:bldP spid="16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Geodeten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91200" y="6096000"/>
            <a:ext cx="2590800" cy="646113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bepaalt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beweging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materie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1096963"/>
            <a:ext cx="222458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Parallel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transporteren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066800"/>
            <a:ext cx="31242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52400" y="1566863"/>
            <a:ext cx="39431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Geodeet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lijn</a:t>
            </a:r>
            <a:r>
              <a:rPr lang="en-US" dirty="0">
                <a:latin typeface="Calibri" pitchFamily="34" charset="0"/>
                <a:cs typeface="Calibri" pitchFamily="34" charset="0"/>
              </a:rPr>
              <a:t>, die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zo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recht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mogelijk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</a:t>
            </a:r>
          </a:p>
        </p:txBody>
      </p: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549400"/>
            <a:ext cx="1066800" cy="400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32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63" y="2133600"/>
            <a:ext cx="35004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1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2112963"/>
            <a:ext cx="10985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152400" y="2220913"/>
            <a:ext cx="33963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viersnelheid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62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2971800"/>
            <a:ext cx="414337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152400" y="2601913"/>
            <a:ext cx="217675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Geodetenvergelijking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400" y="4887913"/>
            <a:ext cx="5867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Vier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gewone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tweede-orde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differentiaalvergelijkingen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err="1">
                <a:latin typeface="Calibri" pitchFamily="34" charset="0"/>
                <a:cs typeface="Calibri" pitchFamily="34" charset="0"/>
              </a:rPr>
              <a:t>coördinaten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r>
              <a:rPr lang="en-US" smtClean="0">
                <a:latin typeface="Calibri" pitchFamily="34" charset="0"/>
                <a:cs typeface="Calibri" pitchFamily="34" charset="0"/>
              </a:rPr>
              <a:t>                                         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en                                           </a:t>
            </a:r>
          </a:p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Gekoppeld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via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connectiecoëfficiënten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3264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5213350"/>
            <a:ext cx="1957387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5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5192713"/>
            <a:ext cx="6096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6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43175" y="6022975"/>
            <a:ext cx="1190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67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524000" y="6402388"/>
            <a:ext cx="2419350" cy="37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TextBox 40"/>
          <p:cNvSpPr txBox="1"/>
          <p:nvPr/>
        </p:nvSpPr>
        <p:spPr>
          <a:xfrm>
            <a:off x="152400" y="5997575"/>
            <a:ext cx="58674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Calibri" pitchFamily="34" charset="0"/>
                <a:cs typeface="Calibri" pitchFamily="34" charset="0"/>
              </a:rPr>
              <a:t>Twee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randvoorwaarden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6200" y="3581400"/>
            <a:ext cx="5659438" cy="1182688"/>
            <a:chOff x="228600" y="3581400"/>
            <a:chExt cx="5659582" cy="1183149"/>
          </a:xfrm>
        </p:grpSpPr>
        <p:pic>
          <p:nvPicPr>
            <p:cNvPr id="13335" name="Picture 15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28600" y="3581400"/>
              <a:ext cx="5257800" cy="1183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36" name="Picture 2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459557" y="3686190"/>
              <a:ext cx="428625" cy="317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429000" y="3505200"/>
            <a:ext cx="2362200" cy="685800"/>
          </a:xfrm>
          <a:prstGeom prst="rect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532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788025" y="642938"/>
            <a:ext cx="3355975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3" grpId="0"/>
      <p:bldP spid="25" grpId="0"/>
      <p:bldP spid="30" grpId="0"/>
      <p:bldP spid="32" grpId="0"/>
      <p:bldP spid="34" grpId="0"/>
      <p:bldP spid="41" grpId="0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           Riemanntensor                    </a:t>
            </a:r>
            <a:endParaRPr lang="en-US" altLang="ja-JP" sz="2800" b="0" kern="1200" dirty="0" err="1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6200" y="4343400"/>
            <a:ext cx="4953000" cy="369888"/>
          </a:xfrm>
          <a:prstGeom prst="rect">
            <a:avLst/>
          </a:prstGeom>
          <a:solidFill>
            <a:srgbClr val="FEFCAC"/>
          </a:solidFill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Commutator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maat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sluiten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152400" y="1066800"/>
            <a:ext cx="3200380" cy="399495"/>
            <a:chOff x="152400" y="1066801"/>
            <a:chExt cx="3200653" cy="399712"/>
          </a:xfrm>
        </p:grpSpPr>
        <p:sp>
          <p:nvSpPr>
            <p:cNvPr id="23" name="TextBox 22"/>
            <p:cNvSpPr txBox="1"/>
            <p:nvPr/>
          </p:nvSpPr>
          <p:spPr>
            <a:xfrm>
              <a:off x="152400" y="1096980"/>
              <a:ext cx="3027241" cy="3695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err="1">
                  <a:latin typeface="Calibri" pitchFamily="34" charset="0"/>
                  <a:cs typeface="Calibri" pitchFamily="34" charset="0"/>
                </a:rPr>
                <a:t>Beschouw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smtClean="0">
                  <a:latin typeface="Calibri" pitchFamily="34" charset="0"/>
                  <a:cs typeface="Calibri" pitchFamily="34" charset="0"/>
                </a:rPr>
                <a:t>vectorvelden      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en</a:t>
              </a:r>
            </a:p>
          </p:txBody>
        </p:sp>
        <p:pic>
          <p:nvPicPr>
            <p:cNvPr id="1439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802" y="1111828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9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454" y="1066801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152400" y="1550988"/>
            <a:ext cx="2538412" cy="385207"/>
            <a:chOff x="152400" y="1551041"/>
            <a:chExt cx="2538411" cy="384578"/>
          </a:xfrm>
        </p:grpSpPr>
        <p:sp>
          <p:nvSpPr>
            <p:cNvPr id="25" name="TextBox 24"/>
            <p:cNvSpPr txBox="1"/>
            <p:nvPr/>
          </p:nvSpPr>
          <p:spPr>
            <a:xfrm>
              <a:off x="152400" y="1566890"/>
              <a:ext cx="2296718" cy="3687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mtClean="0">
                  <a:latin typeface="Calibri" pitchFamily="34" charset="0"/>
                  <a:cs typeface="Calibri" pitchFamily="34" charset="0"/>
                </a:rPr>
                <a:t>Transporteer       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langs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87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0" y="1551041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8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38399" y="1584368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52400" y="1963738"/>
            <a:ext cx="3914775" cy="399494"/>
            <a:chOff x="152400" y="1963212"/>
            <a:chExt cx="3914775" cy="400019"/>
          </a:xfrm>
        </p:grpSpPr>
        <p:sp>
          <p:nvSpPr>
            <p:cNvPr id="31" name="TextBox 30"/>
            <p:cNvSpPr txBox="1"/>
            <p:nvPr/>
          </p:nvSpPr>
          <p:spPr>
            <a:xfrm>
              <a:off x="152400" y="1993414"/>
              <a:ext cx="2512739" cy="3698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Calibri" pitchFamily="34" charset="0"/>
                  <a:cs typeface="Calibri" pitchFamily="34" charset="0"/>
                </a:rPr>
                <a:t>Vector      </a:t>
              </a:r>
              <a:r>
                <a:rPr lang="en-US" smtClean="0">
                  <a:latin typeface="Calibri" pitchFamily="34" charset="0"/>
                  <a:cs typeface="Calibri" pitchFamily="34" charset="0"/>
                </a:rPr>
                <a:t> verandert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met</a:t>
              </a:r>
            </a:p>
          </p:txBody>
        </p:sp>
        <p:pic>
          <p:nvPicPr>
            <p:cNvPr id="1438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1963212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67000" y="2022762"/>
              <a:ext cx="1400175" cy="307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152400" y="2344740"/>
            <a:ext cx="4841875" cy="399492"/>
            <a:chOff x="152400" y="2344214"/>
            <a:chExt cx="4841737" cy="400017"/>
          </a:xfrm>
        </p:grpSpPr>
        <p:sp>
          <p:nvSpPr>
            <p:cNvPr id="36" name="TextBox 35"/>
            <p:cNvSpPr txBox="1"/>
            <p:nvPr/>
          </p:nvSpPr>
          <p:spPr>
            <a:xfrm>
              <a:off x="152400" y="2374414"/>
              <a:ext cx="2296654" cy="3698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mtClean="0">
                  <a:latin typeface="Calibri" pitchFamily="34" charset="0"/>
                  <a:cs typeface="Calibri" pitchFamily="34" charset="0"/>
                </a:rPr>
                <a:t>Transporteer       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langs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7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3961" y="2377539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0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4601" y="2344214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81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74925" y="2417618"/>
              <a:ext cx="1319212" cy="313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82" name="Right Arrow 42"/>
            <p:cNvSpPr>
              <a:spLocks noChangeArrowheads="1"/>
            </p:cNvSpPr>
            <p:nvPr/>
          </p:nvSpPr>
          <p:spPr bwMode="auto">
            <a:xfrm>
              <a:off x="2840182" y="2396836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2362200" y="3733800"/>
            <a:ext cx="609600" cy="498475"/>
            <a:chOff x="2362200" y="3733800"/>
            <a:chExt cx="609600" cy="498764"/>
          </a:xfrm>
        </p:grpSpPr>
        <p:sp>
          <p:nvSpPr>
            <p:cNvPr id="14374" name="Left Brace 45"/>
            <p:cNvSpPr>
              <a:spLocks/>
            </p:cNvSpPr>
            <p:nvPr/>
          </p:nvSpPr>
          <p:spPr bwMode="auto">
            <a:xfrm rot="-5400000">
              <a:off x="2590800" y="3505200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7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14600" y="3911932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3048000" y="3733800"/>
            <a:ext cx="609600" cy="498475"/>
            <a:chOff x="3048000" y="3733800"/>
            <a:chExt cx="609600" cy="498764"/>
          </a:xfrm>
        </p:grpSpPr>
        <p:sp>
          <p:nvSpPr>
            <p:cNvPr id="14372" name="Left Brace 46"/>
            <p:cNvSpPr>
              <a:spLocks/>
            </p:cNvSpPr>
            <p:nvPr/>
          </p:nvSpPr>
          <p:spPr bwMode="auto">
            <a:xfrm rot="-5400000">
              <a:off x="3276600" y="3505200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73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1965" y="3878605"/>
              <a:ext cx="228599" cy="353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69"/>
          <p:cNvGrpSpPr>
            <a:grpSpLocks/>
          </p:cNvGrpSpPr>
          <p:nvPr/>
        </p:nvGrpSpPr>
        <p:grpSpPr bwMode="auto">
          <a:xfrm>
            <a:off x="4298950" y="3733800"/>
            <a:ext cx="1600200" cy="539750"/>
            <a:chOff x="4267200" y="3733801"/>
            <a:chExt cx="1600200" cy="540327"/>
          </a:xfrm>
        </p:grpSpPr>
        <p:sp>
          <p:nvSpPr>
            <p:cNvPr id="14369" name="Left Brace 48"/>
            <p:cNvSpPr>
              <a:spLocks/>
            </p:cNvSpPr>
            <p:nvPr/>
          </p:nvSpPr>
          <p:spPr bwMode="auto">
            <a:xfrm rot="-5400000">
              <a:off x="4991100" y="3009901"/>
              <a:ext cx="152399" cy="1600200"/>
            </a:xfrm>
            <a:prstGeom prst="leftBrace">
              <a:avLst>
                <a:gd name="adj1" fmla="val 831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70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711411" y="3923608"/>
              <a:ext cx="657225" cy="35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71" name="Picture 1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40061" y="3852930"/>
              <a:ext cx="146339" cy="261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70"/>
          <p:cNvGrpSpPr>
            <a:grpSpLocks/>
          </p:cNvGrpSpPr>
          <p:nvPr/>
        </p:nvGrpSpPr>
        <p:grpSpPr bwMode="auto">
          <a:xfrm>
            <a:off x="6096000" y="3733800"/>
            <a:ext cx="381000" cy="509588"/>
            <a:chOff x="6096000" y="3733800"/>
            <a:chExt cx="381000" cy="509588"/>
          </a:xfrm>
        </p:grpSpPr>
        <p:sp>
          <p:nvSpPr>
            <p:cNvPr id="14367" name="Left Brace 47"/>
            <p:cNvSpPr>
              <a:spLocks/>
            </p:cNvSpPr>
            <p:nvPr/>
          </p:nvSpPr>
          <p:spPr bwMode="auto">
            <a:xfrm rot="-5400000">
              <a:off x="6210300" y="3619500"/>
              <a:ext cx="152400" cy="3810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68" name="Picture 1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72200" y="3962400"/>
              <a:ext cx="233363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3" name="TextBox 52"/>
          <p:cNvSpPr txBox="1"/>
          <p:nvPr/>
        </p:nvSpPr>
        <p:spPr>
          <a:xfrm>
            <a:off x="152400" y="4811713"/>
            <a:ext cx="74564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Krommingstensor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Riemann meet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sluiten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dubbele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gradiënten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</a:p>
        </p:txBody>
      </p:sp>
      <p:grpSp>
        <p:nvGrpSpPr>
          <p:cNvPr id="11" name="Group 72"/>
          <p:cNvGrpSpPr>
            <a:grpSpLocks/>
          </p:cNvGrpSpPr>
          <p:nvPr/>
        </p:nvGrpSpPr>
        <p:grpSpPr bwMode="auto">
          <a:xfrm>
            <a:off x="152400" y="5181598"/>
            <a:ext cx="2462170" cy="369332"/>
            <a:chOff x="152400" y="5181600"/>
            <a:chExt cx="2462588" cy="368777"/>
          </a:xfrm>
        </p:grpSpPr>
        <p:sp>
          <p:nvSpPr>
            <p:cNvPr id="55" name="TextBox 54"/>
            <p:cNvSpPr txBox="1"/>
            <p:nvPr/>
          </p:nvSpPr>
          <p:spPr>
            <a:xfrm>
              <a:off x="152400" y="5181600"/>
              <a:ext cx="2182571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dirty="0" err="1">
                  <a:latin typeface="Calibri" pitchFamily="34" charset="0"/>
                  <a:cs typeface="Calibri" pitchFamily="34" charset="0"/>
                </a:rPr>
                <a:t>Beschouw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vectorveld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6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62576" y="5210797"/>
              <a:ext cx="252412" cy="320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5428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8600" y="5641975"/>
            <a:ext cx="2133600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3525" y="5957888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92650" y="6311900"/>
            <a:ext cx="4214813" cy="484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2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01625" y="6397625"/>
            <a:ext cx="29718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352800" y="5159375"/>
            <a:ext cx="4572000" cy="4445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12" name="Group 71"/>
          <p:cNvGrpSpPr>
            <a:grpSpLocks/>
          </p:cNvGrpSpPr>
          <p:nvPr/>
        </p:nvGrpSpPr>
        <p:grpSpPr bwMode="auto">
          <a:xfrm>
            <a:off x="5621338" y="5618163"/>
            <a:ext cx="3200400" cy="650875"/>
            <a:chOff x="5621479" y="5618018"/>
            <a:chExt cx="3200400" cy="650846"/>
          </a:xfrm>
        </p:grpSpPr>
        <p:pic>
          <p:nvPicPr>
            <p:cNvPr id="14363" name="Picture 15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621479" y="5631872"/>
              <a:ext cx="3200400" cy="63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64" name="Left Brace 59"/>
            <p:cNvSpPr>
              <a:spLocks/>
            </p:cNvSpPr>
            <p:nvPr/>
          </p:nvSpPr>
          <p:spPr bwMode="auto">
            <a:xfrm rot="-5400000">
              <a:off x="7162800" y="5389418"/>
              <a:ext cx="152400" cy="60960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56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565775" y="304800"/>
            <a:ext cx="35782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Freeform 34"/>
          <p:cNvSpPr>
            <a:spLocks/>
          </p:cNvSpPr>
          <p:nvPr/>
        </p:nvSpPr>
        <p:spPr bwMode="auto">
          <a:xfrm>
            <a:off x="4217988" y="1204913"/>
            <a:ext cx="4125912" cy="1081087"/>
          </a:xfrm>
          <a:custGeom>
            <a:avLst/>
            <a:gdLst>
              <a:gd name="T0" fmla="*/ 0 w 4125191"/>
              <a:gd name="T1" fmla="*/ 960582 h 1122219"/>
              <a:gd name="T2" fmla="*/ 2192483 w 4125191"/>
              <a:gd name="T3" fmla="*/ 920557 h 1122219"/>
              <a:gd name="T4" fmla="*/ 4125191 w 4125191"/>
              <a:gd name="T5" fmla="*/ 0 h 1122219"/>
              <a:gd name="T6" fmla="*/ 4125191 w 4125191"/>
              <a:gd name="T7" fmla="*/ 0 h 1122219"/>
              <a:gd name="T8" fmla="*/ 4125191 w 4125191"/>
              <a:gd name="T9" fmla="*/ 0 h 1122219"/>
              <a:gd name="T10" fmla="*/ 4125191 w 4125191"/>
              <a:gd name="T11" fmla="*/ 0 h 1122219"/>
              <a:gd name="T12" fmla="*/ 4125191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4370388" y="762000"/>
            <a:ext cx="3859212" cy="1905000"/>
          </a:xfrm>
          <a:custGeom>
            <a:avLst/>
            <a:gdLst>
              <a:gd name="T0" fmla="*/ 0 w 4125191"/>
              <a:gd name="T1" fmla="*/ 1693333 h 1122219"/>
              <a:gd name="T2" fmla="*/ 2050736 w 4125191"/>
              <a:gd name="T3" fmla="*/ 1622777 h 1122219"/>
              <a:gd name="T4" fmla="*/ 3858491 w 4125191"/>
              <a:gd name="T5" fmla="*/ 0 h 1122219"/>
              <a:gd name="T6" fmla="*/ 3858491 w 4125191"/>
              <a:gd name="T7" fmla="*/ 0 h 1122219"/>
              <a:gd name="T8" fmla="*/ 3858491 w 4125191"/>
              <a:gd name="T9" fmla="*/ 0 h 1122219"/>
              <a:gd name="T10" fmla="*/ 3858491 w 4125191"/>
              <a:gd name="T11" fmla="*/ 0 h 1122219"/>
              <a:gd name="T12" fmla="*/ 3858491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dash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553200" y="990600"/>
            <a:ext cx="1905000" cy="2819400"/>
          </a:xfrm>
          <a:custGeom>
            <a:avLst/>
            <a:gdLst>
              <a:gd name="T0" fmla="*/ 0 w 4125191"/>
              <a:gd name="T1" fmla="*/ 2506133 h 1122219"/>
              <a:gd name="T2" fmla="*/ 1012482 w 4125191"/>
              <a:gd name="T3" fmla="*/ 2401710 h 1122219"/>
              <a:gd name="T4" fmla="*/ 1905001 w 4125191"/>
              <a:gd name="T5" fmla="*/ 0 h 1122219"/>
              <a:gd name="T6" fmla="*/ 1905001 w 4125191"/>
              <a:gd name="T7" fmla="*/ 0 h 1122219"/>
              <a:gd name="T8" fmla="*/ 1905001 w 4125191"/>
              <a:gd name="T9" fmla="*/ 0 h 1122219"/>
              <a:gd name="T10" fmla="*/ 1905001 w 4125191"/>
              <a:gd name="T11" fmla="*/ 0 h 1122219"/>
              <a:gd name="T12" fmla="*/ 1905001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6705600" y="1143000"/>
            <a:ext cx="1905000" cy="2819400"/>
          </a:xfrm>
          <a:custGeom>
            <a:avLst/>
            <a:gdLst>
              <a:gd name="T0" fmla="*/ 0 w 4125191"/>
              <a:gd name="T1" fmla="*/ 2506133 h 1122219"/>
              <a:gd name="T2" fmla="*/ 1012482 w 4125191"/>
              <a:gd name="T3" fmla="*/ 2401710 h 1122219"/>
              <a:gd name="T4" fmla="*/ 1905001 w 4125191"/>
              <a:gd name="T5" fmla="*/ 0 h 1122219"/>
              <a:gd name="T6" fmla="*/ 1905001 w 4125191"/>
              <a:gd name="T7" fmla="*/ 0 h 1122219"/>
              <a:gd name="T8" fmla="*/ 1905001 w 4125191"/>
              <a:gd name="T9" fmla="*/ 0 h 1122219"/>
              <a:gd name="T10" fmla="*/ 1905001 w 4125191"/>
              <a:gd name="T11" fmla="*/ 0 h 1122219"/>
              <a:gd name="T12" fmla="*/ 1905001 w 4125191"/>
              <a:gd name="T13" fmla="*/ 0 h 112221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125191" h="1122219">
                <a:moveTo>
                  <a:pt x="0" y="997528"/>
                </a:moveTo>
                <a:cubicBezTo>
                  <a:pt x="752475" y="1059873"/>
                  <a:pt x="1504950" y="1122219"/>
                  <a:pt x="2192482" y="955964"/>
                </a:cubicBezTo>
                <a:cubicBezTo>
                  <a:pt x="2880014" y="789709"/>
                  <a:pt x="4125191" y="0"/>
                  <a:pt x="4125191" y="0"/>
                </a:cubicBezTo>
              </a:path>
            </a:pathLst>
          </a:cu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txBody>
          <a:bodyPr/>
          <a:lstStyle/>
          <a:p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52400" y="2830513"/>
            <a:ext cx="6324600" cy="950912"/>
            <a:chOff x="152400" y="2831068"/>
            <a:chExt cx="6324600" cy="949624"/>
          </a:xfrm>
        </p:grpSpPr>
        <p:sp>
          <p:nvSpPr>
            <p:cNvPr id="44" name="TextBox 43"/>
            <p:cNvSpPr txBox="1"/>
            <p:nvPr/>
          </p:nvSpPr>
          <p:spPr>
            <a:xfrm>
              <a:off x="152400" y="2831068"/>
              <a:ext cx="2653803" cy="3688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>
                  <a:latin typeface="Calibri" pitchFamily="34" charset="0"/>
                  <a:cs typeface="Calibri" pitchFamily="34" charset="0"/>
                </a:rPr>
                <a:t>Beschouw de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commutator</a:t>
              </a:r>
              <a:endParaRPr lang="en-US" dirty="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14377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447800" y="3200400"/>
              <a:ext cx="5029200" cy="580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3" grpId="0"/>
      <p:bldP spid="35" grpId="0" animBg="1"/>
      <p:bldP spid="42" grpId="0" animBg="1"/>
      <p:bldP spid="45" grpId="0" animBg="1"/>
      <p:bldP spid="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Riemanntensor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: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eigenschappen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" y="1236663"/>
            <a:ext cx="619111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Metrische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tensor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bevat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informatie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over </a:t>
            </a:r>
            <a:r>
              <a:rPr lang="en-US" u="sng" dirty="0" err="1">
                <a:latin typeface="Calibri" pitchFamily="34" charset="0"/>
                <a:cs typeface="Calibri" pitchFamily="34" charset="0"/>
              </a:rPr>
              <a:t>intrinsieke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kromming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7200" y="1814513"/>
            <a:ext cx="30811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Eigenschappen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Riemanntensor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57200" y="2208213"/>
            <a:ext cx="156536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Antisymmetrie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2271713"/>
            <a:ext cx="57721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7750" y="2673350"/>
            <a:ext cx="57912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Box 60"/>
          <p:cNvSpPr txBox="1"/>
          <p:nvPr/>
        </p:nvSpPr>
        <p:spPr>
          <a:xfrm>
            <a:off x="457200" y="3046413"/>
            <a:ext cx="120013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Symmetrie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688" y="3033713"/>
            <a:ext cx="5686425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TextBox 62"/>
          <p:cNvSpPr txBox="1"/>
          <p:nvPr/>
        </p:nvSpPr>
        <p:spPr>
          <a:xfrm>
            <a:off x="457200" y="3503613"/>
            <a:ext cx="201459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mtClean="0">
                <a:latin typeface="Calibri" pitchFamily="34" charset="0"/>
                <a:cs typeface="Calibri" pitchFamily="34" charset="0"/>
              </a:rPr>
              <a:t>Bianchi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identiteiten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3538538"/>
            <a:ext cx="39624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457200" y="3948113"/>
            <a:ext cx="3294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Onafhankelijke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componenten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: 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57200" y="4341813"/>
            <a:ext cx="270804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Krommingstensor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Ricci</a:t>
            </a:r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4298950"/>
            <a:ext cx="160972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Box 66"/>
          <p:cNvSpPr txBox="1"/>
          <p:nvPr/>
        </p:nvSpPr>
        <p:spPr>
          <a:xfrm>
            <a:off x="457200" y="4799013"/>
            <a:ext cx="229979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Riccikromming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(scalar)</a:t>
            </a:r>
          </a:p>
        </p:txBody>
      </p:sp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795838"/>
            <a:ext cx="104775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Box 68"/>
          <p:cNvSpPr txBox="1"/>
          <p:nvPr/>
        </p:nvSpPr>
        <p:spPr>
          <a:xfrm>
            <a:off x="3713163" y="5497513"/>
            <a:ext cx="4489947" cy="646331"/>
          </a:xfrm>
          <a:prstGeom prst="rect">
            <a:avLst/>
          </a:prstGeom>
          <a:solidFill>
            <a:srgbClr val="FEFCAC"/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Huiswerkopgave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om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alles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demonstreren</a:t>
            </a:r>
            <a:endParaRPr lang="en-US" dirty="0">
              <a:latin typeface="Calibri" pitchFamily="34" charset="0"/>
              <a:cs typeface="Calibri" pitchFamily="34" charset="0"/>
            </a:endParaRPr>
          </a:p>
          <a:p>
            <a:pPr eaLnBrk="0" hangingPunct="0">
              <a:defRPr/>
            </a:pPr>
            <a:r>
              <a:rPr lang="en-US" dirty="0" err="1">
                <a:latin typeface="Calibri" pitchFamily="34" charset="0"/>
                <a:cs typeface="Calibri" pitchFamily="34" charset="0"/>
              </a:rPr>
              <a:t>Beschrijving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het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oppervlak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bol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9" name="Straight Connector 8"/>
          <p:cNvCxnSpPr>
            <a:cxnSpLocks noChangeShapeType="1"/>
          </p:cNvCxnSpPr>
          <p:nvPr/>
        </p:nvCxnSpPr>
        <p:spPr bwMode="auto">
          <a:xfrm>
            <a:off x="1082675" y="777875"/>
            <a:ext cx="6946900" cy="1588"/>
          </a:xfrm>
          <a:prstGeom prst="line">
            <a:avLst/>
          </a:prstGeom>
          <a:noFill/>
          <a:ln w="12700" algn="ctr">
            <a:solidFill>
              <a:srgbClr val="666699"/>
            </a:solidFill>
            <a:round/>
            <a:headEnd/>
            <a:tailEnd/>
          </a:ln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7" grpId="0"/>
      <p:bldP spid="58" grpId="0"/>
      <p:bldP spid="61" grpId="0"/>
      <p:bldP spid="63" grpId="0"/>
      <p:bldP spid="64" grpId="0"/>
      <p:bldP spid="65" grpId="0"/>
      <p:bldP spid="67" grpId="0"/>
      <p:bldP spid="69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19251</TotalTime>
  <Words>600</Words>
  <Application>Microsoft Office PowerPoint</Application>
  <PresentationFormat>Brief (216 x 279 mm)</PresentationFormat>
  <Paragraphs>176</Paragraphs>
  <Slides>15</Slides>
  <Notes>15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18" baseType="lpstr">
      <vt:lpstr>Default Design</vt:lpstr>
      <vt:lpstr>Photo Editor Photo</vt:lpstr>
      <vt:lpstr>Equation</vt:lpstr>
      <vt:lpstr>Dia 1</vt:lpstr>
      <vt:lpstr>Dia 2</vt:lpstr>
      <vt:lpstr>Kromlijnige coördinaten</vt:lpstr>
      <vt:lpstr>Tensorcalculus</vt:lpstr>
      <vt:lpstr>Lokaal lorentzframe – LLF </vt:lpstr>
      <vt:lpstr>Kromming en parallel transport</vt:lpstr>
      <vt:lpstr>Geodeten</vt:lpstr>
      <vt:lpstr>            Riemanntensor                    </vt:lpstr>
      <vt:lpstr>Riemanntensor: eigenschappen</vt:lpstr>
      <vt:lpstr>Getijdenkrachten</vt:lpstr>
      <vt:lpstr>Einsteinvergelijkingen</vt:lpstr>
      <vt:lpstr>Einsteinvergelijkingen</vt:lpstr>
      <vt:lpstr>Zwakke gravitatievelden</vt:lpstr>
      <vt:lpstr>Kromming van de tijd</vt:lpstr>
      <vt:lpstr>Kromming in ruimtetijd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su</cp:lastModifiedBy>
  <cp:revision>935</cp:revision>
  <cp:lastPrinted>2002-09-13T18:52:55Z</cp:lastPrinted>
  <dcterms:created xsi:type="dcterms:W3CDTF">2001-01-08T10:28:24Z</dcterms:created>
  <dcterms:modified xsi:type="dcterms:W3CDTF">2012-11-05T15:59:52Z</dcterms:modified>
</cp:coreProperties>
</file>