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1168" r:id="rId2"/>
    <p:sldId id="1169" r:id="rId3"/>
    <p:sldId id="1134" r:id="rId4"/>
    <p:sldId id="1112" r:id="rId5"/>
    <p:sldId id="1113" r:id="rId6"/>
    <p:sldId id="1114" r:id="rId7"/>
    <p:sldId id="1115" r:id="rId8"/>
    <p:sldId id="1116" r:id="rId9"/>
    <p:sldId id="1160" r:id="rId10"/>
    <p:sldId id="1117" r:id="rId11"/>
    <p:sldId id="1150" r:id="rId12"/>
    <p:sldId id="1151" r:id="rId13"/>
    <p:sldId id="1152" r:id="rId14"/>
    <p:sldId id="1153" r:id="rId15"/>
    <p:sldId id="1118" r:id="rId16"/>
    <p:sldId id="1159" r:id="rId17"/>
    <p:sldId id="1119" r:id="rId18"/>
    <p:sldId id="1154" r:id="rId19"/>
    <p:sldId id="1155" r:id="rId20"/>
    <p:sldId id="1156" r:id="rId21"/>
    <p:sldId id="1157" r:id="rId22"/>
    <p:sldId id="1158" r:id="rId23"/>
    <p:sldId id="1120" r:id="rId24"/>
    <p:sldId id="1121" r:id="rId25"/>
    <p:sldId id="1122" r:id="rId26"/>
    <p:sldId id="1123" r:id="rId27"/>
    <p:sldId id="1124" r:id="rId28"/>
    <p:sldId id="1125" r:id="rId29"/>
    <p:sldId id="1135" r:id="rId30"/>
    <p:sldId id="1136" r:id="rId31"/>
    <p:sldId id="1137" r:id="rId32"/>
    <p:sldId id="1138" r:id="rId33"/>
    <p:sldId id="1139" r:id="rId34"/>
    <p:sldId id="1140" r:id="rId35"/>
    <p:sldId id="1141" r:id="rId36"/>
    <p:sldId id="1142" r:id="rId37"/>
    <p:sldId id="1143" r:id="rId38"/>
    <p:sldId id="1144" r:id="rId39"/>
    <p:sldId id="1145" r:id="rId40"/>
    <p:sldId id="1146" r:id="rId41"/>
    <p:sldId id="1147" r:id="rId42"/>
    <p:sldId id="1148" r:id="rId43"/>
    <p:sldId id="1126" r:id="rId44"/>
    <p:sldId id="1149" r:id="rId45"/>
    <p:sldId id="1127" r:id="rId46"/>
    <p:sldId id="1128" r:id="rId47"/>
    <p:sldId id="1129" r:id="rId48"/>
    <p:sldId id="1130" r:id="rId49"/>
    <p:sldId id="1131" r:id="rId50"/>
    <p:sldId id="1132" r:id="rId51"/>
    <p:sldId id="1133" r:id="rId52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166" d="100"/>
          <a:sy n="166" d="100"/>
        </p:scale>
        <p:origin x="-196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75D76-8E32-4EBF-99D3-E5334B739CD7}" type="slidenum">
              <a:rPr lang="en-GB"/>
              <a:pPr/>
              <a:t>11</a:t>
            </a:fld>
            <a:endParaRPr lang="en-GB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73F01-07A8-4BD9-8ADF-3466081CDE78}" type="slidenum">
              <a:rPr lang="en-GB"/>
              <a:pPr/>
              <a:t>12</a:t>
            </a:fld>
            <a:endParaRPr lang="en-GB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43453-7A7E-45F1-A0E5-948F0A79D44B}" type="slidenum">
              <a:rPr lang="en-GB"/>
              <a:pPr/>
              <a:t>13</a:t>
            </a:fld>
            <a:endParaRPr lang="en-GB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6BCC6-0F38-4BF4-BACB-437F38580E37}" type="slidenum">
              <a:rPr lang="en-GB"/>
              <a:pPr/>
              <a:t>14</a:t>
            </a:fld>
            <a:endParaRPr lang="en-GB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6C9A3-3E27-4D21-87C3-8724F6EB79A8}" type="slidenum">
              <a:rPr lang="en-GB"/>
              <a:pPr/>
              <a:t>15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6B522-B62D-4EDE-AE88-92A41C610338}" type="slidenum">
              <a:rPr lang="en-GB"/>
              <a:pPr/>
              <a:t>16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E944C-71A6-43D5-8B58-FE1CCD262472}" type="slidenum">
              <a:rPr lang="en-GB"/>
              <a:pPr/>
              <a:t>17</a:t>
            </a:fld>
            <a:endParaRPr lang="en-GB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3CAB5-7F08-446C-BB1A-23BE40A0B342}" type="slidenum">
              <a:rPr lang="en-GB"/>
              <a:pPr/>
              <a:t>18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C9C3F-0A1A-4BA3-B92C-0D176801897C}" type="slidenum">
              <a:rPr lang="en-GB"/>
              <a:pPr/>
              <a:t>19</a:t>
            </a:fld>
            <a:endParaRPr lang="en-GB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201979-7EB6-4C3E-871C-086A83C05166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DDB94-62AE-40C0-8C58-F5C5C7B420D5}" type="slidenum">
              <a:rPr lang="en-GB"/>
              <a:pPr/>
              <a:t>20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FB3A6-24B7-4014-9B95-142A2847EE59}" type="slidenum">
              <a:rPr lang="en-GB"/>
              <a:pPr/>
              <a:t>21</a:t>
            </a:fld>
            <a:endParaRPr lang="en-GB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15E41-4BA1-4389-AAAF-7F0D9EC2D3DD}" type="slidenum">
              <a:rPr lang="en-GB"/>
              <a:pPr/>
              <a:t>22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2B0FD-AD64-4080-913F-AB275B9E3079}" type="slidenum">
              <a:rPr lang="en-GB"/>
              <a:pPr/>
              <a:t>23</a:t>
            </a:fld>
            <a:endParaRPr lang="en-GB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7D2E9-9C60-4BDA-9741-2046D94602F3}" type="slidenum">
              <a:rPr lang="en-GB"/>
              <a:pPr/>
              <a:t>24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7D2E9-9C60-4BDA-9741-2046D94602F3}" type="slidenum">
              <a:rPr lang="en-GB"/>
              <a:pPr/>
              <a:t>25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7F347-82A1-40B7-B382-37AB06D64520}" type="slidenum">
              <a:rPr lang="en-GB"/>
              <a:pPr/>
              <a:t>26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98A11-38E9-434A-98AB-0522684BBFDF}" type="slidenum">
              <a:rPr lang="en-GB"/>
              <a:pPr/>
              <a:t>27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472AA-BF68-4662-BCB5-4909EAD6815B}" type="slidenum">
              <a:rPr lang="en-GB"/>
              <a:pPr/>
              <a:t>28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6AB75-6471-4FA6-A2FC-398444F6DBAC}" type="slidenum">
              <a:rPr lang="en-GB"/>
              <a:pPr/>
              <a:t>29</a:t>
            </a:fld>
            <a:endParaRPr lang="en-GB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525BF-C635-4AA5-9A76-E0AFD1114633}" type="slidenum">
              <a:rPr lang="en-GB"/>
              <a:pPr/>
              <a:t>30</a:t>
            </a:fld>
            <a:endParaRPr lang="en-GB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C0A96F-4F87-4B65-A24E-2ABFB3D6350A}" type="slidenum">
              <a:rPr lang="en-GB"/>
              <a:pPr/>
              <a:t>31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6EF5E-3AFD-4A61-B18C-3ECA4B501EF4}" type="slidenum">
              <a:rPr lang="en-GB"/>
              <a:pPr/>
              <a:t>34</a:t>
            </a:fld>
            <a:endParaRPr lang="en-GB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80694-FB25-43A0-BBFC-DA18FEE57234}" type="slidenum">
              <a:rPr lang="en-GB"/>
              <a:pPr/>
              <a:t>35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02B1B-DAE2-4701-98AA-C8B018CDA69D}" type="slidenum">
              <a:rPr lang="en-GB"/>
              <a:pPr/>
              <a:t>36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920630-CEB1-452D-96D1-ACE84165E8BF}" type="slidenum">
              <a:rPr lang="en-GB"/>
              <a:pPr/>
              <a:t>37</a:t>
            </a:fld>
            <a:endParaRPr lang="en-GB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19F550-1F07-4B53-B18A-702BB3DFBA18}" type="slidenum">
              <a:rPr lang="en-GB"/>
              <a:pPr/>
              <a:t>38</a:t>
            </a:fld>
            <a:endParaRPr lang="en-GB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A37DD-C9B9-4387-B249-33D4CCABCAEC}" type="slidenum">
              <a:rPr lang="en-GB"/>
              <a:pPr/>
              <a:t>39</a:t>
            </a:fld>
            <a:endParaRPr lang="en-GB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A60EA9-9411-42EB-A63C-7245158073B8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34D03-A4B9-42F3-8D7B-0937BD59E774}" type="slidenum">
              <a:rPr lang="en-GB"/>
              <a:pPr/>
              <a:t>40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02D3B-C9C5-4D83-9C5D-563D97DA8CB8}" type="slidenum">
              <a:rPr lang="en-GB"/>
              <a:pPr/>
              <a:t>41</a:t>
            </a:fld>
            <a:endParaRPr lang="en-GB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46520-555C-4DCA-8E75-13AB26785514}" type="slidenum">
              <a:rPr lang="en-GB"/>
              <a:pPr/>
              <a:t>42</a:t>
            </a:fld>
            <a:endParaRPr lang="en-GB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E3D9E-3302-4EA1-B825-038F5CEC87DC}" type="slidenum">
              <a:rPr lang="en-GB"/>
              <a:pPr/>
              <a:t>5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CF22C-F998-49D4-8EC8-91A1A5F3883C}" type="slidenum">
              <a:rPr lang="en-GB"/>
              <a:pPr/>
              <a:t>51</a:t>
            </a:fld>
            <a:endParaRPr lang="en-GB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DC374-75A3-44EA-93F3-778CF1800818}" type="slidenum">
              <a:rPr lang="en-GB"/>
              <a:pPr/>
              <a:t>6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C4C0E-384D-4CC6-B6A7-6F3AED16D5C5}" type="slidenum">
              <a:rPr lang="en-GB"/>
              <a:pPr/>
              <a:t>9</a:t>
            </a:fld>
            <a:endParaRPr lang="en-GB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9325" y="41148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622F20A-2445-4C56-94A5-8A2C1BC31355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9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3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wmf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1.wmf"/><Relationship Id="rId10" Type="http://schemas.openxmlformats.org/officeDocument/2006/relationships/image" Target="../media/image36.png"/><Relationship Id="rId4" Type="http://schemas.openxmlformats.org/officeDocument/2006/relationships/image" Target="../media/image30.wmf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3.png"/><Relationship Id="rId7" Type="http://schemas.openxmlformats.org/officeDocument/2006/relationships/image" Target="../media/image4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wmf"/><Relationship Id="rId5" Type="http://schemas.openxmlformats.org/officeDocument/2006/relationships/image" Target="../media/image41.wmf"/><Relationship Id="rId10" Type="http://schemas.openxmlformats.org/officeDocument/2006/relationships/image" Target="../media/image49.png"/><Relationship Id="rId4" Type="http://schemas.openxmlformats.org/officeDocument/2006/relationships/image" Target="../media/image44.wmf"/><Relationship Id="rId9" Type="http://schemas.openxmlformats.org/officeDocument/2006/relationships/image" Target="../media/image4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5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Roel Aaij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29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april 2013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smtClean="0">
                <a:solidFill>
                  <a:srgbClr val="000099"/>
                </a:solidFill>
                <a:latin typeface="Arial Rounded MT Bold" pitchFamily="34" charset="0"/>
              </a:rPr>
              <a:t>Energie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cursus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</a:t>
            </a:r>
            <a:r>
              <a:rPr lang="nl-NL" sz="1400" smtClean="0">
                <a:latin typeface="+mn-lt"/>
              </a:rPr>
              <a:t>5,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Tokamak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Magnetisch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opsluiting</a:t>
            </a:r>
            <a:r>
              <a:rPr lang="en-US" dirty="0" smtClean="0">
                <a:latin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</a:rPr>
              <a:t>toroidaal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veld</a:t>
            </a: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langs</a:t>
            </a:r>
            <a:r>
              <a:rPr lang="en-US" dirty="0" smtClean="0">
                <a:latin typeface="Calibri" pitchFamily="34" charset="0"/>
              </a:rPr>
              <a:t> de as van de </a:t>
            </a:r>
            <a:r>
              <a:rPr lang="en-US" dirty="0" err="1" smtClean="0">
                <a:latin typeface="Calibri" pitchFamily="34" charset="0"/>
              </a:rPr>
              <a:t>toroide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004950"/>
            <a:ext cx="4419600" cy="285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Elektrische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stromen</a:t>
            </a:r>
            <a:r>
              <a:rPr lang="en-US" dirty="0" smtClean="0">
                <a:latin typeface="Calibri" pitchFamily="34" charset="0"/>
              </a:rPr>
              <a:t> in het plasma </a:t>
            </a:r>
            <a:r>
              <a:rPr lang="en-US" dirty="0" err="1" smtClean="0">
                <a:latin typeface="Calibri" pitchFamily="34" charset="0"/>
              </a:rPr>
              <a:t>produceren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poloidaal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magneetveld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Superpositie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helisch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veld</a:t>
            </a:r>
            <a:r>
              <a:rPr lang="en-US" dirty="0" smtClean="0">
                <a:latin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sluit</a:t>
            </a:r>
            <a:r>
              <a:rPr lang="en-US" dirty="0" smtClean="0">
                <a:latin typeface="Calibri" pitchFamily="34" charset="0"/>
              </a:rPr>
              <a:t> het plasma op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2" name="Groep 12"/>
          <p:cNvGrpSpPr/>
          <p:nvPr/>
        </p:nvGrpSpPr>
        <p:grpSpPr>
          <a:xfrm>
            <a:off x="6019800" y="2514600"/>
            <a:ext cx="2514600" cy="457200"/>
            <a:chOff x="5105400" y="2696900"/>
            <a:chExt cx="2514600" cy="4572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5105400" y="2696900"/>
              <a:ext cx="25146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</a:endParaRPr>
            </a:p>
          </p:txBody>
        </p:sp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2743200"/>
              <a:ext cx="2362200" cy="326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17"/>
          <p:cNvSpPr txBox="1"/>
          <p:nvPr/>
        </p:nvSpPr>
        <p:spPr>
          <a:xfrm>
            <a:off x="533400" y="2373312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Lawson </a:t>
            </a:r>
            <a:r>
              <a:rPr lang="en-US" dirty="0" err="1" smtClean="0">
                <a:latin typeface="Calibri" pitchFamily="34" charset="0"/>
              </a:rPr>
              <a:t>criterium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ontsteking</a:t>
            </a:r>
            <a:r>
              <a:rPr lang="en-US" dirty="0" smtClean="0">
                <a:latin typeface="Calibri" pitchFamily="34" charset="0"/>
              </a:rPr>
              <a:t> van het plasma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Typisch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</a:rPr>
              <a:t>t = 1 – 3 </a:t>
            </a:r>
            <a:r>
              <a:rPr lang="en-US" dirty="0" err="1" smtClean="0">
                <a:latin typeface="Calibri" pitchFamily="34" charset="0"/>
              </a:rPr>
              <a:t>seconde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3135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Break-even </a:t>
            </a:r>
            <a:r>
              <a:rPr lang="en-US" dirty="0" err="1" smtClean="0">
                <a:latin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factor 10 lager </a:t>
            </a:r>
            <a:r>
              <a:rPr lang="en-US" dirty="0" err="1" smtClean="0">
                <a:latin typeface="Calibri" pitchFamily="34" charset="0"/>
              </a:rPr>
              <a:t>bereikt</a:t>
            </a:r>
            <a:r>
              <a:rPr lang="en-US" dirty="0" smtClean="0">
                <a:latin typeface="Calibri" pitchFamily="34" charset="0"/>
              </a:rPr>
              <a:t> (TFTR in Princeton, 1990)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5930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ITER is het </a:t>
            </a:r>
            <a:r>
              <a:rPr lang="en-US" dirty="0" err="1" smtClean="0">
                <a:latin typeface="Calibri" pitchFamily="34" charset="0"/>
              </a:rPr>
              <a:t>fusieproject</a:t>
            </a:r>
            <a:r>
              <a:rPr lang="en-US" dirty="0" smtClean="0">
                <a:latin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</a:rPr>
              <a:t>toekomst</a:t>
            </a:r>
            <a:r>
              <a:rPr lang="en-US" dirty="0" smtClean="0">
                <a:latin typeface="Calibri" pitchFamily="34" charset="0"/>
              </a:rPr>
              <a:t> (2016)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8382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Gyro motion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3352800" cy="2203680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Lorentz </a:t>
            </a:r>
            <a:r>
              <a:rPr lang="en-GB" sz="1400" b="0" kern="1200" dirty="0">
                <a:latin typeface="Calibri" pitchFamily="34" charset="0"/>
              </a:rPr>
              <a:t>force leads to a gyration of the </a:t>
            </a: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particles </a:t>
            </a:r>
            <a:r>
              <a:rPr lang="en-GB" sz="1400" b="0" kern="1200" dirty="0">
                <a:latin typeface="Calibri" pitchFamily="34" charset="0"/>
              </a:rPr>
              <a:t>around the magnetic field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We </a:t>
            </a:r>
            <a:r>
              <a:rPr lang="en-GB" sz="1400" b="0" kern="1200" dirty="0">
                <a:latin typeface="Calibri" pitchFamily="34" charset="0"/>
              </a:rPr>
              <a:t>will write the motion as 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286000"/>
            <a:ext cx="1000459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66800"/>
            <a:ext cx="1868488" cy="64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2819400"/>
            <a:ext cx="1862138" cy="54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905000" y="3505200"/>
            <a:ext cx="24372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Parallel and rapid gyro-motion 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2819400" y="32766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V="1">
            <a:off x="4038600" y="3276600"/>
            <a:ext cx="2889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4148" y="1600200"/>
            <a:ext cx="150998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2286000"/>
            <a:ext cx="85693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3" name="Picture 21" descr="gyration2D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019800" y="1681426"/>
            <a:ext cx="2819400" cy="1671374"/>
          </a:xfrm>
          <a:noFill/>
          <a:ln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33400" y="3955363"/>
            <a:ext cx="3429000" cy="168046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For 10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and B = 5T: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Calibri" pitchFamily="34" charset="0"/>
              </a:rPr>
              <a:t>	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Larmor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radius of </a:t>
            </a:r>
            <a:r>
              <a:rPr lang="en-GB" sz="1200" dirty="0" smtClean="0">
                <a:latin typeface="Calibri" pitchFamily="34" charset="0"/>
              </a:rPr>
              <a:t>d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euterons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~4 mm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 smtClean="0">
                <a:latin typeface="Calibri" pitchFamily="34" charset="0"/>
              </a:rPr>
              <a:t>	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electrons ~0.07 mm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	alpha particles (3.5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MeV</a:t>
            </a:r>
            <a:r>
              <a:rPr lang="en-GB" sz="1200" dirty="0" smtClean="0">
                <a:latin typeface="Calibri" pitchFamily="34" charset="0"/>
              </a:rPr>
              <a:t>) ~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5.4 cm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Calibri" pitchFamily="34" charset="0"/>
              </a:rPr>
              <a:t>C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yclotron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frequency: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Calibri" pitchFamily="34" charset="0"/>
              </a:rPr>
              <a:t>	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80 MHz for hydrogen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Calibri" pitchFamily="34" charset="0"/>
              </a:rPr>
              <a:t>	1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30 GHz for electrons 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4495800" y="4057650"/>
            <a:ext cx="4572000" cy="1371600"/>
            <a:chOff x="4495800" y="5419725"/>
            <a:chExt cx="4572000" cy="1371600"/>
          </a:xfrm>
        </p:grpSpPr>
        <p:pic>
          <p:nvPicPr>
            <p:cNvPr id="16" name="Picture 17" descr="driftphy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0120" y="5486400"/>
              <a:ext cx="3047680" cy="1295400"/>
            </a:xfrm>
            <a:prstGeom prst="rect">
              <a:avLst/>
            </a:prstGeom>
            <a:noFill/>
            <a:ln/>
            <a:effectLst/>
          </p:spPr>
        </p:pic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7195037" y="5756399"/>
            <a:ext cx="392599" cy="227315"/>
          </p:xfrm>
          <a:graphic>
            <a:graphicData uri="http://schemas.openxmlformats.org/presentationml/2006/ole">
              <p:oleObj spid="_x0000_s344066" name="Equation" r:id="rId11" imgW="317160" imgH="177480" progId="Equation.3">
                <p:embed/>
              </p:oleObj>
            </a:graphicData>
          </a:graphic>
        </p:graphicFrame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44243" y="6162390"/>
              <a:ext cx="827433" cy="507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4495800" y="5667061"/>
              <a:ext cx="1523360" cy="64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1200" i="1" dirty="0">
                  <a:latin typeface="Calibri" pitchFamily="34" charset="0"/>
                </a:rPr>
                <a:t>Physics picture behind the drift velocity 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533900" y="5419725"/>
              <a:ext cx="4495800" cy="13716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33900" y="3581400"/>
            <a:ext cx="4182363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Finite additional force </a:t>
            </a:r>
            <a:r>
              <a:rPr lang="en-GB" i="1" dirty="0" smtClean="0">
                <a:latin typeface="Calibri" pitchFamily="34" charset="0"/>
              </a:rPr>
              <a:t>F (=</a:t>
            </a:r>
            <a:r>
              <a:rPr lang="en-GB" i="1" dirty="0" err="1" smtClean="0">
                <a:latin typeface="Calibri" pitchFamily="34" charset="0"/>
              </a:rPr>
              <a:t>qE</a:t>
            </a:r>
            <a:r>
              <a:rPr lang="en-GB" i="1" dirty="0" smtClean="0">
                <a:latin typeface="Calibri" pitchFamily="34" charset="0"/>
              </a:rPr>
              <a:t>)</a:t>
            </a:r>
            <a:r>
              <a:rPr lang="en-GB" dirty="0" smtClean="0">
                <a:latin typeface="Calibri" pitchFamily="34" charset="0"/>
              </a:rPr>
              <a:t> leads to drift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5715000"/>
            <a:ext cx="6553200" cy="8473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093788" y="6477000"/>
            <a:ext cx="10839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Calibri" pitchFamily="34" charset="0"/>
              </a:rPr>
              <a:t>Parallel motion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092640" y="6482090"/>
            <a:ext cx="7136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Calibri" pitchFamily="34" charset="0"/>
              </a:rPr>
              <a:t>Gyration 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826065" y="6477000"/>
            <a:ext cx="70083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rgbClr val="FF0000"/>
                </a:solidFill>
                <a:latin typeface="Calibri" pitchFamily="34" charset="0"/>
              </a:rPr>
              <a:t>ExB</a:t>
            </a:r>
            <a:r>
              <a:rPr lang="en-GB" sz="1100" dirty="0">
                <a:solidFill>
                  <a:srgbClr val="FF0000"/>
                </a:solidFill>
                <a:latin typeface="Calibri" pitchFamily="34" charset="0"/>
              </a:rPr>
              <a:t> drift 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604439" y="6477000"/>
            <a:ext cx="113845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</a:rPr>
              <a:t>Polarization </a:t>
            </a:r>
            <a:r>
              <a:rPr lang="en-GB" sz="1100" dirty="0">
                <a:solidFill>
                  <a:srgbClr val="FF0000"/>
                </a:solidFill>
                <a:latin typeface="Calibri" pitchFamily="34" charset="0"/>
              </a:rPr>
              <a:t>drift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580063" y="6477000"/>
            <a:ext cx="1696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Calibri" pitchFamily="34" charset="0"/>
              </a:rPr>
              <a:t>Grad-B and curvature drift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8382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Tokamak</a:t>
            </a:r>
            <a:r>
              <a:rPr lang="en-GB" dirty="0">
                <a:latin typeface="Calibri" pitchFamily="34" charset="0"/>
              </a:rPr>
              <a:t> 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3754438" cy="1126462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Bend the theta pinch into a donut shape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No end losses because the field lines go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around and close on themselves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181600" y="4343400"/>
            <a:ext cx="3673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Schematic picture of the </a:t>
            </a:r>
            <a:r>
              <a:rPr lang="en-GB" sz="1400" dirty="0" err="1" smtClean="0">
                <a:latin typeface="Calibri" pitchFamily="34" charset="0"/>
              </a:rPr>
              <a:t>tokamak</a:t>
            </a:r>
            <a:endParaRPr lang="en-GB" sz="1400" dirty="0" smtClean="0">
              <a:latin typeface="Calibri" pitchFamily="34" charset="0"/>
            </a:endParaRPr>
          </a:p>
        </p:txBody>
      </p:sp>
      <p:pic>
        <p:nvPicPr>
          <p:cNvPr id="47114" name="Picture 10" descr="tokama_schem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914400"/>
            <a:ext cx="3754437" cy="3370263"/>
          </a:xfrm>
          <a:noFill/>
          <a:ln/>
        </p:spPr>
      </p:pic>
      <p:pic>
        <p:nvPicPr>
          <p:cNvPr id="47115" name="Picture 11" descr="tokama_schem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25095" cy="1066800"/>
          </a:xfrm>
          <a:prstGeom prst="rect">
            <a:avLst/>
          </a:prstGeom>
          <a:noFill/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2590800"/>
            <a:ext cx="3754438" cy="134190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magnetic field follows form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And therefore varies with major radius 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as 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7675" y="2895600"/>
            <a:ext cx="1409700" cy="6648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3505200"/>
            <a:ext cx="861885" cy="5365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0" name="Picture 7" descr="tokamak-to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43400"/>
            <a:ext cx="2293981" cy="2514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752601" y="4343400"/>
            <a:ext cx="1142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Top view of </a:t>
            </a:r>
            <a:r>
              <a:rPr lang="en-GB" sz="1400" dirty="0" err="1" smtClean="0">
                <a:latin typeface="Calibri" pitchFamily="34" charset="0"/>
              </a:rPr>
              <a:t>tokamak</a:t>
            </a:r>
            <a:r>
              <a:rPr lang="en-GB" sz="1400" dirty="0" smtClean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0"/>
            <a:ext cx="7158037" cy="1142999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Toroidal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curvature has its price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66837" y="5051140"/>
            <a:ext cx="3754438" cy="1772793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The </a:t>
            </a:r>
            <a:r>
              <a:rPr lang="en-GB" sz="1400" b="0" kern="1200" dirty="0" err="1" smtClean="0">
                <a:latin typeface="Calibri" pitchFamily="34" charset="0"/>
              </a:rPr>
              <a:t>ExB</a:t>
            </a:r>
            <a:r>
              <a:rPr lang="en-GB" sz="1400" b="0" kern="1200" dirty="0" smtClean="0">
                <a:latin typeface="Calibri" pitchFamily="34" charset="0"/>
              </a:rPr>
              <a:t> velocity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Is directed outward and will move the plasma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on the wall in a short timescale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This effect is no surprise since  </a:t>
            </a:r>
          </a:p>
        </p:txBody>
      </p:sp>
      <p:pic>
        <p:nvPicPr>
          <p:cNvPr id="58374" name="Picture 6" descr="tokamak_pol_drif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60963" y="1989138"/>
            <a:ext cx="3754437" cy="3001962"/>
          </a:xfrm>
          <a:noFill/>
          <a:ln/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394325" y="522922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1" dirty="0" err="1">
                <a:latin typeface="Calibri" pitchFamily="34" charset="0"/>
              </a:rPr>
              <a:t>Poloidal</a:t>
            </a:r>
            <a:r>
              <a:rPr lang="en-GB" i="1" dirty="0">
                <a:latin typeface="Calibri" pitchFamily="34" charset="0"/>
              </a:rPr>
              <a:t> cut of the </a:t>
            </a:r>
            <a:r>
              <a:rPr lang="en-GB" i="1" dirty="0" err="1">
                <a:latin typeface="Calibri" pitchFamily="34" charset="0"/>
              </a:rPr>
              <a:t>tokamak</a:t>
            </a:r>
            <a:r>
              <a:rPr lang="en-GB" i="1" dirty="0">
                <a:latin typeface="Calibri" pitchFamily="34" charset="0"/>
              </a:rPr>
              <a:t>.</a:t>
            </a:r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8312" y="5127340"/>
            <a:ext cx="1984375" cy="5658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7837" y="6248400"/>
            <a:ext cx="614363" cy="4462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2712" y="6498940"/>
            <a:ext cx="1390650" cy="4036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58379" name="Line 11"/>
          <p:cNvSpPr>
            <a:spLocks noChangeShapeType="1"/>
          </p:cNvSpPr>
          <p:nvPr/>
        </p:nvSpPr>
        <p:spPr bwMode="auto">
          <a:xfrm flipH="1">
            <a:off x="5176835" y="6553200"/>
            <a:ext cx="385764" cy="8717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2400" y="1321713"/>
            <a:ext cx="4572000" cy="91101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toroidal magnetic field has a gradient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Which leads to a drift in the vertical direction 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1550313"/>
            <a:ext cx="770543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1550313"/>
            <a:ext cx="2443163" cy="4149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524000" y="1778913"/>
            <a:ext cx="5048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2312313"/>
            <a:ext cx="1401763" cy="538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2150" y="2339301"/>
            <a:ext cx="1644295" cy="4683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6200" y="2921913"/>
            <a:ext cx="2592388" cy="430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100" dirty="0">
                <a:solidFill>
                  <a:srgbClr val="FF0000"/>
                </a:solidFill>
                <a:latin typeface="Calibri" pitchFamily="34" charset="0"/>
              </a:rPr>
              <a:t>Note that the sign of the drift depends on the sign of the charge q 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2514600" y="2845713"/>
            <a:ext cx="3048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1143000" y="3395651"/>
            <a:ext cx="3754438" cy="155734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drift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leads to charge separation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Build up of an electric field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and then to an ExB velocity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27237" y="3243251"/>
            <a:ext cx="1833563" cy="5215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6905625" y="6124325"/>
            <a:ext cx="2209800" cy="695575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Remedy: a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toroidal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plasma current will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generate a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poloidal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field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83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 animBg="1"/>
      <p:bldP spid="5837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The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toroidal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electric field 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170363" cy="3496342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Plasma is the second winding of a transformer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Flux in the iron core cannot be increased forever.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The </a:t>
            </a:r>
            <a:r>
              <a:rPr lang="en-GB" sz="1400" b="0" kern="1200" dirty="0" err="1" smtClean="0">
                <a:latin typeface="Calibri" pitchFamily="34" charset="0"/>
              </a:rPr>
              <a:t>tokamak</a:t>
            </a:r>
            <a:r>
              <a:rPr lang="en-GB" sz="1400" b="0" kern="1200" dirty="0" smtClean="0">
                <a:latin typeface="Calibri" pitchFamily="34" charset="0"/>
              </a:rPr>
              <a:t> is necessarily a pulsed machine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That is not good for energy production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Also thermal stresses are associated with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pulsed character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One can either: live with it / drive current another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way / use a different concept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>
                <a:latin typeface="Calibri" pitchFamily="34" charset="0"/>
              </a:rPr>
              <a:t>Because of the plasma current the field lines wind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>
                <a:latin typeface="Calibri" pitchFamily="34" charset="0"/>
              </a:rPr>
              <a:t>around helically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</p:txBody>
      </p:sp>
      <p:pic>
        <p:nvPicPr>
          <p:cNvPr id="67590" name="Picture 6" descr="tokamak_transform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205038"/>
            <a:ext cx="4176712" cy="2959100"/>
          </a:xfrm>
          <a:noFill/>
          <a:ln/>
        </p:spPr>
      </p:pic>
      <p:pic>
        <p:nvPicPr>
          <p:cNvPr id="6" name="Picture 7" descr="tokamak_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9273"/>
            <a:ext cx="3200400" cy="19987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"/>
            <a:ext cx="7158037" cy="10668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Tokamak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niet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enige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oplossing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: W7X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322763" cy="2850011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A combination of helical coils and </a:t>
            </a:r>
            <a:r>
              <a:rPr lang="en-GB" sz="1400" b="0" kern="1200" dirty="0" err="1" smtClean="0">
                <a:latin typeface="Calibri" pitchFamily="34" charset="0"/>
              </a:rPr>
              <a:t>toroidal</a:t>
            </a:r>
            <a:r>
              <a:rPr lang="en-GB" sz="1400" b="0" kern="1200" dirty="0" smtClean="0">
                <a:latin typeface="Calibri" pitchFamily="34" charset="0"/>
              </a:rPr>
              <a:t> field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coils can be changed to use modular coils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Modular coils of W7x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There is a large disadvantage in the use of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modular coils. They are highly bend and therefore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there are large force on them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In general it is difficult to build a compact device with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a big plasma. The poloidal field one imposes from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the outside decays rapidly with distance from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coils </a:t>
            </a:r>
          </a:p>
        </p:txBody>
      </p:sp>
      <p:pic>
        <p:nvPicPr>
          <p:cNvPr id="5" name="Picture 4" descr="stellarator_coil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95400"/>
            <a:ext cx="3974359" cy="22091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58757"/>
            <a:ext cx="9144000" cy="579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Compact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stellarator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NCSX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princeton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93192" name="Picture 8" descr="ncsx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25550" y="2051050"/>
            <a:ext cx="3200400" cy="3975100"/>
          </a:xfrm>
          <a:noFill/>
          <a:ln/>
        </p:spPr>
      </p:pic>
      <p:pic>
        <p:nvPicPr>
          <p:cNvPr id="93194" name="Picture 10" descr="ncsx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2636838"/>
            <a:ext cx="3467100" cy="3671887"/>
          </a:xfrm>
          <a:noFill/>
          <a:ln/>
        </p:spPr>
      </p:pic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4572000" y="1371600"/>
            <a:ext cx="4176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Calibri" pitchFamily="34" charset="0"/>
              </a:rPr>
              <a:t>Compact </a:t>
            </a:r>
            <a:r>
              <a:rPr lang="en-GB" dirty="0" err="1" smtClean="0">
                <a:latin typeface="Calibri" pitchFamily="34" charset="0"/>
              </a:rPr>
              <a:t>stellarators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>
                <a:latin typeface="Calibri" pitchFamily="34" charset="0"/>
              </a:rPr>
              <a:t>are a challenge. </a:t>
            </a:r>
            <a:r>
              <a:rPr lang="en-GB" dirty="0" smtClean="0">
                <a:latin typeface="Calibri" pitchFamily="34" charset="0"/>
              </a:rPr>
              <a:t>The plasma </a:t>
            </a:r>
            <a:r>
              <a:rPr lang="en-GB" dirty="0">
                <a:latin typeface="Calibri" pitchFamily="34" charset="0"/>
              </a:rPr>
              <a:t>current in this device </a:t>
            </a:r>
            <a:r>
              <a:rPr lang="en-GB" dirty="0" smtClean="0">
                <a:latin typeface="Calibri" pitchFamily="34" charset="0"/>
              </a:rPr>
              <a:t>is not </a:t>
            </a:r>
            <a:r>
              <a:rPr lang="en-GB" dirty="0">
                <a:latin typeface="Calibri" pitchFamily="34" charset="0"/>
              </a:rPr>
              <a:t>driven by a </a:t>
            </a:r>
            <a:r>
              <a:rPr lang="en-GB" dirty="0" smtClean="0">
                <a:latin typeface="Calibri" pitchFamily="34" charset="0"/>
              </a:rPr>
              <a:t>transformer.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1"/>
            <a:ext cx="7158037" cy="9906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Stellarator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– LHD in JAPAN 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7661275" cy="1341906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If the field is not toroidally symmetric the motion in the toroidal direction will move the field line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from regions of positive poloidal field into regions of negative field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Then a net poloidal turn of the field line can be achieved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Steady state operation is possible at the cost of greater complexity </a:t>
            </a:r>
          </a:p>
        </p:txBody>
      </p:sp>
      <p:pic>
        <p:nvPicPr>
          <p:cNvPr id="65543" name="Picture 7" descr="tok_and_stell_g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3200400"/>
            <a:ext cx="7345362" cy="2659063"/>
          </a:xfrm>
          <a:noFill/>
          <a:ln/>
        </p:spPr>
      </p:pic>
      <p:sp>
        <p:nvSpPr>
          <p:cNvPr id="5" name="Rectangle 4"/>
          <p:cNvSpPr/>
          <p:nvPr/>
        </p:nvSpPr>
        <p:spPr bwMode="auto">
          <a:xfrm>
            <a:off x="3733800" y="5562600"/>
            <a:ext cx="1981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130050" name="Picture 2" descr="C:\Users\jo\Desktop\kronk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9160461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A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tokamak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000" b="0" dirty="0">
                <a:latin typeface="Calibri" pitchFamily="34" charset="0"/>
              </a:rPr>
              <a:t>Magnetic surfaces are the surfaces traced out by the magnetic field </a:t>
            </a:r>
          </a:p>
          <a:p>
            <a:r>
              <a:rPr lang="en-GB" sz="2000" b="0" dirty="0">
                <a:latin typeface="Calibri" pitchFamily="34" charset="0"/>
              </a:rPr>
              <a:t>They are nested (best confinement)</a:t>
            </a:r>
          </a:p>
          <a:p>
            <a:r>
              <a:rPr lang="en-GB" sz="2000" b="0" dirty="0">
                <a:latin typeface="Calibri" pitchFamily="34" charset="0"/>
              </a:rPr>
              <a:t>Centre is shifted outward  </a:t>
            </a:r>
          </a:p>
          <a:p>
            <a:r>
              <a:rPr lang="en-GB" sz="2000" b="0" dirty="0">
                <a:latin typeface="Calibri" pitchFamily="34" charset="0"/>
              </a:rPr>
              <a:t>Large passive coils</a:t>
            </a:r>
          </a:p>
          <a:p>
            <a:r>
              <a:rPr lang="en-GB" sz="2000" b="0" dirty="0">
                <a:latin typeface="Calibri" pitchFamily="34" charset="0"/>
              </a:rPr>
              <a:t>Magnetic field ends on a set of plates </a:t>
            </a:r>
          </a:p>
          <a:p>
            <a:r>
              <a:rPr lang="en-GB" sz="2000" b="0" dirty="0">
                <a:latin typeface="Calibri" pitchFamily="34" charset="0"/>
              </a:rPr>
              <a:t>Large set of small coils for diagnostic purposes  </a:t>
            </a:r>
          </a:p>
        </p:txBody>
      </p:sp>
      <p:pic>
        <p:nvPicPr>
          <p:cNvPr id="11271" name="Picture 7" descr="augpoloidalcr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5600" y="1700213"/>
            <a:ext cx="2647950" cy="4114800"/>
          </a:xfrm>
          <a:noFill/>
          <a:ln/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4427538" y="2349500"/>
            <a:ext cx="20161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4427538" y="5013325"/>
            <a:ext cx="15843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3563938" y="4868863"/>
            <a:ext cx="26638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3708400" y="4221163"/>
            <a:ext cx="33845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V="1">
            <a:off x="4500563" y="3500438"/>
            <a:ext cx="22320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Plasma manipulation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000" b="0" dirty="0" smtClean="0">
                <a:latin typeface="Calibri" pitchFamily="34" charset="0"/>
              </a:rPr>
              <a:t>Several coils </a:t>
            </a:r>
            <a:r>
              <a:rPr lang="en-GB" sz="2000" b="0" dirty="0">
                <a:latin typeface="Calibri" pitchFamily="34" charset="0"/>
              </a:rPr>
              <a:t>around the plasma </a:t>
            </a:r>
          </a:p>
          <a:p>
            <a:r>
              <a:rPr lang="en-GB" sz="2000" b="0" dirty="0">
                <a:latin typeface="Calibri" pitchFamily="34" charset="0"/>
              </a:rPr>
              <a:t>The vertical coils can shape the plasma and control its position</a:t>
            </a:r>
          </a:p>
          <a:p>
            <a:r>
              <a:rPr lang="en-GB" sz="2000" b="0" dirty="0" smtClean="0">
                <a:latin typeface="Calibri" pitchFamily="34" charset="0"/>
              </a:rPr>
              <a:t>Dominant </a:t>
            </a:r>
            <a:r>
              <a:rPr lang="en-GB" sz="2000" b="0" dirty="0">
                <a:latin typeface="Calibri" pitchFamily="34" charset="0"/>
              </a:rPr>
              <a:t>shaping is the vertical elongation of the plasma  </a:t>
            </a:r>
          </a:p>
          <a:p>
            <a:endParaRPr lang="en-GB" sz="2000" dirty="0">
              <a:latin typeface="Calibri" pitchFamily="34" charset="0"/>
            </a:endParaRPr>
          </a:p>
        </p:txBody>
      </p:sp>
      <p:pic>
        <p:nvPicPr>
          <p:cNvPr id="15365" name="Picture 5" descr="augpoloidalcro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700213"/>
            <a:ext cx="36925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859338" y="5805488"/>
            <a:ext cx="4284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 dirty="0">
                <a:latin typeface="Calibri" pitchFamily="34" charset="0"/>
              </a:rPr>
              <a:t>Schematic Drawing of the </a:t>
            </a:r>
            <a:r>
              <a:rPr lang="en-GB" i="1" dirty="0" err="1">
                <a:latin typeface="Calibri" pitchFamily="34" charset="0"/>
              </a:rPr>
              <a:t>poloidal</a:t>
            </a:r>
            <a:r>
              <a:rPr lang="en-GB" i="1" dirty="0">
                <a:latin typeface="Calibri" pitchFamily="34" charset="0"/>
              </a:rPr>
              <a:t> cross section of the ASDEX Upgrade </a:t>
            </a:r>
            <a:r>
              <a:rPr lang="en-GB" i="1" dirty="0" err="1">
                <a:latin typeface="Calibri" pitchFamily="34" charset="0"/>
              </a:rPr>
              <a:t>tokamak</a:t>
            </a:r>
            <a:endParaRPr lang="en-GB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795713" y="228600"/>
            <a:ext cx="1563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000099"/>
                </a:solidFill>
                <a:latin typeface="+mj-lt"/>
                <a:cs typeface="+mn-cs"/>
              </a:rPr>
              <a:t>Inhoud</a:t>
            </a:r>
            <a:endParaRPr lang="en-US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>
                <a:latin typeface="Calibri" pitchFamily="34" charset="0"/>
                <a:cs typeface="Calibri" pitchFamily="34" charset="0"/>
              </a:rPr>
              <a:t>Roel Aaij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raaij@nikhef.nl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Beoordeling</a:t>
            </a:r>
            <a:endParaRPr lang="en-US" sz="1600" b="1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Huiswerk (20%), scriptie (20%), tentamen (60%)</a:t>
            </a:r>
            <a:endParaRPr lang="en-US" sz="1400" b="1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1 Motivatie, exponentiële groei, CO2 toename, broeikaseffect,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klimaat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2 Energieverbruik</a:t>
            </a:r>
            <a:r>
              <a:rPr lang="en-US" sz="1050">
                <a:latin typeface="Calibri" pitchFamily="34" charset="0"/>
                <a:cs typeface="Calibri" pitchFamily="34" charset="0"/>
              </a:rPr>
              <a:t>: transport, verwarming, koeling, verlichting, landbouw, veeteelt, fabricage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050">
                <a:latin typeface="Calibri" pitchFamily="34" charset="0"/>
                <a:cs typeface="Calibri" pitchFamily="34" charset="0"/>
              </a:rPr>
              <a:t>Kernenergie: kernfysica,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05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4 Kernenergie: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Kernfusie</a:t>
            </a:r>
            <a:endParaRPr lang="en-US" sz="105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6 </a:t>
            </a:r>
            <a:r>
              <a:rPr lang="en-US" sz="1050">
                <a:latin typeface="Calibri" pitchFamily="34" charset="0"/>
                <a:cs typeface="Calibri" pitchFamily="34" charset="0"/>
              </a:rPr>
              <a:t>Energie, thermodynamica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Entropie, enthalpie, Carnot, Otto, Rankine processen, informatie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7 </a:t>
            </a:r>
            <a:r>
              <a:rPr lang="en-US" sz="1050">
                <a:latin typeface="Calibri" pitchFamily="34" charset="0"/>
                <a:cs typeface="Calibri" pitchFamily="34" charset="0"/>
              </a:rPr>
              <a:t>Fluctuaties: opslag (batterijen, water, waterstof), transport van energie,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efficiëntie</a:t>
            </a:r>
            <a:endParaRPr lang="en-US" sz="105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Energie: scenario’s voor Nederland, wereld, fysieke mogelijkheden, politiek, ethische vragen, economische aspecten</a:t>
            </a:r>
          </a:p>
        </p:txBody>
      </p:sp>
      <p:pic>
        <p:nvPicPr>
          <p:cNvPr id="717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9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5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Gratis te downloaden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pic>
        <p:nvPicPr>
          <p:cNvPr id="71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348288" y="6553200"/>
            <a:ext cx="3781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With thanks to dr. Stefan Hild, University of Glasgow 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1287843" y="5198853"/>
            <a:ext cx="54864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158037" cy="1412875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Plasma elongation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1800" b="0" dirty="0">
                <a:latin typeface="Calibri" pitchFamily="34" charset="0"/>
              </a:rPr>
              <a:t>Plasma can be diverted onto a set of plates </a:t>
            </a:r>
          </a:p>
          <a:p>
            <a:r>
              <a:rPr lang="en-GB" sz="1800" b="0" dirty="0">
                <a:latin typeface="Calibri" pitchFamily="34" charset="0"/>
              </a:rPr>
              <a:t>Close to the coils the field of the coils dominates </a:t>
            </a:r>
          </a:p>
          <a:p>
            <a:r>
              <a:rPr lang="en-GB" sz="1800" b="0" dirty="0">
                <a:latin typeface="Calibri" pitchFamily="34" charset="0"/>
              </a:rPr>
              <a:t>In between the field is zero resulting in a purely </a:t>
            </a:r>
            <a:r>
              <a:rPr lang="en-GB" sz="1800" b="0" dirty="0" err="1">
                <a:latin typeface="Calibri" pitchFamily="34" charset="0"/>
              </a:rPr>
              <a:t>toroidal</a:t>
            </a:r>
            <a:r>
              <a:rPr lang="en-GB" sz="1800" b="0" dirty="0">
                <a:latin typeface="Calibri" pitchFamily="34" charset="0"/>
              </a:rPr>
              <a:t> field line </a:t>
            </a:r>
          </a:p>
          <a:p>
            <a:r>
              <a:rPr lang="en-GB" sz="1800" b="0" dirty="0">
                <a:latin typeface="Calibri" pitchFamily="34" charset="0"/>
              </a:rPr>
              <a:t>This shows up as an X-point in the figure of the magnetic surfaces </a:t>
            </a:r>
          </a:p>
          <a:p>
            <a:r>
              <a:rPr lang="en-GB" sz="1800" b="0" dirty="0">
                <a:latin typeface="Calibri" pitchFamily="34" charset="0"/>
              </a:rPr>
              <a:t>Surfaces outside the one with the X-point are not close with the field ending on the plates  </a:t>
            </a:r>
          </a:p>
        </p:txBody>
      </p:sp>
      <p:pic>
        <p:nvPicPr>
          <p:cNvPr id="23557" name="Picture 5" descr="shaping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27763" y="2060575"/>
            <a:ext cx="2173287" cy="38687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Preventing impurities –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divertor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772400" cy="1988237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Given a fixed electron density, impurities dilute the fuel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Acceleration of electrons by the ions in the plasma lead to radiation losses known as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‘</a:t>
            </a:r>
            <a:r>
              <a:rPr lang="en-GB" sz="1400" b="0" kern="1200" dirty="0" err="1" smtClean="0">
                <a:latin typeface="Calibri" pitchFamily="34" charset="0"/>
              </a:rPr>
              <a:t>Bremstrahlung</a:t>
            </a:r>
            <a:r>
              <a:rPr lang="en-GB" sz="1400" b="0" kern="1200" dirty="0" smtClean="0">
                <a:latin typeface="Calibri" pitchFamily="34" charset="0"/>
              </a:rPr>
              <a:t>’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The radiation scales with the average charge. High Z impurities enhance the radiation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High Z-impurities also lead to energy loss through line radiation 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743200"/>
            <a:ext cx="1866900" cy="42253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858000" y="3124200"/>
            <a:ext cx="16383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Effective charge </a:t>
            </a: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2293938" cy="3215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648200" y="1295400"/>
            <a:ext cx="3271837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Density of the impurity with charge </a:t>
            </a:r>
            <a:r>
              <a:rPr lang="en-GB" sz="1400" i="1" dirty="0">
                <a:solidFill>
                  <a:srgbClr val="FF0000"/>
                </a:solidFill>
                <a:latin typeface="Calibri" pitchFamily="34" charset="0"/>
              </a:rPr>
              <a:t>Z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57200" y="3429000"/>
            <a:ext cx="3622675" cy="2419124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Plasma facing components have to be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chosen carefully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Carbon / Beryllium have a low Z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Carbon does not melt but has the problem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that it binds well with Tritium (contamination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of the machine)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Tungsten has very high Z, but takes the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heat loads very well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1" name="Picture 7" descr="aug_ti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19601" y="3476760"/>
            <a:ext cx="4724400" cy="3381240"/>
          </a:xfrm>
          <a:prstGeom prst="rect">
            <a:avLst/>
          </a:prstGeom>
          <a:noFill/>
          <a:ln/>
        </p:spPr>
      </p:pic>
      <p:pic>
        <p:nvPicPr>
          <p:cNvPr id="12" name="Picture 6" descr="shaping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364287" y="2833687"/>
            <a:ext cx="2779713" cy="4024313"/>
          </a:xfrm>
          <a:prstGeom prst="rect">
            <a:avLst/>
          </a:prstGeom>
          <a:noFill/>
          <a:ln/>
        </p:spPr>
      </p:pic>
      <p:pic>
        <p:nvPicPr>
          <p:cNvPr id="13" name="Picture 7" descr="AUG_divertor_ra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657601" y="2742619"/>
            <a:ext cx="5486400" cy="4115381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Plasma instabilities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4170363" cy="4114800"/>
          </a:xfrm>
        </p:spPr>
        <p:txBody>
          <a:bodyPr/>
          <a:lstStyle/>
          <a:p>
            <a:r>
              <a:rPr lang="en-GB" sz="1800" b="0" dirty="0">
                <a:latin typeface="Calibri" pitchFamily="34" charset="0"/>
              </a:rPr>
              <a:t>Plasma vertical instability with growth rates of the  order 10</a:t>
            </a:r>
            <a:r>
              <a:rPr lang="en-GB" sz="1800" b="0" baseline="30000" dirty="0">
                <a:latin typeface="Calibri" pitchFamily="34" charset="0"/>
              </a:rPr>
              <a:t>6</a:t>
            </a:r>
            <a:r>
              <a:rPr lang="en-GB" sz="1800" b="0" dirty="0">
                <a:latin typeface="Calibri" pitchFamily="34" charset="0"/>
              </a:rPr>
              <a:t> s</a:t>
            </a:r>
            <a:r>
              <a:rPr lang="en-GB" sz="1800" b="0" baseline="30000" dirty="0">
                <a:latin typeface="Calibri" pitchFamily="34" charset="0"/>
              </a:rPr>
              <a:t>-1</a:t>
            </a:r>
            <a:r>
              <a:rPr lang="en-GB" sz="1800" b="0" dirty="0">
                <a:latin typeface="Calibri" pitchFamily="34" charset="0"/>
              </a:rPr>
              <a:t> </a:t>
            </a:r>
          </a:p>
          <a:p>
            <a:r>
              <a:rPr lang="en-GB" sz="1800" b="0" dirty="0">
                <a:latin typeface="Calibri" pitchFamily="34" charset="0"/>
              </a:rPr>
              <a:t>For this reason the passive coils have been placed in the plasma </a:t>
            </a:r>
          </a:p>
          <a:p>
            <a:r>
              <a:rPr lang="en-GB" sz="1800" b="0" dirty="0">
                <a:latin typeface="Calibri" pitchFamily="34" charset="0"/>
              </a:rPr>
              <a:t>When the plasma moves it changes the flux through the coils which generates a current that pushes the plasma back </a:t>
            </a:r>
          </a:p>
          <a:p>
            <a:r>
              <a:rPr lang="en-GB" sz="1800" b="0" dirty="0">
                <a:latin typeface="Calibri" pitchFamily="34" charset="0"/>
              </a:rPr>
              <a:t>Growth rate is reduced to the decay time of the current in the coils (ms) </a:t>
            </a:r>
          </a:p>
        </p:txBody>
      </p:sp>
      <p:pic>
        <p:nvPicPr>
          <p:cNvPr id="27654" name="Picture 6" descr="augpoloidalcr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08613" y="1981200"/>
            <a:ext cx="2647950" cy="4114800"/>
          </a:xfrm>
          <a:noFill/>
          <a:ln/>
        </p:spPr>
      </p:pic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4643438" y="3068638"/>
            <a:ext cx="2520950" cy="730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4643438" y="3213100"/>
            <a:ext cx="2449512" cy="15843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Voortgang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in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fusie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onderzoek</a:t>
            </a:r>
            <a:endParaRPr lang="en-GB" i="1" dirty="0" smtClean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2817" name="Picture 1" descr="C:\Users\jo\Desktop\MooresLaw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3521" y="1066801"/>
            <a:ext cx="6190479" cy="5791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 descr="C:\Users\jo\Desktop\ITER_in_Cadarac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5909"/>
            <a:ext cx="9144000" cy="5992091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58037" cy="1412875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ITER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Wat</a:t>
            </a:r>
            <a:r>
              <a:rPr lang="en-US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is ITER?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/>
          <a:p>
            <a:r>
              <a:rPr lang="en-US" sz="2000" b="0" dirty="0">
                <a:latin typeface="Calibri" pitchFamily="34" charset="0"/>
              </a:rPr>
              <a:t>ITER  = (International </a:t>
            </a:r>
            <a:r>
              <a:rPr lang="en-US" sz="2000" b="0" dirty="0" err="1">
                <a:latin typeface="Calibri" pitchFamily="34" charset="0"/>
              </a:rPr>
              <a:t>Tokamak</a:t>
            </a:r>
            <a:r>
              <a:rPr lang="en-US" sz="2000" b="0" dirty="0">
                <a:latin typeface="Calibri" pitchFamily="34" charset="0"/>
              </a:rPr>
              <a:t> Experimental Reactor) is </a:t>
            </a:r>
            <a:r>
              <a:rPr lang="en-US" sz="2000" b="0" dirty="0" smtClean="0">
                <a:latin typeface="Calibri" pitchFamily="34" charset="0"/>
              </a:rPr>
              <a:t>de </a:t>
            </a:r>
            <a:r>
              <a:rPr lang="en-US" sz="2000" b="0" dirty="0" err="1" smtClean="0">
                <a:latin typeface="Calibri" pitchFamily="34" charset="0"/>
              </a:rPr>
              <a:t>volgende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stap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>
                <a:latin typeface="Calibri" pitchFamily="34" charset="0"/>
              </a:rPr>
              <a:t>in </a:t>
            </a:r>
            <a:r>
              <a:rPr lang="en-US" sz="2000" b="0" dirty="0" err="1">
                <a:latin typeface="Calibri" pitchFamily="34" charset="0"/>
              </a:rPr>
              <a:t>tokamak</a:t>
            </a:r>
            <a:r>
              <a:rPr lang="en-US" sz="2000" b="0" dirty="0">
                <a:latin typeface="Calibri" pitchFamily="34" charset="0"/>
              </a:rPr>
              <a:t> research.</a:t>
            </a:r>
          </a:p>
          <a:p>
            <a:r>
              <a:rPr lang="en-US" sz="2000" b="0" dirty="0" err="1" smtClean="0">
                <a:latin typeface="Calibri" pitchFamily="34" charset="0"/>
              </a:rPr>
              <a:t>Grootste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tokamak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>
                <a:latin typeface="Calibri" pitchFamily="34" charset="0"/>
              </a:rPr>
              <a:t>in </a:t>
            </a:r>
            <a:r>
              <a:rPr lang="en-US" sz="2000" b="0" dirty="0" smtClean="0">
                <a:latin typeface="Calibri" pitchFamily="34" charset="0"/>
              </a:rPr>
              <a:t>de </a:t>
            </a:r>
            <a:r>
              <a:rPr lang="en-US" sz="2000" b="0" dirty="0" err="1" smtClean="0">
                <a:latin typeface="Calibri" pitchFamily="34" charset="0"/>
              </a:rPr>
              <a:t>wereld</a:t>
            </a:r>
            <a:endParaRPr lang="en-US" sz="2000" b="0" dirty="0">
              <a:latin typeface="Calibri" pitchFamily="34" charset="0"/>
            </a:endParaRPr>
          </a:p>
          <a:p>
            <a:r>
              <a:rPr lang="en-US" sz="2000" b="0" dirty="0">
                <a:latin typeface="Calibri" pitchFamily="34" charset="0"/>
              </a:rPr>
              <a:t>Project </a:t>
            </a:r>
            <a:r>
              <a:rPr lang="en-US" sz="2000" b="0" dirty="0" smtClean="0">
                <a:latin typeface="Calibri" pitchFamily="34" charset="0"/>
              </a:rPr>
              <a:t>is </a:t>
            </a:r>
            <a:r>
              <a:rPr lang="en-US" sz="2000" b="0" dirty="0" err="1" smtClean="0">
                <a:latin typeface="Calibri" pitchFamily="34" charset="0"/>
              </a:rPr>
              <a:t>gestart</a:t>
            </a:r>
            <a:r>
              <a:rPr lang="en-US" sz="2000" b="0" dirty="0" smtClean="0">
                <a:latin typeface="Calibri" pitchFamily="34" charset="0"/>
              </a:rPr>
              <a:t> in </a:t>
            </a:r>
            <a:r>
              <a:rPr lang="en-US" sz="2000" b="0" dirty="0" err="1">
                <a:latin typeface="Calibri" pitchFamily="34" charset="0"/>
              </a:rPr>
              <a:t>Cadarache</a:t>
            </a:r>
            <a:r>
              <a:rPr lang="en-US" sz="2000" b="0" dirty="0">
                <a:latin typeface="Calibri" pitchFamily="34" charset="0"/>
              </a:rPr>
              <a:t>, France</a:t>
            </a:r>
          </a:p>
          <a:p>
            <a:r>
              <a:rPr lang="en-US" sz="2000" b="0" dirty="0" err="1" smtClean="0">
                <a:latin typeface="Calibri" pitchFamily="34" charset="0"/>
              </a:rPr>
              <a:t>Samenwerking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tussen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Europa</a:t>
            </a:r>
            <a:r>
              <a:rPr lang="en-US" sz="2000" b="0" dirty="0" smtClean="0">
                <a:latin typeface="Calibri" pitchFamily="34" charset="0"/>
              </a:rPr>
              <a:t>, </a:t>
            </a:r>
            <a:r>
              <a:rPr lang="en-US" sz="2000" b="0" dirty="0">
                <a:latin typeface="Calibri" pitchFamily="34" charset="0"/>
              </a:rPr>
              <a:t>China, Japan, Korea, </a:t>
            </a:r>
            <a:r>
              <a:rPr lang="en-US" sz="2000" b="0" dirty="0" err="1" smtClean="0">
                <a:latin typeface="Calibri" pitchFamily="34" charset="0"/>
              </a:rPr>
              <a:t>Rusland</a:t>
            </a:r>
            <a:r>
              <a:rPr lang="en-US" sz="2000" b="0" dirty="0" smtClean="0">
                <a:latin typeface="Calibri" pitchFamily="34" charset="0"/>
              </a:rPr>
              <a:t> (en de </a:t>
            </a:r>
            <a:r>
              <a:rPr lang="en-US" sz="2000" b="0" dirty="0">
                <a:latin typeface="Calibri" pitchFamily="34" charset="0"/>
              </a:rPr>
              <a:t>US).</a:t>
            </a:r>
          </a:p>
          <a:p>
            <a:endParaRPr lang="en-US" sz="2000" dirty="0">
              <a:latin typeface="Calibri" pitchFamily="34" charset="0"/>
            </a:endParaRPr>
          </a:p>
        </p:txBody>
      </p:sp>
      <p:pic>
        <p:nvPicPr>
          <p:cNvPr id="3077" name="Picture 5" descr="plasma_siz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828800"/>
            <a:ext cx="3733800" cy="3508375"/>
          </a:xfrm>
          <a:noFill/>
          <a:ln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953000" y="55626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 dirty="0" err="1" smtClean="0">
                <a:latin typeface="Calibri" pitchFamily="34" charset="0"/>
              </a:rPr>
              <a:t>Doorsnede</a:t>
            </a:r>
            <a:r>
              <a:rPr lang="en-GB" i="1" dirty="0" smtClean="0">
                <a:latin typeface="Calibri" pitchFamily="34" charset="0"/>
              </a:rPr>
              <a:t> van het </a:t>
            </a:r>
            <a:r>
              <a:rPr lang="en-GB" i="1" dirty="0" err="1" smtClean="0">
                <a:latin typeface="Calibri" pitchFamily="34" charset="0"/>
              </a:rPr>
              <a:t>plasmavolume</a:t>
            </a:r>
            <a:endParaRPr lang="en-GB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Meer over ITER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153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b="0" dirty="0" err="1" smtClean="0">
                <a:solidFill>
                  <a:srgbClr val="FF0000"/>
                </a:solidFill>
                <a:latin typeface="Calibri" pitchFamily="34" charset="0"/>
              </a:rPr>
              <a:t>Belangrijkste</a:t>
            </a: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Calibri" pitchFamily="34" charset="0"/>
              </a:rPr>
              <a:t>missie</a:t>
            </a:r>
            <a:r>
              <a:rPr lang="en-US" sz="2000" b="0" dirty="0" smtClean="0">
                <a:latin typeface="Calibri" pitchFamily="34" charset="0"/>
              </a:rPr>
              <a:t> </a:t>
            </a:r>
            <a:endParaRPr lang="en-US" sz="2000" b="0" dirty="0">
              <a:latin typeface="Calibri" pitchFamily="34" charset="0"/>
            </a:endParaRPr>
          </a:p>
          <a:p>
            <a:r>
              <a:rPr lang="en-US" sz="2000" b="0" dirty="0" err="1" smtClean="0">
                <a:latin typeface="Calibri" pitchFamily="34" charset="0"/>
              </a:rPr>
              <a:t>Demonstreer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dat</a:t>
            </a:r>
            <a:r>
              <a:rPr lang="en-US" sz="2000" b="0" dirty="0" smtClean="0">
                <a:latin typeface="Calibri" pitchFamily="34" charset="0"/>
              </a:rPr>
              <a:t> het </a:t>
            </a:r>
            <a:r>
              <a:rPr lang="en-US" sz="2000" b="0" dirty="0" err="1" smtClean="0">
                <a:latin typeface="Calibri" pitchFamily="34" charset="0"/>
              </a:rPr>
              <a:t>mogelijk</a:t>
            </a:r>
            <a:r>
              <a:rPr lang="en-US" sz="2000" b="0" dirty="0" smtClean="0">
                <a:latin typeface="Calibri" pitchFamily="34" charset="0"/>
              </a:rPr>
              <a:t> is </a:t>
            </a:r>
            <a:r>
              <a:rPr lang="en-US" sz="2000" b="0" dirty="0" err="1" smtClean="0">
                <a:latin typeface="Calibri" pitchFamily="34" charset="0"/>
              </a:rPr>
              <a:t>een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fusiereactor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te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bedrijven</a:t>
            </a:r>
            <a:r>
              <a:rPr lang="en-US" sz="2000" b="0" dirty="0" smtClean="0">
                <a:latin typeface="Calibri" pitchFamily="34" charset="0"/>
              </a:rPr>
              <a:t>. </a:t>
            </a:r>
            <a:r>
              <a:rPr lang="en-US" sz="2000" b="0" dirty="0" err="1" smtClean="0">
                <a:latin typeface="Calibri" pitchFamily="34" charset="0"/>
              </a:rPr>
              <a:t>Dit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omvat</a:t>
            </a:r>
            <a:r>
              <a:rPr lang="en-US" sz="2000" b="0" dirty="0" smtClean="0">
                <a:latin typeface="Calibri" pitchFamily="34" charset="0"/>
              </a:rPr>
              <a:t> het </a:t>
            </a:r>
            <a:r>
              <a:rPr lang="en-US" sz="2000" b="0" dirty="0" err="1" smtClean="0">
                <a:latin typeface="Calibri" pitchFamily="34" charset="0"/>
              </a:rPr>
              <a:t>genereren</a:t>
            </a:r>
            <a:r>
              <a:rPr lang="en-US" sz="2000" b="0" dirty="0" smtClean="0">
                <a:latin typeface="Calibri" pitchFamily="34" charset="0"/>
              </a:rPr>
              <a:t> van </a:t>
            </a:r>
            <a:r>
              <a:rPr lang="en-US" sz="2000" b="0" dirty="0" err="1" smtClean="0">
                <a:latin typeface="Calibri" pitchFamily="34" charset="0"/>
              </a:rPr>
              <a:t>een</a:t>
            </a:r>
            <a:r>
              <a:rPr lang="en-US" sz="2000" b="0" dirty="0" smtClean="0">
                <a:latin typeface="Calibri" pitchFamily="34" charset="0"/>
              </a:rPr>
              <a:t> plasma </a:t>
            </a:r>
            <a:r>
              <a:rPr lang="en-US" sz="2000" b="0" dirty="0" err="1" smtClean="0">
                <a:latin typeface="Calibri" pitchFamily="34" charset="0"/>
              </a:rPr>
              <a:t>dat</a:t>
            </a:r>
            <a:r>
              <a:rPr lang="en-US" sz="2000" b="0" dirty="0" smtClean="0">
                <a:latin typeface="Calibri" pitchFamily="34" charset="0"/>
              </a:rPr>
              <a:t> door </a:t>
            </a:r>
            <a:r>
              <a:rPr lang="en-US" sz="2000" b="0" dirty="0" err="1" smtClean="0">
                <a:latin typeface="Calibri" pitchFamily="34" charset="0"/>
              </a:rPr>
              <a:t>fusie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reacties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verwarmd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wordt</a:t>
            </a:r>
            <a:r>
              <a:rPr lang="en-US" sz="2000" b="0" dirty="0" smtClean="0">
                <a:latin typeface="Calibri" pitchFamily="34" charset="0"/>
              </a:rPr>
              <a:t>, </a:t>
            </a:r>
            <a:r>
              <a:rPr lang="en-US" sz="2000" b="0" dirty="0" err="1" smtClean="0">
                <a:latin typeface="Calibri" pitchFamily="34" charset="0"/>
              </a:rPr>
              <a:t>maar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ook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dat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aan</a:t>
            </a:r>
            <a:r>
              <a:rPr lang="en-US" sz="2000" b="0" dirty="0" smtClean="0">
                <a:latin typeface="Calibri" pitchFamily="34" charset="0"/>
              </a:rPr>
              <a:t> de </a:t>
            </a:r>
            <a:r>
              <a:rPr lang="en-US" sz="2000" b="0" dirty="0" err="1" smtClean="0">
                <a:latin typeface="Calibri" pitchFamily="34" charset="0"/>
              </a:rPr>
              <a:t>technische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eisen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voldaan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kan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worden</a:t>
            </a:r>
            <a:r>
              <a:rPr lang="en-US" sz="2000" b="0" dirty="0" smtClean="0">
                <a:latin typeface="Calibri" pitchFamily="34" charset="0"/>
              </a:rPr>
              <a:t>. </a:t>
            </a:r>
            <a:endParaRPr lang="en-US" sz="2000" b="0" dirty="0"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b="0" dirty="0">
                <a:solidFill>
                  <a:srgbClr val="FF0000"/>
                </a:solidFill>
                <a:latin typeface="Calibri" pitchFamily="34" charset="0"/>
              </a:rPr>
              <a:t>Project</a:t>
            </a:r>
            <a:r>
              <a:rPr lang="en-US" sz="2000" b="0" dirty="0">
                <a:latin typeface="Calibri" pitchFamily="34" charset="0"/>
              </a:rPr>
              <a:t> </a:t>
            </a:r>
          </a:p>
          <a:p>
            <a:r>
              <a:rPr lang="en-US" sz="2000" b="0" dirty="0" err="1" smtClean="0">
                <a:latin typeface="Calibri" pitchFamily="34" charset="0"/>
              </a:rPr>
              <a:t>Kosten</a:t>
            </a:r>
            <a:r>
              <a:rPr lang="en-US" sz="2000" b="0" dirty="0" smtClean="0">
                <a:latin typeface="Calibri" pitchFamily="34" charset="0"/>
              </a:rPr>
              <a:t> 5 </a:t>
            </a:r>
            <a:r>
              <a:rPr lang="en-US" sz="2000" b="0" dirty="0" err="1" smtClean="0">
                <a:latin typeface="Calibri" pitchFamily="34" charset="0"/>
              </a:rPr>
              <a:t>miljard</a:t>
            </a:r>
            <a:r>
              <a:rPr lang="en-US" sz="2000" b="0" dirty="0" smtClean="0">
                <a:latin typeface="Calibri" pitchFamily="34" charset="0"/>
              </a:rPr>
              <a:t> Euro </a:t>
            </a:r>
            <a:r>
              <a:rPr lang="en-US" sz="2000" b="0" dirty="0" err="1" smtClean="0">
                <a:latin typeface="Calibri" pitchFamily="34" charset="0"/>
              </a:rPr>
              <a:t>constructie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>
                <a:latin typeface="Calibri" pitchFamily="34" charset="0"/>
              </a:rPr>
              <a:t>+ 5 </a:t>
            </a:r>
            <a:r>
              <a:rPr lang="en-US" sz="2000" b="0" dirty="0" err="1" smtClean="0">
                <a:latin typeface="Calibri" pitchFamily="34" charset="0"/>
              </a:rPr>
              <a:t>miljard</a:t>
            </a:r>
            <a:r>
              <a:rPr lang="en-US" sz="2000" b="0" dirty="0" smtClean="0">
                <a:latin typeface="Calibri" pitchFamily="34" charset="0"/>
              </a:rPr>
              <a:t> Euro </a:t>
            </a:r>
            <a:r>
              <a:rPr lang="en-US" sz="2000" b="0" dirty="0" err="1" smtClean="0">
                <a:latin typeface="Calibri" pitchFamily="34" charset="0"/>
              </a:rPr>
              <a:t>voor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bedrijf</a:t>
            </a:r>
            <a:r>
              <a:rPr lang="en-US" sz="2000" b="0" dirty="0" smtClean="0">
                <a:latin typeface="Calibri" pitchFamily="34" charset="0"/>
              </a:rPr>
              <a:t>  (het </a:t>
            </a:r>
            <a:r>
              <a:rPr lang="en-US" sz="2000" b="0" dirty="0" err="1" smtClean="0">
                <a:latin typeface="Calibri" pitchFamily="34" charset="0"/>
              </a:rPr>
              <a:t>duurste</a:t>
            </a:r>
            <a:r>
              <a:rPr lang="en-US" sz="2000" b="0" dirty="0" smtClean="0">
                <a:latin typeface="Calibri" pitchFamily="34" charset="0"/>
              </a:rPr>
              <a:t> experiment op </a:t>
            </a:r>
            <a:r>
              <a:rPr lang="en-US" sz="2000" b="0" dirty="0" err="1" smtClean="0">
                <a:latin typeface="Calibri" pitchFamily="34" charset="0"/>
              </a:rPr>
              <a:t>Aarde</a:t>
            </a:r>
            <a:r>
              <a:rPr lang="en-US" sz="2000" b="0" dirty="0" smtClean="0">
                <a:latin typeface="Calibri" pitchFamily="34" charset="0"/>
              </a:rPr>
              <a:t>)</a:t>
            </a:r>
            <a:endParaRPr lang="en-US" sz="2000" b="0" dirty="0">
              <a:latin typeface="Calibri" pitchFamily="34" charset="0"/>
            </a:endParaRPr>
          </a:p>
          <a:p>
            <a:r>
              <a:rPr lang="en-US" sz="2000" b="0" dirty="0" err="1" smtClean="0">
                <a:latin typeface="Calibri" pitchFamily="34" charset="0"/>
              </a:rPr>
              <a:t>Constructie</a:t>
            </a:r>
            <a:r>
              <a:rPr lang="en-US" sz="2000" b="0" dirty="0" smtClean="0">
                <a:latin typeface="Calibri" pitchFamily="34" charset="0"/>
              </a:rPr>
              <a:t> van het </a:t>
            </a:r>
            <a:r>
              <a:rPr lang="en-US" sz="2000" b="0" dirty="0" err="1" smtClean="0">
                <a:latin typeface="Calibri" pitchFamily="34" charset="0"/>
              </a:rPr>
              <a:t>gebouw</a:t>
            </a:r>
            <a:r>
              <a:rPr lang="en-US" sz="2000" b="0" dirty="0" smtClean="0">
                <a:latin typeface="Calibri" pitchFamily="34" charset="0"/>
              </a:rPr>
              <a:t> is </a:t>
            </a:r>
            <a:r>
              <a:rPr lang="en-US" sz="2000" b="0" dirty="0" err="1" smtClean="0">
                <a:latin typeface="Calibri" pitchFamily="34" charset="0"/>
              </a:rPr>
              <a:t>begonnen</a:t>
            </a:r>
            <a:r>
              <a:rPr lang="en-US" sz="2000" b="0" dirty="0" smtClean="0">
                <a:latin typeface="Calibri" pitchFamily="34" charset="0"/>
              </a:rPr>
              <a:t> in 2008 / </a:t>
            </a:r>
            <a:r>
              <a:rPr lang="en-US" sz="2000" b="0" dirty="0" err="1" smtClean="0">
                <a:latin typeface="Calibri" pitchFamily="34" charset="0"/>
              </a:rPr>
              <a:t>Assemblade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begint</a:t>
            </a:r>
            <a:r>
              <a:rPr lang="en-US" sz="2000" b="0" dirty="0" smtClean="0">
                <a:latin typeface="Calibri" pitchFamily="34" charset="0"/>
              </a:rPr>
              <a:t> in 2012 </a:t>
            </a:r>
            <a:endParaRPr lang="en-US" sz="2000" b="0" dirty="0">
              <a:latin typeface="Calibri" pitchFamily="34" charset="0"/>
            </a:endParaRPr>
          </a:p>
          <a:p>
            <a:r>
              <a:rPr lang="en-US" sz="2000" b="0" dirty="0" smtClean="0">
                <a:latin typeface="Calibri" pitchFamily="34" charset="0"/>
              </a:rPr>
              <a:t>Assemblage </a:t>
            </a:r>
            <a:r>
              <a:rPr lang="en-US" sz="2000" b="0" dirty="0" err="1" smtClean="0">
                <a:latin typeface="Calibri" pitchFamily="34" charset="0"/>
              </a:rPr>
              <a:t>gaat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ongeveer</a:t>
            </a:r>
            <a:r>
              <a:rPr lang="en-US" sz="2000" b="0" dirty="0" smtClean="0">
                <a:latin typeface="Calibri" pitchFamily="34" charset="0"/>
              </a:rPr>
              <a:t> 7 </a:t>
            </a:r>
            <a:r>
              <a:rPr lang="en-US" sz="2000" b="0" dirty="0" err="1" smtClean="0">
                <a:latin typeface="Calibri" pitchFamily="34" charset="0"/>
              </a:rPr>
              <a:t>jaar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duren</a:t>
            </a:r>
            <a:endParaRPr lang="en-US" sz="2000" b="0" dirty="0">
              <a:latin typeface="Calibri" pitchFamily="34" charset="0"/>
            </a:endParaRPr>
          </a:p>
          <a:p>
            <a:r>
              <a:rPr lang="en-US" sz="2000" b="0" dirty="0">
                <a:latin typeface="Calibri" pitchFamily="34" charset="0"/>
              </a:rPr>
              <a:t>20 </a:t>
            </a:r>
            <a:r>
              <a:rPr lang="en-US" sz="2000" b="0" dirty="0" err="1" smtClean="0">
                <a:latin typeface="Calibri" pitchFamily="34" charset="0"/>
              </a:rPr>
              <a:t>jaar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bedrijf</a:t>
            </a:r>
            <a:r>
              <a:rPr lang="en-US" sz="2000" b="0" dirty="0" smtClean="0">
                <a:latin typeface="Calibri" pitchFamily="34" charset="0"/>
              </a:rPr>
              <a:t> is </a:t>
            </a:r>
            <a:r>
              <a:rPr lang="en-US" sz="2000" b="0" dirty="0" err="1" smtClean="0">
                <a:latin typeface="Calibri" pitchFamily="34" charset="0"/>
              </a:rPr>
              <a:t>geplanned</a:t>
            </a:r>
            <a:endParaRPr lang="en-US" sz="20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Ontwerp</a:t>
            </a:r>
            <a:r>
              <a:rPr lang="en-US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– </a:t>
            </a:r>
            <a:r>
              <a:rPr lang="en-US" alt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belangrijkste</a:t>
            </a:r>
            <a:r>
              <a:rPr lang="en-US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eigenschappen</a:t>
            </a:r>
            <a:endParaRPr lang="en-US" altLang="en-GB" i="1" dirty="0" smtClean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7467600" y="4114800"/>
            <a:ext cx="1274763" cy="508000"/>
          </a:xfrm>
        </p:spPr>
        <p:txBody>
          <a:bodyPr/>
          <a:lstStyle/>
          <a:p>
            <a:pPr marL="0" indent="6350">
              <a:lnSpc>
                <a:spcPct val="80000"/>
              </a:lnSpc>
              <a:buFont typeface="Wingdings" pitchFamily="2" charset="2"/>
              <a:buNone/>
            </a:pPr>
            <a:r>
              <a:rPr lang="en-US" altLang="en-GB" sz="1400">
                <a:solidFill>
                  <a:schemeClr val="bg2"/>
                </a:solidFill>
                <a:latin typeface="Calibri" pitchFamily="34" charset="0"/>
              </a:rPr>
              <a:t>Divertor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363" y="1752600"/>
            <a:ext cx="4432300" cy="48006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62000" y="1905000"/>
            <a:ext cx="13366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Central Solenoid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1758950" y="2286000"/>
            <a:ext cx="2814638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9600" y="2514600"/>
            <a:ext cx="1476375" cy="5847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Outer Intercoil Structure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1617663" y="2971800"/>
            <a:ext cx="2041525" cy="914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16904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Toroidal Field Coil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2209800" y="3733800"/>
            <a:ext cx="1519238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33400" y="4038600"/>
            <a:ext cx="169136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Poloidal Field Coil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2209800" y="4343400"/>
            <a:ext cx="131445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85800" y="4648200"/>
            <a:ext cx="163281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Machine Gravity </a:t>
            </a:r>
          </a:p>
          <a:p>
            <a:pPr eaLnBrk="0" hangingPunct="0"/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Supports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2322513" y="4953000"/>
            <a:ext cx="1406525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458075" y="2057400"/>
            <a:ext cx="1055688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Blanket Module</a:t>
            </a:r>
            <a:endParaRPr lang="en-US" sz="1600" b="1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7443788" y="2584450"/>
            <a:ext cx="144680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Vacuum Vessel</a:t>
            </a:r>
            <a:endParaRPr lang="en-US" sz="1600" b="1">
              <a:latin typeface="Calibri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7527925" y="3128963"/>
            <a:ext cx="89210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Calibri" pitchFamily="34" charset="0"/>
              </a:rPr>
              <a:t>Cryostat</a:t>
            </a:r>
            <a:endParaRPr lang="en-US" sz="1600" b="1">
              <a:latin typeface="Calibri" pitchFamily="34" charset="0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551738" y="4848225"/>
            <a:ext cx="107305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chemeClr val="bg2"/>
                </a:solidFill>
                <a:latin typeface="Calibri" pitchFamily="34" charset="0"/>
              </a:rPr>
              <a:t>Torus </a:t>
            </a:r>
          </a:p>
          <a:p>
            <a:pPr eaLnBrk="0" hangingPunct="0"/>
            <a:r>
              <a:rPr lang="en-US" sz="1600" b="1" dirty="0" err="1">
                <a:solidFill>
                  <a:schemeClr val="bg2"/>
                </a:solidFill>
                <a:latin typeface="Calibri" pitchFamily="34" charset="0"/>
              </a:rPr>
              <a:t>Cryopump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V="1">
            <a:off x="5487988" y="2362200"/>
            <a:ext cx="1970087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>
            <a:off x="5629275" y="2819400"/>
            <a:ext cx="18288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6332538" y="3352800"/>
            <a:ext cx="1125537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H="1">
            <a:off x="5276850" y="4419600"/>
            <a:ext cx="2251075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H="1">
            <a:off x="6051550" y="5029200"/>
            <a:ext cx="1476375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158038" cy="1412875"/>
          </a:xfrm>
        </p:spPr>
        <p:txBody>
          <a:bodyPr/>
          <a:lstStyle/>
          <a:p>
            <a:r>
              <a:rPr lang="en-US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ITER parameters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229600" cy="5410200"/>
          </a:xfrm>
          <a:noFill/>
          <a:ln/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Total fusion power					500 MW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 Q = fusion power/auxiliary heating power		≥10 (inductive)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Average neutron wall loading 	        			0.57 MW/m</a:t>
            </a:r>
            <a:r>
              <a:rPr lang="en-US" sz="2000" b="0" baseline="30000" dirty="0">
                <a:latin typeface="Calibri" pitchFamily="34" charset="0"/>
              </a:rPr>
              <a:t>2</a:t>
            </a:r>
            <a:r>
              <a:rPr lang="en-US" sz="2000" b="0" dirty="0">
                <a:latin typeface="Calibri" pitchFamily="34" charset="0"/>
              </a:rPr>
              <a:t>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Plasma inductive burn time				≥ 300 s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Plasma major radius 					6.2 m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Plasma minor radius					2.0 m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Plasma current 	  				15 MA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Vertical elongation @95% flux surface/</a:t>
            </a:r>
            <a:r>
              <a:rPr lang="en-US" sz="2000" b="0" dirty="0" err="1">
                <a:latin typeface="Calibri" pitchFamily="34" charset="0"/>
              </a:rPr>
              <a:t>separatrix</a:t>
            </a:r>
            <a:r>
              <a:rPr lang="en-US" sz="2000" b="0" dirty="0">
                <a:latin typeface="Calibri" pitchFamily="34" charset="0"/>
              </a:rPr>
              <a:t>	1.70/1.85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 err="1">
                <a:latin typeface="Calibri" pitchFamily="34" charset="0"/>
              </a:rPr>
              <a:t>Triangularity</a:t>
            </a:r>
            <a:r>
              <a:rPr lang="en-US" sz="2000" b="0" dirty="0">
                <a:latin typeface="Calibri" pitchFamily="34" charset="0"/>
              </a:rPr>
              <a:t> @95% flux surface/</a:t>
            </a:r>
            <a:r>
              <a:rPr lang="en-US" sz="2000" b="0" dirty="0" err="1">
                <a:latin typeface="Calibri" pitchFamily="34" charset="0"/>
              </a:rPr>
              <a:t>separatrix</a:t>
            </a:r>
            <a:r>
              <a:rPr lang="en-US" sz="2000" b="0" dirty="0">
                <a:latin typeface="Calibri" pitchFamily="34" charset="0"/>
              </a:rPr>
              <a:t>		0.33/0.49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Safety factor @95% flux surface			3.0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 err="1">
                <a:latin typeface="Calibri" pitchFamily="34" charset="0"/>
              </a:rPr>
              <a:t>Toroidal</a:t>
            </a:r>
            <a:r>
              <a:rPr lang="en-US" sz="2000" b="0" dirty="0">
                <a:latin typeface="Calibri" pitchFamily="34" charset="0"/>
              </a:rPr>
              <a:t> field @ 6.2 m radius				5.3 T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Plasma volume					837 m</a:t>
            </a:r>
            <a:r>
              <a:rPr lang="en-US" sz="2000" b="0" baseline="30000" dirty="0">
                <a:latin typeface="Calibri" pitchFamily="34" charset="0"/>
              </a:rPr>
              <a:t>3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Plasma surface					678 m</a:t>
            </a:r>
            <a:r>
              <a:rPr lang="en-US" sz="2000" b="0" baseline="30000" dirty="0">
                <a:latin typeface="Calibri" pitchFamily="34" charset="0"/>
              </a:rPr>
              <a:t>2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>
                <a:latin typeface="Calibri" pitchFamily="34" charset="0"/>
              </a:rPr>
              <a:t>Installed auxiliary heating/current drive power	       73 MW (100 MW)</a:t>
            </a:r>
            <a:endParaRPr lang="en-US" altLang="en-GB" sz="32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dirty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Availability of the fuel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772400" cy="1772793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0" kern="1200" dirty="0">
                <a:latin typeface="Calibri" pitchFamily="34" charset="0"/>
              </a:rPr>
              <a:t>The natural abundance of Deuterium is one in 6700. There is enough water in the ocean to provide energy for </a:t>
            </a:r>
            <a:r>
              <a:rPr lang="en-GB" sz="1400" b="0" kern="1200" dirty="0" smtClean="0">
                <a:latin typeface="Calibri" pitchFamily="34" charset="0"/>
              </a:rPr>
              <a:t>3</a:t>
            </a:r>
            <a:r>
              <a:rPr lang="en-GB" sz="1400" b="0" kern="1200" dirty="0" smtClean="0">
                <a:latin typeface="Calibri" pitchFamily="34" charset="0"/>
                <a:sym typeface="Symbol"/>
              </a:rPr>
              <a:t></a:t>
            </a:r>
            <a:r>
              <a:rPr lang="en-GB" sz="1400" b="0" kern="1200" dirty="0" smtClean="0">
                <a:latin typeface="Calibri" pitchFamily="34" charset="0"/>
              </a:rPr>
              <a:t>10</a:t>
            </a:r>
            <a:r>
              <a:rPr lang="en-GB" sz="1400" b="0" kern="1200" baseline="30000" dirty="0" smtClean="0">
                <a:latin typeface="Calibri" pitchFamily="34" charset="0"/>
              </a:rPr>
              <a:t>11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>
                <a:latin typeface="Calibri" pitchFamily="34" charset="0"/>
              </a:rPr>
              <a:t>years at the current rate of energy consumption (larger than the age of the universe)</a:t>
            </a:r>
          </a:p>
          <a:p>
            <a:pPr>
              <a:lnSpc>
                <a:spcPct val="90000"/>
              </a:lnSpc>
            </a:pPr>
            <a:r>
              <a:rPr lang="en-GB" sz="1400" b="0" kern="1200" dirty="0">
                <a:latin typeface="Calibri" pitchFamily="34" charset="0"/>
              </a:rPr>
              <a:t>Deuterium is also very cheaply obtainable. Calculating the price of electricity solely on the basis of the cost of Deuterium, would lead to a drop of 10</a:t>
            </a:r>
            <a:r>
              <a:rPr lang="en-GB" sz="1400" b="0" kern="1200" baseline="30000" dirty="0">
                <a:latin typeface="Calibri" pitchFamily="34" charset="0"/>
              </a:rPr>
              <a:t>3</a:t>
            </a:r>
            <a:r>
              <a:rPr lang="en-GB" sz="1400" b="0" kern="1200" dirty="0">
                <a:latin typeface="Calibri" pitchFamily="34" charset="0"/>
              </a:rPr>
              <a:t> in your electricity bill</a:t>
            </a:r>
          </a:p>
          <a:p>
            <a:pPr>
              <a:lnSpc>
                <a:spcPct val="90000"/>
              </a:lnSpc>
            </a:pPr>
            <a:r>
              <a:rPr lang="en-GB" sz="1400" b="0" kern="1200" dirty="0">
                <a:latin typeface="Calibri" pitchFamily="34" charset="0"/>
              </a:rPr>
              <a:t>Tritium is unstable with a half age of 12.3 years. There is virtually no </a:t>
            </a:r>
            <a:r>
              <a:rPr lang="en-GB" sz="1400" b="0" kern="1200" dirty="0" smtClean="0">
                <a:latin typeface="Calibri" pitchFamily="34" charset="0"/>
              </a:rPr>
              <a:t>natural available </a:t>
            </a:r>
            <a:r>
              <a:rPr lang="en-GB" sz="1400" b="0" kern="1200" dirty="0">
                <a:latin typeface="Calibri" pitchFamily="34" charset="0"/>
              </a:rPr>
              <a:t>resource of Tritium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3352800"/>
            <a:ext cx="7772400" cy="2376035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Tritium however can be bred from Lithium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Note that the neutron released in the fusion reaction can be used for this purpose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availability of Lithium on land is sufficient for at least 1000 if not 30000 years, and the cost per kWh would be even smaller than that of Deuterium.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If the oceans are included it is estimated that there is enough fuel for 3</a:t>
            </a:r>
            <a:r>
              <a:rPr lang="en-GB" sz="1400" dirty="0" smtClean="0">
                <a:latin typeface="Calibri" pitchFamily="34" charset="0"/>
                <a:sym typeface="Symbol"/>
              </a:rPr>
              <a:t>1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0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7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years.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733800"/>
            <a:ext cx="3654425" cy="7852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Kernfusie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vrij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</a:rPr>
              <a:t>fusie</a:t>
            </a:r>
            <a:r>
              <a:rPr lang="en-US" dirty="0" smtClean="0">
                <a:latin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</a:rPr>
              <a:t>kernen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Proton – proton </a:t>
            </a:r>
            <a:r>
              <a:rPr lang="en-US" dirty="0" err="1" smtClean="0">
                <a:latin typeface="Calibri" pitchFamily="34" charset="0"/>
              </a:rPr>
              <a:t>cyclus</a:t>
            </a:r>
            <a:r>
              <a:rPr lang="en-US" dirty="0" smtClean="0">
                <a:latin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</a:rPr>
              <a:t>Zon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</a:rPr>
              <a:t> 26.7 </a:t>
            </a:r>
            <a:r>
              <a:rPr lang="en-US" dirty="0" err="1" smtClean="0">
                <a:latin typeface="Calibri" pitchFamily="34" charset="0"/>
              </a:rPr>
              <a:t>MeV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81200"/>
            <a:ext cx="367889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IJL-RECHTS 9"/>
          <p:cNvSpPr/>
          <p:nvPr/>
        </p:nvSpPr>
        <p:spPr bwMode="auto">
          <a:xfrm>
            <a:off x="4800600" y="22098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245362"/>
            <a:ext cx="3429000" cy="29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CNO </a:t>
            </a:r>
            <a:r>
              <a:rPr lang="en-US" dirty="0" err="1" smtClean="0">
                <a:latin typeface="Calibri" pitchFamily="34" charset="0"/>
              </a:rPr>
              <a:t>cyclus</a:t>
            </a: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hete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sterren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352801"/>
            <a:ext cx="1905000" cy="14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0"/>
            <a:ext cx="7158037" cy="838199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Theta pinch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9887" y="1143000"/>
            <a:ext cx="3754438" cy="1988237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>
                <a:latin typeface="Calibri" pitchFamily="34" charset="0"/>
              </a:rPr>
              <a:t>Straight magnetic field no </a:t>
            </a:r>
            <a:r>
              <a:rPr lang="en-GB" sz="1400" b="0" kern="1200" dirty="0" smtClean="0">
                <a:latin typeface="Calibri" pitchFamily="34" charset="0"/>
              </a:rPr>
              <a:t>tension</a:t>
            </a: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Equation </a:t>
            </a:r>
            <a:r>
              <a:rPr lang="en-GB" sz="1400" b="0" kern="1200" dirty="0">
                <a:latin typeface="Calibri" pitchFamily="34" charset="0"/>
              </a:rPr>
              <a:t>gives constant total </a:t>
            </a:r>
            <a:r>
              <a:rPr lang="en-GB" sz="1400" b="0" kern="1200" dirty="0" smtClean="0">
                <a:latin typeface="Calibri" pitchFamily="34" charset="0"/>
              </a:rPr>
              <a:t>pressure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>
                <a:latin typeface="Calibri" pitchFamily="34" charset="0"/>
              </a:rPr>
              <a:t>Magnetic field is reduced inside the plasma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>
                <a:latin typeface="Calibri" pitchFamily="34" charset="0"/>
              </a:rPr>
              <a:t>i.e. the plasma is diamagnetic </a:t>
            </a:r>
            <a:endParaRPr lang="en-GB" sz="1400" b="0" kern="1200" dirty="0">
              <a:latin typeface="Calibri" pitchFamily="34" charset="0"/>
            </a:endParaRPr>
          </a:p>
        </p:txBody>
      </p:sp>
      <p:pic>
        <p:nvPicPr>
          <p:cNvPr id="10245" name="Picture 5" descr="theta-pinch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32115" y="762000"/>
            <a:ext cx="2102085" cy="3124200"/>
          </a:xfrm>
          <a:noFill/>
          <a:ln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5162" y="1371600"/>
            <a:ext cx="2060575" cy="50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0762" y="2065078"/>
            <a:ext cx="1087438" cy="50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pressure-the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419600"/>
            <a:ext cx="3300982" cy="2438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0" name="Picture 6" descr="theta-pinch-compre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8190" y="3200400"/>
            <a:ext cx="2085810" cy="3657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3733800" y="4191000"/>
            <a:ext cx="3200400" cy="2634567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Ramp up the magnetic field by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ramping the current in the coils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magnetic field pressure will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increase and is no longer</a:t>
            </a:r>
            <a:r>
              <a:rPr lang="en-GB" sz="1400" noProof="0" dirty="0" smtClean="0">
                <a:latin typeface="Calibri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balanced by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plasma pressure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plasma is compressed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Compression leads to work against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the pressure gradient force which will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heat the plasma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83820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Plasma escapes at the ends; go </a:t>
            </a:r>
            <a:r>
              <a:rPr lang="en-US" sz="1400" dirty="0" err="1" smtClean="0">
                <a:latin typeface="Calibri" pitchFamily="34" charset="0"/>
              </a:rPr>
              <a:t>toroidal</a:t>
            </a:r>
            <a:r>
              <a:rPr lang="en-US" sz="1400" dirty="0" smtClean="0">
                <a:latin typeface="Calibri" pitchFamily="34" charset="0"/>
              </a:rPr>
              <a:t> …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2895600"/>
            <a:ext cx="5105400" cy="134190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Current is the source of the magnetic field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Magnetic pressure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914399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Z-pinch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70407"/>
            <a:ext cx="5105400" cy="1772793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>
                <a:latin typeface="Calibri" pitchFamily="34" charset="0"/>
              </a:rPr>
              <a:t>A strong current is generated in the z-direction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This </a:t>
            </a:r>
            <a:r>
              <a:rPr lang="en-GB" sz="1400" b="0" kern="1200" dirty="0">
                <a:latin typeface="Calibri" pitchFamily="34" charset="0"/>
              </a:rPr>
              <a:t>current generates a magnetic field in the </a:t>
            </a:r>
            <a:r>
              <a:rPr lang="en-GB" sz="1400" b="0" kern="1200" dirty="0" smtClean="0">
                <a:latin typeface="Calibri" pitchFamily="34" charset="0"/>
              </a:rPr>
              <a:t>q </a:t>
            </a:r>
            <a:r>
              <a:rPr lang="en-GB" sz="1400" b="0" kern="1200" dirty="0">
                <a:latin typeface="Calibri" pitchFamily="34" charset="0"/>
              </a:rPr>
              <a:t>direction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err="1" smtClean="0">
                <a:latin typeface="Calibri" pitchFamily="34" charset="0"/>
              </a:rPr>
              <a:t>JxB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>
                <a:latin typeface="Calibri" pitchFamily="34" charset="0"/>
              </a:rPr>
              <a:t>force is then fully determined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Pressure </a:t>
            </a:r>
            <a:r>
              <a:rPr lang="en-GB" sz="1400" b="0" kern="1200" dirty="0">
                <a:latin typeface="Calibri" pitchFamily="34" charset="0"/>
              </a:rPr>
              <a:t>gradient must balance the </a:t>
            </a:r>
            <a:r>
              <a:rPr lang="en-GB" sz="1400" b="0" kern="1200" dirty="0" err="1">
                <a:latin typeface="Calibri" pitchFamily="34" charset="0"/>
              </a:rPr>
              <a:t>JxB</a:t>
            </a:r>
            <a:r>
              <a:rPr lang="en-GB" sz="1400" b="0" kern="1200" dirty="0">
                <a:latin typeface="Calibri" pitchFamily="34" charset="0"/>
              </a:rPr>
              <a:t> </a:t>
            </a:r>
            <a:r>
              <a:rPr lang="en-GB" sz="1400" b="0" kern="1200" dirty="0" smtClean="0">
                <a:latin typeface="Calibri" pitchFamily="34" charset="0"/>
              </a:rPr>
              <a:t> force </a:t>
            </a:r>
            <a:r>
              <a:rPr lang="en-GB" sz="1400" b="0" kern="1200" dirty="0">
                <a:latin typeface="Calibri" pitchFamily="34" charset="0"/>
              </a:rPr>
              <a:t>and is then </a:t>
            </a: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>
                <a:latin typeface="Calibri" pitchFamily="34" charset="0"/>
              </a:rPr>
              <a:t>also </a:t>
            </a:r>
            <a:r>
              <a:rPr lang="en-GB" sz="1400" b="0" kern="1200" dirty="0">
                <a:latin typeface="Calibri" pitchFamily="34" charset="0"/>
              </a:rPr>
              <a:t>fully determined by the </a:t>
            </a:r>
            <a:r>
              <a:rPr lang="en-GB" sz="1400" b="0" kern="1200" dirty="0" smtClean="0">
                <a:latin typeface="Calibri" pitchFamily="34" charset="0"/>
              </a:rPr>
              <a:t>current </a:t>
            </a:r>
            <a:endParaRPr lang="en-GB" sz="1400" b="0" kern="1200" dirty="0">
              <a:latin typeface="Calibri" pitchFamily="34" charset="0"/>
            </a:endParaRPr>
          </a:p>
        </p:txBody>
      </p:sp>
      <p:pic>
        <p:nvPicPr>
          <p:cNvPr id="24581" name="Picture 5" descr="z-pin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53200" y="762000"/>
            <a:ext cx="1944688" cy="2890270"/>
          </a:xfrm>
          <a:noFill/>
          <a:ln/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71600" y="3200400"/>
          <a:ext cx="3998913" cy="520700"/>
        </p:xfrm>
        <a:graphic>
          <a:graphicData uri="http://schemas.openxmlformats.org/presentationml/2006/ole">
            <p:oleObj spid="_x0000_s343042" name="Equation" r:id="rId5" imgW="2145960" imgH="279360" progId="Equation.3">
              <p:embed/>
            </p:oleObj>
          </a:graphicData>
        </a:graphic>
      </p:graphicFrame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81000" y="4316849"/>
            <a:ext cx="5105400" cy="1169551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Ramping of the current will increase the magnetic field which will compress the plasma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Besides the heating due to compression, the current will also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dissipate heat when the plasma resistivity is finite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8" name="Picture 6" descr="z-pinch-profiles-heat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810000"/>
            <a:ext cx="3316803" cy="2971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kin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5562600"/>
            <a:ext cx="2024063" cy="11525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219200" y="5791200"/>
            <a:ext cx="2133599" cy="73866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The Z-pinch is unstable. Most relevant instability is the kink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2286000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Poloidal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2009775" y="3829050"/>
          <a:ext cx="3352800" cy="461835"/>
        </p:xfrm>
        <a:graphic>
          <a:graphicData uri="http://schemas.openxmlformats.org/presentationml/2006/ole">
            <p:oleObj spid="_x0000_s343043" name="Equation" r:id="rId8" imgW="285732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0"/>
            <a:ext cx="7543800" cy="893762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Sandia labs – Z pinch</a:t>
            </a:r>
            <a:r>
              <a:rPr lang="en-US" i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: 290 </a:t>
            </a:r>
            <a:r>
              <a:rPr lang="en-US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TW X-rays</a:t>
            </a:r>
          </a:p>
        </p:txBody>
      </p:sp>
      <p:pic>
        <p:nvPicPr>
          <p:cNvPr id="126978" name="Picture 2" descr="C:\Users\jo\Desktop\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7562"/>
            <a:ext cx="9144000" cy="604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0"/>
            <a:ext cx="7543800" cy="893762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Sandia labs – </a:t>
            </a:r>
            <a:r>
              <a:rPr lang="en-US" i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Z pinch IFE</a:t>
            </a:r>
            <a:endParaRPr lang="en-US" i="1" dirty="0" smtClean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Rechthoek 3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221186" name="Picture 2" descr="\\vmware-host\Shared Folders\Desktop\500px-Inertial_confinement_fusion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4762500" cy="1352550"/>
          </a:xfrm>
          <a:prstGeom prst="rect">
            <a:avLst/>
          </a:prstGeom>
          <a:noFill/>
        </p:spPr>
      </p:pic>
      <p:pic>
        <p:nvPicPr>
          <p:cNvPr id="221187" name="Picture 3" descr="\\vmware-host\Shared Folders\Desktop\Z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081036"/>
            <a:ext cx="3200400" cy="4776964"/>
          </a:xfrm>
          <a:prstGeom prst="rect">
            <a:avLst/>
          </a:prstGeom>
          <a:noFill/>
        </p:spPr>
      </p:pic>
      <p:sp>
        <p:nvSpPr>
          <p:cNvPr id="6" name="TextBox 17"/>
          <p:cNvSpPr txBox="1"/>
          <p:nvPr/>
        </p:nvSpPr>
        <p:spPr>
          <a:xfrm>
            <a:off x="533400" y="2907268"/>
            <a:ext cx="510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</a:rPr>
              <a:t>Laser of X-ray straling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3212068"/>
            <a:ext cx="510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</a:rPr>
              <a:t>Materiaal verdampt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3516868"/>
            <a:ext cx="510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</a:rPr>
              <a:t>Back-reaction comprimeert sample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821668"/>
            <a:ext cx="510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</a:rPr>
              <a:t>Kernfusie treedt op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4202668"/>
            <a:ext cx="5105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</a:rPr>
              <a:t>Sandia Z pinch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27 miljoen ampere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95 nanoseconde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350 Terawatt (80x wereld)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2.7 MJ X-ray energie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3.7 GK temperatuur bereikt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deuterium fusie gerealiseerd in 2006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metalen platen versneld tot 34 km/s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</a:rPr>
              <a:t>   ZN (Z neutron fusie machine: p – 7Li)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Possible drivers: ion beams</a:t>
            </a:r>
          </a:p>
        </p:txBody>
      </p:sp>
      <p:pic>
        <p:nvPicPr>
          <p:cNvPr id="84996" name="Picture 4" descr="FAIR-to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5191125" cy="4298950"/>
          </a:xfrm>
          <a:prstGeom prst="rect">
            <a:avLst/>
          </a:prstGeom>
          <a:noFill/>
        </p:spPr>
      </p:pic>
      <p:sp>
        <p:nvSpPr>
          <p:cNvPr id="849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096000" y="1600200"/>
            <a:ext cx="2808287" cy="4752975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0" dirty="0">
                <a:latin typeface="Calibri" pitchFamily="34" charset="0"/>
              </a:rPr>
              <a:t>Advantages:</a:t>
            </a:r>
          </a:p>
          <a:p>
            <a:r>
              <a:rPr lang="en-GB" sz="2400" b="0" dirty="0">
                <a:latin typeface="Calibri" pitchFamily="34" charset="0"/>
              </a:rPr>
              <a:t>Excellent conversion from electric power to beam energy</a:t>
            </a:r>
          </a:p>
          <a:p>
            <a:r>
              <a:rPr lang="en-GB" sz="2400" b="0" dirty="0">
                <a:latin typeface="Calibri" pitchFamily="34" charset="0"/>
              </a:rPr>
              <a:t>Large targets </a:t>
            </a:r>
            <a:br>
              <a:rPr lang="en-GB" sz="2400" b="0" dirty="0">
                <a:latin typeface="Calibri" pitchFamily="34" charset="0"/>
              </a:rPr>
            </a:br>
            <a:endParaRPr lang="en-GB" sz="900" b="0" dirty="0"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sz="2400" b="0" dirty="0">
                <a:latin typeface="Calibri" pitchFamily="34" charset="0"/>
              </a:rPr>
              <a:t>Disadvantages:</a:t>
            </a:r>
          </a:p>
          <a:p>
            <a:r>
              <a:rPr lang="en-GB" sz="2400" b="0" dirty="0">
                <a:solidFill>
                  <a:srgbClr val="FF0000"/>
                </a:solidFill>
                <a:latin typeface="Calibri" pitchFamily="34" charset="0"/>
              </a:rPr>
              <a:t>Concept was never tested</a:t>
            </a:r>
          </a:p>
          <a:p>
            <a:r>
              <a:rPr lang="en-GB" sz="2400" b="0" dirty="0">
                <a:latin typeface="Calibri" pitchFamily="34" charset="0"/>
              </a:rPr>
              <a:t>Beam intensity is still too low 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0" y="5302250"/>
            <a:ext cx="2432050" cy="15557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>
                <a:latin typeface="Calibri" pitchFamily="34" charset="0"/>
              </a:rPr>
              <a:t>FAIR </a:t>
            </a:r>
            <a:r>
              <a:rPr lang="de-DE" dirty="0">
                <a:latin typeface="Calibri" pitchFamily="34" charset="0"/>
              </a:rPr>
              <a:t>facility,</a:t>
            </a:r>
          </a:p>
          <a:p>
            <a:r>
              <a:rPr lang="de-DE" dirty="0">
                <a:latin typeface="Calibri" pitchFamily="34" charset="0"/>
              </a:rPr>
              <a:t>Darmstadt, Germany</a:t>
            </a:r>
            <a:br>
              <a:rPr lang="de-DE" dirty="0">
                <a:latin typeface="Calibri" pitchFamily="34" charset="0"/>
              </a:rPr>
            </a:br>
            <a:r>
              <a:rPr lang="de-DE" sz="2400" dirty="0">
                <a:latin typeface="Calibri" pitchFamily="34" charset="0"/>
              </a:rPr>
              <a:t> </a:t>
            </a:r>
            <a:r>
              <a:rPr lang="de-DE" dirty="0">
                <a:latin typeface="Calibri" pitchFamily="34" charset="0"/>
              </a:rPr>
              <a:t/>
            </a:r>
            <a:br>
              <a:rPr lang="de-DE" dirty="0">
                <a:latin typeface="Calibri" pitchFamily="34" charset="0"/>
              </a:rPr>
            </a:br>
            <a:r>
              <a:rPr lang="de-DE" dirty="0">
                <a:latin typeface="Calibri" pitchFamily="34" charset="0"/>
              </a:rPr>
              <a:t>10 to 20 rings needed</a:t>
            </a:r>
          </a:p>
          <a:p>
            <a:r>
              <a:rPr lang="de-DE" dirty="0">
                <a:latin typeface="Calibri" pitchFamily="34" charset="0"/>
              </a:rPr>
              <a:t>for fusion power plant!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85050" cy="1176337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Possible drivers: lasers (best shot)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84888" y="1844675"/>
            <a:ext cx="2808287" cy="446405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0" dirty="0">
                <a:latin typeface="Calibri" pitchFamily="34" charset="0"/>
              </a:rPr>
              <a:t>Advantages:</a:t>
            </a:r>
          </a:p>
          <a:p>
            <a:r>
              <a:rPr lang="en-GB" sz="2400" b="0" dirty="0">
                <a:latin typeface="Calibri" pitchFamily="34" charset="0"/>
              </a:rPr>
              <a:t>Well advanced technology</a:t>
            </a:r>
          </a:p>
          <a:p>
            <a:r>
              <a:rPr lang="en-GB" sz="2400" b="0" dirty="0">
                <a:latin typeface="Calibri" pitchFamily="34" charset="0"/>
              </a:rPr>
              <a:t>Good control of energy release</a:t>
            </a:r>
            <a:br>
              <a:rPr lang="en-GB" sz="2400" b="0" dirty="0">
                <a:latin typeface="Calibri" pitchFamily="34" charset="0"/>
              </a:rPr>
            </a:br>
            <a:endParaRPr lang="en-GB" sz="900" b="0" dirty="0"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sz="2400" b="0" dirty="0">
                <a:latin typeface="Calibri" pitchFamily="34" charset="0"/>
              </a:rPr>
              <a:t>Disadvantages:</a:t>
            </a:r>
          </a:p>
          <a:p>
            <a:r>
              <a:rPr lang="en-GB" sz="2400" b="0" dirty="0">
                <a:solidFill>
                  <a:srgbClr val="FF0000"/>
                </a:solidFill>
                <a:latin typeface="Calibri" pitchFamily="34" charset="0"/>
              </a:rPr>
              <a:t>Bad energy conversion</a:t>
            </a:r>
          </a:p>
          <a:p>
            <a:r>
              <a:rPr lang="en-GB" sz="2400" b="0" dirty="0">
                <a:latin typeface="Calibri" pitchFamily="34" charset="0"/>
              </a:rPr>
              <a:t>Very expensive to build</a:t>
            </a:r>
          </a:p>
        </p:txBody>
      </p:sp>
      <p:pic>
        <p:nvPicPr>
          <p:cNvPr id="91142" name="Picture 6" descr="111_nif_outsideenergy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89138"/>
            <a:ext cx="5543550" cy="3508375"/>
          </a:xfrm>
          <a:prstGeom prst="rect">
            <a:avLst/>
          </a:prstGeom>
          <a:noFill/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1066800" y="5791200"/>
            <a:ext cx="4507131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Calibri" pitchFamily="34" charset="0"/>
              </a:rPr>
              <a:t>National Ignition Facility (NIF), Livermore, USA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111NIF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9475"/>
            <a:ext cx="5321300" cy="3438525"/>
          </a:xfrm>
          <a:prstGeom prst="rect">
            <a:avLst/>
          </a:prstGeom>
          <a:noFill/>
        </p:spPr>
      </p:pic>
      <p:sp>
        <p:nvSpPr>
          <p:cNvPr id="93193" name="Rectangle 9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85050" cy="1176337"/>
          </a:xfrm>
          <a:noFill/>
          <a:ln/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Possible drivers: lasers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52400" y="5943600"/>
            <a:ext cx="1981200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latin typeface="Calibri" pitchFamily="34" charset="0"/>
              </a:rPr>
              <a:t>National Ignition Facility (NIF), Livermore, USA</a:t>
            </a:r>
          </a:p>
        </p:txBody>
      </p:sp>
      <p:pic>
        <p:nvPicPr>
          <p:cNvPr id="7" name="Picture 6" descr="111NIF_chamb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4929" y="1295400"/>
            <a:ext cx="3092846" cy="3124200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791200" y="4495800"/>
            <a:ext cx="2667000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latin typeface="Calibri" pitchFamily="34" charset="0"/>
              </a:rPr>
              <a:t>Target chamber, NIF with 192 laser beams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958975" y="5805488"/>
            <a:ext cx="2939394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Calibri" pitchFamily="34" charset="0"/>
              </a:rPr>
              <a:t>Engineering </a:t>
            </a:r>
            <a:r>
              <a:rPr lang="de-DE" dirty="0" smtClean="0">
                <a:latin typeface="Calibri" pitchFamily="34" charset="0"/>
              </a:rPr>
              <a:t>challenges </a:t>
            </a:r>
            <a:r>
              <a:rPr lang="de-DE" dirty="0">
                <a:latin typeface="Calibri" pitchFamily="34" charset="0"/>
              </a:rPr>
              <a:t>at NIF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85050" cy="1176337"/>
          </a:xfrm>
          <a:noFill/>
          <a:ln/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Possible drivers: lasers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900113" y="1700213"/>
            <a:ext cx="2232025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>
                <a:latin typeface="Calibri" pitchFamily="34" charset="0"/>
              </a:rPr>
              <a:t>~1000 </a:t>
            </a:r>
            <a:r>
              <a:rPr lang="de-DE">
                <a:latin typeface="Calibri" pitchFamily="34" charset="0"/>
              </a:rPr>
              <a:t>large </a:t>
            </a:r>
            <a:r>
              <a:rPr lang="de-DE" smtClean="0">
                <a:latin typeface="Calibri" pitchFamily="34" charset="0"/>
              </a:rPr>
              <a:t>optics</a:t>
            </a:r>
            <a:r>
              <a:rPr lang="de-DE" dirty="0">
                <a:latin typeface="Calibri" pitchFamily="34" charset="0"/>
              </a:rPr>
              <a:t>:</a:t>
            </a:r>
          </a:p>
        </p:txBody>
      </p:sp>
      <p:pic>
        <p:nvPicPr>
          <p:cNvPr id="101384" name="Picture 8" descr="NOVA_la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213100"/>
            <a:ext cx="3810000" cy="2425700"/>
          </a:xfrm>
          <a:prstGeom prst="rect">
            <a:avLst/>
          </a:prstGeom>
          <a:noFill/>
        </p:spPr>
      </p:pic>
      <p:pic>
        <p:nvPicPr>
          <p:cNvPr id="101382" name="Picture 6" descr="Opti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6263" y="1557338"/>
            <a:ext cx="2608262" cy="3008312"/>
          </a:xfrm>
          <a:prstGeom prst="rect">
            <a:avLst/>
          </a:prstGeom>
          <a:noFill/>
        </p:spPr>
      </p:pic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539750" y="2846388"/>
            <a:ext cx="1669047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Calibri" pitchFamily="34" charset="0"/>
              </a:rPr>
              <a:t>192 beam lines:</a:t>
            </a:r>
          </a:p>
        </p:txBody>
      </p:sp>
      <p:pic>
        <p:nvPicPr>
          <p:cNvPr id="10" name="Picture 5" descr="Fusion_microcapsu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4912" y="3906838"/>
            <a:ext cx="2859088" cy="2951162"/>
          </a:xfrm>
          <a:prstGeom prst="rect">
            <a:avLst/>
          </a:prstGeom>
          <a:noFill/>
        </p:spPr>
      </p:pic>
      <p:pic>
        <p:nvPicPr>
          <p:cNvPr id="11" name="Picture 6" descr="Nif_hohlra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7688" y="1524000"/>
            <a:ext cx="2246312" cy="2808287"/>
          </a:xfrm>
          <a:prstGeom prst="rect">
            <a:avLst/>
          </a:prstGeom>
          <a:noFill/>
        </p:spPr>
      </p:pic>
      <p:pic>
        <p:nvPicPr>
          <p:cNvPr id="12" name="Picture 7" descr="NIF_sche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810000"/>
            <a:ext cx="1726598" cy="1398588"/>
          </a:xfrm>
          <a:prstGeom prst="rect">
            <a:avLst/>
          </a:prstGeom>
          <a:noFill/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010400" y="1600200"/>
            <a:ext cx="151907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Calibri" pitchFamily="34" charset="0"/>
              </a:rPr>
              <a:t>real NIF target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324600" y="6324600"/>
            <a:ext cx="1196931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Calibri" pitchFamily="34" charset="0"/>
              </a:rPr>
              <a:t>DT capsule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91200" y="3810000"/>
            <a:ext cx="114595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Calibri" pitchFamily="34" charset="0"/>
              </a:rPr>
              <a:t>Schematic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Problems blocking fusion energy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80400" cy="47513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0" dirty="0">
                <a:latin typeface="Calibri" pitchFamily="34" charset="0"/>
              </a:rPr>
              <a:t>Technical and </a:t>
            </a:r>
            <a:r>
              <a:rPr lang="en-GB" sz="2400" b="0" dirty="0" smtClean="0">
                <a:latin typeface="Calibri" pitchFamily="34" charset="0"/>
              </a:rPr>
              <a:t>engineering </a:t>
            </a:r>
            <a:r>
              <a:rPr lang="en-GB" b="0" dirty="0" smtClean="0">
                <a:latin typeface="Calibri" pitchFamily="34" charset="0"/>
              </a:rPr>
              <a:t>p</a:t>
            </a:r>
            <a:r>
              <a:rPr lang="en-GB" sz="2400" b="0" dirty="0" smtClean="0">
                <a:latin typeface="Calibri" pitchFamily="34" charset="0"/>
              </a:rPr>
              <a:t>roblems</a:t>
            </a:r>
            <a:endParaRPr lang="en-GB" sz="2400" b="0" dirty="0">
              <a:latin typeface="Calibri" pitchFamily="34" charset="0"/>
            </a:endParaRPr>
          </a:p>
          <a:p>
            <a:r>
              <a:rPr lang="en-GB" sz="2000" b="0" dirty="0">
                <a:latin typeface="Calibri" pitchFamily="34" charset="0"/>
              </a:rPr>
              <a:t>High energy drivers are expensive and untested</a:t>
            </a:r>
            <a:br>
              <a:rPr lang="en-GB" sz="2000" b="0" dirty="0">
                <a:latin typeface="Calibri" pitchFamily="34" charset="0"/>
              </a:rPr>
            </a:br>
            <a:endParaRPr lang="en-GB" sz="400" b="0" dirty="0">
              <a:latin typeface="Calibri" pitchFamily="34" charset="0"/>
            </a:endParaRPr>
          </a:p>
          <a:p>
            <a:r>
              <a:rPr lang="en-GB" sz="2000" b="0" dirty="0">
                <a:latin typeface="Calibri" pitchFamily="34" charset="0"/>
              </a:rPr>
              <a:t>Energy conversion is too low (gain of &gt;100 needed now)</a:t>
            </a:r>
            <a:br>
              <a:rPr lang="en-GB" sz="2000" b="0" dirty="0">
                <a:latin typeface="Calibri" pitchFamily="34" charset="0"/>
              </a:rPr>
            </a:br>
            <a:endParaRPr lang="en-GB" sz="400" b="0" dirty="0">
              <a:latin typeface="Calibri" pitchFamily="34" charset="0"/>
            </a:endParaRPr>
          </a:p>
          <a:p>
            <a:r>
              <a:rPr lang="en-GB" sz="2000" b="0" dirty="0">
                <a:latin typeface="Calibri" pitchFamily="34" charset="0"/>
              </a:rPr>
              <a:t>Repetition rate of drivers are too low (3-10 Hz needed)</a:t>
            </a:r>
            <a:r>
              <a:rPr lang="en-GB" sz="2400" b="0" dirty="0">
                <a:latin typeface="Calibri" pitchFamily="34" charset="0"/>
              </a:rPr>
              <a:t/>
            </a:r>
            <a:br>
              <a:rPr lang="en-GB" sz="2400" b="0" dirty="0">
                <a:latin typeface="Calibri" pitchFamily="34" charset="0"/>
              </a:rPr>
            </a:br>
            <a:endParaRPr lang="en-GB" sz="1200" b="0" dirty="0"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sz="2400" b="0" dirty="0">
                <a:latin typeface="Calibri" pitchFamily="34" charset="0"/>
              </a:rPr>
              <a:t>Physics Problems</a:t>
            </a:r>
          </a:p>
          <a:p>
            <a:r>
              <a:rPr lang="en-GB" sz="2000" b="0" dirty="0">
                <a:latin typeface="Calibri" pitchFamily="34" charset="0"/>
              </a:rPr>
              <a:t>Instabilities and Mixing</a:t>
            </a:r>
            <a:r>
              <a:rPr lang="en-GB" sz="2400" b="0" dirty="0">
                <a:latin typeface="Calibri" pitchFamily="34" charset="0"/>
              </a:rPr>
              <a:t/>
            </a:r>
            <a:br>
              <a:rPr lang="en-GB" sz="2400" b="0" dirty="0">
                <a:latin typeface="Calibri" pitchFamily="34" charset="0"/>
              </a:rPr>
            </a:br>
            <a:r>
              <a:rPr lang="en-GB" sz="2400" b="0" dirty="0">
                <a:latin typeface="Calibri" pitchFamily="34" charset="0"/>
                <a:cs typeface="Arial" pitchFamily="34" charset="0"/>
              </a:rPr>
              <a:t>► </a:t>
            </a:r>
            <a:r>
              <a:rPr lang="en-GB" sz="1800" b="0" dirty="0">
                <a:latin typeface="Calibri" pitchFamily="34" charset="0"/>
                <a:cs typeface="Arial" pitchFamily="34" charset="0"/>
              </a:rPr>
              <a:t>Rayleigh-Taylor unstable compression</a:t>
            </a:r>
            <a:br>
              <a:rPr lang="en-GB" sz="1800" b="0" dirty="0">
                <a:latin typeface="Calibri" pitchFamily="34" charset="0"/>
                <a:cs typeface="Arial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 Break of symmetry destroys confinement</a:t>
            </a:r>
            <a:br>
              <a:rPr lang="en-GB" sz="1800" b="0" dirty="0">
                <a:latin typeface="Calibri" pitchFamily="34" charset="0"/>
                <a:cs typeface="Arial" pitchFamily="34" charset="0"/>
              </a:rPr>
            </a:br>
            <a:endParaRPr lang="en-GB" sz="500" b="0" dirty="0">
              <a:latin typeface="Calibri" pitchFamily="34" charset="0"/>
              <a:cs typeface="Arial" pitchFamily="34" charset="0"/>
            </a:endParaRPr>
          </a:p>
          <a:p>
            <a:r>
              <a:rPr lang="en-GB" sz="2000" b="0" dirty="0">
                <a:latin typeface="Calibri" pitchFamily="34" charset="0"/>
                <a:cs typeface="Arial" pitchFamily="34" charset="0"/>
              </a:rPr>
              <a:t>How to improve energy coupling into target</a:t>
            </a:r>
            <a:br>
              <a:rPr lang="en-GB" sz="2000" b="0" dirty="0">
                <a:latin typeface="Calibri" pitchFamily="34" charset="0"/>
                <a:cs typeface="Arial" pitchFamily="34" charset="0"/>
              </a:rPr>
            </a:br>
            <a:endParaRPr lang="en-GB" sz="400" b="0" dirty="0">
              <a:latin typeface="Calibri" pitchFamily="34" charset="0"/>
              <a:cs typeface="Arial" pitchFamily="34" charset="0"/>
            </a:endParaRPr>
          </a:p>
          <a:p>
            <a:r>
              <a:rPr lang="en-GB" sz="2000" b="0" dirty="0">
                <a:latin typeface="Calibri" pitchFamily="34" charset="0"/>
                <a:cs typeface="Arial" pitchFamily="34" charset="0"/>
              </a:rPr>
              <a:t>What is the best material for the first wall? </a:t>
            </a:r>
            <a:endParaRPr lang="en-GB" sz="2000" b="0" dirty="0">
              <a:latin typeface="Calibri" pitchFamily="34" charset="0"/>
            </a:endParaRPr>
          </a:p>
        </p:txBody>
      </p:sp>
      <p:pic>
        <p:nvPicPr>
          <p:cNvPr id="4" name="Picture 7" descr="111HD-Rayleigh-Tay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8143" y="4191000"/>
            <a:ext cx="3295857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0"/>
            <a:ext cx="7169150" cy="1249362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Rayleigh-Taylor Instability – </a:t>
            </a:r>
            <a:b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spherical implosions / explosions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143000" y="6096000"/>
            <a:ext cx="5352299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 b="1" dirty="0">
                <a:solidFill>
                  <a:srgbClr val="FF0000"/>
                </a:solidFill>
                <a:latin typeface="Calibri" pitchFamily="34" charset="0"/>
              </a:rPr>
              <a:t>Energy must be delivered as sysmmetric as possible!</a:t>
            </a:r>
          </a:p>
        </p:txBody>
      </p:sp>
      <p:pic>
        <p:nvPicPr>
          <p:cNvPr id="103431" name="Picture 7" descr="RT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466850"/>
            <a:ext cx="7127875" cy="4552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 descr="solprom1_eit_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75993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“Zwakke” wisselwerking</a:t>
            </a:r>
            <a:endParaRPr lang="en-GB" smtClean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576516" name="Picture 4" descr="fusion-sun"/>
          <p:cNvPicPr>
            <a:picLocks noChangeAspect="1" noChangeArrowheads="1"/>
          </p:cNvPicPr>
          <p:nvPr/>
        </p:nvPicPr>
        <p:blipFill>
          <a:blip r:embed="rId5" cstate="print"/>
          <a:srcRect l="603" t="6313" r="652" b="2455"/>
          <a:stretch>
            <a:fillRect/>
          </a:stretch>
        </p:blipFill>
        <p:spPr bwMode="auto">
          <a:xfrm>
            <a:off x="2895600" y="762000"/>
            <a:ext cx="624840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81400" y="4178300"/>
            <a:ext cx="5346700" cy="2362200"/>
            <a:chOff x="2256" y="2632"/>
            <a:chExt cx="3368" cy="148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24" y="2752"/>
              <a:ext cx="2200" cy="1368"/>
              <a:chOff x="3424" y="2752"/>
              <a:chExt cx="2200" cy="1368"/>
            </a:xfrm>
          </p:grpSpPr>
          <p:sp>
            <p:nvSpPr>
              <p:cNvPr id="2063" name="Rectangle 7"/>
              <p:cNvSpPr>
                <a:spLocks noChangeArrowheads="1"/>
              </p:cNvSpPr>
              <p:nvPr/>
            </p:nvSpPr>
            <p:spPr bwMode="auto">
              <a:xfrm>
                <a:off x="3424" y="2752"/>
                <a:ext cx="2200" cy="13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3428" y="2768"/>
                <a:ext cx="2185" cy="1348"/>
                <a:chOff x="3428" y="2768"/>
                <a:chExt cx="2185" cy="1348"/>
              </a:xfrm>
            </p:grpSpPr>
            <p:sp>
              <p:nvSpPr>
                <p:cNvPr id="2065" name="Line 9"/>
                <p:cNvSpPr>
                  <a:spLocks noChangeShapeType="1"/>
                </p:cNvSpPr>
                <p:nvPr/>
              </p:nvSpPr>
              <p:spPr bwMode="auto">
                <a:xfrm>
                  <a:off x="3812" y="2928"/>
                  <a:ext cx="1265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6" name="Line 10"/>
                <p:cNvSpPr>
                  <a:spLocks noChangeShapeType="1"/>
                </p:cNvSpPr>
                <p:nvPr/>
              </p:nvSpPr>
              <p:spPr bwMode="auto">
                <a:xfrm>
                  <a:off x="3834" y="3190"/>
                  <a:ext cx="1265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7" name="Line 11"/>
                <p:cNvSpPr>
                  <a:spLocks noChangeShapeType="1"/>
                </p:cNvSpPr>
                <p:nvPr/>
              </p:nvSpPr>
              <p:spPr bwMode="auto">
                <a:xfrm>
                  <a:off x="3847" y="3466"/>
                  <a:ext cx="1249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050" name="Object 12"/>
                <p:cNvGraphicFramePr>
                  <a:graphicFrameLocks noChangeAspect="1"/>
                </p:cNvGraphicFramePr>
                <p:nvPr/>
              </p:nvGraphicFramePr>
              <p:xfrm>
                <a:off x="3428" y="2787"/>
                <a:ext cx="397" cy="824"/>
              </p:xfrm>
              <a:graphic>
                <a:graphicData uri="http://schemas.openxmlformats.org/presentationml/2006/ole">
                  <p:oleObj spid="_x0000_s340994" name="Equation" r:id="rId6" imgW="342720" imgH="711000" progId="Equation.DSMT4">
                    <p:embed/>
                  </p:oleObj>
                </a:graphicData>
              </a:graphic>
            </p:graphicFrame>
            <p:graphicFrame>
              <p:nvGraphicFramePr>
                <p:cNvPr id="2051" name="Object 13"/>
                <p:cNvGraphicFramePr>
                  <a:graphicFrameLocks noChangeAspect="1"/>
                </p:cNvGraphicFramePr>
                <p:nvPr/>
              </p:nvGraphicFramePr>
              <p:xfrm>
                <a:off x="5124" y="2768"/>
                <a:ext cx="378" cy="846"/>
              </p:xfrm>
              <a:graphic>
                <a:graphicData uri="http://schemas.openxmlformats.org/presentationml/2006/ole">
                  <p:oleObj spid="_x0000_s340995" name="Equation" r:id="rId7" imgW="317160" imgH="711000" progId="Equation.DSMT4">
                    <p:embed/>
                  </p:oleObj>
                </a:graphicData>
              </a:graphic>
            </p:graphicFrame>
            <p:sp>
              <p:nvSpPr>
                <p:cNvPr id="2068" name="Line 14"/>
                <p:cNvSpPr>
                  <a:spLocks noChangeShapeType="1"/>
                </p:cNvSpPr>
                <p:nvPr/>
              </p:nvSpPr>
              <p:spPr bwMode="auto">
                <a:xfrm>
                  <a:off x="4128" y="3470"/>
                  <a:ext cx="549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673" y="3699"/>
                  <a:ext cx="687" cy="1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70" name="Line 16"/>
                <p:cNvSpPr>
                  <a:spLocks noChangeShapeType="1"/>
                </p:cNvSpPr>
                <p:nvPr/>
              </p:nvSpPr>
              <p:spPr bwMode="auto">
                <a:xfrm>
                  <a:off x="4675" y="3810"/>
                  <a:ext cx="662" cy="1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052" name="Object 17"/>
                <p:cNvGraphicFramePr>
                  <a:graphicFrameLocks noChangeAspect="1"/>
                </p:cNvGraphicFramePr>
                <p:nvPr/>
              </p:nvGraphicFramePr>
              <p:xfrm>
                <a:off x="5373" y="3541"/>
                <a:ext cx="240" cy="575"/>
              </p:xfrm>
              <a:graphic>
                <a:graphicData uri="http://schemas.openxmlformats.org/presentationml/2006/ole">
                  <p:oleObj spid="_x0000_s340996" name="Equation" r:id="rId8" imgW="190440" imgH="457200" progId="Equation.DSMT4">
                    <p:embed/>
                  </p:oleObj>
                </a:graphicData>
              </a:graphic>
            </p:graphicFrame>
            <p:graphicFrame>
              <p:nvGraphicFramePr>
                <p:cNvPr id="2053" name="Object 18"/>
                <p:cNvGraphicFramePr>
                  <a:graphicFrameLocks noChangeAspect="1"/>
                </p:cNvGraphicFramePr>
                <p:nvPr/>
              </p:nvGraphicFramePr>
              <p:xfrm>
                <a:off x="4072" y="3585"/>
                <a:ext cx="387" cy="325"/>
              </p:xfrm>
              <a:graphic>
                <a:graphicData uri="http://schemas.openxmlformats.org/presentationml/2006/ole">
                  <p:oleObj spid="_x0000_s340997" name="Equation" r:id="rId9" imgW="241200" imgH="203040" progId="Equation.DSMT4">
                    <p:embed/>
                  </p:oleObj>
                </a:graphicData>
              </a:graphic>
            </p:graphicFrame>
          </p:grpSp>
        </p:grpSp>
        <p:sp>
          <p:nvSpPr>
            <p:cNvPr id="2062" name="AutoShape 19"/>
            <p:cNvSpPr>
              <a:spLocks noChangeArrowheads="1"/>
            </p:cNvSpPr>
            <p:nvPr/>
          </p:nvSpPr>
          <p:spPr bwMode="auto">
            <a:xfrm flipV="1">
              <a:off x="2256" y="2632"/>
              <a:ext cx="1136" cy="11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5 w 21600"/>
                <a:gd name="T13" fmla="*/ 2905 h 21600"/>
                <a:gd name="T14" fmla="*/ 18235 w 21600"/>
                <a:gd name="T15" fmla="*/ 925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412875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Relaxing the symmetry conditions – indirect drive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4221163"/>
            <a:ext cx="4537075" cy="2303462"/>
          </a:xfrm>
        </p:spPr>
        <p:txBody>
          <a:bodyPr/>
          <a:lstStyle/>
          <a:p>
            <a:r>
              <a:rPr lang="en-GB" sz="2400" b="0" dirty="0">
                <a:latin typeface="Calibri" pitchFamily="34" charset="0"/>
              </a:rPr>
              <a:t>Laser beams heat walls</a:t>
            </a:r>
          </a:p>
          <a:p>
            <a:r>
              <a:rPr lang="en-GB" sz="2400" b="0" dirty="0">
                <a:latin typeface="Calibri" pitchFamily="34" charset="0"/>
              </a:rPr>
              <a:t>Walls emit thermally </a:t>
            </a:r>
            <a:r>
              <a:rPr lang="en-GB" sz="2400" b="0" dirty="0" smtClean="0">
                <a:latin typeface="Calibri" pitchFamily="34" charset="0"/>
              </a:rPr>
              <a:t>(X-rays</a:t>
            </a:r>
            <a:r>
              <a:rPr lang="en-GB" sz="2400" b="0" dirty="0">
                <a:latin typeface="Calibri" pitchFamily="34" charset="0"/>
              </a:rPr>
              <a:t>)</a:t>
            </a:r>
          </a:p>
          <a:p>
            <a:r>
              <a:rPr lang="en-GB" sz="2400" b="0" dirty="0">
                <a:latin typeface="Calibri" pitchFamily="34" charset="0"/>
              </a:rPr>
              <a:t>X-rays compress and heat the fusion capsule</a:t>
            </a:r>
          </a:p>
          <a:p>
            <a:r>
              <a:rPr lang="en-GB" sz="2400" b="0" dirty="0">
                <a:solidFill>
                  <a:srgbClr val="FF0000"/>
                </a:solidFill>
                <a:latin typeface="Calibri" pitchFamily="34" charset="0"/>
              </a:rPr>
              <a:t>X-rays highly symmetric!</a:t>
            </a:r>
          </a:p>
        </p:txBody>
      </p:sp>
      <p:pic>
        <p:nvPicPr>
          <p:cNvPr id="89094" name="Picture 6" descr="hohlraum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16113"/>
            <a:ext cx="3617912" cy="3617912"/>
          </a:xfrm>
          <a:prstGeom prst="rect">
            <a:avLst/>
          </a:prstGeom>
          <a:noFill/>
        </p:spPr>
      </p:pic>
      <p:pic>
        <p:nvPicPr>
          <p:cNvPr id="89095" name="Picture 7" descr="hohlraum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288" y="1774825"/>
            <a:ext cx="2603500" cy="2159000"/>
          </a:xfrm>
          <a:prstGeom prst="rect">
            <a:avLst/>
          </a:prstGeom>
          <a:noFill/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319213" y="5838825"/>
            <a:ext cx="1803699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Calibri" pitchFamily="34" charset="0"/>
              </a:rPr>
              <a:t>NIF design (laser)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4471714" y="1773238"/>
            <a:ext cx="1167306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latin typeface="Calibri" pitchFamily="34" charset="0"/>
              </a:rPr>
              <a:t>Hohlraum</a:t>
            </a:r>
            <a:br>
              <a:rPr lang="de-DE" dirty="0">
                <a:latin typeface="Calibri" pitchFamily="34" charset="0"/>
              </a:rPr>
            </a:br>
            <a:r>
              <a:rPr lang="de-DE" dirty="0">
                <a:latin typeface="Calibri" pitchFamily="34" charset="0"/>
              </a:rPr>
              <a:t>for the</a:t>
            </a:r>
          </a:p>
          <a:p>
            <a:pPr algn="ctr"/>
            <a:r>
              <a:rPr lang="de-DE" dirty="0" smtClean="0">
                <a:latin typeface="Calibri" pitchFamily="34" charset="0"/>
              </a:rPr>
              <a:t>Z-machine</a:t>
            </a:r>
            <a:endParaRPr lang="de-DE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113672" name="Picture 8" descr="111_fast_igni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327650" cy="3992562"/>
          </a:xfrm>
          <a:prstGeom prst="rect">
            <a:avLst/>
          </a:prstGeom>
          <a:noFill/>
        </p:spPr>
      </p:pic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412875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Relaxing the symmetry conditions – fast  ignition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5183966" y="1851025"/>
            <a:ext cx="2099484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DE" dirty="0">
                <a:latin typeface="Calibri" pitchFamily="34" charset="0"/>
              </a:rPr>
              <a:t>Fast ignition scheme</a:t>
            </a:r>
          </a:p>
          <a:p>
            <a:pPr algn="r"/>
            <a:r>
              <a:rPr lang="de-DE" dirty="0">
                <a:latin typeface="Calibri" pitchFamily="34" charset="0"/>
              </a:rPr>
              <a:t>with many facets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1" y="4724400"/>
            <a:ext cx="8305800" cy="1439862"/>
          </a:xfrm>
        </p:spPr>
        <p:txBody>
          <a:bodyPr/>
          <a:lstStyle/>
          <a:p>
            <a:r>
              <a:rPr lang="en-GB" sz="2400" b="0" dirty="0">
                <a:latin typeface="Calibri" pitchFamily="34" charset="0"/>
              </a:rPr>
              <a:t>Idea: separate compression and ignition with two pulses</a:t>
            </a:r>
          </a:p>
          <a:p>
            <a:pPr>
              <a:buFont typeface="Wingdings" pitchFamily="2" charset="2"/>
              <a:buChar char="Ø"/>
            </a:pPr>
            <a:r>
              <a:rPr lang="en-GB" sz="2400" b="0" dirty="0">
                <a:latin typeface="Calibri" pitchFamily="34" charset="0"/>
              </a:rPr>
              <a:t>Less compression, cooler targets, lower densities</a:t>
            </a:r>
          </a:p>
          <a:p>
            <a:r>
              <a:rPr lang="en-GB" sz="2400" b="0" dirty="0">
                <a:solidFill>
                  <a:srgbClr val="FF0000"/>
                </a:solidFill>
                <a:latin typeface="Calibri" pitchFamily="34" charset="0"/>
              </a:rPr>
              <a:t>Problem: How can energy be transferred to hot spot?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Interesting experiments to come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077200" cy="4897437"/>
          </a:xfrm>
        </p:spPr>
        <p:txBody>
          <a:bodyPr/>
          <a:lstStyle/>
          <a:p>
            <a:r>
              <a:rPr lang="en-GB" sz="2000" b="0" dirty="0">
                <a:latin typeface="Calibri" pitchFamily="34" charset="0"/>
              </a:rPr>
              <a:t>National Ignition Facility (NIF, Livermore, USA)</a:t>
            </a:r>
            <a:br>
              <a:rPr lang="en-GB" sz="20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</a:t>
            </a:r>
            <a:r>
              <a:rPr lang="en-GB" sz="2000" b="0" dirty="0">
                <a:latin typeface="Calibri" pitchFamily="34" charset="0"/>
                <a:cs typeface="Arial" pitchFamily="34" charset="0"/>
              </a:rPr>
              <a:t> </a:t>
            </a:r>
            <a:r>
              <a:rPr lang="en-GB" sz="1800" b="0" dirty="0">
                <a:latin typeface="Calibri" pitchFamily="34" charset="0"/>
                <a:cs typeface="Arial" pitchFamily="34" charset="0"/>
              </a:rPr>
              <a:t>More than 90% completed, first tests done</a:t>
            </a:r>
            <a:br>
              <a:rPr lang="en-GB" sz="1800" b="0" dirty="0">
                <a:latin typeface="Calibri" pitchFamily="34" charset="0"/>
                <a:cs typeface="Arial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 First full scale experiments this year; ignition in 2010?</a:t>
            </a:r>
            <a:br>
              <a:rPr lang="en-GB" sz="1800" b="0" dirty="0">
                <a:latin typeface="Calibri" pitchFamily="34" charset="0"/>
                <a:cs typeface="Arial" pitchFamily="34" charset="0"/>
              </a:rPr>
            </a:br>
            <a:endParaRPr lang="en-GB" sz="700" b="0" dirty="0">
              <a:latin typeface="Calibri" pitchFamily="34" charset="0"/>
              <a:cs typeface="Arial" pitchFamily="34" charset="0"/>
            </a:endParaRPr>
          </a:p>
          <a:p>
            <a:r>
              <a:rPr lang="en-GB" sz="2000" b="0" dirty="0">
                <a:latin typeface="Calibri" pitchFamily="34" charset="0"/>
                <a:cs typeface="Arial" pitchFamily="34" charset="0"/>
              </a:rPr>
              <a:t>Laser Mega-Joule (LMJ, France)</a:t>
            </a:r>
            <a:br>
              <a:rPr lang="en-GB" sz="2000" b="0" dirty="0">
                <a:latin typeface="Calibri" pitchFamily="34" charset="0"/>
                <a:cs typeface="Arial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</a:t>
            </a:r>
            <a:r>
              <a:rPr lang="en-GB" sz="2000" b="0" dirty="0">
                <a:latin typeface="Calibri" pitchFamily="34" charset="0"/>
                <a:cs typeface="Arial" pitchFamily="34" charset="0"/>
              </a:rPr>
              <a:t> </a:t>
            </a:r>
            <a:r>
              <a:rPr lang="en-GB" sz="1800" b="0" dirty="0">
                <a:latin typeface="Calibri" pitchFamily="34" charset="0"/>
                <a:cs typeface="Arial" pitchFamily="34" charset="0"/>
              </a:rPr>
              <a:t>Commissioning (full scale) in 2011</a:t>
            </a:r>
            <a:r>
              <a:rPr lang="en-GB" sz="2000" b="0" dirty="0">
                <a:latin typeface="Calibri" pitchFamily="34" charset="0"/>
                <a:cs typeface="Arial" pitchFamily="34" charset="0"/>
              </a:rPr>
              <a:t/>
            </a:r>
            <a:br>
              <a:rPr lang="en-GB" sz="2000" b="0" dirty="0">
                <a:latin typeface="Calibri" pitchFamily="34" charset="0"/>
                <a:cs typeface="Arial" pitchFamily="34" charset="0"/>
              </a:rPr>
            </a:br>
            <a:endParaRPr lang="en-GB" sz="700" b="0" dirty="0">
              <a:latin typeface="Calibri" pitchFamily="34" charset="0"/>
              <a:cs typeface="Arial" pitchFamily="34" charset="0"/>
            </a:endParaRPr>
          </a:p>
          <a:p>
            <a:r>
              <a:rPr lang="en-GB" sz="2000" b="0" dirty="0">
                <a:latin typeface="Calibri" pitchFamily="34" charset="0"/>
                <a:cs typeface="Arial" pitchFamily="34" charset="0"/>
              </a:rPr>
              <a:t>FIREX I and FIREX II (ILE, Osaka, Japan) </a:t>
            </a:r>
            <a:br>
              <a:rPr lang="en-GB" sz="2000" b="0" dirty="0">
                <a:latin typeface="Calibri" pitchFamily="34" charset="0"/>
                <a:cs typeface="Arial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</a:t>
            </a:r>
            <a:r>
              <a:rPr lang="en-GB" sz="2000" b="0" dirty="0">
                <a:latin typeface="Calibri" pitchFamily="34" charset="0"/>
                <a:cs typeface="Arial" pitchFamily="34" charset="0"/>
              </a:rPr>
              <a:t> </a:t>
            </a:r>
            <a:r>
              <a:rPr lang="en-GB" sz="1800" b="0" dirty="0">
                <a:latin typeface="Calibri" pitchFamily="34" charset="0"/>
                <a:cs typeface="Arial" pitchFamily="34" charset="0"/>
              </a:rPr>
              <a:t>Fast ignition experiments showed prove-of-principle</a:t>
            </a:r>
            <a:br>
              <a:rPr lang="en-GB" sz="1800" b="0" dirty="0">
                <a:latin typeface="Calibri" pitchFamily="34" charset="0"/>
                <a:cs typeface="Arial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 Fully integrated experiments in 2010 / 2011</a:t>
            </a:r>
            <a:br>
              <a:rPr lang="en-GB" sz="1800" b="0" dirty="0">
                <a:latin typeface="Calibri" pitchFamily="34" charset="0"/>
                <a:cs typeface="Arial" pitchFamily="34" charset="0"/>
              </a:rPr>
            </a:br>
            <a:endParaRPr lang="en-GB" sz="700" b="0" dirty="0">
              <a:latin typeface="Calibri" pitchFamily="34" charset="0"/>
              <a:cs typeface="Arial" pitchFamily="34" charset="0"/>
            </a:endParaRPr>
          </a:p>
          <a:p>
            <a:r>
              <a:rPr lang="en-GB" sz="2000" b="0" dirty="0" err="1">
                <a:latin typeface="Calibri" pitchFamily="34" charset="0"/>
                <a:cs typeface="Arial" pitchFamily="34" charset="0"/>
              </a:rPr>
              <a:t>HiPER</a:t>
            </a:r>
            <a:r>
              <a:rPr lang="en-GB" sz="2000" b="0" dirty="0">
                <a:latin typeface="Calibri" pitchFamily="34" charset="0"/>
                <a:cs typeface="Arial" pitchFamily="34" charset="0"/>
              </a:rPr>
              <a:t> project (</a:t>
            </a:r>
            <a:r>
              <a:rPr lang="en-GB" sz="2000" b="0" dirty="0" smtClean="0">
                <a:latin typeface="Calibri" pitchFamily="34" charset="0"/>
                <a:cs typeface="Arial" pitchFamily="34" charset="0"/>
              </a:rPr>
              <a:t>Europe)</a:t>
            </a:r>
            <a:r>
              <a:rPr lang="en-GB" sz="2000" b="0" dirty="0">
                <a:latin typeface="Calibri" pitchFamily="34" charset="0"/>
                <a:cs typeface="Arial" pitchFamily="34" charset="0"/>
              </a:rPr>
              <a:t/>
            </a:r>
            <a:br>
              <a:rPr lang="en-GB" sz="2000" b="0" dirty="0">
                <a:latin typeface="Calibri" pitchFamily="34" charset="0"/>
                <a:cs typeface="Arial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 </a:t>
            </a:r>
            <a:r>
              <a:rPr lang="en-GB" sz="1800" b="0" dirty="0" smtClean="0">
                <a:latin typeface="Calibri" pitchFamily="34" charset="0"/>
                <a:cs typeface="Arial" pitchFamily="34" charset="0"/>
              </a:rPr>
              <a:t>Fast </a:t>
            </a:r>
            <a:r>
              <a:rPr lang="en-GB" sz="1800" b="0" dirty="0">
                <a:latin typeface="Calibri" pitchFamily="34" charset="0"/>
                <a:cs typeface="Arial" pitchFamily="34" charset="0"/>
              </a:rPr>
              <a:t>ignition </a:t>
            </a:r>
            <a:r>
              <a:rPr lang="en-GB" sz="1800" b="0" dirty="0" smtClean="0">
                <a:latin typeface="Calibri" pitchFamily="34" charset="0"/>
                <a:cs typeface="Arial" pitchFamily="34" charset="0"/>
              </a:rPr>
              <a:t>proposal</a:t>
            </a:r>
            <a:r>
              <a:rPr lang="en-GB" sz="1800" b="0" dirty="0">
                <a:latin typeface="Calibri" pitchFamily="34" charset="0"/>
                <a:cs typeface="Arial" pitchFamily="34" charset="0"/>
              </a:rPr>
              <a:t/>
            </a:r>
            <a:br>
              <a:rPr lang="en-GB" sz="1800" b="0" dirty="0">
                <a:latin typeface="Calibri" pitchFamily="34" charset="0"/>
                <a:cs typeface="Arial" pitchFamily="34" charset="0"/>
              </a:rPr>
            </a:br>
            <a:r>
              <a:rPr lang="en-GB" sz="1800" b="0" dirty="0">
                <a:latin typeface="Calibri" pitchFamily="34" charset="0"/>
                <a:cs typeface="Arial" pitchFamily="34" charset="0"/>
              </a:rPr>
              <a:t>► </a:t>
            </a:r>
            <a:r>
              <a:rPr lang="en-GB" sz="1800" b="0" dirty="0" smtClean="0">
                <a:latin typeface="Calibri" pitchFamily="34" charset="0"/>
                <a:cs typeface="Arial" pitchFamily="34" charset="0"/>
              </a:rPr>
              <a:t>Full </a:t>
            </a:r>
            <a:r>
              <a:rPr lang="en-GB" sz="1800" b="0" dirty="0">
                <a:latin typeface="Calibri" pitchFamily="34" charset="0"/>
                <a:cs typeface="Arial" pitchFamily="34" charset="0"/>
              </a:rPr>
              <a:t>funding </a:t>
            </a:r>
            <a:r>
              <a:rPr lang="en-GB" sz="1800" b="0" dirty="0" smtClean="0">
                <a:latin typeface="Calibri" pitchFamily="34" charset="0"/>
                <a:cs typeface="Arial" pitchFamily="34" charset="0"/>
              </a:rPr>
              <a:t>pending</a:t>
            </a:r>
          </a:p>
          <a:p>
            <a:r>
              <a:rPr lang="en-GB" sz="2000" b="0" dirty="0" smtClean="0">
                <a:latin typeface="Calibri" pitchFamily="34" charset="0"/>
                <a:cs typeface="Arial" pitchFamily="34" charset="0"/>
              </a:rPr>
              <a:t>ITER</a:t>
            </a:r>
          </a:p>
        </p:txBody>
      </p:sp>
      <p:pic>
        <p:nvPicPr>
          <p:cNvPr id="4" name="Picture 6" descr="111hi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57961"/>
            <a:ext cx="4267200" cy="29000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Stralingsschade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Stralingsschade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alfa</a:t>
            </a:r>
            <a:r>
              <a:rPr lang="en-US" dirty="0" smtClean="0">
                <a:latin typeface="Calibri" pitchFamily="34" charset="0"/>
              </a:rPr>
              <a:t> en beta </a:t>
            </a:r>
            <a:r>
              <a:rPr lang="en-US" dirty="0" err="1" smtClean="0">
                <a:latin typeface="Calibri" pitchFamily="34" charset="0"/>
              </a:rPr>
              <a:t>stralen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ionen</a:t>
            </a:r>
            <a:r>
              <a:rPr lang="en-US" dirty="0" smtClean="0">
                <a:latin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</a:rPr>
              <a:t>ioniseren</a:t>
            </a:r>
            <a:r>
              <a:rPr lang="en-US" dirty="0" smtClean="0">
                <a:latin typeface="Calibri" pitchFamily="34" charset="0"/>
              </a:rPr>
              <a:t> het medium </a:t>
            </a:r>
            <a:r>
              <a:rPr lang="en-US" dirty="0" err="1" smtClean="0">
                <a:latin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ze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doorheen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gaan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4634" y="3921091"/>
            <a:ext cx="2849366" cy="29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8682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Fotonen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</a:rPr>
              <a:t>foto-elektrisch</a:t>
            </a:r>
            <a:r>
              <a:rPr lang="en-US" dirty="0" smtClean="0">
                <a:latin typeface="Calibri" pitchFamily="34" charset="0"/>
              </a:rPr>
              <a:t> effect, Compton effect en </a:t>
            </a:r>
            <a:r>
              <a:rPr lang="en-US" dirty="0" err="1" smtClean="0">
                <a:latin typeface="Calibri" pitchFamily="34" charset="0"/>
              </a:rPr>
              <a:t>paarvorming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2221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</a:rPr>
              <a:t>kernreacties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526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</a:rPr>
              <a:t> bros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31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Biologische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schade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</a:rPr>
              <a:t>ionisatie</a:t>
            </a:r>
            <a:r>
              <a:rPr lang="en-US" dirty="0" smtClean="0">
                <a:latin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</a:rPr>
              <a:t>cellen</a:t>
            </a:r>
            <a:r>
              <a:rPr lang="en-US" dirty="0" smtClean="0">
                <a:latin typeface="Calibri" pitchFamily="34" charset="0"/>
              </a:rPr>
              <a:t>, DNA </a:t>
            </a:r>
            <a:r>
              <a:rPr lang="en-US" dirty="0" err="1" smtClean="0">
                <a:latin typeface="Calibri" pitchFamily="34" charset="0"/>
              </a:rPr>
              <a:t>schade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1358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Bron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</a:rPr>
              <a:t> in curie of </a:t>
            </a:r>
            <a:r>
              <a:rPr lang="en-US" dirty="0" err="1" smtClean="0">
                <a:latin typeface="Calibri" pitchFamily="34" charset="0"/>
              </a:rPr>
              <a:t>becquerel</a:t>
            </a:r>
            <a:r>
              <a:rPr lang="en-US" dirty="0" smtClean="0">
                <a:latin typeface="Calibri" pitchFamily="34" charset="0"/>
              </a:rPr>
              <a:t> (SI)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05200"/>
            <a:ext cx="3505200" cy="2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4050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</a:rPr>
              <a:t>tijd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6928" y="3810000"/>
            <a:ext cx="1543048" cy="20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075063"/>
            <a:ext cx="1533525" cy="39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4431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Geabsorbeerde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dosis</a:t>
            </a:r>
            <a:r>
              <a:rPr lang="en-US" dirty="0" smtClean="0">
                <a:latin typeface="Calibri" pitchFamily="34" charset="0"/>
              </a:rPr>
              <a:t> [ gray ] (</a:t>
            </a:r>
            <a:r>
              <a:rPr lang="en-US" dirty="0" err="1" smtClean="0">
                <a:latin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</a:rPr>
              <a:t> per kg </a:t>
            </a:r>
            <a:r>
              <a:rPr lang="en-US" dirty="0" err="1" smtClean="0">
                <a:latin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8832" y="4800600"/>
            <a:ext cx="2209800" cy="20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49646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Relative biological effectiveness (RBE), </a:t>
            </a:r>
            <a:r>
              <a:rPr lang="en-US" dirty="0" err="1" smtClean="0">
                <a:latin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</a:rPr>
              <a:t> QF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5269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Effectieve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dosis</a:t>
            </a:r>
            <a:r>
              <a:rPr lang="en-US" dirty="0" smtClean="0">
                <a:latin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</a:rPr>
              <a:t>rem</a:t>
            </a:r>
            <a:r>
              <a:rPr lang="en-US" dirty="0" smtClean="0">
                <a:latin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</a:rPr>
              <a:t>sievert</a:t>
            </a:r>
            <a:r>
              <a:rPr lang="en-US" dirty="0" smtClean="0">
                <a:latin typeface="Calibri" pitchFamily="34" charset="0"/>
              </a:rPr>
              <a:t> (SI)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5689182"/>
            <a:ext cx="2962275" cy="17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7"/>
          <p:cNvSpPr txBox="1"/>
          <p:nvPr/>
        </p:nvSpPr>
        <p:spPr>
          <a:xfrm>
            <a:off x="533400" y="5879068"/>
            <a:ext cx="7620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achtergrond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</a:rPr>
              <a:t> 3 </a:t>
            </a:r>
            <a:r>
              <a:rPr lang="en-US" dirty="0" err="1" smtClean="0">
                <a:latin typeface="Calibri" pitchFamily="34" charset="0"/>
              </a:rPr>
              <a:t>mSv</a:t>
            </a:r>
            <a:endParaRPr lang="en-US" dirty="0" smtClean="0">
              <a:latin typeface="Calibri" pitchFamily="34" charset="0"/>
            </a:endParaRPr>
          </a:p>
          <a:p>
            <a:pPr>
              <a:defRPr/>
            </a:pPr>
            <a:r>
              <a:rPr lang="en-US" dirty="0" smtClean="0">
                <a:latin typeface="Calibri" pitchFamily="34" charset="0"/>
              </a:rPr>
              <a:t>X-rays, scans </a:t>
            </a:r>
            <a:r>
              <a:rPr lang="en-US" dirty="0" err="1" smtClean="0">
                <a:latin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</a:rPr>
              <a:t> 0.6 </a:t>
            </a:r>
            <a:r>
              <a:rPr lang="en-US" dirty="0" err="1" smtClean="0">
                <a:latin typeface="Calibri" pitchFamily="34" charset="0"/>
              </a:rPr>
              <a:t>mSv</a:t>
            </a: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limiet</a:t>
            </a:r>
            <a:r>
              <a:rPr lang="en-US" dirty="0" smtClean="0">
                <a:latin typeface="Calibri" pitchFamily="34" charset="0"/>
              </a:rPr>
              <a:t> 1.0 </a:t>
            </a:r>
            <a:r>
              <a:rPr lang="en-US" dirty="0" err="1" smtClean="0">
                <a:latin typeface="Calibri" pitchFamily="34" charset="0"/>
              </a:rPr>
              <a:t>mSv</a:t>
            </a:r>
            <a:r>
              <a:rPr lang="en-US" dirty="0" smtClean="0">
                <a:latin typeface="Calibri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</a:rPr>
              <a:t>Fatale </a:t>
            </a:r>
            <a:r>
              <a:rPr lang="en-US" dirty="0" err="1" smtClean="0">
                <a:latin typeface="Calibri" pitchFamily="34" charset="0"/>
              </a:rPr>
              <a:t>dosis</a:t>
            </a:r>
            <a:r>
              <a:rPr lang="en-US" dirty="0" smtClean="0">
                <a:latin typeface="Calibri" pitchFamily="34" charset="0"/>
              </a:rPr>
              <a:t>: 4 </a:t>
            </a:r>
            <a:r>
              <a:rPr lang="en-US" dirty="0" err="1" smtClean="0">
                <a:latin typeface="Calibri" pitchFamily="34" charset="0"/>
              </a:rPr>
              <a:t>Sv</a:t>
            </a:r>
            <a:r>
              <a:rPr lang="en-US" dirty="0" smtClean="0">
                <a:latin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</a:rPr>
              <a:t>korte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</a:rPr>
              <a:t> (50% </a:t>
            </a:r>
            <a:r>
              <a:rPr lang="en-US" dirty="0" err="1" smtClean="0">
                <a:latin typeface="Calibri" pitchFamily="34" charset="0"/>
              </a:rPr>
              <a:t>fataal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2" grpId="0"/>
      <p:bldP spid="15" grpId="0"/>
      <p:bldP spid="17" grpId="0"/>
      <p:bldP spid="19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Stralingstherapie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mensen</a:t>
            </a:r>
            <a:r>
              <a:rPr lang="en-US" dirty="0" smtClean="0">
                <a:latin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</a:rPr>
              <a:t>kanker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behandelen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dosis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effectieve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bestrijding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0506" y="2286000"/>
            <a:ext cx="181002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763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</a:rPr>
              <a:t> g </a:t>
            </a:r>
            <a:r>
              <a:rPr lang="en-US" dirty="0" err="1" smtClean="0">
                <a:latin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behandeling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goed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gelokaliseerde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tumoren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6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Roteer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bron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schade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gezond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weefsel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minimaliseren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362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Bron</a:t>
            </a:r>
            <a:r>
              <a:rPr lang="en-US" dirty="0" smtClean="0">
                <a:latin typeface="Calibri" pitchFamily="34" charset="0"/>
              </a:rPr>
              <a:t>:          of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X-ray machine </a:t>
            </a: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200 </a:t>
            </a:r>
            <a:r>
              <a:rPr lang="en-US" dirty="0" err="1" smtClean="0">
                <a:latin typeface="Calibri" pitchFamily="34" charset="0"/>
              </a:rPr>
              <a:t>keV</a:t>
            </a:r>
            <a:r>
              <a:rPr lang="en-US" dirty="0" smtClean="0">
                <a:latin typeface="Calibri" pitchFamily="34" charset="0"/>
              </a:rPr>
              <a:t> tot 5 </a:t>
            </a:r>
            <a:r>
              <a:rPr lang="en-US" dirty="0" err="1" smtClean="0">
                <a:latin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1755" y="2411217"/>
            <a:ext cx="42126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2667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Actueel</a:t>
            </a:r>
            <a:r>
              <a:rPr lang="en-US" smtClean="0">
                <a:latin typeface="Calibri" pitchFamily="34" charset="0"/>
              </a:rPr>
              <a:t>: </a:t>
            </a:r>
            <a:r>
              <a:rPr lang="en-US" smtClean="0">
                <a:latin typeface="Calibri" pitchFamily="34" charset="0"/>
              </a:rPr>
              <a:t>proton- </a:t>
            </a:r>
            <a:r>
              <a:rPr lang="en-US" dirty="0" smtClean="0">
                <a:latin typeface="Calibri" pitchFamily="34" charset="0"/>
              </a:rPr>
              <a:t>en (</a:t>
            </a:r>
            <a:r>
              <a:rPr lang="en-US" dirty="0" err="1" smtClean="0">
                <a:latin typeface="Calibri" pitchFamily="34" charset="0"/>
              </a:rPr>
              <a:t>koolstof</a:t>
            </a:r>
            <a:r>
              <a:rPr lang="en-US" smtClean="0">
                <a:latin typeface="Calibri" pitchFamily="34" charset="0"/>
              </a:rPr>
              <a:t>) </a:t>
            </a:r>
            <a:r>
              <a:rPr lang="en-US" smtClean="0">
                <a:latin typeface="Calibri" pitchFamily="34" charset="0"/>
              </a:rPr>
              <a:t>ionentherapie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6388" name="Picture 4" descr="\\vmware-host\Shared Folders\Desktop\Heidelberg-gant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3512" y="3236025"/>
            <a:ext cx="4611688" cy="2593750"/>
          </a:xfrm>
          <a:prstGeom prst="rect">
            <a:avLst/>
          </a:prstGeom>
          <a:noFill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6253"/>
            <a:ext cx="2590799" cy="36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6721" y="5410200"/>
            <a:ext cx="207727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7391400" y="5285601"/>
            <a:ext cx="1752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Calibri" pitchFamily="34" charset="0"/>
              </a:rPr>
              <a:t>Proton 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170</a:t>
            </a:r>
            <a:r>
              <a:rPr lang="en-US" sz="1200" dirty="0" smtClean="0">
                <a:latin typeface="Calibri" pitchFamily="34" charset="0"/>
              </a:rPr>
              <a:t> (</a:t>
            </a: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</a:rPr>
              <a:t>190</a:t>
            </a:r>
            <a:r>
              <a:rPr lang="en-US" sz="1200" dirty="0" smtClean="0">
                <a:latin typeface="Calibri" pitchFamily="34" charset="0"/>
              </a:rPr>
              <a:t>) </a:t>
            </a:r>
            <a:r>
              <a:rPr lang="en-US" sz="1200" dirty="0" err="1" smtClean="0">
                <a:latin typeface="Calibri" pitchFamily="34" charset="0"/>
              </a:rPr>
              <a:t>MeV</a:t>
            </a:r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2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Tracers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Radioactieve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</a:rPr>
              <a:t>         of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156" y="2200275"/>
            <a:ext cx="2341844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6151" y="1231821"/>
            <a:ext cx="381000" cy="32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237144"/>
            <a:ext cx="323850" cy="31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Autoradiografie</a:t>
            </a:r>
            <a:r>
              <a:rPr lang="en-US" dirty="0" smtClean="0">
                <a:latin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</a:rPr>
              <a:t>planten</a:t>
            </a:r>
            <a:r>
              <a:rPr lang="en-US" dirty="0" smtClean="0">
                <a:latin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CO</a:t>
            </a:r>
            <a:r>
              <a:rPr lang="en-US" baseline="-25000" dirty="0" smtClean="0">
                <a:latin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omgeving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1839912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Medische</a:t>
            </a:r>
            <a:r>
              <a:rPr lang="en-US" dirty="0" smtClean="0">
                <a:latin typeface="Calibri" pitchFamily="34" charset="0"/>
              </a:rPr>
              <a:t> diagnose met technetium-99 met </a:t>
            </a:r>
            <a:r>
              <a:rPr lang="en-US" dirty="0" err="1" smtClean="0">
                <a:latin typeface="Calibri" pitchFamily="34" charset="0"/>
              </a:rPr>
              <a:t>levensduur</a:t>
            </a:r>
            <a:r>
              <a:rPr lang="en-US" dirty="0" smtClean="0">
                <a:latin typeface="Calibri" pitchFamily="34" charset="0"/>
              </a:rPr>
              <a:t> van 6 </a:t>
            </a:r>
            <a:r>
              <a:rPr lang="en-US" dirty="0" err="1" smtClean="0">
                <a:latin typeface="Calibri" pitchFamily="34" charset="0"/>
              </a:rPr>
              <a:t>uur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8775" y="2133600"/>
            <a:ext cx="657225" cy="31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401669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Technetium-99 </a:t>
            </a:r>
            <a:r>
              <a:rPr lang="en-US" dirty="0" err="1" smtClean="0">
                <a:latin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</a:rPr>
              <a:t> in diverse </a:t>
            </a:r>
            <a:r>
              <a:rPr lang="en-US" dirty="0" err="1" smtClean="0">
                <a:latin typeface="Calibri" pitchFamily="34" charset="0"/>
              </a:rPr>
              <a:t>verbindingen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</a:rPr>
              <a:t>, die </a:t>
            </a:r>
            <a:r>
              <a:rPr lang="en-US" dirty="0" err="1" smtClean="0">
                <a:latin typeface="Calibri" pitchFamily="34" charset="0"/>
              </a:rPr>
              <a:t>specifiek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organen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3011269"/>
            <a:ext cx="579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Gamma camera’s </a:t>
            </a:r>
            <a:r>
              <a:rPr lang="en-US" dirty="0" err="1" smtClean="0">
                <a:latin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dynamische</a:t>
            </a:r>
            <a:r>
              <a:rPr lang="en-US" dirty="0" smtClean="0">
                <a:latin typeface="Calibri" pitchFamily="34" charset="0"/>
              </a:rPr>
              <a:t> studies </a:t>
            </a:r>
            <a:r>
              <a:rPr lang="en-US" dirty="0" err="1" smtClean="0">
                <a:latin typeface="Calibri" pitchFamily="34" charset="0"/>
              </a:rPr>
              <a:t>mogelijk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114800"/>
            <a:ext cx="337127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9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Tomografie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: CT en PET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Conventionele</a:t>
            </a:r>
            <a:r>
              <a:rPr lang="en-US" dirty="0" smtClean="0">
                <a:latin typeface="Calibri" pitchFamily="34" charset="0"/>
              </a:rPr>
              <a:t> X-ray (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soort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schaduw-opname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069" y="1066801"/>
            <a:ext cx="212670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912" y="2684999"/>
            <a:ext cx="3595688" cy="158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CT: computed (</a:t>
            </a:r>
            <a:r>
              <a:rPr lang="en-US" dirty="0" err="1" smtClean="0">
                <a:latin typeface="Calibri" pitchFamily="34" charset="0"/>
              </a:rPr>
              <a:t>axiaal</a:t>
            </a:r>
            <a:r>
              <a:rPr lang="en-US" dirty="0" smtClean="0">
                <a:latin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</a:rPr>
              <a:t>tomografie</a:t>
            </a: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beeld</a:t>
            </a:r>
            <a:r>
              <a:rPr lang="en-US" dirty="0" smtClean="0">
                <a:latin typeface="Calibri" pitchFamily="34" charset="0"/>
              </a:rPr>
              <a:t> slices </a:t>
            </a:r>
            <a:r>
              <a:rPr lang="en-US" dirty="0" err="1" smtClean="0">
                <a:latin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smalle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</a:rPr>
              <a:t> door het </a:t>
            </a:r>
            <a:r>
              <a:rPr lang="en-US" dirty="0" err="1" smtClean="0">
                <a:latin typeface="Calibri" pitchFamily="34" charset="0"/>
              </a:rPr>
              <a:t>lichaam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Bron</a:t>
            </a:r>
            <a:r>
              <a:rPr lang="en-US" dirty="0" smtClean="0">
                <a:latin typeface="Calibri" pitchFamily="34" charset="0"/>
              </a:rPr>
              <a:t> en detector </a:t>
            </a:r>
            <a:r>
              <a:rPr lang="en-US" dirty="0" err="1" smtClean="0">
                <a:latin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</a:rPr>
              <a:t> slices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449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Roteer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apparaat</a:t>
            </a:r>
            <a:r>
              <a:rPr lang="en-US" dirty="0" smtClean="0">
                <a:latin typeface="Calibri" pitchFamily="34" charset="0"/>
              </a:rPr>
              <a:t> met 1</a:t>
            </a:r>
            <a:r>
              <a:rPr lang="en-US" baseline="30000" dirty="0" smtClean="0">
                <a:latin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</a:rPr>
              <a:t>maak</a:t>
            </a:r>
            <a:r>
              <a:rPr lang="en-US" dirty="0" smtClean="0">
                <a:latin typeface="Calibri" pitchFamily="34" charset="0"/>
              </a:rPr>
              <a:t> slice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743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Fan-beam scanner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3180" y="4724400"/>
            <a:ext cx="459082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9442" y="3124200"/>
            <a:ext cx="125635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3059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Beeldverwerking</a:t>
            </a:r>
            <a:r>
              <a:rPr lang="en-US" dirty="0" smtClean="0">
                <a:latin typeface="Calibri" pitchFamily="34" charset="0"/>
              </a:rPr>
              <a:t>: pixels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648200"/>
            <a:ext cx="1553820" cy="14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Emissie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tomografie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Single photon emission (computed) </a:t>
            </a:r>
            <a:r>
              <a:rPr lang="en-US" dirty="0" err="1" smtClean="0">
                <a:latin typeface="Calibri" pitchFamily="34" charset="0"/>
              </a:rPr>
              <a:t>tomografie</a:t>
            </a:r>
            <a:r>
              <a:rPr lang="en-US" dirty="0" smtClean="0">
                <a:latin typeface="Calibri" pitchFamily="34" charset="0"/>
              </a:rPr>
              <a:t>: SPET of SPECT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828800"/>
            <a:ext cx="2105002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Meet X-rays van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tracer en doe CT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324594"/>
            <a:ext cx="4297328" cy="241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992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Positron emission </a:t>
            </a:r>
            <a:r>
              <a:rPr lang="en-US" dirty="0" err="1" smtClean="0">
                <a:latin typeface="Calibri" pitchFamily="34" charset="0"/>
              </a:rPr>
              <a:t>tomografie</a:t>
            </a:r>
            <a:r>
              <a:rPr lang="en-US" dirty="0" smtClean="0">
                <a:latin typeface="Calibri" pitchFamily="34" charset="0"/>
              </a:rPr>
              <a:t> (PET)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297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</a:rPr>
              <a:t> positron emitters: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0350" y="2320366"/>
            <a:ext cx="2438400" cy="31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601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Positron </a:t>
            </a:r>
            <a:r>
              <a:rPr lang="en-US" dirty="0" err="1" smtClean="0">
                <a:latin typeface="Calibri" pitchFamily="34" charset="0"/>
              </a:rPr>
              <a:t>annihileert</a:t>
            </a:r>
            <a:r>
              <a:rPr lang="en-US" dirty="0" smtClean="0">
                <a:latin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</a:rPr>
              <a:t>elektron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2906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</a:rPr>
              <a:t> 2 </a:t>
            </a:r>
            <a:r>
              <a:rPr lang="en-US" dirty="0" err="1" smtClean="0">
                <a:latin typeface="Calibri" pitchFamily="34" charset="0"/>
              </a:rPr>
              <a:t>fotonen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geproduceerd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211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ring van </a:t>
            </a:r>
            <a:r>
              <a:rPr lang="en-US" dirty="0" err="1" smtClean="0">
                <a:latin typeface="Calibri" pitchFamily="34" charset="0"/>
              </a:rPr>
              <a:t>foton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detectoren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Kernspinresonantie 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(NMR)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Kern in </a:t>
            </a:r>
            <a:r>
              <a:rPr lang="en-US" dirty="0" err="1" smtClean="0">
                <a:latin typeface="Calibri" pitchFamily="34" charset="0"/>
              </a:rPr>
              <a:t>magneetveld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295400"/>
            <a:ext cx="1885950" cy="10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91000" y="1219200"/>
          <a:ext cx="477921" cy="349250"/>
        </p:xfrm>
        <a:graphic>
          <a:graphicData uri="http://schemas.openxmlformats.org/presentationml/2006/ole">
            <p:oleObj spid="_x0000_s342018" name="Equation" r:id="rId5" imgW="330120" imgH="241200" progId="Equation.DSMT4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4905" y="4495800"/>
            <a:ext cx="423502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Proton spin </a:t>
            </a:r>
            <a:r>
              <a:rPr lang="en-US" dirty="0" err="1" smtClean="0">
                <a:latin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</a:rPr>
              <a:t> twee </a:t>
            </a:r>
            <a:r>
              <a:rPr lang="en-US" dirty="0" err="1" smtClean="0">
                <a:latin typeface="Calibri" pitchFamily="34" charset="0"/>
              </a:rPr>
              <a:t>instellingen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</a:rPr>
              <a:t> (up, down)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leidt</a:t>
            </a:r>
            <a:r>
              <a:rPr lang="en-US" dirty="0" smtClean="0">
                <a:latin typeface="Calibri" pitchFamily="34" charset="0"/>
              </a:rPr>
              <a:t> tot twee </a:t>
            </a:r>
            <a:r>
              <a:rPr lang="en-US" dirty="0" err="1" smtClean="0">
                <a:latin typeface="Calibri" pitchFamily="34" charset="0"/>
              </a:rPr>
              <a:t>energieniveaus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geldt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243136"/>
            <a:ext cx="1271587" cy="2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29350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In NMR </a:t>
            </a:r>
            <a:r>
              <a:rPr lang="en-US" dirty="0" err="1" smtClean="0">
                <a:latin typeface="Calibri" pitchFamily="34" charset="0"/>
              </a:rPr>
              <a:t>opstelling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plaatsen</a:t>
            </a:r>
            <a:r>
              <a:rPr lang="en-US" dirty="0" smtClean="0">
                <a:latin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sample in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statisch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veld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</a:rPr>
              <a:t>B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2398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Vervolgens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geven</a:t>
            </a:r>
            <a:r>
              <a:rPr lang="en-US" dirty="0" smtClean="0">
                <a:latin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RF pulse met </a:t>
            </a:r>
            <a:r>
              <a:rPr lang="en-US" dirty="0" err="1" smtClean="0">
                <a:latin typeface="Calibri" pitchFamily="34" charset="0"/>
              </a:rPr>
              <a:t>frequentie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zodat</a:t>
            </a:r>
            <a:endParaRPr lang="en-US" i="1" dirty="0">
              <a:latin typeface="Calibri" pitchFamily="34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3340677"/>
            <a:ext cx="1824037" cy="24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35446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Op </a:t>
            </a:r>
            <a:r>
              <a:rPr lang="en-US" dirty="0" err="1" smtClean="0">
                <a:latin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wijze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induceren</a:t>
            </a:r>
            <a:r>
              <a:rPr lang="en-US" dirty="0" smtClean="0">
                <a:latin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</a:rPr>
              <a:t>overgangen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beide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niveaus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8494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proton </a:t>
            </a:r>
            <a:r>
              <a:rPr lang="en-US" dirty="0" err="1" smtClean="0">
                <a:latin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</a:rPr>
              <a:t> we 42.48 MHz </a:t>
            </a: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1.0 T </a:t>
            </a:r>
            <a:r>
              <a:rPr lang="en-US" dirty="0" err="1" smtClean="0">
                <a:latin typeface="Calibri" pitchFamily="34" charset="0"/>
              </a:rPr>
              <a:t>veld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1542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</a:rPr>
              <a:t> proton </a:t>
            </a:r>
            <a:r>
              <a:rPr lang="en-US" dirty="0" err="1" smtClean="0">
                <a:latin typeface="Calibri" pitchFamily="34" charset="0"/>
              </a:rPr>
              <a:t>geldt</a:t>
            </a:r>
            <a:endParaRPr lang="en-US" i="1" dirty="0">
              <a:latin typeface="Calibri" pitchFamily="34" charset="0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3200" y="4533797"/>
            <a:ext cx="2438400" cy="30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4840069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</a:rPr>
              <a:t>frequentieverandering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t.g.v</a:t>
            </a:r>
            <a:r>
              <a:rPr lang="en-US" dirty="0" smtClean="0">
                <a:latin typeface="Calibri" pitchFamily="34" charset="0"/>
              </a:rPr>
              <a:t>. de </a:t>
            </a:r>
            <a:r>
              <a:rPr lang="en-US" dirty="0" err="1" smtClean="0">
                <a:latin typeface="Calibri" pitchFamily="34" charset="0"/>
              </a:rPr>
              <a:t>moleculaire</a:t>
            </a:r>
            <a:r>
              <a:rPr lang="en-US" dirty="0" smtClean="0">
                <a:latin typeface="Calibri" pitchFamily="34" charset="0"/>
              </a:rPr>
              <a:t> binding </a:t>
            </a:r>
            <a:r>
              <a:rPr lang="en-US" dirty="0" err="1" smtClean="0">
                <a:latin typeface="Calibri" pitchFamily="34" charset="0"/>
              </a:rPr>
              <a:t>noemen</a:t>
            </a:r>
            <a:r>
              <a:rPr lang="en-US" dirty="0" smtClean="0">
                <a:latin typeface="Calibri" pitchFamily="34" charset="0"/>
              </a:rPr>
              <a:t> we </a:t>
            </a:r>
            <a:r>
              <a:rPr lang="en-US" i="1" dirty="0" smtClean="0">
                <a:latin typeface="Calibri" pitchFamily="34" charset="0"/>
              </a:rPr>
              <a:t>chemical shift</a:t>
            </a:r>
            <a:endParaRPr lang="en-US" i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9" grpId="0"/>
      <p:bldP spid="10" grpId="0"/>
      <p:bldP spid="12" grpId="0"/>
      <p:bldP spid="13" grpId="0"/>
      <p:bldP spid="15" grpId="0"/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Users\jo\Desktop\backgroun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239000" cy="6898921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4094166"/>
            <a:ext cx="4419600" cy="2763834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b="0" kern="1200" dirty="0" err="1" smtClean="0">
                <a:latin typeface="Calibri" pitchFamily="34" charset="0"/>
              </a:rPr>
              <a:t>Mechanisme</a:t>
            </a:r>
            <a:r>
              <a:rPr lang="en-GB" sz="1400" b="0" kern="1200" dirty="0" smtClean="0">
                <a:latin typeface="Calibri" pitchFamily="34" charset="0"/>
              </a:rPr>
              <a:t> van </a:t>
            </a:r>
            <a:r>
              <a:rPr lang="en-GB" sz="1400" b="0" kern="1200" dirty="0" err="1" smtClean="0">
                <a:latin typeface="Calibri" pitchFamily="34" charset="0"/>
              </a:rPr>
              <a:t>energie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productie</a:t>
            </a:r>
            <a:r>
              <a:rPr lang="en-GB" sz="1400" b="0" kern="1200" dirty="0" smtClean="0">
                <a:latin typeface="Calibri" pitchFamily="34" charset="0"/>
              </a:rPr>
              <a:t> in </a:t>
            </a:r>
            <a:r>
              <a:rPr lang="en-GB" sz="1400" b="0" kern="1200" dirty="0" err="1" smtClean="0">
                <a:latin typeface="Calibri" pitchFamily="34" charset="0"/>
              </a:rPr>
              <a:t>sterren</a:t>
            </a:r>
            <a:endParaRPr lang="en-GB" sz="1400" b="0" kern="1200" dirty="0" smtClean="0">
              <a:latin typeface="Calibri" pitchFamily="34" charset="0"/>
            </a:endParaRPr>
          </a:p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b="0" kern="1200" dirty="0" smtClean="0">
              <a:latin typeface="Calibri" pitchFamily="34" charset="0"/>
            </a:endParaRPr>
          </a:p>
          <a:p>
            <a:r>
              <a:rPr lang="en-GB" sz="1400" b="0" kern="1200" dirty="0" err="1" smtClean="0">
                <a:latin typeface="Calibri" pitchFamily="34" charset="0"/>
              </a:rPr>
              <a:t>Elke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seconde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wordt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er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ongeveer</a:t>
            </a:r>
            <a:r>
              <a:rPr lang="en-GB" sz="1400" b="0" kern="1200" dirty="0" smtClean="0">
                <a:latin typeface="Calibri" pitchFamily="34" charset="0"/>
              </a:rPr>
              <a:t> 600 </a:t>
            </a:r>
            <a:r>
              <a:rPr lang="en-GB" sz="1400" b="0" kern="1200" dirty="0" err="1" smtClean="0">
                <a:latin typeface="Calibri" pitchFamily="34" charset="0"/>
              </a:rPr>
              <a:t>miljoen</a:t>
            </a:r>
            <a:r>
              <a:rPr lang="en-GB" sz="1400" b="0" kern="1200" dirty="0" smtClean="0">
                <a:latin typeface="Calibri" pitchFamily="34" charset="0"/>
              </a:rPr>
              <a:t> ton </a:t>
            </a:r>
            <a:r>
              <a:rPr lang="en-GB" sz="1400" b="0" kern="1200" dirty="0" err="1" smtClean="0">
                <a:latin typeface="Calibri" pitchFamily="34" charset="0"/>
              </a:rPr>
              <a:t>waterstof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omgezet</a:t>
            </a:r>
            <a:r>
              <a:rPr lang="en-GB" sz="1400" b="0" kern="1200" dirty="0" smtClean="0">
                <a:latin typeface="Calibri" pitchFamily="34" charset="0"/>
              </a:rPr>
              <a:t> door de </a:t>
            </a:r>
            <a:r>
              <a:rPr lang="en-GB" sz="1400" b="0" i="1" kern="1200" dirty="0" err="1" smtClean="0">
                <a:latin typeface="Calibri" pitchFamily="34" charset="0"/>
              </a:rPr>
              <a:t>zwakke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wisselwerking</a:t>
            </a:r>
            <a:endParaRPr lang="en-GB" sz="1400" b="0" kern="1200" dirty="0" smtClean="0">
              <a:latin typeface="Calibri" pitchFamily="34" charset="0"/>
            </a:endParaRPr>
          </a:p>
          <a:p>
            <a:pPr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endParaRPr lang="en-GB" sz="1400" b="0" kern="1200" dirty="0" smtClean="0">
              <a:latin typeface="Calibri" pitchFamily="34" charset="0"/>
            </a:endParaRPr>
          </a:p>
          <a:p>
            <a:endParaRPr lang="en-GB" sz="1400" b="0" kern="1200" dirty="0" smtClean="0">
              <a:latin typeface="Calibri" pitchFamily="34" charset="0"/>
            </a:endParaRPr>
          </a:p>
          <a:p>
            <a:endParaRPr lang="en-GB" sz="1400" b="0" kern="1200" dirty="0" smtClean="0">
              <a:latin typeface="Calibri" pitchFamily="34" charset="0"/>
            </a:endParaRPr>
          </a:p>
          <a:p>
            <a:endParaRPr lang="en-GB" sz="1400" b="0" kern="1200" dirty="0" smtClean="0">
              <a:latin typeface="Calibri" pitchFamily="34" charset="0"/>
            </a:endParaRPr>
          </a:p>
          <a:p>
            <a:r>
              <a:rPr lang="en-GB" sz="1400" b="0" kern="1200" dirty="0" smtClean="0">
                <a:latin typeface="Calibri" pitchFamily="34" charset="0"/>
              </a:rPr>
              <a:t>Power </a:t>
            </a:r>
            <a:r>
              <a:rPr lang="en-GB" sz="1400" b="0" kern="1200" dirty="0" err="1" smtClean="0">
                <a:latin typeface="Calibri" pitchFamily="34" charset="0"/>
              </a:rPr>
              <a:t>dichtheid</a:t>
            </a:r>
            <a:r>
              <a:rPr lang="en-GB" sz="1400" b="0" kern="1200" dirty="0" smtClean="0">
                <a:latin typeface="Calibri" pitchFamily="34" charset="0"/>
              </a:rPr>
              <a:t> in de </a:t>
            </a:r>
            <a:r>
              <a:rPr lang="en-GB" sz="1400" b="0" kern="1200" dirty="0" err="1" smtClean="0">
                <a:latin typeface="Calibri" pitchFamily="34" charset="0"/>
              </a:rPr>
              <a:t>Zon</a:t>
            </a:r>
            <a:r>
              <a:rPr lang="en-GB" sz="1400" b="0" kern="1200" dirty="0" smtClean="0">
                <a:latin typeface="Calibri" pitchFamily="34" charset="0"/>
              </a:rPr>
              <a:t> is </a:t>
            </a:r>
            <a:r>
              <a:rPr lang="en-GB" sz="1400" b="0" kern="1200" dirty="0" err="1" smtClean="0">
                <a:latin typeface="Calibri" pitchFamily="34" charset="0"/>
              </a:rPr>
              <a:t>slechts</a:t>
            </a:r>
            <a:r>
              <a:rPr lang="en-GB" sz="1400" b="0" kern="1200" dirty="0" smtClean="0">
                <a:latin typeface="Calibri" pitchFamily="34" charset="0"/>
              </a:rPr>
              <a:t> 0.3 W/m</a:t>
            </a:r>
            <a:r>
              <a:rPr lang="en-GB" sz="1400" b="0" kern="1200" baseline="30000" dirty="0" smtClean="0">
                <a:latin typeface="Calibri" pitchFamily="34" charset="0"/>
              </a:rPr>
              <a:t>3</a:t>
            </a:r>
            <a:endParaRPr lang="en-GB" sz="1400" kern="1200" dirty="0">
              <a:latin typeface="Calibri" pitchFamily="34" charset="0"/>
            </a:endParaRPr>
          </a:p>
        </p:txBody>
      </p:sp>
      <p:pic>
        <p:nvPicPr>
          <p:cNvPr id="23" name="Picture 1028" descr="fusion-sun"/>
          <p:cNvPicPr>
            <a:picLocks noChangeAspect="1" noChangeArrowheads="1"/>
          </p:cNvPicPr>
          <p:nvPr/>
        </p:nvPicPr>
        <p:blipFill>
          <a:blip r:embed="rId4" cstate="print"/>
          <a:srcRect l="603" t="6313" r="652" b="2455"/>
          <a:stretch>
            <a:fillRect/>
          </a:stretch>
        </p:blipFill>
        <p:spPr bwMode="auto">
          <a:xfrm>
            <a:off x="5562600" y="5117197"/>
            <a:ext cx="2590800" cy="136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0" y="0"/>
            <a:ext cx="1905000" cy="11430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Fusie</a:t>
            </a:r>
            <a:endParaRPr lang="en-GB" i="1" dirty="0" smtClean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Magnetic Resonance Imaging (MRI)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143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MRI </a:t>
            </a:r>
            <a:r>
              <a:rPr lang="en-US" dirty="0" err="1" smtClean="0">
                <a:latin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beelden</a:t>
            </a:r>
            <a:r>
              <a:rPr lang="en-US" dirty="0" smtClean="0">
                <a:latin typeface="Calibri" pitchFamily="34" charset="0"/>
              </a:rPr>
              <a:t> op basis van de proton spin (NMR </a:t>
            </a:r>
            <a:r>
              <a:rPr lang="en-US" dirty="0" err="1" smtClean="0">
                <a:latin typeface="Calibri" pitchFamily="34" charset="0"/>
              </a:rPr>
              <a:t>principe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3927" y="4167187"/>
            <a:ext cx="5450073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CT </a:t>
            </a:r>
            <a:r>
              <a:rPr lang="en-US" dirty="0" err="1" smtClean="0">
                <a:latin typeface="Calibri" pitchFamily="34" charset="0"/>
              </a:rPr>
              <a:t>technieken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</a:rPr>
              <a:t> in de 2D of 3D </a:t>
            </a:r>
            <a:r>
              <a:rPr lang="en-US" dirty="0" err="1" smtClean="0">
                <a:latin typeface="Calibri" pitchFamily="34" charset="0"/>
              </a:rPr>
              <a:t>beeldproductie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763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Statisch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magneetveld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gradient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06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beperkt</a:t>
            </a:r>
            <a:r>
              <a:rPr lang="en-US" dirty="0" smtClean="0">
                <a:latin typeface="Calibri" pitchFamily="34" charset="0"/>
              </a:rPr>
              <a:t> tot </a:t>
            </a:r>
            <a:r>
              <a:rPr lang="en-US" dirty="0" err="1" smtClean="0">
                <a:latin typeface="Calibri" pitchFamily="34" charset="0"/>
              </a:rPr>
              <a:t>slechts</a:t>
            </a:r>
            <a:r>
              <a:rPr lang="en-US" dirty="0" smtClean="0">
                <a:latin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</a:rPr>
              <a:t>plaats</a:t>
            </a: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</a:rPr>
              <a:t>frequentie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373312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</a:rPr>
              <a:t>plaats</a:t>
            </a:r>
            <a:r>
              <a:rPr lang="en-US" dirty="0" smtClean="0">
                <a:latin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gevarieerd</a:t>
            </a:r>
            <a:r>
              <a:rPr lang="en-US" dirty="0" smtClean="0">
                <a:latin typeface="Calibri" pitchFamily="34" charset="0"/>
              </a:rPr>
              <a:t> (door </a:t>
            </a:r>
            <a:r>
              <a:rPr lang="en-US" dirty="0" err="1" smtClean="0">
                <a:latin typeface="Calibri" pitchFamily="34" charset="0"/>
              </a:rPr>
              <a:t>gradienten</a:t>
            </a:r>
            <a:r>
              <a:rPr lang="en-US" dirty="0" smtClean="0">
                <a:latin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</a:rPr>
              <a:t>frequentie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95600"/>
            <a:ext cx="1800225" cy="18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181600"/>
            <a:ext cx="23907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6019800" cy="9906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Samenvatting</a:t>
            </a:r>
            <a:endParaRPr lang="en-GB" i="1" dirty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34146" name="Picture 2" descr="C:\Users\jo\Desktop\yohkohsu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4038600" cy="3964162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sz="1600" b="0" kern="1200" dirty="0" err="1" smtClean="0">
                <a:latin typeface="Calibri" pitchFamily="34" charset="0"/>
              </a:rPr>
              <a:t>Voordelen</a:t>
            </a:r>
            <a:endParaRPr lang="en-GB" sz="1600" b="0" kern="1200" dirty="0" smtClean="0"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GB" sz="1400" b="0" kern="1200" dirty="0" smtClean="0">
                <a:latin typeface="Calibri" pitchFamily="34" charset="0"/>
              </a:rPr>
              <a:t>Grote </a:t>
            </a:r>
            <a:r>
              <a:rPr lang="en-GB" sz="1400" b="0" kern="1200" dirty="0" err="1" smtClean="0">
                <a:latin typeface="Calibri" pitchFamily="34" charset="0"/>
              </a:rPr>
              <a:t>hoeveelheden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brandston</a:t>
            </a:r>
            <a:r>
              <a:rPr lang="en-GB" sz="1400" b="0" kern="1200" dirty="0" smtClean="0">
                <a:latin typeface="Calibri" pitchFamily="34" charset="0"/>
              </a:rPr>
              <a:t> (</a:t>
            </a:r>
            <a:r>
              <a:rPr lang="en-GB" sz="1400" b="0" kern="1200" dirty="0" err="1" smtClean="0">
                <a:latin typeface="Calibri" pitchFamily="34" charset="0"/>
              </a:rPr>
              <a:t>lage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prijs</a:t>
            </a:r>
            <a:r>
              <a:rPr lang="en-GB" sz="1400" b="0" kern="1200" dirty="0" smtClean="0">
                <a:latin typeface="Calibri" pitchFamily="34" charset="0"/>
              </a:rPr>
              <a:t>).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>
                <a:latin typeface="Calibri" pitchFamily="34" charset="0"/>
              </a:rPr>
              <a:t>Fusie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>
                <a:latin typeface="Calibri" pitchFamily="34" charset="0"/>
              </a:rPr>
              <a:t>is CO</a:t>
            </a:r>
            <a:r>
              <a:rPr lang="en-GB" sz="1400" b="0" kern="1200" baseline="-25000" dirty="0">
                <a:latin typeface="Calibri" pitchFamily="34" charset="0"/>
              </a:rPr>
              <a:t>2</a:t>
            </a:r>
            <a:r>
              <a:rPr lang="en-GB" sz="1400" b="0" kern="1200" dirty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neutraal</a:t>
            </a:r>
            <a:r>
              <a:rPr lang="en-GB" sz="1400" b="0" kern="1200" dirty="0" smtClean="0">
                <a:latin typeface="Calibri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>
                <a:latin typeface="Calibri" pitchFamily="34" charset="0"/>
              </a:rPr>
              <a:t>Kleine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hoeveelheid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radioactief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afval</a:t>
            </a:r>
            <a:r>
              <a:rPr lang="en-GB" sz="1400" b="0" kern="1200" dirty="0" smtClean="0">
                <a:latin typeface="Calibri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>
                <a:latin typeface="Calibri" pitchFamily="34" charset="0"/>
              </a:rPr>
              <a:t>Geen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risico</a:t>
            </a:r>
            <a:r>
              <a:rPr lang="en-GB" sz="1400" b="0" kern="1200" dirty="0" smtClean="0">
                <a:latin typeface="Calibri" pitchFamily="34" charset="0"/>
              </a:rPr>
              <a:t> van </a:t>
            </a:r>
            <a:r>
              <a:rPr lang="en-GB" sz="1400" b="0" kern="1200" dirty="0" err="1" smtClean="0">
                <a:latin typeface="Calibri" pitchFamily="34" charset="0"/>
              </a:rPr>
              <a:t>snelle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energie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afgifte</a:t>
            </a:r>
            <a:r>
              <a:rPr lang="en-GB" sz="1400" b="0" kern="1200" dirty="0" smtClean="0">
                <a:latin typeface="Calibri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>
                <a:latin typeface="Calibri" pitchFamily="34" charset="0"/>
              </a:rPr>
              <a:t>Brandstof</a:t>
            </a:r>
            <a:r>
              <a:rPr lang="en-GB" sz="1400" b="0" kern="1200" dirty="0" smtClean="0">
                <a:latin typeface="Calibri" pitchFamily="34" charset="0"/>
              </a:rPr>
              <a:t> is </a:t>
            </a:r>
            <a:r>
              <a:rPr lang="en-GB" sz="1400" b="0" kern="1200" dirty="0" err="1" smtClean="0">
                <a:latin typeface="Calibri" pitchFamily="34" charset="0"/>
              </a:rPr>
              <a:t>overal</a:t>
            </a:r>
            <a:r>
              <a:rPr lang="en-GB" sz="1400" b="0" kern="1200" dirty="0" smtClean="0">
                <a:latin typeface="Calibri" pitchFamily="34" charset="0"/>
              </a:rPr>
              <a:t> op </a:t>
            </a:r>
            <a:r>
              <a:rPr lang="en-GB" sz="1400" b="0" kern="1200" dirty="0" err="1" smtClean="0">
                <a:latin typeface="Calibri" pitchFamily="34" charset="0"/>
              </a:rPr>
              <a:t>Aarde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beschikbaar</a:t>
            </a:r>
            <a:r>
              <a:rPr lang="en-GB" sz="1400" b="0" kern="1200" dirty="0" smtClean="0">
                <a:latin typeface="Calibri" pitchFamily="34" charset="0"/>
              </a:rPr>
              <a:t>. </a:t>
            </a:r>
          </a:p>
          <a:p>
            <a:pPr lvl="1">
              <a:spcBef>
                <a:spcPct val="0"/>
              </a:spcBef>
            </a:pPr>
            <a:r>
              <a:rPr lang="en-GB" sz="1000" b="0" kern="1200" dirty="0" err="1" smtClean="0">
                <a:latin typeface="Calibri" pitchFamily="34" charset="0"/>
              </a:rPr>
              <a:t>Fusie</a:t>
            </a:r>
            <a:r>
              <a:rPr lang="en-GB" sz="1000" b="0" kern="1200" dirty="0" smtClean="0">
                <a:latin typeface="Calibri" pitchFamily="34" charset="0"/>
              </a:rPr>
              <a:t> is </a:t>
            </a:r>
            <a:r>
              <a:rPr lang="en-GB" sz="1000" b="0" kern="1200" dirty="0" err="1" smtClean="0">
                <a:latin typeface="Calibri" pitchFamily="34" charset="0"/>
              </a:rPr>
              <a:t>dus</a:t>
            </a:r>
            <a:r>
              <a:rPr lang="en-GB" sz="1000" b="0" kern="1200" dirty="0" smtClean="0">
                <a:latin typeface="Calibri" pitchFamily="34" charset="0"/>
              </a:rPr>
              <a:t> van </a:t>
            </a:r>
            <a:r>
              <a:rPr lang="en-GB" sz="1000" b="0" kern="1200" dirty="0" err="1" smtClean="0">
                <a:latin typeface="Calibri" pitchFamily="34" charset="0"/>
              </a:rPr>
              <a:t>belang</a:t>
            </a:r>
            <a:r>
              <a:rPr lang="en-GB" sz="1000" b="0" kern="1200" dirty="0" smtClean="0">
                <a:latin typeface="Calibri" pitchFamily="34" charset="0"/>
              </a:rPr>
              <a:t> </a:t>
            </a:r>
            <a:r>
              <a:rPr lang="en-GB" sz="1000" b="0" kern="1200" dirty="0" err="1" smtClean="0">
                <a:latin typeface="Calibri" pitchFamily="34" charset="0"/>
              </a:rPr>
              <a:t>voor</a:t>
            </a:r>
            <a:r>
              <a:rPr lang="en-GB" sz="1000" b="0" kern="1200" dirty="0" smtClean="0">
                <a:latin typeface="Calibri" pitchFamily="34" charset="0"/>
              </a:rPr>
              <a:t> </a:t>
            </a:r>
            <a:r>
              <a:rPr lang="en-GB" sz="1000" b="0" kern="1200" dirty="0" err="1" smtClean="0">
                <a:latin typeface="Calibri" pitchFamily="34" charset="0"/>
              </a:rPr>
              <a:t>iedereen</a:t>
            </a:r>
            <a:r>
              <a:rPr lang="en-GB" sz="1000" b="0" kern="1200" dirty="0" smtClean="0">
                <a:latin typeface="Calibri" pitchFamily="34" charset="0"/>
              </a:rPr>
              <a:t> die </a:t>
            </a:r>
            <a:r>
              <a:rPr lang="en-GB" sz="1000" b="0" kern="1200" dirty="0" err="1" smtClean="0">
                <a:latin typeface="Calibri" pitchFamily="34" charset="0"/>
              </a:rPr>
              <a:t>geen</a:t>
            </a:r>
            <a:r>
              <a:rPr lang="en-GB" sz="1000" b="0" kern="1200" dirty="0" smtClean="0">
                <a:latin typeface="Calibri" pitchFamily="34" charset="0"/>
              </a:rPr>
              <a:t> </a:t>
            </a:r>
            <a:r>
              <a:rPr lang="en-GB" sz="1000" b="0" kern="1200" dirty="0" err="1" smtClean="0">
                <a:latin typeface="Calibri" pitchFamily="34" charset="0"/>
              </a:rPr>
              <a:t>natuurlijke</a:t>
            </a:r>
            <a:r>
              <a:rPr lang="en-GB" sz="1000" b="0" kern="1200" dirty="0" smtClean="0">
                <a:latin typeface="Calibri" pitchFamily="34" charset="0"/>
              </a:rPr>
              <a:t> </a:t>
            </a:r>
            <a:r>
              <a:rPr lang="en-GB" sz="1000" b="0" kern="1200" dirty="0" err="1" smtClean="0">
                <a:latin typeface="Calibri" pitchFamily="34" charset="0"/>
              </a:rPr>
              <a:t>energiebronnen</a:t>
            </a:r>
            <a:r>
              <a:rPr lang="en-GB" sz="1000" b="0" kern="1200" dirty="0" smtClean="0">
                <a:latin typeface="Calibri" pitchFamily="34" charset="0"/>
              </a:rPr>
              <a:t> </a:t>
            </a:r>
            <a:r>
              <a:rPr lang="en-GB" sz="1000" b="0" kern="1200" dirty="0" err="1" smtClean="0">
                <a:latin typeface="Calibri" pitchFamily="34" charset="0"/>
              </a:rPr>
              <a:t>heeft</a:t>
            </a:r>
            <a:r>
              <a:rPr lang="en-GB" sz="1000" b="0" kern="1200" dirty="0" smtClean="0">
                <a:latin typeface="Calibri" pitchFamily="34" charset="0"/>
              </a:rPr>
              <a:t>.</a:t>
            </a:r>
          </a:p>
          <a:p>
            <a:pPr lvl="1">
              <a:spcBef>
                <a:spcPct val="0"/>
              </a:spcBef>
            </a:pPr>
            <a:r>
              <a:rPr lang="en-GB" sz="1000" b="0" kern="1200" dirty="0" smtClean="0">
                <a:latin typeface="Calibri" pitchFamily="34" charset="0"/>
              </a:rPr>
              <a:t>Geo-</a:t>
            </a:r>
            <a:r>
              <a:rPr lang="en-GB" sz="1000" b="0" kern="1200" dirty="0" err="1" smtClean="0">
                <a:latin typeface="Calibri" pitchFamily="34" charset="0"/>
              </a:rPr>
              <a:t>politiek</a:t>
            </a:r>
            <a:r>
              <a:rPr lang="en-GB" sz="1000" b="0" kern="1200" dirty="0" smtClean="0">
                <a:latin typeface="Calibri" pitchFamily="34" charset="0"/>
              </a:rPr>
              <a:t> </a:t>
            </a:r>
            <a:r>
              <a:rPr lang="en-GB" sz="1000" b="0" kern="1200" dirty="0" err="1" smtClean="0">
                <a:latin typeface="Calibri" pitchFamily="34" charset="0"/>
              </a:rPr>
              <a:t>belang</a:t>
            </a:r>
            <a:r>
              <a:rPr lang="en-GB" sz="1000" b="0" kern="1200" dirty="0" smtClean="0">
                <a:latin typeface="Calibri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>
                <a:latin typeface="Calibri" pitchFamily="34" charset="0"/>
              </a:rPr>
              <a:t>Geef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proliferatie</a:t>
            </a:r>
            <a:r>
              <a:rPr lang="en-GB" sz="1400" b="0" kern="1200" dirty="0" smtClean="0">
                <a:latin typeface="Calibri" pitchFamily="34" charset="0"/>
              </a:rPr>
              <a:t> van </a:t>
            </a:r>
            <a:r>
              <a:rPr lang="en-GB" sz="1400" b="0" kern="1200" dirty="0" err="1" smtClean="0">
                <a:latin typeface="Calibri" pitchFamily="34" charset="0"/>
              </a:rPr>
              <a:t>materiaal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voor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wapens</a:t>
            </a:r>
            <a:endParaRPr lang="en-GB" sz="1400" b="0" kern="1200" dirty="0" smtClean="0">
              <a:latin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GB" sz="1600" b="0" kern="1200" dirty="0" smtClean="0">
              <a:latin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sz="1600" b="0" kern="1200" dirty="0" err="1" smtClean="0">
                <a:latin typeface="Calibri" pitchFamily="34" charset="0"/>
              </a:rPr>
              <a:t>Nadelen</a:t>
            </a:r>
            <a:endParaRPr lang="en-GB" sz="1600" b="0" kern="1200" dirty="0" smtClean="0">
              <a:latin typeface="Calibri" pitchFamily="34" charset="0"/>
            </a:endParaRPr>
          </a:p>
          <a:p>
            <a:pPr lvl="0">
              <a:defRPr/>
            </a:pPr>
            <a:r>
              <a:rPr lang="en-GB" sz="1400" b="0" kern="1200" dirty="0" err="1" smtClean="0">
                <a:latin typeface="Calibri" pitchFamily="34" charset="0"/>
              </a:rPr>
              <a:t>Nog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niet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gedemonstreerd</a:t>
            </a:r>
            <a:r>
              <a:rPr lang="en-GB" sz="1400" b="0" kern="1200" dirty="0" smtClean="0">
                <a:latin typeface="Calibri" pitchFamily="34" charset="0"/>
              </a:rPr>
              <a:t>. Het </a:t>
            </a:r>
            <a:r>
              <a:rPr lang="en-GB" sz="1400" b="0" kern="1200" dirty="0" err="1" smtClean="0">
                <a:latin typeface="Calibri" pitchFamily="34" charset="0"/>
              </a:rPr>
              <a:t>bedrijf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wordt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gehinderd</a:t>
            </a:r>
            <a:r>
              <a:rPr lang="en-GB" sz="1400" b="0" kern="1200" dirty="0" smtClean="0">
                <a:latin typeface="Calibri" pitchFamily="34" charset="0"/>
              </a:rPr>
              <a:t> door </a:t>
            </a:r>
            <a:r>
              <a:rPr lang="en-GB" sz="1400" b="0" kern="1200" dirty="0" err="1" smtClean="0">
                <a:latin typeface="Calibri" pitchFamily="34" charset="0"/>
              </a:rPr>
              <a:t>allerlei</a:t>
            </a:r>
            <a:r>
              <a:rPr lang="en-GB" sz="1400" b="0" kern="1200" dirty="0" smtClean="0">
                <a:latin typeface="Calibri" pitchFamily="34" charset="0"/>
              </a:rPr>
              <a:t>, op </a:t>
            </a:r>
            <a:r>
              <a:rPr lang="en-GB" sz="1400" b="0" kern="1200" dirty="0" err="1" smtClean="0">
                <a:latin typeface="Calibri" pitchFamily="34" charset="0"/>
              </a:rPr>
              <a:t>zichzelf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interessante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natuurkundig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fenomenenen</a:t>
            </a:r>
            <a:r>
              <a:rPr lang="en-GB" sz="1400" b="0" kern="1200" dirty="0" smtClean="0">
                <a:latin typeface="Calibri" pitchFamily="34" charset="0"/>
              </a:rPr>
              <a:t>.</a:t>
            </a:r>
          </a:p>
          <a:p>
            <a:pPr lvl="0">
              <a:defRPr/>
            </a:pPr>
            <a:r>
              <a:rPr lang="en-GB" sz="1400" b="0" kern="1200" dirty="0" smtClean="0">
                <a:latin typeface="Calibri" pitchFamily="34" charset="0"/>
              </a:rPr>
              <a:t>Het </a:t>
            </a:r>
            <a:r>
              <a:rPr lang="en-GB" sz="1400" b="0" kern="1200" dirty="0" err="1" smtClean="0">
                <a:latin typeface="Calibri" pitchFamily="34" charset="0"/>
              </a:rPr>
              <a:t>kostenplaatje</a:t>
            </a:r>
            <a:r>
              <a:rPr lang="en-GB" sz="1400" b="0" kern="1200" dirty="0" smtClean="0">
                <a:latin typeface="Calibri" pitchFamily="34" charset="0"/>
              </a:rPr>
              <a:t> is </a:t>
            </a:r>
            <a:r>
              <a:rPr lang="en-GB" sz="1400" b="0" kern="1200" dirty="0" err="1" smtClean="0">
                <a:latin typeface="Calibri" pitchFamily="34" charset="0"/>
              </a:rPr>
              <a:t>onduidelijk</a:t>
            </a:r>
            <a:r>
              <a:rPr lang="en-GB" sz="1400" b="0" kern="1200" dirty="0" smtClean="0">
                <a:latin typeface="Calibri" pitchFamily="34" charset="0"/>
              </a:rPr>
              <a:t>. Met name de </a:t>
            </a:r>
            <a:r>
              <a:rPr lang="en-GB" sz="1400" b="0" kern="1200" dirty="0" err="1" smtClean="0">
                <a:latin typeface="Calibri" pitchFamily="34" charset="0"/>
              </a:rPr>
              <a:t>kosten</a:t>
            </a:r>
            <a:r>
              <a:rPr lang="en-GB" sz="1400" b="0" kern="1200" dirty="0" smtClean="0">
                <a:latin typeface="Calibri" pitchFamily="34" charset="0"/>
              </a:rPr>
              <a:t> van de reactor. </a:t>
            </a:r>
            <a:endParaRPr lang="en-GB" sz="1400" b="0" kern="1200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en-GB" sz="1400" b="0" kern="1200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9775" y="4191000"/>
            <a:ext cx="2144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Temperatuur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en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kinetische</a:t>
            </a:r>
            <a:r>
              <a:rPr lang="en-GB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energie</a:t>
            </a:r>
            <a:endParaRPr lang="en-GB" i="1" dirty="0" smtClean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9052"/>
            <a:ext cx="7772400" cy="1708160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1400" b="0" kern="1200" dirty="0" err="1" smtClean="0">
                <a:latin typeface="Calibri" pitchFamily="34" charset="0"/>
              </a:rPr>
              <a:t>Temperatuur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wordt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altijd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gebruikt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om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gemiddelde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energie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te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</a:rPr>
              <a:t>geven</a:t>
            </a:r>
            <a:r>
              <a:rPr lang="en-GB" sz="1400" b="0" kern="1200" dirty="0" smtClean="0">
                <a:latin typeface="Calibri" pitchFamily="34" charset="0"/>
              </a:rPr>
              <a:t>. De </a:t>
            </a:r>
            <a:r>
              <a:rPr lang="en-GB" sz="1400" b="0" kern="1200" dirty="0" err="1" smtClean="0">
                <a:latin typeface="Calibri" pitchFamily="34" charset="0"/>
              </a:rPr>
              <a:t>eenheid</a:t>
            </a:r>
            <a:r>
              <a:rPr lang="en-GB" sz="1400" b="0" kern="1200" dirty="0" smtClean="0">
                <a:latin typeface="Calibri" pitchFamily="34" charset="0"/>
              </a:rPr>
              <a:t> is </a:t>
            </a:r>
            <a:r>
              <a:rPr lang="en-GB" sz="1400" b="0" kern="1200" dirty="0" err="1" smtClean="0">
                <a:latin typeface="Calibri" pitchFamily="34" charset="0"/>
              </a:rPr>
              <a:t>weer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>
                <a:latin typeface="Calibri" pitchFamily="34" charset="0"/>
              </a:rPr>
              <a:t>eV, i.e. 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>
              <a:latin typeface="Calibri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err="1" smtClean="0">
                <a:latin typeface="Calibri" pitchFamily="34" charset="0"/>
              </a:rPr>
              <a:t>met</a:t>
            </a:r>
            <a:r>
              <a:rPr lang="en-GB" sz="1400" b="0" i="1" kern="1200" dirty="0" err="1" smtClean="0">
                <a:latin typeface="Calibri" pitchFamily="34" charset="0"/>
              </a:rPr>
              <a:t>T</a:t>
            </a:r>
            <a:r>
              <a:rPr lang="en-GB" sz="1400" b="0" kern="1200" dirty="0" smtClean="0">
                <a:latin typeface="Calibri" pitchFamily="34" charset="0"/>
              </a:rPr>
              <a:t> de </a:t>
            </a:r>
            <a:r>
              <a:rPr lang="en-GB" sz="1400" b="0" kern="1200" dirty="0" err="1" smtClean="0">
                <a:latin typeface="Calibri" pitchFamily="34" charset="0"/>
              </a:rPr>
              <a:t>temperatuur</a:t>
            </a:r>
            <a:r>
              <a:rPr lang="en-GB" sz="1400" b="0" kern="1200" dirty="0" smtClean="0">
                <a:latin typeface="Calibri" pitchFamily="34" charset="0"/>
              </a:rPr>
              <a:t> en </a:t>
            </a:r>
            <a:r>
              <a:rPr lang="en-GB" sz="1400" b="0" i="1" kern="1200" dirty="0" err="1">
                <a:latin typeface="Calibri" pitchFamily="34" charset="0"/>
              </a:rPr>
              <a:t>T</a:t>
            </a:r>
            <a:r>
              <a:rPr lang="en-GB" sz="1400" b="0" i="1" kern="1200" baseline="-25000" dirty="0" err="1">
                <a:latin typeface="Calibri" pitchFamily="34" charset="0"/>
              </a:rPr>
              <a:t>k</a:t>
            </a:r>
            <a:r>
              <a:rPr lang="en-GB" sz="1400" b="0" kern="1200" dirty="0">
                <a:latin typeface="Calibri" pitchFamily="34" charset="0"/>
              </a:rPr>
              <a:t> </a:t>
            </a:r>
            <a:r>
              <a:rPr lang="en-GB" sz="1400" b="0" kern="1200" dirty="0" smtClean="0">
                <a:latin typeface="Calibri" pitchFamily="34" charset="0"/>
              </a:rPr>
              <a:t>de </a:t>
            </a:r>
            <a:r>
              <a:rPr lang="en-GB" sz="1400" b="0" kern="1200" dirty="0" err="1" smtClean="0">
                <a:latin typeface="Calibri" pitchFamily="34" charset="0"/>
              </a:rPr>
              <a:t>temperatuur</a:t>
            </a:r>
            <a:r>
              <a:rPr lang="en-GB" sz="1400" b="0" kern="1200" dirty="0" smtClean="0">
                <a:latin typeface="Calibri" pitchFamily="34" charset="0"/>
              </a:rPr>
              <a:t> </a:t>
            </a:r>
            <a:r>
              <a:rPr lang="en-GB" sz="1400" b="0" kern="1200" dirty="0">
                <a:latin typeface="Calibri" pitchFamily="34" charset="0"/>
              </a:rPr>
              <a:t>in Kelvin. </a:t>
            </a:r>
          </a:p>
          <a:p>
            <a:pPr>
              <a:lnSpc>
                <a:spcPct val="90000"/>
              </a:lnSpc>
              <a:buNone/>
            </a:pPr>
            <a:endParaRPr lang="en-GB" sz="1400" b="0" kern="12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err="1" smtClean="0">
                <a:latin typeface="Calibri" pitchFamily="34" charset="0"/>
              </a:rPr>
              <a:t>Merk</a:t>
            </a:r>
            <a:r>
              <a:rPr lang="en-GB" sz="1400" b="0" kern="1200" dirty="0" smtClean="0">
                <a:latin typeface="Calibri" pitchFamily="34" charset="0"/>
              </a:rPr>
              <a:t> op </a:t>
            </a:r>
            <a:endParaRPr lang="en-GB" sz="1400" b="0" kern="1200" dirty="0">
              <a:latin typeface="Calibri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8825"/>
            <a:ext cx="2870200" cy="4084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219200" y="2568773"/>
            <a:ext cx="3164649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1 </a:t>
            </a:r>
            <a:r>
              <a:rPr lang="en-GB" sz="1400" dirty="0" err="1" smtClean="0">
                <a:latin typeface="Calibri" pitchFamily="34" charset="0"/>
              </a:rPr>
              <a:t>eV</a:t>
            </a:r>
            <a:r>
              <a:rPr lang="en-GB" sz="1400" dirty="0" smtClean="0">
                <a:latin typeface="Calibri" pitchFamily="34" charset="0"/>
              </a:rPr>
              <a:t> </a:t>
            </a:r>
            <a:r>
              <a:rPr lang="en-GB" sz="1400" dirty="0">
                <a:latin typeface="Calibri" pitchFamily="34" charset="0"/>
              </a:rPr>
              <a:t>= 11605 K         17.56 </a:t>
            </a:r>
            <a:r>
              <a:rPr lang="en-GB" sz="1400" dirty="0" err="1">
                <a:latin typeface="Calibri" pitchFamily="34" charset="0"/>
              </a:rPr>
              <a:t>MeV</a:t>
            </a:r>
            <a:r>
              <a:rPr lang="en-GB" sz="1400" dirty="0">
                <a:latin typeface="Calibri" pitchFamily="34" charset="0"/>
              </a:rPr>
              <a:t> = 2 10</a:t>
            </a:r>
            <a:r>
              <a:rPr lang="en-GB" sz="1400" baseline="30000" dirty="0">
                <a:latin typeface="Calibri" pitchFamily="34" charset="0"/>
              </a:rPr>
              <a:t>11</a:t>
            </a:r>
            <a:r>
              <a:rPr lang="en-GB" sz="1400" dirty="0">
                <a:latin typeface="Calibri" pitchFamily="34" charset="0"/>
              </a:rPr>
              <a:t> 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66800" y="2971800"/>
            <a:ext cx="7772400" cy="261302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komt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vrij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in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vorm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van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kinetische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kinetische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is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niet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gelijk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verdeeld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over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eindtoestanden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omdat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zowel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als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impuls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behouden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moeten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zijn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Dez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vergelijkingen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kunnen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opgelost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worden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en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geven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810000"/>
            <a:ext cx="1842384" cy="693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876800"/>
            <a:ext cx="4802188" cy="5305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20000" y="4800600"/>
            <a:ext cx="1447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itchFamily="34" charset="0"/>
              </a:rPr>
              <a:t>Lichtste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</a:rPr>
              <a:t>deeltje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</a:rPr>
              <a:t>heeft</a:t>
            </a:r>
            <a:r>
              <a:rPr lang="en-US" sz="1200" dirty="0" smtClean="0">
                <a:latin typeface="Calibri" pitchFamily="34" charset="0"/>
              </a:rPr>
              <a:t> de </a:t>
            </a:r>
            <a:r>
              <a:rPr lang="en-US" sz="1200" dirty="0" err="1" smtClean="0">
                <a:latin typeface="Calibri" pitchFamily="34" charset="0"/>
              </a:rPr>
              <a:t>meeste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</a:rPr>
              <a:t>kinetische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</a:rPr>
              <a:t>energie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71600" y="5666905"/>
            <a:ext cx="7772400" cy="11910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Neem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beroemde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reactie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Helium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kernen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zijn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ongeveer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4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keer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zwaarden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dan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</a:t>
            </a:r>
            <a:r>
              <a:rPr lang="en-GB" sz="1400" dirty="0" smtClean="0">
                <a:latin typeface="Calibri" pitchFamily="34" charset="0"/>
                <a:cs typeface="+mn-cs"/>
              </a:rPr>
              <a:t>het neutron en </a:t>
            </a:r>
            <a:r>
              <a:rPr lang="en-GB" sz="1400" dirty="0" err="1" smtClean="0">
                <a:latin typeface="Calibri" pitchFamily="34" charset="0"/>
                <a:cs typeface="+mn-cs"/>
              </a:rPr>
              <a:t>krijgen</a:t>
            </a:r>
            <a:r>
              <a:rPr lang="en-GB" sz="1400" dirty="0" smtClean="0">
                <a:latin typeface="Calibri" pitchFamily="34" charset="0"/>
                <a:cs typeface="+mn-cs"/>
              </a:rPr>
              <a:t> </a:t>
            </a:r>
            <a:r>
              <a:rPr lang="en-GB" sz="1400" dirty="0" err="1" smtClean="0">
                <a:latin typeface="Calibri" pitchFamily="34" charset="0"/>
                <a:cs typeface="+mn-cs"/>
              </a:rPr>
              <a:t>dus</a:t>
            </a:r>
            <a:r>
              <a:rPr lang="en-GB" sz="1400" dirty="0" smtClean="0">
                <a:latin typeface="Calibri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20% van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(3.5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MeV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)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terwijl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het neutron 80% (14.1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MeV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)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krijgt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 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9347" y="5819305"/>
            <a:ext cx="2261840" cy="429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C:\Users\jo\Desktop\future_fusion_power_plant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399"/>
            <a:ext cx="8248424" cy="67056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5715000"/>
            <a:ext cx="3124200" cy="1143000"/>
          </a:xfrm>
          <a:solidFill>
            <a:schemeClr val="bg1"/>
          </a:solidFill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Fusie</a:t>
            </a:r>
            <a:r>
              <a:rPr lang="en-US" i="1" dirty="0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6488668"/>
            <a:ext cx="3672416" cy="369332"/>
          </a:xfrm>
          <a:prstGeom prst="rect">
            <a:avLst/>
          </a:prstGeom>
          <a:solidFill>
            <a:srgbClr val="FEFCA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 </a:t>
            </a:r>
            <a:r>
              <a:rPr lang="en-US" dirty="0" err="1" smtClean="0">
                <a:latin typeface="Calibri" pitchFamily="34" charset="0"/>
              </a:rPr>
              <a:t>warmen</a:t>
            </a:r>
            <a:r>
              <a:rPr lang="en-US" dirty="0" smtClean="0">
                <a:latin typeface="Calibri" pitchFamily="34" charset="0"/>
              </a:rPr>
              <a:t> de mantel, </a:t>
            </a:r>
            <a:r>
              <a:rPr lang="en-US" baseline="30000" dirty="0" smtClean="0">
                <a:latin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</a:rPr>
              <a:t>He het plasma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Kernfusie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rPr>
              <a:t>reactoren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</a:rPr>
              <a:t>waterstof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460" y="4419600"/>
            <a:ext cx="37495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648074"/>
            <a:ext cx="5295900" cy="101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/>
        </p:nvSpPr>
        <p:spPr>
          <a:xfrm>
            <a:off x="533400" y="2743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Abondantie</a:t>
            </a:r>
            <a:r>
              <a:rPr lang="en-US" dirty="0" smtClean="0">
                <a:latin typeface="Calibri" pitchFamily="34" charset="0"/>
              </a:rPr>
              <a:t> van deuterium is 1 gram per 80 liter water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059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Praktisch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probleem</a:t>
            </a:r>
            <a:r>
              <a:rPr lang="en-US" dirty="0" smtClean="0">
                <a:latin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</a:rPr>
              <a:t>overwinnen</a:t>
            </a:r>
            <a:r>
              <a:rPr lang="en-US" dirty="0" smtClean="0">
                <a:latin typeface="Calibri" pitchFamily="34" charset="0"/>
              </a:rPr>
              <a:t> van de Coulomb </a:t>
            </a:r>
            <a:r>
              <a:rPr lang="en-US" dirty="0" err="1" smtClean="0">
                <a:latin typeface="Calibri" pitchFamily="34" charset="0"/>
              </a:rPr>
              <a:t>afstoting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363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Hoge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temperatuur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</a:rPr>
              <a:t>fusie</a:t>
            </a:r>
            <a:r>
              <a:rPr lang="en-US" dirty="0" smtClean="0">
                <a:latin typeface="Calibri" pitchFamily="34" charset="0"/>
              </a:rPr>
              <a:t> reactor (</a:t>
            </a:r>
            <a:r>
              <a:rPr lang="en-US" dirty="0" err="1" smtClean="0">
                <a:latin typeface="Calibri" pitchFamily="34" charset="0"/>
              </a:rPr>
              <a:t>paar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honderd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miljoen</a:t>
            </a:r>
            <a:r>
              <a:rPr lang="en-US" dirty="0" smtClean="0">
                <a:latin typeface="Calibri" pitchFamily="34" charset="0"/>
              </a:rPr>
              <a:t> K)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3668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Opsluiting</a:t>
            </a:r>
            <a:r>
              <a:rPr lang="en-US" dirty="0" smtClean="0">
                <a:latin typeface="Calibri" pitchFamily="34" charset="0"/>
              </a:rPr>
              <a:t> van het plasma is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uitdaging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973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</a:rPr>
              <a:t>Magnetisch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opsluiting</a:t>
            </a:r>
            <a:r>
              <a:rPr lang="en-US" dirty="0" smtClean="0">
                <a:latin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magnetisch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fles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278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Plasma </a:t>
            </a:r>
            <a:r>
              <a:rPr lang="en-US" dirty="0" err="1" smtClean="0">
                <a:latin typeface="Calibri" pitchFamily="34" charset="0"/>
              </a:rPr>
              <a:t>lekt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weg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</a:rPr>
              <a:t>uiteinden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smtClean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Werkzame doorsneden </a:t>
            </a:r>
            <a:endParaRPr lang="en-GB" i="1" dirty="0">
              <a:solidFill>
                <a:srgbClr val="000099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430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27050" y="914400"/>
            <a:ext cx="3699387" cy="2667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914400"/>
            <a:ext cx="3754438" cy="26463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828800" y="2514600"/>
            <a:ext cx="1676400" cy="52322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Cross section as a function of energy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400800" y="2057400"/>
            <a:ext cx="1828800" cy="52322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Averaged reaction rate </a:t>
            </a:r>
            <a:r>
              <a:rPr lang="en-GB" sz="1400" dirty="0" err="1" smtClean="0">
                <a:latin typeface="Calibri" pitchFamily="34" charset="0"/>
              </a:rPr>
              <a:t>vs</a:t>
            </a:r>
            <a:r>
              <a:rPr lang="en-GB" sz="1400" dirty="0" smtClean="0">
                <a:latin typeface="Calibri" pitchFamily="34" charset="0"/>
              </a:rPr>
              <a:t> temperature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457200" y="3810000"/>
            <a:ext cx="6869112" cy="307777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The averaged reaction rate does not fall of as strongly when going to lower energies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559530"/>
            <a:ext cx="3276600" cy="245087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038600" y="5715000"/>
            <a:ext cx="190500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itchFamily="34" charset="0"/>
              </a:rPr>
              <a:t>Schematic picture of the calculation of the averaged reaction rate (Integrand as a function of energy)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38600" y="4572000"/>
            <a:ext cx="187007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itchFamily="34" charset="0"/>
              </a:rPr>
              <a:t>The Maxwell (multiplied with the velocity)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638800" y="4953000"/>
            <a:ext cx="604838" cy="398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620000" y="4267200"/>
            <a:ext cx="1259384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>
                <a:latin typeface="Calibri" pitchFamily="34" charset="0"/>
              </a:rPr>
              <a:t>The cross section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8381999" y="4572000"/>
            <a:ext cx="79057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905751" y="5664369"/>
            <a:ext cx="996950" cy="5078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900" dirty="0">
                <a:latin typeface="Calibri" pitchFamily="34" charset="0"/>
              </a:rPr>
              <a:t>The product of distribution and cross section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 flipV="1">
            <a:off x="7334250" y="5138737"/>
            <a:ext cx="647700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457200" y="4495800"/>
            <a:ext cx="3470276" cy="1384995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       Even for temperatures below the energy at which the cross section reaches its maximum, there is a sufficient amount of fusion reactions due to the number of particles in the tail of the Maxwell distribution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39024</TotalTime>
  <Words>2807</Words>
  <Application>Microsoft Office PowerPoint</Application>
  <PresentationFormat>Brief (216 x 279 mm)</PresentationFormat>
  <Paragraphs>553</Paragraphs>
  <Slides>51</Slides>
  <Notes>51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51</vt:i4>
      </vt:variant>
    </vt:vector>
  </HeadingPairs>
  <TitlesOfParts>
    <vt:vector size="54" baseType="lpstr">
      <vt:lpstr>Default Design</vt:lpstr>
      <vt:lpstr>Photo Editor Photo</vt:lpstr>
      <vt:lpstr>Equation</vt:lpstr>
      <vt:lpstr>Dia 1</vt:lpstr>
      <vt:lpstr>Dia 2</vt:lpstr>
      <vt:lpstr>Kernfusie</vt:lpstr>
      <vt:lpstr>“Zwakke” wisselwerking</vt:lpstr>
      <vt:lpstr>Fusie</vt:lpstr>
      <vt:lpstr>Temperatuur en kinetische energie</vt:lpstr>
      <vt:lpstr>Fusie station</vt:lpstr>
      <vt:lpstr>Kernfusie reactoren</vt:lpstr>
      <vt:lpstr>Werkzame doorsneden </vt:lpstr>
      <vt:lpstr>Tokamak</vt:lpstr>
      <vt:lpstr>Gyro motion </vt:lpstr>
      <vt:lpstr>Tokamak </vt:lpstr>
      <vt:lpstr>Toroidal curvature has its price</vt:lpstr>
      <vt:lpstr>The toroidal electric field </vt:lpstr>
      <vt:lpstr>Tokamak niet enige oplossing: W7X</vt:lpstr>
      <vt:lpstr>Compact stellarator NCSX princeton </vt:lpstr>
      <vt:lpstr>Stellarator – LHD in JAPAN </vt:lpstr>
      <vt:lpstr>A tokamak </vt:lpstr>
      <vt:lpstr>Plasma manipulation</vt:lpstr>
      <vt:lpstr>Plasma elongation </vt:lpstr>
      <vt:lpstr>Preventing impurities – divertor </vt:lpstr>
      <vt:lpstr>Plasma instabilities</vt:lpstr>
      <vt:lpstr>Voortgang in fusie onderzoek</vt:lpstr>
      <vt:lpstr>ITER</vt:lpstr>
      <vt:lpstr>Wat is ITER?</vt:lpstr>
      <vt:lpstr>Meer over ITER</vt:lpstr>
      <vt:lpstr>Ontwerp – belangrijkste eigenschappen</vt:lpstr>
      <vt:lpstr>ITER parameters</vt:lpstr>
      <vt:lpstr>Availability of the fuel </vt:lpstr>
      <vt:lpstr>Theta pinch </vt:lpstr>
      <vt:lpstr>Z-pinch </vt:lpstr>
      <vt:lpstr>Sandia labs – Z pinch: 290 TW X-rays</vt:lpstr>
      <vt:lpstr>Sandia labs – Z pinch IFE</vt:lpstr>
      <vt:lpstr>Possible drivers: ion beams</vt:lpstr>
      <vt:lpstr>Possible drivers: lasers (best shot)</vt:lpstr>
      <vt:lpstr>Possible drivers: lasers</vt:lpstr>
      <vt:lpstr>Possible drivers: lasers</vt:lpstr>
      <vt:lpstr>Problems blocking fusion energy</vt:lpstr>
      <vt:lpstr>Rayleigh-Taylor Instability –  spherical implosions / explosions</vt:lpstr>
      <vt:lpstr>Relaxing the symmetry conditions – indirect drive</vt:lpstr>
      <vt:lpstr>Relaxing the symmetry conditions – fast  ignition</vt:lpstr>
      <vt:lpstr>Interesting experiments to come</vt:lpstr>
      <vt:lpstr>Stralingsschade</vt:lpstr>
      <vt:lpstr>Stralingsschade</vt:lpstr>
      <vt:lpstr>Stralingstherapie</vt:lpstr>
      <vt:lpstr>Tracers</vt:lpstr>
      <vt:lpstr>Tomografie: CT en PET</vt:lpstr>
      <vt:lpstr>Emissie tomografie</vt:lpstr>
      <vt:lpstr>Kernspinresonantie (NMR)</vt:lpstr>
      <vt:lpstr>Magnetic Resonance Imaging (MRI)</vt:lpstr>
      <vt:lpstr>Samenvatting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1679</cp:revision>
  <cp:lastPrinted>2002-09-13T18:52:55Z</cp:lastPrinted>
  <dcterms:created xsi:type="dcterms:W3CDTF">2001-01-08T10:28:24Z</dcterms:created>
  <dcterms:modified xsi:type="dcterms:W3CDTF">2013-05-05T16:22:43Z</dcterms:modified>
</cp:coreProperties>
</file>