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1112" r:id="rId2"/>
    <p:sldId id="1113" r:id="rId3"/>
    <p:sldId id="1021" r:id="rId4"/>
    <p:sldId id="1022" r:id="rId5"/>
    <p:sldId id="1023" r:id="rId6"/>
    <p:sldId id="1024" r:id="rId7"/>
    <p:sldId id="1025" r:id="rId8"/>
    <p:sldId id="1026" r:id="rId9"/>
    <p:sldId id="1027" r:id="rId10"/>
    <p:sldId id="1028" r:id="rId11"/>
    <p:sldId id="1029" r:id="rId12"/>
    <p:sldId id="1030" r:id="rId13"/>
    <p:sldId id="1031" r:id="rId14"/>
    <p:sldId id="1032" r:id="rId15"/>
    <p:sldId id="1033" r:id="rId16"/>
    <p:sldId id="1034" r:id="rId17"/>
    <p:sldId id="1035" r:id="rId18"/>
    <p:sldId id="1036" r:id="rId19"/>
    <p:sldId id="1037" r:id="rId20"/>
    <p:sldId id="1038" r:id="rId21"/>
    <p:sldId id="1039" r:id="rId22"/>
    <p:sldId id="1040" r:id="rId23"/>
    <p:sldId id="1041" r:id="rId24"/>
    <p:sldId id="1042" r:id="rId25"/>
    <p:sldId id="1065" r:id="rId26"/>
    <p:sldId id="1066" r:id="rId27"/>
    <p:sldId id="1048" r:id="rId28"/>
    <p:sldId id="1049" r:id="rId29"/>
    <p:sldId id="1067" r:id="rId30"/>
    <p:sldId id="1068" r:id="rId31"/>
    <p:sldId id="1069" r:id="rId32"/>
    <p:sldId id="1070" r:id="rId33"/>
    <p:sldId id="1071" r:id="rId34"/>
    <p:sldId id="1072" r:id="rId35"/>
    <p:sldId id="1073" r:id="rId36"/>
    <p:sldId id="1074" r:id="rId37"/>
    <p:sldId id="1075" r:id="rId38"/>
    <p:sldId id="1076" r:id="rId39"/>
    <p:sldId id="1077" r:id="rId40"/>
    <p:sldId id="1078" r:id="rId41"/>
    <p:sldId id="1079" r:id="rId42"/>
    <p:sldId id="1080" r:id="rId43"/>
    <p:sldId id="1081" r:id="rId44"/>
    <p:sldId id="1082" r:id="rId45"/>
    <p:sldId id="1083" r:id="rId46"/>
    <p:sldId id="1084" r:id="rId47"/>
    <p:sldId id="1085" r:id="rId48"/>
    <p:sldId id="1086" r:id="rId49"/>
    <p:sldId id="1087" r:id="rId50"/>
    <p:sldId id="1088" r:id="rId51"/>
    <p:sldId id="1089" r:id="rId52"/>
    <p:sldId id="1090" r:id="rId53"/>
    <p:sldId id="1091" r:id="rId54"/>
    <p:sldId id="1092" r:id="rId55"/>
    <p:sldId id="1093" r:id="rId56"/>
    <p:sldId id="1094" r:id="rId57"/>
    <p:sldId id="1095" r:id="rId58"/>
    <p:sldId id="1096" r:id="rId59"/>
    <p:sldId id="1111" r:id="rId60"/>
    <p:sldId id="1050" r:id="rId61"/>
    <p:sldId id="1097" r:id="rId62"/>
    <p:sldId id="1098" r:id="rId63"/>
    <p:sldId id="1099" r:id="rId64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FEFCAC"/>
    <a:srgbClr val="CCFF66"/>
    <a:srgbClr val="CC0000"/>
    <a:srgbClr val="0033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 autoAdjust="0"/>
  </p:normalViewPr>
  <p:slideViewPr>
    <p:cSldViewPr>
      <p:cViewPr varScale="1">
        <p:scale>
          <a:sx n="131" d="100"/>
          <a:sy n="131" d="100"/>
        </p:scale>
        <p:origin x="-5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2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7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7.wmf"/><Relationship Id="rId7" Type="http://schemas.openxmlformats.org/officeDocument/2006/relationships/image" Target="../media/image44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Relationship Id="rId9" Type="http://schemas.openxmlformats.org/officeDocument/2006/relationships/image" Target="../media/image4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image" Target="../media/image117.wmf"/><Relationship Id="rId7" Type="http://schemas.openxmlformats.org/officeDocument/2006/relationships/image" Target="../media/image121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6" Type="http://schemas.openxmlformats.org/officeDocument/2006/relationships/image" Target="../media/image120.wmf"/><Relationship Id="rId5" Type="http://schemas.openxmlformats.org/officeDocument/2006/relationships/image" Target="../media/image119.wmf"/><Relationship Id="rId10" Type="http://schemas.openxmlformats.org/officeDocument/2006/relationships/image" Target="../media/image124.wmf"/><Relationship Id="rId4" Type="http://schemas.openxmlformats.org/officeDocument/2006/relationships/image" Target="../media/image118.wmf"/><Relationship Id="rId9" Type="http://schemas.openxmlformats.org/officeDocument/2006/relationships/image" Target="../media/image12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2" Type="http://schemas.openxmlformats.org/officeDocument/2006/relationships/image" Target="../media/image178.wmf"/><Relationship Id="rId1" Type="http://schemas.openxmlformats.org/officeDocument/2006/relationships/image" Target="../media/image177.wmf"/><Relationship Id="rId4" Type="http://schemas.openxmlformats.org/officeDocument/2006/relationships/image" Target="../media/image180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wmf"/><Relationship Id="rId3" Type="http://schemas.openxmlformats.org/officeDocument/2006/relationships/image" Target="../media/image182.wmf"/><Relationship Id="rId7" Type="http://schemas.openxmlformats.org/officeDocument/2006/relationships/image" Target="../media/image186.wmf"/><Relationship Id="rId2" Type="http://schemas.openxmlformats.org/officeDocument/2006/relationships/image" Target="../media/image181.wmf"/><Relationship Id="rId1" Type="http://schemas.openxmlformats.org/officeDocument/2006/relationships/image" Target="../media/image177.wmf"/><Relationship Id="rId6" Type="http://schemas.openxmlformats.org/officeDocument/2006/relationships/image" Target="../media/image185.wmf"/><Relationship Id="rId5" Type="http://schemas.openxmlformats.org/officeDocument/2006/relationships/image" Target="../media/image184.wmf"/><Relationship Id="rId4" Type="http://schemas.openxmlformats.org/officeDocument/2006/relationships/image" Target="../media/image183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wmf"/><Relationship Id="rId3" Type="http://schemas.openxmlformats.org/officeDocument/2006/relationships/image" Target="../media/image190.wmf"/><Relationship Id="rId7" Type="http://schemas.openxmlformats.org/officeDocument/2006/relationships/image" Target="../media/image194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Relationship Id="rId6" Type="http://schemas.openxmlformats.org/officeDocument/2006/relationships/image" Target="../media/image193.wmf"/><Relationship Id="rId5" Type="http://schemas.openxmlformats.org/officeDocument/2006/relationships/image" Target="../media/image192.wmf"/><Relationship Id="rId10" Type="http://schemas.openxmlformats.org/officeDocument/2006/relationships/image" Target="../media/image197.wmf"/><Relationship Id="rId4" Type="http://schemas.openxmlformats.org/officeDocument/2006/relationships/image" Target="../media/image191.wmf"/><Relationship Id="rId9" Type="http://schemas.openxmlformats.org/officeDocument/2006/relationships/image" Target="../media/image196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wmf"/><Relationship Id="rId2" Type="http://schemas.openxmlformats.org/officeDocument/2006/relationships/image" Target="../media/image199.wmf"/><Relationship Id="rId1" Type="http://schemas.openxmlformats.org/officeDocument/2006/relationships/image" Target="../media/image198.wmf"/><Relationship Id="rId5" Type="http://schemas.openxmlformats.org/officeDocument/2006/relationships/image" Target="../media/image202.wmf"/><Relationship Id="rId4" Type="http://schemas.openxmlformats.org/officeDocument/2006/relationships/image" Target="../media/image20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8.wmf"/><Relationship Id="rId1" Type="http://schemas.openxmlformats.org/officeDocument/2006/relationships/image" Target="../media/image17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10" Type="http://schemas.openxmlformats.org/officeDocument/2006/relationships/image" Target="../media/image25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10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1.bin"/><Relationship Id="rId5" Type="http://schemas.openxmlformats.org/officeDocument/2006/relationships/oleObject" Target="../embeddings/oleObject40.bin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4.bin"/><Relationship Id="rId5" Type="http://schemas.openxmlformats.org/officeDocument/2006/relationships/oleObject" Target="../embeddings/oleObject43.bin"/><Relationship Id="rId4" Type="http://schemas.openxmlformats.org/officeDocument/2006/relationships/oleObject" Target="../embeddings/oleObject4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8.bin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Relationship Id="rId9" Type="http://schemas.openxmlformats.org/officeDocument/2006/relationships/oleObject" Target="../embeddings/oleObject5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3.bin"/><Relationship Id="rId5" Type="http://schemas.openxmlformats.org/officeDocument/2006/relationships/oleObject" Target="../embeddings/oleObject52.bin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oleObject" Target="../embeddings/oleObject54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9.bin"/><Relationship Id="rId5" Type="http://schemas.openxmlformats.org/officeDocument/2006/relationships/oleObject" Target="../embeddings/oleObject58.bin"/><Relationship Id="rId4" Type="http://schemas.openxmlformats.org/officeDocument/2006/relationships/oleObject" Target="../embeddings/oleObject5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3.bin"/><Relationship Id="rId5" Type="http://schemas.openxmlformats.org/officeDocument/2006/relationships/oleObject" Target="../embeddings/oleObject62.bin"/><Relationship Id="rId10" Type="http://schemas.openxmlformats.org/officeDocument/2006/relationships/oleObject" Target="../embeddings/oleObject67.bin"/><Relationship Id="rId4" Type="http://schemas.openxmlformats.org/officeDocument/2006/relationships/oleObject" Target="../embeddings/oleObject61.bin"/><Relationship Id="rId9" Type="http://schemas.openxmlformats.org/officeDocument/2006/relationships/oleObject" Target="../embeddings/oleObject6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oleObject" Target="../embeddings/oleObject76.bin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71.bin"/><Relationship Id="rId12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0.bin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69.bin"/><Relationship Id="rId15" Type="http://schemas.openxmlformats.org/officeDocument/2006/relationships/oleObject" Target="../embeddings/oleObject78.bin"/><Relationship Id="rId10" Type="http://schemas.openxmlformats.org/officeDocument/2006/relationships/oleObject" Target="../embeddings/oleObject73.bin"/><Relationship Id="rId4" Type="http://schemas.openxmlformats.org/officeDocument/2006/relationships/oleObject" Target="../embeddings/oleObject68.bin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77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9.bin"/><Relationship Id="rId5" Type="http://schemas.openxmlformats.org/officeDocument/2006/relationships/image" Target="../media/image111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oleObject" Target="../embeddings/oleObject91.bin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85.bin"/><Relationship Id="rId12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4.bin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3.bin"/><Relationship Id="rId10" Type="http://schemas.openxmlformats.org/officeDocument/2006/relationships/oleObject" Target="../embeddings/oleObject88.bin"/><Relationship Id="rId4" Type="http://schemas.openxmlformats.org/officeDocument/2006/relationships/oleObject" Target="../embeddings/oleObject82.bin"/><Relationship Id="rId9" Type="http://schemas.openxmlformats.org/officeDocument/2006/relationships/oleObject" Target="../embeddings/oleObject8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2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2.bin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17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gif"/><Relationship Id="rId5" Type="http://schemas.openxmlformats.org/officeDocument/2006/relationships/image" Target="../media/image165.gif"/><Relationship Id="rId4" Type="http://schemas.openxmlformats.org/officeDocument/2006/relationships/image" Target="../media/image16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95.bin"/><Relationship Id="rId5" Type="http://schemas.openxmlformats.org/officeDocument/2006/relationships/oleObject" Target="../embeddings/oleObject94.bin"/><Relationship Id="rId4" Type="http://schemas.openxmlformats.org/officeDocument/2006/relationships/oleObject" Target="../embeddings/oleObject93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3" Type="http://schemas.openxmlformats.org/officeDocument/2006/relationships/notesSlide" Target="../notesSlides/notesSlide61.xml"/><Relationship Id="rId7" Type="http://schemas.openxmlformats.org/officeDocument/2006/relationships/oleObject" Target="../embeddings/oleObject99.bin"/><Relationship Id="rId12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98.bin"/><Relationship Id="rId11" Type="http://schemas.openxmlformats.org/officeDocument/2006/relationships/oleObject" Target="../embeddings/oleObject103.bin"/><Relationship Id="rId5" Type="http://schemas.openxmlformats.org/officeDocument/2006/relationships/image" Target="../media/image111.png"/><Relationship Id="rId10" Type="http://schemas.openxmlformats.org/officeDocument/2006/relationships/oleObject" Target="../embeddings/oleObject102.bin"/><Relationship Id="rId4" Type="http://schemas.openxmlformats.org/officeDocument/2006/relationships/oleObject" Target="../embeddings/oleObject97.bin"/><Relationship Id="rId9" Type="http://schemas.openxmlformats.org/officeDocument/2006/relationships/oleObject" Target="../embeddings/oleObject101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13" Type="http://schemas.openxmlformats.org/officeDocument/2006/relationships/oleObject" Target="../embeddings/oleObject114.bin"/><Relationship Id="rId3" Type="http://schemas.openxmlformats.org/officeDocument/2006/relationships/notesSlide" Target="../notesSlides/notesSlide62.xml"/><Relationship Id="rId7" Type="http://schemas.openxmlformats.org/officeDocument/2006/relationships/oleObject" Target="../embeddings/oleObject108.bin"/><Relationship Id="rId12" Type="http://schemas.openxmlformats.org/officeDocument/2006/relationships/oleObject" Target="../embeddings/oleObject1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07.bin"/><Relationship Id="rId11" Type="http://schemas.openxmlformats.org/officeDocument/2006/relationships/oleObject" Target="../embeddings/oleObject112.bin"/><Relationship Id="rId5" Type="http://schemas.openxmlformats.org/officeDocument/2006/relationships/oleObject" Target="../embeddings/oleObject106.bin"/><Relationship Id="rId10" Type="http://schemas.openxmlformats.org/officeDocument/2006/relationships/oleObject" Target="../embeddings/oleObject111.bin"/><Relationship Id="rId4" Type="http://schemas.openxmlformats.org/officeDocument/2006/relationships/oleObject" Target="../embeddings/oleObject105.bin"/><Relationship Id="rId9" Type="http://schemas.openxmlformats.org/officeDocument/2006/relationships/oleObject" Target="../embeddings/oleObject110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9.bin"/><Relationship Id="rId3" Type="http://schemas.openxmlformats.org/officeDocument/2006/relationships/notesSlide" Target="../notesSlides/notesSlide63.xml"/><Relationship Id="rId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17.bin"/><Relationship Id="rId5" Type="http://schemas.openxmlformats.org/officeDocument/2006/relationships/oleObject" Target="../embeddings/oleObject116.bin"/><Relationship Id="rId4" Type="http://schemas.openxmlformats.org/officeDocument/2006/relationships/oleObject" Target="../embeddings/oleObject11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png"/><Relationship Id="rId12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0.bin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den Brand en Roel Aaij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</a:t>
            </a:r>
            <a:r>
              <a:rPr lang="en-US" sz="1800" b="0" i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/~jo/energie</a:t>
            </a:r>
            <a:endParaRPr lang="en-US" sz="1800" b="0" i="1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23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april 2012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800" b="1" i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Kernenergie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en-US" sz="3600" b="1" i="1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FEW cursus</a:t>
            </a:r>
            <a:endParaRPr lang="en-US" sz="3600" b="1" i="1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</a:t>
            </a:r>
            <a:r>
              <a:rPr lang="nl-NL" sz="1400" smtClean="0">
                <a:latin typeface="+mn-lt"/>
              </a:rPr>
              <a:t>3,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94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490833"/>
            <a:ext cx="2667000" cy="336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Compound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+ A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 (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A+1)*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tussenkern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2147888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288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Impulsbehoud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257800"/>
            <a:ext cx="5867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compound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excitatie-energie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geleverd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correspondeert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die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31242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tweede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E*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/>
        </p:nvGraphicFramePr>
        <p:xfrm>
          <a:off x="2193925" y="1871900"/>
          <a:ext cx="1692275" cy="327025"/>
        </p:xfrm>
        <a:graphic>
          <a:graphicData uri="http://schemas.openxmlformats.org/presentationml/2006/ole">
            <p:oleObj spid="_x0000_s235522" name="Equation" r:id="rId5" imgW="1054080" imgH="203040" progId="Equation.DSMT4">
              <p:embed/>
            </p:oleObj>
          </a:graphicData>
        </a:graphic>
      </p:graphicFrame>
      <p:sp>
        <p:nvSpPr>
          <p:cNvPr id="43" name="TextBox 17"/>
          <p:cNvSpPr txBox="1"/>
          <p:nvPr/>
        </p:nvSpPr>
        <p:spPr>
          <a:xfrm>
            <a:off x="533400" y="3505200"/>
            <a:ext cx="79248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compound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(A+1)*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 n + A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, in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feite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elastische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verstrooiing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(A+1)*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 (A+1) +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gamma’s, capture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vormt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isotoop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(A+1)*  n + A +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gamma’s,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inelastische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  <a:sym typeface="Symbol"/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(A+1)* 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splijting</a:t>
            </a:r>
            <a:endParaRPr lang="en-US" sz="1600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graphicFrame>
        <p:nvGraphicFramePr>
          <p:cNvPr id="189445" name="Object 5"/>
          <p:cNvGraphicFramePr>
            <a:graphicFrameLocks noChangeAspect="1"/>
          </p:cNvGraphicFramePr>
          <p:nvPr/>
        </p:nvGraphicFramePr>
        <p:xfrm>
          <a:off x="3171825" y="2490787"/>
          <a:ext cx="5057775" cy="633413"/>
        </p:xfrm>
        <a:graphic>
          <a:graphicData uri="http://schemas.openxmlformats.org/presentationml/2006/ole">
            <p:oleObj spid="_x0000_s235523" name="Equation" r:id="rId6" imgW="3149280" imgH="39348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excitatie-energie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E*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neutron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888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6260068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energietoestanden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" name="Picture 6" descr="\\vmware-host\Shared Folders\Desktop\I14-05-nuclearenerg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4900" y="3505201"/>
            <a:ext cx="1689100" cy="1600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7" grpId="0"/>
      <p:bldP spid="36" grpId="0"/>
      <p:bldP spid="43" grpId="0"/>
      <p:bldP spid="28" grpId="0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Resonanties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resonatiestructuur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40469"/>
            <a:ext cx="35052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Laagste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koolstof-12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400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zuurstof-16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natrium-23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6.6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uranium-238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7"/>
          <p:cNvGrpSpPr/>
          <p:nvPr/>
        </p:nvGrpSpPr>
        <p:grpSpPr>
          <a:xfrm>
            <a:off x="3505200" y="3399449"/>
            <a:ext cx="5638800" cy="1810462"/>
            <a:chOff x="3505200" y="3399449"/>
            <a:chExt cx="5638800" cy="1810462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3399449"/>
              <a:ext cx="5638800" cy="181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3922485" y="4521134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781800" y="4524111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962400" y="3457311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81800" y="3457311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grpSp>
        <p:nvGrpSpPr>
          <p:cNvPr id="3" name="Groep 26"/>
          <p:cNvGrpSpPr/>
          <p:nvPr/>
        </p:nvGrpSpPr>
        <p:grpSpPr>
          <a:xfrm>
            <a:off x="3505200" y="1295400"/>
            <a:ext cx="5638800" cy="1857111"/>
            <a:chOff x="3505200" y="1295400"/>
            <a:chExt cx="5638800" cy="1857111"/>
          </a:xfrm>
        </p:grpSpPr>
        <p:pic>
          <p:nvPicPr>
            <p:cNvPr id="19046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5200" y="1295400"/>
              <a:ext cx="5638800" cy="1857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kstvak 18"/>
            <p:cNvSpPr txBox="1"/>
            <p:nvPr/>
          </p:nvSpPr>
          <p:spPr>
            <a:xfrm>
              <a:off x="3918627" y="2463734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6814227" y="2466711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3962400" y="139991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Na</a:t>
              </a:r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6818063" y="139991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Na</a:t>
              </a:r>
            </a:p>
          </p:txBody>
        </p:sp>
      </p:grpSp>
      <p:sp>
        <p:nvSpPr>
          <p:cNvPr id="33" name="TextBox 17"/>
          <p:cNvSpPr txBox="1"/>
          <p:nvPr/>
        </p:nvSpPr>
        <p:spPr>
          <a:xfrm>
            <a:off x="533400" y="320040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Spacing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ratio capture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4114800"/>
            <a:ext cx="281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onderscheiden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 &gt;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334000"/>
            <a:ext cx="281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Breit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-Wigner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formule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486400"/>
            <a:ext cx="3205162" cy="53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17"/>
          <p:cNvSpPr txBox="1"/>
          <p:nvPr/>
        </p:nvSpPr>
        <p:spPr>
          <a:xfrm>
            <a:off x="533400" y="6059269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9799" y="6253446"/>
            <a:ext cx="5443538" cy="52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7"/>
          <p:cNvSpPr txBox="1"/>
          <p:nvPr/>
        </p:nvSpPr>
        <p:spPr>
          <a:xfrm>
            <a:off x="533400" y="64124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258" y="6527627"/>
            <a:ext cx="1034142" cy="2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33" grpId="0"/>
      <p:bldP spid="34" grpId="0"/>
      <p:bldP spid="35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Dopplerverbreding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verwaarlozen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grpSp>
        <p:nvGrpSpPr>
          <p:cNvPr id="2" name="Groep 15"/>
          <p:cNvGrpSpPr/>
          <p:nvPr/>
        </p:nvGrpSpPr>
        <p:grpSpPr>
          <a:xfrm>
            <a:off x="3505200" y="1313738"/>
            <a:ext cx="5638800" cy="1810462"/>
            <a:chOff x="3505200" y="1313738"/>
            <a:chExt cx="5638800" cy="1810462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1313738"/>
              <a:ext cx="5638800" cy="181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3922485" y="2435423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781800" y="2438400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962400" y="137160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81800" y="137160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sp>
        <p:nvSpPr>
          <p:cNvPr id="33" name="TextBox 17"/>
          <p:cNvSpPr txBox="1"/>
          <p:nvPr/>
        </p:nvSpPr>
        <p:spPr>
          <a:xfrm>
            <a:off x="533400" y="2286000"/>
            <a:ext cx="281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de Maxwell-Boltzmann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5052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uitgesmeerd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lager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029200"/>
            <a:ext cx="4038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Dopplerverbreding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negatieve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feedback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draagt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stabiliteit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4154269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uitsmeren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temperatuur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16"/>
          <p:cNvGrpSpPr/>
          <p:nvPr/>
        </p:nvGrpSpPr>
        <p:grpSpPr>
          <a:xfrm>
            <a:off x="5105400" y="4114800"/>
            <a:ext cx="2990850" cy="2087428"/>
            <a:chOff x="5105400" y="4114800"/>
            <a:chExt cx="2990850" cy="2087428"/>
          </a:xfrm>
        </p:grpSpPr>
        <p:pic>
          <p:nvPicPr>
            <p:cNvPr id="19149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4114800"/>
              <a:ext cx="2990850" cy="2087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4191000"/>
              <a:ext cx="685800" cy="244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  <p:bldP spid="3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Drempelwaarden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slaan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emitteren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944469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quantumconfiguraties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2976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602468"/>
            <a:ext cx="777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Drempelenergie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4.8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koolstof-12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6.4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zuurstof-16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0.04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uranium-238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81400"/>
            <a:ext cx="3819525" cy="286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kstvak 20"/>
          <p:cNvSpPr txBox="1"/>
          <p:nvPr/>
        </p:nvSpPr>
        <p:spPr>
          <a:xfrm>
            <a:off x="5562600" y="4278868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U</a:t>
            </a:r>
          </a:p>
        </p:txBody>
      </p:sp>
      <p:sp>
        <p:nvSpPr>
          <p:cNvPr id="23" name="TextBox 17"/>
          <p:cNvSpPr txBox="1"/>
          <p:nvPr/>
        </p:nvSpPr>
        <p:spPr>
          <a:xfrm>
            <a:off x="533400" y="3661827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495800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297269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in uranium-238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6135469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liggen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voldoende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verwaarloosd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/>
      <p:bldP spid="19" grpId="0"/>
      <p:bldP spid="21" grpId="0"/>
      <p:bldP spid="23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Splijtbaar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Uranium-235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enige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5908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plutonium-240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6"/>
          <p:cNvGrpSpPr/>
          <p:nvPr/>
        </p:nvGrpSpPr>
        <p:grpSpPr>
          <a:xfrm>
            <a:off x="5486400" y="1981200"/>
            <a:ext cx="3646545" cy="2448345"/>
            <a:chOff x="5486400" y="1981200"/>
            <a:chExt cx="3646545" cy="2448345"/>
          </a:xfrm>
        </p:grpSpPr>
        <p:pic>
          <p:nvPicPr>
            <p:cNvPr id="1935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1981200"/>
              <a:ext cx="3646545" cy="2448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5946944" y="3669268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235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8077200" y="2209800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latin typeface="Calibri" pitchFamily="34" charset="0"/>
                  <a:cs typeface="Calibri" pitchFamily="34" charset="0"/>
                </a:rPr>
                <a:t>fission</a:t>
              </a:r>
              <a:endParaRPr lang="nl-NL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ep 20"/>
          <p:cNvGrpSpPr/>
          <p:nvPr/>
        </p:nvGrpSpPr>
        <p:grpSpPr>
          <a:xfrm>
            <a:off x="5486734" y="4495800"/>
            <a:ext cx="3657266" cy="2362200"/>
            <a:chOff x="5486734" y="4495800"/>
            <a:chExt cx="3657266" cy="2362200"/>
          </a:xfrm>
        </p:grpSpPr>
        <p:pic>
          <p:nvPicPr>
            <p:cNvPr id="1935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734" y="4495800"/>
              <a:ext cx="3657266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5943600" y="6096000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239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Pu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8077200" y="4659868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latin typeface="Calibri" pitchFamily="34" charset="0"/>
                  <a:cs typeface="Calibri" pitchFamily="34" charset="0"/>
                </a:rPr>
                <a:t>fission</a:t>
              </a:r>
              <a:endParaRPr lang="nl-NL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7" name="TextBox 17"/>
          <p:cNvSpPr txBox="1"/>
          <p:nvPr/>
        </p:nvSpPr>
        <p:spPr>
          <a:xfrm>
            <a:off x="533400" y="19166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en -241, en uranium-233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634026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Fission cross sections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4801"/>
            <a:ext cx="3772836" cy="27431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5791200"/>
            <a:ext cx="1905000" cy="30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57912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>
                <a:latin typeface="Calibri" pitchFamily="34" charset="0"/>
                <a:cs typeface="Calibri" pitchFamily="34" charset="0"/>
              </a:rPr>
              <a:pPr>
                <a:defRPr/>
              </a:pPr>
              <a:t>15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Isotopen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natuurlijk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uranium</a:t>
            </a:r>
            <a:endParaRPr lang="nl-NL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0378"/>
            <a:ext cx="9144000" cy="341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43434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5144869"/>
            <a:ext cx="594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654" y="5257800"/>
            <a:ext cx="240634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Verstrooiing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166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degradatie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(neutron slow down)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28194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ratio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hard spectrum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221468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medium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ratio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soft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spectrum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32766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4079875" y="3857632"/>
          <a:ext cx="1855788" cy="327025"/>
        </p:xfrm>
        <a:graphic>
          <a:graphicData uri="http://schemas.openxmlformats.org/presentationml/2006/ole">
            <p:oleObj spid="_x0000_s236546" name="Equation" r:id="rId4" imgW="1155600" imgH="203040" progId="Equation.DSMT4">
              <p:embed/>
            </p:oleObj>
          </a:graphicData>
        </a:graphic>
      </p:graphicFrame>
      <p:graphicFrame>
        <p:nvGraphicFramePr>
          <p:cNvPr id="194563" name="Object 3"/>
          <p:cNvGraphicFramePr>
            <a:graphicFrameLocks noChangeAspect="1"/>
          </p:cNvGraphicFramePr>
          <p:nvPr/>
        </p:nvGraphicFramePr>
        <p:xfrm>
          <a:off x="3775075" y="4107664"/>
          <a:ext cx="2732088" cy="633413"/>
        </p:xfrm>
        <a:graphic>
          <a:graphicData uri="http://schemas.openxmlformats.org/presentationml/2006/ole">
            <p:oleObj spid="_x0000_s236547" name="Equation" r:id="rId5" imgW="1701720" imgH="393480" progId="Equation.DSMT4">
              <p:embed/>
            </p:oleObj>
          </a:graphicData>
        </a:graphic>
      </p:graphicFrame>
      <p:sp>
        <p:nvSpPr>
          <p:cNvPr id="23" name="Rechteraccolade 22"/>
          <p:cNvSpPr/>
          <p:nvPr/>
        </p:nvSpPr>
        <p:spPr bwMode="auto">
          <a:xfrm>
            <a:off x="6594475" y="3901289"/>
            <a:ext cx="152400" cy="762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4" name="Object 4"/>
          <p:cNvGraphicFramePr>
            <a:graphicFrameLocks noChangeAspect="1"/>
          </p:cNvGraphicFramePr>
          <p:nvPr/>
        </p:nvGraphicFramePr>
        <p:xfrm>
          <a:off x="6950075" y="3887795"/>
          <a:ext cx="1812925" cy="755650"/>
        </p:xfrm>
        <a:graphic>
          <a:graphicData uri="http://schemas.openxmlformats.org/presentationml/2006/ole">
            <p:oleObj spid="_x0000_s236548" name="Equation" r:id="rId6" imgW="1130040" imgH="46980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3626404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frontale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6629400" y="4706012"/>
            <a:ext cx="24384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Maximum energieverlies:</a:t>
            </a:r>
          </a:p>
          <a:p>
            <a:pPr lvl="1"/>
            <a:r>
              <a:rPr lang="nl-NL" sz="1100" dirty="0" smtClean="0">
                <a:latin typeface="Calibri" pitchFamily="34" charset="0"/>
                <a:cs typeface="Calibri" pitchFamily="34" charset="0"/>
              </a:rPr>
              <a:t>2% in een botsing met </a:t>
            </a:r>
            <a:r>
              <a:rPr lang="nl-NL" sz="1100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nl-NL" sz="1100" dirty="0" smtClean="0">
                <a:latin typeface="Calibri" pitchFamily="34" charset="0"/>
                <a:cs typeface="Calibri" pitchFamily="34" charset="0"/>
              </a:rPr>
              <a:t>U</a:t>
            </a:r>
          </a:p>
          <a:p>
            <a:pPr lvl="1"/>
            <a:r>
              <a:rPr lang="nl-NL" sz="1100" dirty="0" smtClean="0">
                <a:latin typeface="Calibri" pitchFamily="34" charset="0"/>
                <a:cs typeface="Calibri" pitchFamily="34" charset="0"/>
              </a:rPr>
              <a:t>100% voor met een proton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533400" y="4736068"/>
            <a:ext cx="480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Algemeen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waarschijnlijkheidsverdeling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3"/>
          <p:cNvGrpSpPr/>
          <p:nvPr/>
        </p:nvGrpSpPr>
        <p:grpSpPr>
          <a:xfrm>
            <a:off x="1462088" y="5181600"/>
            <a:ext cx="4876800" cy="819812"/>
            <a:chOff x="1462088" y="5181600"/>
            <a:chExt cx="4876800" cy="819812"/>
          </a:xfrm>
        </p:grpSpPr>
        <p:graphicFrame>
          <p:nvGraphicFramePr>
            <p:cNvPr id="194565" name="Object 5"/>
            <p:cNvGraphicFramePr>
              <a:graphicFrameLocks noChangeAspect="1"/>
            </p:cNvGraphicFramePr>
            <p:nvPr/>
          </p:nvGraphicFramePr>
          <p:xfrm>
            <a:off x="1462088" y="5181600"/>
            <a:ext cx="4876800" cy="819812"/>
          </p:xfrm>
          <a:graphic>
            <a:graphicData uri="http://schemas.openxmlformats.org/presentationml/2006/ole">
              <p:oleObj spid="_x0000_s236549" name="Equation" r:id="rId7" imgW="4241520" imgH="711000" progId="Equation.DSMT4">
                <p:embed/>
              </p:oleObj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4786313" y="5181600"/>
              <a:ext cx="90488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5" name="TextBox 17"/>
          <p:cNvSpPr txBox="1"/>
          <p:nvPr/>
        </p:nvSpPr>
        <p:spPr>
          <a:xfrm>
            <a:off x="533400" y="5867400"/>
            <a:ext cx="396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Voorbeelden: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H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0, 0 &lt; E’ &lt; E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C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0.72, 0.72E &lt; E’ &lt; E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U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0.98, 0.98E &lt; E’ &lt;E 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Ovaal 24"/>
          <p:cNvSpPr/>
          <p:nvPr/>
        </p:nvSpPr>
        <p:spPr bwMode="auto">
          <a:xfrm>
            <a:off x="5105400" y="3324232"/>
            <a:ext cx="304800" cy="304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6" name="Ovaal 25"/>
          <p:cNvSpPr/>
          <p:nvPr/>
        </p:nvSpPr>
        <p:spPr bwMode="auto">
          <a:xfrm>
            <a:off x="4419600" y="340043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4" name="Rechte verbindingslijn met pijl 33"/>
          <p:cNvCxnSpPr>
            <a:stCxn id="26" idx="6"/>
          </p:cNvCxnSpPr>
          <p:nvPr/>
        </p:nvCxnSpPr>
        <p:spPr bwMode="auto">
          <a:xfrm>
            <a:off x="4572000" y="3476632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Ovaal 36"/>
          <p:cNvSpPr/>
          <p:nvPr/>
        </p:nvSpPr>
        <p:spPr bwMode="auto">
          <a:xfrm>
            <a:off x="7239000" y="3324232"/>
            <a:ext cx="304800" cy="304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8" name="Ovaal 37"/>
          <p:cNvSpPr/>
          <p:nvPr/>
        </p:nvSpPr>
        <p:spPr bwMode="auto">
          <a:xfrm>
            <a:off x="6553200" y="340043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9" name="Rechte verbindingslijn met pijl 38"/>
          <p:cNvCxnSpPr/>
          <p:nvPr/>
        </p:nvCxnSpPr>
        <p:spPr bwMode="auto">
          <a:xfrm flipH="1">
            <a:off x="6096000" y="3476632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Rechte verbindingslijn met pijl 40"/>
          <p:cNvCxnSpPr/>
          <p:nvPr/>
        </p:nvCxnSpPr>
        <p:spPr bwMode="auto">
          <a:xfrm>
            <a:off x="7543800" y="3476632"/>
            <a:ext cx="228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31" grpId="0"/>
      <p:bldP spid="17" grpId="0"/>
      <p:bldP spid="21" grpId="0"/>
      <p:bldP spid="23" grpId="0" animBg="1"/>
      <p:bldP spid="28" grpId="0"/>
      <p:bldP spid="29" grpId="0" animBg="1"/>
      <p:bldP spid="30" grpId="0"/>
      <p:bldP spid="35" grpId="0"/>
      <p:bldP spid="25" grpId="0" animBg="1"/>
      <p:bldP spid="2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Modereren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30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). 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533400" y="2221468"/>
            <a:ext cx="7848600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wenselijke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Grote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energieverlies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botsing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3505200"/>
            <a:ext cx="4495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Slowing down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decrement:</a:t>
            </a:r>
          </a:p>
          <a:p>
            <a:pPr>
              <a:defRPr/>
            </a:pPr>
            <a:r>
              <a:rPr lang="en-US" sz="1600" smtClean="0">
                <a:latin typeface="Calibri" pitchFamily="34" charset="0"/>
                <a:cs typeface="Calibri" pitchFamily="34" charset="0"/>
              </a:rPr>
              <a:t>gemiddeld relatief verlies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3352800" y="3485356"/>
          <a:ext cx="4262438" cy="469900"/>
        </p:xfrm>
        <a:graphic>
          <a:graphicData uri="http://schemas.openxmlformats.org/presentationml/2006/ole">
            <p:oleObj spid="_x0000_s237570" name="Equation" r:id="rId4" imgW="2654280" imgH="29196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41148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7391400" y="5819419"/>
            <a:ext cx="171688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Verlies onafhankelijk van energie</a:t>
            </a:r>
            <a:endParaRPr lang="nl-NL" sz="11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5181600"/>
            <a:ext cx="381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modereren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5593" name="Object 9"/>
          <p:cNvGraphicFramePr>
            <a:graphicFrameLocks noChangeAspect="1"/>
          </p:cNvGraphicFramePr>
          <p:nvPr/>
        </p:nvGraphicFramePr>
        <p:xfrm>
          <a:off x="1066800" y="4450796"/>
          <a:ext cx="4486275" cy="715962"/>
        </p:xfrm>
        <a:graphic>
          <a:graphicData uri="http://schemas.openxmlformats.org/presentationml/2006/ole">
            <p:oleObj spid="_x0000_s237571" name="Equation" r:id="rId5" imgW="2793960" imgH="444240" progId="Equation.DSMT4">
              <p:embed/>
            </p:oleObj>
          </a:graphicData>
        </a:graphic>
      </p:graphicFrame>
      <p:sp>
        <p:nvSpPr>
          <p:cNvPr id="25" name="PIJL-RECHTS 24"/>
          <p:cNvSpPr/>
          <p:nvPr/>
        </p:nvSpPr>
        <p:spPr bwMode="auto">
          <a:xfrm>
            <a:off x="5791200" y="458890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5594" name="Object 10"/>
          <p:cNvGraphicFramePr>
            <a:graphicFrameLocks noChangeAspect="1"/>
          </p:cNvGraphicFramePr>
          <p:nvPr/>
        </p:nvGraphicFramePr>
        <p:xfrm>
          <a:off x="7467600" y="4846084"/>
          <a:ext cx="1039813" cy="939800"/>
        </p:xfrm>
        <a:graphic>
          <a:graphicData uri="http://schemas.openxmlformats.org/presentationml/2006/ole">
            <p:oleObj spid="_x0000_s237572" name="Equation" r:id="rId6" imgW="647640" imgH="583920" progId="Equation.DSMT4">
              <p:embed/>
            </p:oleObj>
          </a:graphicData>
        </a:graphic>
      </p:graphicFrame>
      <p:graphicFrame>
        <p:nvGraphicFramePr>
          <p:cNvPr id="195595" name="Object 11"/>
          <p:cNvGraphicFramePr>
            <a:graphicFrameLocks noChangeAspect="1"/>
          </p:cNvGraphicFramePr>
          <p:nvPr/>
        </p:nvGraphicFramePr>
        <p:xfrm>
          <a:off x="3429000" y="5395912"/>
          <a:ext cx="3265488" cy="776288"/>
        </p:xfrm>
        <a:graphic>
          <a:graphicData uri="http://schemas.openxmlformats.org/presentationml/2006/ole">
            <p:oleObj spid="_x0000_s237573" name="Equation" r:id="rId7" imgW="2031840" imgH="482400" progId="Equation.DSMT4">
              <p:embed/>
            </p:oleObj>
          </a:graphicData>
        </a:graphic>
      </p:graphicFrame>
      <p:graphicFrame>
        <p:nvGraphicFramePr>
          <p:cNvPr id="195596" name="Object 12"/>
          <p:cNvGraphicFramePr>
            <a:graphicFrameLocks noChangeAspect="1"/>
          </p:cNvGraphicFramePr>
          <p:nvPr/>
        </p:nvGraphicFramePr>
        <p:xfrm>
          <a:off x="6774656" y="4580971"/>
          <a:ext cx="1366837" cy="327025"/>
        </p:xfrm>
        <a:graphic>
          <a:graphicData uri="http://schemas.openxmlformats.org/presentationml/2006/ole">
            <p:oleObj spid="_x0000_s237574" name="Equation" r:id="rId8" imgW="850680" imgH="203040" progId="Equation.DSMT4">
              <p:embed/>
            </p:oleObj>
          </a:graphicData>
        </a:graphic>
      </p:graphicFrame>
      <p:graphicFrame>
        <p:nvGraphicFramePr>
          <p:cNvPr id="195597" name="Object 13"/>
          <p:cNvGraphicFramePr>
            <a:graphicFrameLocks noChangeAspect="1"/>
          </p:cNvGraphicFramePr>
          <p:nvPr/>
        </p:nvGraphicFramePr>
        <p:xfrm>
          <a:off x="6781800" y="5025929"/>
          <a:ext cx="571500" cy="265112"/>
        </p:xfrm>
        <a:graphic>
          <a:graphicData uri="http://schemas.openxmlformats.org/presentationml/2006/ole">
            <p:oleObj spid="_x0000_s237575" name="Equation" r:id="rId9" imgW="355320" imgH="164880" progId="Equation.DSMT4">
              <p:embed/>
            </p:oleObj>
          </a:graphicData>
        </a:graphic>
      </p:graphicFrame>
      <p:sp>
        <p:nvSpPr>
          <p:cNvPr id="19" name="TextBox 17"/>
          <p:cNvSpPr txBox="1"/>
          <p:nvPr/>
        </p:nvSpPr>
        <p:spPr>
          <a:xfrm>
            <a:off x="533400" y="5867400"/>
            <a:ext cx="784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Voorbeelden: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H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= 1, E/E’ = 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1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= 2.72, Ē’ = 0.37E,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(2e6/0.025)/1=18</a:t>
            </a:r>
            <a:endParaRPr lang="en-US" sz="1400" i="1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C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0.72 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= 0.16, E/E’ = 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0.16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= 1.17, Ē’ = 0.85E 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(2e6/0.025)/0.16=114</a:t>
            </a:r>
            <a:endParaRPr lang="en-US" sz="1400" i="1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U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0.98 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= 0.0084, E/E’ = 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0.0084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= 1.01, Ē’ = 0.99E,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(2e6/0.025)/0.0084=2275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5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21" grpId="0"/>
      <p:bldP spid="28" grpId="0"/>
      <p:bldP spid="29" grpId="0" animBg="1"/>
      <p:bldP spid="30" grpId="0"/>
      <p:bldP spid="25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Reactortheorie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moderatoren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ep 17"/>
          <p:cNvGrpSpPr/>
          <p:nvPr/>
        </p:nvGrpSpPr>
        <p:grpSpPr>
          <a:xfrm>
            <a:off x="5715001" y="4701480"/>
            <a:ext cx="3429000" cy="2156520"/>
            <a:chOff x="5715001" y="4701480"/>
            <a:chExt cx="3429000" cy="2156520"/>
          </a:xfrm>
        </p:grpSpPr>
        <p:pic>
          <p:nvPicPr>
            <p:cNvPr id="131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1" y="4701480"/>
              <a:ext cx="3429000" cy="2156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20"/>
            <p:cNvSpPr/>
            <p:nvPr/>
          </p:nvSpPr>
          <p:spPr bwMode="auto">
            <a:xfrm>
              <a:off x="7086600" y="4800600"/>
              <a:ext cx="6858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14" name="TextBox 17"/>
          <p:cNvSpPr txBox="1"/>
          <p:nvPr/>
        </p:nvSpPr>
        <p:spPr>
          <a:xfrm>
            <a:off x="533400" y="1219200"/>
            <a:ext cx="61722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Macroscopic slowing down power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(MSDP) is het product of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logarithmisch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energieverlies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2131570"/>
            <a:ext cx="59436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moderating ratio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(MR) is de ratio van de macroscopic slowing down power en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6610" name="Object 2"/>
          <p:cNvGraphicFramePr>
            <a:graphicFrameLocks noChangeAspect="1"/>
          </p:cNvGraphicFramePr>
          <p:nvPr/>
        </p:nvGraphicFramePr>
        <p:xfrm>
          <a:off x="6970712" y="2286000"/>
          <a:ext cx="1182688" cy="693737"/>
        </p:xfrm>
        <a:graphic>
          <a:graphicData uri="http://schemas.openxmlformats.org/presentationml/2006/ole">
            <p:oleObj spid="_x0000_s238594" name="Equation" r:id="rId5" imgW="736560" imgH="431640" progId="Equation.DSMT4">
              <p:embed/>
            </p:oleObj>
          </a:graphicData>
        </a:graphic>
      </p:graphicFrame>
      <p:graphicFrame>
        <p:nvGraphicFramePr>
          <p:cNvPr id="196611" name="Object 3"/>
          <p:cNvGraphicFramePr>
            <a:graphicFrameLocks noChangeAspect="1"/>
          </p:cNvGraphicFramePr>
          <p:nvPr/>
        </p:nvGraphicFramePr>
        <p:xfrm>
          <a:off x="6669088" y="1704976"/>
          <a:ext cx="1408112" cy="366712"/>
        </p:xfrm>
        <a:graphic>
          <a:graphicData uri="http://schemas.openxmlformats.org/presentationml/2006/ole">
            <p:oleObj spid="_x0000_s238595" name="Equation" r:id="rId6" imgW="876240" imgH="228600" progId="Equation.DSMT4">
              <p:embed/>
            </p:oleObj>
          </a:graphicData>
        </a:graphic>
      </p:graphicFrame>
      <p:pic>
        <p:nvPicPr>
          <p:cNvPr id="196612" name="Picture 4" descr="\\vmware-host\Shared Folders\Desktop\nuclear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388866"/>
            <a:ext cx="2209800" cy="3370065"/>
          </a:xfrm>
          <a:prstGeom prst="rect">
            <a:avLst/>
          </a:prstGeom>
          <a:noFill/>
        </p:spPr>
      </p:pic>
      <p:pic>
        <p:nvPicPr>
          <p:cNvPr id="196613" name="Picture 5" descr="\\vmware-host\Shared Folders\Desktop\neutron-moderator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394646"/>
            <a:ext cx="2038350" cy="17869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energieverdelingen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4366" y="228600"/>
            <a:ext cx="1526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Inhoud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/~jo/energie 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Roel Aaij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raaij@nikhef.nl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Dictaat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Werk in uitvoering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Jelley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E. Lewis, Fundamentals of Nuclear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Inhoud van de 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1 Motivatie, exponentiële groei, CO2 toename, broeikaseffect, klimaat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Energieverbruik: transport, verwarming, koeling, verlichting, landbouw, veeteelt, fabricage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2 Kernenergie: kernfysica, splijting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3 Kernenergie: reactorfysica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4 Kernenergie: maatschappelijke discussie (risico’s, afval), kernfusie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5 Energie, thermodynamica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Entropie, enthalpie, Carnot, Otto, Rankine processen, informatie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Energiebronnen: fossiele brandstoffen (olie, gas, kolen), wind, zon (PV, thermisch, biomassa), waterkracht, geothermisch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6 Fluctuaties: opslag (batterijen, water, waterstof), transport van energie, efficientie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                          Energie: scenario’s voor Nederland, wereld, fysieke mogelijkheden, politiek, ethische vragen, economische aspecten</a:t>
            </a: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162" cy="222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Gratis te downloaden</a:t>
            </a:r>
            <a:endParaRPr lang="nl-NL" sz="1200" dirty="0" err="1" smtClean="0">
              <a:latin typeface="+mn-lt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fgeronde rechthoek 10"/>
          <p:cNvSpPr/>
          <p:nvPr/>
        </p:nvSpPr>
        <p:spPr bwMode="auto">
          <a:xfrm>
            <a:off x="940592" y="5043714"/>
            <a:ext cx="3200400" cy="2286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energieverdelingen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55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verhouding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i+1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die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916668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fission,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verwijden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5908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12068"/>
            <a:ext cx="5410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Vereenvoudigingen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ontstaan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allemaal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instantaan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delayed neutrons)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Verwaarlozen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eindige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afmetingen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reactor 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en stellen                        met      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oneindig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 en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NL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non-leakage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1655763" y="4205288"/>
          <a:ext cx="1011237" cy="381000"/>
        </p:xfrm>
        <a:graphic>
          <a:graphicData uri="http://schemas.openxmlformats.org/presentationml/2006/ole">
            <p:oleObj spid="_x0000_s239618" name="Equation" r:id="rId4" imgW="609480" imgH="228600" progId="Equation.DSMT4">
              <p:embed/>
            </p:oleObj>
          </a:graphicData>
        </a:graphic>
      </p:graphicFrame>
      <p:sp>
        <p:nvSpPr>
          <p:cNvPr id="54" name="TextBox 17"/>
          <p:cNvSpPr txBox="1"/>
          <p:nvPr/>
        </p:nvSpPr>
        <p:spPr>
          <a:xfrm>
            <a:off x="533400" y="50292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Later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invloeden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delayed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eindigheid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reactorkern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219200"/>
            <a:ext cx="1828800" cy="156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200400"/>
            <a:ext cx="151883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3016663"/>
            <a:ext cx="1447800" cy="125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4504" name="Object 8"/>
          <p:cNvGraphicFramePr>
            <a:graphicFrameLocks noChangeAspect="1"/>
          </p:cNvGraphicFramePr>
          <p:nvPr/>
        </p:nvGraphicFramePr>
        <p:xfrm>
          <a:off x="3062288" y="4198144"/>
          <a:ext cx="315913" cy="381000"/>
        </p:xfrm>
        <a:graphic>
          <a:graphicData uri="http://schemas.openxmlformats.org/presentationml/2006/ole">
            <p:oleObj spid="_x0000_s239619" name="Equation" r:id="rId8" imgW="19044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1890" y="5105400"/>
            <a:ext cx="24421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nucleaire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brandstof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55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gespleten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2098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per gespleten kern (typisch 2 – 3)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362092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TextBox 17"/>
          <p:cNvSpPr txBox="1"/>
          <p:nvPr/>
        </p:nvSpPr>
        <p:spPr>
          <a:xfrm>
            <a:off x="533400" y="3733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reactor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houden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gespleten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9"/>
          <p:cNvGrpSpPr/>
          <p:nvPr/>
        </p:nvGrpSpPr>
        <p:grpSpPr>
          <a:xfrm>
            <a:off x="2362200" y="2667000"/>
            <a:ext cx="3124200" cy="533400"/>
            <a:chOff x="4343400" y="2590800"/>
            <a:chExt cx="3124200" cy="533400"/>
          </a:xfrm>
        </p:grpSpPr>
        <p:sp>
          <p:nvSpPr>
            <p:cNvPr id="17" name="Rounded Rectangle 27"/>
            <p:cNvSpPr/>
            <p:nvPr/>
          </p:nvSpPr>
          <p:spPr bwMode="auto">
            <a:xfrm>
              <a:off x="4343400" y="2590800"/>
              <a:ext cx="31242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55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9600" y="2667000"/>
              <a:ext cx="2895600" cy="39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429000"/>
            <a:ext cx="2014537" cy="26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27" name="Object 7"/>
          <p:cNvGraphicFramePr>
            <a:graphicFrameLocks noChangeAspect="1"/>
          </p:cNvGraphicFramePr>
          <p:nvPr/>
        </p:nvGraphicFramePr>
        <p:xfrm>
          <a:off x="1997865" y="3762374"/>
          <a:ext cx="547687" cy="338138"/>
        </p:xfrm>
        <a:graphic>
          <a:graphicData uri="http://schemas.openxmlformats.org/presentationml/2006/ole">
            <p:oleObj spid="_x0000_s240642" name="Equation" r:id="rId7" imgW="330120" imgH="20304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438471"/>
            <a:ext cx="403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één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4350603"/>
            <a:ext cx="1219200" cy="5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7155" y="3333937"/>
            <a:ext cx="2436845" cy="181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/>
          <p:nvPr/>
        </p:nvSpPr>
        <p:spPr>
          <a:xfrm>
            <a:off x="7086600" y="35052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7086600" y="52578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239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884003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0.1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352871"/>
            <a:ext cx="5715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Behalve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marine propulsion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fabricage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duur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!</a:t>
            </a:r>
          </a:p>
          <a:p>
            <a:pPr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proliferatie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issues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6248400" y="2743200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3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54" grpId="0"/>
      <p:bldP spid="14" grpId="0"/>
      <p:bldP spid="22" grpId="0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4114800"/>
            <a:ext cx="3803650" cy="274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brandstof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Voornamelijk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uranium-238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0.7%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8310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Boven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helpt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h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(E)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verhogen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76600"/>
            <a:ext cx="5410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Power reactorontwerp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Intermediate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reactoren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gemaakt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itchFamily="34" charset="0"/>
                <a:cs typeface="Calibri" pitchFamily="34" charset="0"/>
              </a:rPr>
              <a:t>Definitie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343400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Concentreer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range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029200"/>
            <a:ext cx="5791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Ontwerp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i="1" smtClean="0">
                <a:cs typeface="Calibri" pitchFamily="34" charset="0"/>
              </a:rPr>
              <a:t>e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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10%)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4"/>
          <p:cNvGrpSpPr/>
          <p:nvPr/>
        </p:nvGrpSpPr>
        <p:grpSpPr>
          <a:xfrm>
            <a:off x="2895600" y="1981200"/>
            <a:ext cx="1447800" cy="685800"/>
            <a:chOff x="5105400" y="1828800"/>
            <a:chExt cx="1447800" cy="685800"/>
          </a:xfrm>
        </p:grpSpPr>
        <p:sp>
          <p:nvSpPr>
            <p:cNvPr id="17" name="Rounded Rectangle 27"/>
            <p:cNvSpPr/>
            <p:nvPr/>
          </p:nvSpPr>
          <p:spPr bwMode="auto">
            <a:xfrm>
              <a:off x="5105400" y="1828800"/>
              <a:ext cx="1447800" cy="685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65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1905000"/>
              <a:ext cx="1271587" cy="565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PIJL-RECHTS 29"/>
          <p:cNvSpPr/>
          <p:nvPr/>
        </p:nvSpPr>
        <p:spPr bwMode="auto">
          <a:xfrm>
            <a:off x="4572000" y="214788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038352"/>
            <a:ext cx="2767012" cy="5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5920026"/>
            <a:ext cx="4800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Ontwerp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(moderator)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of D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14" grpId="0"/>
      <p:bldP spid="22" grpId="0"/>
      <p:bldP spid="29" grpId="0"/>
      <p:bldP spid="30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moderatoren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uranium-238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907268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Macroscopic slowing down power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Goede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want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slowing down decrement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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genoeg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Grote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5117068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Gassen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dichtheid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48640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Power reactor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gerealiseerd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moderator (met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moeilijk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lukt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7570" name="Object 2"/>
          <p:cNvGraphicFramePr>
            <a:graphicFrameLocks noChangeAspect="1"/>
          </p:cNvGraphicFramePr>
          <p:nvPr/>
        </p:nvGraphicFramePr>
        <p:xfrm>
          <a:off x="1143000" y="3810000"/>
          <a:ext cx="1182687" cy="693738"/>
        </p:xfrm>
        <a:graphic>
          <a:graphicData uri="http://schemas.openxmlformats.org/presentationml/2006/ole">
            <p:oleObj spid="_x0000_s241666" name="Equation" r:id="rId4" imgW="736560" imgH="431640" progId="Equation.DSMT4">
              <p:embed/>
            </p:oleObj>
          </a:graphicData>
        </a:graphic>
      </p:graphicFrame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3810000" y="2924175"/>
          <a:ext cx="1408112" cy="366713"/>
        </p:xfrm>
        <a:graphic>
          <a:graphicData uri="http://schemas.openxmlformats.org/presentationml/2006/ole">
            <p:oleObj spid="_x0000_s241667" name="Equation" r:id="rId5" imgW="876240" imgH="228600" progId="Equation.DSMT4">
              <p:embed/>
            </p:oleObj>
          </a:graphicData>
        </a:graphic>
      </p:graphicFrame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6248400" y="2347912"/>
          <a:ext cx="979487" cy="366713"/>
        </p:xfrm>
        <a:graphic>
          <a:graphicData uri="http://schemas.openxmlformats.org/presentationml/2006/ole">
            <p:oleObj spid="_x0000_s241668" name="Equation" r:id="rId6" imgW="609480" imgH="228600" progId="Equation.DSMT4">
              <p:embed/>
            </p:oleObj>
          </a:graphicData>
        </a:graphic>
      </p:graphicFrame>
      <p:graphicFrame>
        <p:nvGraphicFramePr>
          <p:cNvPr id="237573" name="Object 5"/>
          <p:cNvGraphicFramePr>
            <a:graphicFrameLocks noChangeAspect="1"/>
          </p:cNvGraphicFramePr>
          <p:nvPr/>
        </p:nvGraphicFramePr>
        <p:xfrm>
          <a:off x="5181600" y="2590800"/>
          <a:ext cx="306388" cy="366713"/>
        </p:xfrm>
        <a:graphic>
          <a:graphicData uri="http://schemas.openxmlformats.org/presentationml/2006/ole">
            <p:oleObj spid="_x0000_s241669" name="Equation" r:id="rId7" imgW="190440" imgH="228600" progId="Equation.DSMT4">
              <p:embed/>
            </p:oleObj>
          </a:graphicData>
        </a:graphic>
      </p:graphicFrame>
      <p:sp>
        <p:nvSpPr>
          <p:cNvPr id="23" name="TextBox 17"/>
          <p:cNvSpPr txBox="1"/>
          <p:nvPr/>
        </p:nvSpPr>
        <p:spPr>
          <a:xfrm>
            <a:off x="533400" y="3200400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Macroscopic slowing down ratio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75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352800"/>
            <a:ext cx="5943598" cy="168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6096000"/>
            <a:ext cx="8229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Boron-10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4000 b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Het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`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poisson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’ en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stoppen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33" grpId="0"/>
      <p:bldP spid="14" grpId="0"/>
      <p:bldP spid="22" grpId="0"/>
      <p:bldP spid="29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Energiespectra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5908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flux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Dichtheidsverdeling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202668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/cm pad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8768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flux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2913062" y="2638424"/>
          <a:ext cx="1735138" cy="327025"/>
        </p:xfrm>
        <a:graphic>
          <a:graphicData uri="http://schemas.openxmlformats.org/presentationml/2006/ole">
            <p:oleObj spid="_x0000_s242690" name="Equation" r:id="rId4" imgW="1079280" imgH="203040" progId="Equation.DSMT4">
              <p:embed/>
            </p:oleObj>
          </a:graphicData>
        </a:graphic>
      </p:graphicFrame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2532852" y="1868487"/>
          <a:ext cx="836612" cy="327025"/>
        </p:xfrm>
        <a:graphic>
          <a:graphicData uri="http://schemas.openxmlformats.org/presentationml/2006/ole">
            <p:oleObj spid="_x0000_s242691" name="Equation" r:id="rId5" imgW="520560" imgH="203040" progId="Equation.DSMT4">
              <p:embed/>
            </p:oleObj>
          </a:graphicData>
        </a:graphic>
      </p:graphicFrame>
      <p:sp>
        <p:nvSpPr>
          <p:cNvPr id="23" name="TextBox 17"/>
          <p:cNvSpPr txBox="1"/>
          <p:nvPr/>
        </p:nvSpPr>
        <p:spPr>
          <a:xfrm>
            <a:off x="533400" y="3468469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afgelegde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 s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819776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Reaction rates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1452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8598" name="Object 6"/>
          <p:cNvGraphicFramePr>
            <a:graphicFrameLocks noChangeAspect="1"/>
          </p:cNvGraphicFramePr>
          <p:nvPr/>
        </p:nvGraphicFramePr>
        <p:xfrm>
          <a:off x="1485900" y="2058193"/>
          <a:ext cx="3305175" cy="531813"/>
        </p:xfrm>
        <a:graphic>
          <a:graphicData uri="http://schemas.openxmlformats.org/presentationml/2006/ole">
            <p:oleObj spid="_x0000_s242692" name="Equation" r:id="rId6" imgW="2057400" imgH="330120" progId="Equation.DSMT4">
              <p:embed/>
            </p:oleObj>
          </a:graphicData>
        </a:graphic>
      </p:graphicFrame>
      <p:cxnSp>
        <p:nvCxnSpPr>
          <p:cNvPr id="20" name="Rechte verbindingslijn met pijl 19"/>
          <p:cNvCxnSpPr/>
          <p:nvPr/>
        </p:nvCxnSpPr>
        <p:spPr bwMode="auto">
          <a:xfrm rot="5400000" flipH="1" flipV="1">
            <a:off x="3543300" y="3162300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3712368" y="3090864"/>
            <a:ext cx="409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Neutron snelheid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die hoort bij energie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E</a:t>
            </a:r>
          </a:p>
        </p:txBody>
      </p:sp>
      <p:graphicFrame>
        <p:nvGraphicFramePr>
          <p:cNvPr id="238599" name="Object 7"/>
          <p:cNvGraphicFramePr>
            <a:graphicFrameLocks noChangeAspect="1"/>
          </p:cNvGraphicFramePr>
          <p:nvPr/>
        </p:nvGraphicFramePr>
        <p:xfrm>
          <a:off x="1905000" y="3505200"/>
          <a:ext cx="857250" cy="327025"/>
        </p:xfrm>
        <a:graphic>
          <a:graphicData uri="http://schemas.openxmlformats.org/presentationml/2006/ole">
            <p:oleObj spid="_x0000_s242693" name="Equation" r:id="rId7" imgW="533160" imgH="203040" progId="Equation.DSMT4">
              <p:embed/>
            </p:oleObj>
          </a:graphicData>
        </a:graphic>
      </p:graphicFrame>
      <p:graphicFrame>
        <p:nvGraphicFramePr>
          <p:cNvPr id="238600" name="Object 8"/>
          <p:cNvGraphicFramePr>
            <a:graphicFrameLocks noChangeAspect="1"/>
          </p:cNvGraphicFramePr>
          <p:nvPr/>
        </p:nvGraphicFramePr>
        <p:xfrm>
          <a:off x="1890712" y="4239419"/>
          <a:ext cx="673100" cy="368300"/>
        </p:xfrm>
        <a:graphic>
          <a:graphicData uri="http://schemas.openxmlformats.org/presentationml/2006/ole">
            <p:oleObj spid="_x0000_s242694" name="Equation" r:id="rId8" imgW="419040" imgH="228600" progId="Equation.DSMT4">
              <p:embed/>
            </p:oleObj>
          </a:graphicData>
        </a:graphic>
      </p:graphicFrame>
      <p:graphicFrame>
        <p:nvGraphicFramePr>
          <p:cNvPr id="238601" name="Object 9"/>
          <p:cNvGraphicFramePr>
            <a:graphicFrameLocks noChangeAspect="1"/>
          </p:cNvGraphicFramePr>
          <p:nvPr/>
        </p:nvGraphicFramePr>
        <p:xfrm>
          <a:off x="6227762" y="4898231"/>
          <a:ext cx="1163638" cy="368300"/>
        </p:xfrm>
        <a:graphic>
          <a:graphicData uri="http://schemas.openxmlformats.org/presentationml/2006/ole">
            <p:oleObj spid="_x0000_s242695" name="Equation" r:id="rId9" imgW="723600" imgH="228600" progId="Equation.DSMT4">
              <p:embed/>
            </p:oleObj>
          </a:graphicData>
        </a:graphic>
      </p:graphicFrame>
      <p:sp>
        <p:nvSpPr>
          <p:cNvPr id="26" name="TextBox 17"/>
          <p:cNvSpPr txBox="1"/>
          <p:nvPr/>
        </p:nvSpPr>
        <p:spPr>
          <a:xfrm>
            <a:off x="533400" y="5144869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0"/>
          <p:cNvGrpSpPr/>
          <p:nvPr/>
        </p:nvGrpSpPr>
        <p:grpSpPr>
          <a:xfrm>
            <a:off x="2362200" y="5907880"/>
            <a:ext cx="1905000" cy="547688"/>
            <a:chOff x="2057400" y="5943600"/>
            <a:chExt cx="1905000" cy="547688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2057400" y="5957888"/>
              <a:ext cx="19050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38602" name="Object 10"/>
            <p:cNvGraphicFramePr>
              <a:graphicFrameLocks noChangeAspect="1"/>
            </p:cNvGraphicFramePr>
            <p:nvPr/>
          </p:nvGraphicFramePr>
          <p:xfrm>
            <a:off x="2133600" y="5943600"/>
            <a:ext cx="1714500" cy="531812"/>
          </p:xfrm>
          <a:graphic>
            <a:graphicData uri="http://schemas.openxmlformats.org/presentationml/2006/ole">
              <p:oleObj spid="_x0000_s242696" name="Equation" r:id="rId10" imgW="1066680" imgH="330120" progId="Equation.DSMT4">
                <p:embed/>
              </p:oleObj>
            </a:graphicData>
          </a:graphic>
        </p:graphicFrame>
      </p:grpSp>
      <p:sp>
        <p:nvSpPr>
          <p:cNvPr id="32" name="Tekstvak 31"/>
          <p:cNvSpPr txBox="1"/>
          <p:nvPr/>
        </p:nvSpPr>
        <p:spPr>
          <a:xfrm>
            <a:off x="4495800" y="6172200"/>
            <a:ext cx="3865545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Calibri" pitchFamily="34" charset="0"/>
                <a:cs typeface="Calibri" pitchFamily="34" charset="0"/>
              </a:rPr>
              <a:t>Verstrooiings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, absorptie en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fission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rates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23" grpId="0"/>
      <p:bldP spid="25" grpId="0"/>
      <p:bldP spid="17" grpId="0"/>
      <p:bldP spid="21" grpId="0"/>
      <p:bldP spid="26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Reacties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elastisch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inelastisch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p:oleObj spid="_x0000_s321538" name="Equation" r:id="rId4" imgW="774360" imgH="228600" progId="Equation.DSMT4">
              <p:embed/>
            </p:oleObj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invangst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en gamma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p:oleObj spid="_x0000_s321539" name="Equation" r:id="rId5" imgW="825480" imgH="241200" progId="Equation.DSMT4">
              <p:embed/>
            </p:oleObj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p:oleObj spid="_x0000_s321540" name="Equation" r:id="rId6" imgW="812520" imgH="228600" progId="Equation.DSMT4">
              <p:embed/>
            </p:oleObj>
          </a:graphicData>
        </a:graphic>
      </p:graphicFrame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873125" y="4108450"/>
          <a:ext cx="4994275" cy="387350"/>
        </p:xfrm>
        <a:graphic>
          <a:graphicData uri="http://schemas.openxmlformats.org/presentationml/2006/ole">
            <p:oleObj spid="_x0000_s321541" name="Equation" r:id="rId7" imgW="3111480" imgH="241200" progId="Equation.DSMT4">
              <p:embed/>
            </p:oleObj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/>
        </p:nvGraphicFramePr>
        <p:xfrm>
          <a:off x="1600200" y="4414044"/>
          <a:ext cx="1344612" cy="774700"/>
        </p:xfrm>
        <a:graphic>
          <a:graphicData uri="http://schemas.openxmlformats.org/presentationml/2006/ole">
            <p:oleObj spid="_x0000_s321542" name="Equation" r:id="rId8" imgW="838080" imgH="48240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583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33400" y="3657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321543" name="Equation" r:id="rId10" imgW="368280" imgH="203040" progId="Equation.DSMT4">
                <p:embed/>
              </p:oleObj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33" name="Rechthoek 32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35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321544" name="Equation" r:id="rId11" imgW="419040" imgH="203040" progId="Equation.DSMT4">
                <p:embed/>
              </p:oleObj>
            </a:graphicData>
          </a:graphic>
        </p:graphicFrame>
      </p:grpSp>
      <p:sp>
        <p:nvSpPr>
          <p:cNvPr id="36" name="Rechthoek 35"/>
          <p:cNvSpPr/>
          <p:nvPr/>
        </p:nvSpPr>
        <p:spPr bwMode="auto">
          <a:xfrm>
            <a:off x="5542249" y="47363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3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4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321545" name="Equation" r:id="rId12" imgW="368280" imgH="203040" progId="Equation.DSMT4">
                <p:embed/>
              </p:oleObj>
            </a:graphicData>
          </a:graphic>
        </p:graphicFrame>
        <p:sp>
          <p:nvSpPr>
            <p:cNvPr id="42" name="Rechthoek 4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44" name="Rechthoek 43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47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321546" name="Equation" r:id="rId13" imgW="419040" imgH="203040" progId="Equation.DSMT4">
                <p:embed/>
              </p:oleObj>
            </a:graphicData>
          </a:graphic>
        </p:graphicFrame>
      </p:grpSp>
      <p:sp>
        <p:nvSpPr>
          <p:cNvPr id="48" name="TextBox 17"/>
          <p:cNvSpPr txBox="1"/>
          <p:nvPr/>
        </p:nvSpPr>
        <p:spPr>
          <a:xfrm>
            <a:off x="533400" y="5077422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(Maxwell Boltzmann)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2" name="Object 11"/>
          <p:cNvGraphicFramePr>
            <a:graphicFrameLocks noChangeAspect="1"/>
          </p:cNvGraphicFramePr>
          <p:nvPr/>
        </p:nvGraphicFramePr>
        <p:xfrm>
          <a:off x="587375" y="6096000"/>
          <a:ext cx="2689225" cy="754062"/>
        </p:xfrm>
        <a:graphic>
          <a:graphicData uri="http://schemas.openxmlformats.org/presentationml/2006/ole">
            <p:oleObj spid="_x0000_s321547" name="Equation" r:id="rId14" imgW="1676160" imgH="469800" progId="Equation.DSMT4">
              <p:embed/>
            </p:oleObj>
          </a:graphicData>
        </a:graphic>
      </p:graphicFrame>
      <p:graphicFrame>
        <p:nvGraphicFramePr>
          <p:cNvPr id="53" name="Object 13"/>
          <p:cNvGraphicFramePr>
            <a:graphicFrameLocks noChangeAspect="1"/>
          </p:cNvGraphicFramePr>
          <p:nvPr/>
        </p:nvGraphicFramePr>
        <p:xfrm>
          <a:off x="3679825" y="6019800"/>
          <a:ext cx="1425575" cy="774700"/>
        </p:xfrm>
        <a:graphic>
          <a:graphicData uri="http://schemas.openxmlformats.org/presentationml/2006/ole">
            <p:oleObj spid="_x0000_s321548" name="Equation" r:id="rId15" imgW="888840" imgH="4824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 animBg="1"/>
      <p:bldP spid="37" grpId="0" animBg="1"/>
      <p:bldP spid="45" grpId="0" animBg="1"/>
      <p:bldP spid="22" grpId="0"/>
      <p:bldP spid="26" grpId="0"/>
      <p:bldP spid="36" grpId="0" animBg="1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Cross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secties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neutron flux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6" name="TextBox 17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Uranium-235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enige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5908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plutonium-240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166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en -241, en uranium-233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634026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Fission cross sections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1"/>
            <a:ext cx="3772836" cy="2743199"/>
          </a:xfrm>
          <a:prstGeom prst="rect">
            <a:avLst/>
          </a:prstGeom>
          <a:noFill/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8072" y="4095750"/>
            <a:ext cx="412972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Rechte verbindingslijn met pijl 34"/>
          <p:cNvCxnSpPr/>
          <p:nvPr/>
        </p:nvCxnSpPr>
        <p:spPr bwMode="auto">
          <a:xfrm rot="5400000">
            <a:off x="4266406" y="4343400"/>
            <a:ext cx="3353594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5220098" y="5066903"/>
            <a:ext cx="2666999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ep 42"/>
          <p:cNvGrpSpPr/>
          <p:nvPr/>
        </p:nvGrpSpPr>
        <p:grpSpPr>
          <a:xfrm>
            <a:off x="6186488" y="3124200"/>
            <a:ext cx="1966912" cy="693738"/>
            <a:chOff x="3374232" y="3276600"/>
            <a:chExt cx="1966912" cy="693738"/>
          </a:xfrm>
        </p:grpSpPr>
        <p:sp>
          <p:nvSpPr>
            <p:cNvPr id="44" name="Rounded Rectangle 27"/>
            <p:cNvSpPr/>
            <p:nvPr/>
          </p:nvSpPr>
          <p:spPr bwMode="auto">
            <a:xfrm>
              <a:off x="3374232" y="3345656"/>
              <a:ext cx="1966912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45" name="Object 11"/>
            <p:cNvGraphicFramePr>
              <a:graphicFrameLocks noChangeAspect="1"/>
            </p:cNvGraphicFramePr>
            <p:nvPr/>
          </p:nvGraphicFramePr>
          <p:xfrm>
            <a:off x="3429000" y="3276600"/>
            <a:ext cx="1835150" cy="693738"/>
          </p:xfrm>
          <a:graphic>
            <a:graphicData uri="http://schemas.openxmlformats.org/presentationml/2006/ole">
              <p:oleObj spid="_x0000_s322563" name="Equation" r:id="rId6" imgW="1143000" imgH="431640" progId="Equation.DSMT4">
                <p:embed/>
              </p:oleObj>
            </a:graphicData>
          </a:graphic>
        </p:graphicFrame>
      </p:grpSp>
      <p:grpSp>
        <p:nvGrpSpPr>
          <p:cNvPr id="3" name="Groep 31"/>
          <p:cNvGrpSpPr/>
          <p:nvPr/>
        </p:nvGrpSpPr>
        <p:grpSpPr>
          <a:xfrm>
            <a:off x="5326856" y="2133600"/>
            <a:ext cx="2369344" cy="682625"/>
            <a:chOff x="3171824" y="3276600"/>
            <a:chExt cx="2369344" cy="682625"/>
          </a:xfrm>
        </p:grpSpPr>
        <p:sp>
          <p:nvSpPr>
            <p:cNvPr id="33" name="Rounded Rectangle 27"/>
            <p:cNvSpPr/>
            <p:nvPr/>
          </p:nvSpPr>
          <p:spPr bwMode="auto">
            <a:xfrm>
              <a:off x="3171824" y="3276600"/>
              <a:ext cx="2369344" cy="6786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34" name="Object 11"/>
            <p:cNvGraphicFramePr>
              <a:graphicFrameLocks noChangeAspect="1"/>
            </p:cNvGraphicFramePr>
            <p:nvPr/>
          </p:nvGraphicFramePr>
          <p:xfrm>
            <a:off x="3205163" y="3286125"/>
            <a:ext cx="2284412" cy="673100"/>
          </p:xfrm>
          <a:graphic>
            <a:graphicData uri="http://schemas.openxmlformats.org/presentationml/2006/ole">
              <p:oleObj spid="_x0000_s322562" name="Equation" r:id="rId7" imgW="1422360" imgH="419040" progId="Equation.DSMT4">
                <p:embed/>
              </p:oleObj>
            </a:graphicData>
          </a:graphic>
        </p:graphicFrame>
      </p:grpSp>
      <p:cxnSp>
        <p:nvCxnSpPr>
          <p:cNvPr id="52" name="Rechte verbindingslijn met pijl 51"/>
          <p:cNvCxnSpPr/>
          <p:nvPr/>
        </p:nvCxnSpPr>
        <p:spPr bwMode="auto">
          <a:xfrm rot="5400000">
            <a:off x="7658102" y="5372100"/>
            <a:ext cx="1447797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oep 50"/>
          <p:cNvGrpSpPr/>
          <p:nvPr/>
        </p:nvGrpSpPr>
        <p:grpSpPr>
          <a:xfrm>
            <a:off x="6803232" y="4398168"/>
            <a:ext cx="2362200" cy="421480"/>
            <a:chOff x="6803232" y="4398168"/>
            <a:chExt cx="2362200" cy="421480"/>
          </a:xfrm>
        </p:grpSpPr>
        <p:sp>
          <p:nvSpPr>
            <p:cNvPr id="49" name="Rounded Rectangle 27"/>
            <p:cNvSpPr/>
            <p:nvPr/>
          </p:nvSpPr>
          <p:spPr bwMode="auto">
            <a:xfrm>
              <a:off x="6803232" y="4398168"/>
              <a:ext cx="23622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20165" name="Object 5"/>
            <p:cNvGraphicFramePr>
              <a:graphicFrameLocks noChangeAspect="1"/>
            </p:cNvGraphicFramePr>
            <p:nvPr/>
          </p:nvGraphicFramePr>
          <p:xfrm>
            <a:off x="6859587" y="4419600"/>
            <a:ext cx="2284413" cy="388938"/>
          </p:xfrm>
          <a:graphic>
            <a:graphicData uri="http://schemas.openxmlformats.org/presentationml/2006/ole">
              <p:oleObj spid="_x0000_s322564" name="Equation" r:id="rId8" imgW="1422360" imgH="24120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/>
          </a:p>
        </p:txBody>
      </p:sp>
      <p:pic>
        <p:nvPicPr>
          <p:cNvPr id="24474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739" y="3521304"/>
            <a:ext cx="7553325" cy="280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399" y="304800"/>
            <a:ext cx="7573203" cy="317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6477000"/>
            <a:ext cx="7005638" cy="14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Gemiddelde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werkzame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doorsneden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1.0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0.1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4290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                                    (self shielding zit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in)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4394537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362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capture en fission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2694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905919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integraal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2" name="Object 10"/>
          <p:cNvGraphicFramePr>
            <a:graphicFrameLocks noChangeAspect="1"/>
          </p:cNvGraphicFramePr>
          <p:nvPr/>
        </p:nvGraphicFramePr>
        <p:xfrm>
          <a:off x="3006725" y="5255180"/>
          <a:ext cx="3775075" cy="366712"/>
        </p:xfrm>
        <a:graphic>
          <a:graphicData uri="http://schemas.openxmlformats.org/presentationml/2006/ole">
            <p:oleObj spid="_x0000_s248834" name="Equation" r:id="rId4" imgW="2349360" imgH="22860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5700711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Metingen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533400" y="6135469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tabel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bindingseffecten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moleculen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kristalroosters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/>
        </p:nvGraphicFramePr>
        <p:xfrm>
          <a:off x="2209800" y="1857376"/>
          <a:ext cx="1223963" cy="327025"/>
        </p:xfrm>
        <a:graphic>
          <a:graphicData uri="http://schemas.openxmlformats.org/presentationml/2006/ole">
            <p:oleObj spid="_x0000_s248835" name="Equation" r:id="rId5" imgW="761760" imgH="203040" progId="Equation.DSMT4">
              <p:embed/>
            </p:oleObj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/>
        </p:nvGraphicFramePr>
        <p:xfrm>
          <a:off x="6003925" y="1476376"/>
          <a:ext cx="2530475" cy="631825"/>
        </p:xfrm>
        <a:graphic>
          <a:graphicData uri="http://schemas.openxmlformats.org/presentationml/2006/ole">
            <p:oleObj spid="_x0000_s248836" name="Equation" r:id="rId6" imgW="1574640" imgH="393480" progId="Equation.DSMT4">
              <p:embed/>
            </p:oleObj>
          </a:graphicData>
        </a:graphic>
      </p:graphicFrame>
      <p:sp>
        <p:nvSpPr>
          <p:cNvPr id="30" name="Rechteraccolade 29"/>
          <p:cNvSpPr/>
          <p:nvPr/>
        </p:nvSpPr>
        <p:spPr bwMode="auto">
          <a:xfrm>
            <a:off x="5486400" y="1371600"/>
            <a:ext cx="304800" cy="838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4" name="Object 14"/>
          <p:cNvGraphicFramePr>
            <a:graphicFrameLocks noChangeAspect="1"/>
          </p:cNvGraphicFramePr>
          <p:nvPr/>
        </p:nvGraphicFramePr>
        <p:xfrm>
          <a:off x="4371976" y="2245520"/>
          <a:ext cx="1530350" cy="631825"/>
        </p:xfrm>
        <a:graphic>
          <a:graphicData uri="http://schemas.openxmlformats.org/presentationml/2006/ole">
            <p:oleObj spid="_x0000_s248837" name="Equation" r:id="rId7" imgW="952200" imgH="393480" progId="Equation.DSMT4">
              <p:embed/>
            </p:oleObj>
          </a:graphicData>
        </a:graphic>
      </p:graphicFrame>
      <p:graphicFrame>
        <p:nvGraphicFramePr>
          <p:cNvPr id="245775" name="Object 15"/>
          <p:cNvGraphicFramePr>
            <a:graphicFrameLocks noChangeAspect="1"/>
          </p:cNvGraphicFramePr>
          <p:nvPr/>
        </p:nvGraphicFramePr>
        <p:xfrm>
          <a:off x="2822575" y="2790824"/>
          <a:ext cx="1673225" cy="631825"/>
        </p:xfrm>
        <a:graphic>
          <a:graphicData uri="http://schemas.openxmlformats.org/presentationml/2006/ole">
            <p:oleObj spid="_x0000_s248838" name="Equation" r:id="rId8" imgW="1041120" imgH="393480" progId="Equation.DSMT4">
              <p:embed/>
            </p:oleObj>
          </a:graphicData>
        </a:graphic>
      </p:graphicFrame>
      <p:grpSp>
        <p:nvGrpSpPr>
          <p:cNvPr id="2" name="Groep 33"/>
          <p:cNvGrpSpPr/>
          <p:nvPr/>
        </p:nvGrpSpPr>
        <p:grpSpPr>
          <a:xfrm>
            <a:off x="1905000" y="3455192"/>
            <a:ext cx="1676400" cy="381000"/>
            <a:chOff x="2209800" y="3476624"/>
            <a:chExt cx="1676400" cy="381000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2209800" y="3476624"/>
              <a:ext cx="1676400" cy="381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5776" name="Object 16"/>
            <p:cNvGraphicFramePr>
              <a:graphicFrameLocks noChangeAspect="1"/>
            </p:cNvGraphicFramePr>
            <p:nvPr/>
          </p:nvGraphicFramePr>
          <p:xfrm>
            <a:off x="2273300" y="3484563"/>
            <a:ext cx="1489075" cy="366712"/>
          </p:xfrm>
          <a:graphic>
            <a:graphicData uri="http://schemas.openxmlformats.org/presentationml/2006/ole">
              <p:oleObj spid="_x0000_s248839" name="Equation" r:id="rId9" imgW="927000" imgH="228600" progId="Equation.DSMT4">
                <p:embed/>
              </p:oleObj>
            </a:graphicData>
          </a:graphic>
        </p:graphicFrame>
      </p:grpSp>
      <p:sp>
        <p:nvSpPr>
          <p:cNvPr id="35" name="TextBox 17"/>
          <p:cNvSpPr txBox="1"/>
          <p:nvPr/>
        </p:nvSpPr>
        <p:spPr>
          <a:xfrm>
            <a:off x="533400" y="4671536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Maxwell 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/>
        </p:nvGraphicFramePr>
        <p:xfrm>
          <a:off x="5389563" y="4686855"/>
          <a:ext cx="1468437" cy="368300"/>
        </p:xfrm>
        <a:graphic>
          <a:graphicData uri="http://schemas.openxmlformats.org/presentationml/2006/ole">
            <p:oleObj spid="_x0000_s248840" name="Equation" r:id="rId10" imgW="914400" imgH="22860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495038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maximum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van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8" name="Object 18"/>
          <p:cNvGraphicFramePr>
            <a:graphicFrameLocks noChangeAspect="1"/>
          </p:cNvGraphicFramePr>
          <p:nvPr/>
        </p:nvGraphicFramePr>
        <p:xfrm>
          <a:off x="2998788" y="4964668"/>
          <a:ext cx="735012" cy="368300"/>
        </p:xfrm>
        <a:graphic>
          <a:graphicData uri="http://schemas.openxmlformats.org/presentationml/2006/ole">
            <p:oleObj spid="_x0000_s248841" name="Equation" r:id="rId11" imgW="457200" imgH="228600" progId="Equation.DSMT4">
              <p:embed/>
            </p:oleObj>
          </a:graphicData>
        </a:graphic>
      </p:graphicFrame>
      <p:graphicFrame>
        <p:nvGraphicFramePr>
          <p:cNvPr id="245779" name="Object 19"/>
          <p:cNvGraphicFramePr>
            <a:graphicFrameLocks noChangeAspect="1"/>
          </p:cNvGraphicFramePr>
          <p:nvPr/>
        </p:nvGraphicFramePr>
        <p:xfrm>
          <a:off x="4267200" y="4949586"/>
          <a:ext cx="2530475" cy="327025"/>
        </p:xfrm>
        <a:graphic>
          <a:graphicData uri="http://schemas.openxmlformats.org/presentationml/2006/ole">
            <p:oleObj spid="_x0000_s248842" name="Equation" r:id="rId12" imgW="1574640" imgH="203040" progId="Equation.DSMT4">
              <p:embed/>
            </p:oleObj>
          </a:graphicData>
        </a:graphic>
      </p:graphicFrame>
      <p:graphicFrame>
        <p:nvGraphicFramePr>
          <p:cNvPr id="245780" name="Object 20"/>
          <p:cNvGraphicFramePr>
            <a:graphicFrameLocks noChangeAspect="1"/>
          </p:cNvGraphicFramePr>
          <p:nvPr/>
        </p:nvGraphicFramePr>
        <p:xfrm>
          <a:off x="2951163" y="5729288"/>
          <a:ext cx="4897437" cy="366712"/>
        </p:xfrm>
        <a:graphic>
          <a:graphicData uri="http://schemas.openxmlformats.org/presentationml/2006/ole">
            <p:oleObj spid="_x0000_s248843" name="Equation" r:id="rId13" imgW="30477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4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4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4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4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8" grpId="0"/>
      <p:bldP spid="39" grpId="0"/>
      <p:bldP spid="40" grpId="0"/>
      <p:bldP spid="30" grpId="0" animBg="1"/>
      <p:bldP spid="35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core</a:t>
            </a:r>
          </a:p>
        </p:txBody>
      </p:sp>
      <p:sp>
        <p:nvSpPr>
          <p:cNvPr id="3" name="Rechthoek 2"/>
          <p:cNvSpPr/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Reactorfysica: 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verloopt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992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beweegt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richting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Effectief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kern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neutron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8080" y="1643062"/>
            <a:ext cx="228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2297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743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intensiteit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# /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s 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7912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Microscopische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505200" y="2771776"/>
          <a:ext cx="696005" cy="295275"/>
        </p:xfrm>
        <a:graphic>
          <a:graphicData uri="http://schemas.openxmlformats.org/presentationml/2006/ole">
            <p:oleObj spid="_x0000_s229378" name="Equation" r:id="rId5" imgW="419040" imgH="17748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3059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bundelintensiteit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diepte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I(x)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209800"/>
            <a:ext cx="2057400" cy="16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17"/>
          <p:cNvSpPr txBox="1"/>
          <p:nvPr/>
        </p:nvSpPr>
        <p:spPr>
          <a:xfrm>
            <a:off x="533400" y="3364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821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4126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dikte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4431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geblokkeerd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7244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762000" y="5093732"/>
          <a:ext cx="2760663" cy="338137"/>
        </p:xfrm>
        <a:graphic>
          <a:graphicData uri="http://schemas.openxmlformats.org/presentationml/2006/ole">
            <p:oleObj spid="_x0000_s229379" name="Equation" r:id="rId7" imgW="1663560" imgH="203040" progId="Equation.DSMT4">
              <p:embed/>
            </p:oleObj>
          </a:graphicData>
        </a:graphic>
      </p:graphicFrame>
      <p:sp>
        <p:nvSpPr>
          <p:cNvPr id="38" name="PIJL-RECHTS 37"/>
          <p:cNvSpPr/>
          <p:nvPr/>
        </p:nvSpPr>
        <p:spPr bwMode="auto">
          <a:xfrm>
            <a:off x="3581400" y="507944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7" name="Object 5"/>
          <p:cNvGraphicFramePr>
            <a:graphicFrameLocks noChangeAspect="1"/>
          </p:cNvGraphicFramePr>
          <p:nvPr/>
        </p:nvGraphicFramePr>
        <p:xfrm>
          <a:off x="4343400" y="4934982"/>
          <a:ext cx="2024062" cy="655638"/>
        </p:xfrm>
        <a:graphic>
          <a:graphicData uri="http://schemas.openxmlformats.org/presentationml/2006/ole">
            <p:oleObj spid="_x0000_s229380" name="Equation" r:id="rId8" imgW="1218960" imgH="393480" progId="Equation.DSMT4">
              <p:embed/>
            </p:oleObj>
          </a:graphicData>
        </a:graphic>
      </p:graphicFrame>
      <p:sp>
        <p:nvSpPr>
          <p:cNvPr id="40" name="PIJL-RECHTS 39"/>
          <p:cNvSpPr/>
          <p:nvPr/>
        </p:nvSpPr>
        <p:spPr bwMode="auto">
          <a:xfrm>
            <a:off x="6477000" y="5093732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46"/>
          <p:cNvGrpSpPr/>
          <p:nvPr/>
        </p:nvGrpSpPr>
        <p:grpSpPr>
          <a:xfrm>
            <a:off x="7315200" y="5038964"/>
            <a:ext cx="1708150" cy="457200"/>
            <a:chOff x="7391400" y="4593432"/>
            <a:chExt cx="1708150" cy="457200"/>
          </a:xfrm>
        </p:grpSpPr>
        <p:sp>
          <p:nvSpPr>
            <p:cNvPr id="45" name="Rounded Rectangle 27"/>
            <p:cNvSpPr/>
            <p:nvPr/>
          </p:nvSpPr>
          <p:spPr bwMode="auto">
            <a:xfrm>
              <a:off x="7391400" y="4593432"/>
              <a:ext cx="167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2278" name="Object 6"/>
            <p:cNvGraphicFramePr>
              <a:graphicFrameLocks noChangeAspect="1"/>
            </p:cNvGraphicFramePr>
            <p:nvPr/>
          </p:nvGraphicFramePr>
          <p:xfrm>
            <a:off x="7391400" y="4632325"/>
            <a:ext cx="1708150" cy="381000"/>
          </p:xfrm>
          <a:graphic>
            <a:graphicData uri="http://schemas.openxmlformats.org/presentationml/2006/ole">
              <p:oleObj spid="_x0000_s229381" name="Equation" r:id="rId9" imgW="1028520" imgH="228600" progId="Equation.DSMT4">
                <p:embed/>
              </p:oleObj>
            </a:graphicData>
          </a:graphic>
        </p:graphicFrame>
      </p:grpSp>
      <p:sp>
        <p:nvSpPr>
          <p:cNvPr id="42" name="TextBox 17"/>
          <p:cNvSpPr txBox="1"/>
          <p:nvPr/>
        </p:nvSpPr>
        <p:spPr>
          <a:xfrm>
            <a:off x="533400" y="61076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doorsnede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9" name="Object 7"/>
          <p:cNvGraphicFramePr>
            <a:graphicFrameLocks noChangeAspect="1"/>
          </p:cNvGraphicFramePr>
          <p:nvPr/>
        </p:nvGraphicFramePr>
        <p:xfrm>
          <a:off x="4191000" y="6143624"/>
          <a:ext cx="863600" cy="295275"/>
        </p:xfrm>
        <a:graphic>
          <a:graphicData uri="http://schemas.openxmlformats.org/presentationml/2006/ole">
            <p:oleObj spid="_x0000_s229382" name="Equation" r:id="rId10" imgW="520560" imgH="177480" progId="Equation.DSMT4">
              <p:embed/>
            </p:oleObj>
          </a:graphicData>
        </a:graphic>
      </p:graphicFrame>
      <p:graphicFrame>
        <p:nvGraphicFramePr>
          <p:cNvPr id="182280" name="Object 8"/>
          <p:cNvGraphicFramePr>
            <a:graphicFrameLocks noChangeAspect="1"/>
          </p:cNvGraphicFramePr>
          <p:nvPr/>
        </p:nvGraphicFramePr>
        <p:xfrm>
          <a:off x="4102896" y="5888832"/>
          <a:ext cx="252413" cy="231775"/>
        </p:xfrm>
        <a:graphic>
          <a:graphicData uri="http://schemas.openxmlformats.org/presentationml/2006/ole">
            <p:oleObj spid="_x0000_s229383" name="Equation" r:id="rId11" imgW="152280" imgH="139680" progId="Equation.DSMT4">
              <p:embed/>
            </p:oleObj>
          </a:graphicData>
        </a:graphic>
      </p:graphicFrame>
      <p:grpSp>
        <p:nvGrpSpPr>
          <p:cNvPr id="3" name="Groep 48"/>
          <p:cNvGrpSpPr/>
          <p:nvPr/>
        </p:nvGrpSpPr>
        <p:grpSpPr>
          <a:xfrm>
            <a:off x="7391400" y="5791200"/>
            <a:ext cx="1684826" cy="1066800"/>
            <a:chOff x="6324600" y="4800600"/>
            <a:chExt cx="2751626" cy="2057400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24600" y="4800600"/>
              <a:ext cx="2531768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39000" y="5867400"/>
              <a:ext cx="1837226" cy="19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6491288"/>
            <a:ext cx="2057400" cy="25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17"/>
          <p:cNvSpPr txBox="1"/>
          <p:nvPr/>
        </p:nvSpPr>
        <p:spPr>
          <a:xfrm>
            <a:off x="533400" y="6412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Eenheid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1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0" grpId="0" animBg="1"/>
      <p:bldP spid="42" grpId="0"/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core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Samenstelling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core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criticality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gedurende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bedrijf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Transfer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core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133600"/>
            <a:ext cx="7848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Configuraties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Gesmolten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vloeibare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Pebble bed reactor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Meest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voorkomend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cylindrische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container met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axiale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koelkanalen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4419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Diameter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brandstofstaven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Warmte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flux door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oppervlak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centerline (linear heat rate in 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orde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10 kW/m)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3288268"/>
            <a:ext cx="518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Roosterstructuur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Koelmiddel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Moderator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6488668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flux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rekening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brengen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4"/>
          <p:cNvGrpSpPr/>
          <p:nvPr/>
        </p:nvGrpSpPr>
        <p:grpSpPr>
          <a:xfrm>
            <a:off x="4572000" y="3600450"/>
            <a:ext cx="4398599" cy="2647950"/>
            <a:chOff x="4572000" y="3600450"/>
            <a:chExt cx="4398599" cy="2647950"/>
          </a:xfrm>
        </p:grpSpPr>
        <p:pic>
          <p:nvPicPr>
            <p:cNvPr id="26419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0" y="3600450"/>
              <a:ext cx="3440196" cy="226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4572000" y="3657600"/>
              <a:ext cx="12192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H</a:t>
              </a:r>
              <a:r>
                <a:rPr lang="nl-NL" sz="1400" baseline="-25000" dirty="0" smtClean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O gekoeld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7924800" y="3654623"/>
              <a:ext cx="1045799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err="1" smtClean="0">
                  <a:latin typeface="Calibri" pitchFamily="34" charset="0"/>
                  <a:cs typeface="Calibri" pitchFamily="34" charset="0"/>
                </a:rPr>
                <a:t>Fast</a:t>
              </a:r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 reactor</a:t>
              </a: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5158152" y="5715000"/>
              <a:ext cx="10567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CANDU D</a:t>
              </a:r>
              <a:r>
                <a:rPr lang="nl-NL" sz="1400" baseline="-25000" dirty="0" smtClean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7467600" y="5940623"/>
              <a:ext cx="9906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HTGCR</a:t>
              </a:r>
            </a:p>
          </p:txBody>
        </p:sp>
      </p:grpSp>
      <p:sp>
        <p:nvSpPr>
          <p:cNvPr id="28" name="TextBox 17"/>
          <p:cNvSpPr txBox="1"/>
          <p:nvPr/>
        </p:nvSpPr>
        <p:spPr>
          <a:xfrm>
            <a:off x="533400" y="5861447"/>
            <a:ext cx="4419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GW reactor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Duizenden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brandstofstaven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(fuel pins)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29" grpId="0"/>
      <p:bldP spid="42" grpId="0"/>
      <p:bldP spid="25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Fuel assemblies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4648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Plaats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brandstofstaven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assemblies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Makkelijker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verwisselen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duizenden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individuele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staven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Geometrie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vierkant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hexagonaal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assemblies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power in core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homogeniseren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00400"/>
            <a:ext cx="48006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vermogensdichtheid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Linear heat rate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brandstofstaven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Ratio volume van moderator /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Core volume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omgekeerd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evenredig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met de maximum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vermogensdichtheid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4876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Structuur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core lattice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Maximaliseer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vermogensdichtheid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koelcapaciteit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                   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core volume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5"/>
          <p:cNvGrpSpPr/>
          <p:nvPr/>
        </p:nvGrpSpPr>
        <p:grpSpPr>
          <a:xfrm>
            <a:off x="5105400" y="1521023"/>
            <a:ext cx="4059991" cy="5187554"/>
            <a:chOff x="5105400" y="1521023"/>
            <a:chExt cx="4059991" cy="5187554"/>
          </a:xfrm>
        </p:grpSpPr>
        <p:pic>
          <p:nvPicPr>
            <p:cNvPr id="2652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1755577"/>
              <a:ext cx="4059991" cy="2671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6172200" y="1679377"/>
              <a:ext cx="6096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PWR</a:t>
              </a: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6453552" y="3886200"/>
              <a:ext cx="10567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CANDU D</a:t>
              </a:r>
              <a:r>
                <a:rPr lang="nl-NL" sz="1400" baseline="-25000" dirty="0" smtClean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077200" y="1521023"/>
              <a:ext cx="9906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HTGCR</a:t>
              </a:r>
            </a:p>
          </p:txBody>
        </p:sp>
        <p:pic>
          <p:nvPicPr>
            <p:cNvPr id="26521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86375" y="4572000"/>
              <a:ext cx="3857625" cy="1974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kstvak 16"/>
            <p:cNvSpPr txBox="1"/>
            <p:nvPr/>
          </p:nvSpPr>
          <p:spPr>
            <a:xfrm>
              <a:off x="6096000" y="6400800"/>
              <a:ext cx="9144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vierkant</a:t>
              </a:r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7543800" y="6400800"/>
              <a:ext cx="11430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hexagonaal</a:t>
              </a:r>
            </a:p>
          </p:txBody>
        </p:sp>
        <p:sp>
          <p:nvSpPr>
            <p:cNvPr id="20" name="Rechthoek 19"/>
            <p:cNvSpPr/>
            <p:nvPr/>
          </p:nvSpPr>
          <p:spPr bwMode="auto">
            <a:xfrm>
              <a:off x="5334000" y="4267200"/>
              <a:ext cx="3581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graphicFrame>
        <p:nvGraphicFramePr>
          <p:cNvPr id="265220" name="Object 4"/>
          <p:cNvGraphicFramePr>
            <a:graphicFrameLocks noChangeAspect="1"/>
          </p:cNvGraphicFramePr>
          <p:nvPr/>
        </p:nvGraphicFramePr>
        <p:xfrm>
          <a:off x="1828800" y="5410200"/>
          <a:ext cx="836612" cy="366712"/>
        </p:xfrm>
        <a:graphic>
          <a:graphicData uri="http://schemas.openxmlformats.org/presentationml/2006/ole">
            <p:oleObj spid="_x0000_s343042" name="Equation" r:id="rId6" imgW="5205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core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00765"/>
            <a:ext cx="8991600" cy="400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Rechte verbindingslijn met pijl 24"/>
          <p:cNvCxnSpPr/>
          <p:nvPr/>
        </p:nvCxnSpPr>
        <p:spPr bwMode="auto">
          <a:xfrm rot="5400000">
            <a:off x="3962400" y="2209006"/>
            <a:ext cx="1371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4191000" y="1219200"/>
            <a:ext cx="2743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Pressurized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heavy water reactor</a:t>
            </a:r>
          </a:p>
        </p:txBody>
      </p:sp>
      <p:cxnSp>
        <p:nvCxnSpPr>
          <p:cNvPr id="28" name="Rechte verbindingslijn met pijl 27"/>
          <p:cNvCxnSpPr/>
          <p:nvPr/>
        </p:nvCxnSpPr>
        <p:spPr bwMode="auto">
          <a:xfrm rot="5400000">
            <a:off x="5333206" y="2361406"/>
            <a:ext cx="1066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Rechte verbindingslijn met pijl 35"/>
          <p:cNvCxnSpPr/>
          <p:nvPr/>
        </p:nvCxnSpPr>
        <p:spPr bwMode="auto">
          <a:xfrm rot="5400000">
            <a:off x="6691312" y="25908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8076406" y="2666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7086600" y="2359223"/>
            <a:ext cx="2057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Gas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fast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24600" y="1978223"/>
            <a:ext cx="2362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Sodium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fast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5334000" y="1597223"/>
            <a:ext cx="3200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High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temperature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gas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 animBg="1"/>
      <p:bldP spid="31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LWR – light water reactors</a:t>
            </a: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00765"/>
            <a:ext cx="8991600" cy="400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hoek 12"/>
          <p:cNvSpPr/>
          <p:nvPr/>
        </p:nvSpPr>
        <p:spPr bwMode="auto">
          <a:xfrm>
            <a:off x="4343400" y="2590800"/>
            <a:ext cx="4800600" cy="3733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105400" y="1143000"/>
            <a:ext cx="3810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Water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Koelmiddel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en moderator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Grootste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slowing down power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Kleinste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slowing down ratio</a:t>
            </a:r>
          </a:p>
          <a:p>
            <a:pPr lvl="1">
              <a:defRPr/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105400" y="2362200"/>
            <a:ext cx="3810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Lattice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Compact en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vierkant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Uranium-dioxide pellets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Enrichment: 2 – 5 %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Zirkonium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cladding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Moderator – fuel volume: 2:1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Hoge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power density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Klein core volume</a:t>
            </a:r>
          </a:p>
        </p:txBody>
      </p:sp>
      <p:sp>
        <p:nvSpPr>
          <p:cNvPr id="16" name="TextBox 17"/>
          <p:cNvSpPr txBox="1"/>
          <p:nvPr/>
        </p:nvSpPr>
        <p:spPr>
          <a:xfrm>
            <a:off x="5105400" y="4472226"/>
            <a:ext cx="3810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PWR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Druk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150 bar,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300 </a:t>
            </a:r>
            <a:r>
              <a:rPr lang="en-US" sz="160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Warmtewisselaar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105400" y="5462826"/>
            <a:ext cx="3810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BWR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Druk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70 bar,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300 </a:t>
            </a:r>
            <a:r>
              <a:rPr lang="en-US" sz="160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Water direct in reactor,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stoom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turbine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warmtewisselaar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Opbouw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energiecentrale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34</a:t>
            </a:fld>
            <a:endParaRPr lang="en-US">
              <a:latin typeface="Times" pitchFamily="18" charset="0"/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426339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2595" y="1781175"/>
            <a:ext cx="398520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990600" y="4648200"/>
            <a:ext cx="28956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Fossiele brandstof centrale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5996995" y="4648200"/>
            <a:ext cx="2532334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028279" y="4648200"/>
            <a:ext cx="1481859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Kerncentrale</a:t>
            </a:r>
          </a:p>
        </p:txBody>
      </p:sp>
      <p:sp useBgFill="1"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PWR – Pressurized water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846385" cy="304800"/>
          </a:xfrm>
        </p:spPr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Najaar 2007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553200"/>
            <a:ext cx="2806505" cy="304800"/>
          </a:xfrm>
        </p:spPr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35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8242" name="Picture 2" descr="C:\Users\jo\Desktop\student-pw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90601"/>
            <a:ext cx="5572126" cy="2879674"/>
          </a:xfrm>
          <a:prstGeom prst="rect">
            <a:avLst/>
          </a:prstGeom>
          <a:noFill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3962400"/>
            <a:ext cx="4800600" cy="280692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i="1" smtClean="0">
                <a:latin typeface="Calibri" pitchFamily="34" charset="0"/>
                <a:cs typeface="Calibri" pitchFamily="34" charset="0"/>
              </a:rPr>
              <a:t>PWR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meest voorkomend reactortype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(~1 GW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 met  thermische efficientie van ongeveer 30 %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i="1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Houd water onder druk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(~15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MPa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 zodat het kan opwarmen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(~315 </a:t>
            </a:r>
            <a:r>
              <a:rPr lang="en-US" sz="140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maar zonder te koken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>
                <a:latin typeface="Calibri" pitchFamily="34" charset="0"/>
                <a:cs typeface="Calibri" pitchFamily="34" charset="0"/>
              </a:rPr>
              <a:t>Water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in de reactor en het water </a:t>
            </a:r>
            <a:r>
              <a:rPr lang="en-US" sz="1400">
                <a:latin typeface="Calibri" pitchFamily="34" charset="0"/>
                <a:cs typeface="Calibri" pitchFamily="34" charset="0"/>
              </a:rPr>
              <a:t>in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de stoomgenerator 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(~5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MPa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 mengen nooit. Op deze wijze blijft de meeste  radioactiviteit in de core van de reactor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Gebruik verrijkt uranium als brandstof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Brandstof in staven zorgt voor toename in resonance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escape probability 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 en fast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fission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factor </a:t>
            </a:r>
            <a:r>
              <a:rPr lang="en-US" sz="1400" i="1" smtClean="0">
                <a:cs typeface="Calibri" pitchFamily="34" charset="0"/>
              </a:rPr>
              <a:t>e</a:t>
            </a:r>
            <a:endParaRPr lang="en-US" sz="1400" i="1" dirty="0">
              <a:cs typeface="Calibri" pitchFamily="34" charset="0"/>
            </a:endParaRPr>
          </a:p>
        </p:txBody>
      </p:sp>
      <p:pic>
        <p:nvPicPr>
          <p:cNvPr id="138243" name="Picture 3" descr="C:\Users\jo\Desktop\800px-Thermal_reactor_diagr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1879" y="4114800"/>
            <a:ext cx="3489721" cy="24907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42338" name="Picture 2" descr="C:\Users\jo\Desktop\pwr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14400"/>
            <a:ext cx="5724525" cy="57435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  <a:solidFill>
            <a:schemeClr val="bg1"/>
          </a:solidFill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Pressurized water reactor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42339" name="Picture 3" descr="C:\Users\jo\Desktop\nuclear-reactor-co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47800"/>
            <a:ext cx="2388870" cy="2514600"/>
          </a:xfrm>
          <a:prstGeom prst="rect">
            <a:avLst/>
          </a:prstGeom>
          <a:noFill/>
        </p:spPr>
      </p:pic>
      <p:sp>
        <p:nvSpPr>
          <p:cNvPr id="10" name="Rechthoek 9"/>
          <p:cNvSpPr/>
          <p:nvPr/>
        </p:nvSpPr>
        <p:spPr bwMode="auto">
          <a:xfrm>
            <a:off x="5029200" y="990600"/>
            <a:ext cx="3200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Fuel assembly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37</a:t>
            </a:fld>
            <a:endParaRPr lang="en-US">
              <a:latin typeface="Times" pitchFamily="18" charset="0"/>
            </a:endParaRPr>
          </a:p>
        </p:txBody>
      </p:sp>
      <p:pic>
        <p:nvPicPr>
          <p:cNvPr id="320513" name="Picture 1" descr="\\vmware-host\Shared Folders\Desktop\390px-Nuclear-Fu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1152524"/>
            <a:ext cx="3714750" cy="5705476"/>
          </a:xfrm>
          <a:prstGeom prst="rect">
            <a:avLst/>
          </a:prstGeom>
          <a:noFill/>
        </p:spPr>
      </p:pic>
      <p:pic>
        <p:nvPicPr>
          <p:cNvPr id="320514" name="Picture 2" descr="\\vmware-host\Shared Folders\Desktop\800px-Pellet_r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8985"/>
            <a:ext cx="4267200" cy="2779015"/>
          </a:xfrm>
          <a:prstGeom prst="rect">
            <a:avLst/>
          </a:prstGeom>
          <a:noFill/>
        </p:spPr>
      </p:pic>
      <p:pic>
        <p:nvPicPr>
          <p:cNvPr id="320515" name="Picture 3" descr="\\vmware-host\Shared Folders\Desktop\800px-Fuel_Pell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143000"/>
            <a:ext cx="4108450" cy="26756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1"/>
            <a:ext cx="516424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3246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Fuel assembly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38</a:t>
            </a:fld>
            <a:endParaRPr lang="en-US">
              <a:latin typeface="Times" pitchFamily="18" charset="0"/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0677" y="4267201"/>
            <a:ext cx="377332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PWR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opbouw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0675"/>
            <a:ext cx="56578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76200" y="6212680"/>
            <a:ext cx="1211998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Calibri" pitchFamily="34" charset="0"/>
                <a:cs typeface="Calibri" pitchFamily="34" charset="0"/>
              </a:rPr>
              <a:t>Pressurizer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429000" y="6412468"/>
            <a:ext cx="1194494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Reactorvat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410200" y="4572000"/>
            <a:ext cx="1140697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Koelpomp</a:t>
            </a:r>
          </a:p>
        </p:txBody>
      </p:sp>
      <p:cxnSp>
        <p:nvCxnSpPr>
          <p:cNvPr id="12" name="Rechte verbindingslijn met pijl 11"/>
          <p:cNvCxnSpPr/>
          <p:nvPr/>
        </p:nvCxnSpPr>
        <p:spPr bwMode="auto">
          <a:xfrm rot="10800000">
            <a:off x="5410200" y="277177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kstvak 9"/>
          <p:cNvSpPr txBox="1"/>
          <p:nvPr/>
        </p:nvSpPr>
        <p:spPr>
          <a:xfrm>
            <a:off x="5826611" y="2590800"/>
            <a:ext cx="181075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Warmtewisselaar</a:t>
            </a:r>
          </a:p>
        </p:txBody>
      </p:sp>
      <p:cxnSp>
        <p:nvCxnSpPr>
          <p:cNvPr id="13" name="Rechte verbindingslijn met pijl 12"/>
          <p:cNvCxnSpPr>
            <a:stCxn id="9" idx="1"/>
          </p:cNvCxnSpPr>
          <p:nvPr/>
        </p:nvCxnSpPr>
        <p:spPr bwMode="auto">
          <a:xfrm flipH="1" flipV="1">
            <a:off x="4648203" y="4751389"/>
            <a:ext cx="761997" cy="52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Rechte verbindingslijn met pijl 14"/>
          <p:cNvCxnSpPr/>
          <p:nvPr/>
        </p:nvCxnSpPr>
        <p:spPr bwMode="auto">
          <a:xfrm rot="10800000">
            <a:off x="2971800" y="659447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533400" y="27826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186826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Waarschijnlijkheidsinterpretatie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553670"/>
            <a:ext cx="419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vrije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weglengte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aflegt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42304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geinterpreteerd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888468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De kans    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eerste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product 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PIJL-RECHTS 37"/>
          <p:cNvSpPr/>
          <p:nvPr/>
        </p:nvSpPr>
        <p:spPr bwMode="auto">
          <a:xfrm>
            <a:off x="3657600" y="12192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4" name="Object 8"/>
          <p:cNvGraphicFramePr>
            <a:graphicFrameLocks noChangeAspect="1"/>
          </p:cNvGraphicFramePr>
          <p:nvPr/>
        </p:nvGraphicFramePr>
        <p:xfrm>
          <a:off x="3276600" y="3083717"/>
          <a:ext cx="463550" cy="295275"/>
        </p:xfrm>
        <a:graphic>
          <a:graphicData uri="http://schemas.openxmlformats.org/presentationml/2006/ole">
            <p:oleObj spid="_x0000_s230402" name="Equation" r:id="rId4" imgW="279360" imgH="177480" progId="Equation.DSMT4">
              <p:embed/>
            </p:oleObj>
          </a:graphicData>
        </a:graphic>
      </p:graphicFrame>
      <p:graphicFrame>
        <p:nvGraphicFramePr>
          <p:cNvPr id="183305" name="Object 9"/>
          <p:cNvGraphicFramePr>
            <a:graphicFrameLocks noChangeAspect="1"/>
          </p:cNvGraphicFramePr>
          <p:nvPr/>
        </p:nvGraphicFramePr>
        <p:xfrm>
          <a:off x="1497808" y="1081088"/>
          <a:ext cx="2024063" cy="655637"/>
        </p:xfrm>
        <a:graphic>
          <a:graphicData uri="http://schemas.openxmlformats.org/presentationml/2006/ole">
            <p:oleObj spid="_x0000_s230403" name="Equation" r:id="rId5" imgW="1218960" imgH="393480" progId="Equation.DSMT4">
              <p:embed/>
            </p:oleObj>
          </a:graphicData>
        </a:graphic>
      </p:graphicFrame>
      <p:graphicFrame>
        <p:nvGraphicFramePr>
          <p:cNvPr id="183306" name="Object 10"/>
          <p:cNvGraphicFramePr>
            <a:graphicFrameLocks noChangeAspect="1"/>
          </p:cNvGraphicFramePr>
          <p:nvPr/>
        </p:nvGraphicFramePr>
        <p:xfrm>
          <a:off x="4598988" y="1060450"/>
          <a:ext cx="2487612" cy="698500"/>
        </p:xfrm>
        <a:graphic>
          <a:graphicData uri="http://schemas.openxmlformats.org/presentationml/2006/ole">
            <p:oleObj spid="_x0000_s230404" name="Equation" r:id="rId6" imgW="1498320" imgH="419040" progId="Equation.DSMT4">
              <p:embed/>
            </p:oleObj>
          </a:graphicData>
        </a:graphic>
      </p:graphicFrame>
      <p:graphicFrame>
        <p:nvGraphicFramePr>
          <p:cNvPr id="183307" name="Object 11"/>
          <p:cNvGraphicFramePr>
            <a:graphicFrameLocks noChangeAspect="1"/>
          </p:cNvGraphicFramePr>
          <p:nvPr/>
        </p:nvGraphicFramePr>
        <p:xfrm>
          <a:off x="3944938" y="1905000"/>
          <a:ext cx="779462" cy="338137"/>
        </p:xfrm>
        <a:graphic>
          <a:graphicData uri="http://schemas.openxmlformats.org/presentationml/2006/ole">
            <p:oleObj spid="_x0000_s230405" name="Equation" r:id="rId7" imgW="469800" imgH="203040" progId="Equation.DSMT4">
              <p:embed/>
            </p:oleObj>
          </a:graphicData>
        </a:graphic>
      </p:graphicFrame>
      <p:sp>
        <p:nvSpPr>
          <p:cNvPr id="41" name="TextBox 17"/>
          <p:cNvSpPr txBox="1"/>
          <p:nvPr/>
        </p:nvSpPr>
        <p:spPr>
          <a:xfrm>
            <a:off x="533400" y="2221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aangekomen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8" name="Object 12"/>
          <p:cNvGraphicFramePr>
            <a:graphicFrameLocks noChangeAspect="1"/>
          </p:cNvGraphicFramePr>
          <p:nvPr/>
        </p:nvGraphicFramePr>
        <p:xfrm>
          <a:off x="4600575" y="2252662"/>
          <a:ext cx="504825" cy="338138"/>
        </p:xfrm>
        <a:graphic>
          <a:graphicData uri="http://schemas.openxmlformats.org/presentationml/2006/ole">
            <p:oleObj spid="_x0000_s230406" name="Equation" r:id="rId8" imgW="304560" imgH="203040" progId="Equation.DSMT4">
              <p:embed/>
            </p:oleObj>
          </a:graphicData>
        </a:graphic>
      </p:graphicFrame>
      <p:sp>
        <p:nvSpPr>
          <p:cNvPr id="43" name="TextBox 17"/>
          <p:cNvSpPr txBox="1"/>
          <p:nvPr/>
        </p:nvSpPr>
        <p:spPr>
          <a:xfrm>
            <a:off x="533400" y="36208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err="1" smtClean="0">
                <a:latin typeface="Calibri" pitchFamily="34" charset="0"/>
                <a:cs typeface="Calibri" pitchFamily="34" charset="0"/>
              </a:rPr>
              <a:t>Evenzo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          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afgelegd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9" name="Object 13"/>
          <p:cNvGraphicFramePr>
            <a:graphicFrameLocks noChangeAspect="1"/>
          </p:cNvGraphicFramePr>
          <p:nvPr/>
        </p:nvGraphicFramePr>
        <p:xfrm>
          <a:off x="1524000" y="3663732"/>
          <a:ext cx="2292350" cy="338137"/>
        </p:xfrm>
        <a:graphic>
          <a:graphicData uri="http://schemas.openxmlformats.org/presentationml/2006/ole">
            <p:oleObj spid="_x0000_s230407" name="Equation" r:id="rId9" imgW="1384200" imgH="203040" progId="Equation.DSMT4">
              <p:embed/>
            </p:oleObj>
          </a:graphicData>
        </a:graphic>
      </p:graphicFrame>
      <p:graphicFrame>
        <p:nvGraphicFramePr>
          <p:cNvPr id="183310" name="Object 14"/>
          <p:cNvGraphicFramePr>
            <a:graphicFrameLocks noChangeAspect="1"/>
          </p:cNvGraphicFramePr>
          <p:nvPr/>
        </p:nvGraphicFramePr>
        <p:xfrm>
          <a:off x="1371600" y="4918075"/>
          <a:ext cx="801688" cy="336550"/>
        </p:xfrm>
        <a:graphic>
          <a:graphicData uri="http://schemas.openxmlformats.org/presentationml/2006/ole">
            <p:oleObj spid="_x0000_s230408" name="Equation" r:id="rId10" imgW="482400" imgH="203040" progId="Equation.DSMT4">
              <p:embed/>
            </p:oleObj>
          </a:graphicData>
        </a:graphic>
      </p:graphicFrame>
      <p:graphicFrame>
        <p:nvGraphicFramePr>
          <p:cNvPr id="183311" name="Object 15"/>
          <p:cNvGraphicFramePr>
            <a:graphicFrameLocks noChangeAspect="1"/>
          </p:cNvGraphicFramePr>
          <p:nvPr/>
        </p:nvGraphicFramePr>
        <p:xfrm>
          <a:off x="5022850" y="5147468"/>
          <a:ext cx="1835150" cy="379412"/>
        </p:xfrm>
        <a:graphic>
          <a:graphicData uri="http://schemas.openxmlformats.org/presentationml/2006/ole">
            <p:oleObj spid="_x0000_s230409" name="Equation" r:id="rId11" imgW="1104840" imgH="228600" progId="Equation.DSMT4">
              <p:embed/>
            </p:oleObj>
          </a:graphicData>
        </a:graphic>
      </p:graphicFrame>
      <p:grpSp>
        <p:nvGrpSpPr>
          <p:cNvPr id="2" name="Groep 47"/>
          <p:cNvGrpSpPr/>
          <p:nvPr/>
        </p:nvGrpSpPr>
        <p:grpSpPr>
          <a:xfrm>
            <a:off x="4953000" y="5650508"/>
            <a:ext cx="3581400" cy="800100"/>
            <a:chOff x="4953000" y="5659438"/>
            <a:chExt cx="3581400" cy="800100"/>
          </a:xfrm>
        </p:grpSpPr>
        <p:sp>
          <p:nvSpPr>
            <p:cNvPr id="46" name="Rounded Rectangle 27"/>
            <p:cNvSpPr/>
            <p:nvPr/>
          </p:nvSpPr>
          <p:spPr bwMode="auto">
            <a:xfrm>
              <a:off x="4953000" y="5707856"/>
              <a:ext cx="3581400" cy="72866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3312" name="Object 16"/>
            <p:cNvGraphicFramePr>
              <a:graphicFrameLocks noChangeAspect="1"/>
            </p:cNvGraphicFramePr>
            <p:nvPr/>
          </p:nvGraphicFramePr>
          <p:xfrm>
            <a:off x="5029200" y="5659438"/>
            <a:ext cx="3417888" cy="800100"/>
          </p:xfrm>
          <a:graphic>
            <a:graphicData uri="http://schemas.openxmlformats.org/presentationml/2006/ole">
              <p:oleObj spid="_x0000_s230410" name="Equation" r:id="rId12" imgW="2057400" imgH="482400" progId="Equation.DSMT4">
                <p:embed/>
              </p:oleObj>
            </a:graphicData>
          </a:graphic>
        </p:graphicFrame>
      </p:grpSp>
      <p:sp>
        <p:nvSpPr>
          <p:cNvPr id="49" name="TextBox 17"/>
          <p:cNvSpPr txBox="1"/>
          <p:nvPr/>
        </p:nvSpPr>
        <p:spPr>
          <a:xfrm>
            <a:off x="533400" y="6469657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uncollided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flux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13" name="Object 17"/>
          <p:cNvGraphicFramePr>
            <a:graphicFrameLocks noChangeAspect="1"/>
          </p:cNvGraphicFramePr>
          <p:nvPr/>
        </p:nvGraphicFramePr>
        <p:xfrm>
          <a:off x="2667000" y="6478587"/>
          <a:ext cx="2171700" cy="379413"/>
        </p:xfrm>
        <a:graphic>
          <a:graphicData uri="http://schemas.openxmlformats.org/presentationml/2006/ole">
            <p:oleObj spid="_x0000_s230411" name="Equation" r:id="rId13" imgW="130788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8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0" grpId="0"/>
      <p:bldP spid="18" grpId="0"/>
      <p:bldP spid="25" grpId="0"/>
      <p:bldP spid="35" grpId="0"/>
      <p:bldP spid="37" grpId="0"/>
      <p:bldP spid="38" grpId="0" animBg="1"/>
      <p:bldP spid="41" grpId="0"/>
      <p:bldP spid="43" grpId="0"/>
      <p:bldP spid="4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0"/>
            <a:ext cx="3581400" cy="1143000"/>
          </a:xfrm>
        </p:spPr>
        <p:txBody>
          <a:bodyPr/>
          <a:lstStyle/>
          <a:p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Reactorvat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>
                <a:latin typeface="Calibri" pitchFamily="34" charset="0"/>
                <a:cs typeface="Calibri" pitchFamily="34" charset="0"/>
              </a:rPr>
              <a:pPr>
                <a:defRPr/>
              </a:pPr>
              <a:t>40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377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4440" y="2000250"/>
            <a:ext cx="319956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1526811" y="6452948"/>
            <a:ext cx="2283189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Doorsnede reactorvat 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48400" y="6450808"/>
            <a:ext cx="285578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Doorsnede warmtewisselaar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41</a:t>
            </a:fld>
            <a:endParaRPr lang="en-US">
              <a:latin typeface="Times" pitchFamily="18" charset="0"/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509"/>
            <a:ext cx="4953000" cy="670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701" y="1433512"/>
            <a:ext cx="3628299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51816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componenten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62000" y="6452948"/>
            <a:ext cx="293125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Doorsnede reactor koelpomp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7086600" y="6629400"/>
            <a:ext cx="1143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876800" y="6452948"/>
            <a:ext cx="2294859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Doorsnede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pressurizer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PWR containment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42</a:t>
            </a:fld>
            <a:endParaRPr lang="en-US">
              <a:latin typeface="Times" pitchFamily="18" charset="0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1400175"/>
            <a:ext cx="7239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hthoek 7"/>
          <p:cNvSpPr/>
          <p:nvPr/>
        </p:nvSpPr>
        <p:spPr bwMode="auto">
          <a:xfrm>
            <a:off x="3124200" y="1371600"/>
            <a:ext cx="3505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– Boiling water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43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4419600"/>
            <a:ext cx="4953000" cy="22252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>
                <a:latin typeface="Calibri" pitchFamily="34" charset="0"/>
                <a:cs typeface="Calibri" pitchFamily="34" charset="0"/>
              </a:rPr>
              <a:t>In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BWRs wordt water door splijting aan het koken gebracht en de stoom drijft een generator aan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Eenvoudiger ontwerp en lagere bedrijfsdruk (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7.5 </a:t>
            </a:r>
            <a:r>
              <a:rPr lang="en-US" sz="1400" err="1" smtClean="0">
                <a:latin typeface="Calibri" pitchFamily="34" charset="0"/>
                <a:cs typeface="Calibri" pitchFamily="34" charset="0"/>
              </a:rPr>
              <a:t>MPa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 en  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285 </a:t>
            </a:r>
            <a:r>
              <a:rPr lang="en-US" sz="140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in core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dus commercieel aantrekkelijker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Natuurlijke water circulatie wordt gebruikt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Lagere stralingsbelasting op het reactorvat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Veel groter drukvat dan voor PWR bij hetzelfde vermogen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1315" name="Picture 3" descr="C:\Users\jo\Desktop\rea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950" y="4429125"/>
            <a:ext cx="3106050" cy="2428875"/>
          </a:xfrm>
          <a:prstGeom prst="rect">
            <a:avLst/>
          </a:prstGeom>
          <a:noFill/>
        </p:spPr>
      </p:pic>
      <p:pic>
        <p:nvPicPr>
          <p:cNvPr id="271362" name="Picture 2" descr="\\vmware-host\Shared Folders\Desktop\BoilingWaterReacto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143000"/>
            <a:ext cx="5953125" cy="31146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 containment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28800"/>
            <a:ext cx="69342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36576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827"/>
            <a:ext cx="5334000" cy="689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36576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fuel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47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heat removal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727631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emergency core cooling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54483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buildings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4900"/>
            <a:ext cx="507682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2386" name="Picture 2" descr="\\vmware-host\Shared Folders\Desktop\581px-BWR_Mark_I_Containment_sketch_with_downcom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4964" y="4343400"/>
            <a:ext cx="2439036" cy="2514600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5257800" y="1981200"/>
            <a:ext cx="2033570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Mark I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containment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486400" y="2438400"/>
            <a:ext cx="3099503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DW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drywell</a:t>
            </a:r>
            <a:endParaRPr lang="nl-NL" sz="1400" dirty="0" smtClean="0">
              <a:latin typeface="Calibri" pitchFamily="34" charset="0"/>
              <a:cs typeface="Calibri" pitchFamily="34" charset="0"/>
            </a:endParaRPr>
          </a:p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WW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wetwell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torus</a:t>
            </a:r>
          </a:p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RPV reactor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pressure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vessel</a:t>
            </a:r>
            <a:endParaRPr lang="nl-NL" sz="1400" dirty="0" smtClean="0">
              <a:latin typeface="Calibri" pitchFamily="34" charset="0"/>
              <a:cs typeface="Calibri" pitchFamily="34" charset="0"/>
            </a:endParaRPr>
          </a:p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SFP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spent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fuel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pool</a:t>
            </a:r>
          </a:p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SCSW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secondary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concrete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shielding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wall</a:t>
            </a:r>
            <a:endParaRPr lang="nl-NL" sz="14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  <a:ln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Mengsels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(en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moleculen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) van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nucleïden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10022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doorsnede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4205288" y="1023936"/>
          <a:ext cx="863600" cy="295275"/>
        </p:xfrm>
        <a:graphic>
          <a:graphicData uri="http://schemas.openxmlformats.org/presentationml/2006/ole">
            <p:oleObj spid="_x0000_s231426" name="Equation" r:id="rId4" imgW="520560" imgH="177480" progId="Equation.DSMT4">
              <p:embed/>
            </p:oleObj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533400" y="14478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Avogadro: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6.023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7414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20462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= </a:t>
            </a:r>
            <a:r>
              <a:rPr lang="en-US" i="1" dirty="0" err="1" smtClean="0">
                <a:cs typeface="Calibri" pitchFamily="34" charset="0"/>
              </a:rPr>
              <a:t>r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i="1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/A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3" name="Object 3"/>
          <p:cNvGraphicFramePr>
            <a:graphicFrameLocks noChangeAspect="1"/>
          </p:cNvGraphicFramePr>
          <p:nvPr/>
        </p:nvGraphicFramePr>
        <p:xfrm>
          <a:off x="5715000" y="1633537"/>
          <a:ext cx="1852612" cy="652463"/>
        </p:xfrm>
        <a:graphic>
          <a:graphicData uri="http://schemas.openxmlformats.org/presentationml/2006/ole">
            <p:oleObj spid="_x0000_s231427" name="Equation" r:id="rId5" imgW="1117440" imgH="393480" progId="Equation.DSMT4">
              <p:embed/>
            </p:oleObj>
          </a:graphicData>
        </a:graphic>
      </p:graphicFrame>
      <p:sp>
        <p:nvSpPr>
          <p:cNvPr id="25" name="PIJL-RECHTS 24"/>
          <p:cNvSpPr/>
          <p:nvPr/>
        </p:nvSpPr>
        <p:spPr bwMode="auto">
          <a:xfrm>
            <a:off x="4724400" y="17526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5257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Definieer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atomaire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831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mengsel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4" name="Object 4"/>
          <p:cNvGraphicFramePr>
            <a:graphicFrameLocks noChangeAspect="1"/>
          </p:cNvGraphicFramePr>
          <p:nvPr/>
        </p:nvGraphicFramePr>
        <p:xfrm>
          <a:off x="2362200" y="3276600"/>
          <a:ext cx="3849688" cy="461963"/>
        </p:xfrm>
        <a:graphic>
          <a:graphicData uri="http://schemas.openxmlformats.org/presentationml/2006/ole">
            <p:oleObj spid="_x0000_s231428" name="Equation" r:id="rId6" imgW="2323800" imgH="279360" progId="Equation.DSMT4">
              <p:embed/>
            </p:oleObj>
          </a:graphicData>
        </a:graphic>
      </p:graphicFrame>
      <p:sp>
        <p:nvSpPr>
          <p:cNvPr id="30" name="TextBox 17"/>
          <p:cNvSpPr txBox="1"/>
          <p:nvPr/>
        </p:nvSpPr>
        <p:spPr>
          <a:xfrm>
            <a:off x="533400" y="37454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mengsel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5" name="Object 5"/>
          <p:cNvGraphicFramePr>
            <a:graphicFrameLocks noChangeAspect="1"/>
          </p:cNvGraphicFramePr>
          <p:nvPr/>
        </p:nvGraphicFramePr>
        <p:xfrm>
          <a:off x="4294187" y="3870325"/>
          <a:ext cx="3935413" cy="695325"/>
        </p:xfrm>
        <a:graphic>
          <a:graphicData uri="http://schemas.openxmlformats.org/presentationml/2006/ole">
            <p:oleObj spid="_x0000_s231429" name="Equation" r:id="rId7" imgW="2374560" imgH="41904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4648200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volume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gecombineerd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6" name="Object 6"/>
          <p:cNvGraphicFramePr>
            <a:graphicFrameLocks noChangeAspect="1"/>
          </p:cNvGraphicFramePr>
          <p:nvPr/>
        </p:nvGraphicFramePr>
        <p:xfrm>
          <a:off x="3311525" y="4938712"/>
          <a:ext cx="5451475" cy="442912"/>
        </p:xfrm>
        <a:graphic>
          <a:graphicData uri="http://schemas.openxmlformats.org/presentationml/2006/ole">
            <p:oleObj spid="_x0000_s231430" name="Equation" r:id="rId8" imgW="3288960" imgH="26640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5617944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combinaties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7" name="Object 7"/>
          <p:cNvGraphicFramePr>
            <a:graphicFrameLocks noChangeAspect="1"/>
          </p:cNvGraphicFramePr>
          <p:nvPr/>
        </p:nvGraphicFramePr>
        <p:xfrm>
          <a:off x="3352800" y="5989638"/>
          <a:ext cx="4398962" cy="715962"/>
        </p:xfrm>
        <a:graphic>
          <a:graphicData uri="http://schemas.openxmlformats.org/presentationml/2006/ole">
            <p:oleObj spid="_x0000_s231431" name="Equation" r:id="rId9" imgW="2654280" imgH="43164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5" grpId="0" animBg="1"/>
      <p:bldP spid="28" grpId="0"/>
      <p:bldP spid="29" grpId="0"/>
      <p:bldP spid="30" grpId="0"/>
      <p:bldP spid="32" grpId="0"/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buildings</a:t>
            </a: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4925"/>
            <a:ext cx="4006956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51</a:t>
            </a:fld>
            <a:endParaRPr lang="en-US">
              <a:latin typeface="Times" pitchFamily="18" charset="0"/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349"/>
            <a:ext cx="9144000" cy="678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22098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buildings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core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00765"/>
            <a:ext cx="8991600" cy="400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Rechte verbindingslijn met pijl 24"/>
          <p:cNvCxnSpPr/>
          <p:nvPr/>
        </p:nvCxnSpPr>
        <p:spPr bwMode="auto">
          <a:xfrm rot="5400000">
            <a:off x="3962400" y="2209006"/>
            <a:ext cx="1371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4191000" y="1219200"/>
            <a:ext cx="2743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Pressurized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heavy water reactor</a:t>
            </a:r>
          </a:p>
        </p:txBody>
      </p:sp>
      <p:cxnSp>
        <p:nvCxnSpPr>
          <p:cNvPr id="28" name="Rechte verbindingslijn met pijl 27"/>
          <p:cNvCxnSpPr/>
          <p:nvPr/>
        </p:nvCxnSpPr>
        <p:spPr bwMode="auto">
          <a:xfrm rot="5400000">
            <a:off x="5333206" y="2361406"/>
            <a:ext cx="1066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Rechte verbindingslijn met pijl 35"/>
          <p:cNvCxnSpPr/>
          <p:nvPr/>
        </p:nvCxnSpPr>
        <p:spPr bwMode="auto">
          <a:xfrm rot="5400000">
            <a:off x="6691312" y="25908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8076406" y="2666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7086600" y="2359223"/>
            <a:ext cx="2057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Gas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fast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24600" y="1978223"/>
            <a:ext cx="2362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Sodium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fast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5334000" y="1597223"/>
            <a:ext cx="3200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High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temperature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gas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  <p:sp>
        <p:nvSpPr>
          <p:cNvPr id="13" name="Afgeronde rechthoek 12"/>
          <p:cNvSpPr/>
          <p:nvPr/>
        </p:nvSpPr>
        <p:spPr bwMode="auto">
          <a:xfrm>
            <a:off x="4038600" y="914400"/>
            <a:ext cx="5029200" cy="54864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2" name="Picture 4" descr="\\vmware-host\Shared Folders\Desktop\CANDU_fuel_bund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267212"/>
            <a:ext cx="2081189" cy="1161788"/>
          </a:xfrm>
          <a:prstGeom prst="rect">
            <a:avLst/>
          </a:prstGeom>
          <a:noFill/>
        </p:spPr>
      </p:pic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PHWR – Pressurized  heavy water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CANDU reactor met D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 moderator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koelmiddel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Calandria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horizontale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cylinder)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hoge-druk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buizen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404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Buizen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fuel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UO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pellets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33528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Grote moderator – fuel volume ratio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6459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9507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Continue refueling (fuel burn up)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3570" y="4904050"/>
            <a:ext cx="48963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0" name="Picture 2" descr="\\vmware-host\Shared Folders\Desktop\738px-CANDU_Reactor_Schematic_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61342"/>
            <a:ext cx="3685889" cy="2996658"/>
          </a:xfrm>
          <a:prstGeom prst="rect">
            <a:avLst/>
          </a:prstGeom>
          <a:noFill/>
        </p:spPr>
      </p:pic>
      <p:pic>
        <p:nvPicPr>
          <p:cNvPr id="273411" name="Picture 3" descr="\\vmware-host\Shared Folders\Desktop\CANDU_at_Qinsh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3663" y="1295400"/>
            <a:ext cx="2747937" cy="1828800"/>
          </a:xfrm>
          <a:prstGeom prst="rect">
            <a:avLst/>
          </a:prstGeom>
          <a:noFill/>
        </p:spPr>
      </p:pic>
      <p:pic>
        <p:nvPicPr>
          <p:cNvPr id="273413" name="Picture 5" descr="\\vmware-host\Shared Folders\Desktop\CANDU_fuel_cycl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447608"/>
            <a:ext cx="2971800" cy="2410392"/>
          </a:xfrm>
          <a:prstGeom prst="rect">
            <a:avLst/>
          </a:prstGeom>
          <a:noFill/>
        </p:spPr>
      </p:pic>
      <p:cxnSp>
        <p:nvCxnSpPr>
          <p:cNvPr id="28" name="Rechte verbindingslijn met pijl 27"/>
          <p:cNvCxnSpPr/>
          <p:nvPr/>
        </p:nvCxnSpPr>
        <p:spPr bwMode="auto">
          <a:xfrm rot="16200000" flipV="1">
            <a:off x="4610100" y="4152900"/>
            <a:ext cx="1981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kstvak 28"/>
          <p:cNvSpPr txBox="1"/>
          <p:nvPr/>
        </p:nvSpPr>
        <p:spPr>
          <a:xfrm>
            <a:off x="2133600" y="2971800"/>
            <a:ext cx="1375698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Calibri" pitchFamily="34" charset="0"/>
                <a:cs typeface="Calibri" pitchFamily="34" charset="0"/>
              </a:rPr>
              <a:t>50 cm x 10 cm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7315200" y="3138488"/>
            <a:ext cx="1492716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Qinshan</a:t>
            </a:r>
            <a:r>
              <a:rPr lang="nl-NL" sz="1600" dirty="0" smtClean="0">
                <a:latin typeface="Calibri" pitchFamily="34" charset="0"/>
                <a:cs typeface="Calibri" pitchFamily="34" charset="0"/>
              </a:rPr>
              <a:t> - China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7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29" grpId="0" animBg="1"/>
      <p:bldP spid="3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HTGR– Graphite moderated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slowing down power,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Grote moderator – fuel volume ratio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Reactortype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volume</a:t>
            </a:r>
          </a:p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2098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33528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Helium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HTGR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6459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Uranium-carbide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grafiet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9507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Pebble-bed reactor (Type IV)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1222218" y="4724400"/>
            <a:ext cx="1627497" cy="58477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Triso</a:t>
            </a:r>
            <a:r>
              <a:rPr lang="nl-NL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pebble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Tri-layer</a:t>
            </a:r>
            <a:r>
              <a:rPr lang="nl-NL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isotropic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4434" name="Picture 2" descr="\\vmware-host\Shared Folders\Desktop\Quadris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2612" y="4652980"/>
            <a:ext cx="1677988" cy="1671620"/>
          </a:xfrm>
          <a:prstGeom prst="rect">
            <a:avLst/>
          </a:prstGeom>
          <a:noFill/>
        </p:spPr>
      </p:pic>
      <p:pic>
        <p:nvPicPr>
          <p:cNvPr id="274435" name="Picture 3" descr="\\vmware-host\Shared Folders\Desktop\TRIS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724400"/>
            <a:ext cx="1714500" cy="1628775"/>
          </a:xfrm>
          <a:prstGeom prst="rect">
            <a:avLst/>
          </a:prstGeom>
          <a:noFill/>
        </p:spPr>
      </p:pic>
      <p:sp>
        <p:nvSpPr>
          <p:cNvPr id="20" name="Tekstvak 19"/>
          <p:cNvSpPr txBox="1"/>
          <p:nvPr/>
        </p:nvSpPr>
        <p:spPr>
          <a:xfrm>
            <a:off x="5322117" y="4724400"/>
            <a:ext cx="1563248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Quadriso</a:t>
            </a:r>
            <a:r>
              <a:rPr lang="nl-NL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pebble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4436" name="Picture 4" descr="\\vmware-host\Shared Folders\Desktop\penn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743200"/>
            <a:ext cx="1530304" cy="1387475"/>
          </a:xfrm>
          <a:prstGeom prst="rect">
            <a:avLst/>
          </a:prstGeom>
          <a:noFill/>
        </p:spPr>
      </p:pic>
      <p:pic>
        <p:nvPicPr>
          <p:cNvPr id="274437" name="Picture 5" descr="\\vmware-host\Shared Folders\Desktop\TRIS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3352800"/>
            <a:ext cx="1114218" cy="11922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7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29" grpId="0" animBg="1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RBMK– H2O cooled graphite moderated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RBMK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Russische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905000"/>
            <a:ext cx="5410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Grote moderator – fuel volume ratio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Volume reactors tot 1000 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containment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gebouwen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construeren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34406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Normaal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5458" name="Picture 2" descr="\\vmware-host\Shared Folders\Desktop\800px-RBMK_reactor_schematic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407664"/>
            <a:ext cx="4876800" cy="3450336"/>
          </a:xfrm>
          <a:prstGeom prst="rect">
            <a:avLst/>
          </a:prstGeom>
          <a:noFill/>
        </p:spPr>
      </p:pic>
      <p:pic>
        <p:nvPicPr>
          <p:cNvPr id="275459" name="Picture 3" descr="\\vmware-host\Shared Folders\Desktop\RBMK_reactor_from_Ignalin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143000"/>
            <a:ext cx="2697373" cy="1877974"/>
          </a:xfrm>
          <a:prstGeom prst="rect">
            <a:avLst/>
          </a:prstGeom>
          <a:noFill/>
        </p:spPr>
      </p:pic>
      <p:sp>
        <p:nvSpPr>
          <p:cNvPr id="29" name="Tekstvak 28"/>
          <p:cNvSpPr txBox="1"/>
          <p:nvPr/>
        </p:nvSpPr>
        <p:spPr>
          <a:xfrm>
            <a:off x="8280405" y="1066800"/>
            <a:ext cx="728084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Ignalia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11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Rusland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(type Chernobyl)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5460" name="Picture 4" descr="\\vmware-host\Shared Folders\Desktop\Rbmk_fuel_rods_hold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886200"/>
            <a:ext cx="1170605" cy="2971800"/>
          </a:xfrm>
          <a:prstGeom prst="rect">
            <a:avLst/>
          </a:prstGeom>
          <a:noFill/>
        </p:spPr>
      </p:pic>
      <p:sp>
        <p:nvSpPr>
          <p:cNvPr id="19" name="Tekstvak 18"/>
          <p:cNvSpPr txBox="1"/>
          <p:nvPr/>
        </p:nvSpPr>
        <p:spPr>
          <a:xfrm>
            <a:off x="1371600" y="5867400"/>
            <a:ext cx="1468544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Calibri" pitchFamily="34" charset="0"/>
                <a:cs typeface="Calibri" pitchFamily="34" charset="0"/>
              </a:rPr>
              <a:t>RBMK </a:t>
            </a:r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fuel</a:t>
            </a:r>
            <a:r>
              <a:rPr lang="nl-NL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rods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7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9" grpId="0" animBg="1"/>
      <p:bldP spid="16" grpId="0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Magnox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and UNGG reactors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Najaar 2007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4286476"/>
            <a:ext cx="4953000" cy="241912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Used in UK (26 units). Now obsolete type, but 2 in operation. Used for power and plutonium production.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Magnox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is now realized in N. Korea.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Pressurized, CO</a:t>
            </a:r>
            <a:r>
              <a:rPr lang="en-US" sz="14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gas cooled, graphite moderated, natural uranium as fuel. Similar to France UNGG reactor: Uranium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Naturel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Graphite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Gaz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Coolant is a gas, so explosive pressure buildup from boiling (Chernobyl) is not possible.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Magnesium non-oxidizing. 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62" name="Picture 2" descr="C:\Users\jo\Desktop\800px-Magnox_reactor_schematic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973836"/>
            <a:ext cx="5029200" cy="3369564"/>
          </a:xfrm>
          <a:prstGeom prst="rect">
            <a:avLst/>
          </a:prstGeom>
          <a:noFill/>
        </p:spPr>
      </p:pic>
      <p:pic>
        <p:nvPicPr>
          <p:cNvPr id="143363" name="Picture 3" descr="C:\Users\jo\Desktop\Sizewell_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5462" y="4860150"/>
            <a:ext cx="3538538" cy="1997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MSR – Molten salt fast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57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4953000" cy="358251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Generation IV reactor: primary coolant is a molten salt.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Nuclear fuel dissolved in the molten fluoride salt coolant (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LiF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and BeF</a:t>
            </a:r>
            <a:r>
              <a:rPr lang="en-US" sz="14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 as uranium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tetrafluoride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UF</a:t>
            </a:r>
            <a:r>
              <a:rPr lang="en-US" sz="1400" baseline="-25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. Graphite core serves as the moderator.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Low pressure: makes design simpler and safer, high temperature cooling: makes turbines more efficient.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Compact: MSRE study to power aircraft.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Inherently safe, but immature technology. Pressure explosion impossible, meltdown proof.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Molten salt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horium breeders possible (thorium is abundant and cheap). Can operate decades without refueling.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Co-locate with reprocessing facility.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4386" name="Picture 2" descr="C:\Users\jo\Desktop\Ms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3810000" cy="3657600"/>
          </a:xfrm>
          <a:prstGeom prst="rect">
            <a:avLst/>
          </a:prstGeom>
          <a:noFill/>
        </p:spPr>
      </p:pic>
      <p:pic>
        <p:nvPicPr>
          <p:cNvPr id="276482" name="Picture 2" descr="\\vmware-host\Shared Folders\Desktop\800PX-~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066800"/>
            <a:ext cx="3007513" cy="1981200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7772400" y="914400"/>
            <a:ext cx="122822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Superphenix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\\vmware-host\Shared Folders\Desktop\HargravesLFTRAimHighBRC-500x3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5307012"/>
            <a:ext cx="2067984" cy="15509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Gabon natural 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fission reactors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Najaar 2007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58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5029200" cy="280692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Predicted by Paul Kuroda (Univ. of Arkansas) (1956).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Fifteen natural reactors found (in 1972) at the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Oklo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mine in Gabon.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Nuclear fission reactions took place 1.5 billion years ago, and ran for a few hundred thousand years (100 kW).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Uranium-rich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mineral deposit became inundated with groundwater that acted as a neutron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moderator.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Extensively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studied by scientists interested in geologic radioactive waste disposal.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5410" name="Picture 2" descr="C:\Users\jo\Desktop\800px-LocationGabon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6" y="1219200"/>
            <a:ext cx="3657599" cy="1828800"/>
          </a:xfrm>
          <a:prstGeom prst="rect">
            <a:avLst/>
          </a:prstGeom>
          <a:noFill/>
        </p:spPr>
      </p:pic>
      <p:pic>
        <p:nvPicPr>
          <p:cNvPr id="145411" name="Picture 3" descr="C:\Users\jo\Desktop\450px-Gabon_Geology_Oklo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258733"/>
            <a:ext cx="3810000" cy="259926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81200" y="5257800"/>
            <a:ext cx="3505200" cy="1292662"/>
          </a:xfrm>
          <a:prstGeom prst="rect">
            <a:avLst/>
          </a:prstGeom>
          <a:solidFill>
            <a:srgbClr val="FEFCAC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Geological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situation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in Gabon leading to natural nuclear fission reactors</a:t>
            </a:r>
            <a:br>
              <a:rPr lang="en-US" sz="1400" dirty="0">
                <a:latin typeface="Calibri" pitchFamily="34" charset="0"/>
                <a:cs typeface="Calibri" pitchFamily="34" charset="0"/>
              </a:rPr>
            </a:b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Nuclear reactor zones</a:t>
            </a:r>
            <a:br>
              <a:rPr lang="en-US" sz="1200" dirty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 2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Sandstone</a:t>
            </a:r>
            <a:br>
              <a:rPr lang="en-US" sz="1200" dirty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 3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Uranium ore layer</a:t>
            </a:r>
            <a:br>
              <a:rPr lang="en-US" sz="1200" dirty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 4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Granite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Rooster 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van kernreactor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762000"/>
          </a:xfrm>
          <a:noFill/>
          <a:ln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Voorbeeld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304800" y="1219200"/>
            <a:ext cx="5746214" cy="1333500"/>
            <a:chOff x="304800" y="1219200"/>
            <a:chExt cx="5746214" cy="1333500"/>
          </a:xfrm>
        </p:grpSpPr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304800" y="1257300"/>
              <a:ext cx="9144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Legering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9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1219200"/>
              <a:ext cx="4755614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7"/>
          <p:cNvGrpSpPr/>
          <p:nvPr/>
        </p:nvGrpSpPr>
        <p:grpSpPr>
          <a:xfrm>
            <a:off x="228600" y="2667000"/>
            <a:ext cx="1916723" cy="2743200"/>
            <a:chOff x="6858000" y="3657600"/>
            <a:chExt cx="1916723" cy="2743200"/>
          </a:xfrm>
        </p:grpSpPr>
        <p:pic>
          <p:nvPicPr>
            <p:cNvPr id="129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0" y="4038600"/>
              <a:ext cx="1916723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6858000" y="3657600"/>
              <a:ext cx="1828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Atomaire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dichtheden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" name="Group 34"/>
          <p:cNvGrpSpPr/>
          <p:nvPr/>
        </p:nvGrpSpPr>
        <p:grpSpPr>
          <a:xfrm>
            <a:off x="2971800" y="3429000"/>
            <a:ext cx="5162550" cy="1314742"/>
            <a:chOff x="152400" y="5543258"/>
            <a:chExt cx="5162550" cy="1314742"/>
          </a:xfrm>
        </p:grpSpPr>
        <p:pic>
          <p:nvPicPr>
            <p:cNvPr id="129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5543258"/>
              <a:ext cx="3181350" cy="131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152400" y="5562600"/>
              <a:ext cx="19050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Macr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werkz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doorsn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7772400" y="4800600"/>
            <a:ext cx="859400" cy="2057400"/>
            <a:chOff x="5791200" y="4800600"/>
            <a:chExt cx="859400" cy="2057400"/>
          </a:xfrm>
        </p:grpSpPr>
        <p:pic>
          <p:nvPicPr>
            <p:cNvPr id="129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91200" y="5186362"/>
              <a:ext cx="859400" cy="167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Rectangle 2"/>
            <p:cNvSpPr>
              <a:spLocks noChangeArrowheads="1"/>
            </p:cNvSpPr>
            <p:nvPr/>
          </p:nvSpPr>
          <p:spPr bwMode="auto">
            <a:xfrm>
              <a:off x="5867400" y="4800600"/>
              <a:ext cx="685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VWL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" name="PIJL-RECHTS 27"/>
          <p:cNvSpPr/>
          <p:nvPr/>
        </p:nvSpPr>
        <p:spPr bwMode="auto">
          <a:xfrm>
            <a:off x="3124200" y="39624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9" name="PIJL-RECHTS 28"/>
          <p:cNvSpPr/>
          <p:nvPr/>
        </p:nvSpPr>
        <p:spPr bwMode="auto">
          <a:xfrm>
            <a:off x="6781800" y="57150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2" name="Rechte verbindingslijn met pijl 31"/>
          <p:cNvCxnSpPr/>
          <p:nvPr/>
        </p:nvCxnSpPr>
        <p:spPr bwMode="auto">
          <a:xfrm rot="5400000" flipH="1" flipV="1">
            <a:off x="4991100" y="2628900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kstvak 33"/>
          <p:cNvSpPr txBox="1"/>
          <p:nvPr/>
        </p:nvSpPr>
        <p:spPr>
          <a:xfrm>
            <a:off x="5181600" y="25146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verstrooiing</a:t>
            </a:r>
          </a:p>
        </p:txBody>
      </p:sp>
      <p:cxnSp>
        <p:nvCxnSpPr>
          <p:cNvPr id="36" name="Rechte verbindingslijn met pijl 35"/>
          <p:cNvCxnSpPr/>
          <p:nvPr/>
        </p:nvCxnSpPr>
        <p:spPr bwMode="auto">
          <a:xfrm rot="5400000" flipH="1" flipV="1">
            <a:off x="3962400" y="2743200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4343400" y="283106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absorptie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4" grpId="0"/>
      <p:bldP spid="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Vermenigvuldiging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in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oneindig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medium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impliciet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blootgesteld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dezelfde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678668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bij benadering als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345668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flux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rekening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brengen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/>
        </p:nvGraphicFramePr>
        <p:xfrm>
          <a:off x="1371600" y="1741487"/>
          <a:ext cx="4160837" cy="531813"/>
        </p:xfrm>
        <a:graphic>
          <a:graphicData uri="http://schemas.openxmlformats.org/presentationml/2006/ole">
            <p:oleObj spid="_x0000_s249858" name="Equation" r:id="rId4" imgW="2590560" imgH="330120" progId="Equation.DSMT4">
              <p:embed/>
            </p:oleObj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/>
        </p:nvGraphicFramePr>
        <p:xfrm>
          <a:off x="2971800" y="1231104"/>
          <a:ext cx="304800" cy="366712"/>
        </p:xfrm>
        <a:graphic>
          <a:graphicData uri="http://schemas.openxmlformats.org/presentationml/2006/ole">
            <p:oleObj spid="_x0000_s249859" name="Equation" r:id="rId5" imgW="190440" imgH="228600" progId="Equation.DSMT4">
              <p:embed/>
            </p:oleObj>
          </a:graphicData>
        </a:graphic>
      </p:graphicFrame>
      <p:sp>
        <p:nvSpPr>
          <p:cNvPr id="35" name="TextBox 17"/>
          <p:cNvSpPr txBox="1"/>
          <p:nvPr/>
        </p:nvSpPr>
        <p:spPr>
          <a:xfrm>
            <a:off x="533400" y="4936867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gemengd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core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oneindig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/>
        </p:nvGraphicFramePr>
        <p:xfrm>
          <a:off x="7886700" y="4695588"/>
          <a:ext cx="571500" cy="327025"/>
        </p:xfrm>
        <a:graphic>
          <a:graphicData uri="http://schemas.openxmlformats.org/presentationml/2006/ole">
            <p:oleObj spid="_x0000_s249860" name="Equation" r:id="rId6" imgW="355320" imgH="203040" progId="Equation.DSMT4">
              <p:embed/>
            </p:oleObj>
          </a:graphicData>
        </a:graphic>
      </p:graphicFrame>
      <p:grpSp>
        <p:nvGrpSpPr>
          <p:cNvPr id="2" name="Groep 36"/>
          <p:cNvGrpSpPr/>
          <p:nvPr/>
        </p:nvGrpSpPr>
        <p:grpSpPr>
          <a:xfrm>
            <a:off x="4114800" y="2652476"/>
            <a:ext cx="1524000" cy="435768"/>
            <a:chOff x="4010024" y="2321720"/>
            <a:chExt cx="1524000" cy="435768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4010024" y="2321720"/>
              <a:ext cx="15240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6796" name="Object 12"/>
            <p:cNvGraphicFramePr>
              <a:graphicFrameLocks noChangeAspect="1"/>
            </p:cNvGraphicFramePr>
            <p:nvPr/>
          </p:nvGraphicFramePr>
          <p:xfrm>
            <a:off x="4114800" y="2347913"/>
            <a:ext cx="1325563" cy="409575"/>
          </p:xfrm>
          <a:graphic>
            <a:graphicData uri="http://schemas.openxmlformats.org/presentationml/2006/ole">
              <p:oleObj spid="_x0000_s249861" name="Equation" r:id="rId7" imgW="825480" imgH="253800" progId="Equation.DSMT4">
                <p:embed/>
              </p:oleObj>
            </a:graphicData>
          </a:graphic>
        </p:graphicFrame>
      </p:grpSp>
      <p:cxnSp>
        <p:nvCxnSpPr>
          <p:cNvPr id="41" name="Rechte verbindingslijn met pijl 40"/>
          <p:cNvCxnSpPr/>
          <p:nvPr/>
        </p:nvCxnSpPr>
        <p:spPr bwMode="auto">
          <a:xfrm rot="5400000" flipH="1" flipV="1">
            <a:off x="4724400" y="3364468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17"/>
          <p:cNvSpPr txBox="1"/>
          <p:nvPr/>
        </p:nvSpPr>
        <p:spPr>
          <a:xfrm>
            <a:off x="4419600" y="3669268"/>
            <a:ext cx="16764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8" name="Rechte verbindingslijn met pijl 47"/>
          <p:cNvCxnSpPr/>
          <p:nvPr/>
        </p:nvCxnSpPr>
        <p:spPr bwMode="auto">
          <a:xfrm rot="5400000" flipH="1" flipV="1">
            <a:off x="5181600" y="3288268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17"/>
          <p:cNvSpPr txBox="1"/>
          <p:nvPr/>
        </p:nvSpPr>
        <p:spPr>
          <a:xfrm>
            <a:off x="5417344" y="3238260"/>
            <a:ext cx="36576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koelmiddel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moderator,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9" grpId="0"/>
      <p:bldP spid="42" grpId="0"/>
      <p:bldP spid="25" grpId="0"/>
      <p:bldP spid="35" grpId="0"/>
      <p:bldP spid="46" grpId="0" animBg="1"/>
      <p:bldP spid="4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Rooster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snelle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687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weinig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99231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spectrum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38400"/>
            <a:ext cx="548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35280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Brandstof </a:t>
            </a:r>
            <a:r>
              <a:rPr lang="en-US" i="1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, moderator </a:t>
            </a:r>
            <a:r>
              <a:rPr lang="en-US" i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structuur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zien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dezelfde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8216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4278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Invullen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06" name="Object 2"/>
          <p:cNvGraphicFramePr>
            <a:graphicFrameLocks noChangeAspect="1"/>
          </p:cNvGraphicFramePr>
          <p:nvPr/>
        </p:nvGraphicFramePr>
        <p:xfrm>
          <a:off x="3306763" y="1143000"/>
          <a:ext cx="4160837" cy="531813"/>
        </p:xfrm>
        <a:graphic>
          <a:graphicData uri="http://schemas.openxmlformats.org/presentationml/2006/ole">
            <p:oleObj spid="_x0000_s344066" name="Equation" r:id="rId4" imgW="2590560" imgH="330120" progId="Equation.DSMT4">
              <p:embed/>
            </p:oleObj>
          </a:graphicData>
        </a:graphic>
      </p:graphicFrame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676400"/>
            <a:ext cx="2971800" cy="198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17"/>
          <p:cNvSpPr txBox="1"/>
          <p:nvPr/>
        </p:nvSpPr>
        <p:spPr>
          <a:xfrm>
            <a:off x="533400" y="3011269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weglengte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staafdiameter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09" name="Object 5"/>
          <p:cNvGraphicFramePr>
            <a:graphicFrameLocks noChangeAspect="1"/>
          </p:cNvGraphicFramePr>
          <p:nvPr/>
        </p:nvGraphicFramePr>
        <p:xfrm>
          <a:off x="5636420" y="3395664"/>
          <a:ext cx="571500" cy="327025"/>
        </p:xfrm>
        <a:graphic>
          <a:graphicData uri="http://schemas.openxmlformats.org/presentationml/2006/ole">
            <p:oleObj spid="_x0000_s344067" name="Equation" r:id="rId6" imgW="355320" imgH="203040" progId="Equation.DSMT4">
              <p:embed/>
            </p:oleObj>
          </a:graphicData>
        </a:graphic>
      </p:graphicFrame>
      <p:graphicFrame>
        <p:nvGraphicFramePr>
          <p:cNvPr id="277510" name="Object 6"/>
          <p:cNvGraphicFramePr>
            <a:graphicFrameLocks noChangeAspect="1"/>
          </p:cNvGraphicFramePr>
          <p:nvPr/>
        </p:nvGraphicFramePr>
        <p:xfrm>
          <a:off x="3048000" y="3803649"/>
          <a:ext cx="5527675" cy="449263"/>
        </p:xfrm>
        <a:graphic>
          <a:graphicData uri="http://schemas.openxmlformats.org/presentationml/2006/ole">
            <p:oleObj spid="_x0000_s344068" name="Equation" r:id="rId7" imgW="3441600" imgH="279360" progId="Equation.DSMT4">
              <p:embed/>
            </p:oleObj>
          </a:graphicData>
        </a:graphic>
      </p:graphicFrame>
      <p:graphicFrame>
        <p:nvGraphicFramePr>
          <p:cNvPr id="277511" name="Object 7"/>
          <p:cNvGraphicFramePr>
            <a:graphicFrameLocks noChangeAspect="1"/>
          </p:cNvGraphicFramePr>
          <p:nvPr/>
        </p:nvGraphicFramePr>
        <p:xfrm>
          <a:off x="7401720" y="4260850"/>
          <a:ext cx="1611312" cy="387350"/>
        </p:xfrm>
        <a:graphic>
          <a:graphicData uri="http://schemas.openxmlformats.org/presentationml/2006/ole">
            <p:oleObj spid="_x0000_s344069" name="Equation" r:id="rId8" imgW="1002960" imgH="241200" progId="Equation.DSMT4">
              <p:embed/>
            </p:oleObj>
          </a:graphicData>
        </a:graphic>
      </p:graphicFrame>
      <p:graphicFrame>
        <p:nvGraphicFramePr>
          <p:cNvPr id="277512" name="Object 8"/>
          <p:cNvGraphicFramePr>
            <a:graphicFrameLocks noChangeAspect="1"/>
          </p:cNvGraphicFramePr>
          <p:nvPr/>
        </p:nvGraphicFramePr>
        <p:xfrm>
          <a:off x="1076325" y="4343400"/>
          <a:ext cx="6772275" cy="1022350"/>
        </p:xfrm>
        <a:graphic>
          <a:graphicData uri="http://schemas.openxmlformats.org/presentationml/2006/ole">
            <p:oleObj spid="_x0000_s344070" name="Equation" r:id="rId9" imgW="4216320" imgH="63468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5421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 over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13" name="Object 9"/>
          <p:cNvGraphicFramePr>
            <a:graphicFrameLocks noChangeAspect="1"/>
          </p:cNvGraphicFramePr>
          <p:nvPr/>
        </p:nvGraphicFramePr>
        <p:xfrm>
          <a:off x="3673475" y="5334000"/>
          <a:ext cx="1508125" cy="531813"/>
        </p:xfrm>
        <a:graphic>
          <a:graphicData uri="http://schemas.openxmlformats.org/presentationml/2006/ole">
            <p:oleObj spid="_x0000_s344071" name="Equation" r:id="rId10" imgW="939600" imgH="33012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58028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Definieer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14" name="Object 10"/>
          <p:cNvGraphicFramePr>
            <a:graphicFrameLocks noChangeAspect="1"/>
          </p:cNvGraphicFramePr>
          <p:nvPr/>
        </p:nvGraphicFramePr>
        <p:xfrm>
          <a:off x="5676900" y="5736432"/>
          <a:ext cx="3467100" cy="531812"/>
        </p:xfrm>
        <a:graphic>
          <a:graphicData uri="http://schemas.openxmlformats.org/presentationml/2006/ole">
            <p:oleObj spid="_x0000_s344072" name="Equation" r:id="rId11" imgW="2158920" imgH="33012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63362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y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15" name="Object 11"/>
          <p:cNvGraphicFramePr>
            <a:graphicFrameLocks noChangeAspect="1"/>
          </p:cNvGraphicFramePr>
          <p:nvPr/>
        </p:nvGraphicFramePr>
        <p:xfrm>
          <a:off x="5405437" y="6262688"/>
          <a:ext cx="2366963" cy="531813"/>
        </p:xfrm>
        <a:graphic>
          <a:graphicData uri="http://schemas.openxmlformats.org/presentationml/2006/ole">
            <p:oleObj spid="_x0000_s344073" name="Equation" r:id="rId12" imgW="1473120" imgH="33012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7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12" grpId="0"/>
      <p:bldP spid="27" grpId="0"/>
      <p:bldP spid="32" grpId="0"/>
      <p:bldP spid="34" grpId="0"/>
      <p:bldP spid="3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grpSp>
        <p:nvGrpSpPr>
          <p:cNvPr id="2" name="Groep 24"/>
          <p:cNvGrpSpPr/>
          <p:nvPr/>
        </p:nvGrpSpPr>
        <p:grpSpPr>
          <a:xfrm>
            <a:off x="2438400" y="5100640"/>
            <a:ext cx="6096000" cy="842960"/>
            <a:chOff x="2438400" y="5100640"/>
            <a:chExt cx="6096000" cy="842960"/>
          </a:xfrm>
        </p:grpSpPr>
        <p:sp>
          <p:nvSpPr>
            <p:cNvPr id="30" name="Rounded Rectangle 27"/>
            <p:cNvSpPr/>
            <p:nvPr/>
          </p:nvSpPr>
          <p:spPr bwMode="auto">
            <a:xfrm>
              <a:off x="2438400" y="5100640"/>
              <a:ext cx="6096000" cy="8310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78542" name="Object 14"/>
            <p:cNvGraphicFramePr>
              <a:graphicFrameLocks noChangeAspect="1"/>
            </p:cNvGraphicFramePr>
            <p:nvPr/>
          </p:nvGraphicFramePr>
          <p:xfrm>
            <a:off x="2500312" y="5105400"/>
            <a:ext cx="5957888" cy="838200"/>
          </p:xfrm>
          <a:graphic>
            <a:graphicData uri="http://schemas.openxmlformats.org/presentationml/2006/ole">
              <p:oleObj spid="_x0000_s345098" name="Equation" r:id="rId4" imgW="3708360" imgH="520560" progId="Equation.DSMT4">
                <p:embed/>
              </p:oleObj>
            </a:graphicData>
          </a:graphic>
        </p:graphicFrame>
      </p:grp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Rooster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snelle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600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99231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Verrijkingsfactor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38400"/>
            <a:ext cx="571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35280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fissile en fertile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8216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geeft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4278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Invullen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06" name="Object 2"/>
          <p:cNvGraphicFramePr>
            <a:graphicFrameLocks noChangeAspect="1"/>
          </p:cNvGraphicFramePr>
          <p:nvPr/>
        </p:nvGraphicFramePr>
        <p:xfrm>
          <a:off x="4495800" y="1045368"/>
          <a:ext cx="4384675" cy="777875"/>
        </p:xfrm>
        <a:graphic>
          <a:graphicData uri="http://schemas.openxmlformats.org/presentationml/2006/ole">
            <p:oleObj spid="_x0000_s345090" name="Equation" r:id="rId5" imgW="2730240" imgH="482400" progId="Equation.DSMT4">
              <p:embed/>
            </p:oleObj>
          </a:graphicData>
        </a:graphic>
      </p:graphicFrame>
      <p:sp>
        <p:nvSpPr>
          <p:cNvPr id="27" name="TextBox 17"/>
          <p:cNvSpPr txBox="1"/>
          <p:nvPr/>
        </p:nvSpPr>
        <p:spPr>
          <a:xfrm>
            <a:off x="533400" y="2819400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definitie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11" name="Object 7"/>
          <p:cNvGraphicFramePr>
            <a:graphicFrameLocks noChangeAspect="1"/>
          </p:cNvGraphicFramePr>
          <p:nvPr/>
        </p:nvGraphicFramePr>
        <p:xfrm>
          <a:off x="1614487" y="1637506"/>
          <a:ext cx="1509713" cy="387350"/>
        </p:xfrm>
        <a:graphic>
          <a:graphicData uri="http://schemas.openxmlformats.org/presentationml/2006/ole">
            <p:oleObj spid="_x0000_s345091" name="Equation" r:id="rId6" imgW="939600" imgH="241200" progId="Equation.DSMT4">
              <p:embed/>
            </p:oleObj>
          </a:graphicData>
        </a:graphic>
      </p:graphicFrame>
      <p:graphicFrame>
        <p:nvGraphicFramePr>
          <p:cNvPr id="277512" name="Object 8"/>
          <p:cNvGraphicFramePr>
            <a:graphicFrameLocks noChangeAspect="1"/>
          </p:cNvGraphicFramePr>
          <p:nvPr/>
        </p:nvGraphicFramePr>
        <p:xfrm>
          <a:off x="3022600" y="4060032"/>
          <a:ext cx="4978400" cy="858837"/>
        </p:xfrm>
        <a:graphic>
          <a:graphicData uri="http://schemas.openxmlformats.org/presentationml/2006/ole">
            <p:oleObj spid="_x0000_s345092" name="Equation" r:id="rId7" imgW="3098520" imgH="53316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529352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14" name="Object 10"/>
          <p:cNvGraphicFramePr>
            <a:graphicFrameLocks noChangeAspect="1"/>
          </p:cNvGraphicFramePr>
          <p:nvPr/>
        </p:nvGraphicFramePr>
        <p:xfrm>
          <a:off x="1978025" y="2736056"/>
          <a:ext cx="3508375" cy="531813"/>
        </p:xfrm>
        <a:graphic>
          <a:graphicData uri="http://schemas.openxmlformats.org/presentationml/2006/ole">
            <p:oleObj spid="_x0000_s345093" name="Equation" r:id="rId8" imgW="2184120" imgH="33012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63362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fuel  (zie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8538" name="Object 10"/>
          <p:cNvGraphicFramePr>
            <a:graphicFrameLocks noChangeAspect="1"/>
          </p:cNvGraphicFramePr>
          <p:nvPr/>
        </p:nvGraphicFramePr>
        <p:xfrm>
          <a:off x="2362200" y="2015330"/>
          <a:ext cx="1223963" cy="387350"/>
        </p:xfrm>
        <a:graphic>
          <a:graphicData uri="http://schemas.openxmlformats.org/presentationml/2006/ole">
            <p:oleObj spid="_x0000_s345094" name="Equation" r:id="rId9" imgW="761760" imgH="241200" progId="Equation.DSMT4">
              <p:embed/>
            </p:oleObj>
          </a:graphicData>
        </a:graphic>
      </p:graphicFrame>
      <p:graphicFrame>
        <p:nvGraphicFramePr>
          <p:cNvPr id="278539" name="Object 11"/>
          <p:cNvGraphicFramePr>
            <a:graphicFrameLocks noChangeAspect="1"/>
          </p:cNvGraphicFramePr>
          <p:nvPr/>
        </p:nvGraphicFramePr>
        <p:xfrm>
          <a:off x="6096000" y="2443163"/>
          <a:ext cx="1122363" cy="407988"/>
        </p:xfrm>
        <a:graphic>
          <a:graphicData uri="http://schemas.openxmlformats.org/presentationml/2006/ole">
            <p:oleObj spid="_x0000_s345095" name="Equation" r:id="rId10" imgW="698400" imgH="253800" progId="Equation.DSMT4">
              <p:embed/>
            </p:oleObj>
          </a:graphicData>
        </a:graphic>
      </p:graphicFrame>
      <p:graphicFrame>
        <p:nvGraphicFramePr>
          <p:cNvPr id="278540" name="Object 12"/>
          <p:cNvGraphicFramePr>
            <a:graphicFrameLocks noChangeAspect="1"/>
          </p:cNvGraphicFramePr>
          <p:nvPr/>
        </p:nvGraphicFramePr>
        <p:xfrm>
          <a:off x="3938587" y="3359148"/>
          <a:ext cx="2081213" cy="407988"/>
        </p:xfrm>
        <a:graphic>
          <a:graphicData uri="http://schemas.openxmlformats.org/presentationml/2006/ole">
            <p:oleObj spid="_x0000_s345096" name="Equation" r:id="rId11" imgW="1295280" imgH="253800" progId="Equation.DSMT4">
              <p:embed/>
            </p:oleObj>
          </a:graphicData>
        </a:graphic>
      </p:graphicFrame>
      <p:graphicFrame>
        <p:nvGraphicFramePr>
          <p:cNvPr id="278541" name="Object 13"/>
          <p:cNvGraphicFramePr>
            <a:graphicFrameLocks noChangeAspect="1"/>
          </p:cNvGraphicFramePr>
          <p:nvPr/>
        </p:nvGraphicFramePr>
        <p:xfrm>
          <a:off x="1571625" y="3819525"/>
          <a:ext cx="2162175" cy="387350"/>
        </p:xfrm>
        <a:graphic>
          <a:graphicData uri="http://schemas.openxmlformats.org/presentationml/2006/ole">
            <p:oleObj spid="_x0000_s345097" name="Equation" r:id="rId12" imgW="1346040" imgH="241200" progId="Equation.DSMT4">
              <p:embed/>
            </p:oleObj>
          </a:graphicData>
        </a:graphic>
      </p:graphicFrame>
      <p:graphicFrame>
        <p:nvGraphicFramePr>
          <p:cNvPr id="278544" name="Object 16"/>
          <p:cNvGraphicFramePr>
            <a:graphicFrameLocks noChangeAspect="1"/>
          </p:cNvGraphicFramePr>
          <p:nvPr/>
        </p:nvGraphicFramePr>
        <p:xfrm>
          <a:off x="7327900" y="6346032"/>
          <a:ext cx="977900" cy="388938"/>
        </p:xfrm>
        <a:graphic>
          <a:graphicData uri="http://schemas.openxmlformats.org/presentationml/2006/ole">
            <p:oleObj spid="_x0000_s345099" name="Equation" r:id="rId13" imgW="609480" imgH="2412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78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8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8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8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78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12" grpId="0"/>
      <p:bldP spid="27" grpId="0"/>
      <p:bldP spid="32" grpId="0"/>
      <p:bldP spid="3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8542" name="Object 14"/>
          <p:cNvGraphicFramePr>
            <a:graphicFrameLocks noChangeAspect="1"/>
          </p:cNvGraphicFramePr>
          <p:nvPr/>
        </p:nvGraphicFramePr>
        <p:xfrm>
          <a:off x="1752600" y="3702050"/>
          <a:ext cx="4916488" cy="1022350"/>
        </p:xfrm>
        <a:graphic>
          <a:graphicData uri="http://schemas.openxmlformats.org/presentationml/2006/ole">
            <p:oleObj spid="_x0000_s346114" name="Equation" r:id="rId4" imgW="3060360" imgH="634680" progId="Equation.DSMT4">
              <p:embed/>
            </p:oleObj>
          </a:graphicData>
        </a:graphic>
      </p:graphicFrame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Rooster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thermische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plaats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5972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57400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971800"/>
            <a:ext cx="807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fuel: resonant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5312332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2389743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Derhalve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63362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vijf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33400" y="3288268"/>
            <a:ext cx="807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004230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Invullen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9569" name="Object 17"/>
          <p:cNvGraphicFramePr>
            <a:graphicFrameLocks noChangeAspect="1"/>
          </p:cNvGraphicFramePr>
          <p:nvPr/>
        </p:nvGraphicFramePr>
        <p:xfrm>
          <a:off x="1958975" y="1483520"/>
          <a:ext cx="6118225" cy="531813"/>
        </p:xfrm>
        <a:graphic>
          <a:graphicData uri="http://schemas.openxmlformats.org/presentationml/2006/ole">
            <p:oleObj spid="_x0000_s346115" name="Equation" r:id="rId5" imgW="3809880" imgH="330120" progId="Equation.DSMT4">
              <p:embed/>
            </p:oleObj>
          </a:graphicData>
        </a:graphic>
      </p:graphicFrame>
      <p:graphicFrame>
        <p:nvGraphicFramePr>
          <p:cNvPr id="279570" name="Object 18"/>
          <p:cNvGraphicFramePr>
            <a:graphicFrameLocks noChangeAspect="1"/>
          </p:cNvGraphicFramePr>
          <p:nvPr/>
        </p:nvGraphicFramePr>
        <p:xfrm>
          <a:off x="1612900" y="2301875"/>
          <a:ext cx="3873500" cy="531813"/>
        </p:xfrm>
        <a:graphic>
          <a:graphicData uri="http://schemas.openxmlformats.org/presentationml/2006/ole">
            <p:oleObj spid="_x0000_s346116" name="Equation" r:id="rId6" imgW="2412720" imgH="330120" progId="Equation.DSMT4">
              <p:embed/>
            </p:oleObj>
          </a:graphicData>
        </a:graphic>
      </p:graphicFrame>
      <p:graphicFrame>
        <p:nvGraphicFramePr>
          <p:cNvPr id="279571" name="Object 19"/>
          <p:cNvGraphicFramePr>
            <a:graphicFrameLocks noChangeAspect="1"/>
          </p:cNvGraphicFramePr>
          <p:nvPr/>
        </p:nvGraphicFramePr>
        <p:xfrm>
          <a:off x="1143000" y="3208338"/>
          <a:ext cx="5789613" cy="533400"/>
        </p:xfrm>
        <a:graphic>
          <a:graphicData uri="http://schemas.openxmlformats.org/presentationml/2006/ole">
            <p:oleObj spid="_x0000_s346117" name="Equation" r:id="rId7" imgW="3606480" imgH="330120" progId="Equation.DSMT4">
              <p:embed/>
            </p:oleObj>
          </a:graphicData>
        </a:graphic>
      </p:graphicFrame>
      <p:grpSp>
        <p:nvGrpSpPr>
          <p:cNvPr id="2" name="Groep 37"/>
          <p:cNvGrpSpPr/>
          <p:nvPr/>
        </p:nvGrpSpPr>
        <p:grpSpPr>
          <a:xfrm>
            <a:off x="1543048" y="4974432"/>
            <a:ext cx="7086600" cy="1066800"/>
            <a:chOff x="1543048" y="4974432"/>
            <a:chExt cx="7086600" cy="1066800"/>
          </a:xfrm>
        </p:grpSpPr>
        <p:sp>
          <p:nvSpPr>
            <p:cNvPr id="37" name="Rounded Rectangle 27"/>
            <p:cNvSpPr/>
            <p:nvPr/>
          </p:nvSpPr>
          <p:spPr bwMode="auto">
            <a:xfrm>
              <a:off x="1543048" y="4974432"/>
              <a:ext cx="7086600" cy="1066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79572" name="Object 20"/>
            <p:cNvGraphicFramePr>
              <a:graphicFrameLocks noChangeAspect="1"/>
            </p:cNvGraphicFramePr>
            <p:nvPr/>
          </p:nvGraphicFramePr>
          <p:xfrm>
            <a:off x="1593850" y="4997450"/>
            <a:ext cx="7016750" cy="1022350"/>
          </p:xfrm>
          <a:graphic>
            <a:graphicData uri="http://schemas.openxmlformats.org/presentationml/2006/ole">
              <p:oleObj spid="_x0000_s346118" name="Equation" r:id="rId8" imgW="4368600" imgH="63468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78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9" grpId="0"/>
      <p:bldP spid="10" grpId="0"/>
      <p:bldP spid="12" grpId="0"/>
      <p:bldP spid="27" grpId="0"/>
      <p:bldP spid="36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Reactiesoorten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5" name="TextBox 17"/>
          <p:cNvSpPr txBox="1"/>
          <p:nvPr/>
        </p:nvSpPr>
        <p:spPr>
          <a:xfrm>
            <a:off x="533400" y="5297269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8674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elastisch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inelastisch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p:oleObj spid="_x0000_s232450" name="Equation" r:id="rId4" imgW="774360" imgH="228600" progId="Equation.DSMT4">
              <p:embed/>
            </p:oleObj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invangst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en gamma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17"/>
          <p:cNvSpPr txBox="1"/>
          <p:nvPr/>
        </p:nvSpPr>
        <p:spPr>
          <a:xfrm>
            <a:off x="533400" y="38494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p:oleObj spid="_x0000_s232451" name="Equation" r:id="rId5" imgW="825480" imgH="241200" progId="Equation.DSMT4">
              <p:embed/>
            </p:oleObj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p:oleObj spid="_x0000_s232452" name="Equation" r:id="rId6" imgW="812520" imgH="228600" progId="Equation.DSMT4">
              <p:embed/>
            </p:oleObj>
          </a:graphicData>
        </a:graphic>
      </p:graphicFrame>
      <p:sp>
        <p:nvSpPr>
          <p:cNvPr id="51" name="TextBox 17"/>
          <p:cNvSpPr txBox="1"/>
          <p:nvPr/>
        </p:nvSpPr>
        <p:spPr>
          <a:xfrm>
            <a:off x="533400" y="45352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is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6373" name="Object 5"/>
          <p:cNvGraphicFramePr>
            <a:graphicFrameLocks noChangeAspect="1"/>
          </p:cNvGraphicFramePr>
          <p:nvPr/>
        </p:nvGraphicFramePr>
        <p:xfrm>
          <a:off x="4721225" y="5319713"/>
          <a:ext cx="3051175" cy="366712"/>
        </p:xfrm>
        <a:graphic>
          <a:graphicData uri="http://schemas.openxmlformats.org/presentationml/2006/ole">
            <p:oleObj spid="_x0000_s232453" name="Equation" r:id="rId7" imgW="1904760" imgH="228600" progId="Equation.DSMT4">
              <p:embed/>
            </p:oleObj>
          </a:graphicData>
        </a:graphic>
      </p:graphicFrame>
      <p:graphicFrame>
        <p:nvGraphicFramePr>
          <p:cNvPr id="186374" name="Object 6"/>
          <p:cNvGraphicFramePr>
            <a:graphicFrameLocks noChangeAspect="1"/>
          </p:cNvGraphicFramePr>
          <p:nvPr/>
        </p:nvGraphicFramePr>
        <p:xfrm>
          <a:off x="3025775" y="5888831"/>
          <a:ext cx="1241425" cy="366713"/>
        </p:xfrm>
        <a:graphic>
          <a:graphicData uri="http://schemas.openxmlformats.org/presentationml/2006/ole">
            <p:oleObj spid="_x0000_s232454" name="Equation" r:id="rId8" imgW="7743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7" grpId="0"/>
      <p:bldP spid="34" grpId="0" animBg="1"/>
      <p:bldP spid="37" grpId="0" animBg="1"/>
      <p:bldP spid="45" grpId="0" animBg="1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produceert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7399" name="Object 7"/>
          <p:cNvGraphicFramePr>
            <a:graphicFrameLocks noChangeAspect="1"/>
          </p:cNvGraphicFramePr>
          <p:nvPr/>
        </p:nvGraphicFramePr>
        <p:xfrm>
          <a:off x="873125" y="1670050"/>
          <a:ext cx="4994275" cy="387350"/>
        </p:xfrm>
        <a:graphic>
          <a:graphicData uri="http://schemas.openxmlformats.org/presentationml/2006/ole">
            <p:oleObj spid="_x0000_s233474" name="Equation" r:id="rId4" imgW="3111480" imgH="241200" progId="Equation.DSMT4">
              <p:embed/>
            </p:oleObj>
          </a:graphicData>
        </a:graphic>
      </p:graphicFrame>
      <p:graphicFrame>
        <p:nvGraphicFramePr>
          <p:cNvPr id="187400" name="Object 8"/>
          <p:cNvGraphicFramePr>
            <a:graphicFrameLocks noChangeAspect="1"/>
          </p:cNvGraphicFramePr>
          <p:nvPr/>
        </p:nvGraphicFramePr>
        <p:xfrm>
          <a:off x="1600200" y="1975644"/>
          <a:ext cx="1344612" cy="774700"/>
        </p:xfrm>
        <a:graphic>
          <a:graphicData uri="http://schemas.openxmlformats.org/presentationml/2006/ole">
            <p:oleObj spid="_x0000_s233475" name="Equation" r:id="rId5" imgW="838080" imgH="482400" progId="Equation.DSMT4">
              <p:embed/>
            </p:oleObj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678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2983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Meest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0.75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2882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&gt;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praktisch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4001869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kamertemperatuur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(293.61 K) is 0.0253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3/2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494407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269468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is de Maxwell-Boltzmann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7403" name="Object 11"/>
          <p:cNvGraphicFramePr>
            <a:graphicFrameLocks noChangeAspect="1"/>
          </p:cNvGraphicFramePr>
          <p:nvPr/>
        </p:nvGraphicFramePr>
        <p:xfrm>
          <a:off x="3711575" y="5437186"/>
          <a:ext cx="2689225" cy="754062"/>
        </p:xfrm>
        <a:graphic>
          <a:graphicData uri="http://schemas.openxmlformats.org/presentationml/2006/ole">
            <p:oleObj spid="_x0000_s233477" name="Equation" r:id="rId6" imgW="1676160" imgH="469800" progId="Equation.DSMT4">
              <p:embed/>
            </p:oleObj>
          </a:graphicData>
        </a:graphic>
      </p:graphicFrame>
      <p:grpSp>
        <p:nvGrpSpPr>
          <p:cNvPr id="2" name="Groep 22"/>
          <p:cNvGrpSpPr/>
          <p:nvPr/>
        </p:nvGrpSpPr>
        <p:grpSpPr>
          <a:xfrm>
            <a:off x="4953000" y="2209800"/>
            <a:ext cx="3739863" cy="1981200"/>
            <a:chOff x="4953000" y="2209800"/>
            <a:chExt cx="3739863" cy="1981200"/>
          </a:xfrm>
        </p:grpSpPr>
        <p:pic>
          <p:nvPicPr>
            <p:cNvPr id="1874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87402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233476" name="Equation" r:id="rId8" imgW="368280" imgH="203040" progId="Equation.DSMT4">
                <p:embed/>
              </p:oleObj>
            </a:graphicData>
          </a:graphic>
        </p:graphicFrame>
        <p:sp>
          <p:nvSpPr>
            <p:cNvPr id="26" name="Rechthoek 25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Rechthoek 27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7404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233478" name="Equation" r:id="rId9" imgW="419040" imgH="203040" progId="Equation.DSMT4">
                <p:embed/>
              </p:oleObj>
            </a:graphicData>
          </a:graphic>
        </p:graphicFrame>
      </p:grpSp>
      <p:graphicFrame>
        <p:nvGraphicFramePr>
          <p:cNvPr id="187405" name="Object 13"/>
          <p:cNvGraphicFramePr>
            <a:graphicFrameLocks noChangeAspect="1"/>
          </p:cNvGraphicFramePr>
          <p:nvPr/>
        </p:nvGraphicFramePr>
        <p:xfrm>
          <a:off x="6921500" y="5334000"/>
          <a:ext cx="1425575" cy="774700"/>
        </p:xfrm>
        <a:graphic>
          <a:graphicData uri="http://schemas.openxmlformats.org/presentationml/2006/ole">
            <p:oleObj spid="_x0000_s233479" name="Equation" r:id="rId10" imgW="888840" imgH="48240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6059269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E &lt;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533400" y="6477000"/>
            <a:ext cx="838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onderscheiden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(1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– 1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(0.1 – 10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en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epithermische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hthoek 24"/>
          <p:cNvSpPr/>
          <p:nvPr/>
        </p:nvSpPr>
        <p:spPr bwMode="auto">
          <a:xfrm>
            <a:off x="5167312" y="22979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26"/>
          <p:cNvGrpSpPr/>
          <p:nvPr/>
        </p:nvGrpSpPr>
        <p:grpSpPr>
          <a:xfrm>
            <a:off x="4953000" y="2209800"/>
            <a:ext cx="3739863" cy="1981200"/>
            <a:chOff x="4953000" y="2209800"/>
            <a:chExt cx="3739863" cy="1981200"/>
          </a:xfrm>
        </p:grpSpPr>
        <p:pic>
          <p:nvPicPr>
            <p:cNvPr id="34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7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233480" name="Equation" r:id="rId11" imgW="368280" imgH="203040" progId="Equation.DSMT4">
                <p:embed/>
              </p:oleObj>
            </a:graphicData>
          </a:graphic>
        </p:graphicFrame>
        <p:sp>
          <p:nvSpPr>
            <p:cNvPr id="38" name="Rechthoek 37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Rechthoek 39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41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233481" name="Equation" r:id="rId12" imgW="419040" imgH="20304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9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Verstrooiing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aan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waterstof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840468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resolutie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interne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structuur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650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6211669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Deuterium en helium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analoog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gedrag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iets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2"/>
          <p:cNvGrpSpPr/>
          <p:nvPr/>
        </p:nvGrpSpPr>
        <p:grpSpPr>
          <a:xfrm>
            <a:off x="6045734" y="1978987"/>
            <a:ext cx="2945866" cy="1907213"/>
            <a:chOff x="6045734" y="1978987"/>
            <a:chExt cx="2945866" cy="1907213"/>
          </a:xfrm>
        </p:grpSpPr>
        <p:pic>
          <p:nvPicPr>
            <p:cNvPr id="1884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5734" y="1978987"/>
              <a:ext cx="2869666" cy="190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hthoek 31"/>
            <p:cNvSpPr/>
            <p:nvPr/>
          </p:nvSpPr>
          <p:spPr bwMode="auto">
            <a:xfrm>
              <a:off x="8839200" y="2133600"/>
              <a:ext cx="152400" cy="137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4" name="TextBox 17"/>
          <p:cNvSpPr txBox="1"/>
          <p:nvPr/>
        </p:nvSpPr>
        <p:spPr>
          <a:xfrm>
            <a:off x="533400" y="2145268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Biljartballen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2450068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potentiaal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3011269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consistent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/>
        </p:nvGraphicFramePr>
        <p:xfrm>
          <a:off x="3581400" y="3559175"/>
          <a:ext cx="2284412" cy="327025"/>
        </p:xfrm>
        <a:graphic>
          <a:graphicData uri="http://schemas.openxmlformats.org/presentationml/2006/ole">
            <p:oleObj spid="_x0000_s234498" name="Equation" r:id="rId5" imgW="1422360" imgH="203040" progId="Equation.DSMT4">
              <p:embed/>
            </p:oleObj>
          </a:graphicData>
        </a:graphic>
      </p:graphicFrame>
      <p:sp>
        <p:nvSpPr>
          <p:cNvPr id="37" name="TextBox 17"/>
          <p:cNvSpPr txBox="1"/>
          <p:nvPr/>
        </p:nvSpPr>
        <p:spPr>
          <a:xfrm>
            <a:off x="533400" y="4105870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6553200" y="2969587"/>
            <a:ext cx="14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Elastisch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n + p</a:t>
            </a:r>
          </a:p>
        </p:txBody>
      </p:sp>
      <p:grpSp>
        <p:nvGrpSpPr>
          <p:cNvPr id="3" name="Groep 41"/>
          <p:cNvGrpSpPr/>
          <p:nvPr/>
        </p:nvGrpSpPr>
        <p:grpSpPr>
          <a:xfrm>
            <a:off x="5943600" y="4343400"/>
            <a:ext cx="2939042" cy="1905000"/>
            <a:chOff x="5943600" y="4495800"/>
            <a:chExt cx="2939042" cy="1905000"/>
          </a:xfrm>
        </p:grpSpPr>
        <p:pic>
          <p:nvPicPr>
            <p:cNvPr id="1884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19800" y="4495800"/>
              <a:ext cx="2862842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kstvak 39"/>
            <p:cNvSpPr txBox="1"/>
            <p:nvPr/>
          </p:nvSpPr>
          <p:spPr>
            <a:xfrm>
              <a:off x="6553200" y="5562600"/>
              <a:ext cx="1607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latin typeface="Calibri" pitchFamily="34" charset="0"/>
                  <a:cs typeface="Calibri" pitchFamily="34" charset="0"/>
                </a:rPr>
                <a:t>Absorptie </a:t>
              </a:r>
              <a:r>
                <a:rPr lang="nl-NL" i="1" dirty="0" smtClean="0">
                  <a:latin typeface="Calibri" pitchFamily="34" charset="0"/>
                  <a:cs typeface="Calibri" pitchFamily="34" charset="0"/>
                </a:rPr>
                <a:t>n + p</a:t>
              </a:r>
            </a:p>
          </p:txBody>
        </p:sp>
        <p:sp>
          <p:nvSpPr>
            <p:cNvPr id="41" name="Rechthoek 40"/>
            <p:cNvSpPr/>
            <p:nvPr/>
          </p:nvSpPr>
          <p:spPr bwMode="auto">
            <a:xfrm>
              <a:off x="5943600" y="6019800"/>
              <a:ext cx="2286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3" name="TextBox 17"/>
          <p:cNvSpPr txBox="1"/>
          <p:nvPr/>
        </p:nvSpPr>
        <p:spPr>
          <a:xfrm>
            <a:off x="533400" y="4763869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evenredig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21" name="Object 5"/>
          <p:cNvGraphicFramePr>
            <a:graphicFrameLocks noChangeAspect="1"/>
          </p:cNvGraphicFramePr>
          <p:nvPr/>
        </p:nvGraphicFramePr>
        <p:xfrm>
          <a:off x="3541713" y="5029200"/>
          <a:ext cx="1263650" cy="347663"/>
        </p:xfrm>
        <a:graphic>
          <a:graphicData uri="http://schemas.openxmlformats.org/presentationml/2006/ole">
            <p:oleObj spid="_x0000_s234499" name="Equation" r:id="rId7" imgW="787320" imgH="215640" progId="Equation.DSMT4">
              <p:embed/>
            </p:oleObj>
          </a:graphicData>
        </a:graphic>
      </p:graphicFrame>
      <p:graphicFrame>
        <p:nvGraphicFramePr>
          <p:cNvPr id="188422" name="Object 6"/>
          <p:cNvGraphicFramePr>
            <a:graphicFrameLocks noChangeAspect="1"/>
          </p:cNvGraphicFramePr>
          <p:nvPr/>
        </p:nvGraphicFramePr>
        <p:xfrm>
          <a:off x="1600200" y="5627689"/>
          <a:ext cx="2792413" cy="428625"/>
        </p:xfrm>
        <a:graphic>
          <a:graphicData uri="http://schemas.openxmlformats.org/presentationml/2006/ole">
            <p:oleObj spid="_x0000_s234500" name="Equation" r:id="rId8" imgW="1739880" imgH="2664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5" grpId="0"/>
      <p:bldP spid="27" grpId="0"/>
      <p:bldP spid="34" grpId="0"/>
      <p:bldP spid="35" grpId="0"/>
      <p:bldP spid="36" grpId="0"/>
      <p:bldP spid="37" grpId="0"/>
      <p:bldP spid="39" grpId="0"/>
      <p:bldP spid="4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33468</TotalTime>
  <Words>3620</Words>
  <Application>Microsoft Office PowerPoint</Application>
  <PresentationFormat>Brief (216 x 279 mm)</PresentationFormat>
  <Paragraphs>639</Paragraphs>
  <Slides>63</Slides>
  <Notes>63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63</vt:i4>
      </vt:variant>
    </vt:vector>
  </HeadingPairs>
  <TitlesOfParts>
    <vt:vector size="66" baseType="lpstr">
      <vt:lpstr>Default Design</vt:lpstr>
      <vt:lpstr>Photo Editor Photo</vt:lpstr>
      <vt:lpstr>Equation</vt:lpstr>
      <vt:lpstr>Dia 1</vt:lpstr>
      <vt:lpstr>Dia 2</vt:lpstr>
      <vt:lpstr>Reactorfysica: neutron interacties</vt:lpstr>
      <vt:lpstr>Waarschijnlijkheidsinterpretatie</vt:lpstr>
      <vt:lpstr>Mengsels (en moleculen) van nucleïden</vt:lpstr>
      <vt:lpstr>Voorbeeld</vt:lpstr>
      <vt:lpstr>Reactiesoorten</vt:lpstr>
      <vt:lpstr>Energie van neutronen</vt:lpstr>
      <vt:lpstr>Verstrooiing aan waterstof</vt:lpstr>
      <vt:lpstr>Compound kernen</vt:lpstr>
      <vt:lpstr>Resonanties</vt:lpstr>
      <vt:lpstr>Dopplerverbreding</vt:lpstr>
      <vt:lpstr>Drempelwaarden</vt:lpstr>
      <vt:lpstr>Splijtbaar materiaal</vt:lpstr>
      <vt:lpstr>Isotopen natuurlijk uranium</vt:lpstr>
      <vt:lpstr>Verstrooiing van neutronen</vt:lpstr>
      <vt:lpstr>Modereren van neutronen</vt:lpstr>
      <vt:lpstr>Reactortheorie: moderatoren</vt:lpstr>
      <vt:lpstr>Neutron energieverdelingen</vt:lpstr>
      <vt:lpstr>Neutron energieverdelingen</vt:lpstr>
      <vt:lpstr>Eigenschappen van nucleaire brandstof</vt:lpstr>
      <vt:lpstr>Reactor brandstof</vt:lpstr>
      <vt:lpstr>Neutron moderatoren</vt:lpstr>
      <vt:lpstr>Energiespectra van neutronen</vt:lpstr>
      <vt:lpstr>Reacties en neutron energie</vt:lpstr>
      <vt:lpstr>Cross secties en neutron flux</vt:lpstr>
      <vt:lpstr>Dia 27</vt:lpstr>
      <vt:lpstr>Gemiddelde werkzame doorsneden</vt:lpstr>
      <vt:lpstr>Reactor core</vt:lpstr>
      <vt:lpstr>Reactor core</vt:lpstr>
      <vt:lpstr>Fuel assemblies</vt:lpstr>
      <vt:lpstr>Reactor core eigenschappen</vt:lpstr>
      <vt:lpstr>LWR – light water reactors</vt:lpstr>
      <vt:lpstr>Opbouw energiecentrale</vt:lpstr>
      <vt:lpstr>PWR – Pressurized water reactor</vt:lpstr>
      <vt:lpstr>Pressurized water reactor</vt:lpstr>
      <vt:lpstr>Fuel assembly</vt:lpstr>
      <vt:lpstr>Fuel assembly</vt:lpstr>
      <vt:lpstr>PWR opbouw</vt:lpstr>
      <vt:lpstr>Reactorvat</vt:lpstr>
      <vt:lpstr>Reactor componenten</vt:lpstr>
      <vt:lpstr>PWR containment</vt:lpstr>
      <vt:lpstr>BWR – Boiling water reactor</vt:lpstr>
      <vt:lpstr>BWR  containment</vt:lpstr>
      <vt:lpstr>BWR</vt:lpstr>
      <vt:lpstr>BWR fuel</vt:lpstr>
      <vt:lpstr>BWR heat removal</vt:lpstr>
      <vt:lpstr>BWR emergency core cooling</vt:lpstr>
      <vt:lpstr>BWR buildings</vt:lpstr>
      <vt:lpstr>BWR buildings</vt:lpstr>
      <vt:lpstr>BWR buildings</vt:lpstr>
      <vt:lpstr>Reactor core eigenschappen</vt:lpstr>
      <vt:lpstr>PHWR – Pressurized  heavy water reactor</vt:lpstr>
      <vt:lpstr>HTGR– Graphite moderated reactor</vt:lpstr>
      <vt:lpstr>RBMK– H2O cooled graphite moderated</vt:lpstr>
      <vt:lpstr>Magnox and UNGG reactors</vt:lpstr>
      <vt:lpstr>MSR – Molten salt fast reactor</vt:lpstr>
      <vt:lpstr>Gabon natural fission reactors</vt:lpstr>
      <vt:lpstr>Rooster van kernreactor</vt:lpstr>
      <vt:lpstr>Vermenigvuldiging in oneindig medium</vt:lpstr>
      <vt:lpstr>Rooster van snelle reactor</vt:lpstr>
      <vt:lpstr>Rooster van snelle reactor</vt:lpstr>
      <vt:lpstr>Rooster van thermische reactor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1485</cp:revision>
  <cp:lastPrinted>2002-09-13T18:52:55Z</cp:lastPrinted>
  <dcterms:created xsi:type="dcterms:W3CDTF">2001-01-08T10:28:24Z</dcterms:created>
  <dcterms:modified xsi:type="dcterms:W3CDTF">2012-04-15T12:13:04Z</dcterms:modified>
</cp:coreProperties>
</file>