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088" r:id="rId2"/>
    <p:sldId id="1089" r:id="rId3"/>
    <p:sldId id="1130" r:id="rId4"/>
    <p:sldId id="1131" r:id="rId5"/>
    <p:sldId id="1085" r:id="rId6"/>
    <p:sldId id="1133" r:id="rId7"/>
    <p:sldId id="1134" r:id="rId8"/>
    <p:sldId id="1135" r:id="rId9"/>
    <p:sldId id="1136" r:id="rId10"/>
    <p:sldId id="1155" r:id="rId11"/>
    <p:sldId id="1156" r:id="rId12"/>
    <p:sldId id="1157" r:id="rId13"/>
    <p:sldId id="1158" r:id="rId14"/>
    <p:sldId id="1132" r:id="rId15"/>
    <p:sldId id="1137" r:id="rId16"/>
    <p:sldId id="1139" r:id="rId17"/>
    <p:sldId id="1140" r:id="rId18"/>
    <p:sldId id="1138" r:id="rId19"/>
    <p:sldId id="1141" r:id="rId20"/>
    <p:sldId id="1142" r:id="rId21"/>
    <p:sldId id="1143" r:id="rId22"/>
    <p:sldId id="1144" r:id="rId23"/>
    <p:sldId id="1146" r:id="rId24"/>
    <p:sldId id="1147" r:id="rId25"/>
    <p:sldId id="1148" r:id="rId26"/>
    <p:sldId id="1149" r:id="rId27"/>
    <p:sldId id="1153" r:id="rId28"/>
    <p:sldId id="1187" r:id="rId29"/>
    <p:sldId id="1188" r:id="rId30"/>
    <p:sldId id="1189" r:id="rId31"/>
    <p:sldId id="1159" r:id="rId32"/>
    <p:sldId id="1160" r:id="rId33"/>
    <p:sldId id="1150" r:id="rId34"/>
    <p:sldId id="1162" r:id="rId35"/>
    <p:sldId id="1164" r:id="rId36"/>
    <p:sldId id="1165" r:id="rId37"/>
    <p:sldId id="1167" r:id="rId38"/>
    <p:sldId id="1163" r:id="rId39"/>
    <p:sldId id="1168" r:id="rId40"/>
    <p:sldId id="1169" r:id="rId41"/>
    <p:sldId id="1170" r:id="rId42"/>
    <p:sldId id="1172" r:id="rId43"/>
    <p:sldId id="1173" r:id="rId44"/>
    <p:sldId id="1174" r:id="rId45"/>
    <p:sldId id="1175" r:id="rId46"/>
    <p:sldId id="1177" r:id="rId47"/>
    <p:sldId id="1176" r:id="rId48"/>
    <p:sldId id="1190" r:id="rId49"/>
    <p:sldId id="1178" r:id="rId50"/>
    <p:sldId id="1179" r:id="rId51"/>
    <p:sldId id="1180" r:id="rId52"/>
    <p:sldId id="1181" r:id="rId53"/>
    <p:sldId id="1182" r:id="rId54"/>
    <p:sldId id="1183" r:id="rId55"/>
    <p:sldId id="1184" r:id="rId56"/>
    <p:sldId id="1185" r:id="rId57"/>
    <p:sldId id="1186" r:id="rId58"/>
    <p:sldId id="1128" r:id="rId59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  <a:srgbClr val="008000"/>
    <a:srgbClr val="8BF52B"/>
    <a:srgbClr val="006600"/>
    <a:srgbClr val="CC0000"/>
    <a:srgbClr val="99FF99"/>
    <a:srgbClr val="FFCCCC"/>
    <a:srgbClr val="FFFFCC"/>
    <a:srgbClr val="FEFC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 snapToObjects="1">
      <p:cViewPr varScale="1">
        <p:scale>
          <a:sx n="126" d="100"/>
          <a:sy n="126" d="100"/>
        </p:scale>
        <p:origin x="-6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Desktop\Hernieuwbare_energie_27111121435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chart>
    <c:plotArea>
      <c:layout>
        <c:manualLayout>
          <c:layoutTarget val="inner"/>
          <c:xMode val="edge"/>
          <c:yMode val="edge"/>
          <c:x val="0.10571062992125994"/>
          <c:y val="2.8252405949256341E-2"/>
          <c:w val="0.6838801399825023"/>
          <c:h val="0.75017461358996829"/>
        </c:manualLayout>
      </c:layout>
      <c:lineChart>
        <c:grouping val="standard"/>
        <c:ser>
          <c:idx val="0"/>
          <c:order val="0"/>
          <c:marker>
            <c:symbol val="none"/>
          </c:marker>
          <c:cat>
            <c:strRef>
              <c:f>Blad3!$A$2:$A$22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2010**</c:v>
                </c:pt>
              </c:strCache>
            </c:strRef>
          </c:cat>
          <c:val>
            <c:numRef>
              <c:f>Blad3!$B$2:$B$22</c:f>
              <c:numCache>
                <c:formatCode>General</c:formatCode>
                <c:ptCount val="21"/>
                <c:pt idx="0">
                  <c:v>50</c:v>
                </c:pt>
                <c:pt idx="1">
                  <c:v>83</c:v>
                </c:pt>
                <c:pt idx="2">
                  <c:v>101</c:v>
                </c:pt>
                <c:pt idx="3">
                  <c:v>131</c:v>
                </c:pt>
                <c:pt idx="4">
                  <c:v>152</c:v>
                </c:pt>
                <c:pt idx="5">
                  <c:v>250</c:v>
                </c:pt>
                <c:pt idx="6">
                  <c:v>296</c:v>
                </c:pt>
                <c:pt idx="7">
                  <c:v>324</c:v>
                </c:pt>
                <c:pt idx="8">
                  <c:v>363</c:v>
                </c:pt>
                <c:pt idx="9">
                  <c:v>410</c:v>
                </c:pt>
                <c:pt idx="10">
                  <c:v>447</c:v>
                </c:pt>
                <c:pt idx="11">
                  <c:v>485</c:v>
                </c:pt>
                <c:pt idx="12">
                  <c:v>672</c:v>
                </c:pt>
                <c:pt idx="13">
                  <c:v>905</c:v>
                </c:pt>
                <c:pt idx="14">
                  <c:v>1075</c:v>
                </c:pt>
                <c:pt idx="15">
                  <c:v>1224</c:v>
                </c:pt>
                <c:pt idx="16">
                  <c:v>1453</c:v>
                </c:pt>
                <c:pt idx="17">
                  <c:v>1641</c:v>
                </c:pt>
                <c:pt idx="18">
                  <c:v>1921</c:v>
                </c:pt>
                <c:pt idx="19">
                  <c:v>1994</c:v>
                </c:pt>
                <c:pt idx="20">
                  <c:v>2002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strRef>
              <c:f>Blad3!$A$2:$A$22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2010**</c:v>
                </c:pt>
              </c:strCache>
            </c:strRef>
          </c:cat>
          <c:val>
            <c:numRef>
              <c:f>Blad3!$C$2:$C$22</c:f>
              <c:numCache>
                <c:formatCode>General</c:formatCode>
                <c:ptCount val="21"/>
                <c:pt idx="0">
                  <c:v>56</c:v>
                </c:pt>
                <c:pt idx="1">
                  <c:v>88</c:v>
                </c:pt>
                <c:pt idx="2">
                  <c:v>147</c:v>
                </c:pt>
                <c:pt idx="3">
                  <c:v>174</c:v>
                </c:pt>
                <c:pt idx="4">
                  <c:v>238</c:v>
                </c:pt>
                <c:pt idx="5">
                  <c:v>317</c:v>
                </c:pt>
                <c:pt idx="6">
                  <c:v>437</c:v>
                </c:pt>
                <c:pt idx="7">
                  <c:v>475</c:v>
                </c:pt>
                <c:pt idx="8">
                  <c:v>640</c:v>
                </c:pt>
                <c:pt idx="9">
                  <c:v>645</c:v>
                </c:pt>
                <c:pt idx="10">
                  <c:v>829</c:v>
                </c:pt>
                <c:pt idx="11">
                  <c:v>825</c:v>
                </c:pt>
                <c:pt idx="12">
                  <c:v>947</c:v>
                </c:pt>
                <c:pt idx="13">
                  <c:v>1320</c:v>
                </c:pt>
                <c:pt idx="14">
                  <c:v>1871</c:v>
                </c:pt>
                <c:pt idx="15">
                  <c:v>2067</c:v>
                </c:pt>
                <c:pt idx="16">
                  <c:v>2666</c:v>
                </c:pt>
                <c:pt idx="17">
                  <c:v>3108</c:v>
                </c:pt>
                <c:pt idx="18">
                  <c:v>3664</c:v>
                </c:pt>
                <c:pt idx="19">
                  <c:v>3846</c:v>
                </c:pt>
                <c:pt idx="20">
                  <c:v>3303</c:v>
                </c:pt>
              </c:numCache>
            </c:numRef>
          </c:val>
        </c:ser>
        <c:marker val="1"/>
        <c:axId val="230508032"/>
        <c:axId val="231303040"/>
      </c:lineChart>
      <c:catAx>
        <c:axId val="230508032"/>
        <c:scaling>
          <c:orientation val="minMax"/>
        </c:scaling>
        <c:axPos val="b"/>
        <c:tickLblPos val="nextTo"/>
        <c:crossAx val="231303040"/>
        <c:crosses val="autoZero"/>
        <c:auto val="1"/>
        <c:lblAlgn val="ctr"/>
        <c:lblOffset val="100"/>
      </c:catAx>
      <c:valAx>
        <c:axId val="231303040"/>
        <c:scaling>
          <c:orientation val="minMax"/>
        </c:scaling>
        <c:axPos val="l"/>
        <c:majorGridlines/>
        <c:numFmt formatCode="General" sourceLinked="1"/>
        <c:tickLblPos val="nextTo"/>
        <c:crossAx val="230508032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7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oleObject" Target="../embeddings/oleObject9.bin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mailto:energie@kiviniria.n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Gideon Koekoek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29 november 2011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HOVO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162800" y="6550223"/>
            <a:ext cx="197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10,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Moeilijker om 5 dagen zonder wind te compenseren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13 kWh/d/p x 5 d x 16.7 miljoen personen = 1085 GWh in ons “groene scenario”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Potentiele oplossingen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Getij-lagoons met pumped storage?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Batterijen in onze elektrische auto’s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Fossiele brandstof centrales?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Vliegwielen of supercondensatoren?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Voorbeeld: Waddenzee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Oppervlak NL deel: 2400 km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Verschil tussen eb en vloed: 2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Pomp 1 m op</a:t>
            </a:r>
          </a:p>
          <a:p>
            <a:pPr lvl="2"/>
            <a:r>
              <a:rPr lang="en-US" sz="1000" b="0" i="1" smtClean="0">
                <a:latin typeface="Calibri" pitchFamily="34" charset="0"/>
                <a:cs typeface="Calibri" pitchFamily="34" charset="0"/>
              </a:rPr>
              <a:t>E = mgh =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Ah x gh =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gAh</a:t>
            </a:r>
            <a:r>
              <a:rPr lang="en-US" sz="1000" b="0" i="1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= (1000 kg/m3)(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9.8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m/s2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)(2.4 x 10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9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m2)(1 m)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=  2.4 x 10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13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J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slechts (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2.4 x 10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13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J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)/(3600 s) = 6.5 GWh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Het zou “lukken” als we 13 meter konden oppompen (gaat met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-kwadraat)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Uiteraard in de praktijk geen 100% efficientie mogelijk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Lange termijn veranderingen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2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893519"/>
            <a:ext cx="6324600" cy="13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039" y="3429000"/>
            <a:ext cx="46339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1085 GWh voor 16.7 miljoen mensen is 66 kWh/p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Elektrische auto’s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Energieopslag is van gelijke orde grootte (10 tot 50 kWh)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Voorbeeld: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Vervang al onze fossiel aangedreven auto’s door 8 miljoen elektrische auto’s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Totale capaciteit van 40 kWh x 8 000 000 = 320 GWh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Opladers gebruiken 2 tot 3 kW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we die aan/uit zetten, dan verandert de energievraag met 20 GW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vergelijkbaar met het vermogen uit windenergie: 9 GW gemiddeld of 30 GW capaciteit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Gebruik smart chargers om auto’s op te laden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Die hebben kennis van waarde en beschikbaarheid van elektriciteit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Kennis van de eisen voor de auto (“moet om 7:00 am opgeladen zijn”)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Gebruik de auto’s om pieken in het elektriciteitsnet op te vangen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Zowel voor opslag als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voor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terug leveren van energie aan het net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Piek-management ideeen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Verander productie van energie-intensieve industrien, zoals aluminium 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Net bestuurde koelkasten en vriezers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de netfrequentie om energielevering te sturen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Vriezers warmen iets op bij lagere net-frequentie (grote vraag)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relatief grote tijdconstante (uren) maakt dit mogelijk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Sluit contracten af met landen die waterkracht hebben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Noorwegen, Zweden en Duitsland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Lever energie aan die landen als het bijvoorbeeld hard waait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Koop energie terug (voor hogere prijs) tijdens piek-uren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Elektrische auto’s, etc.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153400" cy="2373738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Vliegwiel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Mechanische opslag van energie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Op/ontlading veel sneller dan batterijen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Energieopslag is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 = 0.5 I</a:t>
            </a:r>
            <a:r>
              <a:rPr lang="en-US" sz="1400" b="0" i="1" smtClean="0">
                <a:latin typeface="Symbol" pitchFamily="18" charset="2"/>
                <a:cs typeface="Calibri" pitchFamily="34" charset="0"/>
              </a:rPr>
              <a:t>w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Traagheidsmoment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I = kmr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geometrisch factor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Straal r en massa 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Hoekfrequentie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 = 800 t, r = 6 m, k = 0.75 en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225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rpm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geeft 1667 kWh (dat lost ons probleem niet op)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532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Opslagsystemen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40538"/>
            <a:ext cx="7609952" cy="341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3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09600"/>
            <a:ext cx="3276600" cy="265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94595" name="Picture 3" descr="\\vmware-host\Shared Folders\Desktop\NetKaart_metlegenda_A4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366" y="1066800"/>
            <a:ext cx="5066634" cy="5791199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810000" cy="57811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Transport tot 380 kV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Tussen alle centrales en buitenland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 Noorwegen naar NL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Weerstand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gegeven door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sz="1400" b="0" i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L/A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, met lengte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en resistivity </a:t>
            </a:r>
            <a:r>
              <a:rPr lang="en-US" sz="1400" b="0" i="1" smtClean="0">
                <a:latin typeface="Symbol" pitchFamily="18" charset="2"/>
                <a:cs typeface="Calibri" pitchFamily="34" charset="0"/>
              </a:rPr>
              <a:t>r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Verlies van vermogen</a:t>
            </a:r>
          </a:p>
          <a:p>
            <a:pPr lvl="1"/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 Feda kabel naar Noorwegen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NorNed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project 700 MW (M€ 600)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HVDC submarine power cable: </a:t>
            </a:r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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450 kV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Langste onderwater HV kabel in de wereld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Tennet en Statnett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Stroom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I = P/V = 700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MW/900kV = 780 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Doorsnede kabels 790 mm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, 20 m</a:t>
            </a:r>
            <a:r>
              <a:rPr lang="en-US" sz="1000" b="0" smtClean="0">
                <a:latin typeface="Symbol" pitchFamily="18" charset="2"/>
                <a:cs typeface="Calibri" pitchFamily="34" charset="0"/>
              </a:rPr>
              <a:t>W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/km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Lengte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 L = 580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km (2 kabels)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Verlies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D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P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20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MW (dat is 2.7%)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Totale verlies 4%</a:t>
            </a:r>
            <a:endParaRPr lang="en-US" sz="1000" b="0" smtClean="0">
              <a:latin typeface="Symbol" pitchFamily="18" charset="2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Stel we brengen 9 GW over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Verlies </a:t>
            </a:r>
            <a:r>
              <a:rPr lang="en-US" sz="1400" b="0" smtClean="0">
                <a:latin typeface="Symbol" pitchFamily="18" charset="2"/>
                <a:cs typeface="Calibri" pitchFamily="34" charset="0"/>
              </a:rPr>
              <a:t>D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P = 360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Dan 13 kabels nodig (7.8 miljard Euro)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Belangrijke industrie (</a:t>
            </a:r>
            <a:r>
              <a:rPr lang="en-US" sz="1800" b="0" i="1" smtClean="0">
                <a:latin typeface="Calibri" pitchFamily="34" charset="0"/>
                <a:cs typeface="Calibri" pitchFamily="34" charset="0"/>
              </a:rPr>
              <a:t>e.g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. ABB)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Zonne-energie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van h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oogspanning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00200" y="2806700"/>
          <a:ext cx="1943100" cy="393700"/>
        </p:xfrm>
        <a:graphic>
          <a:graphicData uri="http://schemas.openxmlformats.org/presentationml/2006/ole">
            <p:oleObj spid="_x0000_s494596" name="Equation" r:id="rId4" imgW="194292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Warmte in de aardkorst ten gevolge van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Radioactief verval / koelen van de kern: 40 mW/m2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Getijdenfrictie: vervorming van de Aarde door de gravitatievelden van Zon en Maan: 10 mW/m2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Geothermische energie is altijd voorhanden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fluctuaties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Duurzame extractie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Gelimiteerd tot 50 mW/m2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Meer is mogelijk, maar dan tijdelijk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Extractie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Boor 2 gaten: koud water erin, warm eruit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Praktische limiet ongeveer 17 mW/m2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Fracture de bodem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Risico’s met water (zware metalen)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Dieper boren dan 15 km niet mogelijk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2000 m2 x 0.017 W/m2 x 24 h/d = 1 kWh/d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Geothermische 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377" y="3947705"/>
            <a:ext cx="4219575" cy="29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5052" y="1066800"/>
            <a:ext cx="2628900" cy="28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3200400" y="6324600"/>
            <a:ext cx="1008610" cy="457200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Geotherm: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4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3429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Oceaangolven worden door wind gemaakt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Derdehands zonne-energie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Golfsnelheid is evenredig met windsnelheid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Voortplanting met relatief weinig verzwakking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Er wordt praktisch geen water vervoerd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Nagenoeg circulaire beweging van moleculen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Amplitude neemt exponentieel met diepte af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80% van de oppervlaktegolf zit binnen een kwart van de golflengte onder het oppervlak</a:t>
            </a:r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Twee componenten van 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Potentiele energie: tilt het water op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Kinetische energie: moleculen in cirkelbeweging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Golfenergie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350" y="1600200"/>
            <a:ext cx="31286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040" y="4228181"/>
            <a:ext cx="3871912" cy="26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686800" cy="3429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assa-element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Potentiele energie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Opgetilde deel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Na integratie vinden we voor de potentiele energie over een golflengte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Neem aan equipartitie van energie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Gemiddelde potentiele energie = gemiddelde kinetische energie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Golfenergie per lengte-eenheid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nergie van oppervlaktegolf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600200"/>
            <a:ext cx="4438650" cy="220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0" y="1783080"/>
          <a:ext cx="1238250" cy="304800"/>
        </p:xfrm>
        <a:graphic>
          <a:graphicData uri="http://schemas.openxmlformats.org/presentationml/2006/ole">
            <p:oleObj spid="_x0000_s478211" name="Equation" r:id="rId4" imgW="825480" imgH="203040" progId="Equation.DSMT4">
              <p:embed/>
            </p:oleObj>
          </a:graphicData>
        </a:graphic>
      </p:graphicFrame>
      <p:graphicFrame>
        <p:nvGraphicFramePr>
          <p:cNvPr id="478212" name="Object 4"/>
          <p:cNvGraphicFramePr>
            <a:graphicFrameLocks noChangeAspect="1"/>
          </p:cNvGraphicFramePr>
          <p:nvPr/>
        </p:nvGraphicFramePr>
        <p:xfrm>
          <a:off x="1524000" y="2438400"/>
          <a:ext cx="2609850" cy="304800"/>
        </p:xfrm>
        <a:graphic>
          <a:graphicData uri="http://schemas.openxmlformats.org/presentationml/2006/ole">
            <p:oleObj spid="_x0000_s478212" name="Equation" r:id="rId5" imgW="1739880" imgH="203040" progId="Equation.DSMT4">
              <p:embed/>
            </p:oleObj>
          </a:graphicData>
        </a:graphic>
      </p:graphicFrame>
      <p:graphicFrame>
        <p:nvGraphicFramePr>
          <p:cNvPr id="478213" name="Object 5"/>
          <p:cNvGraphicFramePr>
            <a:graphicFrameLocks noChangeAspect="1"/>
          </p:cNvGraphicFramePr>
          <p:nvPr/>
        </p:nvGraphicFramePr>
        <p:xfrm>
          <a:off x="1295400" y="3124200"/>
          <a:ext cx="2971800" cy="1028700"/>
        </p:xfrm>
        <a:graphic>
          <a:graphicData uri="http://schemas.openxmlformats.org/presentationml/2006/ole">
            <p:oleObj spid="_x0000_s478213" name="Equation" r:id="rId6" imgW="1981080" imgH="685800" progId="Equation.DSMT4">
              <p:embed/>
            </p:oleObj>
          </a:graphicData>
        </a:graphic>
      </p:graphicFrame>
      <p:graphicFrame>
        <p:nvGraphicFramePr>
          <p:cNvPr id="478214" name="Object 6"/>
          <p:cNvGraphicFramePr>
            <a:graphicFrameLocks noChangeAspect="1"/>
          </p:cNvGraphicFramePr>
          <p:nvPr/>
        </p:nvGraphicFramePr>
        <p:xfrm>
          <a:off x="7581900" y="4255770"/>
          <a:ext cx="1257300" cy="590550"/>
        </p:xfrm>
        <a:graphic>
          <a:graphicData uri="http://schemas.openxmlformats.org/presentationml/2006/ole">
            <p:oleObj spid="_x0000_s478214" name="Equation" r:id="rId7" imgW="838080" imgH="393480" progId="Equation.DSMT4">
              <p:embed/>
            </p:oleObj>
          </a:graphicData>
        </a:graphic>
      </p:graphicFrame>
      <p:graphicFrame>
        <p:nvGraphicFramePr>
          <p:cNvPr id="478215" name="Object 7"/>
          <p:cNvGraphicFramePr>
            <a:graphicFrameLocks noChangeAspect="1"/>
          </p:cNvGraphicFramePr>
          <p:nvPr/>
        </p:nvGraphicFramePr>
        <p:xfrm>
          <a:off x="3962400" y="5334000"/>
          <a:ext cx="1104900" cy="590550"/>
        </p:xfrm>
        <a:graphic>
          <a:graphicData uri="http://schemas.openxmlformats.org/presentationml/2006/ole">
            <p:oleObj spid="_x0000_s478215" name="Equation" r:id="rId8" imgW="736560" imgH="393480" progId="Equation.DSMT4">
              <p:embed/>
            </p:oleObj>
          </a:graphicData>
        </a:graphic>
      </p:graphicFrame>
      <p:graphicFrame>
        <p:nvGraphicFramePr>
          <p:cNvPr id="478216" name="Object 8"/>
          <p:cNvGraphicFramePr>
            <a:graphicFrameLocks noChangeAspect="1"/>
          </p:cNvGraphicFramePr>
          <p:nvPr/>
        </p:nvGraphicFramePr>
        <p:xfrm>
          <a:off x="6124575" y="4865370"/>
          <a:ext cx="1352550" cy="590550"/>
        </p:xfrm>
        <a:graphic>
          <a:graphicData uri="http://schemas.openxmlformats.org/presentationml/2006/ole">
            <p:oleObj spid="_x0000_s478216" name="Equation" r:id="rId9" imgW="90144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876800" cy="42571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Het vermogen van een oppervlaktegolf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Product van de energie en groepsnelheid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groepsnelheid van een golf is de helft van de snelheid van een enkel maximum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de snelheid van de “envelop”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vinden hiermee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Golf amplitude van 1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Snelheid 16 m/s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Dit vind je ook met empirische metingen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Zeeuwse kust: 0.5 kW/m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Vermogen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van oppervlaktegolf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478215" name="Object 7"/>
          <p:cNvGraphicFramePr>
            <a:graphicFrameLocks noChangeAspect="1"/>
          </p:cNvGraphicFramePr>
          <p:nvPr/>
        </p:nvGraphicFramePr>
        <p:xfrm>
          <a:off x="4267200" y="1847850"/>
          <a:ext cx="1409700" cy="590550"/>
        </p:xfrm>
        <a:graphic>
          <a:graphicData uri="http://schemas.openxmlformats.org/presentationml/2006/ole">
            <p:oleObj spid="_x0000_s479238" name="Equation" r:id="rId3" imgW="939600" imgH="393480" progId="Equation.DSMT4">
              <p:embed/>
            </p:oleObj>
          </a:graphicData>
        </a:graphic>
      </p:graphicFrame>
      <p:pic>
        <p:nvPicPr>
          <p:cNvPr id="4792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2267" y="1142999"/>
            <a:ext cx="2591734" cy="58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9241" name="Object 9"/>
          <p:cNvGraphicFramePr>
            <a:graphicFrameLocks noChangeAspect="1"/>
          </p:cNvGraphicFramePr>
          <p:nvPr/>
        </p:nvGraphicFramePr>
        <p:xfrm>
          <a:off x="4305300" y="2990850"/>
          <a:ext cx="1333500" cy="590550"/>
        </p:xfrm>
        <a:graphic>
          <a:graphicData uri="http://schemas.openxmlformats.org/presentationml/2006/ole">
            <p:oleObj spid="_x0000_s479241" name="Equation" r:id="rId5" imgW="888840" imgH="393480" progId="Equation.DSMT4">
              <p:embed/>
            </p:oleObj>
          </a:graphicData>
        </a:graphic>
      </p:graphicFrame>
      <p:graphicFrame>
        <p:nvGraphicFramePr>
          <p:cNvPr id="479242" name="Object 10"/>
          <p:cNvGraphicFramePr>
            <a:graphicFrameLocks noChangeAspect="1"/>
          </p:cNvGraphicFramePr>
          <p:nvPr/>
        </p:nvGraphicFramePr>
        <p:xfrm>
          <a:off x="3657600" y="4057650"/>
          <a:ext cx="2438400" cy="590550"/>
        </p:xfrm>
        <a:graphic>
          <a:graphicData uri="http://schemas.openxmlformats.org/presentationml/2006/ole">
            <p:oleObj spid="_x0000_s479242" name="Equation" r:id="rId6" imgW="1625400" imgH="393480" progId="Equation.DSMT4">
              <p:embed/>
            </p:oleObj>
          </a:graphicData>
        </a:graphic>
      </p:graphicFrame>
      <p:pic>
        <p:nvPicPr>
          <p:cNvPr id="479243" name="Picture 11" descr="\\vmware-host\Shared Folders\Desktop\Wave_group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5962405"/>
            <a:ext cx="4038600" cy="285995"/>
          </a:xfrm>
          <a:prstGeom prst="rect">
            <a:avLst/>
          </a:prstGeom>
          <a:noFill/>
        </p:spPr>
      </p:pic>
      <p:pic>
        <p:nvPicPr>
          <p:cNvPr id="479244" name="Picture 12" descr="\\vmware-host\Shared Folders\Desktop\Wave_opposite-group-phase-velocity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5381102"/>
            <a:ext cx="2381250" cy="146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7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7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Golfenergie klein in Nederland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Noordzee 4 – 8 kW/m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Lengte kustlijn 451 km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 kW/m x 451 km = 1.8 GW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geeft 2.5 kWh/d/p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Metingen in Zeeland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 0.5 kWh/m (meetboei DELO)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Volgens Delta: 4 km breedte nodig voor opwekking 1 MW</a:t>
            </a:r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Niet relevant in Nederland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Heeft niets met techniek te maken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Energiedichtheid is te laag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Golfenergie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0260" name="Picture 4" descr="\\vmware-host\Shared Folders\Desktop\CARTE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914400"/>
            <a:ext cx="2549349" cy="2210364"/>
          </a:xfrm>
          <a:prstGeom prst="rect">
            <a:avLst/>
          </a:prstGeom>
          <a:noFill/>
        </p:spPr>
      </p:pic>
      <p:pic>
        <p:nvPicPr>
          <p:cNvPr id="480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525" y="3371850"/>
            <a:ext cx="49434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02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2398"/>
            <a:ext cx="1981200" cy="256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2"/>
          <p:cNvSpPr txBox="1"/>
          <p:nvPr/>
        </p:nvSpPr>
        <p:spPr>
          <a:xfrm>
            <a:off x="2191790" y="5791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Golfenergie: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 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16002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Blue energy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Osmotische druk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Water 30 g/l = 0.5 mol/l = 500 mol/m3 (NaCl)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pV = nRT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="0" baseline="-25000" smtClean="0">
                <a:latin typeface="Calibri" pitchFamily="34" charset="0"/>
                <a:cs typeface="Calibri" pitchFamily="34" charset="0"/>
              </a:rPr>
              <a:t>Osmose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= nRT/V = (500x2x8.34x293)/1 = 2.5 Mpa = 25 bar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Energie-inhoud 1 m3 rivier +  1 m3 zee geeft 1 MJ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 uit water – NL 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90600"/>
            <a:ext cx="4104752" cy="25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00456"/>
            <a:ext cx="5653622" cy="351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 bwMode="auto">
          <a:xfrm>
            <a:off x="-30228" y="6072698"/>
            <a:ext cx="3200400" cy="745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239000" y="5739825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nl-NL" sz="1200" smtClean="0">
                <a:latin typeface="Calibri" pitchFamily="34" charset="0"/>
                <a:cs typeface="Calibri" pitchFamily="34" charset="0"/>
              </a:rPr>
              <a:t>Blue energy: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0.7 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048000" y="6385056"/>
            <a:ext cx="2895600" cy="5636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8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Gideon Koekoek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gkoekoek@nikhef.nl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1 Motivatie, exponentiële groei, CO2 toename, broeikasteffect, 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2 Energieverbruik: transport, verwarming, koeling, verlichting, landbouw, veeteelt, fabricage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Energie, thermodynamica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4 Entropie, enthalpie, Carnot, Otto, Rankine processen, informatie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Kernenergie: reactorfysica I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7 Kernenergie: reactorfysica II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8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9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10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846" y="6553200"/>
            <a:ext cx="378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With thanks to dr. Stefan Hild, University of Glasgow </a:t>
            </a:r>
            <a:endParaRPr lang="nl-NL" sz="1200" dirty="0" err="1" smtClean="0">
              <a:latin typeface="+mn-lt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940592" y="6187314"/>
            <a:ext cx="760097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121948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Duurzame productie en ontwikkeling van biomassa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Waterplanten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Zoutwaterlandbouw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Micro-algen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Zeewieren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Totaal energie 2030: 181.6 PJ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 PJ = 278 GWh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181.6 x 278 GWh/(365 x 16.7 M) = 8.3 kWh/d/p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Aquatische biomassa in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148" y="1295400"/>
            <a:ext cx="45548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73805"/>
            <a:ext cx="7648575" cy="287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8574" y="4876801"/>
            <a:ext cx="1485377" cy="33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8575" y="5972175"/>
            <a:ext cx="1266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2801" y="5391150"/>
            <a:ext cx="1581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8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Aquatische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biomassa in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01143"/>
            <a:ext cx="9144001" cy="585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0" y="5867400"/>
            <a:ext cx="4953000" cy="9805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3622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Aqua-bio</a:t>
            </a:r>
            <a:r>
              <a:rPr lang="nl-NL" sz="1200" smtClean="0">
                <a:latin typeface="Calibri" pitchFamily="34" charset="0"/>
                <a:cs typeface="Calibri" pitchFamily="34" charset="0"/>
              </a:rPr>
              <a:t>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0.4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7049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Verschil in waterhoogte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Door eb en vloed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Oeanen slechts enkele decimeters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Duur stuwing enkele meters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Tijverschillen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Haringvliet 2.3 meter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Brouwersdam 2.5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Lauwersmeer 2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Oosterschelde 2.9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Afsluitdijk 1.8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Westerschelde 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Johannes Kerkhovenpolder 3 m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Centrale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Elke 12 uur wordt energie geleverd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Corrosie is probleem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Levende wezens en turbines…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Vermogensdichtheid</a:t>
            </a:r>
          </a:p>
          <a:p>
            <a:pPr lvl="1"/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 = mgh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is verandering zwaartepunt)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Massa per eenheid oppervlak </a:t>
            </a:r>
            <a:r>
              <a:rPr lang="en-US" sz="1400" b="0" i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 x 2h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per eenheid oppervlak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 = 2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 ongeveer 3 W/m2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Getij-energie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041" y="1219200"/>
            <a:ext cx="407275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943475"/>
            <a:ext cx="2438400" cy="161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01529" y="6184557"/>
          <a:ext cx="614218" cy="533400"/>
        </p:xfrm>
        <a:graphic>
          <a:graphicData uri="http://schemas.openxmlformats.org/presentationml/2006/ole">
            <p:oleObj spid="_x0000_s484356" name="Equation" r:id="rId5" imgW="482400" imgH="419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Getij-energie (gestuwd)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57" y="1066800"/>
            <a:ext cx="8591989" cy="45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3622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Getij (stuw):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5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385" y="5412636"/>
            <a:ext cx="2009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Getijdencentrale Brouwersdam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6402" name="Picture 2" descr="\\vmware-host\Shared Folders\Desktop\Art-impression-brouwersd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3775"/>
            <a:ext cx="4762500" cy="3324225"/>
          </a:xfrm>
          <a:prstGeom prst="rect">
            <a:avLst/>
          </a:prstGeom>
          <a:noFill/>
        </p:spPr>
      </p:pic>
      <p:pic>
        <p:nvPicPr>
          <p:cNvPr id="486403" name="Picture 3" descr="\\vmware-host\Shared Folders\Desktop\GREVELINGEN_217534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835" y="1143000"/>
            <a:ext cx="5136118" cy="327660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Brouwersdam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Verbeting waterkwaliteit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Zie rapport “Grevelingen water en getij”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Energie verkenning gaande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336 GWh/y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336 GWh/(24*365) = 38 MW 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Investering: 1.5 miljard Euro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helft voor Maximaal Getij</a:t>
            </a:r>
          </a:p>
        </p:txBody>
      </p:sp>
      <p:pic>
        <p:nvPicPr>
          <p:cNvPr id="486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365620"/>
            <a:ext cx="1752600" cy="249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64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5356" y="3779921"/>
            <a:ext cx="2483644" cy="306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Getij-energie (stroming)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990600"/>
            <a:ext cx="708915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hoek 10"/>
          <p:cNvSpPr/>
          <p:nvPr/>
        </p:nvSpPr>
        <p:spPr bwMode="auto">
          <a:xfrm>
            <a:off x="304800" y="4800600"/>
            <a:ext cx="4800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8915400" y="5943600"/>
            <a:ext cx="218552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952368"/>
            <a:ext cx="4333352" cy="190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5625" y="3671888"/>
            <a:ext cx="2009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kstvak 14"/>
          <p:cNvSpPr txBox="1"/>
          <p:nvPr/>
        </p:nvSpPr>
        <p:spPr>
          <a:xfrm>
            <a:off x="7848600" y="4419600"/>
            <a:ext cx="114300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Getij (stroom):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0.2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826060"/>
            <a:ext cx="2743200" cy="199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2407497" y="6248400"/>
            <a:ext cx="12956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Kans op &gt;1 m/s</a:t>
            </a:r>
          </a:p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Blauw = 0%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8561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 uit rivieren 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400050" y="914400"/>
            <a:ext cx="6762750" cy="4748091"/>
            <a:chOff x="400050" y="1143000"/>
            <a:chExt cx="6762750" cy="4748091"/>
          </a:xfrm>
        </p:grpSpPr>
        <p:pic>
          <p:nvPicPr>
            <p:cNvPr id="4915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0050" y="1143000"/>
              <a:ext cx="6762750" cy="472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hthoek 6"/>
            <p:cNvSpPr/>
            <p:nvPr/>
          </p:nvSpPr>
          <p:spPr bwMode="auto">
            <a:xfrm>
              <a:off x="400050" y="4800600"/>
              <a:ext cx="447675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8" name="Rechthoek 7"/>
            <p:cNvSpPr/>
            <p:nvPr/>
          </p:nvSpPr>
          <p:spPr bwMode="auto">
            <a:xfrm rot="20634045">
              <a:off x="6246096" y="5723889"/>
              <a:ext cx="914400" cy="1672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0" y="4724400"/>
            <a:ext cx="4541772" cy="2133600"/>
            <a:chOff x="0" y="4724400"/>
            <a:chExt cx="4541772" cy="2133600"/>
          </a:xfrm>
        </p:grpSpPr>
        <p:pic>
          <p:nvPicPr>
            <p:cNvPr id="4915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52176"/>
              <a:ext cx="4343400" cy="1805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222" y="4724400"/>
              <a:ext cx="4019550" cy="27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28600"/>
            <a:ext cx="1600200" cy="314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44196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Rivieren:</a:t>
            </a:r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</a:t>
            </a:r>
            <a:r>
              <a:rPr lang="nl-NL" sz="1200" b="1" smtClean="0">
                <a:latin typeface="Calibri" pitchFamily="34" charset="0"/>
                <a:cs typeface="Calibri" pitchFamily="34" charset="0"/>
              </a:rPr>
              <a:t>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ep 22"/>
          <p:cNvGrpSpPr/>
          <p:nvPr/>
        </p:nvGrpSpPr>
        <p:grpSpPr>
          <a:xfrm>
            <a:off x="6382790" y="3810000"/>
            <a:ext cx="2456410" cy="2794575"/>
            <a:chOff x="6382790" y="3810000"/>
            <a:chExt cx="2456410" cy="2794575"/>
          </a:xfrm>
        </p:grpSpPr>
        <p:sp>
          <p:nvSpPr>
            <p:cNvPr id="15" name="Tekstvak 14"/>
            <p:cNvSpPr txBox="1"/>
            <p:nvPr/>
          </p:nvSpPr>
          <p:spPr>
            <a:xfrm>
              <a:off x="7830590" y="6172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Rivieren: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7830590" y="5704952"/>
              <a:ext cx="1008610" cy="43639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050" smtClean="0">
                  <a:latin typeface="Calibri" pitchFamily="34" charset="0"/>
                  <a:cs typeface="Calibri" pitchFamily="34" charset="0"/>
                </a:rPr>
                <a:t>Getij (stroom):</a:t>
              </a:r>
              <a:endParaRPr lang="nl-NL" sz="105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0.2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7830590" y="5257800"/>
              <a:ext cx="1008610" cy="41878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Getij (stuw):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7830590" y="4800600"/>
              <a:ext cx="1008610" cy="42571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Aqua-bio</a:t>
              </a:r>
              <a:r>
                <a:rPr lang="nl-NL" sz="1200" smtClean="0">
                  <a:latin typeface="Calibri" pitchFamily="34" charset="0"/>
                  <a:cs typeface="Calibri" pitchFamily="34" charset="0"/>
                </a:rPr>
                <a:t>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0.4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7830590" y="4267200"/>
              <a:ext cx="1008610" cy="50317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Blue energy: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0.7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7830590" y="3810000"/>
              <a:ext cx="1008610" cy="42697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Golfenergie: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382790" y="6172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Water: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2.2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Linkeraccolade 21"/>
            <p:cNvSpPr/>
            <p:nvPr/>
          </p:nvSpPr>
          <p:spPr bwMode="auto">
            <a:xfrm>
              <a:off x="7485610" y="3810000"/>
              <a:ext cx="210590" cy="2794575"/>
            </a:xfrm>
            <a:prstGeom prst="leftBrace">
              <a:avLst>
                <a:gd name="adj1" fmla="val 8333"/>
                <a:gd name="adj2" fmla="val 90833"/>
              </a:avLst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Scenario’s voor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Energiestromen in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9"/>
          <p:cNvGrpSpPr/>
          <p:nvPr/>
        </p:nvGrpSpPr>
        <p:grpSpPr>
          <a:xfrm>
            <a:off x="1" y="1295400"/>
            <a:ext cx="8991600" cy="4729685"/>
            <a:chOff x="1" y="1295400"/>
            <a:chExt cx="8991600" cy="4729685"/>
          </a:xfrm>
        </p:grpSpPr>
        <p:pic>
          <p:nvPicPr>
            <p:cNvPr id="4884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295400"/>
              <a:ext cx="8991600" cy="4729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hthoek 7"/>
            <p:cNvSpPr/>
            <p:nvPr/>
          </p:nvSpPr>
          <p:spPr bwMode="auto">
            <a:xfrm>
              <a:off x="1" y="2689671"/>
              <a:ext cx="228599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488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248400"/>
            <a:ext cx="397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8305800" y="5768529"/>
            <a:ext cx="728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3332 PJ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energieproductie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06732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248400"/>
            <a:ext cx="397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Fluctuaties, energieopslag en transport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1260" y="1143000"/>
            <a:ext cx="228269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Fluctuaties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Variatie in energiebehoefte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 gaan we hier nu mee om?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erg zijn fluctuaties bij duurzame energie?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Kunnen we 20% windenergie accommoderen?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Welke strategieen zijn er?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Omgaan met fluctuaties op korte en lange termijn 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 basin as “pumped storage”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Verandering in behoefte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Smart consumers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Smart grids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Elektrische auto’s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Xenon vergiftiging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HV transmissielijnen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Energieopslag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Vliegwielen, batterijen, …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Potentieel energie uit water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8" y="1600200"/>
            <a:ext cx="9011584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304800" y="6248400"/>
            <a:ext cx="532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Bron: Energie uit water, Marcel Bruggers, Deltares</a:t>
            </a:r>
            <a:endParaRPr lang="nl-NL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Scenario’s voor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realistisch zijn onze schattingen voor duurzame energieproductie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duurzame energie produceren we op dit moment?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energiezuinig gaan leven?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Terug naar de middeleeuwen?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leven van duurzame energiebronnen van andere landen?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MacKay’s energieplannen voor UK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kosten deze plannen?</a:t>
            </a:r>
          </a:p>
        </p:txBody>
      </p:sp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186702"/>
            <a:ext cx="2199752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Consumptie en potentieel       duurzame productie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realistisch zijn onze schattingen voor duurzame energie consumptie en 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ieder geval goed dat ze ongeveer even groot zijn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zijn wel erg optimistisch geweest bij de schattingen van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duurzame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energiepoductie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 is de geschatte consumptie groter dan de schatting van het CBS: ongeveer 150 kWh/d/p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Voornamelijk omdat zij al het “spul” dat in het buitenland voor ons geproduceerd wordt niet meetellen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duurzame energie produceren we op dit moment?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energiezuinig gaan leven?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Terug naar de middeleeuwen?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leven van duurzame energiebronnen van andere landen?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MacKay’s energieplannen voor UK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kosten deze plannen?</a:t>
            </a:r>
          </a:p>
        </p:txBody>
      </p:sp>
      <p:grpSp>
        <p:nvGrpSpPr>
          <p:cNvPr id="45" name="Groep 44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7" name="Rechthoek 6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9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41" name="Rechthoek 40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2" name="Tekstvak 41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1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4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5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17" name="Rechthoek 16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9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20" name="Tekstvak 19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825929" y="203886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163 </a:t>
              </a:r>
              <a:r>
                <a:rPr lang="nl-NL" sz="1600" smtClean="0">
                  <a:latin typeface="Calibri" pitchFamily="34" charset="0"/>
                  <a:cs typeface="Calibri" pitchFamily="34" charset="0"/>
                </a:rPr>
                <a:t>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42947" y="838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Water: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2.2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1309815"/>
              <a:ext cx="1008610" cy="457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Geotherm:</a:t>
              </a:r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8453" name="Picture 5" descr="\\vmware-host\Shared Folders\Desktop\0385_001g_clo_22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952" y="2779976"/>
            <a:ext cx="6096000" cy="4067976"/>
          </a:xfrm>
          <a:prstGeom prst="rect">
            <a:avLst/>
          </a:prstGeom>
          <a:noFill/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5344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duurzame energie produceren we op dit moment?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erbruik 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duurzame energie 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nam af van 88 PJ in 2009 naar 86 PJ 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nl-NL" sz="1400" b="0" smtClean="0">
                <a:latin typeface="Calibri" pitchFamily="34" charset="0"/>
                <a:cs typeface="Calibri" pitchFamily="34" charset="0"/>
              </a:rPr>
              <a:t>2010 (Totaal 3332 PJ in 2008)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Bij mij is 88/3332 = 0.026 en dus niet de 3% volgens CBS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Daling vooral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veroorzaakt door een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lager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verb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niet meer dan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ruik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biobrandstoffen in het wegverkeer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2009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was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vervoer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18 procent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alle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hernieuwbare energie, in 2010 liep dit terug tot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11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procent.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koude winter en het economisch herstel hebben slechts een beperkte invloed gehad op het verbruik van hernieuwbare energie</a:t>
            </a:r>
            <a:r>
              <a:rPr lang="nl-NL" sz="1000" b="0" smtClean="0">
                <a:latin typeface="Calibri" pitchFamily="34" charset="0"/>
                <a:cs typeface="Calibri" pitchFamily="34" charset="0"/>
              </a:rPr>
              <a:t>. </a:t>
            </a:r>
            <a:endParaRPr lang="nl-NL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Biomassa goed voor driekwart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5344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Biomassa: meestoken centrales, afvalverbranding, hout in open haard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Biobrandstoffen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Aandeel in benzine en diesel was 2.1% in 2010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In 2009 was dat nog 3.4%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Leveranciers hebben een bijmengplicht: 4% in 2010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Men mag compenseren met extra leveringen uit voorgaande jaren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Goede biobrandstoffen tellen dubbel (telt vooral bij biodiesel: 3.5% (2009) </a:t>
            </a:r>
            <a:r>
              <a:rPr lang="nl-NL" sz="1000" b="0" smtClean="0">
                <a:latin typeface="Calibri" pitchFamily="34" charset="0"/>
                <a:cs typeface="Calibri" pitchFamily="34" charset="0"/>
                <a:sym typeface="Symbol"/>
              </a:rPr>
              <a:t> 1.5% (2010))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Fikse discussie over wenselijkheid biobrandstof in wegverkeer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Voordelen: reductie CO2 emissie, minder afhankelijkheid olie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Nadelen: reductie CO2 emissie is maar zeer beperkt (soms negatief!), natuur bedreigd door teelt voor biobrandstoffen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ep 14"/>
          <p:cNvGrpSpPr/>
          <p:nvPr/>
        </p:nvGrpSpPr>
        <p:grpSpPr>
          <a:xfrm>
            <a:off x="1" y="3711674"/>
            <a:ext cx="9286874" cy="3146326"/>
            <a:chOff x="1" y="3711674"/>
            <a:chExt cx="9286874" cy="3146326"/>
          </a:xfrm>
        </p:grpSpPr>
        <p:grpSp>
          <p:nvGrpSpPr>
            <p:cNvPr id="11" name="Groep 10"/>
            <p:cNvGrpSpPr/>
            <p:nvPr/>
          </p:nvGrpSpPr>
          <p:grpSpPr>
            <a:xfrm>
              <a:off x="1" y="3711674"/>
              <a:ext cx="9286874" cy="3146326"/>
              <a:chOff x="1" y="3711674"/>
              <a:chExt cx="9286874" cy="3146326"/>
            </a:xfrm>
          </p:grpSpPr>
          <p:pic>
            <p:nvPicPr>
              <p:cNvPr id="496644" name="Picture 4" descr="\\vmware-host\Shared Folders\Desktop\0385_003g_clo_22_n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72000" y="3711674"/>
                <a:ext cx="4714875" cy="3146326"/>
              </a:xfrm>
              <a:prstGeom prst="rect">
                <a:avLst/>
              </a:prstGeom>
              <a:noFill/>
            </p:spPr>
          </p:pic>
          <p:pic>
            <p:nvPicPr>
              <p:cNvPr id="496645" name="Picture 5" descr="\\vmware-host\Shared Folders\Desktop\0385_002g_clo_22_nl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3711674"/>
                <a:ext cx="4699818" cy="3136278"/>
              </a:xfrm>
              <a:prstGeom prst="rect">
                <a:avLst/>
              </a:prstGeom>
              <a:noFill/>
            </p:spPr>
          </p:pic>
          <p:sp>
            <p:nvSpPr>
              <p:cNvPr id="10" name="Rechthoek 9"/>
              <p:cNvSpPr/>
              <p:nvPr/>
            </p:nvSpPr>
            <p:spPr bwMode="auto">
              <a:xfrm>
                <a:off x="7696200" y="6629400"/>
                <a:ext cx="1590675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endParaRPr>
              </a:p>
            </p:txBody>
          </p:sp>
        </p:grpSp>
        <p:sp>
          <p:nvSpPr>
            <p:cNvPr id="14" name="Rechthoek 13"/>
            <p:cNvSpPr/>
            <p:nvPr/>
          </p:nvSpPr>
          <p:spPr bwMode="auto">
            <a:xfrm>
              <a:off x="4699819" y="6629400"/>
              <a:ext cx="329381" cy="2185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Duurzaamheid biobrandstoffen 2010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6781800" cy="2286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Type biobrandstof en grondstof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FAME: biodiesel voor 53% uit UCO (Used Cooking Oils) , dierlijk vet en talg</a:t>
            </a:r>
          </a:p>
        </p:txBody>
      </p:sp>
      <p:pic>
        <p:nvPicPr>
          <p:cNvPr id="497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78947"/>
            <a:ext cx="8153400" cy="497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6000"/>
            <a:ext cx="1828800" cy="24876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794864"/>
            <a:ext cx="8267700" cy="50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Duurzaamheid biobrandstoffen 2010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6781800" cy="2286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Manieren waarop over duurzaamheid gerapporteerd wordt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Diverse certificeringssystemen: RTFO (UK), EPA RFS (USA)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Windenergie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Capaciteit 2230 MW (2010)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Meeste turbines in Flevoland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Windaanbod (niet optimaal)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Inpasbaarheid in landschop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Groei stagneert in 2010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Aandeel van 0.7% van het eindverbruik duurzame energie in 2010</a:t>
            </a:r>
          </a:p>
        </p:txBody>
      </p:sp>
      <p:grpSp>
        <p:nvGrpSpPr>
          <p:cNvPr id="2" name="Groep 9"/>
          <p:cNvGrpSpPr/>
          <p:nvPr/>
        </p:nvGrpSpPr>
        <p:grpSpPr>
          <a:xfrm>
            <a:off x="0" y="3657600"/>
            <a:ext cx="9134475" cy="3248025"/>
            <a:chOff x="0" y="3657600"/>
            <a:chExt cx="9134475" cy="3248025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0" y="5704952"/>
              <a:ext cx="9133952" cy="1143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nl-NL"/>
            </a:p>
          </p:txBody>
        </p:sp>
        <p:pic>
          <p:nvPicPr>
            <p:cNvPr id="496643" name="Picture 3" descr="\\vmware-host\Shared Folders\Desktop\0385_004g_clo_22_n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657600"/>
              <a:ext cx="4867275" cy="3248025"/>
            </a:xfrm>
            <a:prstGeom prst="rect">
              <a:avLst/>
            </a:prstGeom>
            <a:noFill/>
          </p:spPr>
        </p:pic>
        <p:pic>
          <p:nvPicPr>
            <p:cNvPr id="496642" name="Picture 2" descr="\\vmware-host\Shared Folders\Desktop\0385_005g_clo_22_n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3657600"/>
              <a:ext cx="4867275" cy="3248025"/>
            </a:xfrm>
            <a:prstGeom prst="rect">
              <a:avLst/>
            </a:prstGeom>
            <a:noFill/>
          </p:spPr>
        </p:pic>
        <p:sp>
          <p:nvSpPr>
            <p:cNvPr id="9" name="Rechthoek 8"/>
            <p:cNvSpPr/>
            <p:nvPr/>
          </p:nvSpPr>
          <p:spPr bwMode="auto">
            <a:xfrm>
              <a:off x="3276600" y="6705600"/>
              <a:ext cx="990600" cy="200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499714" name="Picture 2" descr="\\vmware-host\Shared Folders\Desktop\0386_001g_clo_16_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5725" y="1002822"/>
            <a:ext cx="3978275" cy="2654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96643" name="Picture 3" descr="\\vmware-host\Shared Folders\Desktop\0385_004g_clo_22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4867275" cy="3248025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 bwMode="auto">
          <a:xfrm>
            <a:off x="3276600" y="6705600"/>
            <a:ext cx="990600" cy="200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99714" name="Picture 2" descr="\\vmware-host\Shared Folders\Desktop\0386_001g_clo_16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725" y="1002822"/>
            <a:ext cx="3978275" cy="2654778"/>
          </a:xfrm>
          <a:prstGeom prst="rect">
            <a:avLst/>
          </a:prstGeom>
          <a:noFill/>
        </p:spPr>
      </p:pic>
      <p:sp>
        <p:nvSpPr>
          <p:cNvPr id="15" name="Rechthoek 14"/>
          <p:cNvSpPr/>
          <p:nvPr/>
        </p:nvSpPr>
        <p:spPr bwMode="auto">
          <a:xfrm>
            <a:off x="4267200" y="6553200"/>
            <a:ext cx="600075" cy="352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14" name="Grafiek 13"/>
          <p:cNvGraphicFramePr/>
          <p:nvPr/>
        </p:nvGraphicFramePr>
        <p:xfrm>
          <a:off x="4561952" y="4104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vak 15"/>
          <p:cNvSpPr txBox="1"/>
          <p:nvPr/>
        </p:nvSpPr>
        <p:spPr>
          <a:xfrm>
            <a:off x="8496387" y="5203441"/>
            <a:ext cx="54098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MWe</a:t>
            </a:r>
            <a:endParaRPr lang="nl-NL" dirty="0" err="1" smtClean="0">
              <a:latin typeface="+mn-lt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504172" y="5422337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MkWh</a:t>
            </a:r>
            <a:endParaRPr lang="nl-NL" dirty="0" err="1" smtClean="0">
              <a:latin typeface="+mn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Windenergie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Capaciteit 2230 MW (2010)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Meeste turbines in Flevoland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Windaanbod (niet optimaal)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Inpasbaarheid in landschop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Groei stagneert in 2010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Aandeel van 0.7% van het eindverbruik duurzame energie in 2010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Opgave: bereken verschil tussen capaciteit en opbrenst in 2010 (0.188L, 0.400Z)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Capaciteit 2002 MW</a:t>
            </a:r>
          </a:p>
          <a:p>
            <a:pPr lvl="2"/>
            <a:r>
              <a:rPr lang="nl-NL" sz="1000" b="0" smtClean="0">
                <a:latin typeface="Calibri" pitchFamily="34" charset="0"/>
                <a:cs typeface="Calibri" pitchFamily="34" charset="0"/>
              </a:rPr>
              <a:t>Opbrengst 3303 miljoen kWh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Andere studies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16764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KIVI NIRIA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TU Delft, Delft Energy Initiative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Ir. C. Hellinga (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2"/>
              </a:rPr>
              <a:t>energie@kiviniria.nl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6 oktober 2010</a:t>
            </a:r>
          </a:p>
        </p:txBody>
      </p:sp>
      <p:grpSp>
        <p:nvGrpSpPr>
          <p:cNvPr id="45" name="Groep 44"/>
          <p:cNvGrpSpPr/>
          <p:nvPr/>
        </p:nvGrpSpPr>
        <p:grpSpPr>
          <a:xfrm>
            <a:off x="7810151" y="202403"/>
            <a:ext cx="1181449" cy="6615004"/>
            <a:chOff x="6671984" y="202403"/>
            <a:chExt cx="1181449" cy="6615004"/>
          </a:xfrm>
        </p:grpSpPr>
        <p:sp>
          <p:nvSpPr>
            <p:cNvPr id="7" name="Rechthoek 6"/>
            <p:cNvSpPr/>
            <p:nvPr/>
          </p:nvSpPr>
          <p:spPr bwMode="auto">
            <a:xfrm>
              <a:off x="6671984" y="471684"/>
              <a:ext cx="1181449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41" name="Rechthoek 40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2" name="Tekstvak 41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4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17" name="Rechthoek 16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5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26" name="Tekstvak 25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1" y="3593445"/>
            <a:ext cx="2346869" cy="312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0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73714"/>
            <a:ext cx="5410200" cy="458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kstvak 45"/>
          <p:cNvSpPr txBox="1"/>
          <p:nvPr/>
        </p:nvSpPr>
        <p:spPr>
          <a:xfrm>
            <a:off x="6477000" y="1143000"/>
            <a:ext cx="139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We hebben gevonden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0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0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Drijvende reactor: overal neer te zetten…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420" y="1598369"/>
            <a:ext cx="3935579" cy="52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76" y="1598369"/>
            <a:ext cx="5038076" cy="527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762125"/>
            <a:ext cx="679614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Mogelijke ontwikkeling vraagzijde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2590800" cy="4876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Stijgende behoefte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CBS data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Besparingen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50% in warmtevraag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20% efficientie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Luchtvaart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Wegvervoer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Zeevaart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25% glastuinbouw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Nieuwe technologie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Elektrisch vervoer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66% besparing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188" y="1828800"/>
            <a:ext cx="67928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Inzet energiebronnen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2590800" cy="4876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Zomer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80% zon PV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25% wind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Winter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18% tekort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Fossiel/kern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95136"/>
            <a:ext cx="8001000" cy="5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Bebouwde omgeving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Industrie – producten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854201"/>
            <a:ext cx="8039100" cy="598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Industrie – energie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018484"/>
            <a:ext cx="7620000" cy="58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Land- en tuinbouw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1127942"/>
            <a:ext cx="7696200" cy="573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– nationaal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1552779"/>
            <a:ext cx="7990952" cy="53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693" y="1143000"/>
            <a:ext cx="8038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479" y="2667000"/>
            <a:ext cx="7385046" cy="41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Oppervlaktebehoeftes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4876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Biomassa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Meer dan 10 keer beschikbare landbouwground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Internationalisering nodig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25% van de energie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Zon PV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80% zon PV in de zomer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18% energietekort in winter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Fossiel of kernenergie nodig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8173" y="1143000"/>
            <a:ext cx="5095352" cy="155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0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David MacKay voor UK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46804"/>
            <a:ext cx="7848600" cy="553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 bwMode="auto">
          <a:xfrm>
            <a:off x="5715000" y="1524000"/>
            <a:ext cx="21336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Energiebehoefte varieert op diverse tijdschalen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Seizoenen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Dag en nacht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Ochtend en avond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Zelfs de verschillen tussen werkdagen en weekenden zijn zichtbaar in het energieverbruik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 dienen voor deze fluctuaties te compenseren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Bufferen van energie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Aanpassen van energieproductie en/of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verbruik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Aantal inwoners is 16.7 miljoen (2011)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Verbruik NL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Elektriciteit 307 PJ. Dat is 307 x 10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15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J/(365 x 24 x 3600 s) = 9.7 GW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Aardolie (vervoer) 1154 PJ (36.6 GW)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Totaal 3332 PJ (inclusief gas etc.). Dat is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106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Verbruik van 1 kWh/d/p correspondeert met                  (1000 W x 3600 s)/(3600 s x 24 uur) = 41.67 W/p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Nederland 41.46 W/p x 16.7 miljoen = 0.696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Stel we elektrificeren ook alle vervoer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Elektriciteitsbehoefte is dan 9.7 + 36.6 = 46 GW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ook 66 kWh/d/p</a:t>
            </a:r>
            <a:endParaRPr lang="en-US" sz="1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 in energieverbruik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61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3551" y="914400"/>
            <a:ext cx="3030401" cy="242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551" y="3352800"/>
            <a:ext cx="3088074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6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Internationalisering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352800"/>
            <a:ext cx="5248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996" y="2590800"/>
            <a:ext cx="321195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464796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Koop duurzame energie van andere landen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Lage populatiedichtheid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Veel zon (woestijnen zijn ideaal)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Zonne-energie heeft grote energiedichtheid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Politieke en andere aspecten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Nieuw EU-grid nodig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 uit woestijnen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464796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Meeste technieken leveren 10 – 15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Enkel de solar chimney is veel slechter: 0.1 – 1 W/m2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77474"/>
            <a:ext cx="8153400" cy="480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Voorbeeld: concentrator PV collector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2672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Lenzen zijn veel goedkoper dan hoog-efficiente fotovoltaische cellen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Economischer om concentrators te bouwen en enkel kleine PV cellen te gebruiken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15 m x 15 m = 225 m2 collector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Bestaat uit 5769 lenzen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Optische concentratie van factor 260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PV cellen met 25% efficientie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Vermogen is 25 kW piek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Gemiddelde output is 138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Voldoende voor 1 Nederlander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Of een halve Amerikaan…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4077"/>
            <a:ext cx="4572000" cy="550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Zonne-energie uit woestijnen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818475" cy="507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7239000" y="16002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Energie in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162800" y="4572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61086"/>
            <a:ext cx="5567590" cy="67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Vergeet alle import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Productie “spul”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Vergeet voedsel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Componenten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Elektriciteit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Warmte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Transport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Zowel toekomstige efficientie, maar ook economische groei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Behoefte aan elektriciteit neemt toe 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 12 tot 48 kWh/d/p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239000" y="2286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Scenario’s voor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5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Scenario’s voor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859"/>
            <a:ext cx="8839200" cy="683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Kosten?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351" y="0"/>
            <a:ext cx="7101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20574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Totaal L879G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Vanwege PV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UK GDP L2200G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Bankencrisis L500G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5334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Stel een plan op om Nederland duurzaam van energie te voorzien. U kunt kiezen 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Gebruik enkel nationale middelen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Internationaal gebruik is toegestaan, dus bijvoorbeeld zonne-energie uit de Sahara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Leg uit wat de consequenties zijn voor de inrichting van Nederland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Maak een schatting van de kosten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Antwoord opsturen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Prof.dr J.F.J. van den Brand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Faculteit der Exacte Wetenschappen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Boelelaan 1081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1081 HV Amsterdam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Datum uitreiking: 29 november 2011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Datum inleveren: 20 december 2011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Tentamen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14" name="Rechthoek 13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6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42" name="Tekstvak 41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303136" cy="2667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Sommige elektriciteitscentrales werken op constant vermogen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Technische of economische redenen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 houden een aantal opties standby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Schakel productie aan indien nodig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Nederland zijn dit voornamelijk centrales op fossiele brandstof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Pumped storage (water basins) kan ook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Koop elektriciteit in bij buurlanden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Energieproductie veranderen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336" y="1143000"/>
            <a:ext cx="4383664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0106"/>
            <a:ext cx="4190999" cy="3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04952"/>
            <a:ext cx="1247775" cy="31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0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670024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Kerncentrales zijn minder flexibel in het snel veranderen van opgewekt vermogen dan centrales op fossiele brandstof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Xenon-vergiftiging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Verval van jodium-135 levert xenon-135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Xenon hoeft een absorptie werkzame doorsnede die miljoenen keren hoger is dan voor andere materialen in de reactorkern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Na invangst van een neutron converteert xenon-135 naar xenon-136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Xenon-136 is geen poisson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Xenon-135 heeft een levensduur van 9 uur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Tijdens constant bedrijf is er evenwicht                                                                                                                tussen xenon-135 productie en neutron                                                                                                 geinduceerd verval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Als de reactor wordt uitgezet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Geen neutron om xenon-135 te converteren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Dagen wachten op xenon-135 verval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Daarna kan reactor herstart worden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Belangrijke factor in Chernobyl ongeluk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Men vermijdt snelle power veranderingen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erncentrales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421" y="2335701"/>
            <a:ext cx="2428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325" y="3816875"/>
            <a:ext cx="2657475" cy="45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578278"/>
            <a:ext cx="4638152" cy="223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7658"/>
            <a:ext cx="8153400" cy="3134817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duurzame energie gebruiken, hebben we ook fluctuaties in 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Niet alleen in het verbruik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Ongeveer 75% van onze groene lijst bestaat uit energiebronnen die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Significante fluctuaties vertonen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Fluctuaties zijn onvoorspelbaar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Bij grote oppervlakten en met diverse bronnen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Fluctuaties middelen voor een deel 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hoeverre kunnen we compenseren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Voorbeeld: 20% elektrische energie (2050) van 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0.2 x 46 GW  = 9 GW (0.2 x 66 kWh/d/p = 13 kWh/d/p)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 in groene productie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6" name="Groep 45"/>
          <p:cNvGrpSpPr/>
          <p:nvPr/>
        </p:nvGrpSpPr>
        <p:grpSpPr>
          <a:xfrm>
            <a:off x="7792805" y="1447800"/>
            <a:ext cx="1198795" cy="5298472"/>
            <a:chOff x="7762460" y="1532187"/>
            <a:chExt cx="1198795" cy="5298472"/>
          </a:xfrm>
        </p:grpSpPr>
        <p:sp>
          <p:nvSpPr>
            <p:cNvPr id="9" name="Rechthoek 8"/>
            <p:cNvSpPr/>
            <p:nvPr/>
          </p:nvSpPr>
          <p:spPr bwMode="auto">
            <a:xfrm>
              <a:off x="7762460" y="1545439"/>
              <a:ext cx="1198795" cy="52852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7" name="Afgeronde rechthoek 46"/>
          <p:cNvSpPr/>
          <p:nvPr/>
        </p:nvSpPr>
        <p:spPr bwMode="auto">
          <a:xfrm>
            <a:off x="7818489" y="2529714"/>
            <a:ext cx="1135326" cy="4230411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997282"/>
            <a:ext cx="4648200" cy="286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kstvak 47"/>
          <p:cNvSpPr txBox="1"/>
          <p:nvPr/>
        </p:nvSpPr>
        <p:spPr>
          <a:xfrm>
            <a:off x="914400" y="6258580"/>
            <a:ext cx="20960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u="sng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 windparken in Ierland</a:t>
            </a:r>
          </a:p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www.eirgrid.com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Ierlands windenergie 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 11 februari: van 415 MW naar 79 MW in 4 uur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84 MW/h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 20% van UK elektriciteitsproductie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33 GW geinstalleerd vermogen (745 MW in Ierland)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10 GW power output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 moeten fluctuaties van 3700 MW/h kunnen compenseren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Vergelijk dit met huidige situatie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6.5 GW/h tussen 6:30 en 8:30 am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weten hoe dat moet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Dus in principe geen probleem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Pumped storage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Voorbeeld: Dinorwig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Hoogte 494 – 542 m, volume 6.7 miljoen m3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Vermogen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1.8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GW, opgeslagen energie 9.1 GWh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Van 0 tot 1.3 GW in 12 seconde: 390 GW/h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Economisch levensvatbaar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Jammer voor Nederland (Ijselmeer of Waddenzee?)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 korte termijn veranderingen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19200"/>
            <a:ext cx="38559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3052762" cy="57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102" y="4219052"/>
            <a:ext cx="41338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7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55376</TotalTime>
  <Words>3127</Words>
  <Application>Microsoft Office PowerPoint</Application>
  <PresentationFormat>Brief (216 x 279 mm)</PresentationFormat>
  <Paragraphs>654</Paragraphs>
  <Slides>58</Slides>
  <Notes>2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58</vt:i4>
      </vt:variant>
    </vt:vector>
  </HeadingPairs>
  <TitlesOfParts>
    <vt:vector size="61" baseType="lpstr">
      <vt:lpstr>Default Design</vt:lpstr>
      <vt:lpstr>Photo Editor Photo</vt:lpstr>
      <vt:lpstr>MathType 6.0 Equation</vt:lpstr>
      <vt:lpstr>Dia 1</vt:lpstr>
      <vt:lpstr>Dia 2</vt:lpstr>
      <vt:lpstr>Fluctuaties, energieopslag en transport</vt:lpstr>
      <vt:lpstr>Drijvende reactor: overal neer te zetten…</vt:lpstr>
      <vt:lpstr>Fluctuaties in energieverbruik</vt:lpstr>
      <vt:lpstr>Energieproductie veranderen</vt:lpstr>
      <vt:lpstr>Kerncentrales</vt:lpstr>
      <vt:lpstr>Fluctuaties in groene productie</vt:lpstr>
      <vt:lpstr>Snelle korte termijn veranderingen</vt:lpstr>
      <vt:lpstr>Lange termijn veranderingen</vt:lpstr>
      <vt:lpstr>Elektrische auto’s, etc.</vt:lpstr>
      <vt:lpstr>Opslagsystemen</vt:lpstr>
      <vt:lpstr>Transport van hoogspanning</vt:lpstr>
      <vt:lpstr>Geothermische energie</vt:lpstr>
      <vt:lpstr>Golfenergie</vt:lpstr>
      <vt:lpstr>Energie van oppervlaktegolf</vt:lpstr>
      <vt:lpstr>Vermogen van oppervlaktegolf</vt:lpstr>
      <vt:lpstr>Golfenergie NL</vt:lpstr>
      <vt:lpstr>Energie uit water – NL </vt:lpstr>
      <vt:lpstr>Aquatische biomassa in NL</vt:lpstr>
      <vt:lpstr>Aquatische biomassa in NL</vt:lpstr>
      <vt:lpstr>Getij-energie</vt:lpstr>
      <vt:lpstr>Getij-energie (gestuwd)</vt:lpstr>
      <vt:lpstr>Getijdencentrale Brouwersdam</vt:lpstr>
      <vt:lpstr>Getij-energie (stroming)</vt:lpstr>
      <vt:lpstr>Energie uit rivieren </vt:lpstr>
      <vt:lpstr>Scenario’s voor Nederland</vt:lpstr>
      <vt:lpstr>Energiestromen in 2008</vt:lpstr>
      <vt:lpstr>Duurzame energieproductie 2008</vt:lpstr>
      <vt:lpstr>Potentieel energie uit water</vt:lpstr>
      <vt:lpstr>Scenario’s voor Nederland</vt:lpstr>
      <vt:lpstr>Consumptie en potentieel       duurzame productie</vt:lpstr>
      <vt:lpstr>Duurzame energie in Nederland</vt:lpstr>
      <vt:lpstr>Biomassa in Nederland</vt:lpstr>
      <vt:lpstr>Duurzaamheid biobrandstoffen 2010</vt:lpstr>
      <vt:lpstr>Duurzaamheid biobrandstoffen 2010</vt:lpstr>
      <vt:lpstr>Duurzame energie in Nederland</vt:lpstr>
      <vt:lpstr>Duurzame energie in Nederland</vt:lpstr>
      <vt:lpstr>Andere studies</vt:lpstr>
      <vt:lpstr>Mogelijke ontwikkeling vraagzijde 2050</vt:lpstr>
      <vt:lpstr>Inzet energiebronnen 2050</vt:lpstr>
      <vt:lpstr>Bebouwde omgeving 2050</vt:lpstr>
      <vt:lpstr>Industrie – producten 2050</vt:lpstr>
      <vt:lpstr>Industrie – energie 2050</vt:lpstr>
      <vt:lpstr>Land- en tuinbouw 2050</vt:lpstr>
      <vt:lpstr>Transport – nationaal 2008</vt:lpstr>
      <vt:lpstr>Transport 2050</vt:lpstr>
      <vt:lpstr>Oppervlaktebehoeftes 2050</vt:lpstr>
      <vt:lpstr>David MacKay voor UK</vt:lpstr>
      <vt:lpstr>Internationalisering</vt:lpstr>
      <vt:lpstr>Zonne-energie uit woestijnen</vt:lpstr>
      <vt:lpstr>Voorbeeld: concentrator PV collector</vt:lpstr>
      <vt:lpstr>Zonne-energie uit woestijnen</vt:lpstr>
      <vt:lpstr>Energie in 2050?</vt:lpstr>
      <vt:lpstr>Scenario’s voor 2050?</vt:lpstr>
      <vt:lpstr>Scenario’s voor 2050?</vt:lpstr>
      <vt:lpstr>Kosten?</vt:lpstr>
      <vt:lpstr>Tentamen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2523</cp:revision>
  <cp:lastPrinted>2002-09-13T18:52:55Z</cp:lastPrinted>
  <dcterms:created xsi:type="dcterms:W3CDTF">2001-01-08T10:28:24Z</dcterms:created>
  <dcterms:modified xsi:type="dcterms:W3CDTF">2011-11-29T13:11:18Z</dcterms:modified>
</cp:coreProperties>
</file>