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6"/>
  </p:notesMasterIdLst>
  <p:handoutMasterIdLst>
    <p:handoutMasterId r:id="rId87"/>
  </p:handoutMasterIdLst>
  <p:sldIdLst>
    <p:sldId id="1093" r:id="rId2"/>
    <p:sldId id="1094" r:id="rId3"/>
    <p:sldId id="918" r:id="rId4"/>
    <p:sldId id="956" r:id="rId5"/>
    <p:sldId id="957" r:id="rId6"/>
    <p:sldId id="959" r:id="rId7"/>
    <p:sldId id="961" r:id="rId8"/>
    <p:sldId id="955" r:id="rId9"/>
    <p:sldId id="960" r:id="rId10"/>
    <p:sldId id="965" r:id="rId11"/>
    <p:sldId id="966" r:id="rId12"/>
    <p:sldId id="964" r:id="rId13"/>
    <p:sldId id="963" r:id="rId14"/>
    <p:sldId id="1095" r:id="rId15"/>
    <p:sldId id="1096" r:id="rId16"/>
    <p:sldId id="1097" r:id="rId17"/>
    <p:sldId id="1098" r:id="rId18"/>
    <p:sldId id="1099" r:id="rId19"/>
    <p:sldId id="1100" r:id="rId20"/>
    <p:sldId id="1101" r:id="rId21"/>
    <p:sldId id="1102" r:id="rId22"/>
    <p:sldId id="1103" r:id="rId23"/>
    <p:sldId id="1104" r:id="rId24"/>
    <p:sldId id="1105" r:id="rId25"/>
    <p:sldId id="1106" r:id="rId26"/>
    <p:sldId id="1163" r:id="rId27"/>
    <p:sldId id="1164" r:id="rId28"/>
    <p:sldId id="1165" r:id="rId29"/>
    <p:sldId id="1108" r:id="rId30"/>
    <p:sldId id="1109" r:id="rId31"/>
    <p:sldId id="1110" r:id="rId32"/>
    <p:sldId id="1161" r:id="rId33"/>
    <p:sldId id="1162" r:id="rId34"/>
    <p:sldId id="919" r:id="rId35"/>
    <p:sldId id="1111" r:id="rId36"/>
    <p:sldId id="1134" r:id="rId37"/>
    <p:sldId id="1112" r:id="rId38"/>
    <p:sldId id="1113" r:id="rId39"/>
    <p:sldId id="1114" r:id="rId40"/>
    <p:sldId id="1115" r:id="rId41"/>
    <p:sldId id="1116" r:id="rId42"/>
    <p:sldId id="1160" r:id="rId43"/>
    <p:sldId id="1117" r:id="rId44"/>
    <p:sldId id="1150" r:id="rId45"/>
    <p:sldId id="1151" r:id="rId46"/>
    <p:sldId id="1152" r:id="rId47"/>
    <p:sldId id="1153" r:id="rId48"/>
    <p:sldId id="1118" r:id="rId49"/>
    <p:sldId id="1159" r:id="rId50"/>
    <p:sldId id="1119" r:id="rId51"/>
    <p:sldId id="1154" r:id="rId52"/>
    <p:sldId id="1155" r:id="rId53"/>
    <p:sldId id="1156" r:id="rId54"/>
    <p:sldId id="1157" r:id="rId55"/>
    <p:sldId id="1158" r:id="rId56"/>
    <p:sldId id="1120" r:id="rId57"/>
    <p:sldId id="1121" r:id="rId58"/>
    <p:sldId id="1122" r:id="rId59"/>
    <p:sldId id="1123" r:id="rId60"/>
    <p:sldId id="1124" r:id="rId61"/>
    <p:sldId id="1125" r:id="rId62"/>
    <p:sldId id="1135" r:id="rId63"/>
    <p:sldId id="1136" r:id="rId64"/>
    <p:sldId id="1137" r:id="rId65"/>
    <p:sldId id="1138" r:id="rId66"/>
    <p:sldId id="1139" r:id="rId67"/>
    <p:sldId id="1140" r:id="rId68"/>
    <p:sldId id="1141" r:id="rId69"/>
    <p:sldId id="1142" r:id="rId70"/>
    <p:sldId id="1143" r:id="rId71"/>
    <p:sldId id="1144" r:id="rId72"/>
    <p:sldId id="1145" r:id="rId73"/>
    <p:sldId id="1146" r:id="rId74"/>
    <p:sldId id="1147" r:id="rId75"/>
    <p:sldId id="1148" r:id="rId76"/>
    <p:sldId id="1126" r:id="rId77"/>
    <p:sldId id="1149" r:id="rId78"/>
    <p:sldId id="1127" r:id="rId79"/>
    <p:sldId id="1128" r:id="rId80"/>
    <p:sldId id="1129" r:id="rId81"/>
    <p:sldId id="1130" r:id="rId82"/>
    <p:sldId id="1131" r:id="rId83"/>
    <p:sldId id="1132" r:id="rId84"/>
    <p:sldId id="1133" r:id="rId85"/>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00"/>
    <a:srgbClr val="FEFCAC"/>
    <a:srgbClr val="CCFF66"/>
    <a:srgbClr val="CC0000"/>
    <a:srgbClr val="003300"/>
    <a:srgbClr val="8000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autoAdjust="0"/>
  </p:normalViewPr>
  <p:slideViewPr>
    <p:cSldViewPr>
      <p:cViewPr varScale="1">
        <p:scale>
          <a:sx n="48" d="100"/>
          <a:sy n="48" d="100"/>
        </p:scale>
        <p:origin x="-534"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10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11</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12</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13</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87F285B-7127-40A6-82A1-31B348616AA7}" type="slidenum">
              <a:rPr lang="en-US" smtClean="0">
                <a:latin typeface="Times"/>
              </a:rPr>
              <a:pPr>
                <a:defRPr/>
              </a:pPr>
              <a:t>2</a:t>
            </a:fld>
            <a:endParaRPr lang="en-US" smtClean="0">
              <a:latin typeface="Time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a:t>
            </a:fld>
            <a:endParaRPr lang="en-US" smtClean="0">
              <a:latin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34</a:t>
            </a:fld>
            <a:endParaRPr lang="en-US" smtClean="0">
              <a:latin typeface="Time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35</a:t>
            </a:fld>
            <a:endParaRPr lang="en-US" smtClean="0">
              <a:latin typeface="Time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36</a:t>
            </a:fld>
            <a:endParaRPr lang="en-US" smtClean="0">
              <a:latin typeface="Time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14A60EA9-9411-42EB-A63C-7245158073B8}"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E3D9E-3302-4EA1-B825-038F5CEC87DC}" type="slidenum">
              <a:rPr lang="en-GB"/>
              <a:pPr/>
              <a:t>38</a:t>
            </a:fld>
            <a:endParaRPr lang="en-GB"/>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DC374-75A3-44EA-93F3-778CF1800818}" type="slidenum">
              <a:rPr lang="en-GB"/>
              <a:pPr/>
              <a:t>39</a:t>
            </a:fld>
            <a:endParaRPr lang="en-GB"/>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FD7166-3E7E-430D-BB70-B264B171BCDD}" type="slidenum">
              <a:rPr lang="en-US" smtClean="0"/>
              <a:pPr/>
              <a:t>4</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41</a:t>
            </a:fld>
            <a:endParaRPr lang="en-US" smtClean="0">
              <a:latin typeface="Time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C4C0E-384D-4CC6-B6A7-6F3AED16D5C5}" type="slidenum">
              <a:rPr lang="en-GB"/>
              <a:pPr/>
              <a:t>42</a:t>
            </a:fld>
            <a:endParaRPr lang="en-GB"/>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43</a:t>
            </a:fld>
            <a:endParaRPr lang="en-US" smtClean="0">
              <a:latin typeface="Time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F75D76-8E32-4EBF-99D3-E5334B739CD7}" type="slidenum">
              <a:rPr lang="en-GB"/>
              <a:pPr/>
              <a:t>44</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73F01-07A8-4BD9-8ADF-3466081CDE78}" type="slidenum">
              <a:rPr lang="en-GB"/>
              <a:pPr/>
              <a:t>45</a:t>
            </a:fld>
            <a:endParaRPr lang="en-GB"/>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43453-7A7E-45F1-A0E5-948F0A79D44B}" type="slidenum">
              <a:rPr lang="en-GB"/>
              <a:pPr/>
              <a:t>46</a:t>
            </a:fld>
            <a:endParaRPr lang="en-GB"/>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86BCC6-0F38-4BF4-BACB-437F38580E37}" type="slidenum">
              <a:rPr lang="en-GB"/>
              <a:pPr/>
              <a:t>47</a:t>
            </a:fld>
            <a:endParaRPr lang="en-GB"/>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6C9A3-3E27-4D21-87C3-8724F6EB79A8}" type="slidenum">
              <a:rPr lang="en-GB"/>
              <a:pPr/>
              <a:t>48</a:t>
            </a:fld>
            <a:endParaRPr lang="en-GB"/>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6B522-B62D-4EDE-AE88-92A41C610338}" type="slidenum">
              <a:rPr lang="en-GB"/>
              <a:pPr/>
              <a:t>49</a:t>
            </a:fld>
            <a:endParaRPr lang="en-GB"/>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FD7166-3E7E-430D-BB70-B264B171BCDD}" type="slidenum">
              <a:rPr lang="en-US" smtClean="0"/>
              <a:pPr/>
              <a:t>5</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E944C-71A6-43D5-8B58-FE1CCD262472}" type="slidenum">
              <a:rPr lang="en-GB"/>
              <a:pPr/>
              <a:t>50</a:t>
            </a:fld>
            <a:endParaRPr lang="en-GB"/>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3CAB5-7F08-446C-BB1A-23BE40A0B342}" type="slidenum">
              <a:rPr lang="en-GB"/>
              <a:pPr/>
              <a:t>51</a:t>
            </a:fld>
            <a:endParaRPr lang="en-GB"/>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C9C3F-0A1A-4BA3-B92C-0D176801897C}" type="slidenum">
              <a:rPr lang="en-GB"/>
              <a:pPr/>
              <a:t>52</a:t>
            </a:fld>
            <a:endParaRPr lang="en-GB"/>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DDB94-62AE-40C0-8C58-F5C5C7B420D5}" type="slidenum">
              <a:rPr lang="en-GB"/>
              <a:pPr/>
              <a:t>53</a:t>
            </a:fld>
            <a:endParaRPr lang="en-GB"/>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FB3A6-24B7-4014-9B95-142A2847EE59}" type="slidenum">
              <a:rPr lang="en-GB"/>
              <a:pPr/>
              <a:t>54</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15E41-4BA1-4389-AAAF-7F0D9EC2D3DD}" type="slidenum">
              <a:rPr lang="en-GB"/>
              <a:pPr/>
              <a:t>55</a:t>
            </a:fld>
            <a:endParaRPr lang="en-GB"/>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2B0FD-AD64-4080-913F-AB275B9E3079}" type="slidenum">
              <a:rPr lang="en-GB"/>
              <a:pPr/>
              <a:t>56</a:t>
            </a:fld>
            <a:endParaRPr lang="en-GB"/>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A7D2E9-9C60-4BDA-9741-2046D94602F3}" type="slidenum">
              <a:rPr lang="en-GB"/>
              <a:pPr/>
              <a:t>57</a:t>
            </a:fld>
            <a:endParaRPr lang="en-GB"/>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A7D2E9-9C60-4BDA-9741-2046D94602F3}" type="slidenum">
              <a:rPr lang="en-GB"/>
              <a:pPr/>
              <a:t>58</a:t>
            </a:fld>
            <a:endParaRPr lang="en-GB"/>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7F347-82A1-40B7-B382-37AB06D64520}" type="slidenum">
              <a:rPr lang="en-GB"/>
              <a:pPr/>
              <a:t>59</a:t>
            </a:fld>
            <a:endParaRPr lang="en-GB"/>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6</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398A11-38E9-434A-98AB-0522684BBFDF}" type="slidenum">
              <a:rPr lang="en-GB"/>
              <a:pPr/>
              <a:t>60</a:t>
            </a:fld>
            <a:endParaRPr lang="en-GB"/>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5472AA-BF68-4662-BCB5-4909EAD6815B}" type="slidenum">
              <a:rPr lang="en-GB"/>
              <a:pPr/>
              <a:t>61</a:t>
            </a:fld>
            <a:endParaRPr lang="en-GB"/>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6AB75-6471-4FA6-A2FC-398444F6DBAC}" type="slidenum">
              <a:rPr lang="en-GB"/>
              <a:pPr/>
              <a:t>62</a:t>
            </a:fld>
            <a:endParaRPr lang="en-GB"/>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525BF-C635-4AA5-9A76-E0AFD1114633}" type="slidenum">
              <a:rPr lang="en-GB"/>
              <a:pPr/>
              <a:t>63</a:t>
            </a:fld>
            <a:endParaRPr lang="en-GB"/>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0A96F-4F87-4B65-A24E-2ABFB3D6350A}" type="slidenum">
              <a:rPr lang="en-GB"/>
              <a:pPr/>
              <a:t>64</a:t>
            </a:fld>
            <a:endParaRPr lang="en-GB"/>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46EF5E-3AFD-4A61-B18C-3ECA4B501EF4}" type="slidenum">
              <a:rPr lang="en-GB"/>
              <a:pPr/>
              <a:t>67</a:t>
            </a:fld>
            <a:endParaRPr lang="en-GB"/>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80694-FB25-43A0-BBFC-DA18FEE57234}" type="slidenum">
              <a:rPr lang="en-GB"/>
              <a:pPr/>
              <a:t>68</a:t>
            </a:fld>
            <a:endParaRPr lang="en-GB"/>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02B1B-DAE2-4701-98AA-C8B018CDA69D}" type="slidenum">
              <a:rPr lang="en-GB"/>
              <a:pPr/>
              <a:t>69</a:t>
            </a:fld>
            <a:endParaRPr lang="en-GB"/>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7</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20630-CEB1-452D-96D1-ACE84165E8BF}" type="slidenum">
              <a:rPr lang="en-GB"/>
              <a:pPr/>
              <a:t>70</a:t>
            </a:fld>
            <a:endParaRPr lang="en-GB"/>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19F550-1F07-4B53-B18A-702BB3DFBA18}" type="slidenum">
              <a:rPr lang="en-GB"/>
              <a:pPr/>
              <a:t>71</a:t>
            </a:fld>
            <a:endParaRPr lang="en-GB"/>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A37DD-C9B9-4387-B249-33D4CCABCAEC}" type="slidenum">
              <a:rPr lang="en-GB"/>
              <a:pPr/>
              <a:t>72</a:t>
            </a:fld>
            <a:endParaRPr lang="en-GB"/>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34D03-A4B9-42F3-8D7B-0937BD59E774}" type="slidenum">
              <a:rPr lang="en-GB"/>
              <a:pPr/>
              <a:t>73</a:t>
            </a:fld>
            <a:endParaRPr lang="en-GB"/>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02D3B-C9C5-4D83-9C5D-563D97DA8CB8}" type="slidenum">
              <a:rPr lang="en-GB"/>
              <a:pPr/>
              <a:t>74</a:t>
            </a:fld>
            <a:endParaRPr lang="en-GB"/>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46520-555C-4DCA-8E75-13AB26785514}" type="slidenum">
              <a:rPr lang="en-GB"/>
              <a:pPr/>
              <a:t>75</a:t>
            </a:fld>
            <a:endParaRPr lang="en-GB"/>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76</a:t>
            </a:fld>
            <a:endParaRPr lang="en-US" smtClean="0">
              <a:latin typeface="Time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77</a:t>
            </a:fld>
            <a:endParaRPr lang="en-US" smtClean="0">
              <a:latin typeface="Time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78</a:t>
            </a:fld>
            <a:endParaRPr lang="en-US" smtClean="0">
              <a:latin typeface="Time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79</a:t>
            </a:fld>
            <a:endParaRPr lang="en-US"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8</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80</a:t>
            </a:fld>
            <a:endParaRPr lang="en-US" smtClean="0">
              <a:latin typeface="Time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81</a:t>
            </a:fld>
            <a:endParaRPr lang="en-US" smtClean="0">
              <a:latin typeface="Time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82</a:t>
            </a:fld>
            <a:endParaRPr lang="en-US" smtClean="0">
              <a:latin typeface="Time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83</a:t>
            </a:fld>
            <a:endParaRPr lang="en-US" smtClean="0">
              <a:latin typeface="Time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CF22C-F998-49D4-8EC8-91A1A5F3883C}" type="slidenum">
              <a:rPr lang="en-GB"/>
              <a:pPr/>
              <a:t>84</a:t>
            </a:fld>
            <a:endParaRPr lang="en-GB"/>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9</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9325" y="1981200"/>
            <a:ext cx="7661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49325" y="4114800"/>
            <a:ext cx="7661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4615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endParaRPr lang="en-GB"/>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0622F20A-2445-4C56-94A5-8A2C1BC31355}" type="slidenum">
              <a:rPr lang="en-GB"/>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8"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9"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3" r:id="rId15"/>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6.gif"/><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gif"/><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gif"/><Relationship Id="rId4" Type="http://schemas.openxmlformats.org/officeDocument/2006/relationships/image" Target="../media/image45.gif"/></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7"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gif"/><Relationship Id="rId4" Type="http://schemas.openxmlformats.org/officeDocument/2006/relationships/image" Target="../media/image54.gif"/><Relationship Id="rId9"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2.gif"/><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7.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wmf"/><Relationship Id="rId5" Type="http://schemas.openxmlformats.org/officeDocument/2006/relationships/image" Target="../media/image102.wmf"/><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09.wmf"/><Relationship Id="rId4" Type="http://schemas.openxmlformats.org/officeDocument/2006/relationships/image" Target="../media/image108.wmf"/></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notesSlide" Target="../notesSlides/notesSlide44.xml"/><Relationship Id="rId7" Type="http://schemas.openxmlformats.org/officeDocument/2006/relationships/image" Target="../media/image116.wmf"/><Relationship Id="rId12" Type="http://schemas.openxmlformats.org/officeDocument/2006/relationships/image" Target="../media/image120.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5.wmf"/><Relationship Id="rId11" Type="http://schemas.openxmlformats.org/officeDocument/2006/relationships/oleObject" Target="../embeddings/oleObject6.bin"/><Relationship Id="rId5" Type="http://schemas.openxmlformats.org/officeDocument/2006/relationships/image" Target="../media/image114.wmf"/><Relationship Id="rId10" Type="http://schemas.openxmlformats.org/officeDocument/2006/relationships/image" Target="../media/image119.png"/><Relationship Id="rId4" Type="http://schemas.openxmlformats.org/officeDocument/2006/relationships/image" Target="../media/image113.wmf"/><Relationship Id="rId9"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24.wmf"/><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6.png"/><Relationship Id="rId7" Type="http://schemas.openxmlformats.org/officeDocument/2006/relationships/image" Target="../media/image129.wmf"/><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28.wmf"/><Relationship Id="rId5" Type="http://schemas.openxmlformats.org/officeDocument/2006/relationships/image" Target="../media/image124.wmf"/><Relationship Id="rId10" Type="http://schemas.openxmlformats.org/officeDocument/2006/relationships/image" Target="../media/image132.png"/><Relationship Id="rId4" Type="http://schemas.openxmlformats.org/officeDocument/2006/relationships/image" Target="../media/image127.wmf"/><Relationship Id="rId9" Type="http://schemas.openxmlformats.org/officeDocument/2006/relationships/image" Target="../media/image131.wmf"/></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140.jpe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44.wmf"/><Relationship Id="rId7" Type="http://schemas.openxmlformats.org/officeDocument/2006/relationships/image" Target="../media/image14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wmf"/><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64.xml"/><Relationship Id="rId7" Type="http://schemas.openxmlformats.org/officeDocument/2006/relationships/image" Target="../media/image163.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62.png"/><Relationship Id="rId5" Type="http://schemas.openxmlformats.org/officeDocument/2006/relationships/oleObject" Target="../embeddings/oleObject7.bin"/><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66.jpeg"/></Relationships>
</file>

<file path=ppt/slides/_rels/slide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79.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8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notesSlide" Target="../notesSlides/notesSlide82.xml"/><Relationship Id="rId7"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08.png"/><Relationship Id="rId5" Type="http://schemas.openxmlformats.org/officeDocument/2006/relationships/oleObject" Target="../embeddings/oleObject9.bin"/><Relationship Id="rId4" Type="http://schemas.openxmlformats.org/officeDocument/2006/relationships/image" Target="../media/image207.png"/><Relationship Id="rId9" Type="http://schemas.openxmlformats.org/officeDocument/2006/relationships/image" Target="../media/image211.png"/></Relationships>
</file>

<file path=ppt/slides/_rels/slide8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84.xml.rels><?xml version="1.0" encoding="UTF-8" standalone="yes"?>
<Relationships xmlns="http://schemas.openxmlformats.org/package/2006/relationships"><Relationship Id="rId3" Type="http://schemas.openxmlformats.org/officeDocument/2006/relationships/image" Target="../media/image215.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Gideon Koekoek</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15</a:t>
            </a:r>
            <a:r>
              <a:rPr lang="en-US" sz="1800" smtClean="0">
                <a:solidFill>
                  <a:schemeClr val="tx2"/>
                </a:solidFill>
                <a:latin typeface="Calibri" pitchFamily="34" charset="0"/>
                <a:ea typeface="Arial Unicode MS" pitchFamily="34" charset="-128"/>
                <a:cs typeface="Calibri" pitchFamily="34" charset="0"/>
              </a:rPr>
              <a:t> </a:t>
            </a:r>
            <a:r>
              <a:rPr lang="en-US" sz="1800" smtClean="0">
                <a:solidFill>
                  <a:schemeClr val="tx2"/>
                </a:solidFill>
                <a:latin typeface="Calibri" pitchFamily="34" charset="0"/>
                <a:ea typeface="Arial Unicode MS" pitchFamily="34" charset="-128"/>
                <a:cs typeface="Calibri" pitchFamily="34" charset="0"/>
              </a:rPr>
              <a:t>november 2011</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384995"/>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800" b="1" i="1" smtClean="0">
                <a:solidFill>
                  <a:srgbClr val="000099"/>
                </a:solidFill>
                <a:latin typeface="Calibri" pitchFamily="34" charset="0"/>
                <a:cs typeface="Calibri" pitchFamily="34" charset="0"/>
              </a:rPr>
              <a:t>Kernenergie</a:t>
            </a:r>
            <a:endParaRPr lang="en-US" sz="3600" b="1" i="1" dirty="0">
              <a:solidFill>
                <a:srgbClr val="000099"/>
              </a:solidFill>
              <a:latin typeface="Calibri" pitchFamily="34" charset="0"/>
              <a:cs typeface="Calibri" pitchFamily="34" charset="0"/>
            </a:endParaRPr>
          </a:p>
          <a:p>
            <a:pPr algn="ctr" eaLnBrk="0" hangingPunct="0"/>
            <a:r>
              <a:rPr lang="en-US" sz="3600" b="1" i="1" smtClean="0">
                <a:solidFill>
                  <a:schemeClr val="hlink"/>
                </a:solidFill>
                <a:latin typeface="Calibri" pitchFamily="34" charset="0"/>
                <a:cs typeface="Calibri" pitchFamily="34" charset="0"/>
              </a:rPr>
              <a:t>HOVO cursus</a:t>
            </a:r>
            <a:endParaRPr lang="en-US" sz="3600" b="1" i="1" dirty="0">
              <a:solidFill>
                <a:schemeClr val="hlink"/>
              </a:solidFill>
              <a:latin typeface="Calibri" pitchFamily="34" charset="0"/>
              <a:cs typeface="Calibri" pitchFamily="34"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a:t>
            </a:r>
            <a:r>
              <a:rPr lang="nl-NL" sz="1400" smtClean="0">
                <a:latin typeface="+mn-lt"/>
              </a:rPr>
              <a:t>8,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10</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41986" name="Picture 2"/>
          <p:cNvPicPr>
            <a:picLocks noChangeAspect="1" noChangeArrowheads="1"/>
          </p:cNvPicPr>
          <p:nvPr/>
        </p:nvPicPr>
        <p:blipFill>
          <a:blip r:embed="rId3" cstate="print"/>
          <a:srcRect/>
          <a:stretch>
            <a:fillRect/>
          </a:stretch>
        </p:blipFill>
        <p:spPr bwMode="auto">
          <a:xfrm>
            <a:off x="0" y="19966"/>
            <a:ext cx="9146696" cy="68380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11</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43010" name="Picture 2"/>
          <p:cNvPicPr>
            <a:picLocks noChangeAspect="1" noChangeArrowheads="1"/>
          </p:cNvPicPr>
          <p:nvPr/>
        </p:nvPicPr>
        <p:blipFill>
          <a:blip r:embed="rId3" cstate="print"/>
          <a:srcRect/>
          <a:stretch>
            <a:fillRect/>
          </a:stretch>
        </p:blipFill>
        <p:spPr bwMode="auto">
          <a:xfrm>
            <a:off x="1" y="482423"/>
            <a:ext cx="9143999" cy="58421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12</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sp>
        <p:nvSpPr>
          <p:cNvPr id="21510" name="Rectangle 2"/>
          <p:cNvSpPr>
            <a:spLocks noGrp="1" noChangeArrowheads="1"/>
          </p:cNvSpPr>
          <p:nvPr>
            <p:ph type="title"/>
          </p:nvPr>
        </p:nvSpPr>
        <p:spPr>
          <a:xfrm>
            <a:off x="381000" y="0"/>
            <a:ext cx="8458200" cy="1143000"/>
          </a:xfrm>
        </p:spPr>
        <p:txBody>
          <a:bodyPr/>
          <a:lstStyle/>
          <a:p>
            <a:pPr algn="l"/>
            <a:r>
              <a:rPr lang="en-US" i="1" dirty="0" err="1" smtClean="0">
                <a:solidFill>
                  <a:srgbClr val="000099"/>
                </a:solidFill>
                <a:cs typeface="Times New Roman" pitchFamily="18" charset="0"/>
              </a:rPr>
              <a:t>Kernenergie</a:t>
            </a:r>
            <a:r>
              <a:rPr lang="en-US" i="1" dirty="0" smtClean="0">
                <a:solidFill>
                  <a:srgbClr val="000099"/>
                </a:solidFill>
                <a:cs typeface="Times New Roman" pitchFamily="18" charset="0"/>
              </a:rPr>
              <a:t> en Nederland</a:t>
            </a:r>
            <a:endParaRPr lang="nl-NL" i="1" dirty="0" smtClean="0">
              <a:solidFill>
                <a:srgbClr val="000099"/>
              </a:solidFill>
              <a:cs typeface="Times New Roman" pitchFamily="18" charset="0"/>
            </a:endParaRPr>
          </a:p>
        </p:txBody>
      </p:sp>
      <p:pic>
        <p:nvPicPr>
          <p:cNvPr id="37890" name="Picture 2"/>
          <p:cNvPicPr>
            <a:picLocks noChangeAspect="1" noChangeArrowheads="1"/>
          </p:cNvPicPr>
          <p:nvPr/>
        </p:nvPicPr>
        <p:blipFill>
          <a:blip r:embed="rId3" cstate="print"/>
          <a:srcRect/>
          <a:stretch>
            <a:fillRect/>
          </a:stretch>
        </p:blipFill>
        <p:spPr bwMode="auto">
          <a:xfrm>
            <a:off x="457200" y="1219200"/>
            <a:ext cx="5476330" cy="327660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1965144" y="1476375"/>
            <a:ext cx="7178856" cy="5381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checkerboard(across)">
                                      <p:cBhvr>
                                        <p:cTn id="7"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304800"/>
            <a:ext cx="8229600" cy="1143000"/>
          </a:xfrm>
        </p:spPr>
        <p:txBody>
          <a:bodyPr/>
          <a:lstStyle/>
          <a:p>
            <a:r>
              <a:rPr lang="en-US" i="1" dirty="0" err="1" smtClean="0">
                <a:solidFill>
                  <a:srgbClr val="000099"/>
                </a:solidFill>
                <a:cs typeface="Times New Roman" pitchFamily="18" charset="0"/>
              </a:rPr>
              <a:t>Beschikbaarheid</a:t>
            </a:r>
            <a:r>
              <a:rPr lang="en-US" i="1" dirty="0" smtClean="0">
                <a:solidFill>
                  <a:srgbClr val="000099"/>
                </a:solidFill>
                <a:cs typeface="Times New Roman" pitchFamily="18" charset="0"/>
              </a:rPr>
              <a:t> uranium</a:t>
            </a:r>
          </a:p>
        </p:txBody>
      </p:sp>
      <p:pic>
        <p:nvPicPr>
          <p:cNvPr id="40962" name="Picture 2"/>
          <p:cNvPicPr>
            <a:picLocks noChangeAspect="1" noChangeArrowheads="1"/>
          </p:cNvPicPr>
          <p:nvPr/>
        </p:nvPicPr>
        <p:blipFill>
          <a:blip r:embed="rId3" cstate="print"/>
          <a:srcRect/>
          <a:stretch>
            <a:fillRect/>
          </a:stretch>
        </p:blipFill>
        <p:spPr bwMode="auto">
          <a:xfrm>
            <a:off x="0" y="2133600"/>
            <a:ext cx="6885786" cy="472440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5617817" y="1371600"/>
            <a:ext cx="3526183"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228600" y="3733800"/>
          <a:ext cx="2438400" cy="1680823"/>
        </p:xfrm>
        <a:graphic>
          <a:graphicData uri="http://schemas.openxmlformats.org/drawingml/2006/table">
            <a:tbl>
              <a:tblPr/>
              <a:tblGrid>
                <a:gridCol w="609600"/>
                <a:gridCol w="533400"/>
                <a:gridCol w="762000"/>
                <a:gridCol w="533400"/>
              </a:tblGrid>
              <a:tr h="0">
                <a:tc>
                  <a:txBody>
                    <a:bodyPr/>
                    <a:lstStyle/>
                    <a:p>
                      <a:endParaRPr lang="en-US" sz="700" dirty="0"/>
                    </a:p>
                  </a:txBody>
                  <a:tcPr marL="0" marR="0" marT="0" marB="0" anchor="ctr">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35253" marR="35253" marT="35253" marB="35253">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0" marR="0" marT="0" marB="0">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0" marR="0" marT="0" marB="0">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0" marR="0" marT="0" marB="0">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171189">
                <a:tc>
                  <a:txBody>
                    <a:bodyPr/>
                    <a:lstStyle/>
                    <a:p>
                      <a:r>
                        <a:rPr lang="en-US" sz="700"/>
                        <a:t>PR China</a:t>
                      </a:r>
                    </a:p>
                  </a:txBody>
                  <a:tcPr marL="0" marR="0" marT="0" marB="0" anchor="ctr">
                    <a:lnL>
                      <a:noFill/>
                    </a:lnL>
                    <a:lnR>
                      <a:noFill/>
                    </a:lnR>
                    <a:lnT>
                      <a:noFill/>
                    </a:lnT>
                    <a:lnB>
                      <a:noFill/>
                    </a:lnB>
                    <a:solidFill>
                      <a:srgbClr val="FFFFFF"/>
                    </a:solidFill>
                  </a:tcPr>
                </a:tc>
                <a:tc>
                  <a:txBody>
                    <a:bodyPr/>
                    <a:lstStyle/>
                    <a:p>
                      <a:r>
                        <a:rPr lang="en-US" sz="700"/>
                        <a:t>2482Mt</a:t>
                      </a:r>
                    </a:p>
                  </a:txBody>
                  <a:tcPr marL="0" marR="0" marT="0" marB="0" anchor="ctr">
                    <a:lnL>
                      <a:noFill/>
                    </a:lnL>
                    <a:lnR>
                      <a:noFill/>
                    </a:lnR>
                    <a:lnB>
                      <a:noFill/>
                    </a:lnB>
                    <a:solidFill>
                      <a:srgbClr val="FFFFFF"/>
                    </a:solidFill>
                  </a:tcPr>
                </a:tc>
                <a:tc>
                  <a:txBody>
                    <a:bodyPr/>
                    <a:lstStyle/>
                    <a:p>
                      <a:r>
                        <a:rPr lang="en-US" sz="700"/>
                        <a:t>Russia</a:t>
                      </a:r>
                    </a:p>
                  </a:txBody>
                  <a:tcPr marL="0" marR="0" marT="0" marB="0" anchor="ctr">
                    <a:lnL>
                      <a:noFill/>
                    </a:lnL>
                    <a:lnR>
                      <a:noFill/>
                    </a:lnR>
                    <a:lnB>
                      <a:noFill/>
                    </a:lnB>
                    <a:solidFill>
                      <a:srgbClr val="FFFFFF"/>
                    </a:solidFill>
                  </a:tcPr>
                </a:tc>
                <a:tc>
                  <a:txBody>
                    <a:bodyPr/>
                    <a:lstStyle/>
                    <a:p>
                      <a:r>
                        <a:rPr lang="en-US" sz="700"/>
                        <a:t>233Mt</a:t>
                      </a:r>
                    </a:p>
                  </a:txBody>
                  <a:tcPr marL="0" marR="0" marT="0" marB="0" anchor="ctr">
                    <a:lnL>
                      <a:noFill/>
                    </a:lnL>
                    <a:lnR>
                      <a:noFill/>
                    </a:lnR>
                    <a:lnB>
                      <a:noFill/>
                    </a:lnB>
                    <a:solidFill>
                      <a:srgbClr val="FFFFFF"/>
                    </a:solidFill>
                  </a:tcPr>
                </a:tc>
              </a:tr>
              <a:tr h="199721">
                <a:tc>
                  <a:txBody>
                    <a:bodyPr/>
                    <a:lstStyle/>
                    <a:p>
                      <a:r>
                        <a:rPr lang="en-US" sz="700"/>
                        <a:t>USA</a:t>
                      </a:r>
                    </a:p>
                  </a:txBody>
                  <a:tcPr marL="0" marR="0" marT="0" marB="0" anchor="ctr">
                    <a:lnL>
                      <a:noFill/>
                    </a:lnL>
                    <a:lnR>
                      <a:noFill/>
                    </a:lnR>
                    <a:lnT>
                      <a:noFill/>
                    </a:lnT>
                    <a:lnB>
                      <a:noFill/>
                    </a:lnB>
                    <a:solidFill>
                      <a:srgbClr val="FFFFFF"/>
                    </a:solidFill>
                  </a:tcPr>
                </a:tc>
                <a:tc>
                  <a:txBody>
                    <a:bodyPr/>
                    <a:lstStyle/>
                    <a:p>
                      <a:r>
                        <a:rPr lang="en-US" sz="700"/>
                        <a:t>990Mt</a:t>
                      </a:r>
                    </a:p>
                  </a:txBody>
                  <a:tcPr marL="0" marR="0" marT="0" marB="0" anchor="ctr">
                    <a:lnL>
                      <a:noFill/>
                    </a:lnL>
                    <a:lnR>
                      <a:noFill/>
                    </a:lnR>
                    <a:lnT>
                      <a:noFill/>
                    </a:lnT>
                    <a:lnB>
                      <a:noFill/>
                    </a:lnB>
                    <a:solidFill>
                      <a:srgbClr val="FFFFFF"/>
                    </a:solidFill>
                  </a:tcPr>
                </a:tc>
                <a:tc>
                  <a:txBody>
                    <a:bodyPr/>
                    <a:lstStyle/>
                    <a:p>
                      <a:r>
                        <a:rPr lang="en-US" sz="700"/>
                        <a:t>Indonesia</a:t>
                      </a:r>
                    </a:p>
                  </a:txBody>
                  <a:tcPr marL="0" marR="0" marT="0" marB="0" anchor="ctr">
                    <a:lnL>
                      <a:noFill/>
                    </a:lnL>
                    <a:lnR>
                      <a:noFill/>
                    </a:lnR>
                    <a:lnT>
                      <a:noFill/>
                    </a:lnT>
                    <a:lnB>
                      <a:noFill/>
                    </a:lnB>
                    <a:solidFill>
                      <a:srgbClr val="FFFFFF"/>
                    </a:solidFill>
                  </a:tcPr>
                </a:tc>
                <a:tc>
                  <a:txBody>
                    <a:bodyPr/>
                    <a:lstStyle/>
                    <a:p>
                      <a:r>
                        <a:rPr lang="en-US" sz="700"/>
                        <a:t>169Mt</a:t>
                      </a:r>
                    </a:p>
                  </a:txBody>
                  <a:tcPr marL="0" marR="0" marT="0" marB="0" anchor="ctr">
                    <a:lnL>
                      <a:noFill/>
                    </a:lnL>
                    <a:lnR>
                      <a:noFill/>
                    </a:lnR>
                    <a:lnT>
                      <a:noFill/>
                    </a:lnT>
                    <a:lnB>
                      <a:noFill/>
                    </a:lnB>
                    <a:solidFill>
                      <a:srgbClr val="FFFFFF"/>
                    </a:solidFill>
                  </a:tcPr>
                </a:tc>
              </a:tr>
              <a:tr h="142658">
                <a:tc>
                  <a:txBody>
                    <a:bodyPr/>
                    <a:lstStyle/>
                    <a:p>
                      <a:r>
                        <a:rPr lang="en-US" sz="700"/>
                        <a:t>India</a:t>
                      </a:r>
                    </a:p>
                  </a:txBody>
                  <a:tcPr marL="0" marR="0" marT="0" marB="0" anchor="ctr">
                    <a:lnL>
                      <a:noFill/>
                    </a:lnL>
                    <a:lnR>
                      <a:noFill/>
                    </a:lnR>
                    <a:lnT>
                      <a:noFill/>
                    </a:lnT>
                    <a:lnB>
                      <a:noFill/>
                    </a:lnB>
                    <a:solidFill>
                      <a:srgbClr val="FFFFFF"/>
                    </a:solidFill>
                  </a:tcPr>
                </a:tc>
                <a:tc>
                  <a:txBody>
                    <a:bodyPr/>
                    <a:lstStyle/>
                    <a:p>
                      <a:r>
                        <a:rPr lang="en-US" sz="700"/>
                        <a:t>427Mt</a:t>
                      </a:r>
                    </a:p>
                  </a:txBody>
                  <a:tcPr marL="0" marR="0" marT="0" marB="0" anchor="ctr">
                    <a:lnL>
                      <a:noFill/>
                    </a:lnL>
                    <a:lnR>
                      <a:noFill/>
                    </a:lnR>
                    <a:lnT>
                      <a:noFill/>
                    </a:lnT>
                    <a:lnB>
                      <a:noFill/>
                    </a:lnB>
                    <a:solidFill>
                      <a:srgbClr val="FFFFFF"/>
                    </a:solidFill>
                  </a:tcPr>
                </a:tc>
                <a:tc>
                  <a:txBody>
                    <a:bodyPr/>
                    <a:lstStyle/>
                    <a:p>
                      <a:r>
                        <a:rPr lang="en-US" sz="700"/>
                        <a:t>Poland</a:t>
                      </a:r>
                    </a:p>
                  </a:txBody>
                  <a:tcPr marL="0" marR="0" marT="0" marB="0" anchor="ctr">
                    <a:lnL>
                      <a:noFill/>
                    </a:lnL>
                    <a:lnR>
                      <a:noFill/>
                    </a:lnR>
                    <a:lnT>
                      <a:noFill/>
                    </a:lnT>
                    <a:lnB>
                      <a:noFill/>
                    </a:lnB>
                    <a:solidFill>
                      <a:srgbClr val="FFFFFF"/>
                    </a:solidFill>
                  </a:tcPr>
                </a:tc>
                <a:tc>
                  <a:txBody>
                    <a:bodyPr/>
                    <a:lstStyle/>
                    <a:p>
                      <a:r>
                        <a:rPr lang="en-US" sz="700"/>
                        <a:t>95Mt</a:t>
                      </a:r>
                    </a:p>
                  </a:txBody>
                  <a:tcPr marL="0" marR="0" marT="0" marB="0" anchor="ctr">
                    <a:lnL>
                      <a:noFill/>
                    </a:lnL>
                    <a:lnR>
                      <a:noFill/>
                    </a:lnR>
                    <a:lnT>
                      <a:noFill/>
                    </a:lnT>
                    <a:lnB>
                      <a:noFill/>
                    </a:lnB>
                    <a:solidFill>
                      <a:srgbClr val="FFFFFF"/>
                    </a:solidFill>
                  </a:tcPr>
                </a:tc>
              </a:tr>
              <a:tr h="256784">
                <a:tc>
                  <a:txBody>
                    <a:bodyPr/>
                    <a:lstStyle/>
                    <a:p>
                      <a:r>
                        <a:rPr lang="en-US" sz="700"/>
                        <a:t>Australia</a:t>
                      </a:r>
                    </a:p>
                  </a:txBody>
                  <a:tcPr marL="0" marR="0" marT="0" marB="0" anchor="ctr">
                    <a:lnL>
                      <a:noFill/>
                    </a:lnL>
                    <a:lnR>
                      <a:noFill/>
                    </a:lnR>
                    <a:lnT>
                      <a:noFill/>
                    </a:lnT>
                    <a:lnB>
                      <a:noFill/>
                    </a:lnB>
                    <a:solidFill>
                      <a:srgbClr val="FFFFFF"/>
                    </a:solidFill>
                  </a:tcPr>
                </a:tc>
                <a:tc>
                  <a:txBody>
                    <a:bodyPr/>
                    <a:lstStyle/>
                    <a:p>
                      <a:r>
                        <a:rPr lang="en-US" sz="700" dirty="0"/>
                        <a:t>309Mt</a:t>
                      </a:r>
                    </a:p>
                  </a:txBody>
                  <a:tcPr marL="0" marR="0" marT="0" marB="0" anchor="ctr">
                    <a:lnL>
                      <a:noFill/>
                    </a:lnL>
                    <a:lnR>
                      <a:noFill/>
                    </a:lnR>
                    <a:lnT>
                      <a:noFill/>
                    </a:lnT>
                    <a:lnB>
                      <a:noFill/>
                    </a:lnB>
                    <a:solidFill>
                      <a:srgbClr val="FFFFFF"/>
                    </a:solidFill>
                  </a:tcPr>
                </a:tc>
                <a:tc>
                  <a:txBody>
                    <a:bodyPr/>
                    <a:lstStyle/>
                    <a:p>
                      <a:r>
                        <a:rPr lang="en-US" sz="700"/>
                        <a:t>Kazakhstan</a:t>
                      </a:r>
                    </a:p>
                  </a:txBody>
                  <a:tcPr marL="0" marR="0" marT="0" marB="0" anchor="ctr">
                    <a:lnL>
                      <a:noFill/>
                    </a:lnL>
                    <a:lnR>
                      <a:noFill/>
                    </a:lnR>
                    <a:lnT>
                      <a:noFill/>
                    </a:lnT>
                    <a:lnB>
                      <a:noFill/>
                    </a:lnB>
                    <a:solidFill>
                      <a:srgbClr val="FFFFFF"/>
                    </a:solidFill>
                  </a:tcPr>
                </a:tc>
                <a:tc>
                  <a:txBody>
                    <a:bodyPr/>
                    <a:lstStyle/>
                    <a:p>
                      <a:r>
                        <a:rPr lang="en-US" sz="700"/>
                        <a:t>92Mt</a:t>
                      </a:r>
                    </a:p>
                  </a:txBody>
                  <a:tcPr marL="0" marR="0" marT="0" marB="0" anchor="ctr">
                    <a:lnL>
                      <a:noFill/>
                    </a:lnL>
                    <a:lnR>
                      <a:noFill/>
                    </a:lnR>
                    <a:lnT>
                      <a:noFill/>
                    </a:lnT>
                    <a:lnB>
                      <a:noFill/>
                    </a:lnB>
                    <a:solidFill>
                      <a:srgbClr val="FFFFFF"/>
                    </a:solidFill>
                  </a:tcPr>
                </a:tc>
              </a:tr>
              <a:tr h="171189">
                <a:tc>
                  <a:txBody>
                    <a:bodyPr/>
                    <a:lstStyle/>
                    <a:p>
                      <a:r>
                        <a:rPr lang="en-US" sz="700"/>
                        <a:t>South Africa</a:t>
                      </a:r>
                    </a:p>
                  </a:txBody>
                  <a:tcPr marL="0" marR="0" marT="0" marB="0" anchor="ctr">
                    <a:lnL>
                      <a:noFill/>
                    </a:lnL>
                    <a:lnR>
                      <a:noFill/>
                    </a:lnR>
                    <a:lnT>
                      <a:noFill/>
                    </a:lnT>
                    <a:lnB>
                      <a:noFill/>
                    </a:lnB>
                    <a:solidFill>
                      <a:srgbClr val="FFFFFF"/>
                    </a:solidFill>
                  </a:tcPr>
                </a:tc>
                <a:tc>
                  <a:txBody>
                    <a:bodyPr/>
                    <a:lstStyle/>
                    <a:p>
                      <a:r>
                        <a:rPr lang="en-US" sz="700"/>
                        <a:t>244Mt</a:t>
                      </a:r>
                    </a:p>
                  </a:txBody>
                  <a:tcPr marL="0" marR="0" marT="0" marB="0" anchor="ctr">
                    <a:lnL>
                      <a:noFill/>
                    </a:lnL>
                    <a:lnR>
                      <a:noFill/>
                    </a:lnR>
                    <a:lnT>
                      <a:noFill/>
                    </a:lnT>
                    <a:lnB>
                      <a:noFill/>
                    </a:lnB>
                    <a:solidFill>
                      <a:srgbClr val="FFFFFF"/>
                    </a:solidFill>
                  </a:tcPr>
                </a:tc>
                <a:tc>
                  <a:txBody>
                    <a:bodyPr/>
                    <a:lstStyle/>
                    <a:p>
                      <a:r>
                        <a:rPr lang="en-US" sz="700"/>
                        <a:t>Colombia</a:t>
                      </a:r>
                    </a:p>
                  </a:txBody>
                  <a:tcPr marL="0" marR="0" marT="0" marB="0" anchor="ctr">
                    <a:lnL>
                      <a:noFill/>
                    </a:lnL>
                    <a:lnR>
                      <a:noFill/>
                    </a:lnR>
                    <a:lnT>
                      <a:noFill/>
                    </a:lnT>
                    <a:lnB>
                      <a:noFill/>
                    </a:lnB>
                    <a:solidFill>
                      <a:srgbClr val="FFFFFF"/>
                    </a:solidFill>
                  </a:tcPr>
                </a:tc>
                <a:tc>
                  <a:txBody>
                    <a:bodyPr/>
                    <a:lstStyle/>
                    <a:p>
                      <a:r>
                        <a:rPr lang="en-US" sz="700" dirty="0"/>
                        <a:t>64Mt</a:t>
                      </a:r>
                    </a:p>
                  </a:txBody>
                  <a:tcPr marL="0" marR="0" marT="0" marB="0" anchor="ctr">
                    <a:lnL>
                      <a:noFill/>
                    </a:lnL>
                    <a:lnR>
                      <a:noFill/>
                    </a:lnR>
                    <a:lnT>
                      <a:noFill/>
                    </a:lnT>
                    <a:lnB>
                      <a:noFill/>
                    </a:lnB>
                    <a:solidFill>
                      <a:srgbClr val="FFFFFF"/>
                    </a:solidFill>
                  </a:tcPr>
                </a:tc>
              </a:tr>
            </a:tbl>
          </a:graphicData>
        </a:graphic>
      </p:graphicFrame>
      <p:sp>
        <p:nvSpPr>
          <p:cNvPr id="2" name="Title 1"/>
          <p:cNvSpPr>
            <a:spLocks noGrp="1"/>
          </p:cNvSpPr>
          <p:nvPr>
            <p:ph type="title"/>
          </p:nvPr>
        </p:nvSpPr>
        <p:spPr>
          <a:xfrm>
            <a:off x="762000" y="0"/>
            <a:ext cx="7772400" cy="1143000"/>
          </a:xfrm>
        </p:spPr>
        <p:txBody>
          <a:bodyPr/>
          <a:lstStyle/>
          <a:p>
            <a:r>
              <a:rPr lang="en-US" i="1" dirty="0" smtClean="0">
                <a:solidFill>
                  <a:srgbClr val="000099"/>
                </a:solidFill>
                <a:cs typeface="Times New Roman" pitchFamily="18" charset="0"/>
              </a:rPr>
              <a:t>Mining accidents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14</a:t>
            </a:fld>
            <a:endParaRPr lang="en-US">
              <a:latin typeface="Times" pitchFamily="18" charset="0"/>
            </a:endParaRPr>
          </a:p>
        </p:txBody>
      </p:sp>
      <p:graphicFrame>
        <p:nvGraphicFramePr>
          <p:cNvPr id="8" name="Table 7"/>
          <p:cNvGraphicFramePr>
            <a:graphicFrameLocks noGrp="1"/>
          </p:cNvGraphicFramePr>
          <p:nvPr/>
        </p:nvGraphicFramePr>
        <p:xfrm>
          <a:off x="2362200" y="1387532"/>
          <a:ext cx="6096000" cy="2711336"/>
        </p:xfrm>
        <a:graphic>
          <a:graphicData uri="http://schemas.openxmlformats.org/drawingml/2006/table">
            <a:tbl>
              <a:tblPr/>
              <a:tblGrid>
                <a:gridCol w="2032000"/>
                <a:gridCol w="2032000"/>
                <a:gridCol w="2032000"/>
              </a:tblGrid>
              <a:tr h="304008">
                <a:tc>
                  <a:txBody>
                    <a:bodyPr/>
                    <a:lstStyle/>
                    <a:p>
                      <a:endParaRPr lang="en-US" sz="1500" dirty="0"/>
                    </a:p>
                  </a:txBody>
                  <a:tcPr marL="0" marR="0" marT="0" marB="0" anchor="ctr">
                    <a:lnL>
                      <a:noFill/>
                    </a:lnL>
                    <a:lnR>
                      <a:noFill/>
                    </a:lnR>
                    <a:lnT>
                      <a:noFill/>
                    </a:lnT>
                    <a:lnB>
                      <a:noFill/>
                    </a:lnB>
                  </a:tcPr>
                </a:tc>
                <a:tc>
                  <a:txBody>
                    <a:bodyPr/>
                    <a:lstStyle/>
                    <a:p>
                      <a:endParaRPr lang="en-US" sz="1500" dirty="0"/>
                    </a:p>
                  </a:txBody>
                  <a:tcPr marL="76002" marR="76002" marT="38001" marB="38001">
                    <a:lnL>
                      <a:noFill/>
                    </a:lnL>
                  </a:tcPr>
                </a:tc>
                <a:tc>
                  <a:txBody>
                    <a:bodyPr/>
                    <a:lstStyle/>
                    <a:p>
                      <a:endParaRPr lang="en-US" sz="1500"/>
                    </a:p>
                  </a:txBody>
                  <a:tcPr marL="76002" marR="76002" marT="38001" marB="38001"/>
                </a:tc>
              </a:tr>
              <a:tr h="269174">
                <a:tc>
                  <a:txBody>
                    <a:bodyPr/>
                    <a:lstStyle/>
                    <a:p>
                      <a:pPr marL="0" marR="0" algn="ctr">
                        <a:spcBef>
                          <a:spcPts val="0"/>
                        </a:spcBef>
                        <a:spcAft>
                          <a:spcPts val="0"/>
                        </a:spcAft>
                      </a:pPr>
                      <a:r>
                        <a:rPr lang="en-US" sz="800" b="1">
                          <a:latin typeface="Verdana"/>
                          <a:ea typeface="Times New Roman"/>
                          <a:cs typeface="Times New Roman"/>
                        </a:rPr>
                        <a:t>Year</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b="1">
                          <a:latin typeface="Verdana"/>
                          <a:ea typeface="Times New Roman"/>
                          <a:cs typeface="Times New Roman"/>
                        </a:rPr>
                        <a:t>Average Annual</a:t>
                      </a:r>
                      <a:br>
                        <a:rPr lang="en-US" sz="800" b="1">
                          <a:latin typeface="Verdana"/>
                          <a:ea typeface="Times New Roman"/>
                          <a:cs typeface="Times New Roman"/>
                        </a:rPr>
                      </a:br>
                      <a:r>
                        <a:rPr lang="en-US" sz="800" b="1">
                          <a:latin typeface="Verdana"/>
                          <a:ea typeface="Times New Roman"/>
                          <a:cs typeface="Times New Roman"/>
                        </a:rPr>
                        <a:t>Deaths</a:t>
                      </a:r>
                      <a:endParaRPr lang="en-US" sz="1000">
                        <a:latin typeface="Book Antiqua"/>
                        <a:ea typeface="Times New Roman"/>
                        <a:cs typeface="Times New Roman"/>
                      </a:endParaRPr>
                    </a:p>
                  </a:txBody>
                  <a:tcPr marL="7917" marR="7917" marT="7917" marB="7917" anchor="ctr">
                    <a:lnL>
                      <a:noFill/>
                    </a:lnL>
                    <a:lnR>
                      <a:noFill/>
                    </a:lnR>
                    <a:lnB>
                      <a:noFill/>
                    </a:lnB>
                  </a:tcPr>
                </a:tc>
                <a:tc>
                  <a:txBody>
                    <a:bodyPr/>
                    <a:lstStyle/>
                    <a:p>
                      <a:pPr marL="0" marR="0" algn="ctr">
                        <a:spcBef>
                          <a:spcPts val="0"/>
                        </a:spcBef>
                        <a:spcAft>
                          <a:spcPts val="0"/>
                        </a:spcAft>
                      </a:pPr>
                      <a:r>
                        <a:rPr lang="en-US" sz="800" b="1">
                          <a:latin typeface="Verdana"/>
                          <a:ea typeface="Times New Roman"/>
                          <a:cs typeface="Times New Roman"/>
                        </a:rPr>
                        <a:t>Average Annual</a:t>
                      </a:r>
                      <a:br>
                        <a:rPr lang="en-US" sz="800" b="1">
                          <a:latin typeface="Verdana"/>
                          <a:ea typeface="Times New Roman"/>
                          <a:cs typeface="Times New Roman"/>
                        </a:rPr>
                      </a:br>
                      <a:r>
                        <a:rPr lang="en-US" sz="800" b="1">
                          <a:latin typeface="Verdana"/>
                          <a:ea typeface="Times New Roman"/>
                          <a:cs typeface="Times New Roman"/>
                        </a:rPr>
                        <a:t>Injuries</a:t>
                      </a:r>
                      <a:endParaRPr lang="en-US" sz="1000">
                        <a:latin typeface="Book Antiqua"/>
                        <a:ea typeface="Times New Roman"/>
                        <a:cs typeface="Times New Roman"/>
                      </a:endParaRPr>
                    </a:p>
                  </a:txBody>
                  <a:tcPr marL="7917" marR="7917" marT="7917" marB="7917" anchor="ctr">
                    <a:lnL>
                      <a:noFill/>
                    </a:lnL>
                    <a:lnR>
                      <a:noFill/>
                    </a:lnR>
                    <a:lnB>
                      <a:noFill/>
                    </a:lnB>
                  </a:tcPr>
                </a:tc>
              </a:tr>
              <a:tr h="142504">
                <a:tc>
                  <a:txBody>
                    <a:bodyPr/>
                    <a:lstStyle/>
                    <a:p>
                      <a:pPr marL="0" marR="0" algn="ctr">
                        <a:spcBef>
                          <a:spcPts val="0"/>
                        </a:spcBef>
                        <a:spcAft>
                          <a:spcPts val="0"/>
                        </a:spcAft>
                      </a:pPr>
                      <a:r>
                        <a:rPr lang="en-US" sz="800">
                          <a:latin typeface="Verdana"/>
                          <a:ea typeface="Times New Roman"/>
                          <a:cs typeface="Times New Roman"/>
                        </a:rPr>
                        <a:t>1936-1940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1,546</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81,342</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1941-1945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1,592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82,825</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1946-1950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1,054</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63,367</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1951-1955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690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38,510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1956-1960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550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28,805</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1961-1965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449</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23,204</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1966-1970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426</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22,435</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1971-1975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322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33,963</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1976-1980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254</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41,220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1981-1985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174</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24,290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1986-1990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122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27,524</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1991-1995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99</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24,201</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1996-2000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86</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17,500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2001-2005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12,952</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2006-2007</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69</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dirty="0">
                          <a:latin typeface="Verdana"/>
                          <a:ea typeface="Times New Roman"/>
                          <a:cs typeface="Times New Roman"/>
                        </a:rPr>
                        <a:t>11,800</a:t>
                      </a:r>
                      <a:endParaRPr lang="en-US" sz="1000" dirty="0">
                        <a:latin typeface="Book Antiqua"/>
                        <a:ea typeface="Times New Roman"/>
                        <a:cs typeface="Times New Roman"/>
                      </a:endParaRPr>
                    </a:p>
                  </a:txBody>
                  <a:tcPr marL="7917" marR="7917" marT="7917" marB="7917" anchor="ctr">
                    <a:lnL>
                      <a:noFill/>
                    </a:lnL>
                    <a:lnR>
                      <a:noFill/>
                    </a:lnR>
                    <a:lnT>
                      <a:noFill/>
                    </a:lnT>
                    <a:lnB>
                      <a:noFill/>
                    </a:lnB>
                  </a:tcPr>
                </a:tc>
              </a:tr>
            </a:tbl>
          </a:graphicData>
        </a:graphic>
      </p:graphicFrame>
      <p:sp>
        <p:nvSpPr>
          <p:cNvPr id="9" name="TextBox 8"/>
          <p:cNvSpPr txBox="1"/>
          <p:nvPr/>
        </p:nvSpPr>
        <p:spPr>
          <a:xfrm>
            <a:off x="2743200" y="1066800"/>
            <a:ext cx="5791200" cy="646331"/>
          </a:xfrm>
          <a:prstGeom prst="rect">
            <a:avLst/>
          </a:prstGeom>
          <a:solidFill>
            <a:schemeClr val="bg1"/>
          </a:solidFill>
        </p:spPr>
        <p:txBody>
          <a:bodyPr wrap="square" rtlCol="0">
            <a:spAutoFit/>
          </a:bodyPr>
          <a:lstStyle/>
          <a:p>
            <a:pPr algn="ctr"/>
            <a:r>
              <a:rPr lang="en-US" dirty="0" smtClean="0">
                <a:latin typeface="+mn-lt"/>
              </a:rPr>
              <a:t>Fatalities and injuries for mining in USA</a:t>
            </a:r>
          </a:p>
          <a:p>
            <a:endParaRPr lang="en-US" dirty="0">
              <a:latin typeface="+mn-lt"/>
            </a:endParaRPr>
          </a:p>
        </p:txBody>
      </p:sp>
      <p:sp>
        <p:nvSpPr>
          <p:cNvPr id="10" name="TextBox 9"/>
          <p:cNvSpPr txBox="1"/>
          <p:nvPr/>
        </p:nvSpPr>
        <p:spPr>
          <a:xfrm>
            <a:off x="4724400" y="4343400"/>
            <a:ext cx="4228351" cy="646331"/>
          </a:xfrm>
          <a:prstGeom prst="rect">
            <a:avLst/>
          </a:prstGeom>
          <a:solidFill>
            <a:srgbClr val="FEFCAC"/>
          </a:solidFill>
        </p:spPr>
        <p:txBody>
          <a:bodyPr wrap="square" rtlCol="0">
            <a:spAutoFit/>
          </a:bodyPr>
          <a:lstStyle/>
          <a:p>
            <a:r>
              <a:rPr lang="en-US" dirty="0" smtClean="0">
                <a:latin typeface="+mn-lt"/>
              </a:rPr>
              <a:t>deadliest year in U.S. coal mining history was 1907, with 3,242 deaths</a:t>
            </a:r>
            <a:endParaRPr lang="en-US" dirty="0">
              <a:latin typeface="+mn-lt"/>
            </a:endParaRPr>
          </a:p>
        </p:txBody>
      </p:sp>
      <p:pic>
        <p:nvPicPr>
          <p:cNvPr id="222209" name="Picture 1" descr="C:\Users\jo\Desktop\089050_1-lg.jpg"/>
          <p:cNvPicPr>
            <a:picLocks noChangeAspect="1" noChangeArrowheads="1"/>
          </p:cNvPicPr>
          <p:nvPr/>
        </p:nvPicPr>
        <p:blipFill>
          <a:blip r:embed="rId3" cstate="print"/>
          <a:srcRect/>
          <a:stretch>
            <a:fillRect/>
          </a:stretch>
        </p:blipFill>
        <p:spPr bwMode="auto">
          <a:xfrm>
            <a:off x="152400" y="152400"/>
            <a:ext cx="2133600" cy="2100775"/>
          </a:xfrm>
          <a:prstGeom prst="rect">
            <a:avLst/>
          </a:prstGeom>
          <a:noFill/>
        </p:spPr>
      </p:pic>
      <p:sp>
        <p:nvSpPr>
          <p:cNvPr id="12" name="TextBox 11"/>
          <p:cNvSpPr txBox="1"/>
          <p:nvPr/>
        </p:nvSpPr>
        <p:spPr>
          <a:xfrm>
            <a:off x="1" y="5657671"/>
            <a:ext cx="6172200" cy="1200329"/>
          </a:xfrm>
          <a:prstGeom prst="rect">
            <a:avLst/>
          </a:prstGeom>
          <a:solidFill>
            <a:srgbClr val="FEFCAC"/>
          </a:solidFill>
        </p:spPr>
        <p:txBody>
          <a:bodyPr wrap="square" rtlCol="0">
            <a:spAutoFit/>
          </a:bodyPr>
          <a:lstStyle/>
          <a:p>
            <a:r>
              <a:rPr lang="en-US" dirty="0" err="1" smtClean="0">
                <a:latin typeface="+mn-lt"/>
              </a:rPr>
              <a:t>Benxihu</a:t>
            </a:r>
            <a:r>
              <a:rPr lang="en-US" dirty="0" smtClean="0">
                <a:latin typeface="+mn-lt"/>
              </a:rPr>
              <a:t> (</a:t>
            </a:r>
            <a:r>
              <a:rPr lang="en-US" dirty="0" err="1" smtClean="0">
                <a:latin typeface="+mn-lt"/>
              </a:rPr>
              <a:t>Honkeiko</a:t>
            </a:r>
            <a:r>
              <a:rPr lang="en-US" dirty="0" smtClean="0">
                <a:latin typeface="+mn-lt"/>
              </a:rPr>
              <a:t>) Colliery (</a:t>
            </a:r>
            <a:r>
              <a:rPr lang="ja-JP" altLang="en-US" dirty="0" smtClean="0">
                <a:latin typeface="+mn-lt"/>
              </a:rPr>
              <a:t>本溪湖媒礦</a:t>
            </a:r>
            <a:r>
              <a:rPr lang="en-US" altLang="ja-JP" dirty="0" smtClean="0">
                <a:latin typeface="+mn-lt"/>
              </a:rPr>
              <a:t>), </a:t>
            </a:r>
            <a:r>
              <a:rPr lang="en-US" dirty="0" smtClean="0">
                <a:latin typeface="+mn-lt"/>
              </a:rPr>
              <a:t>located at Benxi, Liaoning, China. On April 26, 1942, a gas and coal-dust explosion in the mine killed 1,549, 34% of the miners working that day.</a:t>
            </a:r>
          </a:p>
        </p:txBody>
      </p:sp>
      <p:pic>
        <p:nvPicPr>
          <p:cNvPr id="222210" name="Picture 2" descr="C:\Users\jo\Desktop\Coal_anthracite.jpg"/>
          <p:cNvPicPr>
            <a:picLocks noChangeAspect="1" noChangeArrowheads="1"/>
          </p:cNvPicPr>
          <p:nvPr/>
        </p:nvPicPr>
        <p:blipFill>
          <a:blip r:embed="rId4" cstate="print"/>
          <a:srcRect/>
          <a:stretch>
            <a:fillRect/>
          </a:stretch>
        </p:blipFill>
        <p:spPr bwMode="auto">
          <a:xfrm>
            <a:off x="7760190" y="1"/>
            <a:ext cx="1383810" cy="1295400"/>
          </a:xfrm>
          <a:prstGeom prst="rect">
            <a:avLst/>
          </a:prstGeom>
          <a:noFill/>
        </p:spPr>
      </p:pic>
      <p:pic>
        <p:nvPicPr>
          <p:cNvPr id="222211" name="Picture 3" descr="C:\Users\jo\Desktop\coalfacts_piechart_2005.gif"/>
          <p:cNvPicPr>
            <a:picLocks noChangeAspect="1" noChangeArrowheads="1"/>
          </p:cNvPicPr>
          <p:nvPr/>
        </p:nvPicPr>
        <p:blipFill>
          <a:blip r:embed="rId5" cstate="print"/>
          <a:srcRect/>
          <a:stretch>
            <a:fillRect/>
          </a:stretch>
        </p:blipFill>
        <p:spPr bwMode="auto">
          <a:xfrm>
            <a:off x="0" y="2644505"/>
            <a:ext cx="2762250" cy="1851295"/>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5562600" cy="1143000"/>
          </a:xfrm>
        </p:spPr>
        <p:txBody>
          <a:bodyPr/>
          <a:lstStyle/>
          <a:p>
            <a:r>
              <a:rPr lang="en-US" i="1" dirty="0" smtClean="0">
                <a:solidFill>
                  <a:srgbClr val="000099"/>
                </a:solidFill>
                <a:cs typeface="Times New Roman" pitchFamily="18" charset="0"/>
              </a:rPr>
              <a:t>Coal mining accidents: USA and China</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15</a:t>
            </a:fld>
            <a:endParaRPr lang="en-US">
              <a:latin typeface="Times" pitchFamily="18" charset="0"/>
            </a:endParaRPr>
          </a:p>
        </p:txBody>
      </p:sp>
      <p:pic>
        <p:nvPicPr>
          <p:cNvPr id="6" name="Picture 4"/>
          <p:cNvPicPr>
            <a:picLocks noChangeAspect="1" noChangeArrowheads="1"/>
          </p:cNvPicPr>
          <p:nvPr/>
        </p:nvPicPr>
        <p:blipFill>
          <a:blip r:embed="rId3" cstate="print"/>
          <a:srcRect/>
          <a:stretch>
            <a:fillRect/>
          </a:stretch>
        </p:blipFill>
        <p:spPr bwMode="auto">
          <a:xfrm>
            <a:off x="0" y="1600200"/>
            <a:ext cx="4022872" cy="5257800"/>
          </a:xfrm>
          <a:prstGeom prst="rect">
            <a:avLst/>
          </a:prstGeom>
          <a:noFill/>
          <a:ln w="9525">
            <a:noFill/>
            <a:miter lim="800000"/>
            <a:headEnd/>
            <a:tailEnd/>
          </a:ln>
          <a:effectLst/>
        </p:spPr>
      </p:pic>
      <p:pic>
        <p:nvPicPr>
          <p:cNvPr id="7" name="Picture 1" descr="C:\Users\jo\Desktop\089050_1-lg.jpg"/>
          <p:cNvPicPr>
            <a:picLocks noChangeAspect="1" noChangeArrowheads="1"/>
          </p:cNvPicPr>
          <p:nvPr/>
        </p:nvPicPr>
        <p:blipFill>
          <a:blip r:embed="rId4" cstate="print"/>
          <a:srcRect/>
          <a:stretch>
            <a:fillRect/>
          </a:stretch>
        </p:blipFill>
        <p:spPr bwMode="auto">
          <a:xfrm>
            <a:off x="228600" y="304800"/>
            <a:ext cx="1204912" cy="1186375"/>
          </a:xfrm>
          <a:prstGeom prst="rect">
            <a:avLst/>
          </a:prstGeom>
          <a:noFill/>
        </p:spPr>
      </p:pic>
      <p:pic>
        <p:nvPicPr>
          <p:cNvPr id="264194" name="Picture 2" descr="C:\Users\jo\Desktop\logo_clb.gif"/>
          <p:cNvPicPr>
            <a:picLocks noChangeAspect="1" noChangeArrowheads="1"/>
          </p:cNvPicPr>
          <p:nvPr/>
        </p:nvPicPr>
        <p:blipFill>
          <a:blip r:embed="rId5" cstate="print"/>
          <a:srcRect/>
          <a:stretch>
            <a:fillRect/>
          </a:stretch>
        </p:blipFill>
        <p:spPr bwMode="auto">
          <a:xfrm>
            <a:off x="4953000" y="1981200"/>
            <a:ext cx="3857625" cy="650162"/>
          </a:xfrm>
          <a:prstGeom prst="rect">
            <a:avLst/>
          </a:prstGeom>
          <a:noFill/>
        </p:spPr>
      </p:pic>
      <p:graphicFrame>
        <p:nvGraphicFramePr>
          <p:cNvPr id="9" name="Table 8"/>
          <p:cNvGraphicFramePr>
            <a:graphicFrameLocks noGrp="1"/>
          </p:cNvGraphicFramePr>
          <p:nvPr/>
        </p:nvGraphicFramePr>
        <p:xfrm>
          <a:off x="4800600" y="2819400"/>
          <a:ext cx="4039870" cy="1463040"/>
        </p:xfrm>
        <a:graphic>
          <a:graphicData uri="http://schemas.openxmlformats.org/drawingml/2006/table">
            <a:tbl>
              <a:tblPr/>
              <a:tblGrid>
                <a:gridCol w="904491"/>
                <a:gridCol w="1788598"/>
                <a:gridCol w="1346781"/>
              </a:tblGrid>
              <a:tr h="266700">
                <a:tc>
                  <a:txBody>
                    <a:bodyPr/>
                    <a:lstStyle/>
                    <a:p>
                      <a:pPr marL="0" marR="0" algn="ctr">
                        <a:spcBef>
                          <a:spcPts val="0"/>
                        </a:spcBef>
                        <a:spcAft>
                          <a:spcPts val="0"/>
                        </a:spcAft>
                      </a:pPr>
                      <a:r>
                        <a:rPr lang="en-US" sz="1200">
                          <a:solidFill>
                            <a:srgbClr val="000000"/>
                          </a:solidFill>
                          <a:latin typeface="arial"/>
                          <a:ea typeface="新細明體"/>
                        </a:rPr>
                        <a:t>Year</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Total number of coal mine accidents</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Total number of deaths</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2000</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2,863</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5,798</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2001</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3,082</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5,670</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2002</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4,344</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6,995</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2003</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4,143</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6,434</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2004</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3,639</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6,027</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2005</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3,341</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latin typeface="arial"/>
                          <a:ea typeface="新細明體"/>
                        </a:rPr>
                        <a:t>5,986</a:t>
                      </a:r>
                      <a:endParaRPr lang="en-US" dirty="0">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419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158700" rIns="0" bIns="15870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Source: State Administration of Work Safety</a:t>
            </a:r>
            <a:endParaRPr kumimoji="0" lang="en-US" altLang="zh-TW"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4191000" y="4572000"/>
            <a:ext cx="4876799" cy="2246769"/>
          </a:xfrm>
          <a:prstGeom prst="rect">
            <a:avLst/>
          </a:prstGeom>
          <a:solidFill>
            <a:srgbClr val="FEFCAC"/>
          </a:solidFill>
        </p:spPr>
        <p:txBody>
          <a:bodyPr wrap="square" rtlCol="0">
            <a:spAutoFit/>
          </a:bodyPr>
          <a:lstStyle/>
          <a:p>
            <a:r>
              <a:rPr lang="en-US" sz="1400" dirty="0" smtClean="0">
                <a:latin typeface="+mn-lt"/>
              </a:rPr>
              <a:t>In 2004: China official statistics: 6,027 deaths</a:t>
            </a:r>
          </a:p>
          <a:p>
            <a:r>
              <a:rPr lang="en-US" sz="1400" dirty="0" smtClean="0">
                <a:latin typeface="+mn-lt"/>
              </a:rPr>
              <a:t>USA reported 28 deaths in the same year</a:t>
            </a:r>
          </a:p>
          <a:p>
            <a:endParaRPr lang="en-US" sz="1400" dirty="0" smtClean="0">
              <a:latin typeface="+mn-lt"/>
            </a:endParaRPr>
          </a:p>
          <a:p>
            <a:r>
              <a:rPr lang="en-US" sz="1400" dirty="0" smtClean="0">
                <a:latin typeface="+mn-lt"/>
              </a:rPr>
              <a:t>Coal production in China is twice that of the USA,</a:t>
            </a:r>
            <a:r>
              <a:rPr lang="en-US" sz="1400" baseline="30000" dirty="0" smtClean="0">
                <a:latin typeface="+mn-lt"/>
              </a:rPr>
              <a:t> </a:t>
            </a:r>
            <a:r>
              <a:rPr lang="en-US" sz="1400" dirty="0" smtClean="0">
                <a:latin typeface="+mn-lt"/>
              </a:rPr>
              <a:t>while the number of coal miners is around 50 times that of the USA</a:t>
            </a:r>
          </a:p>
          <a:p>
            <a:endParaRPr lang="en-US" sz="1400" dirty="0" smtClean="0">
              <a:latin typeface="+mn-lt"/>
            </a:endParaRPr>
          </a:p>
          <a:p>
            <a:r>
              <a:rPr lang="en-US" sz="1400" dirty="0" smtClean="0">
                <a:latin typeface="+mn-lt"/>
              </a:rPr>
              <a:t>Thus, deaths in coal mines in China are </a:t>
            </a:r>
          </a:p>
          <a:p>
            <a:r>
              <a:rPr lang="en-US" sz="1400" dirty="0" smtClean="0">
                <a:latin typeface="+mn-lt"/>
              </a:rPr>
              <a:t>	4 times as common per worker</a:t>
            </a:r>
          </a:p>
          <a:p>
            <a:r>
              <a:rPr lang="en-US" sz="1400" dirty="0" smtClean="0">
                <a:latin typeface="+mn-lt"/>
              </a:rPr>
              <a:t> 	108 times as common per unit output</a:t>
            </a:r>
          </a:p>
          <a:p>
            <a:r>
              <a:rPr lang="en-US" sz="1400" dirty="0" smtClean="0">
                <a:latin typeface="+mn-lt"/>
              </a:rPr>
              <a:t> as in the USA</a:t>
            </a:r>
            <a:r>
              <a:rPr lang="en-US" sz="1400" dirty="0" smtClean="0"/>
              <a:t>.</a:t>
            </a:r>
            <a:endParaRPr lang="en-US" sz="1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324600" cy="1143000"/>
          </a:xfrm>
        </p:spPr>
        <p:txBody>
          <a:bodyPr/>
          <a:lstStyle/>
          <a:p>
            <a:r>
              <a:rPr lang="en-US" i="1" dirty="0" smtClean="0">
                <a:solidFill>
                  <a:srgbClr val="000099"/>
                </a:solidFill>
                <a:cs typeface="Times New Roman" pitchFamily="18" charset="0"/>
              </a:rPr>
              <a:t>Work-Related Lung Disease (</a:t>
            </a:r>
            <a:r>
              <a:rPr lang="en-US" i="1" dirty="0" err="1" smtClean="0">
                <a:solidFill>
                  <a:srgbClr val="000099"/>
                </a:solidFill>
                <a:cs typeface="Times New Roman" pitchFamily="18" charset="0"/>
              </a:rPr>
              <a:t>WoRLD</a:t>
            </a:r>
            <a:r>
              <a:rPr lang="en-US" i="1" dirty="0" smtClean="0">
                <a:solidFill>
                  <a:srgbClr val="000099"/>
                </a:solidFill>
                <a:cs typeface="Times New Roman" pitchFamily="18" charset="0"/>
              </a:rPr>
              <a:t>) Surveillance System</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a:xfrm>
            <a:off x="6553200" y="5819775"/>
            <a:ext cx="1905000" cy="304800"/>
          </a:xfrm>
        </p:spPr>
        <p:txBody>
          <a:bodyPr/>
          <a:lstStyle/>
          <a:p>
            <a:pPr>
              <a:defRPr/>
            </a:pPr>
            <a:fld id="{BD1381B4-A9F0-488E-8409-7C34053094B5}" type="slidenum">
              <a:rPr lang="en-US" smtClean="0"/>
              <a:pPr>
                <a:defRPr/>
              </a:pPr>
              <a:t>16</a:t>
            </a:fld>
            <a:endParaRPr lang="en-US">
              <a:latin typeface="Times" pitchFamily="18" charset="0"/>
            </a:endParaRPr>
          </a:p>
        </p:txBody>
      </p:sp>
      <p:sp>
        <p:nvSpPr>
          <p:cNvPr id="10" name="TextBox 9"/>
          <p:cNvSpPr txBox="1"/>
          <p:nvPr/>
        </p:nvSpPr>
        <p:spPr>
          <a:xfrm>
            <a:off x="152400" y="1447800"/>
            <a:ext cx="2209800" cy="369332"/>
          </a:xfrm>
          <a:prstGeom prst="rect">
            <a:avLst/>
          </a:prstGeom>
          <a:solidFill>
            <a:srgbClr val="FEFCAC"/>
          </a:solidFill>
        </p:spPr>
        <p:txBody>
          <a:bodyPr wrap="square" rtlCol="0">
            <a:spAutoFit/>
          </a:bodyPr>
          <a:lstStyle/>
          <a:p>
            <a:r>
              <a:rPr lang="en-US" dirty="0" smtClean="0">
                <a:latin typeface="+mn-lt"/>
              </a:rPr>
              <a:t>http://www.cdc.gov/</a:t>
            </a:r>
            <a:endParaRPr lang="en-US" dirty="0">
              <a:latin typeface="+mn-lt"/>
            </a:endParaRPr>
          </a:p>
        </p:txBody>
      </p:sp>
      <p:pic>
        <p:nvPicPr>
          <p:cNvPr id="260098" name="Picture 2" descr="C:\Users\jo\Desktop\2007F02-01.gif"/>
          <p:cNvPicPr>
            <a:picLocks noChangeAspect="1" noChangeArrowheads="1"/>
          </p:cNvPicPr>
          <p:nvPr/>
        </p:nvPicPr>
        <p:blipFill>
          <a:blip r:embed="rId3" cstate="print"/>
          <a:srcRect/>
          <a:stretch>
            <a:fillRect/>
          </a:stretch>
        </p:blipFill>
        <p:spPr bwMode="auto">
          <a:xfrm>
            <a:off x="3457574" y="1143000"/>
            <a:ext cx="5686426" cy="2708918"/>
          </a:xfrm>
          <a:prstGeom prst="rect">
            <a:avLst/>
          </a:prstGeom>
          <a:noFill/>
        </p:spPr>
      </p:pic>
      <p:pic>
        <p:nvPicPr>
          <p:cNvPr id="260099" name="Picture 3" descr="C:\Users\jo\Desktop\cdc_logo.jpg"/>
          <p:cNvPicPr>
            <a:picLocks noChangeAspect="1" noChangeArrowheads="1"/>
          </p:cNvPicPr>
          <p:nvPr/>
        </p:nvPicPr>
        <p:blipFill>
          <a:blip r:embed="rId4" cstate="print"/>
          <a:srcRect/>
          <a:stretch>
            <a:fillRect/>
          </a:stretch>
        </p:blipFill>
        <p:spPr bwMode="auto">
          <a:xfrm>
            <a:off x="304800" y="228600"/>
            <a:ext cx="1474788" cy="1082676"/>
          </a:xfrm>
          <a:prstGeom prst="rect">
            <a:avLst/>
          </a:prstGeom>
          <a:noFill/>
        </p:spPr>
      </p:pic>
      <p:sp>
        <p:nvSpPr>
          <p:cNvPr id="14" name="TextBox 13"/>
          <p:cNvSpPr txBox="1"/>
          <p:nvPr/>
        </p:nvSpPr>
        <p:spPr>
          <a:xfrm>
            <a:off x="152400" y="1992868"/>
            <a:ext cx="2514600" cy="646331"/>
          </a:xfrm>
          <a:prstGeom prst="rect">
            <a:avLst/>
          </a:prstGeom>
          <a:solidFill>
            <a:srgbClr val="FEFCAC"/>
          </a:solidFill>
        </p:spPr>
        <p:txBody>
          <a:bodyPr wrap="square" rtlCol="0">
            <a:spAutoFit/>
          </a:bodyPr>
          <a:lstStyle/>
          <a:p>
            <a:r>
              <a:rPr lang="en-US" dirty="0" smtClean="0">
                <a:latin typeface="+mn-lt"/>
              </a:rPr>
              <a:t>US residents, age 15 and over, 1968 - 2004</a:t>
            </a:r>
            <a:endParaRPr lang="en-US" dirty="0">
              <a:latin typeface="+mn-lt"/>
            </a:endParaRPr>
          </a:p>
        </p:txBody>
      </p:sp>
      <p:pic>
        <p:nvPicPr>
          <p:cNvPr id="260100" name="Picture 4" descr="C:\Users\jo\Desktop\2007T02-13.gif"/>
          <p:cNvPicPr>
            <a:picLocks noChangeAspect="1" noChangeArrowheads="1"/>
          </p:cNvPicPr>
          <p:nvPr/>
        </p:nvPicPr>
        <p:blipFill>
          <a:blip r:embed="rId5" cstate="print"/>
          <a:srcRect/>
          <a:stretch>
            <a:fillRect/>
          </a:stretch>
        </p:blipFill>
        <p:spPr bwMode="auto">
          <a:xfrm>
            <a:off x="0" y="3429000"/>
            <a:ext cx="3498405" cy="3422041"/>
          </a:xfrm>
          <a:prstGeom prst="rect">
            <a:avLst/>
          </a:prstGeom>
          <a:noFill/>
        </p:spPr>
      </p:pic>
      <p:sp>
        <p:nvSpPr>
          <p:cNvPr id="16" name="TextBox 15"/>
          <p:cNvSpPr txBox="1"/>
          <p:nvPr/>
        </p:nvSpPr>
        <p:spPr>
          <a:xfrm>
            <a:off x="152400" y="2907268"/>
            <a:ext cx="3276600" cy="369332"/>
          </a:xfrm>
          <a:prstGeom prst="rect">
            <a:avLst/>
          </a:prstGeom>
          <a:solidFill>
            <a:srgbClr val="FEFCAC"/>
          </a:solidFill>
        </p:spPr>
        <p:txBody>
          <a:bodyPr wrap="square" rtlCol="0">
            <a:spAutoFit/>
          </a:bodyPr>
          <a:lstStyle/>
          <a:p>
            <a:r>
              <a:rPr lang="en-US" dirty="0" smtClean="0">
                <a:latin typeface="+mn-lt"/>
              </a:rPr>
              <a:t>Federal Black Lung Program:</a:t>
            </a:r>
            <a:endParaRPr lang="en-US" dirty="0">
              <a:latin typeface="+mn-lt"/>
            </a:endParaRPr>
          </a:p>
        </p:txBody>
      </p:sp>
      <p:pic>
        <p:nvPicPr>
          <p:cNvPr id="260101" name="Picture 5" descr="C:\Users\jo\Desktop\2007F03-01.gif"/>
          <p:cNvPicPr>
            <a:picLocks noChangeAspect="1" noChangeArrowheads="1"/>
          </p:cNvPicPr>
          <p:nvPr/>
        </p:nvPicPr>
        <p:blipFill>
          <a:blip r:embed="rId6" cstate="print"/>
          <a:srcRect/>
          <a:stretch>
            <a:fillRect/>
          </a:stretch>
        </p:blipFill>
        <p:spPr bwMode="auto">
          <a:xfrm>
            <a:off x="4424226" y="3886200"/>
            <a:ext cx="4719774" cy="2238375"/>
          </a:xfrm>
          <a:prstGeom prst="rect">
            <a:avLst/>
          </a:prstGeom>
          <a:noFill/>
        </p:spPr>
      </p:pic>
      <p:sp>
        <p:nvSpPr>
          <p:cNvPr id="18" name="TextBox 17"/>
          <p:cNvSpPr txBox="1"/>
          <p:nvPr/>
        </p:nvSpPr>
        <p:spPr>
          <a:xfrm>
            <a:off x="7162800" y="4143375"/>
            <a:ext cx="1600200" cy="369332"/>
          </a:xfrm>
          <a:prstGeom prst="rect">
            <a:avLst/>
          </a:prstGeom>
          <a:solidFill>
            <a:srgbClr val="FEFCAC"/>
          </a:solidFill>
        </p:spPr>
        <p:txBody>
          <a:bodyPr wrap="square" rtlCol="0">
            <a:spAutoFit/>
          </a:bodyPr>
          <a:lstStyle/>
          <a:p>
            <a:r>
              <a:rPr lang="en-US" dirty="0" smtClean="0">
                <a:latin typeface="+mn-lt"/>
              </a:rPr>
              <a:t>Silicosis</a:t>
            </a:r>
            <a:endParaRPr lang="en-US" dirty="0">
              <a:latin typeface="+mn-lt"/>
            </a:endParaRPr>
          </a:p>
        </p:txBody>
      </p:sp>
      <p:sp>
        <p:nvSpPr>
          <p:cNvPr id="19" name="TextBox 18"/>
          <p:cNvSpPr txBox="1"/>
          <p:nvPr/>
        </p:nvSpPr>
        <p:spPr>
          <a:xfrm>
            <a:off x="6477000" y="1219200"/>
            <a:ext cx="2286000" cy="561692"/>
          </a:xfrm>
          <a:prstGeom prst="rect">
            <a:avLst/>
          </a:prstGeom>
          <a:solidFill>
            <a:srgbClr val="FEFCAC"/>
          </a:solidFill>
        </p:spPr>
        <p:txBody>
          <a:bodyPr wrap="square" rtlCol="0">
            <a:spAutoFit/>
          </a:bodyPr>
          <a:lstStyle/>
          <a:p>
            <a:r>
              <a:rPr lang="en-US" sz="1050" dirty="0" smtClean="0">
                <a:latin typeface="+mn-lt"/>
              </a:rPr>
              <a:t>Pneumoconiosis</a:t>
            </a:r>
          </a:p>
          <a:p>
            <a:pPr>
              <a:buFont typeface="Arial" pitchFamily="34" charset="0"/>
              <a:buChar char="•"/>
            </a:pPr>
            <a:r>
              <a:rPr lang="en-US" sz="1000" dirty="0" smtClean="0">
                <a:latin typeface="+mn-lt"/>
              </a:rPr>
              <a:t> 42,252 underground miners (2000)</a:t>
            </a:r>
          </a:p>
          <a:p>
            <a:pPr>
              <a:buFont typeface="Arial" pitchFamily="34" charset="0"/>
              <a:buChar char="•"/>
            </a:pPr>
            <a:r>
              <a:rPr lang="en-US" sz="1000" dirty="0" smtClean="0">
                <a:latin typeface="+mn-lt"/>
              </a:rPr>
              <a:t> 10,000 deaths last 10 years</a:t>
            </a:r>
            <a:endParaRPr lang="en-US" sz="1050" dirty="0">
              <a:latin typeface="+mn-lt"/>
            </a:endParaRPr>
          </a:p>
        </p:txBody>
      </p:sp>
      <p:sp>
        <p:nvSpPr>
          <p:cNvPr id="21" name="TextBox 20"/>
          <p:cNvSpPr txBox="1"/>
          <p:nvPr/>
        </p:nvSpPr>
        <p:spPr>
          <a:xfrm>
            <a:off x="3886200" y="6248400"/>
            <a:ext cx="5181600" cy="584775"/>
          </a:xfrm>
          <a:prstGeom prst="rect">
            <a:avLst/>
          </a:prstGeom>
          <a:solidFill>
            <a:srgbClr val="FEFCAC"/>
          </a:solidFill>
        </p:spPr>
        <p:txBody>
          <a:bodyPr wrap="square" rtlCol="0">
            <a:spAutoFit/>
          </a:bodyPr>
          <a:lstStyle/>
          <a:p>
            <a:r>
              <a:rPr lang="en-US" sz="1100" dirty="0" smtClean="0">
                <a:latin typeface="+mn-lt"/>
              </a:rPr>
              <a:t>Federal Black Lung Program: </a:t>
            </a:r>
          </a:p>
          <a:p>
            <a:pPr>
              <a:buFont typeface="Arial" pitchFamily="34" charset="0"/>
              <a:buChar char="•"/>
            </a:pPr>
            <a:r>
              <a:rPr lang="en-US" sz="1050" dirty="0" smtClean="0">
                <a:latin typeface="+mn-lt"/>
              </a:rPr>
              <a:t> 4000 new cases of black lung every year in the USA (4% of workers annually)</a:t>
            </a:r>
          </a:p>
          <a:p>
            <a:pPr>
              <a:buFont typeface="Arial" pitchFamily="34" charset="0"/>
              <a:buChar char="•"/>
            </a:pPr>
            <a:r>
              <a:rPr lang="en-US" sz="1050" dirty="0" smtClean="0">
                <a:latin typeface="+mn-lt"/>
              </a:rPr>
              <a:t> 10 000 new cases every year reported in China (0.2% of workers).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
            </a:r>
            <a:br>
              <a:rPr lang="en-US" dirty="0" smtClean="0"/>
            </a:br>
            <a:r>
              <a:rPr lang="en-US" i="1" dirty="0" smtClean="0">
                <a:solidFill>
                  <a:srgbClr val="000099"/>
                </a:solidFill>
                <a:cs typeface="Times New Roman" pitchFamily="18" charset="0"/>
              </a:rPr>
              <a:t>Black lung disease in China</a:t>
            </a:r>
            <a:br>
              <a:rPr lang="en-US" i="1" dirty="0" smtClean="0">
                <a:solidFill>
                  <a:srgbClr val="000099"/>
                </a:solidFill>
                <a:cs typeface="Times New Roman" pitchFamily="18" charset="0"/>
              </a:rPr>
            </a:br>
            <a:endParaRPr lang="en-US" i="1" dirty="0" smtClean="0">
              <a:solidFill>
                <a:srgbClr val="000099"/>
              </a:solidFill>
              <a:cs typeface="Times New Roman" pitchFamily="18" charset="0"/>
            </a:endParaRP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4" name="Footer Placeholder 3"/>
          <p:cNvSpPr>
            <a:spLocks noGrp="1"/>
          </p:cNvSpPr>
          <p:nvPr>
            <p:ph type="ftr" sz="quarter" idx="11"/>
          </p:nvPr>
        </p:nvSpPr>
        <p:spPr>
          <a:xfrm>
            <a:off x="3124200" y="6400800"/>
            <a:ext cx="4343400" cy="304800"/>
          </a:xfrm>
          <a:solidFill>
            <a:srgbClr val="FEFCAC"/>
          </a:solidFill>
        </p:spPr>
        <p:txBody>
          <a:bodyPr/>
          <a:lstStyle/>
          <a:p>
            <a:pPr>
              <a:defRPr/>
            </a:pPr>
            <a:r>
              <a:rPr lang="en-US" b="0" i="1" smtClean="0"/>
              <a:t>Jo van den Brand</a:t>
            </a:r>
            <a:endParaRPr lang="en-US" b="0" i="1"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17</a:t>
            </a:fld>
            <a:endParaRPr lang="en-US">
              <a:latin typeface="Times" pitchFamily="18" charset="0"/>
            </a:endParaRPr>
          </a:p>
        </p:txBody>
      </p:sp>
      <p:graphicFrame>
        <p:nvGraphicFramePr>
          <p:cNvPr id="6" name="Table 5"/>
          <p:cNvGraphicFramePr>
            <a:graphicFrameLocks noGrp="1"/>
          </p:cNvGraphicFramePr>
          <p:nvPr/>
        </p:nvGraphicFramePr>
        <p:xfrm>
          <a:off x="1524000" y="1447800"/>
          <a:ext cx="6019800" cy="4960620"/>
        </p:xfrm>
        <a:graphic>
          <a:graphicData uri="http://schemas.openxmlformats.org/drawingml/2006/table">
            <a:tbl>
              <a:tblPr/>
              <a:tblGrid>
                <a:gridCol w="6019800"/>
              </a:tblGrid>
              <a:tr h="75259">
                <a:tc>
                  <a:txBody>
                    <a:bodyPr/>
                    <a:lstStyle/>
                    <a:p>
                      <a:endParaRPr lang="en-US" sz="1050" dirty="0"/>
                    </a:p>
                  </a:txBody>
                  <a:tcPr marL="0" marR="0" marT="0" marB="0">
                    <a:lnL>
                      <a:noFill/>
                    </a:lnL>
                    <a:lnR>
                      <a:noFill/>
                    </a:lnR>
                    <a:lnT>
                      <a:noFill/>
                    </a:lnT>
                    <a:lnB>
                      <a:noFill/>
                    </a:lnB>
                    <a:solidFill>
                      <a:srgbClr val="FFFFFF"/>
                    </a:solidFill>
                  </a:tcPr>
                </a:tc>
              </a:tr>
              <a:tr h="150519">
                <a:tc>
                  <a:txBody>
                    <a:bodyPr/>
                    <a:lstStyle/>
                    <a:p>
                      <a:pPr algn="ctr"/>
                      <a:r>
                        <a:rPr lang="en-US" sz="1050" b="1" dirty="0"/>
                        <a:t>Black lung disease claims 140,000 lives in China</a:t>
                      </a:r>
                    </a:p>
                  </a:txBody>
                  <a:tcPr marL="0" marR="0" marT="0" marB="0">
                    <a:lnL>
                      <a:noFill/>
                    </a:lnL>
                    <a:lnR>
                      <a:noFill/>
                    </a:lnR>
                    <a:lnT>
                      <a:noFill/>
                    </a:lnT>
                    <a:lnB>
                      <a:noFill/>
                    </a:lnB>
                    <a:solidFill>
                      <a:srgbClr val="FFFFFF"/>
                    </a:solidFill>
                  </a:tcPr>
                </a:tc>
              </a:tr>
              <a:tr h="75259">
                <a:tc>
                  <a:txBody>
                    <a:bodyPr/>
                    <a:lstStyle/>
                    <a:p>
                      <a:pPr algn="r"/>
                      <a:r>
                        <a:rPr lang="en-US" sz="1050"/>
                        <a:t>       </a:t>
                      </a:r>
                    </a:p>
                  </a:txBody>
                  <a:tcPr marL="0" marR="0" marT="0" marB="0">
                    <a:lnL>
                      <a:noFill/>
                    </a:lnL>
                    <a:lnR>
                      <a:noFill/>
                    </a:lnR>
                    <a:lnT>
                      <a:noFill/>
                    </a:lnT>
                    <a:lnB>
                      <a:noFill/>
                    </a:lnB>
                    <a:solidFill>
                      <a:srgbClr val="FFFFFF"/>
                    </a:solidFill>
                  </a:tcPr>
                </a:tc>
              </a:tr>
              <a:tr h="3762963">
                <a:tc>
                  <a:txBody>
                    <a:bodyPr/>
                    <a:lstStyle/>
                    <a:p>
                      <a:pPr algn="l"/>
                      <a:r>
                        <a:rPr lang="en-US" sz="1050" dirty="0"/>
                        <a:t/>
                      </a:r>
                      <a:br>
                        <a:rPr lang="en-US" sz="1050" dirty="0"/>
                      </a:br>
                      <a:r>
                        <a:rPr lang="en-US" sz="1050" dirty="0"/>
                        <a:t>The black lung disease has claimed 140,000 lives in the Chinese mainland since the occupational disease report system was founded in 1950s, revealed vice Health Minister Jiang </a:t>
                      </a:r>
                      <a:r>
                        <a:rPr lang="en-US" sz="1050" dirty="0" err="1"/>
                        <a:t>Zuojun</a:t>
                      </a:r>
                      <a:r>
                        <a:rPr lang="en-US" sz="1050" dirty="0"/>
                        <a:t> at a televised conference for prevention and treatment of occupational diseases held in </a:t>
                      </a:r>
                      <a:r>
                        <a:rPr lang="en-US" sz="1050" u="none" dirty="0"/>
                        <a:t>Beijing</a:t>
                      </a:r>
                      <a:r>
                        <a:rPr lang="en-US" sz="1050" dirty="0"/>
                        <a:t> March </a:t>
                      </a:r>
                      <a:r>
                        <a:rPr lang="en-US" sz="1050" dirty="0" smtClean="0"/>
                        <a:t>17, 2005.</a:t>
                      </a:r>
                    </a:p>
                    <a:p>
                      <a:pPr algn="l"/>
                      <a:r>
                        <a:rPr lang="en-US" sz="1050" dirty="0" smtClean="0"/>
                        <a:t> </a:t>
                      </a:r>
                      <a:endParaRPr lang="en-US" sz="1050" dirty="0"/>
                    </a:p>
                    <a:p>
                      <a:pPr algn="l"/>
                      <a:r>
                        <a:rPr lang="en-US" sz="1050" dirty="0"/>
                        <a:t>A total of </a:t>
                      </a:r>
                      <a:r>
                        <a:rPr lang="en-US" sz="1050" dirty="0" smtClean="0"/>
                        <a:t>580,000 </a:t>
                      </a:r>
                      <a:r>
                        <a:rPr lang="en-US" sz="1050" dirty="0"/>
                        <a:t>black lung cases have been reported in China so far, and there are </a:t>
                      </a:r>
                      <a:r>
                        <a:rPr lang="en-US" sz="1050" dirty="0" smtClean="0"/>
                        <a:t>440,000 </a:t>
                      </a:r>
                      <a:r>
                        <a:rPr lang="en-US" sz="1050" dirty="0"/>
                        <a:t>people suffering from black lung disease at present. The number of black lung case is increasing roughly 10,000 annually. In addition, China reports nearly </a:t>
                      </a:r>
                      <a:r>
                        <a:rPr lang="en-US" sz="1050" dirty="0" smtClean="0"/>
                        <a:t>30,000 </a:t>
                      </a:r>
                      <a:r>
                        <a:rPr lang="en-US" sz="1050" dirty="0"/>
                        <a:t>poison cases relating to occupation and use of pesticide in production. About 1,500 people die from poison. </a:t>
                      </a:r>
                      <a:endParaRPr lang="en-US" sz="1050" dirty="0" smtClean="0"/>
                    </a:p>
                    <a:p>
                      <a:pPr algn="l"/>
                      <a:endParaRPr lang="en-US" sz="1050" dirty="0"/>
                    </a:p>
                    <a:p>
                      <a:pPr algn="l"/>
                      <a:r>
                        <a:rPr lang="en-US" sz="1050" dirty="0"/>
                        <a:t>Jiang acknowledged the occupational disease has grown so rampant in some areas that "black lung village" and "poison village" have emerged. Many laborers have become impoverished due to the disease. Moreover inappropriate settlement of disputes over occupational diseases has led to incidents that influence social harmony and stability, including blockade of road, strike, demonstration, and group appeal to higher authority for help. Occupational disease has become a grave problem that harms public health and social stability. </a:t>
                      </a:r>
                      <a:endParaRPr lang="en-US" sz="1050" dirty="0" smtClean="0"/>
                    </a:p>
                    <a:p>
                      <a:pPr algn="l"/>
                      <a:endParaRPr lang="en-US" sz="1050" dirty="0"/>
                    </a:p>
                    <a:p>
                      <a:pPr algn="l"/>
                      <a:r>
                        <a:rPr lang="en-US" sz="1050" dirty="0"/>
                        <a:t>To strengthen prevention and treatment of occupational diseases, the Chinese government has adopted occupational health review system for construction projects; imposed strict approval for aptitude of service departments for occupational health; rectified diagnosis and appraisal for occupational </a:t>
                      </a:r>
                      <a:r>
                        <a:rPr lang="en-US" sz="1050" dirty="0" smtClean="0"/>
                        <a:t>disease.</a:t>
                      </a:r>
                    </a:p>
                    <a:p>
                      <a:pPr algn="l"/>
                      <a:endParaRPr lang="en-US" sz="1050" dirty="0"/>
                    </a:p>
                    <a:p>
                      <a:pPr algn="l"/>
                      <a:r>
                        <a:rPr lang="en-US" sz="1050" dirty="0"/>
                        <a:t>The Health Ministry has decided to launch a publicity week with feature "Safeguard laborer's health by prevention of occupational diseases", in which consultation regarding prevention and treatment of occupational disease will be offered to laborers free of charge. </a:t>
                      </a:r>
                      <a:endParaRPr lang="en-US" sz="1050" dirty="0" smtClean="0"/>
                    </a:p>
                    <a:p>
                      <a:pPr algn="l"/>
                      <a:endParaRPr lang="en-US" sz="1050" dirty="0"/>
                    </a:p>
                    <a:p>
                      <a:pPr algn="l"/>
                      <a:r>
                        <a:rPr lang="en-US" sz="1050" i="1" dirty="0"/>
                        <a:t>By People's Daily Online</a:t>
                      </a:r>
                      <a:endParaRPr lang="en-US" sz="1050" dirty="0"/>
                    </a:p>
                  </a:txBody>
                  <a:tcPr marL="0" marR="0" marT="0" marB="0">
                    <a:lnL>
                      <a:noFill/>
                    </a:lnL>
                    <a:lnR>
                      <a:noFill/>
                    </a:lnR>
                    <a:lnT>
                      <a:noFill/>
                    </a:lnT>
                    <a:lnB>
                      <a:noFill/>
                    </a:lnB>
                    <a:solidFill>
                      <a:srgbClr val="FFFFFF"/>
                    </a:solidFill>
                  </a:tcPr>
                </a:tc>
              </a:tr>
            </a:tbl>
          </a:graphicData>
        </a:graphic>
      </p:graphicFrame>
      <p:pic>
        <p:nvPicPr>
          <p:cNvPr id="269313" name="Picture 1" descr="font size"/>
          <p:cNvPicPr>
            <a:picLocks noChangeAspect="1" noChangeArrowheads="1"/>
          </p:cNvPicPr>
          <p:nvPr/>
        </p:nvPicPr>
        <p:blipFill>
          <a:blip r:embed="rId3" cstate="print"/>
          <a:srcRect/>
          <a:stretch>
            <a:fillRect/>
          </a:stretch>
        </p:blipFill>
        <p:spPr bwMode="auto">
          <a:xfrm>
            <a:off x="0" y="0"/>
            <a:ext cx="104775" cy="123825"/>
          </a:xfrm>
          <a:prstGeom prst="rect">
            <a:avLst/>
          </a:prstGeom>
          <a:noFill/>
        </p:spPr>
      </p:pic>
      <p:pic>
        <p:nvPicPr>
          <p:cNvPr id="269314" name="Picture 2" descr="ZoomIn"/>
          <p:cNvPicPr>
            <a:picLocks noChangeAspect="1" noChangeArrowheads="1"/>
          </p:cNvPicPr>
          <p:nvPr/>
        </p:nvPicPr>
        <p:blipFill>
          <a:blip r:embed="rId4" cstate="print"/>
          <a:srcRect/>
          <a:stretch>
            <a:fillRect/>
          </a:stretch>
        </p:blipFill>
        <p:spPr bwMode="auto">
          <a:xfrm>
            <a:off x="0" y="0"/>
            <a:ext cx="85725" cy="85725"/>
          </a:xfrm>
          <a:prstGeom prst="rect">
            <a:avLst/>
          </a:prstGeom>
          <a:noFill/>
        </p:spPr>
      </p:pic>
      <p:sp>
        <p:nvSpPr>
          <p:cNvPr id="269315" name="AutoShape 3" descr="http://english.people.com.cn/200503/18/images/spacer.gif"/>
          <p:cNvSpPr>
            <a:spLocks noChangeAspect="1" noChangeArrowheads="1"/>
          </p:cNvSpPr>
          <p:nvPr/>
        </p:nvSpPr>
        <p:spPr bwMode="auto">
          <a:xfrm>
            <a:off x="0" y="0"/>
            <a:ext cx="19050" cy="9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9316" name="Picture 4" descr="ZoomOut"/>
          <p:cNvPicPr>
            <a:picLocks noChangeAspect="1" noChangeArrowheads="1"/>
          </p:cNvPicPr>
          <p:nvPr/>
        </p:nvPicPr>
        <p:blipFill>
          <a:blip r:embed="rId5" cstate="print"/>
          <a:srcRect/>
          <a:stretch>
            <a:fillRect/>
          </a:stretch>
        </p:blipFill>
        <p:spPr bwMode="auto">
          <a:xfrm>
            <a:off x="0" y="0"/>
            <a:ext cx="85725" cy="85725"/>
          </a:xfrm>
          <a:prstGeom prst="rect">
            <a:avLst/>
          </a:prstGeom>
          <a:noFill/>
        </p:spPr>
      </p:pic>
      <p:sp>
        <p:nvSpPr>
          <p:cNvPr id="11" name="Rectangle 10"/>
          <p:cNvSpPr/>
          <p:nvPr/>
        </p:nvSpPr>
        <p:spPr bwMode="auto">
          <a:xfrm>
            <a:off x="1447800" y="3219450"/>
            <a:ext cx="1066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cxnSp>
        <p:nvCxnSpPr>
          <p:cNvPr id="13" name="Straight Connector 12"/>
          <p:cNvCxnSpPr/>
          <p:nvPr/>
        </p:nvCxnSpPr>
        <p:spPr bwMode="auto">
          <a:xfrm>
            <a:off x="4238625" y="2409825"/>
            <a:ext cx="2514600" cy="1588"/>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18</a:t>
            </a:fld>
            <a:endParaRPr lang="en-US">
              <a:latin typeface="Times" pitchFamily="18" charset="0"/>
            </a:endParaRPr>
          </a:p>
        </p:txBody>
      </p:sp>
      <p:graphicFrame>
        <p:nvGraphicFramePr>
          <p:cNvPr id="6" name="Table 5"/>
          <p:cNvGraphicFramePr>
            <a:graphicFrameLocks noGrp="1"/>
          </p:cNvGraphicFramePr>
          <p:nvPr/>
        </p:nvGraphicFramePr>
        <p:xfrm>
          <a:off x="4495800" y="1905000"/>
          <a:ext cx="4648200" cy="4196004"/>
        </p:xfrm>
        <a:graphic>
          <a:graphicData uri="http://schemas.openxmlformats.org/drawingml/2006/table">
            <a:tbl>
              <a:tblPr/>
              <a:tblGrid>
                <a:gridCol w="232203"/>
                <a:gridCol w="4415997"/>
              </a:tblGrid>
              <a:tr h="0">
                <a:tc>
                  <a:txBody>
                    <a:bodyPr/>
                    <a:lstStyle/>
                    <a:p>
                      <a:endParaRPr lang="en-US" sz="900" dirty="0"/>
                    </a:p>
                  </a:txBody>
                  <a:tcPr marL="0" marR="0" marT="0" marB="0">
                    <a:lnL>
                      <a:noFill/>
                    </a:lnL>
                    <a:lnR>
                      <a:noFill/>
                    </a:lnR>
                    <a:lnT>
                      <a:noFill/>
                    </a:lnT>
                    <a:lnB>
                      <a:noFill/>
                    </a:lnB>
                  </a:tcPr>
                </a:tc>
                <a:tc>
                  <a:txBody>
                    <a:bodyPr/>
                    <a:lstStyle/>
                    <a:p>
                      <a:endParaRPr lang="en-US" sz="900"/>
                    </a:p>
                  </a:txBody>
                  <a:tcPr marL="1718" marR="1718" marT="859" marB="859">
                    <a:lnL>
                      <a:noFill/>
                    </a:lnL>
                  </a:tcPr>
                </a:tc>
              </a:tr>
              <a:tr h="4057126">
                <a:tc>
                  <a:txBody>
                    <a:bodyPr/>
                    <a:lstStyle/>
                    <a:p>
                      <a:pPr marL="0" marR="0" algn="l">
                        <a:spcBef>
                          <a:spcPts val="0"/>
                        </a:spcBef>
                        <a:spcAft>
                          <a:spcPts val="0"/>
                        </a:spcAft>
                      </a:pPr>
                      <a:endParaRPr lang="en-US" sz="900" dirty="0">
                        <a:solidFill>
                          <a:srgbClr val="333333"/>
                        </a:solidFill>
                        <a:latin typeface="Lucida Grande"/>
                      </a:endParaRPr>
                    </a:p>
                  </a:txBody>
                  <a:tcPr marL="0" marR="0" marT="0" marB="0" anchor="ctr">
                    <a:lnL>
                      <a:noFill/>
                    </a:lnL>
                    <a:lnR>
                      <a:noFill/>
                    </a:lnR>
                    <a:lnT>
                      <a:noFill/>
                    </a:lnT>
                    <a:lnB>
                      <a:noFill/>
                    </a:lnB>
                  </a:tcPr>
                </a:tc>
                <a:tc>
                  <a:txBody>
                    <a:bodyPr/>
                    <a:lstStyle/>
                    <a:p>
                      <a:pPr marL="0" marR="0">
                        <a:spcBef>
                          <a:spcPts val="0"/>
                        </a:spcBef>
                        <a:spcAft>
                          <a:spcPts val="0"/>
                        </a:spcAft>
                      </a:pPr>
                      <a:r>
                        <a:rPr lang="en-US" sz="900" b="1" dirty="0" smtClean="0">
                          <a:solidFill>
                            <a:schemeClr val="tx1"/>
                          </a:solidFill>
                          <a:latin typeface="Lucida Grande"/>
                        </a:rPr>
                        <a:t>Articles</a:t>
                      </a:r>
                      <a:endParaRPr lang="en-US" sz="900" b="1" dirty="0">
                        <a:solidFill>
                          <a:schemeClr val="tx1"/>
                        </a:solidFill>
                        <a:latin typeface="Lucida Grande"/>
                      </a:endParaRPr>
                    </a:p>
                    <a:p>
                      <a:pPr marL="0" marR="0">
                        <a:spcBef>
                          <a:spcPts val="0"/>
                        </a:spcBef>
                        <a:spcAft>
                          <a:spcPts val="0"/>
                        </a:spcAft>
                      </a:pPr>
                      <a:r>
                        <a:rPr lang="en-US" sz="900" b="1" dirty="0">
                          <a:solidFill>
                            <a:schemeClr val="tx1"/>
                          </a:solidFill>
                          <a:latin typeface="Lucida Grande"/>
                        </a:rPr>
                        <a:t>Radiological Impact of Airborne Effluents of Coal and Nuclear Plants </a:t>
                      </a:r>
                    </a:p>
                    <a:p>
                      <a:pPr marL="0" marR="0">
                        <a:spcBef>
                          <a:spcPts val="0"/>
                        </a:spcBef>
                        <a:spcAft>
                          <a:spcPts val="0"/>
                        </a:spcAft>
                      </a:pPr>
                      <a:r>
                        <a:rPr lang="en-US" sz="900" b="1" dirty="0">
                          <a:solidFill>
                            <a:schemeClr val="tx1"/>
                          </a:solidFill>
                          <a:latin typeface="Lucida Grande"/>
                        </a:rPr>
                        <a:t>J. P. McBride </a:t>
                      </a:r>
                      <a:r>
                        <a:rPr lang="en-US" sz="900" b="1" baseline="30000" dirty="0">
                          <a:solidFill>
                            <a:schemeClr val="tx1"/>
                          </a:solidFill>
                          <a:latin typeface="Lucida Grande"/>
                        </a:rPr>
                        <a:t>1</a:t>
                      </a:r>
                      <a:r>
                        <a:rPr lang="en-US" sz="900" b="1" dirty="0">
                          <a:solidFill>
                            <a:schemeClr val="tx1"/>
                          </a:solidFill>
                          <a:latin typeface="Lucida Grande"/>
                        </a:rPr>
                        <a:t>, R. E. Moore </a:t>
                      </a:r>
                      <a:r>
                        <a:rPr lang="en-US" sz="900" b="1" baseline="30000" dirty="0">
                          <a:solidFill>
                            <a:schemeClr val="tx1"/>
                          </a:solidFill>
                          <a:latin typeface="Lucida Grande"/>
                        </a:rPr>
                        <a:t>2</a:t>
                      </a:r>
                      <a:r>
                        <a:rPr lang="en-US" sz="900" b="1" dirty="0">
                          <a:solidFill>
                            <a:schemeClr val="tx1"/>
                          </a:solidFill>
                          <a:latin typeface="Lucida Grande"/>
                        </a:rPr>
                        <a:t>, J. P. Witherspoon </a:t>
                      </a:r>
                      <a:r>
                        <a:rPr lang="en-US" sz="900" b="1" baseline="30000" dirty="0">
                          <a:solidFill>
                            <a:schemeClr val="tx1"/>
                          </a:solidFill>
                          <a:latin typeface="Lucida Grande"/>
                        </a:rPr>
                        <a:t>2</a:t>
                      </a:r>
                      <a:r>
                        <a:rPr lang="en-US" sz="900" b="1" dirty="0">
                          <a:solidFill>
                            <a:schemeClr val="tx1"/>
                          </a:solidFill>
                          <a:latin typeface="Lucida Grande"/>
                        </a:rPr>
                        <a:t>, and R. E. Blanco </a:t>
                      </a:r>
                      <a:r>
                        <a:rPr lang="en-US" sz="900" b="1" baseline="30000" dirty="0">
                          <a:solidFill>
                            <a:schemeClr val="tx1"/>
                          </a:solidFill>
                          <a:latin typeface="Lucida Grande"/>
                        </a:rPr>
                        <a:t>3</a:t>
                      </a:r>
                      <a:r>
                        <a:rPr lang="en-US" sz="900" b="1" dirty="0">
                          <a:solidFill>
                            <a:schemeClr val="tx1"/>
                          </a:solidFill>
                          <a:latin typeface="Lucida Grande"/>
                        </a:rPr>
                        <a:t> </a:t>
                      </a:r>
                      <a:r>
                        <a:rPr lang="en-US" sz="900" baseline="30000" dirty="0">
                          <a:solidFill>
                            <a:schemeClr val="tx1"/>
                          </a:solidFill>
                          <a:latin typeface="Lucida Grande"/>
                        </a:rPr>
                        <a:t>1</a:t>
                      </a:r>
                      <a:r>
                        <a:rPr lang="en-US" sz="900" dirty="0">
                          <a:solidFill>
                            <a:schemeClr val="tx1"/>
                          </a:solidFill>
                          <a:latin typeface="Lucida Grande"/>
                        </a:rPr>
                        <a:t> Research staff member of the Chemical Technology Division, Oak Ridge, Tennessee 37830</a:t>
                      </a:r>
                      <a:br>
                        <a:rPr lang="en-US" sz="900" dirty="0">
                          <a:solidFill>
                            <a:schemeClr val="tx1"/>
                          </a:solidFill>
                          <a:latin typeface="Lucida Grande"/>
                        </a:rPr>
                      </a:br>
                      <a:r>
                        <a:rPr lang="en-US" sz="900" baseline="30000" dirty="0">
                          <a:solidFill>
                            <a:schemeClr val="tx1"/>
                          </a:solidFill>
                          <a:latin typeface="Lucida Grande"/>
                        </a:rPr>
                        <a:t>2</a:t>
                      </a:r>
                      <a:r>
                        <a:rPr lang="en-US" sz="900" dirty="0">
                          <a:solidFill>
                            <a:schemeClr val="tx1"/>
                          </a:solidFill>
                          <a:latin typeface="Lucida Grande"/>
                        </a:rPr>
                        <a:t> Research staff members of the Health and Safety Research Division, Oak Ridge, Tennessee 37830</a:t>
                      </a:r>
                      <a:br>
                        <a:rPr lang="en-US" sz="900" dirty="0">
                          <a:solidFill>
                            <a:schemeClr val="tx1"/>
                          </a:solidFill>
                          <a:latin typeface="Lucida Grande"/>
                        </a:rPr>
                      </a:br>
                      <a:r>
                        <a:rPr lang="en-US" sz="900" baseline="30000" dirty="0">
                          <a:solidFill>
                            <a:schemeClr val="tx1"/>
                          </a:solidFill>
                          <a:latin typeface="Lucida Grande"/>
                        </a:rPr>
                        <a:t>3</a:t>
                      </a:r>
                      <a:r>
                        <a:rPr lang="en-US" sz="900" dirty="0">
                          <a:solidFill>
                            <a:schemeClr val="tx1"/>
                          </a:solidFill>
                          <a:latin typeface="Lucida Grande"/>
                        </a:rPr>
                        <a:t> Manager of Radioactive Waste Management Research and Development Programs at Oak Ridge National Laboratory, Oak Ridge, Tennessee 37830</a:t>
                      </a:r>
                      <a:br>
                        <a:rPr lang="en-US" sz="900" dirty="0">
                          <a:solidFill>
                            <a:schemeClr val="tx1"/>
                          </a:solidFill>
                          <a:latin typeface="Lucida Grande"/>
                        </a:rPr>
                      </a:br>
                      <a:endParaRPr lang="en-US" sz="900" dirty="0">
                        <a:solidFill>
                          <a:schemeClr val="tx1"/>
                        </a:solidFill>
                        <a:latin typeface="Lucida Grande"/>
                      </a:endParaRPr>
                    </a:p>
                    <a:p>
                      <a:pPr marL="0" marR="0">
                        <a:spcBef>
                          <a:spcPts val="0"/>
                        </a:spcBef>
                        <a:spcAft>
                          <a:spcPts val="0"/>
                        </a:spcAft>
                      </a:pPr>
                      <a:r>
                        <a:rPr lang="en-US" sz="900" dirty="0">
                          <a:solidFill>
                            <a:schemeClr val="tx1"/>
                          </a:solidFill>
                          <a:latin typeface="Lucida Grande"/>
                        </a:rPr>
                        <a:t>Radiation doses from airborne effluents of model coal-fired</a:t>
                      </a:r>
                      <a:r>
                        <a:rPr lang="en-US" sz="900" baseline="30000" dirty="0">
                          <a:solidFill>
                            <a:schemeClr val="tx1"/>
                          </a:solidFill>
                          <a:latin typeface="Lucida Grande"/>
                        </a:rPr>
                        <a:t> </a:t>
                      </a:r>
                      <a:r>
                        <a:rPr lang="en-US" sz="900" dirty="0">
                          <a:solidFill>
                            <a:schemeClr val="tx1"/>
                          </a:solidFill>
                          <a:latin typeface="Lucida Grande"/>
                        </a:rPr>
                        <a:t>and nuclear power plants (1000 megawatts electric) are compared.</a:t>
                      </a:r>
                      <a:r>
                        <a:rPr lang="en-US" sz="900" baseline="30000" dirty="0">
                          <a:solidFill>
                            <a:schemeClr val="tx1"/>
                          </a:solidFill>
                          <a:latin typeface="Lucida Grande"/>
                        </a:rPr>
                        <a:t> </a:t>
                      </a:r>
                      <a:r>
                        <a:rPr lang="en-US" sz="900" dirty="0">
                          <a:solidFill>
                            <a:schemeClr val="tx1"/>
                          </a:solidFill>
                          <a:latin typeface="Lucida Grande"/>
                        </a:rPr>
                        <a:t>Assuming a 1 percent ash release to the atmosphere (Environmental</a:t>
                      </a:r>
                      <a:r>
                        <a:rPr lang="en-US" sz="900" baseline="30000" dirty="0">
                          <a:solidFill>
                            <a:schemeClr val="tx1"/>
                          </a:solidFill>
                          <a:latin typeface="Lucida Grande"/>
                        </a:rPr>
                        <a:t> </a:t>
                      </a:r>
                      <a:r>
                        <a:rPr lang="en-US" sz="900" dirty="0">
                          <a:solidFill>
                            <a:schemeClr val="tx1"/>
                          </a:solidFill>
                          <a:latin typeface="Lucida Grande"/>
                        </a:rPr>
                        <a:t>Protection Agency regulation) and 1 part per million of uranium</a:t>
                      </a:r>
                      <a:r>
                        <a:rPr lang="en-US" sz="900" baseline="30000" dirty="0">
                          <a:solidFill>
                            <a:schemeClr val="tx1"/>
                          </a:solidFill>
                          <a:latin typeface="Lucida Grande"/>
                        </a:rPr>
                        <a:t> </a:t>
                      </a:r>
                      <a:r>
                        <a:rPr lang="en-US" sz="900" dirty="0">
                          <a:solidFill>
                            <a:schemeClr val="tx1"/>
                          </a:solidFill>
                          <a:latin typeface="Lucida Grande"/>
                        </a:rPr>
                        <a:t>and 2 parts per million of thorium in the coal (approximately</a:t>
                      </a:r>
                      <a:r>
                        <a:rPr lang="en-US" sz="900" baseline="30000" dirty="0">
                          <a:solidFill>
                            <a:schemeClr val="tx1"/>
                          </a:solidFill>
                          <a:latin typeface="Lucida Grande"/>
                        </a:rPr>
                        <a:t> </a:t>
                      </a:r>
                      <a:r>
                        <a:rPr lang="en-US" sz="900" dirty="0">
                          <a:solidFill>
                            <a:schemeClr val="tx1"/>
                          </a:solidFill>
                          <a:latin typeface="Lucida Grande"/>
                        </a:rPr>
                        <a:t>the U.S. average), population doses from the coal plant are</a:t>
                      </a:r>
                      <a:r>
                        <a:rPr lang="en-US" sz="900" baseline="30000" dirty="0">
                          <a:solidFill>
                            <a:schemeClr val="tx1"/>
                          </a:solidFill>
                          <a:latin typeface="Lucida Grande"/>
                        </a:rPr>
                        <a:t> </a:t>
                      </a:r>
                      <a:r>
                        <a:rPr lang="en-US" sz="900" dirty="0">
                          <a:solidFill>
                            <a:schemeClr val="tx1"/>
                          </a:solidFill>
                          <a:latin typeface="Lucida Grande"/>
                        </a:rPr>
                        <a:t>typically higher than those from pressurized-water or boiling-water</a:t>
                      </a:r>
                      <a:r>
                        <a:rPr lang="en-US" sz="900" baseline="30000" dirty="0">
                          <a:solidFill>
                            <a:schemeClr val="tx1"/>
                          </a:solidFill>
                          <a:latin typeface="Lucida Grande"/>
                        </a:rPr>
                        <a:t> </a:t>
                      </a:r>
                      <a:r>
                        <a:rPr lang="en-US" sz="900" dirty="0">
                          <a:solidFill>
                            <a:schemeClr val="tx1"/>
                          </a:solidFill>
                          <a:latin typeface="Lucida Grande"/>
                        </a:rPr>
                        <a:t>reactors that meet government regulations. Higher radionuclide</a:t>
                      </a:r>
                      <a:r>
                        <a:rPr lang="en-US" sz="900" baseline="30000" dirty="0">
                          <a:solidFill>
                            <a:schemeClr val="tx1"/>
                          </a:solidFill>
                          <a:latin typeface="Lucida Grande"/>
                        </a:rPr>
                        <a:t> </a:t>
                      </a:r>
                      <a:r>
                        <a:rPr lang="en-US" sz="900" dirty="0">
                          <a:solidFill>
                            <a:schemeClr val="tx1"/>
                          </a:solidFill>
                          <a:latin typeface="Lucida Grande"/>
                        </a:rPr>
                        <a:t>contents and ash releases are common and would result in increased</a:t>
                      </a:r>
                      <a:r>
                        <a:rPr lang="en-US" sz="900" baseline="30000" dirty="0">
                          <a:solidFill>
                            <a:schemeClr val="tx1"/>
                          </a:solidFill>
                          <a:latin typeface="Lucida Grande"/>
                        </a:rPr>
                        <a:t> </a:t>
                      </a:r>
                      <a:r>
                        <a:rPr lang="en-US" sz="900" dirty="0">
                          <a:solidFill>
                            <a:schemeClr val="tx1"/>
                          </a:solidFill>
                          <a:latin typeface="Lucida Grande"/>
                        </a:rPr>
                        <a:t>doses from the coal plant. The study does not assess the impact</a:t>
                      </a:r>
                      <a:r>
                        <a:rPr lang="en-US" sz="900" baseline="30000" dirty="0">
                          <a:solidFill>
                            <a:schemeClr val="tx1"/>
                          </a:solidFill>
                          <a:latin typeface="Lucida Grande"/>
                        </a:rPr>
                        <a:t> </a:t>
                      </a:r>
                      <a:r>
                        <a:rPr lang="en-US" sz="900" dirty="0">
                          <a:solidFill>
                            <a:schemeClr val="tx1"/>
                          </a:solidFill>
                          <a:latin typeface="Lucida Grande"/>
                        </a:rPr>
                        <a:t>of non-radiological pollutants or the total radiological impacts</a:t>
                      </a:r>
                      <a:r>
                        <a:rPr lang="en-US" sz="900" baseline="30000" dirty="0">
                          <a:solidFill>
                            <a:schemeClr val="tx1"/>
                          </a:solidFill>
                          <a:latin typeface="Lucida Grande"/>
                        </a:rPr>
                        <a:t> </a:t>
                      </a:r>
                      <a:r>
                        <a:rPr lang="en-US" sz="900" dirty="0">
                          <a:solidFill>
                            <a:schemeClr val="tx1"/>
                          </a:solidFill>
                          <a:latin typeface="Lucida Grande"/>
                        </a:rPr>
                        <a:t>of a coal versus a nuclear economy.</a:t>
                      </a:r>
                    </a:p>
                  </a:txBody>
                  <a:tcPr marL="0" marR="0" marT="0" marB="0" anchor="ctr">
                    <a:lnL>
                      <a:noFill/>
                    </a:lnL>
                    <a:lnR>
                      <a:noFill/>
                    </a:lnR>
                    <a:lnB>
                      <a:noFill/>
                    </a:lnB>
                  </a:tcPr>
                </a:tc>
              </a:tr>
            </a:tbl>
          </a:graphicData>
        </a:graphic>
      </p:graphicFrame>
      <p:sp>
        <p:nvSpPr>
          <p:cNvPr id="8" name="TextBox 7"/>
          <p:cNvSpPr txBox="1"/>
          <p:nvPr/>
        </p:nvSpPr>
        <p:spPr>
          <a:xfrm>
            <a:off x="4572000" y="1828800"/>
            <a:ext cx="4572000" cy="523220"/>
          </a:xfrm>
          <a:prstGeom prst="rect">
            <a:avLst/>
          </a:prstGeom>
          <a:solidFill>
            <a:srgbClr val="FEFCAC"/>
          </a:solidFill>
        </p:spPr>
        <p:txBody>
          <a:bodyPr wrap="square" rtlCol="0">
            <a:spAutoFit/>
          </a:bodyPr>
          <a:lstStyle/>
          <a:p>
            <a:r>
              <a:rPr lang="en-US" sz="1400" i="1" dirty="0" smtClean="0">
                <a:solidFill>
                  <a:srgbClr val="333333"/>
                </a:solidFill>
                <a:latin typeface="Lucida Grande"/>
              </a:rPr>
              <a:t>Science</a:t>
            </a:r>
            <a:r>
              <a:rPr lang="en-US" sz="1400" dirty="0" smtClean="0">
                <a:solidFill>
                  <a:srgbClr val="333333"/>
                </a:solidFill>
                <a:latin typeface="Lucida Grande"/>
              </a:rPr>
              <a:t> 8 December 1978: Vol. 202. no. 4372, pp. 1045 – 1050 DOI: 10.1126/science.202.4372.1045</a:t>
            </a:r>
          </a:p>
        </p:txBody>
      </p:sp>
      <p:pic>
        <p:nvPicPr>
          <p:cNvPr id="272386" name="Picture 2" descr="C:\Users\jo\Desktop\colq6.gif"/>
          <p:cNvPicPr>
            <a:picLocks noChangeAspect="1" noChangeArrowheads="1"/>
          </p:cNvPicPr>
          <p:nvPr/>
        </p:nvPicPr>
        <p:blipFill>
          <a:blip r:embed="rId3" cstate="print"/>
          <a:srcRect/>
          <a:stretch>
            <a:fillRect/>
          </a:stretch>
        </p:blipFill>
        <p:spPr bwMode="auto">
          <a:xfrm>
            <a:off x="4867275" y="5638800"/>
            <a:ext cx="4276725" cy="561975"/>
          </a:xfrm>
          <a:prstGeom prst="rect">
            <a:avLst/>
          </a:prstGeom>
          <a:solidFill>
            <a:schemeClr val="bg1"/>
          </a:solidFill>
        </p:spPr>
      </p:pic>
      <p:pic>
        <p:nvPicPr>
          <p:cNvPr id="272387" name="Picture 3" descr="C:\Users\jo\Desktop\colq1.gif"/>
          <p:cNvPicPr>
            <a:picLocks noChangeAspect="1" noChangeArrowheads="1"/>
          </p:cNvPicPr>
          <p:nvPr/>
        </p:nvPicPr>
        <p:blipFill>
          <a:blip r:embed="rId4" cstate="print"/>
          <a:srcRect/>
          <a:stretch>
            <a:fillRect/>
          </a:stretch>
        </p:blipFill>
        <p:spPr bwMode="auto">
          <a:xfrm>
            <a:off x="-238126" y="1143000"/>
            <a:ext cx="4276726" cy="561975"/>
          </a:xfrm>
          <a:prstGeom prst="rect">
            <a:avLst/>
          </a:prstGeom>
          <a:noFill/>
        </p:spPr>
      </p:pic>
      <p:pic>
        <p:nvPicPr>
          <p:cNvPr id="272388" name="Picture 4" descr="C:\Users\jo\Desktop\colq3.gif"/>
          <p:cNvPicPr>
            <a:picLocks noChangeAspect="1" noChangeArrowheads="1"/>
          </p:cNvPicPr>
          <p:nvPr/>
        </p:nvPicPr>
        <p:blipFill>
          <a:blip r:embed="rId5" cstate="print"/>
          <a:srcRect/>
          <a:stretch>
            <a:fillRect/>
          </a:stretch>
        </p:blipFill>
        <p:spPr bwMode="auto">
          <a:xfrm>
            <a:off x="381000" y="1828800"/>
            <a:ext cx="4276725" cy="561975"/>
          </a:xfrm>
          <a:prstGeom prst="rect">
            <a:avLst/>
          </a:prstGeom>
          <a:noFill/>
        </p:spPr>
      </p:pic>
      <p:pic>
        <p:nvPicPr>
          <p:cNvPr id="272389" name="Picture 5" descr="C:\Users\jo\Desktop\colq4.gif"/>
          <p:cNvPicPr>
            <a:picLocks noChangeAspect="1" noChangeArrowheads="1"/>
          </p:cNvPicPr>
          <p:nvPr/>
        </p:nvPicPr>
        <p:blipFill>
          <a:blip r:embed="rId6" cstate="print"/>
          <a:srcRect/>
          <a:stretch>
            <a:fillRect/>
          </a:stretch>
        </p:blipFill>
        <p:spPr bwMode="auto">
          <a:xfrm>
            <a:off x="4867275" y="6296025"/>
            <a:ext cx="4276725" cy="561975"/>
          </a:xfrm>
          <a:prstGeom prst="rect">
            <a:avLst/>
          </a:prstGeom>
          <a:solidFill>
            <a:schemeClr val="bg1"/>
          </a:solidFill>
        </p:spPr>
      </p:pic>
      <p:sp>
        <p:nvSpPr>
          <p:cNvPr id="13" name="Rectangle 12"/>
          <p:cNvSpPr/>
          <p:nvPr/>
        </p:nvSpPr>
        <p:spPr>
          <a:xfrm>
            <a:off x="0" y="4057233"/>
            <a:ext cx="4572000" cy="2800767"/>
          </a:xfrm>
          <a:prstGeom prst="rect">
            <a:avLst/>
          </a:prstGeom>
          <a:solidFill>
            <a:schemeClr val="bg1"/>
          </a:solidFill>
        </p:spPr>
        <p:txBody>
          <a:bodyPr wrap="square">
            <a:spAutoFit/>
          </a:bodyPr>
          <a:lstStyle/>
          <a:p>
            <a:r>
              <a:rPr lang="en-US" sz="1100" b="1" dirty="0" smtClean="0">
                <a:latin typeface="+mn-lt"/>
              </a:rPr>
              <a:t>NCRP Report No. 95,</a:t>
            </a:r>
            <a:r>
              <a:rPr lang="en-US" sz="1100" b="1" i="1" dirty="0" smtClean="0">
                <a:latin typeface="+mn-lt"/>
              </a:rPr>
              <a:t> Radiation Exposure of the U.S. Population from Consumer Products and Miscellaneous Sources </a:t>
            </a:r>
            <a:endParaRPr lang="en-US" sz="1100" b="1" dirty="0" smtClean="0">
              <a:latin typeface="+mn-lt"/>
            </a:endParaRPr>
          </a:p>
          <a:p>
            <a:r>
              <a:rPr lang="en-US" sz="1100" dirty="0" smtClean="0">
                <a:latin typeface="+mn-lt"/>
              </a:rPr>
              <a:t>NCRP Report No. 95 is another of the assessment series of reports. This Report recognizes that there are many consumer products available which emit ionizing radiation, in some cases as an essential element of the proper performance of the device and in other cases as incidental or extraneous to the purpose for which the product was designed. The Report evaluates the exposures from all of these types of products. Treated are electronic products such as television receivers and airport luggage inspection systems; radioactive materials such as </a:t>
            </a:r>
            <a:r>
              <a:rPr lang="en-US" sz="1100" dirty="0" err="1" smtClean="0">
                <a:latin typeface="+mn-lt"/>
              </a:rPr>
              <a:t>radioluminous</a:t>
            </a:r>
            <a:r>
              <a:rPr lang="en-US" sz="1100" dirty="0" smtClean="0">
                <a:latin typeface="+mn-lt"/>
              </a:rPr>
              <a:t> products, building materials, glass and ceramics; and miscellaneous exposure sources such as high voltage vacuum electronic units. Also covered are exposures resulting from disposal of radioactive surplus items and transport of radioactive materials. Recommendations for dose reduction are also provided in the Report</a:t>
            </a:r>
            <a:endParaRPr lang="en-US" dirty="0"/>
          </a:p>
        </p:txBody>
      </p:sp>
      <p:pic>
        <p:nvPicPr>
          <p:cNvPr id="272390" name="Picture 6" descr="C:\Users\jo\Desktop\ncrp_logo.gif"/>
          <p:cNvPicPr>
            <a:picLocks noChangeAspect="1" noChangeArrowheads="1"/>
          </p:cNvPicPr>
          <p:nvPr/>
        </p:nvPicPr>
        <p:blipFill>
          <a:blip r:embed="rId7" cstate="print"/>
          <a:srcRect/>
          <a:stretch>
            <a:fillRect/>
          </a:stretch>
        </p:blipFill>
        <p:spPr bwMode="auto">
          <a:xfrm>
            <a:off x="-19050" y="3124200"/>
            <a:ext cx="3219450" cy="876300"/>
          </a:xfrm>
          <a:prstGeom prst="rect">
            <a:avLst/>
          </a:prstGeom>
          <a:noFill/>
        </p:spPr>
      </p:pic>
      <p:sp>
        <p:nvSpPr>
          <p:cNvPr id="15" name="Title 14"/>
          <p:cNvSpPr>
            <a:spLocks noGrp="1"/>
          </p:cNvSpPr>
          <p:nvPr>
            <p:ph type="title"/>
          </p:nvPr>
        </p:nvSpPr>
        <p:spPr>
          <a:xfrm>
            <a:off x="152400" y="0"/>
            <a:ext cx="8686800" cy="1143000"/>
          </a:xfrm>
        </p:spPr>
        <p:txBody>
          <a:bodyPr/>
          <a:lstStyle/>
          <a:p>
            <a:r>
              <a:rPr lang="en-US" i="1" dirty="0" smtClean="0">
                <a:solidFill>
                  <a:srgbClr val="000099"/>
                </a:solidFill>
                <a:cs typeface="Times New Roman" pitchFamily="18" charset="0"/>
              </a:rPr>
              <a:t>Radiation exposure of coal</a:t>
            </a:r>
          </a:p>
        </p:txBody>
      </p:sp>
      <p:sp>
        <p:nvSpPr>
          <p:cNvPr id="16" name="TextBox 15"/>
          <p:cNvSpPr txBox="1"/>
          <p:nvPr/>
        </p:nvSpPr>
        <p:spPr>
          <a:xfrm>
            <a:off x="381000" y="2590800"/>
            <a:ext cx="3733800" cy="461665"/>
          </a:xfrm>
          <a:prstGeom prst="rect">
            <a:avLst/>
          </a:prstGeom>
          <a:solidFill>
            <a:srgbClr val="FEFCAC"/>
          </a:solidFill>
        </p:spPr>
        <p:txBody>
          <a:bodyPr wrap="square" rtlCol="0">
            <a:spAutoFit/>
          </a:bodyPr>
          <a:lstStyle/>
          <a:p>
            <a:r>
              <a:rPr lang="en-US" sz="1200" dirty="0" smtClean="0">
                <a:latin typeface="+mn-lt"/>
              </a:rPr>
              <a:t>The extremely high standards of the nuclear industry result in a regimen of care and containment</a:t>
            </a:r>
            <a:endParaRPr lang="en-US" sz="1200" dirty="0">
              <a:latin typeface="+mn-l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
            </a:r>
            <a:br>
              <a:rPr lang="en-US" dirty="0" smtClean="0"/>
            </a:br>
            <a:r>
              <a:rPr lang="en-US" i="1" dirty="0" smtClean="0">
                <a:solidFill>
                  <a:srgbClr val="000099"/>
                </a:solidFill>
                <a:cs typeface="Times New Roman" pitchFamily="18" charset="0"/>
              </a:rPr>
              <a:t>Unclean Fuels Kill 1.5 Million People Per Year - UN </a:t>
            </a:r>
            <a:r>
              <a:rPr lang="en-US" dirty="0" smtClean="0"/>
              <a:t/>
            </a:r>
            <a:br>
              <a:rPr lang="en-US" dirty="0" smtClean="0"/>
            </a:br>
            <a:endParaRPr lang="en-US" dirty="0"/>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19</a:t>
            </a:fld>
            <a:endParaRPr lang="en-US">
              <a:latin typeface="Times" pitchFamily="18" charset="0"/>
            </a:endParaRPr>
          </a:p>
        </p:txBody>
      </p:sp>
      <p:sp>
        <p:nvSpPr>
          <p:cNvPr id="6" name="Rectangle 5"/>
          <p:cNvSpPr/>
          <p:nvPr/>
        </p:nvSpPr>
        <p:spPr>
          <a:xfrm>
            <a:off x="0" y="2149019"/>
            <a:ext cx="9144000" cy="4708981"/>
          </a:xfrm>
          <a:prstGeom prst="rect">
            <a:avLst/>
          </a:prstGeom>
          <a:solidFill>
            <a:schemeClr val="bg1"/>
          </a:solidFill>
        </p:spPr>
        <p:txBody>
          <a:bodyPr wrap="square">
            <a:spAutoFit/>
          </a:bodyPr>
          <a:lstStyle/>
          <a:p>
            <a:r>
              <a:rPr lang="en-US" sz="1200" dirty="0" smtClean="0">
                <a:latin typeface="+mn-lt"/>
              </a:rPr>
              <a:t>GENEVA - Half the world's population burns wood, coal, dung and other solid fuels to cook food and heat their homes, exposing them to dangerous smoke that kills 1.5 million people a year, the UN health agency said on Thursday. </a:t>
            </a:r>
          </a:p>
          <a:p>
            <a:r>
              <a:rPr lang="en-US" sz="1200" dirty="0" smtClean="0">
                <a:latin typeface="+mn-lt"/>
              </a:rPr>
              <a:t>The World Health </a:t>
            </a:r>
            <a:r>
              <a:rPr lang="en-US" sz="1200" dirty="0" err="1" smtClean="0">
                <a:latin typeface="+mn-lt"/>
              </a:rPr>
              <a:t>Organisation</a:t>
            </a:r>
            <a:r>
              <a:rPr lang="en-US" sz="1200" dirty="0" smtClean="0">
                <a:latin typeface="+mn-lt"/>
              </a:rPr>
              <a:t> (WHO) said women and children in Africa and Asia were especially vulnerable to indoor air pollution from open fires and poorly ventilated stoves. </a:t>
            </a:r>
          </a:p>
          <a:p>
            <a:r>
              <a:rPr lang="en-US" sz="1200" dirty="0" smtClean="0">
                <a:latin typeface="+mn-lt"/>
              </a:rPr>
              <a:t>Children make up 800,000 of the 1.5 million people who die each year from polluting household fuels, women account for 500,000 deaths and the remaining 200,000 are men. </a:t>
            </a:r>
          </a:p>
          <a:p>
            <a:r>
              <a:rPr lang="en-US" sz="1200" dirty="0" smtClean="0">
                <a:latin typeface="+mn-lt"/>
              </a:rPr>
              <a:t>"Day in day out, and for hours at a time, women and their small children breathe in amounts of smoke equivalent to consuming two packs of cigarettes per day," the WHO said. </a:t>
            </a:r>
          </a:p>
          <a:p>
            <a:r>
              <a:rPr lang="en-US" sz="1200" dirty="0" smtClean="0">
                <a:latin typeface="+mn-lt"/>
              </a:rPr>
              <a:t>Yet in a report entitled "Fuel For Life: Household Energy and Health," the Geneva-based agency said it could cost as little as US$6 per family to install better-insulated and fuel efficient stoves in developing countries. </a:t>
            </a:r>
          </a:p>
          <a:p>
            <a:r>
              <a:rPr lang="en-US" sz="1200" dirty="0" smtClean="0">
                <a:latin typeface="+mn-lt"/>
              </a:rPr>
              <a:t>"Making cleaner fuels and improved stoves available to millions of poor people in developing countries will reduce child mortality and improve women's health," WHO Director General Lee </a:t>
            </a:r>
            <a:r>
              <a:rPr lang="en-US" sz="1200" dirty="0" err="1" smtClean="0">
                <a:latin typeface="+mn-lt"/>
              </a:rPr>
              <a:t>Jong-wook</a:t>
            </a:r>
            <a:r>
              <a:rPr lang="en-US" sz="1200" dirty="0" smtClean="0">
                <a:latin typeface="+mn-lt"/>
              </a:rPr>
              <a:t> said. </a:t>
            </a:r>
          </a:p>
          <a:p>
            <a:r>
              <a:rPr lang="en-US" sz="1200" dirty="0" smtClean="0">
                <a:latin typeface="+mn-lt"/>
              </a:rPr>
              <a:t>Inhaling indoor smoke doubles a child's risk of pneumonia and makes adults three times as likely to suffer chronic pulmonary disease than those who cook with electricity, gas and other clean-burning fuels, it said. </a:t>
            </a:r>
          </a:p>
          <a:p>
            <a:r>
              <a:rPr lang="en-US" sz="1200" dirty="0" smtClean="0">
                <a:latin typeface="+mn-lt"/>
              </a:rPr>
              <a:t>Halving the 3 billion people worldwide cooking with solid fuels by 2015 would cost between US$13 billion to US$43 billion a year depending on the new energy source used, WHO said. Using liquefied petroleum gas would be cheaper than ethanol. </a:t>
            </a:r>
          </a:p>
          <a:p>
            <a:r>
              <a:rPr lang="en-US" sz="1200" dirty="0" smtClean="0">
                <a:latin typeface="+mn-lt"/>
              </a:rPr>
              <a:t>But it would save up to US$91 billion a year over 10 years due to health care savings, less illness, fewer deaths, and higher productivity due to less time-intensive fuel collection and cooking. </a:t>
            </a:r>
          </a:p>
          <a:p>
            <a:r>
              <a:rPr lang="en-US" sz="1200" dirty="0" smtClean="0">
                <a:latin typeface="+mn-lt"/>
              </a:rPr>
              <a:t>"With more time available, children would do better at school, while their mothers could engage in child care, agriculture or other income-generating activities," it said. </a:t>
            </a:r>
          </a:p>
          <a:p>
            <a:r>
              <a:rPr lang="en-US" sz="1200" dirty="0" smtClean="0">
                <a:latin typeface="+mn-lt"/>
              </a:rPr>
              <a:t>Making better-ventilated stoves available to half of those currently using inefficient cookers could save US$34 billion in fuel expenditure each year, it said.</a:t>
            </a:r>
          </a:p>
          <a:p>
            <a:r>
              <a:rPr lang="en-US" sz="1200" dirty="0" smtClean="0">
                <a:latin typeface="+mn-lt"/>
              </a:rPr>
              <a:t> </a:t>
            </a:r>
          </a:p>
          <a:p>
            <a:endParaRPr lang="en-US" sz="1200" dirty="0" smtClean="0">
              <a:latin typeface="+mn-lt"/>
            </a:endParaRPr>
          </a:p>
          <a:p>
            <a:r>
              <a:rPr lang="en-US" sz="1200" b="1" dirty="0" smtClean="0">
                <a:latin typeface="+mn-lt"/>
              </a:rPr>
              <a:t>Story Date:</a:t>
            </a:r>
            <a:r>
              <a:rPr lang="en-US" sz="1200" dirty="0" smtClean="0">
                <a:latin typeface="+mn-lt"/>
              </a:rPr>
              <a:t> 5/5/2006</a:t>
            </a:r>
            <a:endParaRPr lang="en-US" sz="1200" dirty="0">
              <a:latin typeface="+mn-lt"/>
            </a:endParaRPr>
          </a:p>
        </p:txBody>
      </p:sp>
      <p:pic>
        <p:nvPicPr>
          <p:cNvPr id="270338" name="Picture 2" descr="C:\Users\jo\Desktop\reuters_logo2.gif"/>
          <p:cNvPicPr>
            <a:picLocks noChangeAspect="1" noChangeArrowheads="1"/>
          </p:cNvPicPr>
          <p:nvPr/>
        </p:nvPicPr>
        <p:blipFill>
          <a:blip r:embed="rId3" cstate="print"/>
          <a:srcRect/>
          <a:stretch>
            <a:fillRect/>
          </a:stretch>
        </p:blipFill>
        <p:spPr bwMode="auto">
          <a:xfrm>
            <a:off x="1752600" y="6372225"/>
            <a:ext cx="1676400" cy="409575"/>
          </a:xfrm>
          <a:prstGeom prst="rect">
            <a:avLst/>
          </a:prstGeom>
          <a:noFill/>
        </p:spPr>
      </p:pic>
      <p:sp>
        <p:nvSpPr>
          <p:cNvPr id="8" name="Rectangle 7"/>
          <p:cNvSpPr/>
          <p:nvPr/>
        </p:nvSpPr>
        <p:spPr bwMode="auto">
          <a:xfrm>
            <a:off x="4038600" y="23622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
        <p:nvSpPr>
          <p:cNvPr id="9" name="Rectangle 8"/>
          <p:cNvSpPr/>
          <p:nvPr/>
        </p:nvSpPr>
        <p:spPr bwMode="auto">
          <a:xfrm>
            <a:off x="342899" y="2524125"/>
            <a:ext cx="2390775"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latin typeface="Calibri" pitchFamily="34" charset="0"/>
                <a:cs typeface="Calibri" pitchFamily="34" charset="0"/>
              </a:rPr>
              <a:t>Najaar 2009</a:t>
            </a:r>
          </a:p>
        </p:txBody>
      </p:sp>
      <p:sp>
        <p:nvSpPr>
          <p:cNvPr id="7" name="Footer Placeholder 3"/>
          <p:cNvSpPr>
            <a:spLocks noGrp="1"/>
          </p:cNvSpPr>
          <p:nvPr>
            <p:ph type="ftr" sz="quarter" idx="11"/>
          </p:nvPr>
        </p:nvSpPr>
        <p:spPr/>
        <p:txBody>
          <a:bodyPr/>
          <a:lstStyle/>
          <a:p>
            <a:pPr>
              <a:defRPr/>
            </a:pPr>
            <a:r>
              <a:rPr lang="en-US">
                <a:latin typeface="Calibri" pitchFamily="34" charset="0"/>
                <a:cs typeface="Calibri" pitchFamily="34" charset="0"/>
              </a:rPr>
              <a:t>Jo van den Brand</a:t>
            </a:r>
          </a:p>
        </p:txBody>
      </p:sp>
      <p:sp>
        <p:nvSpPr>
          <p:cNvPr id="4101" name="Text Box 2"/>
          <p:cNvSpPr txBox="1">
            <a:spLocks noChangeArrowheads="1"/>
          </p:cNvSpPr>
          <p:nvPr/>
        </p:nvSpPr>
        <p:spPr bwMode="auto">
          <a:xfrm>
            <a:off x="3814366" y="228600"/>
            <a:ext cx="1526380" cy="646331"/>
          </a:xfrm>
          <a:prstGeom prst="rect">
            <a:avLst/>
          </a:prstGeom>
          <a:noFill/>
          <a:ln w="9525">
            <a:noFill/>
            <a:miter lim="800000"/>
            <a:headEnd/>
            <a:tailEnd/>
          </a:ln>
        </p:spPr>
        <p:txBody>
          <a:bodyPr wrap="none">
            <a:spAutoFit/>
          </a:bodyPr>
          <a:lstStyle/>
          <a:p>
            <a:pPr algn="ctr"/>
            <a:r>
              <a:rPr lang="en-US" sz="3600" b="1" i="1" dirty="0" err="1">
                <a:solidFill>
                  <a:srgbClr val="000099"/>
                </a:solidFill>
                <a:latin typeface="Calibri" pitchFamily="34" charset="0"/>
                <a:cs typeface="Calibri" pitchFamily="34" charset="0"/>
              </a:rPr>
              <a:t>Inhoud</a:t>
            </a:r>
            <a:endParaRPr lang="en-US" sz="3600" b="1" i="1" dirty="0">
              <a:solidFill>
                <a:srgbClr val="000099"/>
              </a:solidFill>
              <a:latin typeface="Calibri" pitchFamily="34" charset="0"/>
              <a:cs typeface="Calibri" pitchFamily="34" charset="0"/>
            </a:endParaRPr>
          </a:p>
        </p:txBody>
      </p:sp>
      <p:sp>
        <p:nvSpPr>
          <p:cNvPr id="410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smtClean="0">
                <a:latin typeface="Calibri" pitchFamily="34" charset="0"/>
                <a:cs typeface="Calibri" pitchFamily="34" charset="0"/>
              </a:rPr>
              <a:t>Jo van den Brand</a:t>
            </a: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Email:</a:t>
            </a:r>
            <a:r>
              <a:rPr lang="en-US" sz="1600" b="1" dirty="0" smtClean="0">
                <a:latin typeface="Calibri" pitchFamily="34" charset="0"/>
                <a:cs typeface="Calibri" pitchFamily="34" charset="0"/>
              </a:rPr>
              <a:t> </a:t>
            </a:r>
            <a:r>
              <a:rPr lang="en-US" sz="1400" b="1" dirty="0" smtClean="0">
                <a:solidFill>
                  <a:srgbClr val="006600"/>
                </a:solidFill>
                <a:latin typeface="Calibri" pitchFamily="34" charset="0"/>
                <a:cs typeface="Calibri" pitchFamily="34" charset="0"/>
                <a:hlinkClick r:id="rId3"/>
              </a:rPr>
              <a:t>jo@nikhef.nl</a:t>
            </a:r>
            <a:r>
              <a:rPr lang="en-US" sz="1400" b="1" dirty="0" smtClean="0">
                <a:solidFill>
                  <a:srgbClr val="006600"/>
                </a:solidFill>
                <a:latin typeface="Calibri" pitchFamily="34" charset="0"/>
                <a:cs typeface="Calibri" pitchFamily="34" charset="0"/>
              </a:rPr>
              <a:t>  URL: </a:t>
            </a:r>
            <a:r>
              <a:rPr lang="en-US" sz="1400" b="1" dirty="0" smtClean="0">
                <a:solidFill>
                  <a:srgbClr val="006600"/>
                </a:solidFill>
                <a:latin typeface="Calibri" pitchFamily="34" charset="0"/>
                <a:cs typeface="Calibri" pitchFamily="34" charset="0"/>
                <a:hlinkClick r:id="rId4"/>
              </a:rPr>
              <a:t>www.nikhef.nl</a:t>
            </a:r>
            <a:r>
              <a:rPr lang="en-US" sz="1400" b="1" smtClean="0">
                <a:solidFill>
                  <a:srgbClr val="006600"/>
                </a:solidFill>
                <a:latin typeface="Calibri" pitchFamily="34" charset="0"/>
                <a:cs typeface="Calibri" pitchFamily="34" charset="0"/>
                <a:hlinkClick r:id="rId4"/>
              </a:rPr>
              <a:t>/~jo/energie </a:t>
            </a:r>
            <a:endParaRPr lang="en-US" sz="1400" b="1" dirty="0" smtClean="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0620 539 484 / 020 598 7900, </a:t>
            </a:r>
            <a:r>
              <a:rPr lang="en-US" sz="1400" b="1" err="1" smtClean="0">
                <a:solidFill>
                  <a:srgbClr val="006600"/>
                </a:solidFill>
                <a:latin typeface="Calibri" pitchFamily="34" charset="0"/>
                <a:cs typeface="Calibri" pitchFamily="34" charset="0"/>
              </a:rPr>
              <a:t>Kamer</a:t>
            </a:r>
            <a:r>
              <a:rPr lang="en-US" sz="1400" b="1" smtClean="0">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Gideon Koekoek</a:t>
            </a: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Email: gkoekoek@nikhef.nl</a:t>
            </a:r>
            <a:endParaRPr lang="en-US" sz="1400" b="1" dirty="0" smtClean="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Dictaat</a:t>
            </a:r>
          </a:p>
          <a:p>
            <a:pPr marL="800100" lvl="1" indent="-342900">
              <a:spcBef>
                <a:spcPct val="20000"/>
              </a:spcBef>
              <a:buFontTx/>
              <a:buChar char="•"/>
              <a:defRPr/>
            </a:pPr>
            <a:r>
              <a:rPr lang="en-US" sz="1600" b="1" smtClean="0">
                <a:latin typeface="Calibri" pitchFamily="34" charset="0"/>
                <a:cs typeface="Calibri" pitchFamily="34" charset="0"/>
              </a:rPr>
              <a:t>Werk in uitvoering</a:t>
            </a:r>
          </a:p>
          <a:p>
            <a:pPr marL="342900" indent="-342900">
              <a:spcBef>
                <a:spcPct val="20000"/>
              </a:spcBef>
              <a:buFontTx/>
              <a:buChar char="•"/>
              <a:defRPr/>
            </a:pPr>
            <a:r>
              <a:rPr lang="en-US" sz="1600" b="1" smtClean="0">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Elmer </a:t>
            </a:r>
            <a:r>
              <a:rPr lang="en-US" sz="1400" b="1" dirty="0" smtClean="0">
                <a:solidFill>
                  <a:srgbClr val="006600"/>
                </a:solidFill>
                <a:latin typeface="Calibri" pitchFamily="34" charset="0"/>
                <a:cs typeface="Calibri" pitchFamily="34" charset="0"/>
              </a:rPr>
              <a:t>E. Lewis, Fundamentals of Nuclear </a:t>
            </a:r>
            <a:r>
              <a:rPr lang="en-US" sz="1400" b="1" smtClean="0">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smtClean="0">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1 Motivatie, exponentiële groei, CO2 toename, broeikasteffect, klimaat</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2 Energieverbruik: transport, verwarming, koeling, verlichting, landbouw, veeteelt, fabricage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3 Energie, thermodynamica</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4 Entropie, enthalpie, Carnot, Otto, Rankine processen, informatie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Week 5 Kernenergie: kernfysica, splijting</a:t>
            </a:r>
          </a:p>
          <a:p>
            <a:pPr marL="1257300" lvl="2" indent="-342900">
              <a:spcBef>
                <a:spcPct val="20000"/>
              </a:spcBef>
              <a:buFontTx/>
              <a:buChar char="•"/>
              <a:defRPr/>
            </a:pPr>
            <a:r>
              <a:rPr lang="en-US" sz="1050" smtClean="0">
                <a:latin typeface="Calibri" pitchFamily="34" charset="0"/>
                <a:cs typeface="Calibri" pitchFamily="34" charset="0"/>
              </a:rPr>
              <a:t>Week 6 Kernenergie: reactorfysica I</a:t>
            </a:r>
          </a:p>
          <a:p>
            <a:pPr marL="1257300" lvl="2" indent="-342900">
              <a:spcBef>
                <a:spcPct val="20000"/>
              </a:spcBef>
              <a:buFontTx/>
              <a:buChar char="•"/>
              <a:defRPr/>
            </a:pPr>
            <a:r>
              <a:rPr lang="en-US" sz="1050" smtClean="0">
                <a:latin typeface="Calibri" pitchFamily="34" charset="0"/>
                <a:cs typeface="Calibri" pitchFamily="34" charset="0"/>
              </a:rPr>
              <a:t>Week 7 Kernenergie: reactorfysica II</a:t>
            </a:r>
          </a:p>
          <a:p>
            <a:pPr marL="1257300" lvl="2" indent="-342900">
              <a:spcBef>
                <a:spcPct val="20000"/>
              </a:spcBef>
              <a:buFontTx/>
              <a:buChar char="•"/>
              <a:defRPr/>
            </a:pPr>
            <a:r>
              <a:rPr lang="en-US" sz="1050" smtClean="0">
                <a:latin typeface="Calibri" pitchFamily="34" charset="0"/>
                <a:cs typeface="Calibri" pitchFamily="34" charset="0"/>
              </a:rPr>
              <a:t>Week 8 Kernenergie: maatschappelijke discussie (risico’s, afval), kernfusie</a:t>
            </a:r>
          </a:p>
          <a:p>
            <a:pPr marL="1257300" lvl="2" indent="-342900">
              <a:spcBef>
                <a:spcPct val="20000"/>
              </a:spcBef>
              <a:buFontTx/>
              <a:buChar char="•"/>
              <a:defRPr/>
            </a:pPr>
            <a:r>
              <a:rPr lang="en-US" sz="1050" smtClean="0">
                <a:latin typeface="Calibri" pitchFamily="34" charset="0"/>
                <a:cs typeface="Calibri" pitchFamily="34" charset="0"/>
              </a:rPr>
              <a:t>Week 9 Energiebronnen: fossiele brandstoffen (olie, gas, kolen), wind, zon (PV, thermisch, biomassa), waterkracht, geothermisch</a:t>
            </a:r>
          </a:p>
          <a:p>
            <a:pPr marL="1257300" lvl="2" indent="-342900">
              <a:spcBef>
                <a:spcPct val="20000"/>
              </a:spcBef>
              <a:buFontTx/>
              <a:buChar char="•"/>
              <a:defRPr/>
            </a:pPr>
            <a:r>
              <a:rPr lang="en-US" sz="1050" smtClean="0">
                <a:latin typeface="Calibri" pitchFamily="34" charset="0"/>
                <a:cs typeface="Calibri" pitchFamily="34" charset="0"/>
              </a:rPr>
              <a:t>Week 10 Energie: scenario’s voor Nederland, wereld, fysieke mogelijkheden, politiek, ethische vragen, economische aspecten</a:t>
            </a:r>
          </a:p>
          <a:p>
            <a:pPr marL="1257300" lvl="2" indent="-342900">
              <a:spcBef>
                <a:spcPct val="20000"/>
              </a:spcBef>
              <a:defRPr/>
            </a:pPr>
            <a:endParaRPr lang="en-US" sz="1050" smtClean="0">
              <a:latin typeface="Calibri" pitchFamily="34" charset="0"/>
              <a:cs typeface="Calibri" pitchFamily="34" charset="0"/>
            </a:endParaRPr>
          </a:p>
          <a:p>
            <a:pPr marL="1257300" lvl="2" indent="-342900">
              <a:spcBef>
                <a:spcPct val="20000"/>
              </a:spcBef>
              <a:defRPr/>
            </a:pPr>
            <a:endParaRPr lang="en-US" sz="1050" dirty="0" smtClean="0">
              <a:latin typeface="Calibri" pitchFamily="34" charset="0"/>
              <a:cs typeface="Calibri" pitchFamily="34" charset="0"/>
            </a:endParaRPr>
          </a:p>
        </p:txBody>
      </p:sp>
      <p:pic>
        <p:nvPicPr>
          <p:cNvPr id="151553" name="Picture 1"/>
          <p:cNvPicPr>
            <a:picLocks noChangeAspect="1" noChangeArrowheads="1"/>
          </p:cNvPicPr>
          <p:nvPr/>
        </p:nvPicPr>
        <p:blipFill>
          <a:blip r:embed="rId5" cstate="print"/>
          <a:srcRect/>
          <a:stretch>
            <a:fillRect/>
          </a:stretch>
        </p:blipFill>
        <p:spPr bwMode="auto">
          <a:xfrm>
            <a:off x="6629400" y="1524000"/>
            <a:ext cx="1912162" cy="2220052"/>
          </a:xfrm>
          <a:prstGeom prst="rect">
            <a:avLst/>
          </a:prstGeom>
          <a:noFill/>
          <a:ln w="9525">
            <a:noFill/>
            <a:miter lim="800000"/>
            <a:headEnd/>
            <a:tailEnd/>
          </a:ln>
        </p:spPr>
      </p:pic>
      <p:sp>
        <p:nvSpPr>
          <p:cNvPr id="8" name="Tekstvak 7"/>
          <p:cNvSpPr txBox="1"/>
          <p:nvPr/>
        </p:nvSpPr>
        <p:spPr>
          <a:xfrm>
            <a:off x="6629400" y="3810000"/>
            <a:ext cx="1633781" cy="276999"/>
          </a:xfrm>
          <a:prstGeom prst="rect">
            <a:avLst/>
          </a:prstGeom>
          <a:noFill/>
        </p:spPr>
        <p:txBody>
          <a:bodyPr wrap="none" rtlCol="0">
            <a:spAutoFit/>
          </a:bodyPr>
          <a:lstStyle/>
          <a:p>
            <a:r>
              <a:rPr lang="nl-NL" sz="1200" smtClean="0">
                <a:latin typeface="+mn-lt"/>
              </a:rPr>
              <a:t>Gratis te downloaden</a:t>
            </a:r>
            <a:endParaRPr lang="nl-NL" sz="1200" dirty="0" err="1" smtClean="0">
              <a:latin typeface="+mn-lt"/>
            </a:endParaRPr>
          </a:p>
        </p:txBody>
      </p:sp>
      <p:pic>
        <p:nvPicPr>
          <p:cNvPr id="151554" name="Picture 2"/>
          <p:cNvPicPr>
            <a:picLocks noChangeAspect="1" noChangeArrowheads="1"/>
          </p:cNvPicPr>
          <p:nvPr/>
        </p:nvPicPr>
        <p:blipFill>
          <a:blip r:embed="rId6" cstate="print"/>
          <a:srcRect/>
          <a:stretch>
            <a:fillRect/>
          </a:stretch>
        </p:blipFill>
        <p:spPr bwMode="auto">
          <a:xfrm>
            <a:off x="5334000" y="3505200"/>
            <a:ext cx="2319338" cy="126813"/>
          </a:xfrm>
          <a:prstGeom prst="rect">
            <a:avLst/>
          </a:prstGeom>
          <a:noFill/>
          <a:ln w="9525">
            <a:noFill/>
            <a:miter lim="800000"/>
            <a:headEnd/>
            <a:tailEnd/>
          </a:ln>
        </p:spPr>
      </p:pic>
      <p:sp>
        <p:nvSpPr>
          <p:cNvPr id="10" name="Tekstvak 9"/>
          <p:cNvSpPr txBox="1"/>
          <p:nvPr/>
        </p:nvSpPr>
        <p:spPr>
          <a:xfrm>
            <a:off x="5348846" y="6553200"/>
            <a:ext cx="3781356" cy="276999"/>
          </a:xfrm>
          <a:prstGeom prst="rect">
            <a:avLst/>
          </a:prstGeom>
          <a:noFill/>
        </p:spPr>
        <p:txBody>
          <a:bodyPr wrap="none" rtlCol="0">
            <a:spAutoFit/>
          </a:bodyPr>
          <a:lstStyle/>
          <a:p>
            <a:r>
              <a:rPr lang="nl-NL" sz="1200" smtClean="0">
                <a:latin typeface="+mn-lt"/>
              </a:rPr>
              <a:t>With thanks to dr. Stefan Hild, University of Glasgow </a:t>
            </a:r>
            <a:endParaRPr lang="nl-NL" sz="1200" dirty="0" err="1" smtClean="0">
              <a:latin typeface="+mn-lt"/>
            </a:endParaRPr>
          </a:p>
        </p:txBody>
      </p:sp>
      <p:sp>
        <p:nvSpPr>
          <p:cNvPr id="11" name="Afgeronde rechthoek 10"/>
          <p:cNvSpPr/>
          <p:nvPr/>
        </p:nvSpPr>
        <p:spPr bwMode="auto">
          <a:xfrm>
            <a:off x="940592" y="5805488"/>
            <a:ext cx="4469608" cy="2286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086600" cy="1143000"/>
          </a:xfrm>
        </p:spPr>
        <p:txBody>
          <a:bodyPr/>
          <a:lstStyle/>
          <a:p>
            <a:r>
              <a:rPr lang="en-US" i="1" dirty="0" smtClean="0">
                <a:solidFill>
                  <a:srgbClr val="000099"/>
                </a:solidFill>
                <a:cs typeface="Times New Roman" pitchFamily="18" charset="0"/>
              </a:rPr>
              <a:t>Oil spills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20</a:t>
            </a:fld>
            <a:endParaRPr lang="en-US">
              <a:latin typeface="Times" pitchFamily="18" charset="0"/>
            </a:endParaRPr>
          </a:p>
        </p:txBody>
      </p:sp>
      <p:pic>
        <p:nvPicPr>
          <p:cNvPr id="274434" name="Picture 2" descr="C:\Users\jo\Desktop\ChartQtySpilt1970to2007_000.png"/>
          <p:cNvPicPr>
            <a:picLocks noChangeAspect="1" noChangeArrowheads="1"/>
          </p:cNvPicPr>
          <p:nvPr/>
        </p:nvPicPr>
        <p:blipFill>
          <a:blip r:embed="rId3" cstate="print"/>
          <a:srcRect/>
          <a:stretch>
            <a:fillRect/>
          </a:stretch>
        </p:blipFill>
        <p:spPr bwMode="auto">
          <a:xfrm>
            <a:off x="4572000" y="1752600"/>
            <a:ext cx="4333876" cy="2824824"/>
          </a:xfrm>
          <a:prstGeom prst="rect">
            <a:avLst/>
          </a:prstGeom>
          <a:noFill/>
        </p:spPr>
      </p:pic>
      <p:pic>
        <p:nvPicPr>
          <p:cNvPr id="274435" name="Picture 3" descr="C:\Users\jo\Desktop\company-name.gif"/>
          <p:cNvPicPr>
            <a:picLocks noChangeAspect="1" noChangeArrowheads="1"/>
          </p:cNvPicPr>
          <p:nvPr/>
        </p:nvPicPr>
        <p:blipFill>
          <a:blip r:embed="rId4" cstate="print"/>
          <a:srcRect/>
          <a:stretch>
            <a:fillRect/>
          </a:stretch>
        </p:blipFill>
        <p:spPr bwMode="auto">
          <a:xfrm>
            <a:off x="4572000" y="1472337"/>
            <a:ext cx="4410076" cy="118338"/>
          </a:xfrm>
          <a:prstGeom prst="rect">
            <a:avLst/>
          </a:prstGeom>
          <a:noFill/>
        </p:spPr>
      </p:pic>
      <p:pic>
        <p:nvPicPr>
          <p:cNvPr id="274436" name="Picture 4" descr="C:\Users\jo\Desktop\logo.gif"/>
          <p:cNvPicPr>
            <a:picLocks noChangeAspect="1" noChangeArrowheads="1"/>
          </p:cNvPicPr>
          <p:nvPr/>
        </p:nvPicPr>
        <p:blipFill>
          <a:blip r:embed="rId5" cstate="print"/>
          <a:srcRect/>
          <a:stretch>
            <a:fillRect/>
          </a:stretch>
        </p:blipFill>
        <p:spPr bwMode="auto">
          <a:xfrm>
            <a:off x="7315200" y="762000"/>
            <a:ext cx="1419225" cy="495300"/>
          </a:xfrm>
          <a:prstGeom prst="rect">
            <a:avLst/>
          </a:prstGeom>
          <a:noFill/>
        </p:spPr>
      </p:pic>
      <p:pic>
        <p:nvPicPr>
          <p:cNvPr id="274437" name="Picture 5" descr="C:\Users\jo\Desktop\IXTOC_I_oil_well_blowout.jpg"/>
          <p:cNvPicPr>
            <a:picLocks noChangeAspect="1" noChangeArrowheads="1"/>
          </p:cNvPicPr>
          <p:nvPr/>
        </p:nvPicPr>
        <p:blipFill>
          <a:blip r:embed="rId6" cstate="print"/>
          <a:srcRect/>
          <a:stretch>
            <a:fillRect/>
          </a:stretch>
        </p:blipFill>
        <p:spPr bwMode="auto">
          <a:xfrm>
            <a:off x="1" y="4191000"/>
            <a:ext cx="3991694" cy="2667000"/>
          </a:xfrm>
          <a:prstGeom prst="rect">
            <a:avLst/>
          </a:prstGeom>
          <a:noFill/>
        </p:spPr>
      </p:pic>
      <p:sp>
        <p:nvSpPr>
          <p:cNvPr id="10" name="TextBox 9"/>
          <p:cNvSpPr txBox="1"/>
          <p:nvPr/>
        </p:nvSpPr>
        <p:spPr>
          <a:xfrm>
            <a:off x="152400" y="6172200"/>
            <a:ext cx="2422458" cy="523220"/>
          </a:xfrm>
          <a:prstGeom prst="rect">
            <a:avLst/>
          </a:prstGeom>
          <a:solidFill>
            <a:srgbClr val="FEFCAC"/>
          </a:solidFill>
        </p:spPr>
        <p:txBody>
          <a:bodyPr wrap="none" rtlCol="0">
            <a:spAutoFit/>
          </a:bodyPr>
          <a:lstStyle/>
          <a:p>
            <a:r>
              <a:rPr lang="en-US" sz="1400" dirty="0" smtClean="0">
                <a:latin typeface="+mn-lt"/>
              </a:rPr>
              <a:t>IXTOC I oil well blowout</a:t>
            </a:r>
          </a:p>
          <a:p>
            <a:r>
              <a:rPr lang="en-US" sz="1400" dirty="0" smtClean="0">
                <a:latin typeface="+mn-lt"/>
              </a:rPr>
              <a:t>1979, Gulf of Mexico, 480Mt</a:t>
            </a:r>
            <a:endParaRPr lang="en-US" sz="1400" dirty="0">
              <a:latin typeface="+mn-lt"/>
            </a:endParaRPr>
          </a:p>
        </p:txBody>
      </p:sp>
      <p:pic>
        <p:nvPicPr>
          <p:cNvPr id="274438" name="Picture 6" descr="C:\Users\jo\Desktop\burning-oil.jpg"/>
          <p:cNvPicPr>
            <a:picLocks noChangeAspect="1" noChangeArrowheads="1"/>
          </p:cNvPicPr>
          <p:nvPr/>
        </p:nvPicPr>
        <p:blipFill>
          <a:blip r:embed="rId7" cstate="print"/>
          <a:srcRect/>
          <a:stretch>
            <a:fillRect/>
          </a:stretch>
        </p:blipFill>
        <p:spPr bwMode="auto">
          <a:xfrm>
            <a:off x="7029450" y="3619500"/>
            <a:ext cx="2114550" cy="3238500"/>
          </a:xfrm>
          <a:prstGeom prst="rect">
            <a:avLst/>
          </a:prstGeom>
          <a:noFill/>
        </p:spPr>
      </p:pic>
      <p:sp>
        <p:nvSpPr>
          <p:cNvPr id="12" name="TextBox 11"/>
          <p:cNvSpPr txBox="1"/>
          <p:nvPr/>
        </p:nvSpPr>
        <p:spPr>
          <a:xfrm>
            <a:off x="5181600" y="5410200"/>
            <a:ext cx="2285999" cy="646331"/>
          </a:xfrm>
          <a:prstGeom prst="rect">
            <a:avLst/>
          </a:prstGeom>
          <a:solidFill>
            <a:srgbClr val="FEFCAC"/>
          </a:solidFill>
        </p:spPr>
        <p:txBody>
          <a:bodyPr wrap="square" rtlCol="0">
            <a:spAutoFit/>
          </a:bodyPr>
          <a:lstStyle/>
          <a:p>
            <a:r>
              <a:rPr lang="en-US" dirty="0" smtClean="0">
                <a:latin typeface="+mn-lt"/>
              </a:rPr>
              <a:t>Gulf war oil spill, 1991, 0.8 - 1.5Gt</a:t>
            </a:r>
            <a:endParaRPr lang="en-US" dirty="0">
              <a:latin typeface="+mn-lt"/>
            </a:endParaRPr>
          </a:p>
        </p:txBody>
      </p:sp>
      <p:pic>
        <p:nvPicPr>
          <p:cNvPr id="274439" name="Picture 7" descr="C:\Users\jo\Desktop\hubbertcurve.gif"/>
          <p:cNvPicPr>
            <a:picLocks noChangeAspect="1" noChangeArrowheads="1"/>
          </p:cNvPicPr>
          <p:nvPr/>
        </p:nvPicPr>
        <p:blipFill>
          <a:blip r:embed="rId8" cstate="print"/>
          <a:srcRect/>
          <a:stretch>
            <a:fillRect/>
          </a:stretch>
        </p:blipFill>
        <p:spPr bwMode="auto">
          <a:xfrm>
            <a:off x="152400" y="304800"/>
            <a:ext cx="3452813" cy="3312933"/>
          </a:xfrm>
          <a:prstGeom prst="rect">
            <a:avLst/>
          </a:prstGeom>
          <a:noFill/>
        </p:spPr>
      </p:pic>
      <p:pic>
        <p:nvPicPr>
          <p:cNvPr id="274440" name="Picture 8" descr="C:\Users\jo\Desktop\36571067_99b8ce7a3c.jpg"/>
          <p:cNvPicPr>
            <a:picLocks noChangeAspect="1" noChangeArrowheads="1"/>
          </p:cNvPicPr>
          <p:nvPr/>
        </p:nvPicPr>
        <p:blipFill>
          <a:blip r:embed="rId9" cstate="print"/>
          <a:srcRect/>
          <a:stretch>
            <a:fillRect/>
          </a:stretch>
        </p:blipFill>
        <p:spPr bwMode="auto">
          <a:xfrm>
            <a:off x="2971800" y="3505200"/>
            <a:ext cx="1420812" cy="15240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2" name="Picture 6" descr="C:\Users\jo\Desktop\piper-alpha-at-night.jpg"/>
          <p:cNvPicPr>
            <a:picLocks noChangeAspect="1" noChangeArrowheads="1"/>
          </p:cNvPicPr>
          <p:nvPr/>
        </p:nvPicPr>
        <p:blipFill>
          <a:blip r:embed="rId3" cstate="print"/>
          <a:srcRect/>
          <a:stretch>
            <a:fillRect/>
          </a:stretch>
        </p:blipFill>
        <p:spPr bwMode="auto">
          <a:xfrm>
            <a:off x="6534150" y="4392669"/>
            <a:ext cx="2609850" cy="2465331"/>
          </a:xfrm>
          <a:prstGeom prst="rect">
            <a:avLst/>
          </a:prstGeom>
          <a:noFill/>
        </p:spPr>
      </p:pic>
      <p:pic>
        <p:nvPicPr>
          <p:cNvPr id="275461" name="Picture 5" descr="C:\Users\jo\Desktop\bp1_s.jpg"/>
          <p:cNvPicPr>
            <a:picLocks noChangeAspect="1" noChangeArrowheads="1"/>
          </p:cNvPicPr>
          <p:nvPr/>
        </p:nvPicPr>
        <p:blipFill>
          <a:blip r:embed="rId4" cstate="print"/>
          <a:srcRect/>
          <a:stretch>
            <a:fillRect/>
          </a:stretch>
        </p:blipFill>
        <p:spPr bwMode="auto">
          <a:xfrm>
            <a:off x="0" y="3505200"/>
            <a:ext cx="4470400" cy="3352800"/>
          </a:xfrm>
          <a:prstGeom prst="rect">
            <a:avLst/>
          </a:prstGeom>
          <a:noFill/>
        </p:spPr>
      </p:pic>
      <p:sp>
        <p:nvSpPr>
          <p:cNvPr id="2" name="Title 1"/>
          <p:cNvSpPr>
            <a:spLocks noGrp="1"/>
          </p:cNvSpPr>
          <p:nvPr>
            <p:ph type="title"/>
          </p:nvPr>
        </p:nvSpPr>
        <p:spPr>
          <a:xfrm>
            <a:off x="2667000" y="0"/>
            <a:ext cx="5867400" cy="1143000"/>
          </a:xfrm>
        </p:spPr>
        <p:txBody>
          <a:bodyPr/>
          <a:lstStyle/>
          <a:p>
            <a:r>
              <a:rPr lang="en-US" i="1" dirty="0" smtClean="0">
                <a:solidFill>
                  <a:srgbClr val="000099"/>
                </a:solidFill>
                <a:cs typeface="Times New Roman" pitchFamily="18" charset="0"/>
              </a:rPr>
              <a:t>Oil: pipeline ruptures, platform accidents</a:t>
            </a:r>
          </a:p>
        </p:txBody>
      </p:sp>
      <p:sp>
        <p:nvSpPr>
          <p:cNvPr id="4" name="Footer Placeholder 3"/>
          <p:cNvSpPr>
            <a:spLocks noGrp="1"/>
          </p:cNvSpPr>
          <p:nvPr>
            <p:ph type="ftr" sz="quarter" idx="11"/>
          </p:nvPr>
        </p:nvSpPr>
        <p:spPr>
          <a:xfrm>
            <a:off x="4114800" y="1219200"/>
            <a:ext cx="4876800" cy="3352800"/>
          </a:xfrm>
          <a:solidFill>
            <a:srgbClr val="FEFCAC"/>
          </a:solidFill>
        </p:spPr>
        <p:txBody>
          <a:bodyPr/>
          <a:lstStyle/>
          <a:p>
            <a:pPr algn="l"/>
            <a:r>
              <a:rPr lang="en-US" sz="1050" dirty="0" smtClean="0">
                <a:latin typeface="+mn-lt"/>
              </a:rPr>
              <a:t>Nigeria</a:t>
            </a:r>
          </a:p>
          <a:p>
            <a:pPr algn="l"/>
            <a:r>
              <a:rPr lang="en-US" b="0" dirty="0" smtClean="0">
                <a:latin typeface="+mn-lt"/>
              </a:rPr>
              <a:t>1998: At Jesse, Nigeria in the Niger Delta in Nigeria, a petroleum pipeline exploded      killing about 1200 villagers, some of whom were scavenging gasoline. The worst of several similar incidents in this country</a:t>
            </a:r>
          </a:p>
          <a:p>
            <a:pPr algn="l"/>
            <a:r>
              <a:rPr lang="en-US" b="0" dirty="0" smtClean="0">
                <a:latin typeface="+mn-lt"/>
              </a:rPr>
              <a:t>2000: Another pipeline explosion near the town of Jesse killed about 250 villagers</a:t>
            </a:r>
          </a:p>
          <a:p>
            <a:pPr algn="l"/>
            <a:r>
              <a:rPr lang="en-US" b="0" dirty="0" smtClean="0">
                <a:latin typeface="+mn-lt"/>
              </a:rPr>
              <a:t>2000: At least 100 villagers died when a ruptured pipeline exploded in </a:t>
            </a:r>
            <a:r>
              <a:rPr lang="en-US" b="0" dirty="0" err="1" smtClean="0">
                <a:latin typeface="+mn-lt"/>
              </a:rPr>
              <a:t>Warri</a:t>
            </a:r>
            <a:endParaRPr lang="en-US" b="0" dirty="0" smtClean="0">
              <a:latin typeface="+mn-lt"/>
            </a:endParaRPr>
          </a:p>
          <a:p>
            <a:pPr algn="l"/>
            <a:r>
              <a:rPr lang="en-US" b="0" dirty="0" smtClean="0">
                <a:latin typeface="+mn-lt"/>
              </a:rPr>
              <a:t>2000: A leaking pipeline caught fire near the fishing village of </a:t>
            </a:r>
            <a:r>
              <a:rPr lang="en-US" b="0" dirty="0" err="1" smtClean="0">
                <a:latin typeface="+mn-lt"/>
              </a:rPr>
              <a:t>Ebute</a:t>
            </a:r>
            <a:r>
              <a:rPr lang="en-US" b="0" dirty="0" smtClean="0">
                <a:latin typeface="+mn-lt"/>
              </a:rPr>
              <a:t> near Lagos, killing at least 60 people</a:t>
            </a:r>
          </a:p>
          <a:p>
            <a:pPr algn="l"/>
            <a:r>
              <a:rPr lang="en-US" b="0" dirty="0" smtClean="0">
                <a:latin typeface="+mn-lt"/>
              </a:rPr>
              <a:t>2003: A pipeline punctured by thieves exploded and killed 125 villagers near </a:t>
            </a:r>
            <a:r>
              <a:rPr lang="en-US" b="0" dirty="0" err="1" smtClean="0">
                <a:latin typeface="+mn-lt"/>
              </a:rPr>
              <a:t>Umuahia</a:t>
            </a:r>
            <a:r>
              <a:rPr lang="en-US" b="0" dirty="0" smtClean="0">
                <a:latin typeface="+mn-lt"/>
              </a:rPr>
              <a:t>, </a:t>
            </a:r>
            <a:r>
              <a:rPr lang="en-US" b="0" dirty="0" err="1" smtClean="0">
                <a:latin typeface="+mn-lt"/>
              </a:rPr>
              <a:t>Abia</a:t>
            </a:r>
            <a:r>
              <a:rPr lang="en-US" b="0" dirty="0" smtClean="0">
                <a:latin typeface="+mn-lt"/>
              </a:rPr>
              <a:t> State</a:t>
            </a:r>
          </a:p>
          <a:p>
            <a:pPr algn="l"/>
            <a:r>
              <a:rPr lang="en-US" b="0" dirty="0" smtClean="0">
                <a:latin typeface="+mn-lt"/>
              </a:rPr>
              <a:t>2004: A pipeline punctured by thieves exploded and killed dozens of people in Lagos State</a:t>
            </a:r>
          </a:p>
          <a:p>
            <a:pPr algn="l"/>
            <a:r>
              <a:rPr lang="en-US" b="0" dirty="0" smtClean="0">
                <a:latin typeface="+mn-lt"/>
              </a:rPr>
              <a:t>2006: An oil pipeline punctured by thieves exploded and killed 150 people at the Atlas Creek Island in Lagos State.</a:t>
            </a:r>
          </a:p>
          <a:p>
            <a:pPr algn="l"/>
            <a:r>
              <a:rPr lang="en-US" b="0" dirty="0" smtClean="0">
                <a:latin typeface="+mn-lt"/>
              </a:rPr>
              <a:t>2006: A vandalized oil pipeline exploded in Lagos. Up to 500 people may have been killed.</a:t>
            </a:r>
          </a:p>
          <a:p>
            <a:pPr algn="l"/>
            <a:r>
              <a:rPr lang="en-US" b="0" dirty="0" smtClean="0">
                <a:latin typeface="+mn-lt"/>
              </a:rPr>
              <a:t>2008: 2008 </a:t>
            </a:r>
            <a:r>
              <a:rPr lang="en-US" b="0" dirty="0" err="1" smtClean="0">
                <a:latin typeface="+mn-lt"/>
              </a:rPr>
              <a:t>Ijegun</a:t>
            </a:r>
            <a:r>
              <a:rPr lang="en-US" b="0" dirty="0" smtClean="0">
                <a:latin typeface="+mn-lt"/>
              </a:rPr>
              <a:t> pipeline explosion</a:t>
            </a:r>
          </a:p>
          <a:p>
            <a:pPr algn="l"/>
            <a:endParaRPr lang="en-US" b="0" dirty="0" smtClean="0">
              <a:latin typeface="+mn-lt"/>
            </a:endParaRPr>
          </a:p>
          <a:p>
            <a:pPr algn="l"/>
            <a:r>
              <a:rPr lang="en-US" sz="1050" dirty="0" smtClean="0">
                <a:latin typeface="+mn-lt"/>
              </a:rPr>
              <a:t>Russia</a:t>
            </a:r>
          </a:p>
          <a:p>
            <a:pPr algn="l"/>
            <a:r>
              <a:rPr lang="en-US" b="0" dirty="0" smtClean="0">
                <a:latin typeface="+mn-lt"/>
              </a:rPr>
              <a:t>1989: Sparks from two passing trains detonated gas leaking from an LPG pipeline near Ufa. Up to 645 people were reported killed</a:t>
            </a:r>
            <a:endParaRPr lang="en-US" b="0" dirty="0">
              <a:latin typeface="+mn-lt"/>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21</a:t>
            </a:fld>
            <a:endParaRPr lang="en-US">
              <a:latin typeface="Times" pitchFamily="18" charset="0"/>
            </a:endParaRPr>
          </a:p>
        </p:txBody>
      </p:sp>
      <p:pic>
        <p:nvPicPr>
          <p:cNvPr id="275458" name="Picture 2" descr="C:\Users\jo\Desktop\RF_NG_pipestoEU.gif"/>
          <p:cNvPicPr>
            <a:picLocks noChangeAspect="1" noChangeArrowheads="1"/>
          </p:cNvPicPr>
          <p:nvPr/>
        </p:nvPicPr>
        <p:blipFill>
          <a:blip r:embed="rId5" cstate="print"/>
          <a:srcRect/>
          <a:stretch>
            <a:fillRect/>
          </a:stretch>
        </p:blipFill>
        <p:spPr bwMode="auto">
          <a:xfrm>
            <a:off x="533400" y="228600"/>
            <a:ext cx="2391153" cy="3048000"/>
          </a:xfrm>
          <a:prstGeom prst="rect">
            <a:avLst/>
          </a:prstGeom>
          <a:noFill/>
        </p:spPr>
      </p:pic>
      <p:sp>
        <p:nvSpPr>
          <p:cNvPr id="10" name="Footer Placeholder 3"/>
          <p:cNvSpPr txBox="1">
            <a:spLocks/>
          </p:cNvSpPr>
          <p:nvPr/>
        </p:nvSpPr>
        <p:spPr bwMode="auto">
          <a:xfrm>
            <a:off x="3733800" y="5181600"/>
            <a:ext cx="3352800" cy="1219200"/>
          </a:xfrm>
          <a:prstGeom prst="rect">
            <a:avLst/>
          </a:prstGeom>
          <a:solidFill>
            <a:srgbClr val="FEFCAC"/>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z="1050" b="1" dirty="0" smtClean="0">
                <a:latin typeface="+mn-lt"/>
              </a:rPr>
              <a:t>Piper Alpha</a:t>
            </a:r>
            <a:r>
              <a:rPr lang="en-US" sz="1050" dirty="0" smtClean="0">
                <a:latin typeface="+mn-lt"/>
              </a:rPr>
              <a:t> was a North Sea oil production platform operated by Occidental Petroleum (Caledonia) Ltd. The platform began production in 1976, first as an oil platform and then later converted to gas production. An explosion and resulting fire destroyed it on July 6, 1988, killing 167 men. Total insured loss was about US$ 3.4 billion.</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i="1" dirty="0" smtClean="0">
                <a:solidFill>
                  <a:srgbClr val="000099"/>
                </a:solidFill>
                <a:cs typeface="Times New Roman" pitchFamily="18" charset="0"/>
              </a:rPr>
              <a:t>Dam disasters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22</a:t>
            </a:fld>
            <a:endParaRPr lang="en-US">
              <a:latin typeface="Times" pitchFamily="18" charset="0"/>
            </a:endParaRPr>
          </a:p>
        </p:txBody>
      </p:sp>
      <p:pic>
        <p:nvPicPr>
          <p:cNvPr id="259074" name="Picture 2" descr="C:\Users\jo\Desktop\La_diga_del_Vajont_vista_da_Longarone_18-8-2005.jpg"/>
          <p:cNvPicPr>
            <a:picLocks noChangeAspect="1" noChangeArrowheads="1"/>
          </p:cNvPicPr>
          <p:nvPr/>
        </p:nvPicPr>
        <p:blipFill>
          <a:blip r:embed="rId3" cstate="print"/>
          <a:srcRect/>
          <a:stretch>
            <a:fillRect/>
          </a:stretch>
        </p:blipFill>
        <p:spPr bwMode="auto">
          <a:xfrm>
            <a:off x="6403082" y="2971800"/>
            <a:ext cx="2740918" cy="3886200"/>
          </a:xfrm>
          <a:prstGeom prst="rect">
            <a:avLst/>
          </a:prstGeom>
          <a:noFill/>
        </p:spPr>
      </p:pic>
      <p:pic>
        <p:nvPicPr>
          <p:cNvPr id="259075" name="Picture 3" descr="C:\Users\jo\Desktop\Stava.jpg"/>
          <p:cNvPicPr>
            <a:picLocks noChangeAspect="1" noChangeArrowheads="1"/>
          </p:cNvPicPr>
          <p:nvPr/>
        </p:nvPicPr>
        <p:blipFill>
          <a:blip r:embed="rId4" cstate="print"/>
          <a:srcRect/>
          <a:stretch>
            <a:fillRect/>
          </a:stretch>
        </p:blipFill>
        <p:spPr bwMode="auto">
          <a:xfrm>
            <a:off x="0" y="4605337"/>
            <a:ext cx="3172765" cy="2252663"/>
          </a:xfrm>
          <a:prstGeom prst="rect">
            <a:avLst/>
          </a:prstGeom>
          <a:noFill/>
        </p:spPr>
      </p:pic>
      <p:sp>
        <p:nvSpPr>
          <p:cNvPr id="10" name="TextBox 9"/>
          <p:cNvSpPr txBox="1"/>
          <p:nvPr/>
        </p:nvSpPr>
        <p:spPr>
          <a:xfrm>
            <a:off x="4648200" y="4876800"/>
            <a:ext cx="2667000" cy="1754326"/>
          </a:xfrm>
          <a:prstGeom prst="rect">
            <a:avLst/>
          </a:prstGeom>
          <a:solidFill>
            <a:srgbClr val="FEFCAC"/>
          </a:solidFill>
        </p:spPr>
        <p:txBody>
          <a:bodyPr wrap="square" rtlCol="0">
            <a:spAutoFit/>
          </a:bodyPr>
          <a:lstStyle/>
          <a:p>
            <a:r>
              <a:rPr lang="en-US" sz="1200" b="1" dirty="0" err="1" smtClean="0">
                <a:latin typeface="+mn-lt"/>
              </a:rPr>
              <a:t>Vajont</a:t>
            </a:r>
            <a:r>
              <a:rPr lang="en-US" sz="1200" b="1" dirty="0" smtClean="0">
                <a:latin typeface="+mn-lt"/>
              </a:rPr>
              <a:t> dam disaster – 1963</a:t>
            </a:r>
          </a:p>
          <a:p>
            <a:endParaRPr lang="en-US" sz="1200" dirty="0" smtClean="0">
              <a:latin typeface="+mn-lt"/>
            </a:endParaRPr>
          </a:p>
          <a:p>
            <a:r>
              <a:rPr lang="en-US" sz="1200" dirty="0" smtClean="0">
                <a:latin typeface="+mn-lt"/>
              </a:rPr>
              <a:t>One of the highest dams in the world measuring 262 </a:t>
            </a:r>
            <a:r>
              <a:rPr lang="en-US" sz="1200" dirty="0" err="1" smtClean="0">
                <a:latin typeface="+mn-lt"/>
              </a:rPr>
              <a:t>metres</a:t>
            </a:r>
            <a:r>
              <a:rPr lang="en-US" sz="1200" dirty="0" smtClean="0">
                <a:latin typeface="+mn-lt"/>
              </a:rPr>
              <a:t> </a:t>
            </a:r>
          </a:p>
          <a:p>
            <a:endParaRPr lang="en-US" sz="1200" dirty="0" smtClean="0">
              <a:latin typeface="+mn-lt"/>
            </a:endParaRPr>
          </a:p>
          <a:p>
            <a:r>
              <a:rPr lang="en-US" sz="1200" dirty="0" smtClean="0">
                <a:latin typeface="+mn-lt"/>
              </a:rPr>
              <a:t>Its 1963 failure during initial filling was caused by geological instability</a:t>
            </a:r>
          </a:p>
          <a:p>
            <a:endParaRPr lang="en-US" sz="1200" dirty="0" smtClean="0">
              <a:latin typeface="+mn-lt"/>
            </a:endParaRPr>
          </a:p>
          <a:p>
            <a:r>
              <a:rPr lang="en-US" sz="1200" dirty="0" smtClean="0">
                <a:latin typeface="+mn-lt"/>
              </a:rPr>
              <a:t>Total of 1910 casualties </a:t>
            </a:r>
          </a:p>
        </p:txBody>
      </p:sp>
      <p:sp>
        <p:nvSpPr>
          <p:cNvPr id="11" name="TextBox 10"/>
          <p:cNvSpPr txBox="1"/>
          <p:nvPr/>
        </p:nvSpPr>
        <p:spPr>
          <a:xfrm>
            <a:off x="1752600" y="4648200"/>
            <a:ext cx="2667000" cy="646331"/>
          </a:xfrm>
          <a:prstGeom prst="rect">
            <a:avLst/>
          </a:prstGeom>
          <a:solidFill>
            <a:srgbClr val="FEFCAC"/>
          </a:solidFill>
        </p:spPr>
        <p:txBody>
          <a:bodyPr wrap="square" rtlCol="0">
            <a:spAutoFit/>
          </a:bodyPr>
          <a:lstStyle/>
          <a:p>
            <a:r>
              <a:rPr lang="en-US" sz="1200" b="1" dirty="0" smtClean="0">
                <a:latin typeface="+mn-lt"/>
              </a:rPr>
              <a:t>Val </a:t>
            </a:r>
            <a:r>
              <a:rPr lang="en-US" sz="1200" b="1" dirty="0" err="1" smtClean="0">
                <a:latin typeface="+mn-lt"/>
              </a:rPr>
              <a:t>di</a:t>
            </a:r>
            <a:r>
              <a:rPr lang="en-US" sz="1200" b="1" dirty="0" smtClean="0">
                <a:latin typeface="+mn-lt"/>
              </a:rPr>
              <a:t> </a:t>
            </a:r>
            <a:r>
              <a:rPr lang="en-US" sz="1200" b="1" dirty="0" err="1" smtClean="0">
                <a:latin typeface="+mn-lt"/>
              </a:rPr>
              <a:t>Stava</a:t>
            </a:r>
            <a:r>
              <a:rPr lang="en-US" sz="1200" b="1" dirty="0" smtClean="0">
                <a:latin typeface="+mn-lt"/>
              </a:rPr>
              <a:t> dam disaster – 1985</a:t>
            </a:r>
          </a:p>
          <a:p>
            <a:endParaRPr lang="en-US" sz="1200" dirty="0" smtClean="0">
              <a:latin typeface="+mn-lt"/>
            </a:endParaRPr>
          </a:p>
          <a:p>
            <a:r>
              <a:rPr lang="en-US" sz="1200" dirty="0" smtClean="0">
                <a:latin typeface="+mn-lt"/>
              </a:rPr>
              <a:t>268 deaths</a:t>
            </a:r>
          </a:p>
        </p:txBody>
      </p:sp>
      <p:pic>
        <p:nvPicPr>
          <p:cNvPr id="12" name="Picture 2" descr="C:\Users\jo\Desktop\BanqiaoDamAfterFailure.jpg"/>
          <p:cNvPicPr>
            <a:picLocks noChangeAspect="1" noChangeArrowheads="1"/>
          </p:cNvPicPr>
          <p:nvPr/>
        </p:nvPicPr>
        <p:blipFill>
          <a:blip r:embed="rId5" cstate="print"/>
          <a:srcRect/>
          <a:stretch>
            <a:fillRect/>
          </a:stretch>
        </p:blipFill>
        <p:spPr bwMode="auto">
          <a:xfrm>
            <a:off x="1524000" y="1066800"/>
            <a:ext cx="4165600" cy="3124200"/>
          </a:xfrm>
          <a:prstGeom prst="rect">
            <a:avLst/>
          </a:prstGeom>
          <a:noFill/>
        </p:spPr>
      </p:pic>
      <p:sp>
        <p:nvSpPr>
          <p:cNvPr id="13" name="TextBox 12"/>
          <p:cNvSpPr txBox="1"/>
          <p:nvPr/>
        </p:nvSpPr>
        <p:spPr>
          <a:xfrm>
            <a:off x="0" y="762000"/>
            <a:ext cx="2209800" cy="2492990"/>
          </a:xfrm>
          <a:prstGeom prst="rect">
            <a:avLst/>
          </a:prstGeom>
          <a:solidFill>
            <a:srgbClr val="FEFCAC"/>
          </a:solidFill>
        </p:spPr>
        <p:txBody>
          <a:bodyPr wrap="square" rtlCol="0">
            <a:spAutoFit/>
          </a:bodyPr>
          <a:lstStyle/>
          <a:p>
            <a:r>
              <a:rPr lang="en-US" sz="1200" b="1" dirty="0" err="1" smtClean="0">
                <a:latin typeface="+mn-lt"/>
              </a:rPr>
              <a:t>Banqiao</a:t>
            </a:r>
            <a:r>
              <a:rPr lang="en-US" sz="1200" b="1" dirty="0" smtClean="0">
                <a:latin typeface="+mn-lt"/>
              </a:rPr>
              <a:t> dam failure – 1975</a:t>
            </a:r>
          </a:p>
          <a:p>
            <a:endParaRPr lang="en-US" sz="1200" i="1" dirty="0" smtClean="0">
              <a:solidFill>
                <a:srgbClr val="000099"/>
              </a:solidFill>
              <a:latin typeface="+mn-lt"/>
              <a:cs typeface="Times New Roman" pitchFamily="18" charset="0"/>
            </a:endParaRPr>
          </a:p>
          <a:p>
            <a:r>
              <a:rPr lang="en-US" sz="1200" dirty="0" smtClean="0">
                <a:latin typeface="+mn-lt"/>
              </a:rPr>
              <a:t>According to the Hydrology Department of Henan Province, in the province, approximately 86,000 people died from flooding and another 145,000 died during subsequent epidemics and famine. In addition, about 5,960,000 buildings collapsed, and 11 million residents were affected.</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i="1" dirty="0" smtClean="0">
                <a:solidFill>
                  <a:srgbClr val="000099"/>
                </a:solidFill>
                <a:cs typeface="Times New Roman" pitchFamily="18" charset="0"/>
              </a:rPr>
              <a:t>International Nuclear Event Scale</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pic>
        <p:nvPicPr>
          <p:cNvPr id="276482" name="Picture 2" descr="C:\Users\jo\Desktop\Iaea-vienna.jpg"/>
          <p:cNvPicPr>
            <a:picLocks noChangeAspect="1" noChangeArrowheads="1"/>
          </p:cNvPicPr>
          <p:nvPr/>
        </p:nvPicPr>
        <p:blipFill>
          <a:blip r:embed="rId3" cstate="print"/>
          <a:srcRect/>
          <a:stretch>
            <a:fillRect/>
          </a:stretch>
        </p:blipFill>
        <p:spPr bwMode="auto">
          <a:xfrm>
            <a:off x="5334000" y="1752600"/>
            <a:ext cx="2946400" cy="2209800"/>
          </a:xfrm>
          <a:prstGeom prst="rect">
            <a:avLst/>
          </a:prstGeom>
          <a:noFill/>
        </p:spPr>
      </p:pic>
      <p:pic>
        <p:nvPicPr>
          <p:cNvPr id="276484" name="Picture 4" descr="C:\Users\jo\Desktop\200px-Flag_of_IAEA_svg.png"/>
          <p:cNvPicPr>
            <a:picLocks noChangeAspect="1" noChangeArrowheads="1"/>
          </p:cNvPicPr>
          <p:nvPr/>
        </p:nvPicPr>
        <p:blipFill>
          <a:blip r:embed="rId4" cstate="print"/>
          <a:srcRect/>
          <a:stretch>
            <a:fillRect/>
          </a:stretch>
        </p:blipFill>
        <p:spPr bwMode="auto">
          <a:xfrm>
            <a:off x="304800" y="1295400"/>
            <a:ext cx="1905000" cy="1266825"/>
          </a:xfrm>
          <a:prstGeom prst="rect">
            <a:avLst/>
          </a:prstGeom>
          <a:noFill/>
        </p:spPr>
      </p:pic>
      <p:sp>
        <p:nvSpPr>
          <p:cNvPr id="9" name="TextBox 8"/>
          <p:cNvSpPr txBox="1"/>
          <p:nvPr/>
        </p:nvSpPr>
        <p:spPr>
          <a:xfrm>
            <a:off x="304800" y="2819400"/>
            <a:ext cx="3903697" cy="369332"/>
          </a:xfrm>
          <a:prstGeom prst="rect">
            <a:avLst/>
          </a:prstGeom>
          <a:solidFill>
            <a:srgbClr val="FEFCAC"/>
          </a:solidFill>
        </p:spPr>
        <p:txBody>
          <a:bodyPr wrap="none" rtlCol="0">
            <a:spAutoFit/>
          </a:bodyPr>
          <a:lstStyle/>
          <a:p>
            <a:r>
              <a:rPr lang="en-US" dirty="0" smtClean="0">
                <a:latin typeface="+mn-lt"/>
              </a:rPr>
              <a:t>International Atomic Energy Agency</a:t>
            </a:r>
            <a:endParaRPr lang="en-US" dirty="0">
              <a:latin typeface="+mn-lt"/>
            </a:endParaRPr>
          </a:p>
        </p:txBody>
      </p:sp>
      <p:graphicFrame>
        <p:nvGraphicFramePr>
          <p:cNvPr id="10" name="Table 9"/>
          <p:cNvGraphicFramePr>
            <a:graphicFrameLocks noGrp="1"/>
          </p:cNvGraphicFramePr>
          <p:nvPr/>
        </p:nvGraphicFramePr>
        <p:xfrm>
          <a:off x="0" y="4879713"/>
          <a:ext cx="9144000" cy="1978287"/>
        </p:xfrm>
        <a:graphic>
          <a:graphicData uri="http://schemas.openxmlformats.org/drawingml/2006/table">
            <a:tbl>
              <a:tblPr firstRow="1" bandRow="1">
                <a:tableStyleId>{93296810-A885-4BE3-A3E7-6D5BEEA58F35}</a:tableStyleId>
              </a:tblPr>
              <a:tblGrid>
                <a:gridCol w="3200400"/>
                <a:gridCol w="2590800"/>
                <a:gridCol w="3352800"/>
              </a:tblGrid>
              <a:tr h="240457">
                <a:tc>
                  <a:txBody>
                    <a:bodyPr/>
                    <a:lstStyle/>
                    <a:p>
                      <a:r>
                        <a:rPr lang="en-US" sz="1200" dirty="0" smtClean="0"/>
                        <a:t>Level 7: Major accident</a:t>
                      </a:r>
                    </a:p>
                  </a:txBody>
                  <a:tcPr/>
                </a:tc>
                <a:tc>
                  <a:txBody>
                    <a:bodyPr/>
                    <a:lstStyle/>
                    <a:p>
                      <a:r>
                        <a:rPr lang="en-US" sz="1200" dirty="0" smtClean="0"/>
                        <a:t>Chernobyl</a:t>
                      </a:r>
                    </a:p>
                  </a:txBody>
                  <a:tcPr/>
                </a:tc>
                <a:tc>
                  <a:txBody>
                    <a:bodyPr/>
                    <a:lstStyle/>
                    <a:p>
                      <a:r>
                        <a:rPr lang="en-US" sz="1200" dirty="0" smtClean="0"/>
                        <a:t>Large off-site impact</a:t>
                      </a:r>
                    </a:p>
                  </a:txBody>
                  <a:tcPr/>
                </a:tc>
              </a:tr>
              <a:tr h="240457">
                <a:tc>
                  <a:txBody>
                    <a:bodyPr/>
                    <a:lstStyle/>
                    <a:p>
                      <a:r>
                        <a:rPr lang="en-US" sz="1200" dirty="0" smtClean="0"/>
                        <a:t>Level 6: Serious accident</a:t>
                      </a:r>
                      <a:endParaRPr lang="en-US" sz="1200" dirty="0"/>
                    </a:p>
                  </a:txBody>
                  <a:tcPr/>
                </a:tc>
                <a:tc>
                  <a:txBody>
                    <a:bodyPr/>
                    <a:lstStyle/>
                    <a:p>
                      <a:r>
                        <a:rPr lang="en-US" sz="1200" dirty="0" err="1" smtClean="0"/>
                        <a:t>Mayak</a:t>
                      </a:r>
                      <a:endParaRPr lang="en-US" sz="1200" dirty="0"/>
                    </a:p>
                  </a:txBody>
                  <a:tcPr/>
                </a:tc>
                <a:tc>
                  <a:txBody>
                    <a:bodyPr/>
                    <a:lstStyle/>
                    <a:p>
                      <a:r>
                        <a:rPr lang="en-US" sz="1200" dirty="0" smtClean="0"/>
                        <a:t>Significant off-site release</a:t>
                      </a:r>
                      <a:endParaRPr lang="en-US" sz="1200" dirty="0"/>
                    </a:p>
                  </a:txBody>
                  <a:tcPr/>
                </a:tc>
              </a:tr>
              <a:tr h="332367">
                <a:tc>
                  <a:txBody>
                    <a:bodyPr/>
                    <a:lstStyle/>
                    <a:p>
                      <a:r>
                        <a:rPr lang="en-US" sz="1200" kern="1200" baseline="0" dirty="0" smtClean="0">
                          <a:solidFill>
                            <a:schemeClr val="dk1"/>
                          </a:solidFill>
                          <a:latin typeface="+mn-lt"/>
                          <a:ea typeface="+mn-ea"/>
                          <a:cs typeface="+mn-cs"/>
                        </a:rPr>
                        <a:t>Level 5: Accident with wider consequences</a:t>
                      </a:r>
                    </a:p>
                  </a:txBody>
                  <a:tcPr/>
                </a:tc>
                <a:tc>
                  <a:txBody>
                    <a:bodyPr/>
                    <a:lstStyle/>
                    <a:p>
                      <a:r>
                        <a:rPr lang="en-US" sz="1200" kern="1200" baseline="0" dirty="0" err="1" smtClean="0">
                          <a:solidFill>
                            <a:schemeClr val="dk1"/>
                          </a:solidFill>
                          <a:latin typeface="+mn-lt"/>
                          <a:ea typeface="+mn-ea"/>
                          <a:cs typeface="+mn-cs"/>
                        </a:rPr>
                        <a:t>Windskale</a:t>
                      </a:r>
                      <a:r>
                        <a:rPr lang="en-US" sz="1200" kern="1200" baseline="0" dirty="0" smtClean="0">
                          <a:solidFill>
                            <a:schemeClr val="dk1"/>
                          </a:solidFill>
                          <a:latin typeface="+mn-lt"/>
                          <a:ea typeface="+mn-ea"/>
                          <a:cs typeface="+mn-cs"/>
                        </a:rPr>
                        <a:t>, Three mile island</a:t>
                      </a:r>
                    </a:p>
                  </a:txBody>
                  <a:tcPr/>
                </a:tc>
                <a:tc>
                  <a:txBody>
                    <a:bodyPr/>
                    <a:lstStyle/>
                    <a:p>
                      <a:r>
                        <a:rPr lang="en-US" sz="1200" kern="1200" baseline="0" dirty="0" smtClean="0">
                          <a:solidFill>
                            <a:schemeClr val="dk1"/>
                          </a:solidFill>
                          <a:latin typeface="+mn-lt"/>
                          <a:ea typeface="+mn-ea"/>
                          <a:cs typeface="+mn-cs"/>
                        </a:rPr>
                        <a:t>Severe reactor damage, limited off-site release</a:t>
                      </a:r>
                    </a:p>
                  </a:txBody>
                  <a:tcPr/>
                </a:tc>
              </a:tr>
              <a:tr h="240457">
                <a:tc>
                  <a:txBody>
                    <a:bodyPr/>
                    <a:lstStyle/>
                    <a:p>
                      <a:r>
                        <a:rPr lang="en-US" sz="1200" dirty="0" smtClean="0"/>
                        <a:t>Level</a:t>
                      </a:r>
                      <a:r>
                        <a:rPr lang="en-US" sz="1200" baseline="0" dirty="0" smtClean="0"/>
                        <a:t> 4: Accident with local consequences</a:t>
                      </a:r>
                      <a:endParaRPr lang="en-US" sz="1200" dirty="0"/>
                    </a:p>
                  </a:txBody>
                  <a:tcPr/>
                </a:tc>
                <a:tc>
                  <a:txBody>
                    <a:bodyPr/>
                    <a:lstStyle/>
                    <a:p>
                      <a:r>
                        <a:rPr lang="en-US" sz="1200" dirty="0" err="1" smtClean="0"/>
                        <a:t>Sellafield</a:t>
                      </a:r>
                      <a:r>
                        <a:rPr lang="en-US" sz="1200" dirty="0" smtClean="0"/>
                        <a:t>, Saint-Laurent,</a:t>
                      </a:r>
                      <a:r>
                        <a:rPr lang="en-US" sz="1200" baseline="0" dirty="0" smtClean="0"/>
                        <a:t> </a:t>
                      </a:r>
                      <a:r>
                        <a:rPr lang="en-US" sz="1200" baseline="0" dirty="0" err="1" smtClean="0"/>
                        <a:t>Tokaimura</a:t>
                      </a:r>
                      <a:endParaRPr lang="en-US" sz="1200" dirty="0"/>
                    </a:p>
                  </a:txBody>
                  <a:tcPr/>
                </a:tc>
                <a:tc>
                  <a:txBody>
                    <a:bodyPr/>
                    <a:lstStyle/>
                    <a:p>
                      <a:r>
                        <a:rPr lang="en-US" sz="1200" dirty="0" smtClean="0"/>
                        <a:t>Public exposure</a:t>
                      </a:r>
                      <a:r>
                        <a:rPr lang="en-US" sz="1200" baseline="0" dirty="0" smtClean="0"/>
                        <a:t> (near limits), fatal exposure</a:t>
                      </a:r>
                      <a:endParaRPr lang="en-US" sz="1200" dirty="0"/>
                    </a:p>
                  </a:txBody>
                  <a:tcPr/>
                </a:tc>
              </a:tr>
              <a:tr h="240457">
                <a:tc>
                  <a:txBody>
                    <a:bodyPr/>
                    <a:lstStyle/>
                    <a:p>
                      <a:r>
                        <a:rPr lang="en-US" sz="1200" dirty="0" smtClean="0"/>
                        <a:t>Level 3: Serious</a:t>
                      </a:r>
                      <a:r>
                        <a:rPr lang="en-US" sz="1200" baseline="0" dirty="0" smtClean="0"/>
                        <a:t> incident</a:t>
                      </a:r>
                      <a:endParaRPr lang="en-US" sz="1200" dirty="0"/>
                    </a:p>
                  </a:txBody>
                  <a:tcPr/>
                </a:tc>
                <a:tc>
                  <a:txBody>
                    <a:bodyPr/>
                    <a:lstStyle/>
                    <a:p>
                      <a:r>
                        <a:rPr lang="en-US" sz="1200" dirty="0" smtClean="0"/>
                        <a:t>Thorp </a:t>
                      </a:r>
                      <a:r>
                        <a:rPr lang="en-US" sz="1200" dirty="0" err="1" smtClean="0"/>
                        <a:t>Sellafield</a:t>
                      </a:r>
                      <a:r>
                        <a:rPr lang="en-US" sz="1200" dirty="0" smtClean="0"/>
                        <a:t>,</a:t>
                      </a:r>
                      <a:r>
                        <a:rPr lang="en-US" sz="1200" baseline="0" dirty="0" smtClean="0"/>
                        <a:t> </a:t>
                      </a:r>
                      <a:r>
                        <a:rPr lang="en-US" sz="1200" baseline="0" dirty="0" err="1" smtClean="0"/>
                        <a:t>Paks</a:t>
                      </a:r>
                      <a:r>
                        <a:rPr lang="en-US" sz="1200" baseline="0" dirty="0" smtClean="0"/>
                        <a:t> </a:t>
                      </a:r>
                      <a:endParaRPr lang="en-US" sz="1200" dirty="0"/>
                    </a:p>
                  </a:txBody>
                  <a:tcPr/>
                </a:tc>
                <a:tc>
                  <a:txBody>
                    <a:bodyPr/>
                    <a:lstStyle/>
                    <a:p>
                      <a:r>
                        <a:rPr lang="en-US" sz="1200" dirty="0" smtClean="0"/>
                        <a:t>Public exposure (below limits), near</a:t>
                      </a:r>
                      <a:r>
                        <a:rPr lang="en-US" sz="1200" baseline="0" dirty="0" smtClean="0"/>
                        <a:t> accident</a:t>
                      </a:r>
                      <a:endParaRPr lang="en-US" sz="1200" dirty="0"/>
                    </a:p>
                  </a:txBody>
                  <a:tcPr/>
                </a:tc>
              </a:tr>
              <a:tr h="240457">
                <a:tc>
                  <a:txBody>
                    <a:bodyPr/>
                    <a:lstStyle/>
                    <a:p>
                      <a:r>
                        <a:rPr lang="en-US" sz="1200" dirty="0" smtClean="0"/>
                        <a:t>Level 2: Incident</a:t>
                      </a:r>
                      <a:endParaRPr lang="en-US" sz="1200" dirty="0"/>
                    </a:p>
                  </a:txBody>
                  <a:tcPr/>
                </a:tc>
                <a:tc>
                  <a:txBody>
                    <a:bodyPr/>
                    <a:lstStyle/>
                    <a:p>
                      <a:r>
                        <a:rPr lang="en-US" sz="1200" dirty="0" err="1" smtClean="0"/>
                        <a:t>Asco</a:t>
                      </a:r>
                      <a:r>
                        <a:rPr lang="en-US" sz="1200" dirty="0" smtClean="0"/>
                        <a:t>, </a:t>
                      </a:r>
                      <a:r>
                        <a:rPr lang="en-US" sz="1200" dirty="0" err="1" smtClean="0"/>
                        <a:t>Forsmark</a:t>
                      </a:r>
                      <a:endParaRPr lang="en-US" sz="1200" dirty="0"/>
                    </a:p>
                  </a:txBody>
                  <a:tcPr/>
                </a:tc>
                <a:tc>
                  <a:txBody>
                    <a:bodyPr/>
                    <a:lstStyle/>
                    <a:p>
                      <a:r>
                        <a:rPr lang="en-US" sz="1200" dirty="0" smtClean="0"/>
                        <a:t>No off-site</a:t>
                      </a:r>
                      <a:r>
                        <a:rPr lang="en-US" sz="1200" baseline="0" dirty="0" smtClean="0"/>
                        <a:t> impact, overexposure of worker</a:t>
                      </a:r>
                      <a:endParaRPr lang="en-US" sz="1200" dirty="0"/>
                    </a:p>
                  </a:txBody>
                  <a:tcPr/>
                </a:tc>
              </a:tr>
              <a:tr h="240457">
                <a:tc>
                  <a:txBody>
                    <a:bodyPr/>
                    <a:lstStyle/>
                    <a:p>
                      <a:r>
                        <a:rPr lang="en-US" sz="1200" dirty="0" smtClean="0"/>
                        <a:t>Level 1: Anomaly</a:t>
                      </a:r>
                      <a:endParaRPr lang="en-US" sz="1200" dirty="0"/>
                    </a:p>
                  </a:txBody>
                  <a:tcPr/>
                </a:tc>
                <a:tc>
                  <a:txBody>
                    <a:bodyPr/>
                    <a:lstStyle/>
                    <a:p>
                      <a:r>
                        <a:rPr lang="en-US" sz="1200" dirty="0" err="1" smtClean="0"/>
                        <a:t>Tricastin</a:t>
                      </a:r>
                      <a:endParaRPr lang="en-US" sz="1200" dirty="0"/>
                    </a:p>
                  </a:txBody>
                  <a:tcPr/>
                </a:tc>
                <a:tc>
                  <a:txBody>
                    <a:bodyPr/>
                    <a:lstStyle/>
                    <a:p>
                      <a:r>
                        <a:rPr lang="en-US" sz="1200" dirty="0" smtClean="0"/>
                        <a:t>Anomaly</a:t>
                      </a:r>
                      <a:r>
                        <a:rPr lang="en-US" sz="1200" baseline="0" dirty="0" smtClean="0"/>
                        <a:t> (water leak, contamination)</a:t>
                      </a:r>
                      <a:endParaRPr lang="en-US" sz="1200" dirty="0"/>
                    </a:p>
                  </a:txBody>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i="1" dirty="0" smtClean="0">
                <a:solidFill>
                  <a:srgbClr val="000099"/>
                </a:solidFill>
                <a:cs typeface="Times New Roman" pitchFamily="18" charset="0"/>
              </a:rPr>
              <a:t>First nuclear accidents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24</a:t>
            </a:fld>
            <a:endParaRPr lang="en-US">
              <a:latin typeface="Times" pitchFamily="18" charset="0"/>
            </a:endParaRPr>
          </a:p>
        </p:txBody>
      </p:sp>
      <p:pic>
        <p:nvPicPr>
          <p:cNvPr id="278530" name="Picture 2" descr="C:\Users\jo\Desktop\Partially-reflected-plutonium-sphere.jpg"/>
          <p:cNvPicPr>
            <a:picLocks noChangeAspect="1" noChangeArrowheads="1"/>
          </p:cNvPicPr>
          <p:nvPr/>
        </p:nvPicPr>
        <p:blipFill>
          <a:blip r:embed="rId3" cstate="print"/>
          <a:srcRect/>
          <a:stretch>
            <a:fillRect/>
          </a:stretch>
        </p:blipFill>
        <p:spPr bwMode="auto">
          <a:xfrm>
            <a:off x="5029200" y="1066800"/>
            <a:ext cx="3648075" cy="2811574"/>
          </a:xfrm>
          <a:prstGeom prst="rect">
            <a:avLst/>
          </a:prstGeom>
          <a:noFill/>
        </p:spPr>
      </p:pic>
      <p:sp>
        <p:nvSpPr>
          <p:cNvPr id="7" name="TextBox 6"/>
          <p:cNvSpPr txBox="1"/>
          <p:nvPr/>
        </p:nvSpPr>
        <p:spPr>
          <a:xfrm>
            <a:off x="228600" y="1371600"/>
            <a:ext cx="5105400" cy="2123658"/>
          </a:xfrm>
          <a:prstGeom prst="rect">
            <a:avLst/>
          </a:prstGeom>
          <a:solidFill>
            <a:srgbClr val="FEFCAC"/>
          </a:solidFill>
        </p:spPr>
        <p:txBody>
          <a:bodyPr wrap="square" rtlCol="0">
            <a:spAutoFit/>
          </a:bodyPr>
          <a:lstStyle/>
          <a:p>
            <a:r>
              <a:rPr lang="en-US" sz="1100" b="1" dirty="0" smtClean="0">
                <a:latin typeface="+mn-lt"/>
              </a:rPr>
              <a:t>Harry K. </a:t>
            </a:r>
            <a:r>
              <a:rPr lang="en-US" sz="1100" b="1" dirty="0" err="1" smtClean="0">
                <a:latin typeface="+mn-lt"/>
              </a:rPr>
              <a:t>Daghlian</a:t>
            </a:r>
            <a:r>
              <a:rPr lang="en-US" sz="1100" b="1" dirty="0" smtClean="0">
                <a:latin typeface="+mn-lt"/>
              </a:rPr>
              <a:t>, Jr., (1921 – September 15, 1945)</a:t>
            </a:r>
          </a:p>
          <a:p>
            <a:endParaRPr lang="en-US" sz="1100" dirty="0" smtClean="0">
              <a:latin typeface="+mn-lt"/>
            </a:endParaRPr>
          </a:p>
          <a:p>
            <a:r>
              <a:rPr lang="en-US" sz="1100" dirty="0" smtClean="0">
                <a:latin typeface="+mn-lt"/>
              </a:rPr>
              <a:t>Physicist of Armenian descent with the Manhattan Project who accidentally irradiated himself on August 21, 1945 during a critical mass experiment at the remote Omega Site facility at Los Alamos National Laboratory in New Mexico, resulting in his death 21 days later.</a:t>
            </a:r>
          </a:p>
          <a:p>
            <a:endParaRPr lang="en-US" sz="1100" dirty="0" smtClean="0">
              <a:latin typeface="+mn-lt"/>
            </a:endParaRPr>
          </a:p>
          <a:p>
            <a:r>
              <a:rPr lang="en-US" sz="1100" dirty="0" err="1" smtClean="0">
                <a:latin typeface="+mn-lt"/>
              </a:rPr>
              <a:t>Daghlian</a:t>
            </a:r>
            <a:r>
              <a:rPr lang="en-US" sz="1100" dirty="0" smtClean="0">
                <a:latin typeface="+mn-lt"/>
              </a:rPr>
              <a:t> was irradiated as a result of a criticality accident that occurred when he accidentally dropped a small tungsten carbide brick onto a 6.2 kg delta phase plutonium bomb core. </a:t>
            </a:r>
          </a:p>
          <a:p>
            <a:endParaRPr lang="en-US" sz="1100" dirty="0" smtClean="0">
              <a:latin typeface="+mn-lt"/>
            </a:endParaRPr>
          </a:p>
          <a:p>
            <a:r>
              <a:rPr lang="en-US" sz="1100" dirty="0" smtClean="0">
                <a:latin typeface="+mn-lt"/>
              </a:rPr>
              <a:t>This core was later nicknamed the "Demon core”</a:t>
            </a:r>
          </a:p>
        </p:txBody>
      </p:sp>
      <p:sp>
        <p:nvSpPr>
          <p:cNvPr id="8" name="TextBox 7"/>
          <p:cNvSpPr txBox="1"/>
          <p:nvPr/>
        </p:nvSpPr>
        <p:spPr>
          <a:xfrm>
            <a:off x="228600" y="3667542"/>
            <a:ext cx="5105400" cy="1615827"/>
          </a:xfrm>
          <a:prstGeom prst="rect">
            <a:avLst/>
          </a:prstGeom>
          <a:solidFill>
            <a:srgbClr val="FEFCAC"/>
          </a:solidFill>
        </p:spPr>
        <p:txBody>
          <a:bodyPr wrap="square" rtlCol="0">
            <a:spAutoFit/>
          </a:bodyPr>
          <a:lstStyle/>
          <a:p>
            <a:r>
              <a:rPr lang="en-US" sz="1100" b="1" dirty="0" smtClean="0">
                <a:latin typeface="+mn-lt"/>
              </a:rPr>
              <a:t>Louis Alexander </a:t>
            </a:r>
            <a:r>
              <a:rPr lang="en-US" sz="1100" b="1" dirty="0" err="1" smtClean="0">
                <a:latin typeface="+mn-lt"/>
              </a:rPr>
              <a:t>Slotin</a:t>
            </a:r>
            <a:r>
              <a:rPr lang="en-US" sz="1100" b="1" dirty="0" smtClean="0">
                <a:latin typeface="+mn-lt"/>
              </a:rPr>
              <a:t> (December 1, 1910 – May 30, 1946)</a:t>
            </a:r>
          </a:p>
          <a:p>
            <a:endParaRPr lang="en-US" sz="1100" dirty="0" smtClean="0">
              <a:latin typeface="+mn-lt"/>
            </a:endParaRPr>
          </a:p>
          <a:p>
            <a:r>
              <a:rPr lang="en-US" sz="1100" dirty="0" smtClean="0">
                <a:latin typeface="+mn-lt"/>
              </a:rPr>
              <a:t>Canadian physicist and chemist who took part in the Manhattan Project. </a:t>
            </a:r>
          </a:p>
          <a:p>
            <a:r>
              <a:rPr lang="en-US" sz="1100" dirty="0" smtClean="0">
                <a:latin typeface="+mn-lt"/>
              </a:rPr>
              <a:t>Performed experiments with uranium and plutonium cores to determine their critical mass values. After World War II, </a:t>
            </a:r>
            <a:r>
              <a:rPr lang="en-US" sz="1100" dirty="0" err="1" smtClean="0">
                <a:latin typeface="+mn-lt"/>
              </a:rPr>
              <a:t>Slotin</a:t>
            </a:r>
            <a:r>
              <a:rPr lang="en-US" sz="1100" dirty="0" smtClean="0">
                <a:latin typeface="+mn-lt"/>
              </a:rPr>
              <a:t> continued his research at Los Alamos National Laboratory. </a:t>
            </a:r>
          </a:p>
          <a:p>
            <a:endParaRPr lang="en-US" sz="1100" dirty="0" smtClean="0">
              <a:latin typeface="+mn-lt"/>
            </a:endParaRPr>
          </a:p>
          <a:p>
            <a:r>
              <a:rPr lang="en-US" sz="1100" dirty="0" smtClean="0">
                <a:latin typeface="+mn-lt"/>
              </a:rPr>
              <a:t>On May 21, 1946, </a:t>
            </a:r>
            <a:r>
              <a:rPr lang="en-US" sz="1100" dirty="0" err="1" smtClean="0">
                <a:latin typeface="+mn-lt"/>
              </a:rPr>
              <a:t>Slotin</a:t>
            </a:r>
            <a:r>
              <a:rPr lang="en-US" sz="1100" dirty="0" smtClean="0">
                <a:latin typeface="+mn-lt"/>
              </a:rPr>
              <a:t> accidentally began a fission reaction, which released a burst of hard radiation. He was rushed to hospital, and died nine days later.</a:t>
            </a:r>
          </a:p>
        </p:txBody>
      </p:sp>
      <p:pic>
        <p:nvPicPr>
          <p:cNvPr id="278531" name="Picture 3" descr="C:\Users\jo\Desktop\Tickling_the_Dragons_Tail.jpg"/>
          <p:cNvPicPr>
            <a:picLocks noChangeAspect="1" noChangeArrowheads="1"/>
          </p:cNvPicPr>
          <p:nvPr/>
        </p:nvPicPr>
        <p:blipFill>
          <a:blip r:embed="rId4" cstate="print"/>
          <a:srcRect/>
          <a:stretch>
            <a:fillRect/>
          </a:stretch>
        </p:blipFill>
        <p:spPr bwMode="auto">
          <a:xfrm>
            <a:off x="5648326" y="4267787"/>
            <a:ext cx="3495674" cy="2590213"/>
          </a:xfrm>
          <a:prstGeom prst="rect">
            <a:avLst/>
          </a:prstGeom>
          <a:noFill/>
        </p:spPr>
      </p:pic>
      <p:pic>
        <p:nvPicPr>
          <p:cNvPr id="278532" name="Picture 4" descr="C:\Users\jo\Desktop\Slotin_criticality_drawing.jpg"/>
          <p:cNvPicPr>
            <a:picLocks noChangeAspect="1" noChangeArrowheads="1"/>
          </p:cNvPicPr>
          <p:nvPr/>
        </p:nvPicPr>
        <p:blipFill>
          <a:blip r:embed="rId5" cstate="print"/>
          <a:srcRect/>
          <a:stretch>
            <a:fillRect/>
          </a:stretch>
        </p:blipFill>
        <p:spPr bwMode="auto">
          <a:xfrm>
            <a:off x="0" y="5419581"/>
            <a:ext cx="2209800" cy="1438419"/>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dirty="0" smtClean="0">
                <a:solidFill>
                  <a:srgbClr val="000099"/>
                </a:solidFill>
                <a:cs typeface="Times New Roman" pitchFamily="18" charset="0"/>
              </a:rPr>
              <a:t>Three Mile Island – TMI-2</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25</a:t>
            </a:fld>
            <a:endParaRPr lang="en-US">
              <a:latin typeface="Times" pitchFamily="18" charset="0"/>
            </a:endParaRPr>
          </a:p>
        </p:txBody>
      </p:sp>
      <p:pic>
        <p:nvPicPr>
          <p:cNvPr id="277506" name="Picture 2" descr="C:\Users\jo\Desktop\398px-China_syndrome.jpg"/>
          <p:cNvPicPr>
            <a:picLocks noChangeAspect="1" noChangeArrowheads="1"/>
          </p:cNvPicPr>
          <p:nvPr/>
        </p:nvPicPr>
        <p:blipFill>
          <a:blip r:embed="rId3" cstate="print"/>
          <a:srcRect/>
          <a:stretch>
            <a:fillRect/>
          </a:stretch>
        </p:blipFill>
        <p:spPr bwMode="auto">
          <a:xfrm>
            <a:off x="228600" y="990600"/>
            <a:ext cx="1752600" cy="2642111"/>
          </a:xfrm>
          <a:prstGeom prst="rect">
            <a:avLst/>
          </a:prstGeom>
          <a:noFill/>
        </p:spPr>
      </p:pic>
      <p:pic>
        <p:nvPicPr>
          <p:cNvPr id="277507" name="Picture 3" descr="C:\Users\jo\Desktop\300px-3MileIsland.jpg"/>
          <p:cNvPicPr>
            <a:picLocks noChangeAspect="1" noChangeArrowheads="1"/>
          </p:cNvPicPr>
          <p:nvPr/>
        </p:nvPicPr>
        <p:blipFill>
          <a:blip r:embed="rId4" cstate="print"/>
          <a:srcRect/>
          <a:stretch>
            <a:fillRect/>
          </a:stretch>
        </p:blipFill>
        <p:spPr bwMode="auto">
          <a:xfrm>
            <a:off x="5501234" y="1066800"/>
            <a:ext cx="3337965" cy="2514600"/>
          </a:xfrm>
          <a:prstGeom prst="rect">
            <a:avLst/>
          </a:prstGeom>
          <a:noFill/>
        </p:spPr>
      </p:pic>
      <p:pic>
        <p:nvPicPr>
          <p:cNvPr id="277508" name="Picture 4" descr="C:\Users\jo\Desktop\MPSvc.gif"/>
          <p:cNvPicPr>
            <a:picLocks noChangeAspect="1" noChangeArrowheads="1"/>
          </p:cNvPicPr>
          <p:nvPr/>
        </p:nvPicPr>
        <p:blipFill>
          <a:blip r:embed="rId5" cstate="print"/>
          <a:srcRect/>
          <a:stretch>
            <a:fillRect/>
          </a:stretch>
        </p:blipFill>
        <p:spPr bwMode="auto">
          <a:xfrm>
            <a:off x="3124200" y="1600200"/>
            <a:ext cx="2566988" cy="2028237"/>
          </a:xfrm>
          <a:prstGeom prst="rect">
            <a:avLst/>
          </a:prstGeom>
          <a:noFill/>
        </p:spPr>
      </p:pic>
      <p:sp>
        <p:nvSpPr>
          <p:cNvPr id="9" name="TextBox 8"/>
          <p:cNvSpPr txBox="1"/>
          <p:nvPr/>
        </p:nvSpPr>
        <p:spPr>
          <a:xfrm>
            <a:off x="4038600" y="3718679"/>
            <a:ext cx="5105400" cy="3139321"/>
          </a:xfrm>
          <a:prstGeom prst="rect">
            <a:avLst/>
          </a:prstGeom>
          <a:solidFill>
            <a:srgbClr val="FEFCAC"/>
          </a:solidFill>
        </p:spPr>
        <p:txBody>
          <a:bodyPr wrap="square" rtlCol="0">
            <a:spAutoFit/>
          </a:bodyPr>
          <a:lstStyle/>
          <a:p>
            <a:r>
              <a:rPr lang="en-US" sz="1100" b="1" dirty="0" smtClean="0">
                <a:latin typeface="+mn-lt"/>
              </a:rPr>
              <a:t>TMI-2: PWR (Babcock &amp; Wilcox)</a:t>
            </a:r>
          </a:p>
          <a:p>
            <a:endParaRPr lang="en-US" sz="1100" dirty="0" smtClean="0">
              <a:latin typeface="+mn-lt"/>
            </a:endParaRPr>
          </a:p>
          <a:p>
            <a:r>
              <a:rPr lang="en-US" sz="1100" dirty="0" smtClean="0">
                <a:latin typeface="+mn-lt"/>
              </a:rPr>
              <a:t>March 28, 1979. Biggest nuclear accident in USA. Pump of secondary non-nuclear cooling fails. Turbine and reactor are shutdown (normal procedure).</a:t>
            </a:r>
          </a:p>
          <a:p>
            <a:endParaRPr lang="en-US" sz="1100" dirty="0" smtClean="0">
              <a:latin typeface="+mn-lt"/>
            </a:endParaRPr>
          </a:p>
          <a:p>
            <a:r>
              <a:rPr lang="en-US" sz="1100" dirty="0" smtClean="0">
                <a:latin typeface="+mn-lt"/>
              </a:rPr>
              <a:t>Temperature and pressure in reactor rise (normal). Relief valve of </a:t>
            </a:r>
            <a:r>
              <a:rPr lang="en-US" sz="1100" dirty="0" err="1" smtClean="0">
                <a:latin typeface="+mn-lt"/>
              </a:rPr>
              <a:t>pressurizer</a:t>
            </a:r>
            <a:r>
              <a:rPr lang="en-US" sz="1100" dirty="0" smtClean="0">
                <a:latin typeface="+mn-lt"/>
              </a:rPr>
              <a:t> (PORV) opens.</a:t>
            </a:r>
          </a:p>
          <a:p>
            <a:endParaRPr lang="en-US" sz="1100" dirty="0" smtClean="0">
              <a:latin typeface="+mn-lt"/>
            </a:endParaRPr>
          </a:p>
          <a:p>
            <a:r>
              <a:rPr lang="en-US" sz="1100" dirty="0" smtClean="0">
                <a:latin typeface="+mn-lt"/>
              </a:rPr>
              <a:t>PORV should close, but fails to do so (not noticed by operators). Pressure keeps dropping, cooling water pours out of PORV. Reactor core overheats.</a:t>
            </a:r>
          </a:p>
          <a:p>
            <a:endParaRPr lang="en-US" sz="1100" dirty="0" smtClean="0">
              <a:latin typeface="+mn-lt"/>
            </a:endParaRPr>
          </a:p>
          <a:p>
            <a:r>
              <a:rPr lang="en-US" sz="1100" dirty="0" smtClean="0">
                <a:latin typeface="+mn-lt"/>
              </a:rPr>
              <a:t>Backup system failed since after tests prior to accident people forgot to open valves (human error). Half of the core melted. All contained. Radioactive noble gases (~43 </a:t>
            </a:r>
            <a:r>
              <a:rPr lang="en-US" sz="1100" dirty="0" err="1" smtClean="0">
                <a:latin typeface="+mn-lt"/>
              </a:rPr>
              <a:t>kCi</a:t>
            </a:r>
            <a:r>
              <a:rPr lang="en-US" sz="1100" dirty="0" smtClean="0">
                <a:latin typeface="+mn-lt"/>
              </a:rPr>
              <a:t> krypton) were vented (&lt;20 </a:t>
            </a:r>
            <a:r>
              <a:rPr lang="en-US" sz="1100" dirty="0" err="1" smtClean="0">
                <a:latin typeface="+mn-lt"/>
              </a:rPr>
              <a:t>Ci</a:t>
            </a:r>
            <a:r>
              <a:rPr lang="en-US" sz="1100" dirty="0" smtClean="0">
                <a:latin typeface="+mn-lt"/>
              </a:rPr>
              <a:t> of I-131).</a:t>
            </a:r>
          </a:p>
          <a:p>
            <a:endParaRPr lang="en-US" sz="1100" dirty="0" smtClean="0">
              <a:latin typeface="+mn-lt"/>
            </a:endParaRPr>
          </a:p>
          <a:p>
            <a:r>
              <a:rPr lang="en-US" sz="1100" dirty="0" smtClean="0">
                <a:latin typeface="+mn-lt"/>
              </a:rPr>
              <a:t>Average dose to people within ten miles was 8 </a:t>
            </a:r>
            <a:r>
              <a:rPr lang="en-US" sz="1100" dirty="0" err="1" smtClean="0">
                <a:latin typeface="+mn-lt"/>
              </a:rPr>
              <a:t>mrem</a:t>
            </a:r>
            <a:r>
              <a:rPr lang="en-US" sz="1100" dirty="0" smtClean="0">
                <a:latin typeface="+mn-lt"/>
              </a:rPr>
              <a:t>. Nobody received more than 100 </a:t>
            </a:r>
            <a:r>
              <a:rPr lang="en-US" sz="1100" dirty="0" err="1" smtClean="0">
                <a:latin typeface="+mn-lt"/>
              </a:rPr>
              <a:t>mrem</a:t>
            </a:r>
            <a:r>
              <a:rPr lang="en-US" sz="1100" dirty="0" smtClean="0">
                <a:latin typeface="+mn-lt"/>
              </a:rPr>
              <a:t> (power plant workers norm: &lt; 5 </a:t>
            </a:r>
            <a:r>
              <a:rPr lang="en-US" sz="1100" dirty="0" err="1" smtClean="0">
                <a:latin typeface="+mn-lt"/>
              </a:rPr>
              <a:t>rem</a:t>
            </a:r>
            <a:r>
              <a:rPr lang="en-US" sz="1100" dirty="0" smtClean="0">
                <a:latin typeface="+mn-lt"/>
              </a:rPr>
              <a:t> per year. Estimate of additional cancers &lt;~ 1.</a:t>
            </a:r>
          </a:p>
        </p:txBody>
      </p:sp>
      <p:pic>
        <p:nvPicPr>
          <p:cNvPr id="277509" name="Picture 5" descr="C:\Users\jo\Desktop\794px-Nuclear_Power_History.png"/>
          <p:cNvPicPr>
            <a:picLocks noChangeAspect="1" noChangeArrowheads="1"/>
          </p:cNvPicPr>
          <p:nvPr/>
        </p:nvPicPr>
        <p:blipFill>
          <a:blip r:embed="rId6" cstate="print"/>
          <a:srcRect/>
          <a:stretch>
            <a:fillRect/>
          </a:stretch>
        </p:blipFill>
        <p:spPr bwMode="auto">
          <a:xfrm>
            <a:off x="-1" y="3886200"/>
            <a:ext cx="3939247" cy="2971800"/>
          </a:xfrm>
          <a:prstGeom prst="rect">
            <a:avLst/>
          </a:prstGeom>
          <a:noFill/>
        </p:spPr>
      </p:pic>
      <p:sp>
        <p:nvSpPr>
          <p:cNvPr id="11" name="TextBox 10"/>
          <p:cNvSpPr txBox="1"/>
          <p:nvPr/>
        </p:nvSpPr>
        <p:spPr>
          <a:xfrm>
            <a:off x="371475" y="3086100"/>
            <a:ext cx="1447800" cy="430887"/>
          </a:xfrm>
          <a:prstGeom prst="rect">
            <a:avLst/>
          </a:prstGeom>
          <a:solidFill>
            <a:srgbClr val="FEFCAC"/>
          </a:solidFill>
        </p:spPr>
        <p:txBody>
          <a:bodyPr wrap="square" rtlCol="0">
            <a:spAutoFit/>
          </a:bodyPr>
          <a:lstStyle/>
          <a:p>
            <a:r>
              <a:rPr lang="en-US" sz="1100" dirty="0" smtClean="0">
                <a:latin typeface="+mn-lt"/>
              </a:rPr>
              <a:t>Release few weeks before accident</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smtClean="0">
                <a:solidFill>
                  <a:srgbClr val="000099"/>
                </a:solidFill>
                <a:cs typeface="Times New Roman" pitchFamily="18" charset="0"/>
              </a:rPr>
              <a:t>Tsjernobyl</a:t>
            </a:r>
            <a:endParaRPr lang="en-US" i="1" dirty="0" smtClean="0">
              <a:solidFill>
                <a:srgbClr val="000099"/>
              </a:solidFill>
              <a:cs typeface="Times New Roman" pitchFamily="18"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8162" name="Picture 2" descr="\\vmware-host\Shared Folders\Desktop\464px-Chernobyl_Disaster.jpg"/>
          <p:cNvPicPr>
            <a:picLocks noChangeAspect="1" noChangeArrowheads="1"/>
          </p:cNvPicPr>
          <p:nvPr/>
        </p:nvPicPr>
        <p:blipFill>
          <a:blip r:embed="rId3" cstate="print"/>
          <a:srcRect/>
          <a:stretch>
            <a:fillRect/>
          </a:stretch>
        </p:blipFill>
        <p:spPr bwMode="auto">
          <a:xfrm>
            <a:off x="5562600" y="1371600"/>
            <a:ext cx="3246451" cy="4191000"/>
          </a:xfrm>
          <a:prstGeom prst="rect">
            <a:avLst/>
          </a:prstGeom>
          <a:noFill/>
        </p:spPr>
      </p:pic>
      <p:sp>
        <p:nvSpPr>
          <p:cNvPr id="13"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Grootste kernramp in de geschiedenis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26 april 1986</a:t>
            </a:r>
            <a:endParaRPr lang="en-US" sz="1400" kern="0" smtClean="0">
              <a:solidFill>
                <a:srgbClr val="000099"/>
              </a:solidFill>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Level 7 op International Nuclear Event Scale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De ramp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Test met kernreactor nummer 4</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Schakel generator uit en kijk of er voldoende vermogen is om de koelinstallatie 60 seconde te laten werken totdat de noodaggregaten aanslaan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Reactorvermogen</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onbedoeld naar 30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Hierdoor</a:t>
            </a:r>
            <a:r>
              <a:rPr lang="en-US" sz="1400" kern="0" smtClean="0">
                <a:solidFill>
                  <a:srgbClr val="000099"/>
                </a:solidFill>
                <a:latin typeface="Calibri" pitchFamily="34" charset="0"/>
                <a:cs typeface="Calibri" pitchFamily="34" charset="0"/>
              </a:rPr>
              <a:t> Xenon vergiftiging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Alle</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regelstaven uit en vermogen naar 200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Voor</a:t>
            </a:r>
            <a:r>
              <a:rPr lang="en-US" sz="1400" kern="0" smtClean="0">
                <a:solidFill>
                  <a:srgbClr val="000099"/>
                </a:solidFill>
                <a:latin typeface="Calibri" pitchFamily="34" charset="0"/>
                <a:cs typeface="Calibri" pitchFamily="34" charset="0"/>
              </a:rPr>
              <a:t> de test was minimaal 600 MW nodig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Test</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toch voortgezet: waterpompen ingeschakeld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Door</a:t>
            </a:r>
            <a:r>
              <a:rPr lang="en-US" sz="1400" kern="0" smtClean="0">
                <a:solidFill>
                  <a:srgbClr val="000099"/>
                </a:solidFill>
                <a:latin typeface="Calibri" pitchFamily="34" charset="0"/>
                <a:cs typeface="Calibri" pitchFamily="34" charset="0"/>
              </a:rPr>
              <a:t> extra n-absorptie zakte vermogen verder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20</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van de 26 handbediende veiligheidsstaven uit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smtClean="0">
                <a:solidFill>
                  <a:srgbClr val="000099"/>
                </a:solidFill>
                <a:latin typeface="Calibri" pitchFamily="34" charset="0"/>
                <a:cs typeface="Calibri" pitchFamily="34" charset="0"/>
              </a:rPr>
              <a:t>Turbine uit: vermogen steeg exponentieel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Noodstop</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uitgevoerd, maar dat duurt 19 seconden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Brandstofstaven</a:t>
            </a:r>
            <a:r>
              <a:rPr lang="en-US" sz="1400" kern="0" noProof="0" smtClean="0">
                <a:solidFill>
                  <a:srgbClr val="000099"/>
                </a:solidFill>
                <a:latin typeface="Calibri" pitchFamily="34" charset="0"/>
                <a:cs typeface="Calibri" pitchFamily="34" charset="0"/>
              </a:rPr>
              <a:t> braken, controlestaven klem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Reactor</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bereikt 30 GW, staven smelten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Stoomontploffing:</a:t>
            </a:r>
            <a:r>
              <a:rPr lang="en-US" sz="1400" kern="0" noProof="0" smtClean="0">
                <a:solidFill>
                  <a:srgbClr val="000099"/>
                </a:solidFill>
                <a:latin typeface="Calibri" pitchFamily="34" charset="0"/>
                <a:cs typeface="Calibri" pitchFamily="34" charset="0"/>
              </a:rPr>
              <a:t> 2000 ton dak van reactor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Grafiet</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moderator vat vlam</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smtClean="0">
                <a:solidFill>
                  <a:srgbClr val="000099"/>
                </a:solidFill>
                <a:cs typeface="Times New Roman" pitchFamily="18" charset="0"/>
              </a:rPr>
              <a:t>Tsjernobyl</a:t>
            </a:r>
            <a:endParaRPr lang="en-US" i="1" dirty="0" smtClean="0">
              <a:solidFill>
                <a:srgbClr val="000099"/>
              </a:solidFill>
              <a:cs typeface="Times New Roman" pitchFamily="18"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 name="Tijdelijke aanduiding voor inhoud 2"/>
          <p:cNvSpPr txBox="1">
            <a:spLocks/>
          </p:cNvSpPr>
          <p:nvPr/>
        </p:nvSpPr>
        <p:spPr>
          <a:xfrm>
            <a:off x="381000" y="1219200"/>
            <a:ext cx="50292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Consequenties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42 werkers gedood door straling binnen weken</a:t>
            </a:r>
            <a:endParaRPr lang="en-US" sz="1400" kern="0" smtClean="0">
              <a:solidFill>
                <a:srgbClr val="000099"/>
              </a:solidFill>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600.000 burgers en militaire `liquidators’ blootgesteld aan hoge stralingsniveaus: decontaminatie reactor, site, straten en constructie sarcofaag</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Radioactieve besmetting van 3000 km2 oppervlak door cesium-37 (halfwaardetijd gamma-emitter 30 jaar)</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Groeiende epidemie van schildklierkanker door besmetting met jodium</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Andere kankersoorten worden verwacht, maar zijn niet detecteerbaar vanwege de hoge achtergrond van kanker door andere oorzaken. Een theoretische studie stelt op basis van Hiroshima en Nagasaki overlevenden dat 4000 extra kankerdoden voor de 600.000 liquidators, 5000 voor de 6 miljoen mensen die in besmette gebieden (&gt; 37 kBq/m2 voor cesium-137), en ongeveer 7000 voor de 500 miljoen Europeanen.                      Totaal 16.000 (6700 – 38.000 voor 95% confidence level)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Gemiddeld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Eind </a:t>
            </a: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2008: 10.000 GWe-jaar kernreactor ervaring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Dus minder dan 2 doden per GWe-jaar; dat is minder dan bij fossiele brandstoffen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Trauma groot: 200.000 mensen verplicht verhuisd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p:txBody>
      </p:sp>
      <p:pic>
        <p:nvPicPr>
          <p:cNvPr id="349186" name="Picture 2" descr="\\vmware-host\Shared Folders\Desktop\568px-Chernobyl_radiation_map_1996_svg.png"/>
          <p:cNvPicPr>
            <a:picLocks noChangeAspect="1" noChangeArrowheads="1"/>
          </p:cNvPicPr>
          <p:nvPr/>
        </p:nvPicPr>
        <p:blipFill>
          <a:blip r:embed="rId3" cstate="print"/>
          <a:srcRect/>
          <a:stretch>
            <a:fillRect/>
          </a:stretch>
        </p:blipFill>
        <p:spPr bwMode="auto">
          <a:xfrm>
            <a:off x="5825744" y="990600"/>
            <a:ext cx="3318256" cy="3505200"/>
          </a:xfrm>
          <a:prstGeom prst="rect">
            <a:avLst/>
          </a:prstGeom>
          <a:noFill/>
        </p:spPr>
      </p:pic>
      <p:pic>
        <p:nvPicPr>
          <p:cNvPr id="349187" name="Picture 3"/>
          <p:cNvPicPr>
            <a:picLocks noChangeAspect="1" noChangeArrowheads="1"/>
          </p:cNvPicPr>
          <p:nvPr/>
        </p:nvPicPr>
        <p:blipFill>
          <a:blip r:embed="rId4" cstate="print"/>
          <a:srcRect/>
          <a:stretch>
            <a:fillRect/>
          </a:stretch>
        </p:blipFill>
        <p:spPr bwMode="auto">
          <a:xfrm>
            <a:off x="5562600" y="4571082"/>
            <a:ext cx="3581400" cy="22869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smtClean="0">
                <a:solidFill>
                  <a:srgbClr val="000099"/>
                </a:solidFill>
                <a:cs typeface="Times New Roman" pitchFamily="18" charset="0"/>
              </a:rPr>
              <a:t>Tsjernobyl</a:t>
            </a:r>
            <a:endParaRPr lang="en-US" i="1" dirty="0" smtClean="0">
              <a:solidFill>
                <a:srgbClr val="000099"/>
              </a:solidFill>
              <a:cs typeface="Times New Roman" pitchFamily="18"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 name="Tijdelijke aanduiding voor inhoud 2"/>
          <p:cNvSpPr txBox="1">
            <a:spLocks/>
          </p:cNvSpPr>
          <p:nvPr/>
        </p:nvSpPr>
        <p:spPr>
          <a:xfrm>
            <a:off x="381000" y="1219200"/>
            <a:ext cx="50292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Economische aspecten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Schattingen varieren van $ 6.7 miljard tot $235 en $148 door overheden van Belarus en Ukraine</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Sociale uitkeringen (Tsjernobyl gerelateerd) aan 7 miljoen mensen in 3 landen)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Verplaatsing populatie</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Verlies van assets: 784.320 hectare landbouwgrond en 694.200 hectare bos. Merendeel is nu weer in gebruik</a:t>
            </a:r>
            <a:endParaRPr lang="en-US" sz="1400" kern="0" smtClean="0">
              <a:solidFill>
                <a:srgbClr val="000099"/>
              </a:solidFill>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Belarus: 20% nationaal budget in 1992, 5% in 2001</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Betaald door 18% extra belasting voor non-agricultural firms in 1994</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Chernobyl Shelter Fund: $1.2 miljard voor de grootste bewegende structuur die ooit gebouwd is (span 270 m, hoogte 100 m en lengte 150 m; 2024 ton massa)</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Potentiele kosten van een brand in spent-fuel pools in de USA worden op honderden miljarden geschat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p:txBody>
      </p:sp>
      <p:pic>
        <p:nvPicPr>
          <p:cNvPr id="350210" name="Picture 2" descr="\\vmware-host\Shared Folders\Desktop\600px-AirDoseChernobylVector_svg.png"/>
          <p:cNvPicPr>
            <a:picLocks noChangeAspect="1" noChangeArrowheads="1"/>
          </p:cNvPicPr>
          <p:nvPr/>
        </p:nvPicPr>
        <p:blipFill>
          <a:blip r:embed="rId3" cstate="print"/>
          <a:srcRect/>
          <a:stretch>
            <a:fillRect/>
          </a:stretch>
        </p:blipFill>
        <p:spPr bwMode="auto">
          <a:xfrm>
            <a:off x="5181600" y="3733800"/>
            <a:ext cx="3962400" cy="3962400"/>
          </a:xfrm>
          <a:prstGeom prst="rect">
            <a:avLst/>
          </a:prstGeom>
          <a:noFill/>
        </p:spPr>
      </p:pic>
      <p:pic>
        <p:nvPicPr>
          <p:cNvPr id="350211" name="Picture 3" descr="\\vmware-host\Shared Folders\Desktop\New_Safe_Confinement.jpg"/>
          <p:cNvPicPr>
            <a:picLocks noChangeAspect="1" noChangeArrowheads="1"/>
          </p:cNvPicPr>
          <p:nvPr/>
        </p:nvPicPr>
        <p:blipFill>
          <a:blip r:embed="rId4" cstate="print"/>
          <a:srcRect/>
          <a:stretch>
            <a:fillRect/>
          </a:stretch>
        </p:blipFill>
        <p:spPr bwMode="auto">
          <a:xfrm>
            <a:off x="5791200" y="1524000"/>
            <a:ext cx="3048000" cy="228600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29</a:t>
            </a:fld>
            <a:endParaRPr lang="en-US">
              <a:latin typeface="Times" pitchFamily="18" charset="0"/>
            </a:endParaRPr>
          </a:p>
        </p:txBody>
      </p:sp>
      <p:graphicFrame>
        <p:nvGraphicFramePr>
          <p:cNvPr id="8" name="Table 7"/>
          <p:cNvGraphicFramePr>
            <a:graphicFrameLocks noGrp="1"/>
          </p:cNvGraphicFramePr>
          <p:nvPr/>
        </p:nvGraphicFramePr>
        <p:xfrm>
          <a:off x="1752600" y="1642991"/>
          <a:ext cx="5867400" cy="3233809"/>
        </p:xfrm>
        <a:graphic>
          <a:graphicData uri="http://schemas.openxmlformats.org/drawingml/2006/table">
            <a:tbl>
              <a:tblPr/>
              <a:tblGrid>
                <a:gridCol w="1515208"/>
                <a:gridCol w="964223"/>
                <a:gridCol w="482112"/>
                <a:gridCol w="757604"/>
                <a:gridCol w="895350"/>
                <a:gridCol w="1101970"/>
                <a:gridCol w="150933"/>
              </a:tblGrid>
              <a:tr h="637046">
                <a:tc>
                  <a:txBody>
                    <a:bodyPr/>
                    <a:lstStyle/>
                    <a:p>
                      <a:endParaRPr lang="en-US" sz="1100" dirty="0"/>
                    </a:p>
                  </a:txBody>
                  <a:tcPr marL="0" marR="0" marT="0" marB="0">
                    <a:lnL>
                      <a:noFill/>
                    </a:lnL>
                    <a:lnR>
                      <a:noFill/>
                    </a:lnR>
                    <a:lnT>
                      <a:noFill/>
                    </a:lnT>
                    <a:lnB>
                      <a:noFill/>
                    </a:lnB>
                  </a:tcPr>
                </a:tc>
                <a:tc gridSpan="2">
                  <a:txBody>
                    <a:bodyPr/>
                    <a:lstStyle/>
                    <a:p>
                      <a:endParaRPr lang="en-US" sz="1100" dirty="0"/>
                    </a:p>
                  </a:txBody>
                  <a:tcPr marL="16888" marR="16888" marT="8444" marB="8444">
                    <a:lnL>
                      <a:noFill/>
                    </a:lnL>
                  </a:tcPr>
                </a:tc>
                <a:tc hMerge="1">
                  <a:txBody>
                    <a:bodyPr/>
                    <a:lstStyle/>
                    <a:p>
                      <a:endParaRPr lang="en-US"/>
                    </a:p>
                  </a:txBody>
                  <a:tcPr/>
                </a:tc>
                <a:tc>
                  <a:txBody>
                    <a:bodyPr/>
                    <a:lstStyle/>
                    <a:p>
                      <a:endParaRPr lang="en-US" sz="1100"/>
                    </a:p>
                  </a:txBody>
                  <a:tcPr marL="16888" marR="16888" marT="8444" marB="8444"/>
                </a:tc>
                <a:tc gridSpan="2">
                  <a:txBody>
                    <a:bodyPr/>
                    <a:lstStyle/>
                    <a:p>
                      <a:endParaRPr lang="en-US" sz="1100"/>
                    </a:p>
                  </a:txBody>
                  <a:tcPr marL="16888" marR="16888" marT="8444" marB="8444"/>
                </a:tc>
                <a:tc hMerge="1">
                  <a:txBody>
                    <a:bodyPr/>
                    <a:lstStyle/>
                    <a:p>
                      <a:endParaRPr lang="en-US"/>
                    </a:p>
                  </a:txBody>
                  <a:tcPr/>
                </a:tc>
                <a:tc>
                  <a:txBody>
                    <a:bodyPr/>
                    <a:lstStyle/>
                    <a:p>
                      <a:endParaRPr lang="en-US" dirty="0"/>
                    </a:p>
                  </a:txBody>
                  <a:tcPr marL="16888" marR="16888" marT="8444" marB="8444"/>
                </a:tc>
              </a:tr>
              <a:tr h="249323">
                <a:tc rowSpan="2">
                  <a:txBody>
                    <a:bodyPr/>
                    <a:lstStyle/>
                    <a:p>
                      <a:pPr algn="ctr"/>
                      <a:r>
                        <a:rPr lang="en-US" sz="1100" dirty="0"/>
                        <a:t>Reactor type</a:t>
                      </a:r>
                    </a:p>
                  </a:txBody>
                  <a:tcPr marL="16888" marR="16888" marT="8444" marB="8444">
                    <a:lnL>
                      <a:noFill/>
                    </a:lnL>
                    <a:lnR>
                      <a:noFill/>
                    </a:lnR>
                    <a:lnT>
                      <a:noFill/>
                    </a:lnT>
                    <a:lnB>
                      <a:noFill/>
                    </a:lnB>
                    <a:solidFill>
                      <a:srgbClr val="FFFFCC"/>
                    </a:solidFill>
                  </a:tcPr>
                </a:tc>
                <a:tc gridSpan="3">
                  <a:txBody>
                    <a:bodyPr/>
                    <a:lstStyle/>
                    <a:p>
                      <a:pPr algn="ctr"/>
                      <a:r>
                        <a:rPr lang="en-US" sz="1100"/>
                        <a:t>In operation</a:t>
                      </a:r>
                    </a:p>
                  </a:txBody>
                  <a:tcPr marL="16888" marR="16888" marT="8444" marB="8444" anchor="ctr">
                    <a:lnL>
                      <a:noFill/>
                    </a:lnL>
                    <a:lnR>
                      <a:noFill/>
                    </a:lnR>
                    <a:lnB>
                      <a:noFill/>
                    </a:lnB>
                    <a:solidFill>
                      <a:srgbClr val="FFFFCC"/>
                    </a:solidFill>
                  </a:tcPr>
                </a:tc>
                <a:tc hMerge="1">
                  <a:txBody>
                    <a:bodyPr/>
                    <a:lstStyle/>
                    <a:p>
                      <a:endParaRPr lang="en-US"/>
                    </a:p>
                  </a:txBody>
                  <a:tcPr/>
                </a:tc>
                <a:tc hMerge="1">
                  <a:txBody>
                    <a:bodyPr/>
                    <a:lstStyle/>
                    <a:p>
                      <a:endParaRPr lang="en-US"/>
                    </a:p>
                  </a:txBody>
                  <a:tcPr/>
                </a:tc>
                <a:tc gridSpan="3">
                  <a:txBody>
                    <a:bodyPr/>
                    <a:lstStyle/>
                    <a:p>
                      <a:pPr algn="ctr"/>
                      <a:r>
                        <a:rPr lang="en-US" sz="1100"/>
                        <a:t>Under construction</a:t>
                      </a:r>
                    </a:p>
                  </a:txBody>
                  <a:tcPr marL="16888" marR="16888" marT="8444" marB="8444" anchor="ctr">
                    <a:lnL>
                      <a:noFill/>
                    </a:lnL>
                    <a:lnR>
                      <a:noFill/>
                    </a:lnR>
                    <a:lnB>
                      <a:noFill/>
                    </a:lnB>
                    <a:solidFill>
                      <a:srgbClr val="FFFFCC"/>
                    </a:solidFill>
                  </a:tcPr>
                </a:tc>
                <a:tc hMerge="1">
                  <a:txBody>
                    <a:bodyPr/>
                    <a:lstStyle/>
                    <a:p>
                      <a:endParaRPr lang="en-US"/>
                    </a:p>
                  </a:txBody>
                  <a:tcPr/>
                </a:tc>
                <a:tc hMerge="1">
                  <a:txBody>
                    <a:bodyPr/>
                    <a:lstStyle/>
                    <a:p>
                      <a:endParaRPr lang="en-US"/>
                    </a:p>
                  </a:txBody>
                  <a:tcPr/>
                </a:tc>
              </a:tr>
              <a:tr h="731769">
                <a:tc vMerge="1">
                  <a:txBody>
                    <a:bodyPr/>
                    <a:lstStyle/>
                    <a:p>
                      <a:endParaRPr lang="en-US"/>
                    </a:p>
                  </a:txBody>
                  <a:tcPr/>
                </a:tc>
                <a:tc>
                  <a:txBody>
                    <a:bodyPr/>
                    <a:lstStyle/>
                    <a:p>
                      <a:pPr algn="ctr"/>
                      <a:r>
                        <a:rPr lang="en-US" sz="1100" dirty="0"/>
                        <a:t>Number</a:t>
                      </a:r>
                    </a:p>
                  </a:txBody>
                  <a:tcPr marL="16888" marR="16888" marT="8444" marB="8444" anchor="ctr">
                    <a:lnL>
                      <a:noFill/>
                    </a:lnL>
                    <a:lnR>
                      <a:noFill/>
                    </a:lnR>
                    <a:lnT>
                      <a:noFill/>
                    </a:lnT>
                    <a:lnB>
                      <a:noFill/>
                    </a:lnB>
                    <a:solidFill>
                      <a:srgbClr val="FFFFCC"/>
                    </a:solidFill>
                  </a:tcPr>
                </a:tc>
                <a:tc gridSpan="2">
                  <a:txBody>
                    <a:bodyPr/>
                    <a:lstStyle/>
                    <a:p>
                      <a:pPr algn="ctr"/>
                      <a:r>
                        <a:rPr lang="en-US" sz="1100" dirty="0"/>
                        <a:t>net capacity </a:t>
                      </a:r>
                      <a:r>
                        <a:rPr lang="en-US" sz="1100" dirty="0" err="1"/>
                        <a:t>MWe</a:t>
                      </a:r>
                      <a:endParaRPr lang="en-US" sz="1100" dirty="0"/>
                    </a:p>
                  </a:txBody>
                  <a:tcPr marL="16888" marR="16888" marT="8444" marB="8444" anchor="ctr">
                    <a:lnL>
                      <a:noFill/>
                    </a:lnL>
                    <a:lnR>
                      <a:noFill/>
                    </a:lnR>
                    <a:lnT>
                      <a:noFill/>
                    </a:lnT>
                    <a:lnB>
                      <a:noFill/>
                    </a:lnB>
                    <a:solidFill>
                      <a:srgbClr val="FFFFCC"/>
                    </a:solidFill>
                  </a:tcPr>
                </a:tc>
                <a:tc hMerge="1">
                  <a:txBody>
                    <a:bodyPr/>
                    <a:lstStyle/>
                    <a:p>
                      <a:pPr algn="ctr"/>
                      <a:endParaRPr lang="en-US" sz="1100"/>
                    </a:p>
                  </a:txBody>
                  <a:tcPr marL="16888" marR="16888" marT="8444" marB="8444" anchor="ctr">
                    <a:lnL>
                      <a:noFill/>
                    </a:lnL>
                    <a:lnR>
                      <a:noFill/>
                    </a:lnR>
                    <a:lnT>
                      <a:noFill/>
                    </a:lnT>
                    <a:lnB>
                      <a:noFill/>
                    </a:lnB>
                    <a:solidFill>
                      <a:srgbClr val="FFFFCC"/>
                    </a:solidFill>
                  </a:tcPr>
                </a:tc>
                <a:tc>
                  <a:txBody>
                    <a:bodyPr/>
                    <a:lstStyle/>
                    <a:p>
                      <a:pPr algn="ctr"/>
                      <a:r>
                        <a:rPr lang="en-US" sz="1100"/>
                        <a:t>Number</a:t>
                      </a:r>
                    </a:p>
                  </a:txBody>
                  <a:tcPr marL="16888" marR="16888" marT="8444" marB="8444" anchor="ctr">
                    <a:lnL>
                      <a:noFill/>
                    </a:lnL>
                    <a:lnR>
                      <a:noFill/>
                    </a:lnR>
                    <a:lnT>
                      <a:noFill/>
                    </a:lnT>
                    <a:lnB>
                      <a:noFill/>
                    </a:lnB>
                    <a:solidFill>
                      <a:srgbClr val="FFFFCC"/>
                    </a:solidFill>
                  </a:tcPr>
                </a:tc>
                <a:tc gridSpan="2">
                  <a:txBody>
                    <a:bodyPr/>
                    <a:lstStyle/>
                    <a:p>
                      <a:pPr algn="ctr"/>
                      <a:r>
                        <a:rPr lang="en-US" sz="1100"/>
                        <a:t>net capacity MWe</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PWR</a:t>
                      </a:r>
                    </a:p>
                  </a:txBody>
                  <a:tcPr marL="16888" marR="16888" marT="8444" marB="8444" anchor="ctr">
                    <a:lnL>
                      <a:noFill/>
                    </a:lnL>
                    <a:lnR>
                      <a:noFill/>
                    </a:lnR>
                    <a:lnT>
                      <a:noFill/>
                    </a:lnT>
                    <a:lnB>
                      <a:noFill/>
                    </a:lnB>
                    <a:solidFill>
                      <a:srgbClr val="FFFFCC"/>
                    </a:solidFill>
                  </a:tcPr>
                </a:tc>
                <a:tc>
                  <a:txBody>
                    <a:bodyPr/>
                    <a:lstStyle/>
                    <a:p>
                      <a:pPr algn="r"/>
                      <a:r>
                        <a:rPr lang="en-US" sz="1100"/>
                        <a:t>265</a:t>
                      </a:r>
                    </a:p>
                  </a:txBody>
                  <a:tcPr marL="16888" marR="16888" marT="8444" marB="8444" anchor="ctr">
                    <a:lnL>
                      <a:noFill/>
                    </a:lnL>
                    <a:lnR>
                      <a:noFill/>
                    </a:lnR>
                    <a:lnT>
                      <a:noFill/>
                    </a:lnT>
                    <a:lnB>
                      <a:noFill/>
                    </a:lnB>
                    <a:solidFill>
                      <a:srgbClr val="FFFFCC"/>
                    </a:solidFill>
                  </a:tcPr>
                </a:tc>
                <a:tc gridSpan="2">
                  <a:txBody>
                    <a:bodyPr/>
                    <a:lstStyle/>
                    <a:p>
                      <a:pPr algn="r"/>
                      <a:r>
                        <a:rPr lang="en-US" sz="1100"/>
                        <a:t>243,295</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27</a:t>
                      </a:r>
                    </a:p>
                  </a:txBody>
                  <a:tcPr marL="16888" marR="16888" marT="8444" marB="8444" anchor="ctr">
                    <a:lnL>
                      <a:noFill/>
                    </a:lnL>
                    <a:lnR>
                      <a:noFill/>
                    </a:lnR>
                    <a:lnT>
                      <a:noFill/>
                    </a:lnT>
                    <a:lnB>
                      <a:noFill/>
                    </a:lnB>
                    <a:solidFill>
                      <a:srgbClr val="FFFFCC"/>
                    </a:solidFill>
                  </a:tcPr>
                </a:tc>
                <a:tc gridSpan="2">
                  <a:txBody>
                    <a:bodyPr/>
                    <a:lstStyle/>
                    <a:p>
                      <a:pPr algn="r"/>
                      <a:r>
                        <a:rPr lang="en-US" sz="1100"/>
                        <a:t>24,195</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BWR</a:t>
                      </a:r>
                    </a:p>
                  </a:txBody>
                  <a:tcPr marL="16888" marR="16888" marT="8444" marB="8444" anchor="ctr">
                    <a:lnL>
                      <a:noFill/>
                    </a:lnL>
                    <a:lnR>
                      <a:noFill/>
                    </a:lnR>
                    <a:lnT>
                      <a:noFill/>
                    </a:lnT>
                    <a:lnB>
                      <a:noFill/>
                    </a:lnB>
                    <a:solidFill>
                      <a:srgbClr val="FFFFCC"/>
                    </a:solidFill>
                  </a:tcPr>
                </a:tc>
                <a:tc>
                  <a:txBody>
                    <a:bodyPr/>
                    <a:lstStyle/>
                    <a:p>
                      <a:pPr algn="r"/>
                      <a:r>
                        <a:rPr lang="en-US" sz="1100"/>
                        <a:t>94</a:t>
                      </a:r>
                    </a:p>
                  </a:txBody>
                  <a:tcPr marL="16888" marR="16888" marT="8444" marB="8444" anchor="ctr">
                    <a:lnL>
                      <a:noFill/>
                    </a:lnL>
                    <a:lnR>
                      <a:noFill/>
                    </a:lnR>
                    <a:lnT>
                      <a:noFill/>
                    </a:lnT>
                    <a:lnB>
                      <a:noFill/>
                    </a:lnB>
                    <a:solidFill>
                      <a:srgbClr val="FFFFCC"/>
                    </a:solidFill>
                  </a:tcPr>
                </a:tc>
                <a:tc gridSpan="2">
                  <a:txBody>
                    <a:bodyPr/>
                    <a:lstStyle/>
                    <a:p>
                      <a:pPr algn="r"/>
                      <a:r>
                        <a:rPr lang="en-US" sz="1100"/>
                        <a:t>85.287</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3</a:t>
                      </a:r>
                    </a:p>
                  </a:txBody>
                  <a:tcPr marL="16888" marR="16888" marT="8444" marB="8444" anchor="ctr">
                    <a:lnL>
                      <a:noFill/>
                    </a:lnL>
                    <a:lnR>
                      <a:noFill/>
                    </a:lnR>
                    <a:lnT>
                      <a:noFill/>
                    </a:lnT>
                    <a:lnB>
                      <a:noFill/>
                    </a:lnB>
                    <a:solidFill>
                      <a:srgbClr val="FFFFCC"/>
                    </a:solidFill>
                  </a:tcPr>
                </a:tc>
                <a:tc gridSpan="2">
                  <a:txBody>
                    <a:bodyPr/>
                    <a:lstStyle/>
                    <a:p>
                      <a:pPr algn="r"/>
                      <a:r>
                        <a:rPr lang="en-US" sz="1100"/>
                        <a:t>3,925</a:t>
                      </a:r>
                    </a:p>
                  </a:txBody>
                  <a:tcPr marL="16888" marR="16888" marT="8444" marB="8444">
                    <a:lnL>
                      <a:noFill/>
                    </a:lnL>
                    <a:lnR>
                      <a:noFill/>
                    </a:lnR>
                    <a:lnT>
                      <a:noFill/>
                    </a:lnT>
                    <a:lnB>
                      <a:noFill/>
                    </a:lnB>
                    <a:solidFill>
                      <a:srgbClr val="FFFFCC"/>
                    </a:solidFill>
                  </a:tcPr>
                </a:tc>
                <a:tc hMerge="1">
                  <a:txBody>
                    <a:bodyPr/>
                    <a:lstStyle/>
                    <a:p>
                      <a:endParaRPr lang="en-US"/>
                    </a:p>
                  </a:txBody>
                  <a:tcPr/>
                </a:tc>
              </a:tr>
              <a:tr h="166729">
                <a:tc>
                  <a:txBody>
                    <a:bodyPr/>
                    <a:lstStyle/>
                    <a:p>
                      <a:pPr algn="ctr"/>
                      <a:r>
                        <a:rPr lang="en-US" sz="1100"/>
                        <a:t>AGR, GGR</a:t>
                      </a:r>
                    </a:p>
                  </a:txBody>
                  <a:tcPr marL="16888" marR="16888" marT="8444" marB="8444" anchor="ctr">
                    <a:lnL>
                      <a:noFill/>
                    </a:lnL>
                    <a:lnR>
                      <a:noFill/>
                    </a:lnR>
                    <a:lnT>
                      <a:noFill/>
                    </a:lnT>
                    <a:lnB>
                      <a:noFill/>
                    </a:lnB>
                    <a:solidFill>
                      <a:srgbClr val="FFFFCC"/>
                    </a:solidFill>
                  </a:tcPr>
                </a:tc>
                <a:tc>
                  <a:txBody>
                    <a:bodyPr/>
                    <a:lstStyle/>
                    <a:p>
                      <a:pPr algn="r"/>
                      <a:r>
                        <a:rPr lang="en-US" sz="1100"/>
                        <a:t>18</a:t>
                      </a:r>
                    </a:p>
                  </a:txBody>
                  <a:tcPr marL="16888" marR="16888" marT="8444" marB="8444" anchor="ctr">
                    <a:lnL>
                      <a:noFill/>
                    </a:lnL>
                    <a:lnR>
                      <a:noFill/>
                    </a:lnR>
                    <a:lnT>
                      <a:noFill/>
                    </a:lnT>
                    <a:lnB>
                      <a:noFill/>
                    </a:lnB>
                    <a:solidFill>
                      <a:srgbClr val="FFFFCC"/>
                    </a:solidFill>
                  </a:tcPr>
                </a:tc>
                <a:tc gridSpan="2">
                  <a:txBody>
                    <a:bodyPr/>
                    <a:lstStyle/>
                    <a:p>
                      <a:pPr algn="r"/>
                      <a:r>
                        <a:rPr lang="en-US" sz="1100"/>
                        <a:t>9,034</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a:t>
                      </a:r>
                    </a:p>
                  </a:txBody>
                  <a:tcPr marL="16888" marR="16888" marT="8444" marB="8444" anchor="ctr">
                    <a:lnL>
                      <a:noFill/>
                    </a:lnL>
                    <a:lnR>
                      <a:noFill/>
                    </a:lnR>
                    <a:lnT>
                      <a:noFill/>
                    </a:lnT>
                    <a:lnB>
                      <a:noFill/>
                    </a:lnB>
                    <a:solidFill>
                      <a:srgbClr val="FFFFCC"/>
                    </a:solidFill>
                  </a:tcPr>
                </a:tc>
                <a:tc gridSpan="2">
                  <a:txBody>
                    <a:bodyPr/>
                    <a:lstStyle/>
                    <a:p>
                      <a:pPr algn="r"/>
                      <a:r>
                        <a:rPr lang="en-US" sz="1100"/>
                        <a:t>-</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CANDU/D</a:t>
                      </a:r>
                      <a:r>
                        <a:rPr lang="en-US" sz="1100" baseline="-25000"/>
                        <a:t>2</a:t>
                      </a:r>
                      <a:r>
                        <a:rPr lang="en-US" sz="1100"/>
                        <a:t>O-PWR</a:t>
                      </a:r>
                    </a:p>
                  </a:txBody>
                  <a:tcPr marL="16888" marR="16888" marT="8444" marB="8444" anchor="ctr">
                    <a:lnL>
                      <a:noFill/>
                    </a:lnL>
                    <a:lnR>
                      <a:noFill/>
                    </a:lnR>
                    <a:lnT>
                      <a:noFill/>
                    </a:lnT>
                    <a:lnB>
                      <a:noFill/>
                    </a:lnB>
                    <a:solidFill>
                      <a:srgbClr val="FFFFCC"/>
                    </a:solidFill>
                  </a:tcPr>
                </a:tc>
                <a:tc>
                  <a:txBody>
                    <a:bodyPr/>
                    <a:lstStyle/>
                    <a:p>
                      <a:pPr algn="r"/>
                      <a:r>
                        <a:rPr lang="en-US" sz="1100"/>
                        <a:t>44</a:t>
                      </a:r>
                    </a:p>
                  </a:txBody>
                  <a:tcPr marL="16888" marR="16888" marT="8444" marB="8444" anchor="ctr">
                    <a:lnL>
                      <a:noFill/>
                    </a:lnL>
                    <a:lnR>
                      <a:noFill/>
                    </a:lnR>
                    <a:lnT>
                      <a:noFill/>
                    </a:lnT>
                    <a:lnB>
                      <a:noFill/>
                    </a:lnB>
                    <a:solidFill>
                      <a:srgbClr val="FFFFCC"/>
                    </a:solidFill>
                  </a:tcPr>
                </a:tc>
                <a:tc gridSpan="2">
                  <a:txBody>
                    <a:bodyPr/>
                    <a:lstStyle/>
                    <a:p>
                      <a:pPr algn="r"/>
                      <a:r>
                        <a:rPr lang="en-US" sz="1100"/>
                        <a:t>22,390</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4</a:t>
                      </a:r>
                    </a:p>
                  </a:txBody>
                  <a:tcPr marL="16888" marR="16888" marT="8444" marB="8444" anchor="ctr">
                    <a:lnL>
                      <a:noFill/>
                    </a:lnL>
                    <a:lnR>
                      <a:noFill/>
                    </a:lnR>
                    <a:lnT>
                      <a:noFill/>
                    </a:lnT>
                    <a:lnB>
                      <a:noFill/>
                    </a:lnB>
                    <a:solidFill>
                      <a:srgbClr val="FFFFCC"/>
                    </a:solidFill>
                  </a:tcPr>
                </a:tc>
                <a:tc gridSpan="2">
                  <a:txBody>
                    <a:bodyPr/>
                    <a:lstStyle/>
                    <a:p>
                      <a:pPr algn="r"/>
                      <a:r>
                        <a:rPr lang="en-US" sz="1100"/>
                        <a:t>1,298</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168916">
                <a:tc>
                  <a:txBody>
                    <a:bodyPr/>
                    <a:lstStyle/>
                    <a:p>
                      <a:pPr algn="ctr"/>
                      <a:r>
                        <a:rPr lang="en-US" sz="1100"/>
                        <a:t>RBMK</a:t>
                      </a:r>
                    </a:p>
                  </a:txBody>
                  <a:tcPr marL="16888" marR="16888" marT="8444" marB="8444" anchor="ctr">
                    <a:lnL>
                      <a:noFill/>
                    </a:lnL>
                    <a:lnR>
                      <a:noFill/>
                    </a:lnR>
                    <a:lnT>
                      <a:noFill/>
                    </a:lnT>
                    <a:lnB>
                      <a:noFill/>
                    </a:lnB>
                    <a:solidFill>
                      <a:srgbClr val="FFFFCC"/>
                    </a:solidFill>
                  </a:tcPr>
                </a:tc>
                <a:tc>
                  <a:txBody>
                    <a:bodyPr/>
                    <a:lstStyle/>
                    <a:p>
                      <a:pPr algn="r"/>
                      <a:r>
                        <a:rPr lang="en-US" sz="1100"/>
                        <a:t>16</a:t>
                      </a:r>
                    </a:p>
                  </a:txBody>
                  <a:tcPr marL="16888" marR="16888" marT="8444" marB="8444" anchor="ctr">
                    <a:lnL>
                      <a:noFill/>
                    </a:lnL>
                    <a:lnR>
                      <a:noFill/>
                    </a:lnR>
                    <a:lnT>
                      <a:noFill/>
                    </a:lnT>
                    <a:lnB>
                      <a:noFill/>
                    </a:lnB>
                    <a:solidFill>
                      <a:srgbClr val="FFFFCC"/>
                    </a:solidFill>
                  </a:tcPr>
                </a:tc>
                <a:tc gridSpan="2">
                  <a:txBody>
                    <a:bodyPr/>
                    <a:lstStyle/>
                    <a:p>
                      <a:pPr algn="r"/>
                      <a:r>
                        <a:rPr lang="en-US" sz="1100"/>
                        <a:t>11,404</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1</a:t>
                      </a:r>
                    </a:p>
                  </a:txBody>
                  <a:tcPr marL="16888" marR="16888" marT="8444" marB="8444" anchor="ctr">
                    <a:lnL>
                      <a:noFill/>
                    </a:lnL>
                    <a:lnR>
                      <a:noFill/>
                    </a:lnR>
                    <a:lnT>
                      <a:noFill/>
                    </a:lnT>
                    <a:lnB>
                      <a:noFill/>
                    </a:lnB>
                    <a:solidFill>
                      <a:srgbClr val="FFFFCC"/>
                    </a:solidFill>
                  </a:tcPr>
                </a:tc>
                <a:tc gridSpan="2">
                  <a:txBody>
                    <a:bodyPr/>
                    <a:lstStyle/>
                    <a:p>
                      <a:pPr algn="r"/>
                      <a:r>
                        <a:rPr lang="en-US" sz="1100"/>
                        <a:t>925</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SNR</a:t>
                      </a:r>
                    </a:p>
                  </a:txBody>
                  <a:tcPr marL="16888" marR="16888" marT="8444" marB="8444" anchor="ctr">
                    <a:lnL>
                      <a:noFill/>
                    </a:lnL>
                    <a:lnR>
                      <a:noFill/>
                    </a:lnR>
                    <a:lnT>
                      <a:noFill/>
                    </a:lnT>
                    <a:lnB>
                      <a:noFill/>
                    </a:lnB>
                    <a:solidFill>
                      <a:srgbClr val="FFFFCC"/>
                    </a:solidFill>
                  </a:tcPr>
                </a:tc>
                <a:tc>
                  <a:txBody>
                    <a:bodyPr/>
                    <a:lstStyle/>
                    <a:p>
                      <a:pPr algn="r"/>
                      <a:r>
                        <a:rPr lang="en-US" sz="1100"/>
                        <a:t>2</a:t>
                      </a:r>
                    </a:p>
                  </a:txBody>
                  <a:tcPr marL="16888" marR="16888" marT="8444" marB="8444">
                    <a:lnL>
                      <a:noFill/>
                    </a:lnL>
                    <a:lnR>
                      <a:noFill/>
                    </a:lnR>
                    <a:lnT>
                      <a:noFill/>
                    </a:lnT>
                    <a:lnB>
                      <a:noFill/>
                    </a:lnB>
                    <a:solidFill>
                      <a:srgbClr val="FFFFCC"/>
                    </a:solidFill>
                  </a:tcPr>
                </a:tc>
                <a:tc gridSpan="2">
                  <a:txBody>
                    <a:bodyPr/>
                    <a:lstStyle/>
                    <a:p>
                      <a:pPr algn="r"/>
                      <a:r>
                        <a:rPr lang="en-US" sz="1100"/>
                        <a:t>690</a:t>
                      </a:r>
                    </a:p>
                  </a:txBody>
                  <a:tcPr marL="16888" marR="16888" marT="8444" marB="8444">
                    <a:lnL>
                      <a:noFill/>
                    </a:lnL>
                    <a:lnR>
                      <a:noFill/>
                    </a:lnR>
                    <a:lnT>
                      <a:noFill/>
                    </a:lnT>
                    <a:lnB>
                      <a:noFill/>
                    </a:lnB>
                    <a:solidFill>
                      <a:srgbClr val="FFFFCC"/>
                    </a:solidFill>
                  </a:tcPr>
                </a:tc>
                <a:tc hMerge="1">
                  <a:txBody>
                    <a:bodyPr/>
                    <a:lstStyle/>
                    <a:p>
                      <a:pPr algn="r"/>
                      <a:endParaRPr lang="en-US" sz="1100"/>
                    </a:p>
                  </a:txBody>
                  <a:tcPr marL="16888" marR="16888" marT="8444" marB="8444">
                    <a:lnL>
                      <a:noFill/>
                    </a:lnL>
                    <a:lnR>
                      <a:noFill/>
                    </a:lnR>
                    <a:lnT>
                      <a:noFill/>
                    </a:lnT>
                    <a:lnB>
                      <a:noFill/>
                    </a:lnB>
                    <a:solidFill>
                      <a:srgbClr val="FFFFCC"/>
                    </a:solidFill>
                  </a:tcPr>
                </a:tc>
                <a:tc>
                  <a:txBody>
                    <a:bodyPr/>
                    <a:lstStyle/>
                    <a:p>
                      <a:pPr algn="r"/>
                      <a:r>
                        <a:rPr lang="en-US" sz="1100"/>
                        <a:t>2</a:t>
                      </a:r>
                    </a:p>
                  </a:txBody>
                  <a:tcPr marL="16888" marR="16888" marT="8444" marB="8444">
                    <a:lnL>
                      <a:noFill/>
                    </a:lnL>
                    <a:lnR>
                      <a:noFill/>
                    </a:lnR>
                    <a:lnT>
                      <a:noFill/>
                    </a:lnT>
                    <a:lnB>
                      <a:noFill/>
                    </a:lnB>
                    <a:solidFill>
                      <a:srgbClr val="FFFFCC"/>
                    </a:solidFill>
                  </a:tcPr>
                </a:tc>
                <a:tc gridSpan="2">
                  <a:txBody>
                    <a:bodyPr/>
                    <a:lstStyle/>
                    <a:p>
                      <a:pPr algn="r"/>
                      <a:r>
                        <a:rPr lang="en-US" sz="1100"/>
                        <a:t>1.220</a:t>
                      </a:r>
                    </a:p>
                  </a:txBody>
                  <a:tcPr marL="16888" marR="16888" marT="8444" marB="8444">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b="1"/>
                        <a:t>total</a:t>
                      </a:r>
                    </a:p>
                  </a:txBody>
                  <a:tcPr marL="16888" marR="16888" marT="8444" marB="8444" anchor="ctr">
                    <a:lnL>
                      <a:noFill/>
                    </a:lnL>
                    <a:lnR>
                      <a:noFill/>
                    </a:lnR>
                    <a:lnT>
                      <a:noFill/>
                    </a:lnT>
                    <a:lnB>
                      <a:noFill/>
                    </a:lnB>
                    <a:solidFill>
                      <a:srgbClr val="FFFFCC"/>
                    </a:solidFill>
                  </a:tcPr>
                </a:tc>
                <a:tc>
                  <a:txBody>
                    <a:bodyPr/>
                    <a:lstStyle/>
                    <a:p>
                      <a:pPr algn="r"/>
                      <a:r>
                        <a:rPr lang="en-US" sz="1100" b="1"/>
                        <a:t>439</a:t>
                      </a:r>
                    </a:p>
                  </a:txBody>
                  <a:tcPr marL="16888" marR="16888" marT="8444" marB="8444">
                    <a:lnL>
                      <a:noFill/>
                    </a:lnL>
                    <a:lnR>
                      <a:noFill/>
                    </a:lnR>
                    <a:lnT>
                      <a:noFill/>
                    </a:lnT>
                    <a:lnB>
                      <a:noFill/>
                    </a:lnB>
                    <a:solidFill>
                      <a:srgbClr val="FFFFCC"/>
                    </a:solidFill>
                  </a:tcPr>
                </a:tc>
                <a:tc gridSpan="2">
                  <a:txBody>
                    <a:bodyPr/>
                    <a:lstStyle/>
                    <a:p>
                      <a:pPr algn="r"/>
                      <a:r>
                        <a:rPr lang="en-US" sz="1100" b="1"/>
                        <a:t>372,100</a:t>
                      </a:r>
                    </a:p>
                  </a:txBody>
                  <a:tcPr marL="16888" marR="16888" marT="8444" marB="8444">
                    <a:lnL>
                      <a:noFill/>
                    </a:lnL>
                    <a:lnR>
                      <a:noFill/>
                    </a:lnR>
                    <a:lnT>
                      <a:noFill/>
                    </a:lnT>
                    <a:lnB>
                      <a:noFill/>
                    </a:lnB>
                    <a:solidFill>
                      <a:srgbClr val="FFFFCC"/>
                    </a:solidFill>
                  </a:tcPr>
                </a:tc>
                <a:tc hMerge="1">
                  <a:txBody>
                    <a:bodyPr/>
                    <a:lstStyle/>
                    <a:p>
                      <a:pPr algn="r"/>
                      <a:endParaRPr lang="en-US" sz="1100" b="1"/>
                    </a:p>
                  </a:txBody>
                  <a:tcPr marL="16888" marR="16888" marT="8444" marB="8444">
                    <a:lnL>
                      <a:noFill/>
                    </a:lnL>
                    <a:lnR>
                      <a:noFill/>
                    </a:lnR>
                    <a:lnT>
                      <a:noFill/>
                    </a:lnT>
                    <a:lnB>
                      <a:noFill/>
                    </a:lnB>
                    <a:solidFill>
                      <a:srgbClr val="FFFFCC"/>
                    </a:solidFill>
                  </a:tcPr>
                </a:tc>
                <a:tc>
                  <a:txBody>
                    <a:bodyPr/>
                    <a:lstStyle/>
                    <a:p>
                      <a:pPr algn="r"/>
                      <a:r>
                        <a:rPr lang="en-US" sz="1100" b="1" dirty="0"/>
                        <a:t>34</a:t>
                      </a:r>
                    </a:p>
                  </a:txBody>
                  <a:tcPr marL="16888" marR="16888" marT="8444" marB="8444">
                    <a:lnL>
                      <a:noFill/>
                    </a:lnL>
                    <a:lnR>
                      <a:noFill/>
                    </a:lnR>
                    <a:lnT>
                      <a:noFill/>
                    </a:lnT>
                    <a:lnB>
                      <a:noFill/>
                    </a:lnB>
                    <a:solidFill>
                      <a:srgbClr val="FFFFCC"/>
                    </a:solidFill>
                  </a:tcPr>
                </a:tc>
                <a:tc gridSpan="2">
                  <a:txBody>
                    <a:bodyPr/>
                    <a:lstStyle/>
                    <a:p>
                      <a:pPr algn="r"/>
                      <a:r>
                        <a:rPr lang="en-US" sz="1100" b="1" dirty="0"/>
                        <a:t>31,563</a:t>
                      </a:r>
                    </a:p>
                  </a:txBody>
                  <a:tcPr marL="16888" marR="16888" marT="8444" marB="8444">
                    <a:lnL>
                      <a:noFill/>
                    </a:lnL>
                    <a:lnR>
                      <a:noFill/>
                    </a:lnR>
                    <a:lnT>
                      <a:noFill/>
                    </a:lnT>
                    <a:lnB>
                      <a:noFill/>
                    </a:lnB>
                    <a:solidFill>
                      <a:srgbClr val="FFFFCC"/>
                    </a:solidFill>
                  </a:tcPr>
                </a:tc>
                <a:tc hMerge="1">
                  <a:txBody>
                    <a:bodyPr/>
                    <a:lstStyle/>
                    <a:p>
                      <a:endParaRPr lang="en-US"/>
                    </a:p>
                  </a:txBody>
                  <a:tcPr/>
                </a:tc>
              </a:tr>
            </a:tbl>
          </a:graphicData>
        </a:graphic>
      </p:graphicFrame>
      <p:sp>
        <p:nvSpPr>
          <p:cNvPr id="2" name="Title 1"/>
          <p:cNvSpPr>
            <a:spLocks noGrp="1"/>
          </p:cNvSpPr>
          <p:nvPr>
            <p:ph type="title"/>
          </p:nvPr>
        </p:nvSpPr>
        <p:spPr>
          <a:xfrm>
            <a:off x="685800" y="0"/>
            <a:ext cx="8153400" cy="1143000"/>
          </a:xfrm>
          <a:solidFill>
            <a:schemeClr val="bg1"/>
          </a:solidFill>
        </p:spPr>
        <p:txBody>
          <a:bodyPr/>
          <a:lstStyle/>
          <a:p>
            <a:pPr lvl="0"/>
            <a:r>
              <a:rPr lang="en-US" i="1" dirty="0" smtClean="0">
                <a:solidFill>
                  <a:srgbClr val="000099"/>
                </a:solidFill>
                <a:cs typeface="Times New Roman" pitchFamily="18" charset="0"/>
              </a:rPr>
              <a:t>Nuclear power – October 2008 </a:t>
            </a:r>
          </a:p>
        </p:txBody>
      </p:sp>
      <p:sp>
        <p:nvSpPr>
          <p:cNvPr id="10" name="Rectangle 9"/>
          <p:cNvSpPr/>
          <p:nvPr/>
        </p:nvSpPr>
        <p:spPr bwMode="auto">
          <a:xfrm>
            <a:off x="1752600" y="1576316"/>
            <a:ext cx="6019800" cy="72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
        <p:nvSpPr>
          <p:cNvPr id="1259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990000"/>
                </a:solidFill>
                <a:effectLst/>
                <a:latin typeface="Verdana" pitchFamily="34" charset="0"/>
                <a:cs typeface="Arial" pitchFamily="34" charset="0"/>
              </a:rPr>
              <a:t>The world total annual energy consumptions amount to 14 billion coal equivalent.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Kernreactor</a:t>
            </a:r>
            <a:endParaRPr lang="en-US" i="1" kern="1200" dirty="0" smtClean="0">
              <a:solidFill>
                <a:srgbClr val="000099"/>
              </a:solidFill>
              <a:ea typeface="+mn-ea"/>
              <a:cs typeface="+mn-cs"/>
            </a:endParaRPr>
          </a:p>
        </p:txBody>
      </p:sp>
      <p:sp>
        <p:nvSpPr>
          <p:cNvPr id="18" name="TextBox 17"/>
          <p:cNvSpPr txBox="1"/>
          <p:nvPr/>
        </p:nvSpPr>
        <p:spPr>
          <a:xfrm>
            <a:off x="533400" y="1219200"/>
            <a:ext cx="7620000" cy="646331"/>
          </a:xfrm>
          <a:prstGeom prst="rect">
            <a:avLst/>
          </a:prstGeom>
          <a:noFill/>
        </p:spPr>
        <p:txBody>
          <a:bodyPr>
            <a:spAutoFit/>
          </a:bodyPr>
          <a:lstStyle/>
          <a:p>
            <a:pPr>
              <a:defRPr/>
            </a:pPr>
            <a:r>
              <a:rPr lang="en-US" dirty="0" err="1" smtClean="0">
                <a:latin typeface="+mn-lt"/>
              </a:rPr>
              <a:t>Stabiel</a:t>
            </a:r>
            <a:r>
              <a:rPr lang="en-US" dirty="0" smtClean="0">
                <a:latin typeface="+mn-lt"/>
              </a:rPr>
              <a:t> </a:t>
            </a:r>
            <a:r>
              <a:rPr lang="en-US" dirty="0" err="1" smtClean="0">
                <a:latin typeface="+mn-lt"/>
              </a:rPr>
              <a:t>bedrijf</a:t>
            </a:r>
            <a:r>
              <a:rPr lang="en-US" dirty="0" smtClean="0">
                <a:latin typeface="+mn-lt"/>
              </a:rPr>
              <a:t> </a:t>
            </a:r>
            <a:r>
              <a:rPr lang="en-US" dirty="0" err="1" smtClean="0">
                <a:latin typeface="+mn-lt"/>
              </a:rPr>
              <a:t>vereist</a:t>
            </a:r>
            <a:r>
              <a:rPr lang="en-US" dirty="0" smtClean="0">
                <a:latin typeface="+mn-lt"/>
              </a:rPr>
              <a:t> </a:t>
            </a:r>
            <a:r>
              <a:rPr lang="en-US" i="1" err="1" smtClean="0">
                <a:latin typeface="+mn-lt"/>
              </a:rPr>
              <a:t>multiplicatiefactor</a:t>
            </a:r>
            <a:r>
              <a:rPr lang="en-US" i="1" smtClean="0">
                <a:latin typeface="+mn-lt"/>
              </a:rPr>
              <a:t> </a:t>
            </a:r>
            <a:r>
              <a:rPr lang="en-US" i="1" smtClean="0">
                <a:latin typeface="+mn-lt"/>
              </a:rPr>
              <a:t>k </a:t>
            </a:r>
            <a:r>
              <a:rPr lang="en-US" i="1" dirty="0" smtClean="0">
                <a:latin typeface="+mn-lt"/>
              </a:rPr>
              <a:t>= 1: </a:t>
            </a:r>
            <a:r>
              <a:rPr lang="en-US" dirty="0" smtClean="0">
                <a:latin typeface="+mn-lt"/>
              </a:rPr>
              <a:t>per </a:t>
            </a:r>
            <a:r>
              <a:rPr lang="en-US" dirty="0" err="1" smtClean="0">
                <a:latin typeface="+mn-lt"/>
              </a:rPr>
              <a:t>reactie</a:t>
            </a:r>
            <a:r>
              <a:rPr lang="en-US" dirty="0" smtClean="0">
                <a:latin typeface="+mn-lt"/>
              </a:rPr>
              <a:t> </a:t>
            </a:r>
            <a:r>
              <a:rPr lang="en-US" dirty="0" err="1" smtClean="0">
                <a:latin typeface="+mn-lt"/>
              </a:rPr>
              <a:t>moet</a:t>
            </a:r>
            <a:r>
              <a:rPr lang="en-US" dirty="0" smtClean="0">
                <a:latin typeface="+mn-lt"/>
              </a:rPr>
              <a:t> </a:t>
            </a:r>
            <a:r>
              <a:rPr lang="en-US" dirty="0" err="1" smtClean="0">
                <a:latin typeface="+mn-lt"/>
              </a:rPr>
              <a:t>gemiddeld</a:t>
            </a:r>
            <a:r>
              <a:rPr lang="en-US" dirty="0" smtClean="0">
                <a:latin typeface="+mn-lt"/>
              </a:rPr>
              <a:t> 1 neutron </a:t>
            </a:r>
            <a:r>
              <a:rPr lang="en-US" dirty="0" err="1" smtClean="0">
                <a:latin typeface="+mn-lt"/>
              </a:rPr>
              <a:t>weer</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nieuwe</a:t>
            </a:r>
            <a:r>
              <a:rPr lang="en-US" dirty="0" smtClean="0">
                <a:latin typeface="+mn-lt"/>
              </a:rPr>
              <a:t> </a:t>
            </a:r>
            <a:r>
              <a:rPr lang="en-US" dirty="0" err="1" smtClean="0">
                <a:latin typeface="+mn-lt"/>
              </a:rPr>
              <a:t>kernsplijting</a:t>
            </a:r>
            <a:r>
              <a:rPr lang="en-US" dirty="0" smtClean="0">
                <a:latin typeface="+mn-lt"/>
              </a:rPr>
              <a:t> </a:t>
            </a:r>
            <a:r>
              <a:rPr lang="en-US" dirty="0" err="1" smtClean="0">
                <a:latin typeface="+mn-lt"/>
              </a:rPr>
              <a:t>induceren</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0242" name="Picture 2"/>
          <p:cNvPicPr>
            <a:picLocks noChangeAspect="1" noChangeArrowheads="1"/>
          </p:cNvPicPr>
          <p:nvPr/>
        </p:nvPicPr>
        <p:blipFill>
          <a:blip r:embed="rId3" cstate="print"/>
          <a:srcRect/>
          <a:stretch>
            <a:fillRect/>
          </a:stretch>
        </p:blipFill>
        <p:spPr bwMode="auto">
          <a:xfrm>
            <a:off x="4773992" y="3657600"/>
            <a:ext cx="4370008" cy="3200400"/>
          </a:xfrm>
          <a:prstGeom prst="rect">
            <a:avLst/>
          </a:prstGeom>
          <a:noFill/>
          <a:ln w="9525">
            <a:noFill/>
            <a:miter lim="800000"/>
            <a:headEnd/>
            <a:tailEnd/>
          </a:ln>
        </p:spPr>
      </p:pic>
      <p:sp>
        <p:nvSpPr>
          <p:cNvPr id="6" name="TextBox 17"/>
          <p:cNvSpPr txBox="1"/>
          <p:nvPr/>
        </p:nvSpPr>
        <p:spPr>
          <a:xfrm>
            <a:off x="533400" y="1792069"/>
            <a:ext cx="7620000" cy="369332"/>
          </a:xfrm>
          <a:prstGeom prst="rect">
            <a:avLst/>
          </a:prstGeom>
          <a:noFill/>
        </p:spPr>
        <p:txBody>
          <a:bodyPr>
            <a:spAutoFit/>
          </a:bodyPr>
          <a:lstStyle/>
          <a:p>
            <a:pPr>
              <a:defRPr/>
            </a:pPr>
            <a:r>
              <a:rPr lang="en-US" dirty="0" err="1" smtClean="0">
                <a:latin typeface="+mn-lt"/>
              </a:rPr>
              <a:t>Subkritisch</a:t>
            </a:r>
            <a:r>
              <a:rPr lang="en-US" dirty="0" smtClean="0">
                <a:latin typeface="+mn-lt"/>
              </a:rPr>
              <a:t> (</a:t>
            </a:r>
            <a:r>
              <a:rPr lang="en-US" dirty="0" err="1" smtClean="0">
                <a:latin typeface="+mn-lt"/>
              </a:rPr>
              <a:t>superkritisch</a:t>
            </a:r>
            <a:r>
              <a:rPr lang="en-US" smtClean="0">
                <a:latin typeface="+mn-lt"/>
              </a:rPr>
              <a:t>): </a:t>
            </a:r>
            <a:r>
              <a:rPr lang="en-US" i="1" dirty="0" smtClean="0">
                <a:latin typeface="+mn-lt"/>
              </a:rPr>
              <a:t>k</a:t>
            </a:r>
            <a:r>
              <a:rPr lang="en-US" i="1" smtClean="0">
                <a:latin typeface="+mn-lt"/>
              </a:rPr>
              <a:t> </a:t>
            </a:r>
            <a:r>
              <a:rPr lang="en-US" i="1" dirty="0" smtClean="0">
                <a:latin typeface="+mn-lt"/>
              </a:rPr>
              <a:t>&lt; </a:t>
            </a:r>
            <a:r>
              <a:rPr lang="en-US" i="1" smtClean="0">
                <a:latin typeface="+mn-lt"/>
              </a:rPr>
              <a:t>1 </a:t>
            </a:r>
            <a:r>
              <a:rPr lang="en-US" i="1" smtClean="0">
                <a:latin typeface="+mn-lt"/>
              </a:rPr>
              <a:t>(</a:t>
            </a:r>
            <a:r>
              <a:rPr lang="en-US" i="1" smtClean="0">
                <a:latin typeface="+mn-lt"/>
              </a:rPr>
              <a:t>k</a:t>
            </a:r>
            <a:r>
              <a:rPr lang="en-US" i="1" smtClean="0">
                <a:latin typeface="+mn-lt"/>
              </a:rPr>
              <a:t> </a:t>
            </a:r>
            <a:r>
              <a:rPr lang="en-US" i="1" dirty="0" smtClean="0">
                <a:latin typeface="+mn-lt"/>
              </a:rPr>
              <a:t>&gt; 1)</a:t>
            </a:r>
            <a:endParaRPr lang="en-US" i="1" dirty="0">
              <a:latin typeface="+mn-lt"/>
            </a:endParaRPr>
          </a:p>
        </p:txBody>
      </p:sp>
      <p:sp>
        <p:nvSpPr>
          <p:cNvPr id="7" name="TextBox 17"/>
          <p:cNvSpPr txBox="1"/>
          <p:nvPr/>
        </p:nvSpPr>
        <p:spPr>
          <a:xfrm>
            <a:off x="533400" y="2133600"/>
            <a:ext cx="7620000" cy="646331"/>
          </a:xfrm>
          <a:prstGeom prst="rect">
            <a:avLst/>
          </a:prstGeom>
          <a:noFill/>
        </p:spPr>
        <p:txBody>
          <a:bodyPr>
            <a:spAutoFit/>
          </a:bodyPr>
          <a:lstStyle/>
          <a:p>
            <a:pPr>
              <a:defRPr/>
            </a:pPr>
            <a:r>
              <a:rPr lang="en-US" dirty="0" err="1" smtClean="0">
                <a:latin typeface="+mn-lt"/>
              </a:rPr>
              <a:t>Regelstaven</a:t>
            </a:r>
            <a:r>
              <a:rPr lang="en-US" dirty="0" smtClean="0">
                <a:latin typeface="+mn-lt"/>
              </a:rPr>
              <a:t> van cadmium (of boron) </a:t>
            </a:r>
            <a:r>
              <a:rPr lang="en-US" dirty="0" err="1" smtClean="0">
                <a:latin typeface="+mn-lt"/>
              </a:rPr>
              <a:t>absorberen</a:t>
            </a:r>
            <a:r>
              <a:rPr lang="en-US" dirty="0" smtClean="0">
                <a:latin typeface="+mn-lt"/>
              </a:rPr>
              <a:t> </a:t>
            </a:r>
            <a:r>
              <a:rPr lang="en-US" dirty="0" err="1" smtClean="0">
                <a:latin typeface="+mn-lt"/>
              </a:rPr>
              <a:t>neutronen</a:t>
            </a:r>
            <a:r>
              <a:rPr lang="en-US" dirty="0" smtClean="0">
                <a:latin typeface="+mn-lt"/>
              </a:rPr>
              <a:t> en </a:t>
            </a:r>
            <a:r>
              <a:rPr lang="en-US" dirty="0" err="1" smtClean="0">
                <a:latin typeface="+mn-lt"/>
              </a:rPr>
              <a:t>zorgen</a:t>
            </a:r>
            <a:r>
              <a:rPr lang="en-US" dirty="0" smtClean="0">
                <a:latin typeface="+mn-lt"/>
              </a:rPr>
              <a:t> </a:t>
            </a:r>
            <a:r>
              <a:rPr lang="en-US" dirty="0" err="1" smtClean="0">
                <a:latin typeface="+mn-lt"/>
              </a:rPr>
              <a:t>dat</a:t>
            </a:r>
            <a:r>
              <a:rPr lang="en-US" dirty="0" smtClean="0">
                <a:latin typeface="+mn-lt"/>
              </a:rPr>
              <a:t> de reactor </a:t>
            </a:r>
            <a:r>
              <a:rPr lang="en-US" dirty="0" err="1" smtClean="0">
                <a:latin typeface="+mn-lt"/>
              </a:rPr>
              <a:t>precies</a:t>
            </a:r>
            <a:r>
              <a:rPr lang="en-US" dirty="0" smtClean="0">
                <a:latin typeface="+mn-lt"/>
              </a:rPr>
              <a:t> </a:t>
            </a:r>
            <a:r>
              <a:rPr lang="en-US" err="1" smtClean="0">
                <a:latin typeface="+mn-lt"/>
              </a:rPr>
              <a:t>kritisch</a:t>
            </a:r>
            <a:r>
              <a:rPr lang="en-US" smtClean="0">
                <a:latin typeface="+mn-lt"/>
              </a:rPr>
              <a:t> </a:t>
            </a:r>
            <a:r>
              <a:rPr lang="en-US" smtClean="0">
                <a:latin typeface="+mn-lt"/>
              </a:rPr>
              <a:t>(</a:t>
            </a:r>
            <a:r>
              <a:rPr lang="en-US" i="1" dirty="0" smtClean="0">
                <a:latin typeface="+mn-lt"/>
              </a:rPr>
              <a:t>k</a:t>
            </a:r>
            <a:r>
              <a:rPr lang="en-US" i="1" smtClean="0">
                <a:latin typeface="+mn-lt"/>
              </a:rPr>
              <a:t> </a:t>
            </a:r>
            <a:r>
              <a:rPr lang="en-US" i="1" dirty="0" smtClean="0">
                <a:latin typeface="+mn-lt"/>
              </a:rPr>
              <a:t>= 1</a:t>
            </a:r>
            <a:r>
              <a:rPr lang="en-US" dirty="0" smtClean="0">
                <a:latin typeface="+mn-lt"/>
              </a:rPr>
              <a:t>) </a:t>
            </a:r>
            <a:r>
              <a:rPr lang="en-US" dirty="0" err="1" smtClean="0">
                <a:latin typeface="+mn-lt"/>
              </a:rPr>
              <a:t>blijft</a:t>
            </a:r>
            <a:endParaRPr lang="en-US" i="1" dirty="0">
              <a:latin typeface="+mn-lt"/>
            </a:endParaRPr>
          </a:p>
        </p:txBody>
      </p:sp>
      <p:sp>
        <p:nvSpPr>
          <p:cNvPr id="8" name="TextBox 17"/>
          <p:cNvSpPr txBox="1"/>
          <p:nvPr/>
        </p:nvSpPr>
        <p:spPr>
          <a:xfrm>
            <a:off x="533400" y="2782669"/>
            <a:ext cx="7696200" cy="646331"/>
          </a:xfrm>
          <a:prstGeom prst="rect">
            <a:avLst/>
          </a:prstGeom>
          <a:noFill/>
        </p:spPr>
        <p:txBody>
          <a:bodyPr wrap="square">
            <a:spAutoFit/>
          </a:bodyPr>
          <a:lstStyle/>
          <a:p>
            <a:pPr>
              <a:defRPr/>
            </a:pPr>
            <a:r>
              <a:rPr lang="en-US" dirty="0" err="1" smtClean="0">
                <a:latin typeface="+mn-lt"/>
              </a:rPr>
              <a:t>Regeling</a:t>
            </a:r>
            <a:r>
              <a:rPr lang="en-US" dirty="0" smtClean="0">
                <a:latin typeface="+mn-lt"/>
              </a:rPr>
              <a:t> is </a:t>
            </a:r>
            <a:r>
              <a:rPr lang="en-US" dirty="0" err="1" smtClean="0">
                <a:latin typeface="+mn-lt"/>
              </a:rPr>
              <a:t>enkel</a:t>
            </a:r>
            <a:r>
              <a:rPr lang="en-US" dirty="0" smtClean="0">
                <a:latin typeface="+mn-lt"/>
              </a:rPr>
              <a:t> </a:t>
            </a:r>
            <a:r>
              <a:rPr lang="en-US" dirty="0" err="1" smtClean="0">
                <a:latin typeface="+mn-lt"/>
              </a:rPr>
              <a:t>mogelijk</a:t>
            </a:r>
            <a:r>
              <a:rPr lang="en-US" dirty="0" smtClean="0">
                <a:latin typeface="+mn-lt"/>
              </a:rPr>
              <a:t> </a:t>
            </a:r>
            <a:r>
              <a:rPr lang="en-US" dirty="0" err="1" smtClean="0">
                <a:latin typeface="+mn-lt"/>
              </a:rPr>
              <a:t>dankzij</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kleine</a:t>
            </a:r>
            <a:r>
              <a:rPr lang="en-US" dirty="0" smtClean="0">
                <a:latin typeface="+mn-lt"/>
              </a:rPr>
              <a:t> </a:t>
            </a:r>
            <a:r>
              <a:rPr lang="en-US" dirty="0" err="1" smtClean="0">
                <a:latin typeface="+mn-lt"/>
              </a:rPr>
              <a:t>fractie</a:t>
            </a:r>
            <a:r>
              <a:rPr lang="en-US" dirty="0" smtClean="0">
                <a:latin typeface="+mn-lt"/>
              </a:rPr>
              <a:t> (1%) </a:t>
            </a:r>
            <a:r>
              <a:rPr lang="en-US" dirty="0" err="1" smtClean="0">
                <a:latin typeface="+mn-lt"/>
              </a:rPr>
              <a:t>vertraagde</a:t>
            </a:r>
            <a:r>
              <a:rPr lang="en-US" dirty="0" smtClean="0">
                <a:latin typeface="+mn-lt"/>
              </a:rPr>
              <a:t> </a:t>
            </a:r>
            <a:r>
              <a:rPr lang="en-US" dirty="0" err="1" smtClean="0">
                <a:latin typeface="+mn-lt"/>
              </a:rPr>
              <a:t>neutronen</a:t>
            </a:r>
            <a:r>
              <a:rPr lang="en-US" dirty="0" smtClean="0">
                <a:latin typeface="+mn-lt"/>
              </a:rPr>
              <a:t> </a:t>
            </a:r>
            <a:r>
              <a:rPr lang="en-US" dirty="0" err="1" smtClean="0">
                <a:latin typeface="+mn-lt"/>
              </a:rPr>
              <a:t>afkomstig</a:t>
            </a:r>
            <a:r>
              <a:rPr lang="en-US" dirty="0" smtClean="0">
                <a:latin typeface="+mn-lt"/>
              </a:rPr>
              <a:t> van </a:t>
            </a:r>
            <a:r>
              <a:rPr lang="en-US" dirty="0" err="1" smtClean="0">
                <a:latin typeface="+mn-lt"/>
              </a:rPr>
              <a:t>kernverval</a:t>
            </a:r>
            <a:r>
              <a:rPr lang="en-US" dirty="0" smtClean="0">
                <a:latin typeface="+mn-lt"/>
              </a:rPr>
              <a:t> met </a:t>
            </a:r>
            <a:r>
              <a:rPr lang="en-US" dirty="0" err="1" smtClean="0">
                <a:latin typeface="+mn-lt"/>
              </a:rPr>
              <a:t>levensduur</a:t>
            </a:r>
            <a:r>
              <a:rPr lang="en-US" dirty="0" smtClean="0">
                <a:latin typeface="+mn-lt"/>
              </a:rPr>
              <a:t> van </a:t>
            </a:r>
            <a:r>
              <a:rPr lang="en-US" dirty="0" err="1" smtClean="0">
                <a:latin typeface="+mn-lt"/>
              </a:rPr>
              <a:t>enkele</a:t>
            </a:r>
            <a:r>
              <a:rPr lang="en-US" dirty="0" smtClean="0">
                <a:latin typeface="+mn-lt"/>
              </a:rPr>
              <a:t> </a:t>
            </a:r>
            <a:r>
              <a:rPr lang="en-US" dirty="0" err="1" smtClean="0">
                <a:latin typeface="+mn-lt"/>
              </a:rPr>
              <a:t>seconden</a:t>
            </a:r>
            <a:endParaRPr lang="en-US" i="1" dirty="0">
              <a:latin typeface="+mn-lt"/>
            </a:endParaRPr>
          </a:p>
        </p:txBody>
      </p:sp>
      <p:sp>
        <p:nvSpPr>
          <p:cNvPr id="9" name="TextBox 17"/>
          <p:cNvSpPr txBox="1"/>
          <p:nvPr/>
        </p:nvSpPr>
        <p:spPr>
          <a:xfrm>
            <a:off x="533400" y="3468469"/>
            <a:ext cx="4419600" cy="646331"/>
          </a:xfrm>
          <a:prstGeom prst="rect">
            <a:avLst/>
          </a:prstGeom>
          <a:noFill/>
        </p:spPr>
        <p:txBody>
          <a:bodyPr wrap="square">
            <a:spAutoFit/>
          </a:bodyPr>
          <a:lstStyle/>
          <a:p>
            <a:pPr>
              <a:defRPr/>
            </a:pPr>
            <a:r>
              <a:rPr lang="en-US" dirty="0" smtClean="0">
                <a:latin typeface="+mn-lt"/>
              </a:rPr>
              <a:t>Reactor </a:t>
            </a:r>
            <a:r>
              <a:rPr lang="en-US" dirty="0" err="1" smtClean="0">
                <a:latin typeface="+mn-lt"/>
              </a:rPr>
              <a:t>voor</a:t>
            </a:r>
            <a:r>
              <a:rPr lang="en-US" dirty="0" smtClean="0">
                <a:latin typeface="+mn-lt"/>
              </a:rPr>
              <a:t> </a:t>
            </a:r>
            <a:r>
              <a:rPr lang="en-US" dirty="0" err="1" smtClean="0">
                <a:latin typeface="+mn-lt"/>
              </a:rPr>
              <a:t>onderzoek</a:t>
            </a:r>
            <a:r>
              <a:rPr lang="en-US" dirty="0" smtClean="0">
                <a:latin typeface="+mn-lt"/>
              </a:rPr>
              <a:t>: </a:t>
            </a:r>
            <a:r>
              <a:rPr lang="en-US" dirty="0" err="1" smtClean="0">
                <a:latin typeface="+mn-lt"/>
              </a:rPr>
              <a:t>neutronenbron</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productie</a:t>
            </a:r>
            <a:r>
              <a:rPr lang="en-US" dirty="0" smtClean="0">
                <a:latin typeface="+mn-lt"/>
              </a:rPr>
              <a:t> van </a:t>
            </a:r>
            <a:r>
              <a:rPr lang="en-US" dirty="0" err="1" smtClean="0">
                <a:latin typeface="+mn-lt"/>
              </a:rPr>
              <a:t>isotopen</a:t>
            </a:r>
            <a:endParaRPr lang="en-US" i="1" dirty="0">
              <a:latin typeface="+mn-lt"/>
            </a:endParaRPr>
          </a:p>
        </p:txBody>
      </p:sp>
      <p:sp>
        <p:nvSpPr>
          <p:cNvPr id="10" name="TextBox 17"/>
          <p:cNvSpPr txBox="1"/>
          <p:nvPr/>
        </p:nvSpPr>
        <p:spPr>
          <a:xfrm>
            <a:off x="533400" y="4078069"/>
            <a:ext cx="4419600" cy="369332"/>
          </a:xfrm>
          <a:prstGeom prst="rect">
            <a:avLst/>
          </a:prstGeom>
          <a:noFill/>
        </p:spPr>
        <p:txBody>
          <a:bodyPr wrap="square">
            <a:spAutoFit/>
          </a:bodyPr>
          <a:lstStyle/>
          <a:p>
            <a:pPr>
              <a:defRPr/>
            </a:pPr>
            <a:r>
              <a:rPr lang="en-US" dirty="0" smtClean="0">
                <a:latin typeface="+mn-lt"/>
              </a:rPr>
              <a:t>Reactor </a:t>
            </a:r>
            <a:r>
              <a:rPr lang="en-US" dirty="0" err="1" smtClean="0">
                <a:latin typeface="+mn-lt"/>
              </a:rPr>
              <a:t>voor</a:t>
            </a:r>
            <a:r>
              <a:rPr lang="en-US" dirty="0" smtClean="0">
                <a:latin typeface="+mn-lt"/>
              </a:rPr>
              <a:t> </a:t>
            </a:r>
            <a:r>
              <a:rPr lang="en-US" dirty="0" err="1" smtClean="0">
                <a:latin typeface="+mn-lt"/>
              </a:rPr>
              <a:t>productie</a:t>
            </a:r>
            <a:r>
              <a:rPr lang="en-US" dirty="0" smtClean="0">
                <a:latin typeface="+mn-lt"/>
              </a:rPr>
              <a:t> van </a:t>
            </a:r>
            <a:r>
              <a:rPr lang="en-US" dirty="0" err="1" smtClean="0">
                <a:latin typeface="+mn-lt"/>
              </a:rPr>
              <a:t>energie</a:t>
            </a:r>
            <a:endParaRPr lang="en-US" i="1" dirty="0">
              <a:latin typeface="+mn-lt"/>
            </a:endParaRPr>
          </a:p>
        </p:txBody>
      </p:sp>
      <p:sp>
        <p:nvSpPr>
          <p:cNvPr id="11" name="TextBox 17"/>
          <p:cNvSpPr txBox="1"/>
          <p:nvPr/>
        </p:nvSpPr>
        <p:spPr>
          <a:xfrm>
            <a:off x="533400" y="4355068"/>
            <a:ext cx="4419600" cy="369332"/>
          </a:xfrm>
          <a:prstGeom prst="rect">
            <a:avLst/>
          </a:prstGeom>
          <a:noFill/>
        </p:spPr>
        <p:txBody>
          <a:bodyPr wrap="square">
            <a:spAutoFit/>
          </a:bodyPr>
          <a:lstStyle/>
          <a:p>
            <a:pPr>
              <a:defRPr/>
            </a:pPr>
            <a:r>
              <a:rPr lang="en-US" dirty="0" err="1" smtClean="0">
                <a:latin typeface="+mn-lt"/>
              </a:rPr>
              <a:t>Verrijkt</a:t>
            </a:r>
            <a:r>
              <a:rPr lang="en-US" dirty="0" smtClean="0">
                <a:latin typeface="+mn-lt"/>
              </a:rPr>
              <a:t> uranium van 2 – 4%</a:t>
            </a:r>
            <a:endParaRPr lang="en-US" i="1" dirty="0">
              <a:latin typeface="+mn-lt"/>
            </a:endParaRPr>
          </a:p>
        </p:txBody>
      </p:sp>
      <p:sp>
        <p:nvSpPr>
          <p:cNvPr id="12" name="TextBox 17"/>
          <p:cNvSpPr txBox="1"/>
          <p:nvPr/>
        </p:nvSpPr>
        <p:spPr>
          <a:xfrm>
            <a:off x="533400" y="4659868"/>
            <a:ext cx="4419600" cy="369332"/>
          </a:xfrm>
          <a:prstGeom prst="rect">
            <a:avLst/>
          </a:prstGeom>
          <a:noFill/>
        </p:spPr>
        <p:txBody>
          <a:bodyPr wrap="square">
            <a:spAutoFit/>
          </a:bodyPr>
          <a:lstStyle/>
          <a:p>
            <a:pPr>
              <a:defRPr/>
            </a:pPr>
            <a:r>
              <a:rPr lang="en-US" dirty="0" smtClean="0">
                <a:latin typeface="+mn-lt"/>
              </a:rPr>
              <a:t>Water of </a:t>
            </a:r>
            <a:r>
              <a:rPr lang="en-US" dirty="0" err="1" smtClean="0">
                <a:latin typeface="+mn-lt"/>
              </a:rPr>
              <a:t>vloeibaar</a:t>
            </a:r>
            <a:r>
              <a:rPr lang="en-US" dirty="0" smtClean="0">
                <a:latin typeface="+mn-lt"/>
              </a:rPr>
              <a:t> </a:t>
            </a:r>
            <a:r>
              <a:rPr lang="en-US" dirty="0" err="1" smtClean="0">
                <a:latin typeface="+mn-lt"/>
              </a:rPr>
              <a:t>zout</a:t>
            </a:r>
            <a:r>
              <a:rPr lang="en-US" dirty="0" smtClean="0">
                <a:latin typeface="+mn-lt"/>
              </a:rPr>
              <a:t> </a:t>
            </a:r>
            <a:r>
              <a:rPr lang="en-US" dirty="0" err="1" smtClean="0">
                <a:latin typeface="+mn-lt"/>
              </a:rPr>
              <a:t>onder</a:t>
            </a:r>
            <a:r>
              <a:rPr lang="en-US" dirty="0" smtClean="0">
                <a:latin typeface="+mn-lt"/>
              </a:rPr>
              <a:t> </a:t>
            </a:r>
            <a:r>
              <a:rPr lang="en-US" dirty="0" err="1" smtClean="0">
                <a:latin typeface="+mn-lt"/>
              </a:rPr>
              <a:t>hoge</a:t>
            </a:r>
            <a:r>
              <a:rPr lang="en-US" dirty="0" smtClean="0">
                <a:latin typeface="+mn-lt"/>
              </a:rPr>
              <a:t> </a:t>
            </a:r>
            <a:r>
              <a:rPr lang="en-US" dirty="0" err="1" smtClean="0">
                <a:latin typeface="+mn-lt"/>
              </a:rPr>
              <a:t>druk</a:t>
            </a:r>
            <a:endParaRPr lang="en-US" i="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checkerboard(across)">
                                      <p:cBhvr>
                                        <p:cTn id="20" dur="5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153400" cy="1143000"/>
          </a:xfrm>
          <a:solidFill>
            <a:schemeClr val="bg1"/>
          </a:solidFill>
        </p:spPr>
        <p:txBody>
          <a:bodyPr/>
          <a:lstStyle/>
          <a:p>
            <a:pPr lvl="0"/>
            <a:r>
              <a:rPr lang="en-US" i="1" dirty="0" smtClean="0">
                <a:solidFill>
                  <a:srgbClr val="000099"/>
                </a:solidFill>
                <a:cs typeface="Times New Roman" pitchFamily="18" charset="0"/>
              </a:rPr>
              <a:t>Energy reserves – 2006 </a:t>
            </a:r>
          </a:p>
        </p:txBody>
      </p:sp>
      <p:graphicFrame>
        <p:nvGraphicFramePr>
          <p:cNvPr id="11" name="Table 10"/>
          <p:cNvGraphicFramePr>
            <a:graphicFrameLocks noGrp="1"/>
          </p:cNvGraphicFramePr>
          <p:nvPr/>
        </p:nvGraphicFramePr>
        <p:xfrm>
          <a:off x="2133600" y="2819401"/>
          <a:ext cx="5638800" cy="1225887"/>
        </p:xfrm>
        <a:graphic>
          <a:graphicData uri="http://schemas.openxmlformats.org/drawingml/2006/table">
            <a:tbl>
              <a:tblPr/>
              <a:tblGrid>
                <a:gridCol w="3491728"/>
                <a:gridCol w="2147072"/>
              </a:tblGrid>
              <a:tr h="180326">
                <a:tc>
                  <a:txBody>
                    <a:bodyPr/>
                    <a:lstStyle/>
                    <a:p>
                      <a:endParaRPr lang="en-US" sz="1100" dirty="0"/>
                    </a:p>
                  </a:txBody>
                  <a:tcPr marL="0" marR="0" marT="0" marB="0">
                    <a:lnL>
                      <a:noFill/>
                    </a:lnL>
                    <a:lnR>
                      <a:noFill/>
                    </a:lnR>
                    <a:lnT>
                      <a:noFill/>
                    </a:lnT>
                    <a:lnB>
                      <a:noFill/>
                    </a:lnB>
                  </a:tcPr>
                </a:tc>
                <a:tc>
                  <a:txBody>
                    <a:bodyPr/>
                    <a:lstStyle/>
                    <a:p>
                      <a:endParaRPr lang="en-US" sz="1100" dirty="0"/>
                    </a:p>
                  </a:txBody>
                  <a:tcPr marL="33408" marR="33408" marT="16704" marB="16704">
                    <a:lnL>
                      <a:noFill/>
                    </a:lnL>
                  </a:tcPr>
                </a:tc>
              </a:tr>
              <a:tr h="180326">
                <a:tc>
                  <a:txBody>
                    <a:bodyPr/>
                    <a:lstStyle/>
                    <a:p>
                      <a:pPr>
                        <a:buFont typeface="Arial"/>
                        <a:buChar char="•"/>
                      </a:pPr>
                      <a:r>
                        <a:rPr lang="en-US" sz="1100" dirty="0" smtClean="0"/>
                        <a:t> Natural </a:t>
                      </a:r>
                      <a:r>
                        <a:rPr lang="en-US" sz="1100" dirty="0"/>
                        <a:t>gas </a:t>
                      </a:r>
                    </a:p>
                  </a:txBody>
                  <a:tcPr marL="33408" marR="33408" marT="16704" marB="16704" anchor="ctr">
                    <a:lnL>
                      <a:noFill/>
                    </a:lnL>
                    <a:lnR>
                      <a:noFill/>
                    </a:lnR>
                    <a:lnT>
                      <a:noFill/>
                    </a:lnT>
                    <a:lnB>
                      <a:noFill/>
                    </a:lnB>
                  </a:tcPr>
                </a:tc>
                <a:tc>
                  <a:txBody>
                    <a:bodyPr/>
                    <a:lstStyle/>
                    <a:p>
                      <a:pPr algn="l"/>
                      <a:r>
                        <a:rPr lang="en-US" sz="1100"/>
                        <a:t>235 billion t coal equivalent</a:t>
                      </a:r>
                    </a:p>
                  </a:txBody>
                  <a:tcPr marL="33408" marR="33408" marT="16704" marB="16704" anchor="ctr">
                    <a:lnL>
                      <a:noFill/>
                    </a:lnL>
                    <a:lnR>
                      <a:noFill/>
                    </a:lnR>
                    <a:lnB>
                      <a:noFill/>
                    </a:lnB>
                  </a:tcPr>
                </a:tc>
              </a:tr>
              <a:tr h="180326">
                <a:tc>
                  <a:txBody>
                    <a:bodyPr/>
                    <a:lstStyle/>
                    <a:p>
                      <a:pPr>
                        <a:buFont typeface="Arial"/>
                        <a:buChar char="•"/>
                      </a:pPr>
                      <a:r>
                        <a:rPr lang="en-US" sz="1100" dirty="0" smtClean="0"/>
                        <a:t> Mineral </a:t>
                      </a:r>
                      <a:r>
                        <a:rPr lang="en-US" sz="1100" dirty="0"/>
                        <a:t>oil/</a:t>
                      </a:r>
                      <a:r>
                        <a:rPr lang="en-US" sz="1100" dirty="0" err="1"/>
                        <a:t>shales</a:t>
                      </a:r>
                      <a:r>
                        <a:rPr lang="en-US" sz="1100" dirty="0"/>
                        <a:t>/liquid gas</a:t>
                      </a:r>
                    </a:p>
                  </a:txBody>
                  <a:tcPr marL="33408" marR="33408" marT="16704" marB="16704" anchor="ctr">
                    <a:lnL>
                      <a:noFill/>
                    </a:lnL>
                    <a:lnR>
                      <a:noFill/>
                    </a:lnR>
                    <a:lnT>
                      <a:noFill/>
                    </a:lnT>
                    <a:lnB>
                      <a:noFill/>
                    </a:lnB>
                  </a:tcPr>
                </a:tc>
                <a:tc>
                  <a:txBody>
                    <a:bodyPr/>
                    <a:lstStyle/>
                    <a:p>
                      <a:pPr algn="l"/>
                      <a:r>
                        <a:rPr lang="en-US" sz="1100"/>
                        <a:t>232 billion t coal equivalent</a:t>
                      </a:r>
                    </a:p>
                  </a:txBody>
                  <a:tcPr marL="33408" marR="33408" marT="16704" marB="16704" anchor="ctr">
                    <a:lnL>
                      <a:noFill/>
                    </a:lnL>
                    <a:lnR>
                      <a:noFill/>
                    </a:lnR>
                    <a:lnT>
                      <a:noFill/>
                    </a:lnT>
                    <a:lnB>
                      <a:noFill/>
                    </a:lnB>
                  </a:tcPr>
                </a:tc>
              </a:tr>
              <a:tr h="180326">
                <a:tc>
                  <a:txBody>
                    <a:bodyPr/>
                    <a:lstStyle/>
                    <a:p>
                      <a:pPr>
                        <a:buFont typeface="Arial"/>
                        <a:buChar char="•"/>
                      </a:pPr>
                      <a:r>
                        <a:rPr lang="en-US" sz="1100" dirty="0" smtClean="0"/>
                        <a:t> Natural </a:t>
                      </a:r>
                      <a:r>
                        <a:rPr lang="en-US" sz="1100" dirty="0"/>
                        <a:t>uranium</a:t>
                      </a:r>
                    </a:p>
                  </a:txBody>
                  <a:tcPr marL="33408" marR="33408" marT="16704" marB="16704" anchor="ctr">
                    <a:lnL>
                      <a:noFill/>
                    </a:lnL>
                    <a:lnR>
                      <a:noFill/>
                    </a:lnR>
                    <a:lnT>
                      <a:noFill/>
                    </a:lnT>
                    <a:lnB>
                      <a:noFill/>
                    </a:lnB>
                  </a:tcPr>
                </a:tc>
                <a:tc>
                  <a:txBody>
                    <a:bodyPr/>
                    <a:lstStyle/>
                    <a:p>
                      <a:pPr algn="l"/>
                      <a:r>
                        <a:rPr lang="en-US" sz="1100"/>
                        <a:t>27 billion t coal equivalent</a:t>
                      </a:r>
                    </a:p>
                  </a:txBody>
                  <a:tcPr marL="33408" marR="33408" marT="16704" marB="16704" anchor="ctr">
                    <a:lnL>
                      <a:noFill/>
                    </a:lnL>
                    <a:lnR>
                      <a:noFill/>
                    </a:lnR>
                    <a:lnT>
                      <a:noFill/>
                    </a:lnT>
                    <a:lnB>
                      <a:noFill/>
                    </a:lnB>
                  </a:tcPr>
                </a:tc>
              </a:tr>
              <a:tr h="421695">
                <a:tc>
                  <a:txBody>
                    <a:bodyPr/>
                    <a:lstStyle/>
                    <a:p>
                      <a:pPr>
                        <a:buFont typeface="Arial"/>
                        <a:buChar char="•"/>
                      </a:pPr>
                      <a:r>
                        <a:rPr lang="en-US" sz="1100" dirty="0" smtClean="0"/>
                        <a:t> Coal </a:t>
                      </a:r>
                      <a:r>
                        <a:rPr lang="en-US" sz="1100" dirty="0"/>
                        <a:t>(all forms)</a:t>
                      </a:r>
                    </a:p>
                  </a:txBody>
                  <a:tcPr marL="33408" marR="33408" marT="16704" marB="16704" anchor="ctr">
                    <a:lnL>
                      <a:noFill/>
                    </a:lnL>
                    <a:lnR>
                      <a:noFill/>
                    </a:lnR>
                    <a:lnT>
                      <a:noFill/>
                    </a:lnT>
                    <a:lnB>
                      <a:noFill/>
                    </a:lnB>
                  </a:tcPr>
                </a:tc>
                <a:tc>
                  <a:txBody>
                    <a:bodyPr/>
                    <a:lstStyle/>
                    <a:p>
                      <a:r>
                        <a:rPr lang="en-US" sz="1100" dirty="0"/>
                        <a:t>726 billion t coal equivalent</a:t>
                      </a:r>
                      <a:r>
                        <a:rPr lang="en-US" sz="1100" dirty="0" smtClean="0"/>
                        <a:t>.</a:t>
                      </a:r>
                      <a:endParaRPr lang="en-US" sz="1100" dirty="0"/>
                    </a:p>
                  </a:txBody>
                  <a:tcPr marL="33408" marR="33408" marT="16704" marB="16704" anchor="ctr">
                    <a:lnL>
                      <a:noFill/>
                    </a:lnL>
                    <a:lnR>
                      <a:noFill/>
                    </a:lnR>
                    <a:lnT>
                      <a:noFill/>
                    </a:lnT>
                    <a:lnB>
                      <a:noFill/>
                    </a:lnB>
                  </a:tcPr>
                </a:tc>
              </a:tr>
            </a:tbl>
          </a:graphicData>
        </a:graphic>
      </p:graphicFrame>
      <p:sp>
        <p:nvSpPr>
          <p:cNvPr id="125954" name="Rectangle 2"/>
          <p:cNvSpPr>
            <a:spLocks noChangeArrowheads="1"/>
          </p:cNvSpPr>
          <p:nvPr/>
        </p:nvSpPr>
        <p:spPr bwMode="auto">
          <a:xfrm>
            <a:off x="2133600" y="4953000"/>
            <a:ext cx="5334000" cy="261610"/>
          </a:xfrm>
          <a:prstGeom prst="rect">
            <a:avLst/>
          </a:prstGeom>
          <a:solidFill>
            <a:srgbClr val="FEFCA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mn-lt"/>
                <a:cs typeface="Arial" pitchFamily="34" charset="0"/>
              </a:rPr>
              <a:t>The world total annual energy consumptions amount to 14 billion coal equivalent. </a:t>
            </a:r>
            <a:endParaRPr kumimoji="0" lang="en-US" sz="3600" b="0" i="0" u="none" strike="noStrike" cap="none" normalizeH="0" baseline="0" dirty="0" smtClean="0">
              <a:ln>
                <a:noFill/>
              </a:ln>
              <a:effectLst/>
              <a:latin typeface="+mn-lt"/>
              <a:cs typeface="Arial" pitchFamily="34" charset="0"/>
            </a:endParaRPr>
          </a:p>
        </p:txBody>
      </p:sp>
      <p:sp>
        <p:nvSpPr>
          <p:cNvPr id="10" name="Rectangle 9"/>
          <p:cNvSpPr/>
          <p:nvPr/>
        </p:nvSpPr>
        <p:spPr bwMode="auto">
          <a:xfrm>
            <a:off x="1981200" y="2314575"/>
            <a:ext cx="6019800" cy="72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pic>
        <p:nvPicPr>
          <p:cNvPr id="163842" name="Picture 2" descr="C:\Users\jo\Desktop\new-banner1.jpg"/>
          <p:cNvPicPr>
            <a:picLocks noChangeAspect="1" noChangeArrowheads="1"/>
          </p:cNvPicPr>
          <p:nvPr/>
        </p:nvPicPr>
        <p:blipFill>
          <a:blip r:embed="rId3" cstate="print"/>
          <a:srcRect/>
          <a:stretch>
            <a:fillRect/>
          </a:stretch>
        </p:blipFill>
        <p:spPr bwMode="auto">
          <a:xfrm>
            <a:off x="533400" y="1943100"/>
            <a:ext cx="1257300" cy="1828800"/>
          </a:xfrm>
          <a:prstGeom prst="rect">
            <a:avLst/>
          </a:prstGeom>
          <a:noFill/>
        </p:spPr>
      </p:pic>
      <p:pic>
        <p:nvPicPr>
          <p:cNvPr id="163843" name="Picture 3" descr="C:\Users\jo\Desktop\ENS-banner-2.jpg"/>
          <p:cNvPicPr>
            <a:picLocks noChangeAspect="1" noChangeArrowheads="1"/>
          </p:cNvPicPr>
          <p:nvPr/>
        </p:nvPicPr>
        <p:blipFill>
          <a:blip r:embed="rId4" cstate="print"/>
          <a:srcRect/>
          <a:stretch>
            <a:fillRect/>
          </a:stretch>
        </p:blipFill>
        <p:spPr bwMode="auto">
          <a:xfrm>
            <a:off x="1781175" y="1943100"/>
            <a:ext cx="6115050" cy="800100"/>
          </a:xfrm>
          <a:prstGeom prst="rect">
            <a:avLst/>
          </a:prstGeom>
          <a:noFill/>
        </p:spPr>
      </p:pic>
      <p:sp>
        <p:nvSpPr>
          <p:cNvPr id="12" name="Rechthoek 11"/>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31</a:t>
            </a:fld>
            <a:endParaRPr lang="en-US">
              <a:latin typeface="Times" pitchFamily="18" charset="0"/>
            </a:endParaRPr>
          </a:p>
        </p:txBody>
      </p:sp>
      <p:sp>
        <p:nvSpPr>
          <p:cNvPr id="2" name="Title 1"/>
          <p:cNvSpPr>
            <a:spLocks noGrp="1"/>
          </p:cNvSpPr>
          <p:nvPr>
            <p:ph type="title"/>
          </p:nvPr>
        </p:nvSpPr>
        <p:spPr>
          <a:xfrm>
            <a:off x="5486400" y="0"/>
            <a:ext cx="3657600" cy="1371600"/>
          </a:xfrm>
          <a:solidFill>
            <a:schemeClr val="bg1"/>
          </a:solidFill>
        </p:spPr>
        <p:txBody>
          <a:bodyPr/>
          <a:lstStyle/>
          <a:p>
            <a:pPr lvl="0"/>
            <a:r>
              <a:rPr lang="en-US" i="1" dirty="0" smtClean="0">
                <a:solidFill>
                  <a:srgbClr val="000099"/>
                </a:solidFill>
                <a:cs typeface="Times New Roman" pitchFamily="18" charset="0"/>
              </a:rPr>
              <a:t>Nuclear installations in The Netherlands</a:t>
            </a:r>
          </a:p>
        </p:txBody>
      </p:sp>
      <p:pic>
        <p:nvPicPr>
          <p:cNvPr id="161794" name="Picture 2" descr="C:\Users\jo\Desktop\nl_faci6.gif"/>
          <p:cNvPicPr>
            <a:picLocks noChangeAspect="1" noChangeArrowheads="1"/>
          </p:cNvPicPr>
          <p:nvPr/>
        </p:nvPicPr>
        <p:blipFill>
          <a:blip r:embed="rId3" cstate="print"/>
          <a:srcRect/>
          <a:stretch>
            <a:fillRect/>
          </a:stretch>
        </p:blipFill>
        <p:spPr bwMode="auto">
          <a:xfrm>
            <a:off x="0" y="190500"/>
            <a:ext cx="5715000" cy="6667500"/>
          </a:xfrm>
          <a:prstGeom prst="rect">
            <a:avLst/>
          </a:prstGeom>
          <a:solidFill>
            <a:schemeClr val="bg1"/>
          </a:solid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bg1"/>
          </a:solidFill>
        </p:spPr>
        <p:txBody>
          <a:bodyPr/>
          <a:lstStyle/>
          <a:p>
            <a:pPr lvl="0"/>
            <a:r>
              <a:rPr lang="en-US" i="1" smtClean="0">
                <a:solidFill>
                  <a:srgbClr val="000099"/>
                </a:solidFill>
                <a:cs typeface="Times New Roman" pitchFamily="18" charset="0"/>
              </a:rPr>
              <a:t>Borssele PWR</a:t>
            </a:r>
            <a:endParaRPr lang="en-US" i="1" dirty="0" smtClean="0">
              <a:solidFill>
                <a:srgbClr val="000099"/>
              </a:solidFill>
              <a:cs typeface="Times New Roman" pitchFamily="18" charset="0"/>
            </a:endParaRPr>
          </a:p>
        </p:txBody>
      </p:sp>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6114" name="Picture 2" descr="\\vmware-host\Shared Folders\Desktop\35-brossele-reactorvat-4.jpg"/>
          <p:cNvPicPr>
            <a:picLocks noChangeAspect="1" noChangeArrowheads="1"/>
          </p:cNvPicPr>
          <p:nvPr/>
        </p:nvPicPr>
        <p:blipFill>
          <a:blip r:embed="rId3" cstate="print"/>
          <a:srcRect/>
          <a:stretch>
            <a:fillRect/>
          </a:stretch>
        </p:blipFill>
        <p:spPr bwMode="auto">
          <a:xfrm>
            <a:off x="5334000" y="1295400"/>
            <a:ext cx="3810000" cy="2857500"/>
          </a:xfrm>
          <a:prstGeom prst="rect">
            <a:avLst/>
          </a:prstGeom>
          <a:noFill/>
        </p:spPr>
      </p:pic>
      <p:sp>
        <p:nvSpPr>
          <p:cNvPr id="8"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1969</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PZEM bestelt reactor bij Siemens/KWU</a:t>
            </a:r>
            <a:endPar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25 Oktober 1973 levering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Na succesvolle</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eerste testen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Overheid</a:t>
            </a:r>
            <a:r>
              <a:rPr lang="en-US" sz="1400" kern="0" smtClean="0">
                <a:solidFill>
                  <a:srgbClr val="000099"/>
                </a:solidFill>
                <a:latin typeface="Calibri" pitchFamily="34" charset="0"/>
                <a:cs typeface="Calibri" pitchFamily="34" charset="0"/>
              </a:rPr>
              <a:t> geeft permanente bedrijfsvergunning</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1979 – 1984 Upgrade veiligheid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Reserve koelwatersysteem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Na Harrisburg, Maart 1979</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1990 EPZ wordt eigenaar</a:t>
            </a:r>
          </a:p>
          <a:p>
            <a:pPr marL="342900" lvl="0" indent="-342900" eaLnBrk="0" hangingPunct="0">
              <a:spcBef>
                <a:spcPct val="20000"/>
              </a:spcBef>
              <a:buFontTx/>
              <a:buChar char="•"/>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11 Juli 1994 EZ stekt dat bedrijf</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wordt verlengd tot 2007</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Upgrade project `Modifications’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450 miljoen gulden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Er dient voldoende terugverdiendtijd te zijn</a:t>
            </a:r>
          </a:p>
          <a:p>
            <a:pPr marL="342900" lvl="0" indent="-342900" eaLnBrk="0" hangingPunct="0">
              <a:spcBef>
                <a:spcPct val="20000"/>
              </a:spcBef>
              <a:buFontTx/>
              <a:buChar char="•"/>
              <a:defRPr/>
            </a:pPr>
            <a:r>
              <a:rPr lang="en-US" kern="0" smtClean="0">
                <a:latin typeface="Calibri" pitchFamily="34" charset="0"/>
                <a:cs typeface="Calibri" pitchFamily="34" charset="0"/>
              </a:rPr>
              <a:t>Mei - Juni 2003 Balkenende-2 </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Sluiting uiterlijk in 2013 </a:t>
            </a:r>
            <a:endParaRPr lang="en-US" sz="1400" kern="0" smtClean="0">
              <a:solidFill>
                <a:srgbClr val="000099"/>
              </a:solidFill>
              <a:latin typeface="Calibri" pitchFamily="34" charset="0"/>
              <a:cs typeface="Calibri" pitchFamily="34" charset="0"/>
            </a:endParaRPr>
          </a:p>
          <a:p>
            <a:pPr marL="342900" lvl="0" indent="-342900" eaLnBrk="0" hangingPunct="0">
              <a:spcBef>
                <a:spcPct val="20000"/>
              </a:spcBef>
              <a:buFontTx/>
              <a:buChar char="•"/>
              <a:defRPr/>
            </a:pPr>
            <a:r>
              <a:rPr lang="en-US" kern="0" smtClean="0">
                <a:latin typeface="Calibri" pitchFamily="34" charset="0"/>
                <a:cs typeface="Calibri" pitchFamily="34" charset="0"/>
              </a:rPr>
              <a:t>16 Juni 2006 Borssele Covenant</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Bedrijf mogelijk tot 2034</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Nuclear Energy Act Licence: elke 10 jaar safety check</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Essent en Delta investeren 250 miljoen €duurzaam</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Overheid idem dito</a:t>
            </a:r>
            <a:endParaRPr lang="en-US" sz="1400" kern="0" smtClean="0">
              <a:solidFill>
                <a:srgbClr val="000099"/>
              </a:solidFill>
              <a:latin typeface="Calibri" pitchFamily="34" charset="0"/>
              <a:cs typeface="Calibri" pitchFamily="34" charset="0"/>
            </a:endParaRPr>
          </a:p>
          <a:p>
            <a:pPr marL="285750" indent="-285750" eaLnBrk="0" hangingPunct="0">
              <a:spcBef>
                <a:spcPct val="20000"/>
              </a:spcBef>
              <a:defRPr/>
            </a:pPr>
            <a:endParaRPr lang="en-US" sz="1400" kern="0" smtClean="0">
              <a:solidFill>
                <a:srgbClr val="000099"/>
              </a:solidFill>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endParaRPr>
          </a:p>
        </p:txBody>
      </p:sp>
      <p:pic>
        <p:nvPicPr>
          <p:cNvPr id="346115" name="Picture 3" descr="\\vmware-host\Shared Folders\Desktop\35-borssels_1.jpg"/>
          <p:cNvPicPr>
            <a:picLocks noChangeAspect="1" noChangeArrowheads="1"/>
          </p:cNvPicPr>
          <p:nvPr/>
        </p:nvPicPr>
        <p:blipFill>
          <a:blip r:embed="rId4" cstate="print"/>
          <a:srcRect/>
          <a:stretch>
            <a:fillRect/>
          </a:stretch>
        </p:blipFill>
        <p:spPr bwMode="auto">
          <a:xfrm>
            <a:off x="5334000" y="4362450"/>
            <a:ext cx="3810000" cy="2495550"/>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bg1"/>
          </a:solidFill>
        </p:spPr>
        <p:txBody>
          <a:bodyPr/>
          <a:lstStyle/>
          <a:p>
            <a:pPr lvl="0"/>
            <a:r>
              <a:rPr lang="en-US" i="1" smtClean="0">
                <a:solidFill>
                  <a:srgbClr val="000099"/>
                </a:solidFill>
                <a:cs typeface="Times New Roman" pitchFamily="18" charset="0"/>
              </a:rPr>
              <a:t>Borssele PWR</a:t>
            </a:r>
            <a:endParaRPr lang="en-US" i="1" dirty="0" smtClean="0">
              <a:solidFill>
                <a:srgbClr val="000099"/>
              </a:solidFill>
              <a:cs typeface="Times New Roman" pitchFamily="18" charset="0"/>
            </a:endParaRPr>
          </a:p>
        </p:txBody>
      </p:sp>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PWR met 485 MWe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Brandstof</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MOX</a:t>
            </a: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Uranium van Kazakhstan</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Kerna</a:t>
            </a: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fval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Borssele produceert</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12 ton per jaar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Areva NC doet reprocessing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smtClean="0">
                <a:solidFill>
                  <a:srgbClr val="000099"/>
                </a:solidFill>
                <a:latin typeface="Calibri" pitchFamily="34" charset="0"/>
                <a:cs typeface="Calibri" pitchFamily="34" charset="0"/>
              </a:rPr>
              <a:t>Restafval moet teruggenomen worden en wordt opgeslagen door COVRA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Voldoende opslagcapaciteit voor 100</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jaar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Transporten</a:t>
            </a:r>
            <a:r>
              <a:rPr lang="en-US" sz="1400" kern="0" noProof="0" smtClean="0">
                <a:solidFill>
                  <a:srgbClr val="000099"/>
                </a:solidFill>
                <a:latin typeface="Calibri" pitchFamily="34" charset="0"/>
                <a:cs typeface="Calibri" pitchFamily="34" charset="0"/>
              </a:rPr>
              <a:t> naar La Hague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Eerste</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in Juni 2011; 10 in 2012 – 2015</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Reprocessed uranium wordt verrijkt in Rusland met uranium</a:t>
            </a:r>
            <a:r>
              <a:rPr lang="en-US" sz="1400" kern="0" noProof="0" smtClean="0">
                <a:solidFill>
                  <a:srgbClr val="000099"/>
                </a:solidFill>
                <a:latin typeface="Calibri" pitchFamily="34" charset="0"/>
                <a:cs typeface="Calibri" pitchFamily="34" charset="0"/>
              </a:rPr>
              <a:t> van duikboten; 25% blijft in Rusland</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2009 Delta</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memorandum voor 2e centrale</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Kosten 4 – 5 miljard euro</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Verzoek tot vergunning in 2012</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Start constructie in 2013, bedrijf in 2018</a:t>
            </a:r>
          </a:p>
        </p:txBody>
      </p:sp>
      <p:pic>
        <p:nvPicPr>
          <p:cNvPr id="347138" name="Picture 2" descr="\\vmware-host\Shared Folders\Desktop\800px-HavenEnCentrale.jpg"/>
          <p:cNvPicPr>
            <a:picLocks noChangeAspect="1" noChangeArrowheads="1"/>
          </p:cNvPicPr>
          <p:nvPr/>
        </p:nvPicPr>
        <p:blipFill>
          <a:blip r:embed="rId3" cstate="print"/>
          <a:srcRect/>
          <a:stretch>
            <a:fillRect/>
          </a:stretch>
        </p:blipFill>
        <p:spPr bwMode="auto">
          <a:xfrm>
            <a:off x="5562600" y="1219200"/>
            <a:ext cx="3352800" cy="25146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Kernsplijting</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Opslag</a:t>
            </a:r>
            <a:r>
              <a:rPr lang="en-US" dirty="0" smtClean="0">
                <a:latin typeface="+mn-lt"/>
              </a:rPr>
              <a:t> van </a:t>
            </a:r>
            <a:r>
              <a:rPr lang="en-US" dirty="0" err="1" smtClean="0">
                <a:latin typeface="+mn-lt"/>
              </a:rPr>
              <a:t>radioactief</a:t>
            </a:r>
            <a:r>
              <a:rPr lang="en-US" dirty="0" smtClean="0">
                <a:latin typeface="+mn-lt"/>
              </a:rPr>
              <a:t> </a:t>
            </a:r>
            <a:r>
              <a:rPr lang="en-US" dirty="0" err="1" smtClean="0">
                <a:latin typeface="+mn-lt"/>
              </a:rPr>
              <a:t>materiaal</a:t>
            </a:r>
            <a:r>
              <a:rPr lang="en-US" dirty="0" smtClean="0">
                <a:latin typeface="+mn-lt"/>
              </a:rPr>
              <a:t> </a:t>
            </a:r>
            <a:r>
              <a:rPr lang="en-US" dirty="0" err="1" smtClean="0">
                <a:latin typeface="+mn-lt"/>
              </a:rPr>
              <a:t>staat</a:t>
            </a:r>
            <a:r>
              <a:rPr lang="en-US" dirty="0" smtClean="0">
                <a:latin typeface="+mn-lt"/>
              </a:rPr>
              <a:t> </a:t>
            </a:r>
            <a:r>
              <a:rPr lang="en-US" dirty="0" err="1" smtClean="0">
                <a:latin typeface="+mn-lt"/>
              </a:rPr>
              <a:t>ter</a:t>
            </a:r>
            <a:r>
              <a:rPr lang="en-US" dirty="0" smtClean="0">
                <a:latin typeface="+mn-lt"/>
              </a:rPr>
              <a:t> </a:t>
            </a:r>
            <a:r>
              <a:rPr lang="en-US" dirty="0" err="1" smtClean="0">
                <a:latin typeface="+mn-lt"/>
              </a:rPr>
              <a:t>discussie</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1266" name="Picture 2"/>
          <p:cNvPicPr>
            <a:picLocks noChangeAspect="1" noChangeArrowheads="1"/>
          </p:cNvPicPr>
          <p:nvPr/>
        </p:nvPicPr>
        <p:blipFill>
          <a:blip r:embed="rId3" cstate="print"/>
          <a:srcRect/>
          <a:stretch>
            <a:fillRect/>
          </a:stretch>
        </p:blipFill>
        <p:spPr bwMode="auto">
          <a:xfrm>
            <a:off x="7239001" y="0"/>
            <a:ext cx="1905000" cy="2064021"/>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mn-lt"/>
              </a:rPr>
              <a:t>Ongelukken</a:t>
            </a:r>
            <a:r>
              <a:rPr lang="en-US" dirty="0" smtClean="0">
                <a:latin typeface="+mn-lt"/>
              </a:rPr>
              <a:t> </a:t>
            </a:r>
            <a:r>
              <a:rPr lang="en-US" dirty="0" err="1" smtClean="0">
                <a:latin typeface="+mn-lt"/>
              </a:rPr>
              <a:t>hebben</a:t>
            </a:r>
            <a:r>
              <a:rPr lang="en-US" dirty="0" smtClean="0">
                <a:latin typeface="+mn-lt"/>
              </a:rPr>
              <a:t> </a:t>
            </a:r>
            <a:r>
              <a:rPr lang="en-US" dirty="0" err="1" smtClean="0">
                <a:latin typeface="+mn-lt"/>
              </a:rPr>
              <a:t>grote</a:t>
            </a:r>
            <a:r>
              <a:rPr lang="en-US" dirty="0" smtClean="0">
                <a:latin typeface="+mn-lt"/>
              </a:rPr>
              <a:t> </a:t>
            </a:r>
            <a:r>
              <a:rPr lang="en-US" dirty="0" err="1" smtClean="0">
                <a:latin typeface="+mn-lt"/>
              </a:rPr>
              <a:t>gevolgen</a:t>
            </a:r>
            <a:r>
              <a:rPr lang="en-US" dirty="0" smtClean="0">
                <a:latin typeface="+mn-lt"/>
              </a:rPr>
              <a:t> (Chernobyl, Fukushima)</a:t>
            </a:r>
            <a:endParaRPr lang="en-US" dirty="0">
              <a:latin typeface="+mn-lt"/>
            </a:endParaRPr>
          </a:p>
        </p:txBody>
      </p:sp>
      <p:sp>
        <p:nvSpPr>
          <p:cNvPr id="7" name="TextBox 17"/>
          <p:cNvSpPr txBox="1"/>
          <p:nvPr/>
        </p:nvSpPr>
        <p:spPr>
          <a:xfrm>
            <a:off x="533400" y="1839912"/>
            <a:ext cx="7620000" cy="369888"/>
          </a:xfrm>
          <a:prstGeom prst="rect">
            <a:avLst/>
          </a:prstGeom>
          <a:noFill/>
        </p:spPr>
        <p:txBody>
          <a:bodyPr>
            <a:spAutoFit/>
          </a:bodyPr>
          <a:lstStyle/>
          <a:p>
            <a:pPr>
              <a:defRPr/>
            </a:pPr>
            <a:r>
              <a:rPr lang="en-US" dirty="0" smtClean="0">
                <a:latin typeface="+mn-lt"/>
              </a:rPr>
              <a:t>Decommissioning </a:t>
            </a:r>
            <a:r>
              <a:rPr lang="en-US" dirty="0" err="1" smtClean="0">
                <a:latin typeface="+mn-lt"/>
              </a:rPr>
              <a:t>moet</a:t>
            </a:r>
            <a:r>
              <a:rPr lang="en-US" dirty="0" smtClean="0">
                <a:latin typeface="+mn-lt"/>
              </a:rPr>
              <a:t> </a:t>
            </a:r>
            <a:r>
              <a:rPr lang="en-US" dirty="0" err="1" smtClean="0">
                <a:latin typeface="+mn-lt"/>
              </a:rPr>
              <a:t>beschouwd</a:t>
            </a:r>
            <a:r>
              <a:rPr lang="en-US" dirty="0" smtClean="0">
                <a:latin typeface="+mn-lt"/>
              </a:rPr>
              <a:t> </a:t>
            </a:r>
            <a:r>
              <a:rPr lang="en-US" dirty="0" err="1" smtClean="0">
                <a:latin typeface="+mn-lt"/>
              </a:rPr>
              <a:t>worden</a:t>
            </a:r>
            <a:endParaRPr lang="en-US" dirty="0">
              <a:latin typeface="+mn-lt"/>
            </a:endParaRPr>
          </a:p>
        </p:txBody>
      </p:sp>
      <p:sp>
        <p:nvSpPr>
          <p:cNvPr id="8"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mn-lt"/>
              </a:rPr>
              <a:t>Snelle</a:t>
            </a:r>
            <a:r>
              <a:rPr lang="en-US" dirty="0" smtClean="0">
                <a:latin typeface="+mn-lt"/>
              </a:rPr>
              <a:t> </a:t>
            </a:r>
            <a:r>
              <a:rPr lang="en-US" dirty="0" err="1" smtClean="0">
                <a:latin typeface="+mn-lt"/>
              </a:rPr>
              <a:t>broedreactoren</a:t>
            </a:r>
            <a:r>
              <a:rPr lang="en-US" dirty="0" smtClean="0">
                <a:latin typeface="+mn-lt"/>
              </a:rPr>
              <a:t>: </a:t>
            </a:r>
            <a:r>
              <a:rPr lang="en-US" dirty="0" err="1" smtClean="0">
                <a:latin typeface="+mn-lt"/>
              </a:rPr>
              <a:t>genereren</a:t>
            </a:r>
            <a:r>
              <a:rPr lang="en-US" dirty="0" smtClean="0">
                <a:latin typeface="+mn-lt"/>
              </a:rPr>
              <a:t> </a:t>
            </a:r>
            <a:r>
              <a:rPr lang="en-US" dirty="0" err="1" smtClean="0">
                <a:latin typeface="+mn-lt"/>
              </a:rPr>
              <a:t>hun</a:t>
            </a:r>
            <a:r>
              <a:rPr lang="en-US" dirty="0" smtClean="0">
                <a:latin typeface="+mn-lt"/>
              </a:rPr>
              <a:t> </a:t>
            </a:r>
            <a:r>
              <a:rPr lang="en-US" dirty="0" err="1" smtClean="0">
                <a:latin typeface="+mn-lt"/>
              </a:rPr>
              <a:t>eigen</a:t>
            </a:r>
            <a:r>
              <a:rPr lang="en-US" dirty="0" smtClean="0">
                <a:latin typeface="+mn-lt"/>
              </a:rPr>
              <a:t> </a:t>
            </a:r>
            <a:r>
              <a:rPr lang="en-US" dirty="0" err="1" smtClean="0">
                <a:latin typeface="+mn-lt"/>
              </a:rPr>
              <a:t>brandstof</a:t>
            </a:r>
            <a:r>
              <a:rPr lang="en-US" dirty="0" smtClean="0">
                <a:latin typeface="+mn-lt"/>
              </a:rPr>
              <a:t> (plutonium)</a:t>
            </a:r>
            <a:endParaRPr lang="en-US" dirty="0">
              <a:latin typeface="+mn-lt"/>
            </a:endParaRPr>
          </a:p>
        </p:txBody>
      </p:sp>
      <p:sp>
        <p:nvSpPr>
          <p:cNvPr id="9" name="TextBox 17"/>
          <p:cNvSpPr txBox="1"/>
          <p:nvPr/>
        </p:nvSpPr>
        <p:spPr>
          <a:xfrm>
            <a:off x="533400" y="2449512"/>
            <a:ext cx="7620000" cy="369888"/>
          </a:xfrm>
          <a:prstGeom prst="rect">
            <a:avLst/>
          </a:prstGeom>
          <a:noFill/>
        </p:spPr>
        <p:txBody>
          <a:bodyPr>
            <a:spAutoFit/>
          </a:bodyPr>
          <a:lstStyle/>
          <a:p>
            <a:pPr>
              <a:defRPr/>
            </a:pPr>
            <a:r>
              <a:rPr lang="en-US" dirty="0" err="1" smtClean="0">
                <a:latin typeface="+mn-lt"/>
              </a:rPr>
              <a:t>Proliferatie</a:t>
            </a:r>
            <a:r>
              <a:rPr lang="en-US" dirty="0" smtClean="0">
                <a:latin typeface="+mn-lt"/>
              </a:rPr>
              <a:t>, </a:t>
            </a:r>
            <a:r>
              <a:rPr lang="en-US" dirty="0" err="1" smtClean="0">
                <a:latin typeface="+mn-lt"/>
              </a:rPr>
              <a:t>diefstal</a:t>
            </a:r>
            <a:r>
              <a:rPr lang="en-US" dirty="0" smtClean="0">
                <a:latin typeface="+mn-lt"/>
              </a:rPr>
              <a:t> van plutonium </a:t>
            </a:r>
            <a:r>
              <a:rPr lang="en-US" dirty="0" err="1" smtClean="0">
                <a:latin typeface="+mn-lt"/>
              </a:rPr>
              <a:t>moet</a:t>
            </a:r>
            <a:r>
              <a:rPr lang="en-US" dirty="0" smtClean="0">
                <a:latin typeface="+mn-lt"/>
              </a:rPr>
              <a:t> </a:t>
            </a:r>
            <a:r>
              <a:rPr lang="en-US" dirty="0" err="1" smtClean="0">
                <a:latin typeface="+mn-lt"/>
              </a:rPr>
              <a:t>voorkomen</a:t>
            </a:r>
            <a:r>
              <a:rPr lang="en-US" dirty="0" smtClean="0">
                <a:latin typeface="+mn-lt"/>
              </a:rPr>
              <a:t> </a:t>
            </a:r>
            <a:r>
              <a:rPr lang="en-US" dirty="0" err="1" smtClean="0">
                <a:latin typeface="+mn-lt"/>
              </a:rPr>
              <a:t>worden</a:t>
            </a:r>
            <a:endParaRPr lang="en-US" dirty="0">
              <a:latin typeface="+mn-lt"/>
            </a:endParaRPr>
          </a:p>
        </p:txBody>
      </p:sp>
      <p:pic>
        <p:nvPicPr>
          <p:cNvPr id="10" name="Picture 2"/>
          <p:cNvPicPr>
            <a:picLocks noChangeAspect="1" noChangeArrowheads="1"/>
          </p:cNvPicPr>
          <p:nvPr/>
        </p:nvPicPr>
        <p:blipFill>
          <a:blip r:embed="rId4" cstate="print"/>
          <a:srcRect/>
          <a:stretch>
            <a:fillRect/>
          </a:stretch>
        </p:blipFill>
        <p:spPr bwMode="auto">
          <a:xfrm>
            <a:off x="4984119" y="3352800"/>
            <a:ext cx="1569081" cy="262890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6681694" y="4419600"/>
            <a:ext cx="2462306" cy="2438400"/>
          </a:xfrm>
          <a:prstGeom prst="rect">
            <a:avLst/>
          </a:prstGeom>
          <a:noFill/>
          <a:ln w="9525">
            <a:noFill/>
            <a:miter lim="800000"/>
            <a:headEnd/>
            <a:tailEnd/>
          </a:ln>
        </p:spPr>
      </p:pic>
      <p:sp>
        <p:nvSpPr>
          <p:cNvPr id="12" name="TextBox 17"/>
          <p:cNvSpPr txBox="1"/>
          <p:nvPr/>
        </p:nvSpPr>
        <p:spPr>
          <a:xfrm>
            <a:off x="533400" y="2982912"/>
            <a:ext cx="7620000" cy="369888"/>
          </a:xfrm>
          <a:prstGeom prst="rect">
            <a:avLst/>
          </a:prstGeom>
          <a:noFill/>
        </p:spPr>
        <p:txBody>
          <a:bodyPr>
            <a:spAutoFit/>
          </a:bodyPr>
          <a:lstStyle/>
          <a:p>
            <a:pPr>
              <a:defRPr/>
            </a:pPr>
            <a:r>
              <a:rPr lang="en-US" dirty="0" smtClean="0">
                <a:latin typeface="+mn-lt"/>
              </a:rPr>
              <a:t>Manhattan project in WOII</a:t>
            </a:r>
            <a:endParaRPr lang="en-US" dirty="0">
              <a:latin typeface="+mn-lt"/>
            </a:endParaRPr>
          </a:p>
        </p:txBody>
      </p:sp>
      <p:sp>
        <p:nvSpPr>
          <p:cNvPr id="13" name="TextBox 17"/>
          <p:cNvSpPr txBox="1"/>
          <p:nvPr/>
        </p:nvSpPr>
        <p:spPr>
          <a:xfrm>
            <a:off x="533400" y="3287712"/>
            <a:ext cx="7620000" cy="369888"/>
          </a:xfrm>
          <a:prstGeom prst="rect">
            <a:avLst/>
          </a:prstGeom>
          <a:noFill/>
        </p:spPr>
        <p:txBody>
          <a:bodyPr>
            <a:spAutoFit/>
          </a:bodyPr>
          <a:lstStyle/>
          <a:p>
            <a:pPr>
              <a:defRPr/>
            </a:pPr>
            <a:r>
              <a:rPr lang="en-US" dirty="0" smtClean="0">
                <a:latin typeface="+mn-lt"/>
              </a:rPr>
              <a:t>Uranium en plutonium </a:t>
            </a:r>
            <a:r>
              <a:rPr lang="en-US" dirty="0" err="1" smtClean="0">
                <a:latin typeface="+mn-lt"/>
              </a:rPr>
              <a:t>bommen</a:t>
            </a:r>
            <a:r>
              <a:rPr lang="en-US" dirty="0" smtClean="0">
                <a:latin typeface="+mn-lt"/>
              </a:rPr>
              <a:t> (1945)</a:t>
            </a:r>
            <a:endParaRPr lang="en-US" dirty="0">
              <a:latin typeface="+mn-lt"/>
            </a:endParaRPr>
          </a:p>
        </p:txBody>
      </p:sp>
      <p:sp>
        <p:nvSpPr>
          <p:cNvPr id="14" name="TextBox 17"/>
          <p:cNvSpPr txBox="1"/>
          <p:nvPr/>
        </p:nvSpPr>
        <p:spPr>
          <a:xfrm>
            <a:off x="533400" y="3592512"/>
            <a:ext cx="4267200" cy="1200329"/>
          </a:xfrm>
          <a:prstGeom prst="rect">
            <a:avLst/>
          </a:prstGeom>
          <a:noFill/>
        </p:spPr>
        <p:txBody>
          <a:bodyPr wrap="square">
            <a:spAutoFit/>
          </a:bodyPr>
          <a:lstStyle/>
          <a:p>
            <a:pPr>
              <a:defRPr/>
            </a:pPr>
            <a:r>
              <a:rPr lang="en-US" dirty="0" smtClean="0">
                <a:latin typeface="+mn-lt"/>
              </a:rPr>
              <a:t>Nuclear weapons test ban treaty (1963) </a:t>
            </a:r>
            <a:r>
              <a:rPr lang="en-US" dirty="0" err="1" smtClean="0">
                <a:latin typeface="+mn-lt"/>
              </a:rPr>
              <a:t>verbiedt</a:t>
            </a:r>
            <a:r>
              <a:rPr lang="en-US" dirty="0" smtClean="0">
                <a:latin typeface="+mn-lt"/>
              </a:rPr>
              <a:t> </a:t>
            </a:r>
            <a:r>
              <a:rPr lang="en-US" dirty="0" err="1" smtClean="0">
                <a:latin typeface="+mn-lt"/>
              </a:rPr>
              <a:t>testen</a:t>
            </a:r>
            <a:r>
              <a:rPr lang="en-US" dirty="0" smtClean="0">
                <a:latin typeface="+mn-lt"/>
              </a:rPr>
              <a:t> van </a:t>
            </a:r>
            <a:r>
              <a:rPr lang="en-US" dirty="0" err="1" smtClean="0">
                <a:latin typeface="+mn-lt"/>
              </a:rPr>
              <a:t>kernwapens</a:t>
            </a:r>
            <a:r>
              <a:rPr lang="en-US" dirty="0" smtClean="0">
                <a:latin typeface="+mn-lt"/>
              </a:rPr>
              <a:t> in </a:t>
            </a:r>
            <a:r>
              <a:rPr lang="en-US" dirty="0" err="1" smtClean="0">
                <a:latin typeface="+mn-lt"/>
              </a:rPr>
              <a:t>atmosfeer</a:t>
            </a:r>
            <a:r>
              <a:rPr lang="en-US" dirty="0" smtClean="0">
                <a:latin typeface="+mn-lt"/>
              </a:rPr>
              <a:t> (fall-out is </a:t>
            </a:r>
            <a:r>
              <a:rPr lang="en-US" dirty="0" err="1" smtClean="0">
                <a:latin typeface="+mn-lt"/>
              </a:rPr>
              <a:t>gevaarlijk</a:t>
            </a:r>
            <a:r>
              <a:rPr lang="en-US" dirty="0" smtClean="0">
                <a:latin typeface="+mn-lt"/>
              </a:rPr>
              <a:t> in </a:t>
            </a:r>
            <a:r>
              <a:rPr lang="en-US" dirty="0" err="1" smtClean="0">
                <a:latin typeface="+mn-lt"/>
              </a:rPr>
              <a:t>verband</a:t>
            </a:r>
            <a:r>
              <a:rPr lang="en-US" dirty="0" smtClean="0">
                <a:latin typeface="+mn-lt"/>
              </a:rPr>
              <a:t> met </a:t>
            </a:r>
            <a:r>
              <a:rPr lang="en-US" dirty="0" err="1" smtClean="0">
                <a:latin typeface="+mn-lt"/>
              </a:rPr>
              <a:t>consumptie</a:t>
            </a:r>
            <a:r>
              <a:rPr lang="en-US" dirty="0" smtClean="0">
                <a:latin typeface="+mn-lt"/>
              </a:rPr>
              <a:t>)</a:t>
            </a:r>
            <a:endParaRPr lang="en-US" dirty="0">
              <a:latin typeface="+mn-lt"/>
            </a:endParaRPr>
          </a:p>
        </p:txBody>
      </p:sp>
      <p:sp>
        <p:nvSpPr>
          <p:cNvPr id="15" name="TextBox 17"/>
          <p:cNvSpPr txBox="1"/>
          <p:nvPr/>
        </p:nvSpPr>
        <p:spPr>
          <a:xfrm>
            <a:off x="6477000" y="3276600"/>
            <a:ext cx="1828800" cy="646331"/>
          </a:xfrm>
          <a:prstGeom prst="rect">
            <a:avLst/>
          </a:prstGeom>
          <a:noFill/>
        </p:spPr>
        <p:txBody>
          <a:bodyPr wrap="square">
            <a:spAutoFit/>
          </a:bodyPr>
          <a:lstStyle/>
          <a:p>
            <a:pPr>
              <a:defRPr/>
            </a:pPr>
            <a:r>
              <a:rPr lang="en-US" dirty="0" smtClean="0">
                <a:latin typeface="+mn-lt"/>
              </a:rPr>
              <a:t>Oppenheimer &amp; Groves</a:t>
            </a:r>
            <a:endParaRPr lang="en-US" dirty="0">
              <a:latin typeface="+mn-lt"/>
            </a:endParaRPr>
          </a:p>
        </p:txBody>
      </p:sp>
      <p:sp>
        <p:nvSpPr>
          <p:cNvPr id="16" name="TextBox 17"/>
          <p:cNvSpPr txBox="1"/>
          <p:nvPr/>
        </p:nvSpPr>
        <p:spPr>
          <a:xfrm>
            <a:off x="7848600" y="4114800"/>
            <a:ext cx="1295400" cy="369332"/>
          </a:xfrm>
          <a:prstGeom prst="rect">
            <a:avLst/>
          </a:prstGeom>
          <a:noFill/>
        </p:spPr>
        <p:txBody>
          <a:bodyPr wrap="square">
            <a:spAutoFit/>
          </a:bodyPr>
          <a:lstStyle/>
          <a:p>
            <a:pPr>
              <a:defRPr/>
            </a:pPr>
            <a:r>
              <a:rPr lang="en-US" dirty="0" smtClean="0">
                <a:latin typeface="+mn-lt"/>
              </a:rPr>
              <a:t>Nagasaki</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checkerboard(across)">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par>
                                <p:cTn id="36" presetID="5" presetClass="entr" presetSubtype="1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heckerboard(across)">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par>
                                <p:cTn id="47" presetID="5"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heckerboard(across)">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Kernfusie</a:t>
            </a:r>
            <a:endParaRPr lang="en-US" i="1" kern="1200" dirty="0" smtClean="0">
              <a:solidFill>
                <a:srgbClr val="000099"/>
              </a:solidFill>
              <a:ea typeface="+mn-ea"/>
              <a:cs typeface="+mn-cs"/>
            </a:endParaRPr>
          </a:p>
        </p:txBody>
      </p:sp>
      <p:sp>
        <p:nvSpPr>
          <p:cNvPr id="1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Kernfusie</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Energie</a:t>
            </a:r>
            <a:r>
              <a:rPr lang="en-US" dirty="0" smtClean="0">
                <a:latin typeface="+mn-lt"/>
              </a:rPr>
              <a:t> </a:t>
            </a:r>
            <a:r>
              <a:rPr lang="en-US" dirty="0" err="1" smtClean="0">
                <a:latin typeface="+mn-lt"/>
              </a:rPr>
              <a:t>komt</a:t>
            </a:r>
            <a:r>
              <a:rPr lang="en-US" dirty="0" smtClean="0">
                <a:latin typeface="+mn-lt"/>
              </a:rPr>
              <a:t> </a:t>
            </a:r>
            <a:r>
              <a:rPr lang="en-US" dirty="0" err="1" smtClean="0">
                <a:latin typeface="+mn-lt"/>
              </a:rPr>
              <a:t>vrij</a:t>
            </a:r>
            <a:r>
              <a:rPr lang="en-US" dirty="0" smtClean="0">
                <a:latin typeface="+mn-lt"/>
              </a:rPr>
              <a:t> </a:t>
            </a:r>
            <a:r>
              <a:rPr lang="en-US" dirty="0" err="1" smtClean="0">
                <a:latin typeface="+mn-lt"/>
              </a:rPr>
              <a:t>bij</a:t>
            </a:r>
            <a:r>
              <a:rPr lang="en-US" dirty="0" smtClean="0">
                <a:latin typeface="+mn-lt"/>
              </a:rPr>
              <a:t> de </a:t>
            </a:r>
            <a:r>
              <a:rPr lang="en-US" dirty="0" err="1" smtClean="0">
                <a:latin typeface="+mn-lt"/>
              </a:rPr>
              <a:t>fusie</a:t>
            </a:r>
            <a:r>
              <a:rPr lang="en-US" dirty="0" smtClean="0">
                <a:latin typeface="+mn-lt"/>
              </a:rPr>
              <a:t> van </a:t>
            </a:r>
            <a:r>
              <a:rPr lang="en-US" dirty="0" err="1" smtClean="0">
                <a:latin typeface="+mn-lt"/>
              </a:rPr>
              <a:t>kernen</a:t>
            </a:r>
            <a:endParaRPr lang="en-US" dirty="0">
              <a:latin typeface="+mn-lt"/>
            </a:endParaRPr>
          </a:p>
        </p:txBody>
      </p:sp>
      <p:sp>
        <p:nvSpPr>
          <p:cNvPr id="1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074" name="Picture 2"/>
          <p:cNvPicPr>
            <a:picLocks noChangeAspect="1" noChangeArrowheads="1"/>
          </p:cNvPicPr>
          <p:nvPr/>
        </p:nvPicPr>
        <p:blipFill>
          <a:blip r:embed="rId3" cstate="print"/>
          <a:srcRect/>
          <a:stretch>
            <a:fillRect/>
          </a:stretch>
        </p:blipFill>
        <p:spPr bwMode="auto">
          <a:xfrm>
            <a:off x="4953000" y="3505200"/>
            <a:ext cx="4191000" cy="3352800"/>
          </a:xfrm>
          <a:prstGeom prst="rect">
            <a:avLst/>
          </a:prstGeom>
          <a:noFill/>
          <a:ln w="9525">
            <a:noFill/>
            <a:miter lim="800000"/>
            <a:headEnd/>
            <a:tailEnd/>
          </a:ln>
        </p:spPr>
      </p:pic>
      <p:sp>
        <p:nvSpPr>
          <p:cNvPr id="6" name="TextBox 17"/>
          <p:cNvSpPr txBox="1"/>
          <p:nvPr/>
        </p:nvSpPr>
        <p:spPr>
          <a:xfrm>
            <a:off x="533400" y="1535112"/>
            <a:ext cx="8153400" cy="369332"/>
          </a:xfrm>
          <a:prstGeom prst="rect">
            <a:avLst/>
          </a:prstGeom>
          <a:noFill/>
        </p:spPr>
        <p:txBody>
          <a:bodyPr wrap="square">
            <a:spAutoFit/>
          </a:bodyPr>
          <a:lstStyle/>
          <a:p>
            <a:pPr>
              <a:defRPr/>
            </a:pPr>
            <a:r>
              <a:rPr lang="en-US" dirty="0" smtClean="0">
                <a:latin typeface="+mn-lt"/>
              </a:rPr>
              <a:t>Proton – proton </a:t>
            </a:r>
            <a:r>
              <a:rPr lang="en-US" dirty="0" err="1" smtClean="0">
                <a:latin typeface="+mn-lt"/>
              </a:rPr>
              <a:t>cyclus</a:t>
            </a:r>
            <a:r>
              <a:rPr lang="en-US" dirty="0" smtClean="0">
                <a:latin typeface="+mn-lt"/>
              </a:rPr>
              <a:t> in de </a:t>
            </a:r>
            <a:r>
              <a:rPr lang="en-US" dirty="0" err="1" smtClean="0">
                <a:latin typeface="+mn-lt"/>
              </a:rPr>
              <a:t>Zon</a:t>
            </a:r>
            <a:r>
              <a:rPr lang="en-US" dirty="0" smtClean="0">
                <a:latin typeface="+mn-lt"/>
              </a:rPr>
              <a:t> </a:t>
            </a:r>
            <a:r>
              <a:rPr lang="en-US" dirty="0" err="1" smtClean="0">
                <a:latin typeface="+mn-lt"/>
              </a:rPr>
              <a:t>levert</a:t>
            </a:r>
            <a:r>
              <a:rPr lang="en-US" dirty="0" smtClean="0">
                <a:latin typeface="+mn-lt"/>
              </a:rPr>
              <a:t> 26.7 </a:t>
            </a:r>
            <a:r>
              <a:rPr lang="en-US" dirty="0" err="1" smtClean="0">
                <a:latin typeface="+mn-lt"/>
              </a:rPr>
              <a:t>MeV</a:t>
            </a:r>
            <a:endParaRPr lang="en-US" dirty="0">
              <a:latin typeface="+mn-lt"/>
            </a:endParaRPr>
          </a:p>
        </p:txBody>
      </p:sp>
      <p:pic>
        <p:nvPicPr>
          <p:cNvPr id="34818" name="Picture 2"/>
          <p:cNvPicPr>
            <a:picLocks noChangeAspect="1" noChangeArrowheads="1"/>
          </p:cNvPicPr>
          <p:nvPr/>
        </p:nvPicPr>
        <p:blipFill>
          <a:blip r:embed="rId4" cstate="print"/>
          <a:srcRect/>
          <a:stretch>
            <a:fillRect/>
          </a:stretch>
        </p:blipFill>
        <p:spPr bwMode="auto">
          <a:xfrm>
            <a:off x="914400" y="1981200"/>
            <a:ext cx="3678890" cy="838200"/>
          </a:xfrm>
          <a:prstGeom prst="rect">
            <a:avLst/>
          </a:prstGeom>
          <a:noFill/>
          <a:ln w="9525">
            <a:noFill/>
            <a:miter lim="800000"/>
            <a:headEnd/>
            <a:tailEnd/>
          </a:ln>
        </p:spPr>
      </p:pic>
      <p:sp>
        <p:nvSpPr>
          <p:cNvPr id="10" name="PIJL-RECHTS 9"/>
          <p:cNvSpPr/>
          <p:nvPr/>
        </p:nvSpPr>
        <p:spPr bwMode="auto">
          <a:xfrm>
            <a:off x="4800600" y="22098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819" name="Picture 3"/>
          <p:cNvPicPr>
            <a:picLocks noChangeAspect="1" noChangeArrowheads="1"/>
          </p:cNvPicPr>
          <p:nvPr/>
        </p:nvPicPr>
        <p:blipFill>
          <a:blip r:embed="rId5" cstate="print"/>
          <a:srcRect/>
          <a:stretch>
            <a:fillRect/>
          </a:stretch>
        </p:blipFill>
        <p:spPr bwMode="auto">
          <a:xfrm>
            <a:off x="5638800" y="2245362"/>
            <a:ext cx="3429000" cy="292636"/>
          </a:xfrm>
          <a:prstGeom prst="rect">
            <a:avLst/>
          </a:prstGeom>
          <a:noFill/>
          <a:ln w="9525">
            <a:noFill/>
            <a:miter lim="800000"/>
            <a:headEnd/>
            <a:tailEnd/>
          </a:ln>
        </p:spPr>
      </p:pic>
      <p:sp>
        <p:nvSpPr>
          <p:cNvPr id="13" name="TextBox 17"/>
          <p:cNvSpPr txBox="1"/>
          <p:nvPr/>
        </p:nvSpPr>
        <p:spPr>
          <a:xfrm>
            <a:off x="533400" y="2983468"/>
            <a:ext cx="8153400" cy="369332"/>
          </a:xfrm>
          <a:prstGeom prst="rect">
            <a:avLst/>
          </a:prstGeom>
          <a:noFill/>
        </p:spPr>
        <p:txBody>
          <a:bodyPr wrap="square">
            <a:spAutoFit/>
          </a:bodyPr>
          <a:lstStyle/>
          <a:p>
            <a:pPr>
              <a:defRPr/>
            </a:pPr>
            <a:r>
              <a:rPr lang="en-US" dirty="0" smtClean="0">
                <a:latin typeface="+mn-lt"/>
              </a:rPr>
              <a:t>CNO </a:t>
            </a:r>
            <a:r>
              <a:rPr lang="en-US" dirty="0" err="1" smtClean="0">
                <a:latin typeface="+mn-lt"/>
              </a:rPr>
              <a:t>cyclus</a:t>
            </a:r>
            <a:r>
              <a:rPr lang="en-US" dirty="0" smtClean="0">
                <a:latin typeface="+mn-lt"/>
              </a:rPr>
              <a:t> (</a:t>
            </a:r>
            <a:r>
              <a:rPr lang="en-US" dirty="0" err="1" smtClean="0">
                <a:latin typeface="+mn-lt"/>
              </a:rPr>
              <a:t>hete</a:t>
            </a:r>
            <a:r>
              <a:rPr lang="en-US" dirty="0" smtClean="0">
                <a:latin typeface="+mn-lt"/>
              </a:rPr>
              <a:t> </a:t>
            </a:r>
            <a:r>
              <a:rPr lang="en-US" dirty="0" err="1" smtClean="0">
                <a:latin typeface="+mn-lt"/>
              </a:rPr>
              <a:t>sterren</a:t>
            </a:r>
            <a:r>
              <a:rPr lang="en-US" dirty="0" smtClean="0">
                <a:latin typeface="+mn-lt"/>
              </a:rPr>
              <a:t>)</a:t>
            </a:r>
            <a:endParaRPr lang="en-US" dirty="0">
              <a:latin typeface="+mn-lt"/>
            </a:endParaRPr>
          </a:p>
        </p:txBody>
      </p:sp>
      <p:pic>
        <p:nvPicPr>
          <p:cNvPr id="34820" name="Picture 4"/>
          <p:cNvPicPr>
            <a:picLocks noChangeAspect="1" noChangeArrowheads="1"/>
          </p:cNvPicPr>
          <p:nvPr/>
        </p:nvPicPr>
        <p:blipFill>
          <a:blip r:embed="rId6" cstate="print"/>
          <a:srcRect/>
          <a:stretch>
            <a:fillRect/>
          </a:stretch>
        </p:blipFill>
        <p:spPr bwMode="auto">
          <a:xfrm>
            <a:off x="914400" y="3352801"/>
            <a:ext cx="1905000" cy="145081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heckerboard(across)">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nodeType="withEffect">
                                  <p:stCondLst>
                                    <p:cond delay="0"/>
                                  </p:stCondLst>
                                  <p:childTnLst>
                                    <p:set>
                                      <p:cBhvr>
                                        <p:cTn id="17" dur="1" fill="hold">
                                          <p:stCondLst>
                                            <p:cond delay="0"/>
                                          </p:stCondLst>
                                        </p:cTn>
                                        <p:tgtEl>
                                          <p:spTgt spid="34818"/>
                                        </p:tgtEl>
                                        <p:attrNameLst>
                                          <p:attrName>style.visibility</p:attrName>
                                        </p:attrNameLst>
                                      </p:cBhvr>
                                      <p:to>
                                        <p:strVal val="visible"/>
                                      </p:to>
                                    </p:set>
                                    <p:animEffect transition="in" filter="checkerboard(across)">
                                      <p:cBhvr>
                                        <p:cTn id="18" dur="500"/>
                                        <p:tgtEl>
                                          <p:spTgt spid="348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34819"/>
                                        </p:tgtEl>
                                        <p:attrNameLst>
                                          <p:attrName>style.visibility</p:attrName>
                                        </p:attrNameLst>
                                      </p:cBhvr>
                                      <p:to>
                                        <p:strVal val="visible"/>
                                      </p:to>
                                    </p:set>
                                    <p:animEffect transition="in" filter="checkerboard(across)">
                                      <p:cBhvr>
                                        <p:cTn id="26" dur="500"/>
                                        <p:tgtEl>
                                          <p:spTgt spid="3481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par>
                                <p:cTn id="32" presetID="5" presetClass="entr" presetSubtype="10" fill="hold" nodeType="withEffect">
                                  <p:stCondLst>
                                    <p:cond delay="0"/>
                                  </p:stCondLst>
                                  <p:childTnLst>
                                    <p:set>
                                      <p:cBhvr>
                                        <p:cTn id="33" dur="1" fill="hold">
                                          <p:stCondLst>
                                            <p:cond delay="0"/>
                                          </p:stCondLst>
                                        </p:cTn>
                                        <p:tgtEl>
                                          <p:spTgt spid="34820"/>
                                        </p:tgtEl>
                                        <p:attrNameLst>
                                          <p:attrName>style.visibility</p:attrName>
                                        </p:attrNameLst>
                                      </p:cBhvr>
                                      <p:to>
                                        <p:strVal val="visible"/>
                                      </p:to>
                                    </p:set>
                                    <p:animEffect transition="in" filter="checkerboard(across)">
                                      <p:cBhvr>
                                        <p:cTn id="34"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10"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 descr="solprom1_eit_L250"/>
          <p:cNvPicPr>
            <a:picLocks noChangeAspect="1" noChangeArrowheads="1"/>
          </p:cNvPicPr>
          <p:nvPr/>
        </p:nvPicPr>
        <p:blipFill>
          <a:blip r:embed="rId4" cstate="print"/>
          <a:srcRect/>
          <a:stretch>
            <a:fillRect/>
          </a:stretch>
        </p:blipFill>
        <p:spPr bwMode="auto">
          <a:xfrm>
            <a:off x="0" y="685800"/>
            <a:ext cx="7599363" cy="6172200"/>
          </a:xfrm>
          <a:prstGeom prst="rect">
            <a:avLst/>
          </a:prstGeom>
          <a:noFill/>
          <a:ln w="9525">
            <a:noFill/>
            <a:miter lim="800000"/>
            <a:headEnd/>
            <a:tailEnd/>
          </a:ln>
        </p:spPr>
      </p:pic>
      <p:sp>
        <p:nvSpPr>
          <p:cNvPr id="2057" name="Rectangle 3"/>
          <p:cNvSpPr>
            <a:spLocks noGrp="1" noChangeArrowheads="1"/>
          </p:cNvSpPr>
          <p:nvPr>
            <p:ph type="title"/>
          </p:nvPr>
        </p:nvSpPr>
        <p:spPr>
          <a:xfrm>
            <a:off x="838200" y="0"/>
            <a:ext cx="7772400" cy="762000"/>
          </a:xfrm>
        </p:spPr>
        <p:txBody>
          <a:bodyPr/>
          <a:lstStyle/>
          <a:p>
            <a:r>
              <a:rPr lang="en-US" smtClean="0">
                <a:solidFill>
                  <a:srgbClr val="000099"/>
                </a:solidFill>
                <a:cs typeface="Times New Roman" pitchFamily="18" charset="0"/>
              </a:rPr>
              <a:t>“Zwakke” wisselwerking</a:t>
            </a:r>
            <a:endParaRPr lang="en-GB" smtClean="0">
              <a:solidFill>
                <a:srgbClr val="000099"/>
              </a:solidFill>
              <a:cs typeface="Times New Roman" pitchFamily="18" charset="0"/>
            </a:endParaRPr>
          </a:p>
        </p:txBody>
      </p:sp>
      <p:pic>
        <p:nvPicPr>
          <p:cNvPr id="576516" name="Picture 4" descr="fusion-sun"/>
          <p:cNvPicPr>
            <a:picLocks noChangeAspect="1" noChangeArrowheads="1"/>
          </p:cNvPicPr>
          <p:nvPr/>
        </p:nvPicPr>
        <p:blipFill>
          <a:blip r:embed="rId5" cstate="print"/>
          <a:srcRect l="603" t="6313" r="652" b="2455"/>
          <a:stretch>
            <a:fillRect/>
          </a:stretch>
        </p:blipFill>
        <p:spPr bwMode="auto">
          <a:xfrm>
            <a:off x="2895600" y="762000"/>
            <a:ext cx="6248400" cy="3303588"/>
          </a:xfrm>
          <a:prstGeom prst="rect">
            <a:avLst/>
          </a:prstGeom>
          <a:noFill/>
          <a:ln w="9525">
            <a:noFill/>
            <a:miter lim="800000"/>
            <a:headEnd/>
            <a:tailEnd/>
          </a:ln>
        </p:spPr>
      </p:pic>
      <p:grpSp>
        <p:nvGrpSpPr>
          <p:cNvPr id="2" name="Group 5"/>
          <p:cNvGrpSpPr>
            <a:grpSpLocks/>
          </p:cNvGrpSpPr>
          <p:nvPr/>
        </p:nvGrpSpPr>
        <p:grpSpPr bwMode="auto">
          <a:xfrm>
            <a:off x="3581400" y="4178300"/>
            <a:ext cx="5346700" cy="2362200"/>
            <a:chOff x="2256" y="2632"/>
            <a:chExt cx="3368" cy="1488"/>
          </a:xfrm>
        </p:grpSpPr>
        <p:grpSp>
          <p:nvGrpSpPr>
            <p:cNvPr id="3" name="Group 6"/>
            <p:cNvGrpSpPr>
              <a:grpSpLocks/>
            </p:cNvGrpSpPr>
            <p:nvPr/>
          </p:nvGrpSpPr>
          <p:grpSpPr bwMode="auto">
            <a:xfrm>
              <a:off x="3424" y="2752"/>
              <a:ext cx="2200" cy="1368"/>
              <a:chOff x="3424" y="2752"/>
              <a:chExt cx="2200" cy="1368"/>
            </a:xfrm>
          </p:grpSpPr>
          <p:sp>
            <p:nvSpPr>
              <p:cNvPr id="2063" name="Rectangle 7"/>
              <p:cNvSpPr>
                <a:spLocks noChangeArrowheads="1"/>
              </p:cNvSpPr>
              <p:nvPr/>
            </p:nvSpPr>
            <p:spPr bwMode="auto">
              <a:xfrm>
                <a:off x="3424" y="2752"/>
                <a:ext cx="2200" cy="1368"/>
              </a:xfrm>
              <a:prstGeom prst="rect">
                <a:avLst/>
              </a:prstGeom>
              <a:solidFill>
                <a:schemeClr val="bg1"/>
              </a:solidFill>
              <a:ln w="28575">
                <a:solidFill>
                  <a:schemeClr val="tx1"/>
                </a:solidFill>
                <a:miter lim="800000"/>
                <a:headEnd/>
                <a:tailEnd/>
              </a:ln>
            </p:spPr>
            <p:txBody>
              <a:bodyPr anchor="ctr">
                <a:spAutoFit/>
              </a:bodyPr>
              <a:lstStyle/>
              <a:p>
                <a:endParaRPr lang="en-US"/>
              </a:p>
            </p:txBody>
          </p:sp>
          <p:grpSp>
            <p:nvGrpSpPr>
              <p:cNvPr id="4" name="Group 8"/>
              <p:cNvGrpSpPr>
                <a:grpSpLocks/>
              </p:cNvGrpSpPr>
              <p:nvPr/>
            </p:nvGrpSpPr>
            <p:grpSpPr bwMode="auto">
              <a:xfrm>
                <a:off x="3428" y="2768"/>
                <a:ext cx="2185" cy="1348"/>
                <a:chOff x="3428" y="2768"/>
                <a:chExt cx="2185" cy="1348"/>
              </a:xfrm>
            </p:grpSpPr>
            <p:sp>
              <p:nvSpPr>
                <p:cNvPr id="2065" name="Line 9"/>
                <p:cNvSpPr>
                  <a:spLocks noChangeShapeType="1"/>
                </p:cNvSpPr>
                <p:nvPr/>
              </p:nvSpPr>
              <p:spPr bwMode="auto">
                <a:xfrm>
                  <a:off x="3812" y="2928"/>
                  <a:ext cx="1265" cy="1"/>
                </a:xfrm>
                <a:prstGeom prst="line">
                  <a:avLst/>
                </a:prstGeom>
                <a:noFill/>
                <a:ln w="28575">
                  <a:solidFill>
                    <a:schemeClr val="tx1"/>
                  </a:solidFill>
                  <a:round/>
                  <a:headEnd/>
                  <a:tailEnd type="triangle" w="med" len="med"/>
                </a:ln>
              </p:spPr>
              <p:txBody>
                <a:bodyPr anchor="ctr">
                  <a:spAutoFit/>
                </a:bodyPr>
                <a:lstStyle/>
                <a:p>
                  <a:endParaRPr lang="en-US"/>
                </a:p>
              </p:txBody>
            </p:sp>
            <p:sp>
              <p:nvSpPr>
                <p:cNvPr id="2066" name="Line 10"/>
                <p:cNvSpPr>
                  <a:spLocks noChangeShapeType="1"/>
                </p:cNvSpPr>
                <p:nvPr/>
              </p:nvSpPr>
              <p:spPr bwMode="auto">
                <a:xfrm>
                  <a:off x="3834" y="3190"/>
                  <a:ext cx="1265" cy="1"/>
                </a:xfrm>
                <a:prstGeom prst="line">
                  <a:avLst/>
                </a:prstGeom>
                <a:noFill/>
                <a:ln w="28575">
                  <a:solidFill>
                    <a:schemeClr val="tx1"/>
                  </a:solidFill>
                  <a:round/>
                  <a:headEnd/>
                  <a:tailEnd type="triangle" w="med" len="med"/>
                </a:ln>
              </p:spPr>
              <p:txBody>
                <a:bodyPr anchor="ctr">
                  <a:spAutoFit/>
                </a:bodyPr>
                <a:lstStyle/>
                <a:p>
                  <a:endParaRPr lang="en-US"/>
                </a:p>
              </p:txBody>
            </p:sp>
            <p:sp>
              <p:nvSpPr>
                <p:cNvPr id="2067" name="Line 11"/>
                <p:cNvSpPr>
                  <a:spLocks noChangeShapeType="1"/>
                </p:cNvSpPr>
                <p:nvPr/>
              </p:nvSpPr>
              <p:spPr bwMode="auto">
                <a:xfrm>
                  <a:off x="3847" y="3466"/>
                  <a:ext cx="1249" cy="1"/>
                </a:xfrm>
                <a:prstGeom prst="line">
                  <a:avLst/>
                </a:prstGeom>
                <a:noFill/>
                <a:ln w="28575">
                  <a:solidFill>
                    <a:schemeClr val="tx1"/>
                  </a:solidFill>
                  <a:round/>
                  <a:headEnd/>
                  <a:tailEnd type="triangle" w="med" len="med"/>
                </a:ln>
              </p:spPr>
              <p:txBody>
                <a:bodyPr anchor="ctr">
                  <a:spAutoFit/>
                </a:bodyPr>
                <a:lstStyle/>
                <a:p>
                  <a:endParaRPr lang="en-US"/>
                </a:p>
              </p:txBody>
            </p:sp>
            <p:graphicFrame>
              <p:nvGraphicFramePr>
                <p:cNvPr id="2050" name="Object 12"/>
                <p:cNvGraphicFramePr>
                  <a:graphicFrameLocks noChangeAspect="1"/>
                </p:cNvGraphicFramePr>
                <p:nvPr/>
              </p:nvGraphicFramePr>
              <p:xfrm>
                <a:off x="3428" y="2787"/>
                <a:ext cx="397" cy="824"/>
              </p:xfrm>
              <a:graphic>
                <a:graphicData uri="http://schemas.openxmlformats.org/presentationml/2006/ole">
                  <p:oleObj spid="_x0000_s340994" name="Equation" r:id="rId6" imgW="342720" imgH="711000" progId="Equation.DSMT4">
                    <p:embed/>
                  </p:oleObj>
                </a:graphicData>
              </a:graphic>
            </p:graphicFrame>
            <p:graphicFrame>
              <p:nvGraphicFramePr>
                <p:cNvPr id="2051" name="Object 13"/>
                <p:cNvGraphicFramePr>
                  <a:graphicFrameLocks noChangeAspect="1"/>
                </p:cNvGraphicFramePr>
                <p:nvPr/>
              </p:nvGraphicFramePr>
              <p:xfrm>
                <a:off x="5124" y="2768"/>
                <a:ext cx="378" cy="846"/>
              </p:xfrm>
              <a:graphic>
                <a:graphicData uri="http://schemas.openxmlformats.org/presentationml/2006/ole">
                  <p:oleObj spid="_x0000_s340995" name="Equation" r:id="rId7" imgW="317160" imgH="711000" progId="Equation.DSMT4">
                    <p:embed/>
                  </p:oleObj>
                </a:graphicData>
              </a:graphic>
            </p:graphicFrame>
            <p:sp>
              <p:nvSpPr>
                <p:cNvPr id="2068" name="Line 14"/>
                <p:cNvSpPr>
                  <a:spLocks noChangeShapeType="1"/>
                </p:cNvSpPr>
                <p:nvPr/>
              </p:nvSpPr>
              <p:spPr bwMode="auto">
                <a:xfrm>
                  <a:off x="4128" y="3470"/>
                  <a:ext cx="549" cy="338"/>
                </a:xfrm>
                <a:prstGeom prst="line">
                  <a:avLst/>
                </a:prstGeom>
                <a:noFill/>
                <a:ln w="28575">
                  <a:solidFill>
                    <a:schemeClr val="tx1"/>
                  </a:solidFill>
                  <a:round/>
                  <a:headEnd/>
                  <a:tailEnd/>
                </a:ln>
              </p:spPr>
              <p:txBody>
                <a:bodyPr anchor="ctr">
                  <a:spAutoFit/>
                </a:bodyPr>
                <a:lstStyle/>
                <a:p>
                  <a:endParaRPr lang="en-US"/>
                </a:p>
              </p:txBody>
            </p:sp>
            <p:sp>
              <p:nvSpPr>
                <p:cNvPr id="2069" name="Line 15"/>
                <p:cNvSpPr>
                  <a:spLocks noChangeShapeType="1"/>
                </p:cNvSpPr>
                <p:nvPr/>
              </p:nvSpPr>
              <p:spPr bwMode="auto">
                <a:xfrm flipV="1">
                  <a:off x="4673" y="3699"/>
                  <a:ext cx="687" cy="107"/>
                </a:xfrm>
                <a:prstGeom prst="line">
                  <a:avLst/>
                </a:prstGeom>
                <a:noFill/>
                <a:ln w="28575">
                  <a:solidFill>
                    <a:schemeClr val="tx1"/>
                  </a:solidFill>
                  <a:round/>
                  <a:headEnd/>
                  <a:tailEnd type="triangle" w="med" len="med"/>
                </a:ln>
              </p:spPr>
              <p:txBody>
                <a:bodyPr anchor="ctr">
                  <a:spAutoFit/>
                </a:bodyPr>
                <a:lstStyle/>
                <a:p>
                  <a:endParaRPr lang="en-US"/>
                </a:p>
              </p:txBody>
            </p:sp>
            <p:sp>
              <p:nvSpPr>
                <p:cNvPr id="2070" name="Line 16"/>
                <p:cNvSpPr>
                  <a:spLocks noChangeShapeType="1"/>
                </p:cNvSpPr>
                <p:nvPr/>
              </p:nvSpPr>
              <p:spPr bwMode="auto">
                <a:xfrm>
                  <a:off x="4675" y="3810"/>
                  <a:ext cx="662" cy="164"/>
                </a:xfrm>
                <a:prstGeom prst="line">
                  <a:avLst/>
                </a:prstGeom>
                <a:noFill/>
                <a:ln w="28575">
                  <a:solidFill>
                    <a:schemeClr val="tx1"/>
                  </a:solidFill>
                  <a:round/>
                  <a:headEnd/>
                  <a:tailEnd type="triangle" w="med" len="med"/>
                </a:ln>
              </p:spPr>
              <p:txBody>
                <a:bodyPr anchor="ctr">
                  <a:spAutoFit/>
                </a:bodyPr>
                <a:lstStyle/>
                <a:p>
                  <a:endParaRPr lang="en-US"/>
                </a:p>
              </p:txBody>
            </p:sp>
            <p:graphicFrame>
              <p:nvGraphicFramePr>
                <p:cNvPr id="2052" name="Object 17"/>
                <p:cNvGraphicFramePr>
                  <a:graphicFrameLocks noChangeAspect="1"/>
                </p:cNvGraphicFramePr>
                <p:nvPr/>
              </p:nvGraphicFramePr>
              <p:xfrm>
                <a:off x="5373" y="3541"/>
                <a:ext cx="240" cy="575"/>
              </p:xfrm>
              <a:graphic>
                <a:graphicData uri="http://schemas.openxmlformats.org/presentationml/2006/ole">
                  <p:oleObj spid="_x0000_s340996" name="Equation" r:id="rId8" imgW="190440" imgH="457200" progId="Equation.DSMT4">
                    <p:embed/>
                  </p:oleObj>
                </a:graphicData>
              </a:graphic>
            </p:graphicFrame>
            <p:graphicFrame>
              <p:nvGraphicFramePr>
                <p:cNvPr id="2053" name="Object 18"/>
                <p:cNvGraphicFramePr>
                  <a:graphicFrameLocks noChangeAspect="1"/>
                </p:cNvGraphicFramePr>
                <p:nvPr/>
              </p:nvGraphicFramePr>
              <p:xfrm>
                <a:off x="4072" y="3585"/>
                <a:ext cx="387" cy="325"/>
              </p:xfrm>
              <a:graphic>
                <a:graphicData uri="http://schemas.openxmlformats.org/presentationml/2006/ole">
                  <p:oleObj spid="_x0000_s340997" name="Equation" r:id="rId9" imgW="241200" imgH="203040" progId="Equation.DSMT4">
                    <p:embed/>
                  </p:oleObj>
                </a:graphicData>
              </a:graphic>
            </p:graphicFrame>
          </p:grpSp>
        </p:grpSp>
        <p:sp>
          <p:nvSpPr>
            <p:cNvPr id="2062" name="AutoShape 19"/>
            <p:cNvSpPr>
              <a:spLocks noChangeArrowheads="1"/>
            </p:cNvSpPr>
            <p:nvPr/>
          </p:nvSpPr>
          <p:spPr bwMode="auto">
            <a:xfrm flipV="1">
              <a:off x="2256" y="2632"/>
              <a:ext cx="1136" cy="116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5 w 21600"/>
                <a:gd name="T13" fmla="*/ 2905 h 21600"/>
                <a:gd name="T14" fmla="*/ 18235 w 21600"/>
                <a:gd name="T15" fmla="*/ 9254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28575">
              <a:solidFill>
                <a:schemeClr val="tx1"/>
              </a:solidFill>
              <a:miter lim="800000"/>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6514"/>
                                        </p:tgtEl>
                                        <p:attrNameLst>
                                          <p:attrName>style.visibility</p:attrName>
                                        </p:attrNameLst>
                                      </p:cBhvr>
                                      <p:to>
                                        <p:strVal val="visible"/>
                                      </p:to>
                                    </p:set>
                                    <p:animEffect transition="in" filter="dissolve">
                                      <p:cBhvr>
                                        <p:cTn id="7" dur="500"/>
                                        <p:tgtEl>
                                          <p:spTgt spid="5765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6516"/>
                                        </p:tgtEl>
                                        <p:attrNameLst>
                                          <p:attrName>style.visibility</p:attrName>
                                        </p:attrNameLst>
                                      </p:cBhvr>
                                      <p:to>
                                        <p:strVal val="visible"/>
                                      </p:to>
                                    </p:set>
                                    <p:animEffect transition="in" filter="dissolve">
                                      <p:cBhvr>
                                        <p:cTn id="12" dur="500"/>
                                        <p:tgtEl>
                                          <p:spTgt spid="5765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C:\Users\jo\Desktop\background4.jpg"/>
          <p:cNvPicPr>
            <a:picLocks noChangeAspect="1" noChangeArrowheads="1"/>
          </p:cNvPicPr>
          <p:nvPr/>
        </p:nvPicPr>
        <p:blipFill>
          <a:blip r:embed="rId3" cstate="print"/>
          <a:srcRect/>
          <a:stretch>
            <a:fillRect/>
          </a:stretch>
        </p:blipFill>
        <p:spPr bwMode="auto">
          <a:xfrm>
            <a:off x="1" y="0"/>
            <a:ext cx="7239000" cy="6898921"/>
          </a:xfrm>
          <a:prstGeom prst="rect">
            <a:avLst/>
          </a:prstGeom>
          <a:noFill/>
        </p:spPr>
      </p:pic>
      <p:sp>
        <p:nvSpPr>
          <p:cNvPr id="9219" name="Rectangle 3"/>
          <p:cNvSpPr>
            <a:spLocks noGrp="1" noChangeArrowheads="1"/>
          </p:cNvSpPr>
          <p:nvPr>
            <p:ph type="body" idx="1"/>
          </p:nvPr>
        </p:nvSpPr>
        <p:spPr>
          <a:xfrm>
            <a:off x="4724400" y="4094166"/>
            <a:ext cx="4419600" cy="2763834"/>
          </a:xfrm>
          <a:solidFill>
            <a:srgbClr val="FFFF99"/>
          </a:solidFill>
          <a:ln w="9525">
            <a:noFill/>
            <a:miter lim="800000"/>
            <a:headEnd/>
            <a:tailEnd/>
          </a:ln>
        </p:spPr>
        <p:txBody>
          <a:bodyPr wrap="square">
            <a:spAutoFit/>
          </a:bodyPr>
          <a:lstStyle/>
          <a:p>
            <a:pPr marL="336550" indent="-336550">
              <a:lnSpc>
                <a:spcPct val="90000"/>
              </a:lnSpc>
              <a:spcBef>
                <a:spcPct val="0"/>
              </a:spcBef>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1400" b="0" kern="1200" dirty="0" err="1" smtClean="0">
                <a:latin typeface="Arial" charset="0"/>
              </a:rPr>
              <a:t>Mechanisme</a:t>
            </a:r>
            <a:r>
              <a:rPr lang="en-GB" sz="1400" b="0" kern="1200" dirty="0" smtClean="0">
                <a:latin typeface="Arial" charset="0"/>
              </a:rPr>
              <a:t> van </a:t>
            </a:r>
            <a:r>
              <a:rPr lang="en-GB" sz="1400" b="0" kern="1200" dirty="0" err="1" smtClean="0">
                <a:latin typeface="Arial" charset="0"/>
              </a:rPr>
              <a:t>energie</a:t>
            </a:r>
            <a:r>
              <a:rPr lang="en-GB" sz="1400" b="0" kern="1200" dirty="0" smtClean="0">
                <a:latin typeface="Arial" charset="0"/>
              </a:rPr>
              <a:t> </a:t>
            </a:r>
            <a:r>
              <a:rPr lang="en-GB" sz="1400" b="0" kern="1200" dirty="0" err="1" smtClean="0">
                <a:latin typeface="Arial" charset="0"/>
              </a:rPr>
              <a:t>productie</a:t>
            </a:r>
            <a:r>
              <a:rPr lang="en-GB" sz="1400" b="0" kern="1200" dirty="0" smtClean="0">
                <a:latin typeface="Arial" charset="0"/>
              </a:rPr>
              <a:t> in </a:t>
            </a:r>
            <a:r>
              <a:rPr lang="en-GB" sz="1400" b="0" kern="1200" dirty="0" err="1" smtClean="0">
                <a:latin typeface="Arial" charset="0"/>
              </a:rPr>
              <a:t>sterren</a:t>
            </a:r>
            <a:endParaRPr lang="en-GB" sz="1400" b="0" kern="1200" dirty="0" smtClean="0">
              <a:latin typeface="Arial" charset="0"/>
            </a:endParaRPr>
          </a:p>
          <a:p>
            <a:pPr marL="336550" indent="-336550">
              <a:lnSpc>
                <a:spcPct val="90000"/>
              </a:lnSpc>
              <a:spcBef>
                <a:spcPct val="0"/>
              </a:spcBef>
              <a:buSzPct val="10000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GB" sz="1400" b="0" kern="1200" dirty="0" smtClean="0">
              <a:latin typeface="Arial" charset="0"/>
            </a:endParaRPr>
          </a:p>
          <a:p>
            <a:r>
              <a:rPr lang="en-GB" sz="1400" b="0" kern="1200" dirty="0" err="1" smtClean="0">
                <a:latin typeface="Arial" charset="0"/>
              </a:rPr>
              <a:t>Elke</a:t>
            </a:r>
            <a:r>
              <a:rPr lang="en-GB" sz="1400" b="0" kern="1200" dirty="0" smtClean="0">
                <a:latin typeface="Arial" charset="0"/>
              </a:rPr>
              <a:t> </a:t>
            </a:r>
            <a:r>
              <a:rPr lang="en-GB" sz="1400" b="0" kern="1200" dirty="0" err="1" smtClean="0">
                <a:latin typeface="Arial" charset="0"/>
              </a:rPr>
              <a:t>seconde</a:t>
            </a:r>
            <a:r>
              <a:rPr lang="en-GB" sz="1400" b="0" kern="1200" dirty="0" smtClean="0">
                <a:latin typeface="Arial" charset="0"/>
              </a:rPr>
              <a:t> </a:t>
            </a:r>
            <a:r>
              <a:rPr lang="en-GB" sz="1400" b="0" kern="1200" dirty="0" err="1" smtClean="0">
                <a:latin typeface="Arial" charset="0"/>
              </a:rPr>
              <a:t>wordt</a:t>
            </a:r>
            <a:r>
              <a:rPr lang="en-GB" sz="1400" b="0" kern="1200" dirty="0" smtClean="0">
                <a:latin typeface="Arial" charset="0"/>
              </a:rPr>
              <a:t> </a:t>
            </a:r>
            <a:r>
              <a:rPr lang="en-GB" sz="1400" b="0" kern="1200" dirty="0" err="1" smtClean="0">
                <a:latin typeface="Arial" charset="0"/>
              </a:rPr>
              <a:t>er</a:t>
            </a:r>
            <a:r>
              <a:rPr lang="en-GB" sz="1400" b="0" kern="1200" dirty="0" smtClean="0">
                <a:latin typeface="Arial" charset="0"/>
              </a:rPr>
              <a:t> </a:t>
            </a:r>
            <a:r>
              <a:rPr lang="en-GB" sz="1400" b="0" kern="1200" dirty="0" err="1" smtClean="0">
                <a:latin typeface="Arial" charset="0"/>
              </a:rPr>
              <a:t>ongeveer</a:t>
            </a:r>
            <a:r>
              <a:rPr lang="en-GB" sz="1400" b="0" kern="1200" dirty="0" smtClean="0">
                <a:latin typeface="Arial" charset="0"/>
              </a:rPr>
              <a:t> 600 </a:t>
            </a:r>
            <a:r>
              <a:rPr lang="en-GB" sz="1400" b="0" kern="1200" dirty="0" err="1" smtClean="0">
                <a:latin typeface="Arial" charset="0"/>
              </a:rPr>
              <a:t>miljoen</a:t>
            </a:r>
            <a:r>
              <a:rPr lang="en-GB" sz="1400" b="0" kern="1200" dirty="0" smtClean="0">
                <a:latin typeface="Arial" charset="0"/>
              </a:rPr>
              <a:t> ton </a:t>
            </a:r>
            <a:r>
              <a:rPr lang="en-GB" sz="1400" b="0" kern="1200" dirty="0" err="1" smtClean="0">
                <a:latin typeface="Arial" charset="0"/>
              </a:rPr>
              <a:t>waterstof</a:t>
            </a:r>
            <a:r>
              <a:rPr lang="en-GB" sz="1400" b="0" kern="1200" dirty="0" smtClean="0">
                <a:latin typeface="Arial" charset="0"/>
              </a:rPr>
              <a:t> </a:t>
            </a:r>
            <a:r>
              <a:rPr lang="en-GB" sz="1400" b="0" kern="1200" dirty="0" err="1" smtClean="0">
                <a:latin typeface="Arial" charset="0"/>
              </a:rPr>
              <a:t>omgezet</a:t>
            </a:r>
            <a:r>
              <a:rPr lang="en-GB" sz="1400" b="0" kern="1200" dirty="0" smtClean="0">
                <a:latin typeface="Arial" charset="0"/>
              </a:rPr>
              <a:t> door de </a:t>
            </a:r>
            <a:r>
              <a:rPr lang="en-GB" sz="1400" b="0" i="1" kern="1200" dirty="0" err="1" smtClean="0">
                <a:latin typeface="Arial" charset="0"/>
              </a:rPr>
              <a:t>zwakke</a:t>
            </a:r>
            <a:r>
              <a:rPr lang="en-GB" sz="1400" b="0" kern="1200" dirty="0" smtClean="0">
                <a:latin typeface="Arial" charset="0"/>
              </a:rPr>
              <a:t> </a:t>
            </a:r>
            <a:r>
              <a:rPr lang="en-GB" sz="1400" b="0" kern="1200" dirty="0" err="1" smtClean="0">
                <a:latin typeface="Arial" charset="0"/>
              </a:rPr>
              <a:t>wisselwerking</a:t>
            </a:r>
            <a:endParaRPr lang="en-GB" sz="1400" b="0" kern="1200" dirty="0" smtClean="0">
              <a:latin typeface="Arial" charset="0"/>
            </a:endParaRPr>
          </a:p>
          <a:p>
            <a:pPr>
              <a:buNone/>
            </a:pPr>
            <a:endParaRPr lang="en-GB" sz="1400" b="0" kern="1200" dirty="0" smtClean="0">
              <a:latin typeface="Arial" charset="0"/>
            </a:endParaRPr>
          </a:p>
          <a:p>
            <a:pPr>
              <a:buNone/>
            </a:pPr>
            <a:endParaRPr lang="en-GB" sz="1400" b="0" kern="1200" dirty="0" smtClean="0">
              <a:latin typeface="Arial" charset="0"/>
            </a:endParaRPr>
          </a:p>
          <a:p>
            <a:endParaRPr lang="en-GB" sz="1400" b="0" kern="1200" dirty="0" smtClean="0">
              <a:latin typeface="Arial" charset="0"/>
            </a:endParaRPr>
          </a:p>
          <a:p>
            <a:endParaRPr lang="en-GB" sz="1400" b="0" kern="1200" dirty="0" smtClean="0">
              <a:latin typeface="Arial" charset="0"/>
            </a:endParaRPr>
          </a:p>
          <a:p>
            <a:endParaRPr lang="en-GB" sz="1400" b="0" kern="1200" dirty="0" smtClean="0">
              <a:latin typeface="Arial" charset="0"/>
            </a:endParaRPr>
          </a:p>
          <a:p>
            <a:endParaRPr lang="en-GB" sz="1400" b="0" kern="1200" dirty="0" smtClean="0">
              <a:latin typeface="Arial" charset="0"/>
            </a:endParaRPr>
          </a:p>
          <a:p>
            <a:r>
              <a:rPr lang="en-GB" sz="1400" b="0" kern="1200" dirty="0" smtClean="0">
                <a:latin typeface="Arial" charset="0"/>
              </a:rPr>
              <a:t>Power </a:t>
            </a:r>
            <a:r>
              <a:rPr lang="en-GB" sz="1400" b="0" kern="1200" dirty="0" err="1" smtClean="0">
                <a:latin typeface="Arial" charset="0"/>
              </a:rPr>
              <a:t>dichtheid</a:t>
            </a:r>
            <a:r>
              <a:rPr lang="en-GB" sz="1400" b="0" kern="1200" dirty="0" smtClean="0">
                <a:latin typeface="Arial" charset="0"/>
              </a:rPr>
              <a:t> in de </a:t>
            </a:r>
            <a:r>
              <a:rPr lang="en-GB" sz="1400" b="0" kern="1200" dirty="0" err="1" smtClean="0">
                <a:latin typeface="Arial" charset="0"/>
              </a:rPr>
              <a:t>Zon</a:t>
            </a:r>
            <a:r>
              <a:rPr lang="en-GB" sz="1400" b="0" kern="1200" dirty="0" smtClean="0">
                <a:latin typeface="Arial" charset="0"/>
              </a:rPr>
              <a:t> is </a:t>
            </a:r>
            <a:r>
              <a:rPr lang="en-GB" sz="1400" b="0" kern="1200" dirty="0" err="1" smtClean="0">
                <a:latin typeface="Arial" charset="0"/>
              </a:rPr>
              <a:t>slechts</a:t>
            </a:r>
            <a:r>
              <a:rPr lang="en-GB" sz="1400" b="0" kern="1200" dirty="0" smtClean="0">
                <a:latin typeface="Arial" charset="0"/>
              </a:rPr>
              <a:t> 0.3 W/m</a:t>
            </a:r>
            <a:r>
              <a:rPr lang="en-GB" sz="1400" b="0" kern="1200" baseline="30000" dirty="0" smtClean="0">
                <a:latin typeface="Arial" charset="0"/>
              </a:rPr>
              <a:t>3</a:t>
            </a:r>
            <a:endParaRPr lang="en-GB" sz="1400" kern="1200" dirty="0">
              <a:latin typeface="Arial" charset="0"/>
            </a:endParaRPr>
          </a:p>
        </p:txBody>
      </p:sp>
      <p:pic>
        <p:nvPicPr>
          <p:cNvPr id="23" name="Picture 1028" descr="fusion-sun"/>
          <p:cNvPicPr>
            <a:picLocks noChangeAspect="1" noChangeArrowheads="1"/>
          </p:cNvPicPr>
          <p:nvPr/>
        </p:nvPicPr>
        <p:blipFill>
          <a:blip r:embed="rId4" cstate="print"/>
          <a:srcRect l="603" t="6313" r="652" b="2455"/>
          <a:stretch>
            <a:fillRect/>
          </a:stretch>
        </p:blipFill>
        <p:spPr bwMode="auto">
          <a:xfrm>
            <a:off x="5562600" y="5117197"/>
            <a:ext cx="2590800" cy="1369780"/>
          </a:xfrm>
          <a:prstGeom prst="rect">
            <a:avLst/>
          </a:prstGeom>
          <a:noFill/>
          <a:ln w="9525">
            <a:noFill/>
            <a:miter lim="800000"/>
            <a:headEnd/>
            <a:tailEnd/>
          </a:ln>
        </p:spPr>
      </p:pic>
      <p:sp>
        <p:nvSpPr>
          <p:cNvPr id="9218" name="Rectangle 2"/>
          <p:cNvSpPr>
            <a:spLocks noGrp="1" noChangeArrowheads="1"/>
          </p:cNvSpPr>
          <p:nvPr>
            <p:ph type="title"/>
          </p:nvPr>
        </p:nvSpPr>
        <p:spPr>
          <a:xfrm>
            <a:off x="7239000" y="0"/>
            <a:ext cx="1905000" cy="1143000"/>
          </a:xfrm>
        </p:spPr>
        <p:txBody>
          <a:bodyPr/>
          <a:lstStyle/>
          <a:p>
            <a:r>
              <a:rPr lang="en-GB" i="1" dirty="0" err="1" smtClean="0">
                <a:solidFill>
                  <a:srgbClr val="000099"/>
                </a:solidFill>
                <a:cs typeface="Times New Roman" pitchFamily="18" charset="0"/>
              </a:rPr>
              <a:t>Fusie</a:t>
            </a:r>
            <a:endParaRPr lang="en-GB" i="1" dirty="0" smtClean="0">
              <a:solidFill>
                <a:srgbClr val="000099"/>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checkerboard(across)">
                                      <p:cBhvr>
                                        <p:cTn id="7" dur="500"/>
                                        <p:tgtEl>
                                          <p:spTgt spid="9219"/>
                                        </p:tgtEl>
                                      </p:cBhvr>
                                    </p:animEffect>
                                  </p:childTnLst>
                                </p:cTn>
                              </p:par>
                              <p:par>
                                <p:cTn id="8" presetID="5"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0"/>
            <a:ext cx="7772400" cy="1143000"/>
          </a:xfrm>
        </p:spPr>
        <p:txBody>
          <a:bodyPr/>
          <a:lstStyle/>
          <a:p>
            <a:r>
              <a:rPr lang="en-GB" i="1" dirty="0" err="1" smtClean="0">
                <a:solidFill>
                  <a:srgbClr val="000099"/>
                </a:solidFill>
                <a:cs typeface="Times New Roman" pitchFamily="18" charset="0"/>
              </a:rPr>
              <a:t>Temperatuur</a:t>
            </a:r>
            <a:r>
              <a:rPr lang="en-GB" i="1" dirty="0" smtClean="0">
                <a:solidFill>
                  <a:srgbClr val="000099"/>
                </a:solidFill>
                <a:cs typeface="Times New Roman" pitchFamily="18" charset="0"/>
              </a:rPr>
              <a:t> en </a:t>
            </a:r>
            <a:r>
              <a:rPr lang="en-GB" i="1" dirty="0" err="1" smtClean="0">
                <a:solidFill>
                  <a:srgbClr val="000099"/>
                </a:solidFill>
                <a:cs typeface="Times New Roman" pitchFamily="18" charset="0"/>
              </a:rPr>
              <a:t>kinetische</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energie</a:t>
            </a:r>
            <a:endParaRPr lang="en-GB" i="1" dirty="0" smtClean="0">
              <a:solidFill>
                <a:srgbClr val="000099"/>
              </a:solidFill>
              <a:cs typeface="Times New Roman" pitchFamily="18" charset="0"/>
            </a:endParaRPr>
          </a:p>
        </p:txBody>
      </p:sp>
      <p:sp>
        <p:nvSpPr>
          <p:cNvPr id="24579" name="Rectangle 3"/>
          <p:cNvSpPr>
            <a:spLocks noGrp="1" noChangeArrowheads="1"/>
          </p:cNvSpPr>
          <p:nvPr>
            <p:ph type="body" idx="1"/>
          </p:nvPr>
        </p:nvSpPr>
        <p:spPr>
          <a:xfrm>
            <a:off x="457200" y="1179052"/>
            <a:ext cx="7772400" cy="1708160"/>
          </a:xfrm>
          <a:solidFill>
            <a:srgbClr val="FFFF99"/>
          </a:solidFill>
          <a:ln w="9525">
            <a:noFill/>
            <a:miter lim="800000"/>
            <a:headEnd/>
            <a:tailEnd/>
          </a:ln>
        </p:spPr>
        <p:txBody>
          <a:bodyPr vert="horz" wrap="square" lIns="91440" tIns="45720" rIns="91440" bIns="45720" numCol="1" anchor="t" anchorCtr="0" compatLnSpc="1">
            <a:prstTxWarp prst="textNoShape">
              <a:avLst/>
            </a:prstTxWarp>
            <a:spAutoFit/>
          </a:bodyPr>
          <a:lstStyle/>
          <a:p>
            <a:pPr>
              <a:lnSpc>
                <a:spcPct val="90000"/>
              </a:lnSpc>
              <a:buNone/>
            </a:pPr>
            <a:r>
              <a:rPr lang="en-GB" sz="1400" b="0" kern="1200" dirty="0" err="1" smtClean="0">
                <a:latin typeface="Arial" charset="0"/>
              </a:rPr>
              <a:t>Temperatuur</a:t>
            </a:r>
            <a:r>
              <a:rPr lang="en-GB" sz="1400" b="0" kern="1200" dirty="0" smtClean="0">
                <a:latin typeface="Arial" charset="0"/>
              </a:rPr>
              <a:t> </a:t>
            </a:r>
            <a:r>
              <a:rPr lang="en-GB" sz="1400" b="0" kern="1200" dirty="0" err="1" smtClean="0">
                <a:latin typeface="Arial" charset="0"/>
              </a:rPr>
              <a:t>wordt</a:t>
            </a:r>
            <a:r>
              <a:rPr lang="en-GB" sz="1400" b="0" kern="1200" dirty="0" smtClean="0">
                <a:latin typeface="Arial" charset="0"/>
              </a:rPr>
              <a:t> </a:t>
            </a:r>
            <a:r>
              <a:rPr lang="en-GB" sz="1400" b="0" kern="1200" dirty="0" err="1" smtClean="0">
                <a:latin typeface="Arial" charset="0"/>
              </a:rPr>
              <a:t>altijd</a:t>
            </a:r>
            <a:r>
              <a:rPr lang="en-GB" sz="1400" b="0" kern="1200" dirty="0" smtClean="0">
                <a:latin typeface="Arial" charset="0"/>
              </a:rPr>
              <a:t> </a:t>
            </a:r>
            <a:r>
              <a:rPr lang="en-GB" sz="1400" b="0" kern="1200" dirty="0" err="1" smtClean="0">
                <a:latin typeface="Arial" charset="0"/>
              </a:rPr>
              <a:t>gebruikt</a:t>
            </a:r>
            <a:r>
              <a:rPr lang="en-GB" sz="1400" b="0" kern="1200" dirty="0" smtClean="0">
                <a:latin typeface="Arial" charset="0"/>
              </a:rPr>
              <a:t> </a:t>
            </a:r>
            <a:r>
              <a:rPr lang="en-GB" sz="1400" b="0" kern="1200" dirty="0" err="1" smtClean="0">
                <a:latin typeface="Arial" charset="0"/>
              </a:rPr>
              <a:t>om</a:t>
            </a:r>
            <a:r>
              <a:rPr lang="en-GB" sz="1400" b="0" kern="1200" dirty="0" smtClean="0">
                <a:latin typeface="Arial" charset="0"/>
              </a:rPr>
              <a:t> </a:t>
            </a:r>
            <a:r>
              <a:rPr lang="en-GB" sz="1400" b="0" kern="1200" dirty="0" err="1" smtClean="0">
                <a:latin typeface="Arial" charset="0"/>
              </a:rPr>
              <a:t>gemiddelde</a:t>
            </a:r>
            <a:r>
              <a:rPr lang="en-GB" sz="1400" b="0" kern="1200" dirty="0" smtClean="0">
                <a:latin typeface="Arial" charset="0"/>
              </a:rPr>
              <a:t> </a:t>
            </a:r>
            <a:r>
              <a:rPr lang="en-GB" sz="1400" b="0" kern="1200" dirty="0" err="1" smtClean="0">
                <a:latin typeface="Arial" charset="0"/>
              </a:rPr>
              <a:t>energie</a:t>
            </a:r>
            <a:r>
              <a:rPr lang="en-GB" sz="1400" b="0" kern="1200" dirty="0" smtClean="0">
                <a:latin typeface="Arial" charset="0"/>
              </a:rPr>
              <a:t> </a:t>
            </a:r>
            <a:r>
              <a:rPr lang="en-GB" sz="1400" b="0" kern="1200" dirty="0" err="1" smtClean="0">
                <a:latin typeface="Arial" charset="0"/>
              </a:rPr>
              <a:t>te</a:t>
            </a:r>
            <a:r>
              <a:rPr lang="en-GB" sz="1400" b="0" kern="1200" dirty="0" smtClean="0">
                <a:latin typeface="Arial" charset="0"/>
              </a:rPr>
              <a:t> </a:t>
            </a:r>
            <a:r>
              <a:rPr lang="en-GB" sz="1400" b="0" kern="1200" dirty="0" err="1" smtClean="0">
                <a:latin typeface="Arial" charset="0"/>
              </a:rPr>
              <a:t>geven</a:t>
            </a:r>
            <a:r>
              <a:rPr lang="en-GB" sz="1400" b="0" kern="1200" dirty="0" smtClean="0">
                <a:latin typeface="Arial" charset="0"/>
              </a:rPr>
              <a:t>. De </a:t>
            </a:r>
            <a:r>
              <a:rPr lang="en-GB" sz="1400" b="0" kern="1200" dirty="0" err="1" smtClean="0">
                <a:latin typeface="Arial" charset="0"/>
              </a:rPr>
              <a:t>eenheid</a:t>
            </a:r>
            <a:r>
              <a:rPr lang="en-GB" sz="1400" b="0" kern="1200" dirty="0" smtClean="0">
                <a:latin typeface="Arial" charset="0"/>
              </a:rPr>
              <a:t> is </a:t>
            </a:r>
            <a:r>
              <a:rPr lang="en-GB" sz="1400" b="0" kern="1200" dirty="0" err="1" smtClean="0">
                <a:latin typeface="Arial" charset="0"/>
              </a:rPr>
              <a:t>weer</a:t>
            </a:r>
            <a:r>
              <a:rPr lang="en-GB" sz="1400" b="0" kern="1200" dirty="0" smtClean="0">
                <a:latin typeface="Arial" charset="0"/>
              </a:rPr>
              <a:t> </a:t>
            </a:r>
            <a:r>
              <a:rPr lang="en-GB" sz="1400" b="0" kern="1200" dirty="0">
                <a:latin typeface="Arial" charset="0"/>
              </a:rPr>
              <a:t>eV, i.e. </a:t>
            </a:r>
          </a:p>
          <a:p>
            <a:pPr>
              <a:lnSpc>
                <a:spcPct val="90000"/>
              </a:lnSpc>
            </a:pPr>
            <a:endParaRPr lang="en-GB" sz="1400" b="0" kern="1200" dirty="0">
              <a:latin typeface="Arial" charset="0"/>
            </a:endParaRPr>
          </a:p>
          <a:p>
            <a:pPr>
              <a:lnSpc>
                <a:spcPct val="90000"/>
              </a:lnSpc>
            </a:pPr>
            <a:endParaRPr lang="en-GB" sz="1400" b="0" kern="1200" dirty="0">
              <a:latin typeface="Arial" charset="0"/>
            </a:endParaRPr>
          </a:p>
          <a:p>
            <a:pPr>
              <a:lnSpc>
                <a:spcPct val="90000"/>
              </a:lnSpc>
              <a:buNone/>
            </a:pPr>
            <a:endParaRPr lang="en-GB" sz="1400" b="0" kern="1200" dirty="0" smtClean="0">
              <a:latin typeface="Arial" charset="0"/>
            </a:endParaRPr>
          </a:p>
          <a:p>
            <a:pPr>
              <a:lnSpc>
                <a:spcPct val="90000"/>
              </a:lnSpc>
              <a:buNone/>
            </a:pPr>
            <a:r>
              <a:rPr lang="en-GB" sz="1400" b="0" kern="1200" dirty="0" err="1" smtClean="0">
                <a:latin typeface="Arial" charset="0"/>
              </a:rPr>
              <a:t>met</a:t>
            </a:r>
            <a:r>
              <a:rPr lang="en-GB" sz="1400" b="0" i="1" kern="1200" dirty="0" err="1" smtClean="0">
                <a:latin typeface="Arial" charset="0"/>
              </a:rPr>
              <a:t>T</a:t>
            </a:r>
            <a:r>
              <a:rPr lang="en-GB" sz="1400" b="0" kern="1200" dirty="0" smtClean="0">
                <a:latin typeface="Arial" charset="0"/>
              </a:rPr>
              <a:t> de </a:t>
            </a:r>
            <a:r>
              <a:rPr lang="en-GB" sz="1400" b="0" kern="1200" dirty="0" err="1" smtClean="0">
                <a:latin typeface="Arial" charset="0"/>
              </a:rPr>
              <a:t>temperatuur</a:t>
            </a:r>
            <a:r>
              <a:rPr lang="en-GB" sz="1400" b="0" kern="1200" dirty="0" smtClean="0">
                <a:latin typeface="Arial" charset="0"/>
              </a:rPr>
              <a:t> en </a:t>
            </a:r>
            <a:r>
              <a:rPr lang="en-GB" sz="1400" b="0" i="1" kern="1200" dirty="0" err="1">
                <a:latin typeface="Arial" charset="0"/>
              </a:rPr>
              <a:t>T</a:t>
            </a:r>
            <a:r>
              <a:rPr lang="en-GB" sz="1400" b="0" i="1" kern="1200" baseline="-25000" dirty="0" err="1">
                <a:latin typeface="Arial" charset="0"/>
              </a:rPr>
              <a:t>k</a:t>
            </a:r>
            <a:r>
              <a:rPr lang="en-GB" sz="1400" b="0" kern="1200" dirty="0">
                <a:latin typeface="Arial" charset="0"/>
              </a:rPr>
              <a:t> </a:t>
            </a:r>
            <a:r>
              <a:rPr lang="en-GB" sz="1400" b="0" kern="1200" dirty="0" smtClean="0">
                <a:latin typeface="Arial" charset="0"/>
              </a:rPr>
              <a:t>de </a:t>
            </a:r>
            <a:r>
              <a:rPr lang="en-GB" sz="1400" b="0" kern="1200" dirty="0" err="1" smtClean="0">
                <a:latin typeface="Arial" charset="0"/>
              </a:rPr>
              <a:t>temperatuur</a:t>
            </a:r>
            <a:r>
              <a:rPr lang="en-GB" sz="1400" b="0" kern="1200" dirty="0" smtClean="0">
                <a:latin typeface="Arial" charset="0"/>
              </a:rPr>
              <a:t> </a:t>
            </a:r>
            <a:r>
              <a:rPr lang="en-GB" sz="1400" b="0" kern="1200" dirty="0">
                <a:latin typeface="Arial" charset="0"/>
              </a:rPr>
              <a:t>in Kelvin. </a:t>
            </a:r>
          </a:p>
          <a:p>
            <a:pPr>
              <a:lnSpc>
                <a:spcPct val="90000"/>
              </a:lnSpc>
              <a:buNone/>
            </a:pPr>
            <a:endParaRPr lang="en-GB" sz="1400" b="0" kern="1200" dirty="0" smtClean="0">
              <a:latin typeface="Arial" charset="0"/>
            </a:endParaRPr>
          </a:p>
          <a:p>
            <a:pPr>
              <a:lnSpc>
                <a:spcPct val="90000"/>
              </a:lnSpc>
              <a:buNone/>
            </a:pPr>
            <a:r>
              <a:rPr lang="en-GB" sz="1400" b="0" kern="1200" dirty="0" err="1" smtClean="0">
                <a:latin typeface="Arial" charset="0"/>
              </a:rPr>
              <a:t>Merk</a:t>
            </a:r>
            <a:r>
              <a:rPr lang="en-GB" sz="1400" b="0" kern="1200" dirty="0" smtClean="0">
                <a:latin typeface="Arial" charset="0"/>
              </a:rPr>
              <a:t> op </a:t>
            </a:r>
            <a:endParaRPr lang="en-GB" sz="1400" b="0" kern="1200" dirty="0">
              <a:latin typeface="Arial" charset="0"/>
            </a:endParaRPr>
          </a:p>
        </p:txBody>
      </p:sp>
      <p:pic>
        <p:nvPicPr>
          <p:cNvPr id="24580" name="Picture 4"/>
          <p:cNvPicPr>
            <a:picLocks noChangeAspect="1" noChangeArrowheads="1"/>
          </p:cNvPicPr>
          <p:nvPr/>
        </p:nvPicPr>
        <p:blipFill>
          <a:blip r:embed="rId3" cstate="print"/>
          <a:srcRect/>
          <a:stretch>
            <a:fillRect/>
          </a:stretch>
        </p:blipFill>
        <p:spPr bwMode="auto">
          <a:xfrm>
            <a:off x="2590800" y="1608825"/>
            <a:ext cx="2870200" cy="408427"/>
          </a:xfrm>
          <a:prstGeom prst="rect">
            <a:avLst/>
          </a:prstGeom>
          <a:noFill/>
          <a:ln w="19050">
            <a:noFill/>
            <a:miter lim="800000"/>
            <a:headEnd/>
            <a:tailEnd/>
          </a:ln>
          <a:effectLst/>
        </p:spPr>
      </p:pic>
      <p:sp>
        <p:nvSpPr>
          <p:cNvPr id="24581" name="Text Box 5"/>
          <p:cNvSpPr txBox="1">
            <a:spLocks noChangeArrowheads="1"/>
          </p:cNvSpPr>
          <p:nvPr/>
        </p:nvSpPr>
        <p:spPr bwMode="auto">
          <a:xfrm>
            <a:off x="1219200" y="2568773"/>
            <a:ext cx="3366627" cy="307777"/>
          </a:xfrm>
          <a:prstGeom prst="rect">
            <a:avLst/>
          </a:prstGeom>
          <a:noFill/>
          <a:ln w="19050">
            <a:noFill/>
            <a:miter lim="800000"/>
            <a:headEnd/>
            <a:tailEnd/>
          </a:ln>
          <a:effectLst/>
        </p:spPr>
        <p:txBody>
          <a:bodyPr wrap="none">
            <a:spAutoFit/>
          </a:bodyPr>
          <a:lstStyle/>
          <a:p>
            <a:r>
              <a:rPr lang="en-GB" sz="1400" dirty="0" smtClean="0"/>
              <a:t>1 </a:t>
            </a:r>
            <a:r>
              <a:rPr lang="en-GB" sz="1400" dirty="0" err="1" smtClean="0">
                <a:latin typeface="+mn-lt"/>
              </a:rPr>
              <a:t>eV</a:t>
            </a:r>
            <a:r>
              <a:rPr lang="en-GB" sz="1400" dirty="0" smtClean="0"/>
              <a:t> </a:t>
            </a:r>
            <a:r>
              <a:rPr lang="en-GB" sz="1400" dirty="0"/>
              <a:t>= 11605 K         17.56 </a:t>
            </a:r>
            <a:r>
              <a:rPr lang="en-GB" sz="1400" dirty="0" err="1">
                <a:latin typeface="+mn-lt"/>
              </a:rPr>
              <a:t>MeV</a:t>
            </a:r>
            <a:r>
              <a:rPr lang="en-GB" sz="1400" dirty="0"/>
              <a:t> = 2 10</a:t>
            </a:r>
            <a:r>
              <a:rPr lang="en-GB" sz="1400" baseline="30000" dirty="0"/>
              <a:t>11</a:t>
            </a:r>
            <a:r>
              <a:rPr lang="en-GB" sz="1400" dirty="0"/>
              <a:t> K</a:t>
            </a:r>
          </a:p>
        </p:txBody>
      </p:sp>
      <p:sp>
        <p:nvSpPr>
          <p:cNvPr id="6" name="Rectangle 3"/>
          <p:cNvSpPr txBox="1">
            <a:spLocks noChangeArrowheads="1"/>
          </p:cNvSpPr>
          <p:nvPr/>
        </p:nvSpPr>
        <p:spPr bwMode="auto">
          <a:xfrm>
            <a:off x="1066800" y="2971800"/>
            <a:ext cx="7772400" cy="2613023"/>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komt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vrij</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in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vorm</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van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kinetische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kinetische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is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niet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gelijk</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verdeeld</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over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eindtoestanden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omdat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zowel</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als</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impuls</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behouden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moeten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zijn</a:t>
            </a: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Dez</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vergelijkingen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kunnen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opgelost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worden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en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geven</a:t>
            </a: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7" name="Picture 4"/>
          <p:cNvPicPr>
            <a:picLocks noChangeAspect="1" noChangeArrowheads="1"/>
          </p:cNvPicPr>
          <p:nvPr/>
        </p:nvPicPr>
        <p:blipFill>
          <a:blip r:embed="rId4" cstate="print"/>
          <a:srcRect/>
          <a:stretch>
            <a:fillRect/>
          </a:stretch>
        </p:blipFill>
        <p:spPr bwMode="auto">
          <a:xfrm>
            <a:off x="4343400" y="3810000"/>
            <a:ext cx="1842384" cy="693737"/>
          </a:xfrm>
          <a:prstGeom prst="rect">
            <a:avLst/>
          </a:prstGeom>
          <a:noFill/>
          <a:ln w="19050">
            <a:noFill/>
            <a:miter lim="800000"/>
            <a:headEnd/>
            <a:tailEnd/>
          </a:ln>
          <a:effectLst/>
        </p:spPr>
      </p:pic>
      <p:pic>
        <p:nvPicPr>
          <p:cNvPr id="8" name="Picture 5"/>
          <p:cNvPicPr>
            <a:picLocks noChangeAspect="1" noChangeArrowheads="1"/>
          </p:cNvPicPr>
          <p:nvPr/>
        </p:nvPicPr>
        <p:blipFill>
          <a:blip r:embed="rId5" cstate="print"/>
          <a:srcRect/>
          <a:stretch>
            <a:fillRect/>
          </a:stretch>
        </p:blipFill>
        <p:spPr bwMode="auto">
          <a:xfrm>
            <a:off x="2743200" y="4876800"/>
            <a:ext cx="4802188" cy="530544"/>
          </a:xfrm>
          <a:prstGeom prst="rect">
            <a:avLst/>
          </a:prstGeom>
          <a:noFill/>
          <a:ln w="19050">
            <a:noFill/>
            <a:miter lim="800000"/>
            <a:headEnd/>
            <a:tailEnd/>
          </a:ln>
          <a:effectLst/>
        </p:spPr>
      </p:pic>
      <p:sp>
        <p:nvSpPr>
          <p:cNvPr id="9" name="TextBox 8"/>
          <p:cNvSpPr txBox="1"/>
          <p:nvPr/>
        </p:nvSpPr>
        <p:spPr>
          <a:xfrm>
            <a:off x="7620000" y="4800600"/>
            <a:ext cx="1447800" cy="646331"/>
          </a:xfrm>
          <a:prstGeom prst="rect">
            <a:avLst/>
          </a:prstGeom>
          <a:solidFill>
            <a:srgbClr val="FFC000"/>
          </a:solidFill>
        </p:spPr>
        <p:txBody>
          <a:bodyPr wrap="square" rtlCol="0">
            <a:spAutoFit/>
          </a:bodyPr>
          <a:lstStyle/>
          <a:p>
            <a:r>
              <a:rPr lang="en-US" sz="1200" dirty="0" err="1" smtClean="0">
                <a:latin typeface="+mn-lt"/>
              </a:rPr>
              <a:t>Lichtste</a:t>
            </a:r>
            <a:r>
              <a:rPr lang="en-US" sz="1200" dirty="0" smtClean="0">
                <a:latin typeface="+mn-lt"/>
              </a:rPr>
              <a:t> </a:t>
            </a:r>
            <a:r>
              <a:rPr lang="en-US" sz="1200" dirty="0" err="1" smtClean="0">
                <a:latin typeface="+mn-lt"/>
              </a:rPr>
              <a:t>deeltje</a:t>
            </a:r>
            <a:r>
              <a:rPr lang="en-US" sz="1200" dirty="0" smtClean="0">
                <a:latin typeface="+mn-lt"/>
              </a:rPr>
              <a:t> </a:t>
            </a:r>
            <a:r>
              <a:rPr lang="en-US" sz="1200" dirty="0" err="1" smtClean="0">
                <a:latin typeface="+mn-lt"/>
              </a:rPr>
              <a:t>heeft</a:t>
            </a:r>
            <a:r>
              <a:rPr lang="en-US" sz="1200" dirty="0" smtClean="0">
                <a:latin typeface="+mn-lt"/>
              </a:rPr>
              <a:t> de </a:t>
            </a:r>
            <a:r>
              <a:rPr lang="en-US" sz="1200" dirty="0" err="1" smtClean="0">
                <a:latin typeface="+mn-lt"/>
              </a:rPr>
              <a:t>meeste</a:t>
            </a:r>
            <a:r>
              <a:rPr lang="en-US" sz="1200" dirty="0" smtClean="0">
                <a:latin typeface="+mn-lt"/>
              </a:rPr>
              <a:t> </a:t>
            </a:r>
            <a:r>
              <a:rPr lang="en-US" sz="1200" dirty="0" err="1" smtClean="0">
                <a:latin typeface="+mn-lt"/>
              </a:rPr>
              <a:t>kinetische</a:t>
            </a:r>
            <a:r>
              <a:rPr lang="en-US" sz="1200" dirty="0" smtClean="0">
                <a:latin typeface="+mn-lt"/>
              </a:rPr>
              <a:t> </a:t>
            </a:r>
            <a:r>
              <a:rPr lang="en-US" sz="1200" dirty="0" err="1" smtClean="0">
                <a:latin typeface="+mn-lt"/>
              </a:rPr>
              <a:t>energie</a:t>
            </a:r>
            <a:endParaRPr lang="en-US" sz="1200" dirty="0">
              <a:latin typeface="+mn-lt"/>
            </a:endParaRPr>
          </a:p>
        </p:txBody>
      </p:sp>
      <p:sp>
        <p:nvSpPr>
          <p:cNvPr id="10" name="Rectangle 3"/>
          <p:cNvSpPr txBox="1">
            <a:spLocks noChangeArrowheads="1"/>
          </p:cNvSpPr>
          <p:nvPr/>
        </p:nvSpPr>
        <p:spPr bwMode="auto">
          <a:xfrm>
            <a:off x="1371600" y="5666905"/>
            <a:ext cx="7772400" cy="1191095"/>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Neem</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beroemde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reactie</a:t>
            </a: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Helium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kernen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zijn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ongeveer</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4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keer</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zwaarden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dan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lang="en-GB" sz="1400" dirty="0" smtClean="0">
                <a:latin typeface="Arial" charset="0"/>
                <a:cs typeface="+mn-cs"/>
              </a:rPr>
              <a:t>het neutron en </a:t>
            </a:r>
            <a:r>
              <a:rPr lang="en-GB" sz="1400" dirty="0" err="1" smtClean="0">
                <a:latin typeface="Arial" charset="0"/>
                <a:cs typeface="+mn-cs"/>
              </a:rPr>
              <a:t>krijgen</a:t>
            </a:r>
            <a:r>
              <a:rPr lang="en-GB" sz="1400" dirty="0" smtClean="0">
                <a:latin typeface="Arial" charset="0"/>
                <a:cs typeface="+mn-cs"/>
              </a:rPr>
              <a:t> </a:t>
            </a:r>
            <a:r>
              <a:rPr lang="en-GB" sz="1400" dirty="0" err="1" smtClean="0">
                <a:latin typeface="Arial" charset="0"/>
                <a:cs typeface="+mn-cs"/>
              </a:rPr>
              <a:t>dus</a:t>
            </a:r>
            <a:r>
              <a:rPr lang="en-GB" sz="1400" dirty="0" smtClean="0">
                <a:latin typeface="Arial" charset="0"/>
                <a:cs typeface="+mn-cs"/>
              </a:rPr>
              <a:t> </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20% van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(3.5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MeV</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terwijl</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het neutron 80% (14.1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MeV</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krijgt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p>
        </p:txBody>
      </p:sp>
      <p:pic>
        <p:nvPicPr>
          <p:cNvPr id="11" name="Picture 5"/>
          <p:cNvPicPr>
            <a:picLocks noChangeAspect="1" noChangeArrowheads="1"/>
          </p:cNvPicPr>
          <p:nvPr/>
        </p:nvPicPr>
        <p:blipFill>
          <a:blip r:embed="rId6" cstate="print"/>
          <a:srcRect/>
          <a:stretch>
            <a:fillRect/>
          </a:stretch>
        </p:blipFill>
        <p:spPr bwMode="auto">
          <a:xfrm>
            <a:off x="4699347" y="5819305"/>
            <a:ext cx="2261840" cy="429095"/>
          </a:xfrm>
          <a:prstGeom prst="rect">
            <a:avLst/>
          </a:prstGeom>
          <a:noFill/>
          <a:ln w="19050">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Het begin</a:t>
            </a:r>
          </a:p>
        </p:txBody>
      </p:sp>
      <p:sp>
        <p:nvSpPr>
          <p:cNvPr id="4" name="Content Placeholder 3"/>
          <p:cNvSpPr>
            <a:spLocks noGrp="1"/>
          </p:cNvSpPr>
          <p:nvPr>
            <p:ph idx="1"/>
          </p:nvPr>
        </p:nvSpPr>
        <p:spPr>
          <a:xfrm>
            <a:off x="685800" y="1981200"/>
            <a:ext cx="3810000" cy="4114800"/>
          </a:xfrm>
        </p:spPr>
        <p:txBody>
          <a:bodyPr/>
          <a:lstStyle/>
          <a:p>
            <a:r>
              <a:rPr lang="en-US" sz="1800" b="0" dirty="0" err="1" smtClean="0"/>
              <a:t>Enrico</a:t>
            </a:r>
            <a:r>
              <a:rPr lang="en-US" sz="1800" b="0" dirty="0" smtClean="0"/>
              <a:t> Fermi</a:t>
            </a:r>
          </a:p>
          <a:p>
            <a:r>
              <a:rPr lang="en-US" sz="1800" b="0" dirty="0" smtClean="0"/>
              <a:t>Chicago, Dec. 2, 1942</a:t>
            </a:r>
          </a:p>
          <a:p>
            <a:r>
              <a:rPr lang="en-US" sz="1800" b="0" dirty="0" smtClean="0"/>
              <a:t>Criticality reached</a:t>
            </a:r>
          </a:p>
          <a:p>
            <a:endParaRPr lang="en-US" dirty="0"/>
          </a:p>
        </p:txBody>
      </p:sp>
      <p:pic>
        <p:nvPicPr>
          <p:cNvPr id="131073" name="Picture 1" descr="C:\Users\jo\Desktop\CP1PrintoutLarge.jpg"/>
          <p:cNvPicPr>
            <a:picLocks noChangeAspect="1" noChangeArrowheads="1"/>
          </p:cNvPicPr>
          <p:nvPr/>
        </p:nvPicPr>
        <p:blipFill>
          <a:blip r:embed="rId3" cstate="print"/>
          <a:srcRect/>
          <a:stretch>
            <a:fillRect/>
          </a:stretch>
        </p:blipFill>
        <p:spPr bwMode="auto">
          <a:xfrm>
            <a:off x="4800599" y="4372423"/>
            <a:ext cx="4343401" cy="2485578"/>
          </a:xfrm>
          <a:prstGeom prst="rect">
            <a:avLst/>
          </a:prstGeom>
          <a:noFill/>
        </p:spPr>
      </p:pic>
      <p:pic>
        <p:nvPicPr>
          <p:cNvPr id="131074" name="Picture 2" descr="C:\Users\jo\Desktop\FermiStandingLarge.jpg"/>
          <p:cNvPicPr>
            <a:picLocks noChangeAspect="1" noChangeArrowheads="1"/>
          </p:cNvPicPr>
          <p:nvPr/>
        </p:nvPicPr>
        <p:blipFill>
          <a:blip r:embed="rId4" cstate="print"/>
          <a:srcRect/>
          <a:stretch>
            <a:fillRect/>
          </a:stretch>
        </p:blipFill>
        <p:spPr bwMode="auto">
          <a:xfrm>
            <a:off x="0" y="-1"/>
            <a:ext cx="1415750" cy="1752601"/>
          </a:xfrm>
          <a:prstGeom prst="rect">
            <a:avLst/>
          </a:prstGeom>
          <a:noFill/>
        </p:spPr>
      </p:pic>
      <p:pic>
        <p:nvPicPr>
          <p:cNvPr id="131075" name="Picture 3" descr="C:\Users\jo\Desktop\CP1PaintingLarge.gif"/>
          <p:cNvPicPr>
            <a:picLocks noChangeAspect="1" noChangeArrowheads="1"/>
          </p:cNvPicPr>
          <p:nvPr/>
        </p:nvPicPr>
        <p:blipFill>
          <a:blip r:embed="rId5" cstate="print"/>
          <a:srcRect/>
          <a:stretch>
            <a:fillRect/>
          </a:stretch>
        </p:blipFill>
        <p:spPr bwMode="auto">
          <a:xfrm>
            <a:off x="4800600" y="1676400"/>
            <a:ext cx="4343400" cy="2337807"/>
          </a:xfrm>
          <a:prstGeom prst="rect">
            <a:avLst/>
          </a:prstGeom>
          <a:noFill/>
        </p:spPr>
      </p:pic>
      <p:pic>
        <p:nvPicPr>
          <p:cNvPr id="131076" name="Picture 4" descr="C:\Users\jo\Desktop\pile.jpg"/>
          <p:cNvPicPr>
            <a:picLocks noChangeAspect="1" noChangeArrowheads="1"/>
          </p:cNvPicPr>
          <p:nvPr/>
        </p:nvPicPr>
        <p:blipFill>
          <a:blip r:embed="rId6" cstate="print"/>
          <a:srcRect/>
          <a:stretch>
            <a:fillRect/>
          </a:stretch>
        </p:blipFill>
        <p:spPr bwMode="auto">
          <a:xfrm>
            <a:off x="990600" y="4267200"/>
            <a:ext cx="3217231" cy="2333625"/>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C:\Users\jo\Desktop\future_fusion_power_plant-l.jpg"/>
          <p:cNvPicPr>
            <a:picLocks noChangeAspect="1" noChangeArrowheads="1"/>
          </p:cNvPicPr>
          <p:nvPr/>
        </p:nvPicPr>
        <p:blipFill>
          <a:blip r:embed="rId3" cstate="print"/>
          <a:srcRect/>
          <a:stretch>
            <a:fillRect/>
          </a:stretch>
        </p:blipFill>
        <p:spPr bwMode="auto">
          <a:xfrm>
            <a:off x="0" y="152399"/>
            <a:ext cx="8248424" cy="6705601"/>
          </a:xfrm>
          <a:prstGeom prst="rect">
            <a:avLst/>
          </a:prstGeom>
          <a:noFill/>
        </p:spPr>
      </p:pic>
      <p:sp>
        <p:nvSpPr>
          <p:cNvPr id="2" name="Title 1"/>
          <p:cNvSpPr>
            <a:spLocks noGrp="1"/>
          </p:cNvSpPr>
          <p:nvPr>
            <p:ph type="title"/>
          </p:nvPr>
        </p:nvSpPr>
        <p:spPr>
          <a:xfrm>
            <a:off x="6019800" y="5715000"/>
            <a:ext cx="3124200" cy="1143000"/>
          </a:xfrm>
          <a:solidFill>
            <a:schemeClr val="bg1"/>
          </a:solidFill>
        </p:spPr>
        <p:txBody>
          <a:bodyPr/>
          <a:lstStyle/>
          <a:p>
            <a:r>
              <a:rPr lang="en-US" i="1" dirty="0" err="1" smtClean="0">
                <a:solidFill>
                  <a:srgbClr val="000099"/>
                </a:solidFill>
                <a:cs typeface="Times New Roman" pitchFamily="18" charset="0"/>
              </a:rPr>
              <a:t>Fusie</a:t>
            </a:r>
            <a:r>
              <a:rPr lang="en-US" i="1" dirty="0" smtClean="0">
                <a:solidFill>
                  <a:srgbClr val="000099"/>
                </a:solidFill>
                <a:cs typeface="Times New Roman" pitchFamily="18" charset="0"/>
              </a:rPr>
              <a:t> station</a:t>
            </a:r>
          </a:p>
        </p:txBody>
      </p:sp>
      <p:sp>
        <p:nvSpPr>
          <p:cNvPr id="8" name="TextBox 7"/>
          <p:cNvSpPr txBox="1"/>
          <p:nvPr/>
        </p:nvSpPr>
        <p:spPr>
          <a:xfrm>
            <a:off x="3124200" y="6488668"/>
            <a:ext cx="3975768" cy="369332"/>
          </a:xfrm>
          <a:prstGeom prst="rect">
            <a:avLst/>
          </a:prstGeom>
          <a:solidFill>
            <a:srgbClr val="FEFCAC"/>
          </a:solidFill>
        </p:spPr>
        <p:txBody>
          <a:bodyPr wrap="none" rtlCol="0">
            <a:spAutoFit/>
          </a:bodyPr>
          <a:lstStyle/>
          <a:p>
            <a:r>
              <a:rPr lang="en-US" dirty="0" smtClean="0">
                <a:latin typeface="+mn-lt"/>
              </a:rPr>
              <a:t>n </a:t>
            </a:r>
            <a:r>
              <a:rPr lang="en-US" dirty="0" err="1" smtClean="0">
                <a:latin typeface="+mn-lt"/>
              </a:rPr>
              <a:t>warmen</a:t>
            </a:r>
            <a:r>
              <a:rPr lang="en-US" dirty="0" smtClean="0">
                <a:latin typeface="+mn-lt"/>
              </a:rPr>
              <a:t> de mantel, </a:t>
            </a:r>
            <a:r>
              <a:rPr lang="en-US" baseline="30000" dirty="0" smtClean="0">
                <a:latin typeface="+mn-lt"/>
              </a:rPr>
              <a:t>4</a:t>
            </a:r>
            <a:r>
              <a:rPr lang="en-US" dirty="0" smtClean="0">
                <a:latin typeface="+mn-lt"/>
              </a:rPr>
              <a:t>He het plasma</a:t>
            </a:r>
            <a:endParaRPr lang="en-US" dirty="0">
              <a:latin typeface="+mn-lt"/>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Kernfusie</a:t>
            </a:r>
            <a:r>
              <a:rPr lang="en-US" i="1" kern="1200" dirty="0" smtClean="0">
                <a:solidFill>
                  <a:srgbClr val="000099"/>
                </a:solidFill>
                <a:ea typeface="+mn-ea"/>
                <a:cs typeface="+mn-cs"/>
              </a:rPr>
              <a:t> </a:t>
            </a:r>
            <a:r>
              <a:rPr lang="en-US" i="1" kern="1200" dirty="0" err="1" smtClean="0">
                <a:solidFill>
                  <a:srgbClr val="000099"/>
                </a:solidFill>
                <a:ea typeface="+mn-ea"/>
                <a:cs typeface="+mn-cs"/>
              </a:rPr>
              <a:t>reactoren</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a:t>
            </a:r>
            <a:r>
              <a:rPr lang="en-US" dirty="0" err="1" smtClean="0">
                <a:latin typeface="+mn-lt"/>
              </a:rPr>
              <a:t>isotopen</a:t>
            </a:r>
            <a:r>
              <a:rPr lang="en-US" dirty="0" smtClean="0">
                <a:latin typeface="+mn-lt"/>
              </a:rPr>
              <a:t> van </a:t>
            </a:r>
            <a:r>
              <a:rPr lang="en-US" dirty="0" err="1" smtClean="0">
                <a:latin typeface="+mn-lt"/>
              </a:rPr>
              <a:t>waterstof</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3314" name="Picture 2"/>
          <p:cNvPicPr>
            <a:picLocks noChangeAspect="1" noChangeArrowheads="1"/>
          </p:cNvPicPr>
          <p:nvPr/>
        </p:nvPicPr>
        <p:blipFill>
          <a:blip r:embed="rId3" cstate="print"/>
          <a:srcRect/>
          <a:stretch>
            <a:fillRect/>
          </a:stretch>
        </p:blipFill>
        <p:spPr bwMode="auto">
          <a:xfrm>
            <a:off x="5394460" y="4419600"/>
            <a:ext cx="3749540" cy="2438400"/>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2133600" y="1648074"/>
            <a:ext cx="5295900" cy="1018926"/>
          </a:xfrm>
          <a:prstGeom prst="rect">
            <a:avLst/>
          </a:prstGeom>
          <a:noFill/>
          <a:ln w="9525">
            <a:noFill/>
            <a:miter lim="800000"/>
            <a:headEnd/>
            <a:tailEnd/>
          </a:ln>
        </p:spPr>
      </p:pic>
      <p:sp>
        <p:nvSpPr>
          <p:cNvPr id="9" name="TextBox 17"/>
          <p:cNvSpPr txBox="1"/>
          <p:nvPr/>
        </p:nvSpPr>
        <p:spPr>
          <a:xfrm>
            <a:off x="533400" y="2743200"/>
            <a:ext cx="7620000" cy="369888"/>
          </a:xfrm>
          <a:prstGeom prst="rect">
            <a:avLst/>
          </a:prstGeom>
          <a:noFill/>
        </p:spPr>
        <p:txBody>
          <a:bodyPr>
            <a:spAutoFit/>
          </a:bodyPr>
          <a:lstStyle/>
          <a:p>
            <a:pPr>
              <a:defRPr/>
            </a:pPr>
            <a:r>
              <a:rPr lang="en-US" dirty="0" err="1" smtClean="0">
                <a:latin typeface="+mn-lt"/>
              </a:rPr>
              <a:t>Abondantie</a:t>
            </a:r>
            <a:r>
              <a:rPr lang="en-US" dirty="0" smtClean="0">
                <a:latin typeface="+mn-lt"/>
              </a:rPr>
              <a:t> van deuterium is 1 gram per 80 liter water</a:t>
            </a:r>
            <a:endParaRPr lang="en-US" dirty="0">
              <a:latin typeface="+mn-lt"/>
            </a:endParaRPr>
          </a:p>
        </p:txBody>
      </p:sp>
      <p:sp>
        <p:nvSpPr>
          <p:cNvPr id="10" name="TextBox 17"/>
          <p:cNvSpPr txBox="1"/>
          <p:nvPr/>
        </p:nvSpPr>
        <p:spPr>
          <a:xfrm>
            <a:off x="533400" y="3059112"/>
            <a:ext cx="7620000" cy="369888"/>
          </a:xfrm>
          <a:prstGeom prst="rect">
            <a:avLst/>
          </a:prstGeom>
          <a:noFill/>
        </p:spPr>
        <p:txBody>
          <a:bodyPr>
            <a:spAutoFit/>
          </a:bodyPr>
          <a:lstStyle/>
          <a:p>
            <a:pPr>
              <a:defRPr/>
            </a:pPr>
            <a:r>
              <a:rPr lang="en-US" dirty="0" err="1" smtClean="0">
                <a:latin typeface="+mn-lt"/>
              </a:rPr>
              <a:t>Praktisch</a:t>
            </a:r>
            <a:r>
              <a:rPr lang="en-US" dirty="0" smtClean="0">
                <a:latin typeface="+mn-lt"/>
              </a:rPr>
              <a:t> </a:t>
            </a:r>
            <a:r>
              <a:rPr lang="en-US" dirty="0" err="1" smtClean="0">
                <a:latin typeface="+mn-lt"/>
              </a:rPr>
              <a:t>probleem</a:t>
            </a:r>
            <a:r>
              <a:rPr lang="en-US" dirty="0" smtClean="0">
                <a:latin typeface="+mn-lt"/>
              </a:rPr>
              <a:t> is het </a:t>
            </a:r>
            <a:r>
              <a:rPr lang="en-US" dirty="0" err="1" smtClean="0">
                <a:latin typeface="+mn-lt"/>
              </a:rPr>
              <a:t>overwinnen</a:t>
            </a:r>
            <a:r>
              <a:rPr lang="en-US" dirty="0" smtClean="0">
                <a:latin typeface="+mn-lt"/>
              </a:rPr>
              <a:t> van de Coulomb </a:t>
            </a:r>
            <a:r>
              <a:rPr lang="en-US" dirty="0" err="1" smtClean="0">
                <a:latin typeface="+mn-lt"/>
              </a:rPr>
              <a:t>afstoting</a:t>
            </a:r>
            <a:endParaRPr lang="en-US" dirty="0">
              <a:latin typeface="+mn-lt"/>
            </a:endParaRPr>
          </a:p>
        </p:txBody>
      </p:sp>
      <p:sp>
        <p:nvSpPr>
          <p:cNvPr id="11" name="TextBox 17"/>
          <p:cNvSpPr txBox="1"/>
          <p:nvPr/>
        </p:nvSpPr>
        <p:spPr>
          <a:xfrm>
            <a:off x="533400" y="3363912"/>
            <a:ext cx="7620000" cy="369888"/>
          </a:xfrm>
          <a:prstGeom prst="rect">
            <a:avLst/>
          </a:prstGeom>
          <a:noFill/>
        </p:spPr>
        <p:txBody>
          <a:bodyPr>
            <a:spAutoFit/>
          </a:bodyPr>
          <a:lstStyle/>
          <a:p>
            <a:pPr>
              <a:defRPr/>
            </a:pPr>
            <a:r>
              <a:rPr lang="en-US" dirty="0" err="1" smtClean="0">
                <a:latin typeface="+mn-lt"/>
              </a:rPr>
              <a:t>Hoge</a:t>
            </a:r>
            <a:r>
              <a:rPr lang="en-US" dirty="0" smtClean="0">
                <a:latin typeface="+mn-lt"/>
              </a:rPr>
              <a:t> </a:t>
            </a:r>
            <a:r>
              <a:rPr lang="en-US" dirty="0" err="1" smtClean="0">
                <a:latin typeface="+mn-lt"/>
              </a:rPr>
              <a:t>temperatuur</a:t>
            </a:r>
            <a:r>
              <a:rPr lang="en-US" dirty="0" smtClean="0">
                <a:latin typeface="+mn-lt"/>
              </a:rPr>
              <a:t> </a:t>
            </a:r>
            <a:r>
              <a:rPr lang="en-US" dirty="0" err="1" smtClean="0">
                <a:latin typeface="+mn-lt"/>
              </a:rPr>
              <a:t>nodig</a:t>
            </a:r>
            <a:r>
              <a:rPr lang="en-US" dirty="0" smtClean="0">
                <a:latin typeface="+mn-lt"/>
              </a:rPr>
              <a:t> in </a:t>
            </a:r>
            <a:r>
              <a:rPr lang="en-US" dirty="0" err="1" smtClean="0">
                <a:latin typeface="+mn-lt"/>
              </a:rPr>
              <a:t>fusie</a:t>
            </a:r>
            <a:r>
              <a:rPr lang="en-US" dirty="0" smtClean="0">
                <a:latin typeface="+mn-lt"/>
              </a:rPr>
              <a:t> reactor (</a:t>
            </a:r>
            <a:r>
              <a:rPr lang="en-US" dirty="0" err="1" smtClean="0">
                <a:latin typeface="+mn-lt"/>
              </a:rPr>
              <a:t>paar</a:t>
            </a:r>
            <a:r>
              <a:rPr lang="en-US" dirty="0" smtClean="0">
                <a:latin typeface="+mn-lt"/>
              </a:rPr>
              <a:t> </a:t>
            </a:r>
            <a:r>
              <a:rPr lang="en-US" dirty="0" err="1" smtClean="0">
                <a:latin typeface="+mn-lt"/>
              </a:rPr>
              <a:t>honderd</a:t>
            </a:r>
            <a:r>
              <a:rPr lang="en-US" dirty="0" smtClean="0">
                <a:latin typeface="+mn-lt"/>
              </a:rPr>
              <a:t> </a:t>
            </a:r>
            <a:r>
              <a:rPr lang="en-US" dirty="0" err="1" smtClean="0">
                <a:latin typeface="+mn-lt"/>
              </a:rPr>
              <a:t>miljoen</a:t>
            </a:r>
            <a:r>
              <a:rPr lang="en-US" dirty="0" smtClean="0">
                <a:latin typeface="+mn-lt"/>
              </a:rPr>
              <a:t> K)</a:t>
            </a:r>
            <a:endParaRPr lang="en-US" dirty="0">
              <a:latin typeface="+mn-lt"/>
            </a:endParaRPr>
          </a:p>
        </p:txBody>
      </p:sp>
      <p:sp>
        <p:nvSpPr>
          <p:cNvPr id="12" name="TextBox 17"/>
          <p:cNvSpPr txBox="1"/>
          <p:nvPr/>
        </p:nvSpPr>
        <p:spPr>
          <a:xfrm>
            <a:off x="533400" y="3668712"/>
            <a:ext cx="7620000" cy="369888"/>
          </a:xfrm>
          <a:prstGeom prst="rect">
            <a:avLst/>
          </a:prstGeom>
          <a:noFill/>
        </p:spPr>
        <p:txBody>
          <a:bodyPr>
            <a:spAutoFit/>
          </a:bodyPr>
          <a:lstStyle/>
          <a:p>
            <a:pPr>
              <a:defRPr/>
            </a:pPr>
            <a:r>
              <a:rPr lang="en-US" dirty="0" err="1" smtClean="0">
                <a:latin typeface="+mn-lt"/>
              </a:rPr>
              <a:t>Opsluiting</a:t>
            </a:r>
            <a:r>
              <a:rPr lang="en-US" dirty="0" smtClean="0">
                <a:latin typeface="+mn-lt"/>
              </a:rPr>
              <a:t> van het plasma is </a:t>
            </a:r>
            <a:r>
              <a:rPr lang="en-US" dirty="0" err="1" smtClean="0">
                <a:latin typeface="+mn-lt"/>
              </a:rPr>
              <a:t>een</a:t>
            </a:r>
            <a:r>
              <a:rPr lang="en-US" dirty="0" smtClean="0">
                <a:latin typeface="+mn-lt"/>
              </a:rPr>
              <a:t> </a:t>
            </a:r>
            <a:r>
              <a:rPr lang="en-US" dirty="0" err="1" smtClean="0">
                <a:latin typeface="+mn-lt"/>
              </a:rPr>
              <a:t>uitdaging</a:t>
            </a:r>
            <a:endParaRPr lang="en-US" dirty="0">
              <a:latin typeface="+mn-lt"/>
            </a:endParaRPr>
          </a:p>
        </p:txBody>
      </p:sp>
      <p:sp>
        <p:nvSpPr>
          <p:cNvPr id="13" name="TextBox 17"/>
          <p:cNvSpPr txBox="1"/>
          <p:nvPr/>
        </p:nvSpPr>
        <p:spPr>
          <a:xfrm>
            <a:off x="533400" y="3973512"/>
            <a:ext cx="7620000" cy="369888"/>
          </a:xfrm>
          <a:prstGeom prst="rect">
            <a:avLst/>
          </a:prstGeom>
          <a:noFill/>
        </p:spPr>
        <p:txBody>
          <a:bodyPr>
            <a:spAutoFit/>
          </a:bodyPr>
          <a:lstStyle/>
          <a:p>
            <a:pPr>
              <a:defRPr/>
            </a:pPr>
            <a:r>
              <a:rPr lang="en-US" dirty="0" err="1" smtClean="0">
                <a:latin typeface="+mn-lt"/>
              </a:rPr>
              <a:t>Magnetisch</a:t>
            </a:r>
            <a:r>
              <a:rPr lang="en-US" dirty="0" smtClean="0">
                <a:latin typeface="+mn-lt"/>
              </a:rPr>
              <a:t> </a:t>
            </a:r>
            <a:r>
              <a:rPr lang="en-US" dirty="0" err="1" smtClean="0">
                <a:latin typeface="+mn-lt"/>
              </a:rPr>
              <a:t>opsluiting</a:t>
            </a:r>
            <a:r>
              <a:rPr lang="en-US" dirty="0" smtClean="0">
                <a:latin typeface="+mn-lt"/>
              </a:rPr>
              <a:t> in </a:t>
            </a:r>
            <a:r>
              <a:rPr lang="en-US" dirty="0" err="1" smtClean="0">
                <a:latin typeface="+mn-lt"/>
              </a:rPr>
              <a:t>een</a:t>
            </a:r>
            <a:r>
              <a:rPr lang="en-US" dirty="0" smtClean="0">
                <a:latin typeface="+mn-lt"/>
              </a:rPr>
              <a:t> </a:t>
            </a:r>
            <a:r>
              <a:rPr lang="en-US" dirty="0" err="1" smtClean="0">
                <a:latin typeface="+mn-lt"/>
              </a:rPr>
              <a:t>magnetisch</a:t>
            </a:r>
            <a:r>
              <a:rPr lang="en-US" dirty="0" smtClean="0">
                <a:latin typeface="+mn-lt"/>
              </a:rPr>
              <a:t> </a:t>
            </a:r>
            <a:r>
              <a:rPr lang="en-US" dirty="0" err="1" smtClean="0">
                <a:latin typeface="+mn-lt"/>
              </a:rPr>
              <a:t>fles</a:t>
            </a:r>
            <a:endParaRPr lang="en-US" dirty="0">
              <a:latin typeface="+mn-lt"/>
            </a:endParaRPr>
          </a:p>
        </p:txBody>
      </p:sp>
      <p:sp>
        <p:nvSpPr>
          <p:cNvPr id="14" name="TextBox 17"/>
          <p:cNvSpPr txBox="1"/>
          <p:nvPr/>
        </p:nvSpPr>
        <p:spPr>
          <a:xfrm>
            <a:off x="533400" y="4278312"/>
            <a:ext cx="7620000" cy="369888"/>
          </a:xfrm>
          <a:prstGeom prst="rect">
            <a:avLst/>
          </a:prstGeom>
          <a:noFill/>
        </p:spPr>
        <p:txBody>
          <a:bodyPr>
            <a:spAutoFit/>
          </a:bodyPr>
          <a:lstStyle/>
          <a:p>
            <a:pPr>
              <a:defRPr/>
            </a:pPr>
            <a:r>
              <a:rPr lang="en-US" dirty="0" smtClean="0">
                <a:latin typeface="+mn-lt"/>
              </a:rPr>
              <a:t>Plasma </a:t>
            </a:r>
            <a:r>
              <a:rPr lang="en-US" dirty="0" err="1" smtClean="0">
                <a:latin typeface="+mn-lt"/>
              </a:rPr>
              <a:t>lekt</a:t>
            </a:r>
            <a:r>
              <a:rPr lang="en-US" dirty="0" smtClean="0">
                <a:latin typeface="+mn-lt"/>
              </a:rPr>
              <a:t> </a:t>
            </a:r>
            <a:r>
              <a:rPr lang="en-US" dirty="0" err="1" smtClean="0">
                <a:latin typeface="+mn-lt"/>
              </a:rPr>
              <a:t>weg</a:t>
            </a:r>
            <a:r>
              <a:rPr lang="en-US" dirty="0" smtClean="0">
                <a:latin typeface="+mn-lt"/>
              </a:rPr>
              <a:t> </a:t>
            </a:r>
            <a:r>
              <a:rPr lang="en-US" dirty="0" err="1" smtClean="0">
                <a:latin typeface="+mn-lt"/>
              </a:rPr>
              <a:t>aan</a:t>
            </a:r>
            <a:r>
              <a:rPr lang="en-US" dirty="0" smtClean="0">
                <a:latin typeface="+mn-lt"/>
              </a:rPr>
              <a:t> de </a:t>
            </a:r>
            <a:r>
              <a:rPr lang="en-US" dirty="0" err="1" smtClean="0">
                <a:latin typeface="+mn-lt"/>
              </a:rPr>
              <a:t>uiteinden</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checkerboard(across)">
                                      <p:cBhvr>
                                        <p:cTn id="10" dur="500"/>
                                        <p:tgtEl>
                                          <p:spTgt spid="1331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par>
                                <p:cTn id="36" presetID="5" presetClass="entr" presetSubtype="10" fill="hold" nodeType="withEffect">
                                  <p:stCondLst>
                                    <p:cond delay="0"/>
                                  </p:stCondLst>
                                  <p:childTnLst>
                                    <p:set>
                                      <p:cBhvr>
                                        <p:cTn id="37" dur="1" fill="hold">
                                          <p:stCondLst>
                                            <p:cond delay="0"/>
                                          </p:stCondLst>
                                        </p:cTn>
                                        <p:tgtEl>
                                          <p:spTgt spid="13314"/>
                                        </p:tgtEl>
                                        <p:attrNameLst>
                                          <p:attrName>style.visibility</p:attrName>
                                        </p:attrNameLst>
                                      </p:cBhvr>
                                      <p:to>
                                        <p:strVal val="visible"/>
                                      </p:to>
                                    </p:set>
                                    <p:animEffect transition="in" filter="checkerboard(across)">
                                      <p:cBhvr>
                                        <p:cTn id="38" dur="500"/>
                                        <p:tgtEl>
                                          <p:spTgt spid="13314"/>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xfrm>
            <a:off x="762000" y="0"/>
            <a:ext cx="7772400" cy="914400"/>
          </a:xfrm>
        </p:spPr>
        <p:txBody>
          <a:bodyPr/>
          <a:lstStyle/>
          <a:p>
            <a:r>
              <a:rPr lang="en-GB" i="1" smtClean="0">
                <a:solidFill>
                  <a:srgbClr val="000099"/>
                </a:solidFill>
                <a:cs typeface="Times New Roman" pitchFamily="18" charset="0"/>
              </a:rPr>
              <a:t>Werkzame doorsneden </a:t>
            </a:r>
            <a:endParaRPr lang="en-GB" i="1" dirty="0">
              <a:solidFill>
                <a:srgbClr val="000099"/>
              </a:solidFill>
              <a:cs typeface="Times New Roman" pitchFamily="18" charset="0"/>
            </a:endParaRPr>
          </a:p>
        </p:txBody>
      </p:sp>
      <p:pic>
        <p:nvPicPr>
          <p:cNvPr id="43015" name="Picture 7"/>
          <p:cNvPicPr>
            <a:picLocks noGrp="1" noChangeAspect="1" noChangeArrowheads="1"/>
          </p:cNvPicPr>
          <p:nvPr>
            <p:ph sz="half" idx="2"/>
          </p:nvPr>
        </p:nvPicPr>
        <p:blipFill>
          <a:blip r:embed="rId3" cstate="print"/>
          <a:srcRect/>
          <a:stretch>
            <a:fillRect/>
          </a:stretch>
        </p:blipFill>
        <p:spPr>
          <a:xfrm>
            <a:off x="4627050" y="914400"/>
            <a:ext cx="3699387" cy="26670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pic>
        <p:nvPicPr>
          <p:cNvPr id="43016" name="Picture 8"/>
          <p:cNvPicPr>
            <a:picLocks noGrp="1" noChangeAspect="1" noChangeArrowheads="1"/>
          </p:cNvPicPr>
          <p:nvPr>
            <p:ph sz="half" idx="1"/>
          </p:nvPr>
        </p:nvPicPr>
        <p:blipFill>
          <a:blip r:embed="rId4" cstate="print"/>
          <a:srcRect/>
          <a:stretch>
            <a:fillRect/>
          </a:stretch>
        </p:blipFill>
        <p:spPr>
          <a:xfrm>
            <a:off x="152400" y="914400"/>
            <a:ext cx="3754438" cy="2646363"/>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sp>
        <p:nvSpPr>
          <p:cNvPr id="43017" name="Text Box 9"/>
          <p:cNvSpPr txBox="1">
            <a:spLocks noChangeArrowheads="1"/>
          </p:cNvSpPr>
          <p:nvPr/>
        </p:nvSpPr>
        <p:spPr bwMode="auto">
          <a:xfrm>
            <a:off x="1828800" y="2514600"/>
            <a:ext cx="1676400" cy="523220"/>
          </a:xfrm>
          <a:prstGeom prst="rect">
            <a:avLst/>
          </a:prstGeom>
          <a:solidFill>
            <a:srgbClr val="FEFCAC"/>
          </a:solidFill>
          <a:ln w="19050">
            <a:noFill/>
            <a:miter lim="800000"/>
            <a:headEnd/>
            <a:tailEnd/>
          </a:ln>
          <a:effectLst/>
        </p:spPr>
        <p:txBody>
          <a:bodyPr wrap="square">
            <a:spAutoFit/>
          </a:bodyPr>
          <a:lstStyle/>
          <a:p>
            <a:r>
              <a:rPr lang="en-GB" sz="1400" dirty="0">
                <a:latin typeface="+mn-lt"/>
              </a:rPr>
              <a:t>Cross section as a function of energy</a:t>
            </a:r>
          </a:p>
        </p:txBody>
      </p:sp>
      <p:sp>
        <p:nvSpPr>
          <p:cNvPr id="43018" name="Text Box 10"/>
          <p:cNvSpPr txBox="1">
            <a:spLocks noChangeArrowheads="1"/>
          </p:cNvSpPr>
          <p:nvPr/>
        </p:nvSpPr>
        <p:spPr bwMode="auto">
          <a:xfrm>
            <a:off x="6400800" y="2057400"/>
            <a:ext cx="1828800" cy="523220"/>
          </a:xfrm>
          <a:prstGeom prst="rect">
            <a:avLst/>
          </a:prstGeom>
          <a:solidFill>
            <a:srgbClr val="FEFCAC"/>
          </a:solidFill>
          <a:ln w="19050">
            <a:noFill/>
            <a:miter lim="800000"/>
            <a:headEnd/>
            <a:tailEnd/>
          </a:ln>
          <a:effectLst/>
        </p:spPr>
        <p:txBody>
          <a:bodyPr wrap="square">
            <a:spAutoFit/>
          </a:bodyPr>
          <a:lstStyle/>
          <a:p>
            <a:r>
              <a:rPr lang="en-GB" sz="1400" dirty="0">
                <a:latin typeface="+mn-lt"/>
              </a:rPr>
              <a:t>Averaged reaction rate </a:t>
            </a:r>
            <a:r>
              <a:rPr lang="en-GB" sz="1400" dirty="0" err="1" smtClean="0">
                <a:latin typeface="+mn-lt"/>
              </a:rPr>
              <a:t>vs</a:t>
            </a:r>
            <a:r>
              <a:rPr lang="en-GB" sz="1400" dirty="0" smtClean="0">
                <a:latin typeface="+mn-lt"/>
              </a:rPr>
              <a:t> temperature</a:t>
            </a:r>
            <a:endParaRPr lang="en-GB" sz="1400" dirty="0">
              <a:latin typeface="+mn-lt"/>
            </a:endParaRPr>
          </a:p>
        </p:txBody>
      </p:sp>
      <p:sp>
        <p:nvSpPr>
          <p:cNvPr id="43019" name="Text Box 11"/>
          <p:cNvSpPr txBox="1">
            <a:spLocks noChangeArrowheads="1"/>
          </p:cNvSpPr>
          <p:nvPr/>
        </p:nvSpPr>
        <p:spPr bwMode="auto">
          <a:xfrm>
            <a:off x="457200" y="3810000"/>
            <a:ext cx="6869112" cy="307777"/>
          </a:xfrm>
          <a:prstGeom prst="rect">
            <a:avLst/>
          </a:prstGeom>
          <a:solidFill>
            <a:srgbClr val="FEFCAC"/>
          </a:solidFill>
          <a:ln w="19050">
            <a:noFill/>
            <a:miter lim="800000"/>
            <a:headEnd/>
            <a:tailEnd/>
          </a:ln>
          <a:effectLst/>
        </p:spPr>
        <p:txBody>
          <a:bodyPr wrap="square">
            <a:spAutoFit/>
          </a:bodyPr>
          <a:lstStyle/>
          <a:p>
            <a:r>
              <a:rPr lang="en-GB" sz="1400" dirty="0">
                <a:latin typeface="+mn-lt"/>
              </a:rPr>
              <a:t>The averaged reaction rate does not fall of as strongly when going to lower energies</a:t>
            </a:r>
          </a:p>
        </p:txBody>
      </p:sp>
      <p:pic>
        <p:nvPicPr>
          <p:cNvPr id="10" name="Picture 6"/>
          <p:cNvPicPr>
            <a:picLocks noChangeAspect="1" noChangeArrowheads="1"/>
          </p:cNvPicPr>
          <p:nvPr/>
        </p:nvPicPr>
        <p:blipFill>
          <a:blip r:embed="rId5" cstate="print"/>
          <a:srcRect/>
          <a:stretch>
            <a:fillRect/>
          </a:stretch>
        </p:blipFill>
        <p:spPr bwMode="auto">
          <a:xfrm>
            <a:off x="5867400" y="4559530"/>
            <a:ext cx="3276600" cy="2450870"/>
          </a:xfrm>
          <a:prstGeom prst="rect">
            <a:avLst/>
          </a:prstGeom>
          <a:noFill/>
          <a:ln w="19050">
            <a:noFill/>
            <a:miter lim="800000"/>
            <a:headEnd/>
            <a:tailEnd/>
          </a:ln>
        </p:spPr>
      </p:pic>
      <p:sp>
        <p:nvSpPr>
          <p:cNvPr id="11" name="Text Box 7"/>
          <p:cNvSpPr txBox="1">
            <a:spLocks noChangeArrowheads="1"/>
          </p:cNvSpPr>
          <p:nvPr/>
        </p:nvSpPr>
        <p:spPr bwMode="auto">
          <a:xfrm>
            <a:off x="4038600" y="5715000"/>
            <a:ext cx="1905000" cy="1015663"/>
          </a:xfrm>
          <a:prstGeom prst="rect">
            <a:avLst/>
          </a:prstGeom>
          <a:noFill/>
          <a:ln w="19050">
            <a:noFill/>
            <a:miter lim="800000"/>
            <a:headEnd/>
            <a:tailEnd/>
          </a:ln>
          <a:effectLst/>
        </p:spPr>
        <p:txBody>
          <a:bodyPr wrap="square">
            <a:spAutoFit/>
          </a:bodyPr>
          <a:lstStyle/>
          <a:p>
            <a:r>
              <a:rPr lang="en-GB" sz="1200" dirty="0">
                <a:latin typeface="+mn-lt"/>
              </a:rPr>
              <a:t>Schematic picture of the calculation of the averaged reaction rate (Integrand as a function of energy)</a:t>
            </a:r>
          </a:p>
        </p:txBody>
      </p:sp>
      <p:sp>
        <p:nvSpPr>
          <p:cNvPr id="12" name="Text Box 8"/>
          <p:cNvSpPr txBox="1">
            <a:spLocks noChangeArrowheads="1"/>
          </p:cNvSpPr>
          <p:nvPr/>
        </p:nvSpPr>
        <p:spPr bwMode="auto">
          <a:xfrm>
            <a:off x="4038600" y="4572000"/>
            <a:ext cx="1870075" cy="461665"/>
          </a:xfrm>
          <a:prstGeom prst="rect">
            <a:avLst/>
          </a:prstGeom>
          <a:noFill/>
          <a:ln w="19050">
            <a:noFill/>
            <a:miter lim="800000"/>
            <a:headEnd/>
            <a:tailEnd/>
          </a:ln>
          <a:effectLst/>
        </p:spPr>
        <p:txBody>
          <a:bodyPr wrap="square">
            <a:spAutoFit/>
          </a:bodyPr>
          <a:lstStyle/>
          <a:p>
            <a:r>
              <a:rPr lang="en-GB" sz="1200" dirty="0">
                <a:latin typeface="+mn-lt"/>
              </a:rPr>
              <a:t>The Maxwell (multiplied with the velocity)</a:t>
            </a:r>
          </a:p>
        </p:txBody>
      </p:sp>
      <p:sp>
        <p:nvSpPr>
          <p:cNvPr id="13" name="Line 9"/>
          <p:cNvSpPr>
            <a:spLocks noChangeShapeType="1"/>
          </p:cNvSpPr>
          <p:nvPr/>
        </p:nvSpPr>
        <p:spPr bwMode="auto">
          <a:xfrm>
            <a:off x="5638800" y="4953000"/>
            <a:ext cx="604838" cy="398462"/>
          </a:xfrm>
          <a:prstGeom prst="line">
            <a:avLst/>
          </a:prstGeom>
          <a:noFill/>
          <a:ln w="19050">
            <a:solidFill>
              <a:srgbClr val="FF0000"/>
            </a:solidFill>
            <a:round/>
            <a:headEnd/>
            <a:tailEnd type="stealth" w="med" len="med"/>
          </a:ln>
          <a:effectLst/>
        </p:spPr>
        <p:txBody>
          <a:bodyPr/>
          <a:lstStyle/>
          <a:p>
            <a:endParaRPr lang="en-US"/>
          </a:p>
        </p:txBody>
      </p:sp>
      <p:sp>
        <p:nvSpPr>
          <p:cNvPr id="14" name="Text Box 10"/>
          <p:cNvSpPr txBox="1">
            <a:spLocks noChangeArrowheads="1"/>
          </p:cNvSpPr>
          <p:nvPr/>
        </p:nvSpPr>
        <p:spPr bwMode="auto">
          <a:xfrm>
            <a:off x="7620000" y="4267200"/>
            <a:ext cx="1388522" cy="276999"/>
          </a:xfrm>
          <a:prstGeom prst="rect">
            <a:avLst/>
          </a:prstGeom>
          <a:noFill/>
          <a:ln w="19050">
            <a:noFill/>
            <a:miter lim="800000"/>
            <a:headEnd/>
            <a:tailEnd/>
          </a:ln>
          <a:effectLst/>
        </p:spPr>
        <p:txBody>
          <a:bodyPr wrap="none">
            <a:spAutoFit/>
          </a:bodyPr>
          <a:lstStyle/>
          <a:p>
            <a:r>
              <a:rPr lang="en-GB" sz="1200" dirty="0">
                <a:latin typeface="+mn-lt"/>
              </a:rPr>
              <a:t>The cross section</a:t>
            </a:r>
          </a:p>
        </p:txBody>
      </p:sp>
      <p:sp>
        <p:nvSpPr>
          <p:cNvPr id="15" name="Line 11"/>
          <p:cNvSpPr>
            <a:spLocks noChangeShapeType="1"/>
          </p:cNvSpPr>
          <p:nvPr/>
        </p:nvSpPr>
        <p:spPr bwMode="auto">
          <a:xfrm flipH="1">
            <a:off x="8381999" y="4572000"/>
            <a:ext cx="79057" cy="914400"/>
          </a:xfrm>
          <a:prstGeom prst="line">
            <a:avLst/>
          </a:prstGeom>
          <a:noFill/>
          <a:ln w="19050">
            <a:solidFill>
              <a:srgbClr val="FF0000"/>
            </a:solidFill>
            <a:round/>
            <a:headEnd/>
            <a:tailEnd type="stealth" w="med" len="med"/>
          </a:ln>
          <a:effectLst/>
        </p:spPr>
        <p:txBody>
          <a:bodyPr/>
          <a:lstStyle/>
          <a:p>
            <a:endParaRPr lang="en-US"/>
          </a:p>
        </p:txBody>
      </p:sp>
      <p:sp>
        <p:nvSpPr>
          <p:cNvPr id="16" name="Text Box 12"/>
          <p:cNvSpPr txBox="1">
            <a:spLocks noChangeArrowheads="1"/>
          </p:cNvSpPr>
          <p:nvPr/>
        </p:nvSpPr>
        <p:spPr bwMode="auto">
          <a:xfrm>
            <a:off x="7905751" y="5664369"/>
            <a:ext cx="996950" cy="507831"/>
          </a:xfrm>
          <a:prstGeom prst="rect">
            <a:avLst/>
          </a:prstGeom>
          <a:noFill/>
          <a:ln w="19050">
            <a:noFill/>
            <a:miter lim="800000"/>
            <a:headEnd/>
            <a:tailEnd/>
          </a:ln>
          <a:effectLst/>
        </p:spPr>
        <p:txBody>
          <a:bodyPr wrap="square">
            <a:spAutoFit/>
          </a:bodyPr>
          <a:lstStyle/>
          <a:p>
            <a:r>
              <a:rPr lang="en-GB" sz="900" dirty="0">
                <a:latin typeface="+mn-lt"/>
              </a:rPr>
              <a:t>The product of distribution and cross section</a:t>
            </a:r>
          </a:p>
        </p:txBody>
      </p:sp>
      <p:sp>
        <p:nvSpPr>
          <p:cNvPr id="17" name="Line 13"/>
          <p:cNvSpPr>
            <a:spLocks noChangeShapeType="1"/>
          </p:cNvSpPr>
          <p:nvPr/>
        </p:nvSpPr>
        <p:spPr bwMode="auto">
          <a:xfrm flipH="1" flipV="1">
            <a:off x="7334250" y="5138737"/>
            <a:ext cx="647700" cy="504825"/>
          </a:xfrm>
          <a:prstGeom prst="line">
            <a:avLst/>
          </a:prstGeom>
          <a:noFill/>
          <a:ln w="19050">
            <a:solidFill>
              <a:srgbClr val="FF0000"/>
            </a:solidFill>
            <a:round/>
            <a:headEnd/>
            <a:tailEnd type="stealth" w="med" len="med"/>
          </a:ln>
          <a:effectLst/>
        </p:spPr>
        <p:txBody>
          <a:bodyPr/>
          <a:lstStyle/>
          <a:p>
            <a:endParaRPr lang="en-US"/>
          </a:p>
        </p:txBody>
      </p:sp>
      <p:sp>
        <p:nvSpPr>
          <p:cNvPr id="18" name="Rectangle 4"/>
          <p:cNvSpPr txBox="1">
            <a:spLocks noChangeArrowheads="1"/>
          </p:cNvSpPr>
          <p:nvPr/>
        </p:nvSpPr>
        <p:spPr bwMode="auto">
          <a:xfrm>
            <a:off x="457200" y="4495800"/>
            <a:ext cx="3470276" cy="1384995"/>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       Even for temperatures below the energy at which the cross section reaches its maximum, there is a sufficient amount of fusion reactions due to the number of particles in the tail of the Maxwell distribution</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checkerboard(across)">
                                      <p:cBhvr>
                                        <p:cTn id="7" dur="500"/>
                                        <p:tgtEl>
                                          <p:spTgt spid="430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heckerboard(across)">
                                      <p:cBhvr>
                                        <p:cTn id="29" dur="500"/>
                                        <p:tgtEl>
                                          <p:spTgt spid="1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500"/>
                                        <p:tgtEl>
                                          <p:spTgt spid="1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P spid="11" grpId="0"/>
      <p:bldP spid="12" grpId="0"/>
      <p:bldP spid="13" grpId="0" animBg="1"/>
      <p:bldP spid="14" grpId="0"/>
      <p:bldP spid="15" grpId="0" animBg="1"/>
      <p:bldP spid="16" grpId="0"/>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Tokamak</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Magnetisch</a:t>
            </a:r>
            <a:r>
              <a:rPr lang="en-US" dirty="0" smtClean="0">
                <a:latin typeface="+mn-lt"/>
              </a:rPr>
              <a:t> </a:t>
            </a:r>
            <a:r>
              <a:rPr lang="en-US" dirty="0" err="1" smtClean="0">
                <a:latin typeface="+mn-lt"/>
              </a:rPr>
              <a:t>opsluiting</a:t>
            </a:r>
            <a:r>
              <a:rPr lang="en-US" dirty="0" smtClean="0">
                <a:latin typeface="+mn-lt"/>
              </a:rPr>
              <a:t> met </a:t>
            </a:r>
            <a:r>
              <a:rPr lang="en-US" dirty="0" err="1" smtClean="0">
                <a:latin typeface="+mn-lt"/>
              </a:rPr>
              <a:t>toroidaal</a:t>
            </a:r>
            <a:r>
              <a:rPr lang="en-US" dirty="0" smtClean="0">
                <a:latin typeface="+mn-lt"/>
              </a:rPr>
              <a:t> </a:t>
            </a:r>
            <a:r>
              <a:rPr lang="en-US" dirty="0" err="1" smtClean="0">
                <a:latin typeface="+mn-lt"/>
              </a:rPr>
              <a:t>veld</a:t>
            </a:r>
            <a:r>
              <a:rPr lang="en-US" dirty="0" smtClean="0">
                <a:latin typeface="+mn-lt"/>
              </a:rPr>
              <a:t> (</a:t>
            </a:r>
            <a:r>
              <a:rPr lang="en-US" dirty="0" err="1" smtClean="0">
                <a:latin typeface="+mn-lt"/>
              </a:rPr>
              <a:t>langs</a:t>
            </a:r>
            <a:r>
              <a:rPr lang="en-US" dirty="0" smtClean="0">
                <a:latin typeface="+mn-lt"/>
              </a:rPr>
              <a:t> de as van de </a:t>
            </a:r>
            <a:r>
              <a:rPr lang="en-US" dirty="0" err="1" smtClean="0">
                <a:latin typeface="+mn-lt"/>
              </a:rPr>
              <a:t>toroide</a:t>
            </a:r>
            <a:r>
              <a:rPr lang="en-US" dirty="0" smtClean="0">
                <a:latin typeface="+mn-lt"/>
              </a:rPr>
              <a:t>)</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4338" name="Picture 2"/>
          <p:cNvPicPr>
            <a:picLocks noChangeAspect="1" noChangeArrowheads="1"/>
          </p:cNvPicPr>
          <p:nvPr/>
        </p:nvPicPr>
        <p:blipFill>
          <a:blip r:embed="rId3" cstate="print"/>
          <a:srcRect/>
          <a:stretch>
            <a:fillRect/>
          </a:stretch>
        </p:blipFill>
        <p:spPr bwMode="auto">
          <a:xfrm>
            <a:off x="4724400" y="4004950"/>
            <a:ext cx="4419600" cy="2853049"/>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mn-lt"/>
              </a:rPr>
              <a:t>Elektrische</a:t>
            </a:r>
            <a:r>
              <a:rPr lang="en-US" dirty="0" smtClean="0">
                <a:latin typeface="+mn-lt"/>
              </a:rPr>
              <a:t> </a:t>
            </a:r>
            <a:r>
              <a:rPr lang="en-US" dirty="0" err="1" smtClean="0">
                <a:latin typeface="+mn-lt"/>
              </a:rPr>
              <a:t>stromen</a:t>
            </a:r>
            <a:r>
              <a:rPr lang="en-US" dirty="0" smtClean="0">
                <a:latin typeface="+mn-lt"/>
              </a:rPr>
              <a:t> in het plasma </a:t>
            </a:r>
            <a:r>
              <a:rPr lang="en-US" dirty="0" err="1" smtClean="0">
                <a:latin typeface="+mn-lt"/>
              </a:rPr>
              <a:t>produceren</a:t>
            </a:r>
            <a:r>
              <a:rPr lang="en-US" dirty="0" smtClean="0">
                <a:latin typeface="+mn-lt"/>
              </a:rPr>
              <a:t> </a:t>
            </a:r>
            <a:r>
              <a:rPr lang="en-US" dirty="0" err="1" smtClean="0">
                <a:latin typeface="+mn-lt"/>
              </a:rPr>
              <a:t>poloidaal</a:t>
            </a:r>
            <a:r>
              <a:rPr lang="en-US" dirty="0" smtClean="0">
                <a:latin typeface="+mn-lt"/>
              </a:rPr>
              <a:t> </a:t>
            </a:r>
            <a:r>
              <a:rPr lang="en-US" dirty="0" err="1" smtClean="0">
                <a:latin typeface="+mn-lt"/>
              </a:rPr>
              <a:t>magneetveld</a:t>
            </a:r>
            <a:endParaRPr lang="en-US" dirty="0">
              <a:latin typeface="+mn-lt"/>
            </a:endParaRPr>
          </a:p>
        </p:txBody>
      </p:sp>
      <p:sp>
        <p:nvSpPr>
          <p:cNvPr id="7" name="TextBox 17"/>
          <p:cNvSpPr txBox="1"/>
          <p:nvPr/>
        </p:nvSpPr>
        <p:spPr>
          <a:xfrm>
            <a:off x="533400" y="1839912"/>
            <a:ext cx="7620000" cy="369888"/>
          </a:xfrm>
          <a:prstGeom prst="rect">
            <a:avLst/>
          </a:prstGeom>
          <a:noFill/>
        </p:spPr>
        <p:txBody>
          <a:bodyPr>
            <a:spAutoFit/>
          </a:bodyPr>
          <a:lstStyle/>
          <a:p>
            <a:pPr>
              <a:defRPr/>
            </a:pPr>
            <a:r>
              <a:rPr lang="en-US" dirty="0" err="1" smtClean="0">
                <a:latin typeface="+mn-lt"/>
              </a:rPr>
              <a:t>Superpositie</a:t>
            </a:r>
            <a:r>
              <a:rPr lang="en-US" dirty="0" smtClean="0">
                <a:latin typeface="+mn-lt"/>
              </a:rPr>
              <a:t> </a:t>
            </a:r>
            <a:r>
              <a:rPr lang="en-US" dirty="0" err="1" smtClean="0">
                <a:latin typeface="+mn-lt"/>
              </a:rPr>
              <a:t>levert</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helisch</a:t>
            </a:r>
            <a:r>
              <a:rPr lang="en-US" dirty="0" smtClean="0">
                <a:latin typeface="+mn-lt"/>
              </a:rPr>
              <a:t> </a:t>
            </a:r>
            <a:r>
              <a:rPr lang="en-US" dirty="0" err="1" smtClean="0">
                <a:latin typeface="+mn-lt"/>
              </a:rPr>
              <a:t>veld</a:t>
            </a:r>
            <a:r>
              <a:rPr lang="en-US" dirty="0" smtClean="0">
                <a:latin typeface="+mn-lt"/>
              </a:rPr>
              <a:t> en </a:t>
            </a:r>
            <a:r>
              <a:rPr lang="en-US" dirty="0" err="1" smtClean="0">
                <a:latin typeface="+mn-lt"/>
              </a:rPr>
              <a:t>dat</a:t>
            </a:r>
            <a:r>
              <a:rPr lang="en-US" dirty="0" smtClean="0">
                <a:latin typeface="+mn-lt"/>
              </a:rPr>
              <a:t> </a:t>
            </a:r>
            <a:r>
              <a:rPr lang="en-US" dirty="0" err="1" smtClean="0">
                <a:latin typeface="+mn-lt"/>
              </a:rPr>
              <a:t>sluit</a:t>
            </a:r>
            <a:r>
              <a:rPr lang="en-US" dirty="0" smtClean="0">
                <a:latin typeface="+mn-lt"/>
              </a:rPr>
              <a:t> het plasma op</a:t>
            </a:r>
            <a:endParaRPr lang="en-US" dirty="0">
              <a:latin typeface="+mn-lt"/>
            </a:endParaRPr>
          </a:p>
        </p:txBody>
      </p:sp>
      <p:grpSp>
        <p:nvGrpSpPr>
          <p:cNvPr id="2" name="Groep 12"/>
          <p:cNvGrpSpPr/>
          <p:nvPr/>
        </p:nvGrpSpPr>
        <p:grpSpPr>
          <a:xfrm>
            <a:off x="6019800" y="2514600"/>
            <a:ext cx="2514600" cy="457200"/>
            <a:chOff x="5105400" y="2696900"/>
            <a:chExt cx="2514600" cy="457200"/>
          </a:xfrm>
        </p:grpSpPr>
        <p:sp>
          <p:nvSpPr>
            <p:cNvPr id="11" name="Rounded Rectangle 27"/>
            <p:cNvSpPr/>
            <p:nvPr/>
          </p:nvSpPr>
          <p:spPr bwMode="auto">
            <a:xfrm>
              <a:off x="5105400" y="2696900"/>
              <a:ext cx="2514600" cy="4572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p>
          </p:txBody>
        </p:sp>
        <p:pic>
          <p:nvPicPr>
            <p:cNvPr id="14339" name="Picture 3"/>
            <p:cNvPicPr>
              <a:picLocks noChangeAspect="1" noChangeArrowheads="1"/>
            </p:cNvPicPr>
            <p:nvPr/>
          </p:nvPicPr>
          <p:blipFill>
            <a:blip r:embed="rId4" cstate="print"/>
            <a:srcRect/>
            <a:stretch>
              <a:fillRect/>
            </a:stretch>
          </p:blipFill>
          <p:spPr bwMode="auto">
            <a:xfrm>
              <a:off x="5181600" y="2743200"/>
              <a:ext cx="2362200" cy="326894"/>
            </a:xfrm>
            <a:prstGeom prst="rect">
              <a:avLst/>
            </a:prstGeom>
            <a:noFill/>
            <a:ln w="9525">
              <a:noFill/>
              <a:miter lim="800000"/>
              <a:headEnd/>
              <a:tailEnd/>
            </a:ln>
          </p:spPr>
        </p:pic>
      </p:grpSp>
      <p:sp>
        <p:nvSpPr>
          <p:cNvPr id="9" name="TextBox 17"/>
          <p:cNvSpPr txBox="1"/>
          <p:nvPr/>
        </p:nvSpPr>
        <p:spPr>
          <a:xfrm>
            <a:off x="533400" y="2373312"/>
            <a:ext cx="7620000" cy="646331"/>
          </a:xfrm>
          <a:prstGeom prst="rect">
            <a:avLst/>
          </a:prstGeom>
          <a:noFill/>
        </p:spPr>
        <p:txBody>
          <a:bodyPr>
            <a:spAutoFit/>
          </a:bodyPr>
          <a:lstStyle/>
          <a:p>
            <a:pPr>
              <a:defRPr/>
            </a:pPr>
            <a:r>
              <a:rPr lang="en-US" dirty="0" smtClean="0">
                <a:latin typeface="+mn-lt"/>
              </a:rPr>
              <a:t>Lawson </a:t>
            </a:r>
            <a:r>
              <a:rPr lang="en-US" dirty="0" err="1" smtClean="0">
                <a:latin typeface="+mn-lt"/>
              </a:rPr>
              <a:t>criterium</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ontsteking</a:t>
            </a:r>
            <a:r>
              <a:rPr lang="en-US" dirty="0" smtClean="0">
                <a:latin typeface="+mn-lt"/>
              </a:rPr>
              <a:t> van het plasma</a:t>
            </a:r>
          </a:p>
          <a:p>
            <a:pPr>
              <a:defRPr/>
            </a:pPr>
            <a:r>
              <a:rPr lang="en-US" dirty="0" err="1" smtClean="0">
                <a:latin typeface="+mn-lt"/>
              </a:rPr>
              <a:t>Typisch</a:t>
            </a:r>
            <a:r>
              <a:rPr lang="en-US" dirty="0" smtClean="0">
                <a:latin typeface="+mn-lt"/>
              </a:rPr>
              <a:t> </a:t>
            </a:r>
            <a:r>
              <a:rPr lang="en-US" i="1" dirty="0" smtClean="0"/>
              <a:t>t</a:t>
            </a:r>
            <a:r>
              <a:rPr lang="en-US" i="1" dirty="0" smtClean="0">
                <a:latin typeface="+mn-lt"/>
              </a:rPr>
              <a:t> = 1 – 3 </a:t>
            </a:r>
            <a:r>
              <a:rPr lang="en-US" dirty="0" err="1" smtClean="0">
                <a:latin typeface="+mn-lt"/>
              </a:rPr>
              <a:t>seconde</a:t>
            </a:r>
            <a:endParaRPr lang="en-US" dirty="0">
              <a:latin typeface="+mn-lt"/>
            </a:endParaRPr>
          </a:p>
        </p:txBody>
      </p:sp>
      <p:sp>
        <p:nvSpPr>
          <p:cNvPr id="14" name="TextBox 17"/>
          <p:cNvSpPr txBox="1"/>
          <p:nvPr/>
        </p:nvSpPr>
        <p:spPr>
          <a:xfrm>
            <a:off x="533400" y="3135868"/>
            <a:ext cx="8153400" cy="369332"/>
          </a:xfrm>
          <a:prstGeom prst="rect">
            <a:avLst/>
          </a:prstGeom>
          <a:noFill/>
        </p:spPr>
        <p:txBody>
          <a:bodyPr wrap="square">
            <a:spAutoFit/>
          </a:bodyPr>
          <a:lstStyle/>
          <a:p>
            <a:pPr>
              <a:defRPr/>
            </a:pPr>
            <a:r>
              <a:rPr lang="en-US" dirty="0" smtClean="0">
                <a:latin typeface="+mn-lt"/>
              </a:rPr>
              <a:t>Break-even </a:t>
            </a:r>
            <a:r>
              <a:rPr lang="en-US" dirty="0" err="1" smtClean="0">
                <a:latin typeface="+mn-lt"/>
              </a:rPr>
              <a:t>wordt</a:t>
            </a:r>
            <a:r>
              <a:rPr lang="en-US" dirty="0" smtClean="0">
                <a:latin typeface="+mn-lt"/>
              </a:rPr>
              <a:t> al </a:t>
            </a:r>
            <a:r>
              <a:rPr lang="en-US" dirty="0" err="1" smtClean="0">
                <a:latin typeface="+mn-lt"/>
              </a:rPr>
              <a:t>een</a:t>
            </a:r>
            <a:r>
              <a:rPr lang="en-US" dirty="0" smtClean="0">
                <a:latin typeface="+mn-lt"/>
              </a:rPr>
              <a:t> factor 10 lager </a:t>
            </a:r>
            <a:r>
              <a:rPr lang="en-US" dirty="0" err="1" smtClean="0">
                <a:latin typeface="+mn-lt"/>
              </a:rPr>
              <a:t>bereikt</a:t>
            </a:r>
            <a:r>
              <a:rPr lang="en-US" dirty="0" smtClean="0">
                <a:latin typeface="+mn-lt"/>
              </a:rPr>
              <a:t> (TFTR in Princeton, 1990)</a:t>
            </a:r>
            <a:endParaRPr lang="en-US" dirty="0">
              <a:latin typeface="+mn-lt"/>
            </a:endParaRPr>
          </a:p>
        </p:txBody>
      </p:sp>
      <p:sp>
        <p:nvSpPr>
          <p:cNvPr id="15" name="TextBox 17"/>
          <p:cNvSpPr txBox="1"/>
          <p:nvPr/>
        </p:nvSpPr>
        <p:spPr>
          <a:xfrm>
            <a:off x="533400" y="3593068"/>
            <a:ext cx="8153400" cy="369332"/>
          </a:xfrm>
          <a:prstGeom prst="rect">
            <a:avLst/>
          </a:prstGeom>
          <a:noFill/>
        </p:spPr>
        <p:txBody>
          <a:bodyPr wrap="square">
            <a:spAutoFit/>
          </a:bodyPr>
          <a:lstStyle/>
          <a:p>
            <a:pPr>
              <a:defRPr/>
            </a:pPr>
            <a:r>
              <a:rPr lang="en-US" dirty="0" smtClean="0">
                <a:latin typeface="+mn-lt"/>
              </a:rPr>
              <a:t>ITER is het </a:t>
            </a:r>
            <a:r>
              <a:rPr lang="en-US" dirty="0" err="1" smtClean="0">
                <a:latin typeface="+mn-lt"/>
              </a:rPr>
              <a:t>fusieproject</a:t>
            </a:r>
            <a:r>
              <a:rPr lang="en-US" dirty="0" smtClean="0">
                <a:latin typeface="+mn-lt"/>
              </a:rPr>
              <a:t> van de </a:t>
            </a:r>
            <a:r>
              <a:rPr lang="en-US" dirty="0" err="1" smtClean="0">
                <a:latin typeface="+mn-lt"/>
              </a:rPr>
              <a:t>toekomst</a:t>
            </a:r>
            <a:r>
              <a:rPr lang="en-US" dirty="0" smtClean="0">
                <a:latin typeface="+mn-lt"/>
              </a:rPr>
              <a:t> (2016)</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checkerboard(across)">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9"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hoek 28"/>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194" name="Rectangle 2"/>
          <p:cNvSpPr>
            <a:spLocks noGrp="1" noChangeArrowheads="1"/>
          </p:cNvSpPr>
          <p:nvPr>
            <p:ph type="title"/>
          </p:nvPr>
        </p:nvSpPr>
        <p:spPr>
          <a:xfrm>
            <a:off x="931863" y="1"/>
            <a:ext cx="7158037" cy="838200"/>
          </a:xfrm>
        </p:spPr>
        <p:txBody>
          <a:bodyPr/>
          <a:lstStyle/>
          <a:p>
            <a:r>
              <a:rPr lang="en-GB" i="1" dirty="0" smtClean="0">
                <a:solidFill>
                  <a:srgbClr val="000099"/>
                </a:solidFill>
                <a:cs typeface="Times New Roman" pitchFamily="18" charset="0"/>
              </a:rPr>
              <a:t>Gyro motion </a:t>
            </a:r>
          </a:p>
        </p:txBody>
      </p:sp>
      <p:sp>
        <p:nvSpPr>
          <p:cNvPr id="8196" name="Rectangle 4"/>
          <p:cNvSpPr>
            <a:spLocks noGrp="1" noChangeArrowheads="1"/>
          </p:cNvSpPr>
          <p:nvPr>
            <p:ph type="body" sz="half" idx="1"/>
          </p:nvPr>
        </p:nvSpPr>
        <p:spPr>
          <a:xfrm>
            <a:off x="533400" y="1066800"/>
            <a:ext cx="3352800" cy="2203680"/>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Lorentz </a:t>
            </a:r>
            <a:r>
              <a:rPr lang="en-GB" sz="1400" b="0" kern="1200" dirty="0"/>
              <a:t>force leads to a gyration of the </a:t>
            </a:r>
            <a:endParaRPr lang="en-GB" sz="1400" b="0" kern="1200" dirty="0" smtClean="0"/>
          </a:p>
          <a:p>
            <a:pPr>
              <a:lnSpc>
                <a:spcPct val="80000"/>
              </a:lnSpc>
              <a:buNone/>
            </a:pPr>
            <a:r>
              <a:rPr lang="en-GB" sz="1400" b="0" kern="1200" dirty="0" smtClean="0"/>
              <a:t>particles </a:t>
            </a:r>
            <a:r>
              <a:rPr lang="en-GB" sz="1400" b="0" kern="1200" dirty="0"/>
              <a:t>around the magnetic field</a:t>
            </a:r>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smtClean="0"/>
          </a:p>
          <a:p>
            <a:pPr>
              <a:lnSpc>
                <a:spcPct val="80000"/>
              </a:lnSpc>
              <a:buNone/>
            </a:pPr>
            <a:r>
              <a:rPr lang="en-GB" sz="1400" b="0" kern="1200" dirty="0" smtClean="0"/>
              <a:t>We </a:t>
            </a:r>
            <a:r>
              <a:rPr lang="en-GB" sz="1400" b="0" kern="1200" dirty="0"/>
              <a:t>will write the motion as </a:t>
            </a:r>
          </a:p>
        </p:txBody>
      </p:sp>
      <p:pic>
        <p:nvPicPr>
          <p:cNvPr id="8201" name="Picture 9"/>
          <p:cNvPicPr>
            <a:picLocks noChangeAspect="1" noChangeArrowheads="1"/>
          </p:cNvPicPr>
          <p:nvPr/>
        </p:nvPicPr>
        <p:blipFill>
          <a:blip r:embed="rId4" cstate="print"/>
          <a:srcRect/>
          <a:stretch>
            <a:fillRect/>
          </a:stretch>
        </p:blipFill>
        <p:spPr bwMode="auto">
          <a:xfrm>
            <a:off x="2819400" y="2286000"/>
            <a:ext cx="1000459" cy="503237"/>
          </a:xfrm>
          <a:prstGeom prst="rect">
            <a:avLst/>
          </a:prstGeom>
          <a:noFill/>
          <a:ln w="9525">
            <a:noFill/>
            <a:miter lim="800000"/>
            <a:headEnd/>
            <a:tailEnd/>
          </a:ln>
          <a:effectLst/>
        </p:spPr>
      </p:pic>
      <p:pic>
        <p:nvPicPr>
          <p:cNvPr id="8202" name="Picture 10"/>
          <p:cNvPicPr>
            <a:picLocks noChangeAspect="1" noChangeArrowheads="1"/>
          </p:cNvPicPr>
          <p:nvPr/>
        </p:nvPicPr>
        <p:blipFill>
          <a:blip r:embed="rId5" cstate="print"/>
          <a:srcRect/>
          <a:stretch>
            <a:fillRect/>
          </a:stretch>
        </p:blipFill>
        <p:spPr bwMode="auto">
          <a:xfrm>
            <a:off x="4572000" y="1066800"/>
            <a:ext cx="1868488" cy="646419"/>
          </a:xfrm>
          <a:prstGeom prst="rect">
            <a:avLst/>
          </a:prstGeom>
          <a:noFill/>
          <a:ln w="9525">
            <a:noFill/>
            <a:miter lim="800000"/>
            <a:headEnd/>
            <a:tailEnd/>
          </a:ln>
          <a:effectLst/>
        </p:spPr>
      </p:pic>
      <p:pic>
        <p:nvPicPr>
          <p:cNvPr id="8204" name="Picture 12"/>
          <p:cNvPicPr>
            <a:picLocks noChangeAspect="1" noChangeArrowheads="1"/>
          </p:cNvPicPr>
          <p:nvPr/>
        </p:nvPicPr>
        <p:blipFill>
          <a:blip r:embed="rId6" cstate="print"/>
          <a:srcRect/>
          <a:stretch>
            <a:fillRect/>
          </a:stretch>
        </p:blipFill>
        <p:spPr bwMode="auto">
          <a:xfrm>
            <a:off x="2819400" y="2819400"/>
            <a:ext cx="1862138" cy="546706"/>
          </a:xfrm>
          <a:prstGeom prst="rect">
            <a:avLst/>
          </a:prstGeom>
          <a:noFill/>
          <a:ln w="9525">
            <a:noFill/>
            <a:miter lim="800000"/>
            <a:headEnd/>
            <a:tailEnd/>
          </a:ln>
          <a:effectLst/>
        </p:spPr>
      </p:pic>
      <p:sp>
        <p:nvSpPr>
          <p:cNvPr id="8205" name="Text Box 13"/>
          <p:cNvSpPr txBox="1">
            <a:spLocks noChangeArrowheads="1"/>
          </p:cNvSpPr>
          <p:nvPr/>
        </p:nvSpPr>
        <p:spPr bwMode="auto">
          <a:xfrm>
            <a:off x="1905000" y="3505200"/>
            <a:ext cx="2621230" cy="307777"/>
          </a:xfrm>
          <a:prstGeom prst="rect">
            <a:avLst/>
          </a:prstGeom>
          <a:noFill/>
          <a:ln w="9525">
            <a:noFill/>
            <a:miter lim="800000"/>
            <a:headEnd/>
            <a:tailEnd/>
          </a:ln>
          <a:effectLst/>
        </p:spPr>
        <p:txBody>
          <a:bodyPr wrap="none">
            <a:spAutoFit/>
          </a:bodyPr>
          <a:lstStyle/>
          <a:p>
            <a:r>
              <a:rPr lang="en-GB" sz="1400" dirty="0">
                <a:solidFill>
                  <a:srgbClr val="FF0000"/>
                </a:solidFill>
                <a:latin typeface="+mn-lt"/>
              </a:rPr>
              <a:t>Parallel and rapid gyro-motion </a:t>
            </a:r>
          </a:p>
        </p:txBody>
      </p:sp>
      <p:sp>
        <p:nvSpPr>
          <p:cNvPr id="8206" name="Line 14"/>
          <p:cNvSpPr>
            <a:spLocks noChangeShapeType="1"/>
          </p:cNvSpPr>
          <p:nvPr/>
        </p:nvSpPr>
        <p:spPr bwMode="auto">
          <a:xfrm flipV="1">
            <a:off x="2819400" y="3276600"/>
            <a:ext cx="576263" cy="215900"/>
          </a:xfrm>
          <a:prstGeom prst="line">
            <a:avLst/>
          </a:prstGeom>
          <a:noFill/>
          <a:ln w="9525">
            <a:solidFill>
              <a:schemeClr val="tx1"/>
            </a:solidFill>
            <a:round/>
            <a:headEnd/>
            <a:tailEnd type="triangle" w="med" len="med"/>
          </a:ln>
          <a:effectLst/>
        </p:spPr>
        <p:txBody>
          <a:bodyPr/>
          <a:lstStyle/>
          <a:p>
            <a:endParaRPr lang="en-US"/>
          </a:p>
        </p:txBody>
      </p:sp>
      <p:sp>
        <p:nvSpPr>
          <p:cNvPr id="8207" name="Line 15"/>
          <p:cNvSpPr>
            <a:spLocks noChangeShapeType="1"/>
          </p:cNvSpPr>
          <p:nvPr/>
        </p:nvSpPr>
        <p:spPr bwMode="auto">
          <a:xfrm flipV="1">
            <a:off x="4038600" y="3276600"/>
            <a:ext cx="288925" cy="287338"/>
          </a:xfrm>
          <a:prstGeom prst="line">
            <a:avLst/>
          </a:prstGeom>
          <a:noFill/>
          <a:ln w="9525">
            <a:solidFill>
              <a:schemeClr val="tx1"/>
            </a:solidFill>
            <a:round/>
            <a:headEnd/>
            <a:tailEnd type="triangle" w="med" len="med"/>
          </a:ln>
          <a:effectLst/>
        </p:spPr>
        <p:txBody>
          <a:bodyPr/>
          <a:lstStyle/>
          <a:p>
            <a:endParaRPr lang="en-US"/>
          </a:p>
        </p:txBody>
      </p:sp>
      <p:pic>
        <p:nvPicPr>
          <p:cNvPr id="8208" name="Picture 16"/>
          <p:cNvPicPr>
            <a:picLocks noChangeAspect="1" noChangeArrowheads="1"/>
          </p:cNvPicPr>
          <p:nvPr/>
        </p:nvPicPr>
        <p:blipFill>
          <a:blip r:embed="rId7" cstate="print"/>
          <a:srcRect/>
          <a:stretch>
            <a:fillRect/>
          </a:stretch>
        </p:blipFill>
        <p:spPr bwMode="auto">
          <a:xfrm>
            <a:off x="1484148" y="1600200"/>
            <a:ext cx="1509986" cy="609600"/>
          </a:xfrm>
          <a:prstGeom prst="rect">
            <a:avLst/>
          </a:prstGeom>
          <a:noFill/>
          <a:ln w="9525">
            <a:noFill/>
            <a:miter lim="800000"/>
            <a:headEnd/>
            <a:tailEnd/>
          </a:ln>
          <a:effectLst/>
        </p:spPr>
      </p:pic>
      <p:pic>
        <p:nvPicPr>
          <p:cNvPr id="8209" name="Picture 17"/>
          <p:cNvPicPr>
            <a:picLocks noChangeAspect="1" noChangeArrowheads="1"/>
          </p:cNvPicPr>
          <p:nvPr/>
        </p:nvPicPr>
        <p:blipFill>
          <a:blip r:embed="rId8" cstate="print"/>
          <a:srcRect/>
          <a:stretch>
            <a:fillRect/>
          </a:stretch>
        </p:blipFill>
        <p:spPr bwMode="auto">
          <a:xfrm>
            <a:off x="1447800" y="2286000"/>
            <a:ext cx="856939" cy="508000"/>
          </a:xfrm>
          <a:prstGeom prst="rect">
            <a:avLst/>
          </a:prstGeom>
          <a:noFill/>
          <a:ln w="9525">
            <a:noFill/>
            <a:miter lim="800000"/>
            <a:headEnd/>
            <a:tailEnd/>
          </a:ln>
          <a:effectLst/>
        </p:spPr>
      </p:pic>
      <p:pic>
        <p:nvPicPr>
          <p:cNvPr id="8213" name="Picture 21" descr="gyration2D"/>
          <p:cNvPicPr>
            <a:picLocks noGrp="1" noChangeAspect="1" noChangeArrowheads="1"/>
          </p:cNvPicPr>
          <p:nvPr>
            <p:ph sz="half" idx="2"/>
          </p:nvPr>
        </p:nvPicPr>
        <p:blipFill>
          <a:blip r:embed="rId9" cstate="print"/>
          <a:srcRect/>
          <a:stretch>
            <a:fillRect/>
          </a:stretch>
        </p:blipFill>
        <p:spPr>
          <a:xfrm>
            <a:off x="6019800" y="1681426"/>
            <a:ext cx="2819400" cy="1671374"/>
          </a:xfrm>
          <a:noFill/>
          <a:ln/>
        </p:spPr>
      </p:pic>
      <p:sp>
        <p:nvSpPr>
          <p:cNvPr id="14" name="Rectangle 3"/>
          <p:cNvSpPr txBox="1">
            <a:spLocks noChangeArrowheads="1"/>
          </p:cNvSpPr>
          <p:nvPr/>
        </p:nvSpPr>
        <p:spPr bwMode="auto">
          <a:xfrm>
            <a:off x="533400" y="3955363"/>
            <a:ext cx="3429000" cy="1680460"/>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For 10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keV</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and B = 5T:</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400" dirty="0" smtClean="0">
                <a:latin typeface="+mn-lt"/>
              </a:rPr>
              <a:t>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Larmor</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radius of </a:t>
            </a:r>
            <a:r>
              <a:rPr lang="en-GB" sz="1200" dirty="0" smtClean="0">
                <a:latin typeface="+mn-lt"/>
              </a:rPr>
              <a:t>d</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euterons</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~4 mm</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200" noProof="0" dirty="0" smtClean="0">
                <a:latin typeface="+mn-lt"/>
              </a:rPr>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electrons ~0.07 mm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200" b="0" i="0" u="none" strike="noStrike" kern="1200" cap="none" spc="0" normalizeH="0" baseline="0" noProof="0" dirty="0" smtClean="0">
                <a:ln>
                  <a:noFill/>
                </a:ln>
                <a:solidFill>
                  <a:schemeClr val="tx1"/>
                </a:solidFill>
                <a:effectLst/>
                <a:uLnTx/>
                <a:uFillTx/>
                <a:latin typeface="+mn-lt"/>
                <a:ea typeface="+mn-ea"/>
                <a:cs typeface="+mn-cs"/>
              </a:rPr>
              <a:t>	alpha particles (3.5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MeV</a:t>
            </a:r>
            <a:r>
              <a:rPr lang="en-GB" sz="1200" dirty="0" smtClean="0">
                <a:latin typeface="+mn-lt"/>
              </a:rPr>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5.4 cm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400" dirty="0" smtClean="0">
                <a:latin typeface="+mn-lt"/>
              </a:rPr>
              <a:t>C</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yclotron</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frequency:</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400" dirty="0" smtClean="0">
                <a:latin typeface="+mn-lt"/>
              </a:rPr>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80 MHz for hydrogen</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200" dirty="0" smtClean="0">
                <a:latin typeface="+mn-lt"/>
              </a:rPr>
              <a:t>	1</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30 GHz for electrons </a:t>
            </a:r>
          </a:p>
        </p:txBody>
      </p:sp>
      <p:grpSp>
        <p:nvGrpSpPr>
          <p:cNvPr id="2" name="Group 20"/>
          <p:cNvGrpSpPr/>
          <p:nvPr/>
        </p:nvGrpSpPr>
        <p:grpSpPr>
          <a:xfrm>
            <a:off x="4495800" y="4057650"/>
            <a:ext cx="4572000" cy="1371600"/>
            <a:chOff x="4495800" y="5419725"/>
            <a:chExt cx="4572000" cy="1371600"/>
          </a:xfrm>
        </p:grpSpPr>
        <p:pic>
          <p:nvPicPr>
            <p:cNvPr id="16" name="Picture 17" descr="driftphys"/>
            <p:cNvPicPr>
              <a:picLocks noChangeAspect="1" noChangeArrowheads="1"/>
            </p:cNvPicPr>
            <p:nvPr/>
          </p:nvPicPr>
          <p:blipFill>
            <a:blip r:embed="rId10" cstate="print"/>
            <a:srcRect/>
            <a:stretch>
              <a:fillRect/>
            </a:stretch>
          </p:blipFill>
          <p:spPr bwMode="auto">
            <a:xfrm>
              <a:off x="6020120" y="5486400"/>
              <a:ext cx="3047680" cy="1295400"/>
            </a:xfrm>
            <a:prstGeom prst="rect">
              <a:avLst/>
            </a:prstGeom>
            <a:noFill/>
            <a:ln/>
            <a:effectLst/>
          </p:spPr>
        </p:pic>
        <p:graphicFrame>
          <p:nvGraphicFramePr>
            <p:cNvPr id="17" name="Object 8"/>
            <p:cNvGraphicFramePr>
              <a:graphicFrameLocks noChangeAspect="1"/>
            </p:cNvGraphicFramePr>
            <p:nvPr/>
          </p:nvGraphicFramePr>
          <p:xfrm>
            <a:off x="7195037" y="5756399"/>
            <a:ext cx="392599" cy="227315"/>
          </p:xfrm>
          <a:graphic>
            <a:graphicData uri="http://schemas.openxmlformats.org/presentationml/2006/ole">
              <p:oleObj spid="_x0000_s344066" name="Equation" r:id="rId11" imgW="317160" imgH="177480" progId="Equation.3">
                <p:embed/>
              </p:oleObj>
            </a:graphicData>
          </a:graphic>
        </p:graphicFrame>
        <p:pic>
          <p:nvPicPr>
            <p:cNvPr id="18" name="Picture 11"/>
            <p:cNvPicPr>
              <a:picLocks noChangeAspect="1" noChangeArrowheads="1"/>
            </p:cNvPicPr>
            <p:nvPr/>
          </p:nvPicPr>
          <p:blipFill>
            <a:blip r:embed="rId8" cstate="print"/>
            <a:srcRect/>
            <a:stretch>
              <a:fillRect/>
            </a:stretch>
          </p:blipFill>
          <p:spPr bwMode="auto">
            <a:xfrm>
              <a:off x="4844243" y="6162390"/>
              <a:ext cx="827433" cy="507241"/>
            </a:xfrm>
            <a:prstGeom prst="rect">
              <a:avLst/>
            </a:prstGeom>
            <a:noFill/>
            <a:ln w="9525">
              <a:noFill/>
              <a:miter lim="800000"/>
              <a:headEnd/>
              <a:tailEnd/>
            </a:ln>
            <a:effectLst/>
          </p:spPr>
        </p:pic>
        <p:sp>
          <p:nvSpPr>
            <p:cNvPr id="19" name="Text Box 12"/>
            <p:cNvSpPr txBox="1">
              <a:spLocks noChangeArrowheads="1"/>
            </p:cNvSpPr>
            <p:nvPr/>
          </p:nvSpPr>
          <p:spPr bwMode="auto">
            <a:xfrm>
              <a:off x="4495800" y="5667061"/>
              <a:ext cx="1523360" cy="646211"/>
            </a:xfrm>
            <a:prstGeom prst="rect">
              <a:avLst/>
            </a:prstGeom>
            <a:noFill/>
            <a:ln w="9525">
              <a:noFill/>
              <a:miter lim="800000"/>
              <a:headEnd/>
              <a:tailEnd/>
            </a:ln>
            <a:effectLst/>
          </p:spPr>
          <p:txBody>
            <a:bodyPr>
              <a:spAutoFit/>
            </a:bodyPr>
            <a:lstStyle/>
            <a:p>
              <a:r>
                <a:rPr lang="en-GB" sz="1200" i="1" dirty="0">
                  <a:latin typeface="+mn-lt"/>
                </a:rPr>
                <a:t>Physics picture behind the drift velocity </a:t>
              </a:r>
            </a:p>
          </p:txBody>
        </p:sp>
        <p:sp>
          <p:nvSpPr>
            <p:cNvPr id="20" name="Rectangle 19"/>
            <p:cNvSpPr/>
            <p:nvPr/>
          </p:nvSpPr>
          <p:spPr bwMode="auto">
            <a:xfrm>
              <a:off x="4533900" y="5419725"/>
              <a:ext cx="4495800" cy="13716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grpSp>
      <p:sp>
        <p:nvSpPr>
          <p:cNvPr id="22" name="Rectangle 21"/>
          <p:cNvSpPr/>
          <p:nvPr/>
        </p:nvSpPr>
        <p:spPr>
          <a:xfrm>
            <a:off x="4533900" y="3581400"/>
            <a:ext cx="4534255" cy="369332"/>
          </a:xfrm>
          <a:prstGeom prst="rect">
            <a:avLst/>
          </a:prstGeom>
          <a:solidFill>
            <a:srgbClr val="FFC000"/>
          </a:solidFill>
        </p:spPr>
        <p:txBody>
          <a:bodyPr wrap="none">
            <a:spAutoFit/>
          </a:bodyPr>
          <a:lstStyle/>
          <a:p>
            <a:r>
              <a:rPr lang="en-GB" dirty="0" smtClean="0">
                <a:latin typeface="+mn-lt"/>
              </a:rPr>
              <a:t>Finite additional force </a:t>
            </a:r>
            <a:r>
              <a:rPr lang="en-GB" i="1" dirty="0" smtClean="0">
                <a:latin typeface="+mn-lt"/>
              </a:rPr>
              <a:t>F (=</a:t>
            </a:r>
            <a:r>
              <a:rPr lang="en-GB" i="1" dirty="0" err="1" smtClean="0">
                <a:latin typeface="+mn-lt"/>
              </a:rPr>
              <a:t>qE</a:t>
            </a:r>
            <a:r>
              <a:rPr lang="en-GB" i="1" dirty="0" smtClean="0">
                <a:latin typeface="+mn-lt"/>
              </a:rPr>
              <a:t>)</a:t>
            </a:r>
            <a:r>
              <a:rPr lang="en-GB" dirty="0" smtClean="0">
                <a:latin typeface="+mn-lt"/>
              </a:rPr>
              <a:t> leads to drift</a:t>
            </a:r>
            <a:endParaRPr lang="en-US" dirty="0">
              <a:latin typeface="+mn-lt"/>
            </a:endParaRPr>
          </a:p>
        </p:txBody>
      </p:sp>
      <p:pic>
        <p:nvPicPr>
          <p:cNvPr id="23" name="Picture 4"/>
          <p:cNvPicPr>
            <a:picLocks noChangeAspect="1" noChangeArrowheads="1"/>
          </p:cNvPicPr>
          <p:nvPr/>
        </p:nvPicPr>
        <p:blipFill>
          <a:blip r:embed="rId12" cstate="print"/>
          <a:srcRect/>
          <a:stretch>
            <a:fillRect/>
          </a:stretch>
        </p:blipFill>
        <p:spPr bwMode="auto">
          <a:xfrm>
            <a:off x="1066800" y="5715000"/>
            <a:ext cx="6553200" cy="847326"/>
          </a:xfrm>
          <a:prstGeom prst="rect">
            <a:avLst/>
          </a:prstGeom>
          <a:noFill/>
          <a:ln w="19050">
            <a:noFill/>
            <a:miter lim="800000"/>
            <a:headEnd/>
            <a:tailEnd/>
          </a:ln>
        </p:spPr>
      </p:pic>
      <p:sp>
        <p:nvSpPr>
          <p:cNvPr id="24" name="Text Box 5"/>
          <p:cNvSpPr txBox="1">
            <a:spLocks noChangeArrowheads="1"/>
          </p:cNvSpPr>
          <p:nvPr/>
        </p:nvSpPr>
        <p:spPr bwMode="auto">
          <a:xfrm>
            <a:off x="1093788" y="6477000"/>
            <a:ext cx="1157689" cy="261610"/>
          </a:xfrm>
          <a:prstGeom prst="rect">
            <a:avLst/>
          </a:prstGeom>
          <a:noFill/>
          <a:ln w="9525">
            <a:noFill/>
            <a:miter lim="800000"/>
            <a:headEnd/>
            <a:tailEnd/>
          </a:ln>
          <a:effectLst/>
        </p:spPr>
        <p:txBody>
          <a:bodyPr wrap="none">
            <a:spAutoFit/>
          </a:bodyPr>
          <a:lstStyle/>
          <a:p>
            <a:r>
              <a:rPr lang="en-GB" sz="1100" dirty="0">
                <a:solidFill>
                  <a:srgbClr val="FF0000"/>
                </a:solidFill>
                <a:latin typeface="+mn-lt"/>
              </a:rPr>
              <a:t>Parallel motion </a:t>
            </a:r>
          </a:p>
        </p:txBody>
      </p:sp>
      <p:sp>
        <p:nvSpPr>
          <p:cNvPr id="25" name="Text Box 6"/>
          <p:cNvSpPr txBox="1">
            <a:spLocks noChangeArrowheads="1"/>
          </p:cNvSpPr>
          <p:nvPr/>
        </p:nvSpPr>
        <p:spPr bwMode="auto">
          <a:xfrm>
            <a:off x="2092640" y="6482090"/>
            <a:ext cx="755335" cy="261610"/>
          </a:xfrm>
          <a:prstGeom prst="rect">
            <a:avLst/>
          </a:prstGeom>
          <a:noFill/>
          <a:ln w="9525">
            <a:noFill/>
            <a:miter lim="800000"/>
            <a:headEnd/>
            <a:tailEnd/>
          </a:ln>
          <a:effectLst/>
        </p:spPr>
        <p:txBody>
          <a:bodyPr wrap="none">
            <a:spAutoFit/>
          </a:bodyPr>
          <a:lstStyle/>
          <a:p>
            <a:r>
              <a:rPr lang="en-GB" sz="1100" dirty="0">
                <a:solidFill>
                  <a:srgbClr val="FF0000"/>
                </a:solidFill>
                <a:latin typeface="+mn-lt"/>
              </a:rPr>
              <a:t>Gyration </a:t>
            </a:r>
          </a:p>
        </p:txBody>
      </p:sp>
      <p:sp>
        <p:nvSpPr>
          <p:cNvPr id="26" name="Text Box 7"/>
          <p:cNvSpPr txBox="1">
            <a:spLocks noChangeArrowheads="1"/>
          </p:cNvSpPr>
          <p:nvPr/>
        </p:nvSpPr>
        <p:spPr bwMode="auto">
          <a:xfrm>
            <a:off x="2826065" y="6477000"/>
            <a:ext cx="755335" cy="261610"/>
          </a:xfrm>
          <a:prstGeom prst="rect">
            <a:avLst/>
          </a:prstGeom>
          <a:noFill/>
          <a:ln w="9525">
            <a:noFill/>
            <a:miter lim="800000"/>
            <a:headEnd/>
            <a:tailEnd/>
          </a:ln>
          <a:effectLst/>
        </p:spPr>
        <p:txBody>
          <a:bodyPr wrap="none">
            <a:spAutoFit/>
          </a:bodyPr>
          <a:lstStyle/>
          <a:p>
            <a:r>
              <a:rPr lang="en-GB" sz="1100" dirty="0" err="1">
                <a:solidFill>
                  <a:srgbClr val="FF0000"/>
                </a:solidFill>
                <a:latin typeface="+mn-lt"/>
              </a:rPr>
              <a:t>ExB</a:t>
            </a:r>
            <a:r>
              <a:rPr lang="en-GB" sz="1100" dirty="0">
                <a:solidFill>
                  <a:srgbClr val="FF0000"/>
                </a:solidFill>
                <a:latin typeface="+mn-lt"/>
              </a:rPr>
              <a:t> drift </a:t>
            </a:r>
          </a:p>
        </p:txBody>
      </p:sp>
      <p:sp>
        <p:nvSpPr>
          <p:cNvPr id="27" name="Text Box 8"/>
          <p:cNvSpPr txBox="1">
            <a:spLocks noChangeArrowheads="1"/>
          </p:cNvSpPr>
          <p:nvPr/>
        </p:nvSpPr>
        <p:spPr bwMode="auto">
          <a:xfrm>
            <a:off x="3604439" y="6477000"/>
            <a:ext cx="1196161" cy="261610"/>
          </a:xfrm>
          <a:prstGeom prst="rect">
            <a:avLst/>
          </a:prstGeom>
          <a:noFill/>
          <a:ln w="9525">
            <a:noFill/>
            <a:miter lim="800000"/>
            <a:headEnd/>
            <a:tailEnd/>
          </a:ln>
          <a:effectLst/>
        </p:spPr>
        <p:txBody>
          <a:bodyPr wrap="none">
            <a:spAutoFit/>
          </a:bodyPr>
          <a:lstStyle/>
          <a:p>
            <a:r>
              <a:rPr lang="en-GB" sz="1100" dirty="0" smtClean="0">
                <a:solidFill>
                  <a:srgbClr val="FF0000"/>
                </a:solidFill>
                <a:latin typeface="+mn-lt"/>
              </a:rPr>
              <a:t>Polarization </a:t>
            </a:r>
            <a:r>
              <a:rPr lang="en-GB" sz="1100" dirty="0">
                <a:solidFill>
                  <a:srgbClr val="FF0000"/>
                </a:solidFill>
                <a:latin typeface="+mn-lt"/>
              </a:rPr>
              <a:t>drift</a:t>
            </a:r>
          </a:p>
        </p:txBody>
      </p:sp>
      <p:sp>
        <p:nvSpPr>
          <p:cNvPr id="28" name="Text Box 9"/>
          <p:cNvSpPr txBox="1">
            <a:spLocks noChangeArrowheads="1"/>
          </p:cNvSpPr>
          <p:nvPr/>
        </p:nvSpPr>
        <p:spPr bwMode="auto">
          <a:xfrm>
            <a:off x="5580063" y="6477000"/>
            <a:ext cx="1810111" cy="261610"/>
          </a:xfrm>
          <a:prstGeom prst="rect">
            <a:avLst/>
          </a:prstGeom>
          <a:noFill/>
          <a:ln w="9525">
            <a:noFill/>
            <a:miter lim="800000"/>
            <a:headEnd/>
            <a:tailEnd/>
          </a:ln>
          <a:effectLst/>
        </p:spPr>
        <p:txBody>
          <a:bodyPr wrap="none">
            <a:spAutoFit/>
          </a:bodyPr>
          <a:lstStyle/>
          <a:p>
            <a:r>
              <a:rPr lang="en-GB" sz="1100" dirty="0">
                <a:solidFill>
                  <a:srgbClr val="FF0000"/>
                </a:solidFill>
                <a:latin typeface="+mn-lt"/>
              </a:rPr>
              <a:t>Grad-B and curvature drift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heckerboard(across)">
                                      <p:cBhvr>
                                        <p:cTn id="26" dur="500"/>
                                        <p:tgtEl>
                                          <p:spTgt spid="25"/>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heckerboard(across)">
                                      <p:cBhvr>
                                        <p:cTn id="29" dur="500"/>
                                        <p:tgtEl>
                                          <p:spTgt spid="26"/>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heckerboard(across)">
                                      <p:cBhvr>
                                        <p:cTn id="32" dur="500"/>
                                        <p:tgtEl>
                                          <p:spTgt spid="2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4" grpId="0"/>
      <p:bldP spid="25" grpId="0"/>
      <p:bldP spid="26" grpId="0"/>
      <p:bldP spid="2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a:xfrm>
            <a:off x="931863" y="1"/>
            <a:ext cx="7158037" cy="838200"/>
          </a:xfrm>
        </p:spPr>
        <p:txBody>
          <a:bodyPr/>
          <a:lstStyle/>
          <a:p>
            <a:r>
              <a:rPr lang="en-GB" i="1" dirty="0" smtClean="0">
                <a:solidFill>
                  <a:srgbClr val="000099"/>
                </a:solidFill>
                <a:cs typeface="Times New Roman" pitchFamily="18" charset="0"/>
              </a:rPr>
              <a:t>Tokamak</a:t>
            </a:r>
            <a:r>
              <a:rPr lang="en-GB" dirty="0"/>
              <a:t> </a:t>
            </a:r>
          </a:p>
        </p:txBody>
      </p:sp>
      <p:sp>
        <p:nvSpPr>
          <p:cNvPr id="47109" name="Rectangle 5"/>
          <p:cNvSpPr>
            <a:spLocks noGrp="1" noChangeArrowheads="1"/>
          </p:cNvSpPr>
          <p:nvPr>
            <p:ph type="body" sz="half" idx="1"/>
          </p:nvPr>
        </p:nvSpPr>
        <p:spPr>
          <a:xfrm>
            <a:off x="304800" y="1295400"/>
            <a:ext cx="3754438" cy="1126462"/>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Bend the theta pinch into a donut shape </a:t>
            </a:r>
          </a:p>
          <a:p>
            <a:pPr>
              <a:lnSpc>
                <a:spcPct val="80000"/>
              </a:lnSpc>
              <a:buNone/>
            </a:pPr>
            <a:endParaRPr lang="en-GB" sz="1400" b="0" kern="1200" dirty="0" smtClean="0"/>
          </a:p>
          <a:p>
            <a:pPr>
              <a:lnSpc>
                <a:spcPct val="80000"/>
              </a:lnSpc>
              <a:buNone/>
            </a:pPr>
            <a:r>
              <a:rPr lang="en-GB" sz="1400" b="0" kern="1200" dirty="0" smtClean="0"/>
              <a:t>No end losses because the field lines go </a:t>
            </a:r>
          </a:p>
          <a:p>
            <a:pPr>
              <a:lnSpc>
                <a:spcPct val="80000"/>
              </a:lnSpc>
              <a:buNone/>
            </a:pPr>
            <a:r>
              <a:rPr lang="en-GB" sz="1400" b="0" kern="1200" dirty="0" smtClean="0"/>
              <a:t>around and close on themselves </a:t>
            </a:r>
          </a:p>
          <a:p>
            <a:pPr>
              <a:lnSpc>
                <a:spcPct val="80000"/>
              </a:lnSpc>
              <a:buNone/>
            </a:pPr>
            <a:endParaRPr lang="en-GB" sz="1400" b="0" kern="1200" dirty="0" smtClean="0"/>
          </a:p>
        </p:txBody>
      </p:sp>
      <p:sp>
        <p:nvSpPr>
          <p:cNvPr id="47112" name="Text Box 8"/>
          <p:cNvSpPr txBox="1">
            <a:spLocks noChangeArrowheads="1"/>
          </p:cNvSpPr>
          <p:nvPr/>
        </p:nvSpPr>
        <p:spPr bwMode="auto">
          <a:xfrm>
            <a:off x="5181600" y="4343400"/>
            <a:ext cx="3673475" cy="307777"/>
          </a:xfrm>
          <a:prstGeom prst="rect">
            <a:avLst/>
          </a:prstGeom>
          <a:noFill/>
          <a:ln w="9525">
            <a:noFill/>
            <a:miter lim="800000"/>
            <a:headEnd/>
            <a:tailEnd/>
          </a:ln>
          <a:effectLst/>
        </p:spPr>
        <p:txBody>
          <a:bodyPr>
            <a:spAutoFit/>
          </a:bodyPr>
          <a:lstStyle/>
          <a:p>
            <a:r>
              <a:rPr lang="en-GB" sz="1400" dirty="0" smtClean="0">
                <a:latin typeface="+mn-lt"/>
              </a:rPr>
              <a:t>Schematic picture of the </a:t>
            </a:r>
            <a:r>
              <a:rPr lang="en-GB" sz="1400" dirty="0" err="1" smtClean="0">
                <a:latin typeface="+mn-lt"/>
              </a:rPr>
              <a:t>tokamak</a:t>
            </a:r>
            <a:endParaRPr lang="en-GB" sz="1400" dirty="0" smtClean="0">
              <a:latin typeface="+mn-lt"/>
            </a:endParaRPr>
          </a:p>
        </p:txBody>
      </p:sp>
      <p:pic>
        <p:nvPicPr>
          <p:cNvPr id="47114" name="Picture 10" descr="tokama_schema2"/>
          <p:cNvPicPr>
            <a:picLocks noGrp="1" noChangeAspect="1" noChangeArrowheads="1"/>
          </p:cNvPicPr>
          <p:nvPr>
            <p:ph sz="half" idx="2"/>
          </p:nvPr>
        </p:nvPicPr>
        <p:blipFill>
          <a:blip r:embed="rId3" cstate="print"/>
          <a:srcRect/>
          <a:stretch>
            <a:fillRect/>
          </a:stretch>
        </p:blipFill>
        <p:spPr>
          <a:xfrm>
            <a:off x="5105400" y="914400"/>
            <a:ext cx="3754437" cy="3370263"/>
          </a:xfrm>
          <a:noFill/>
          <a:ln/>
        </p:spPr>
      </p:pic>
      <p:pic>
        <p:nvPicPr>
          <p:cNvPr id="47115" name="Picture 11" descr="tokama_schema3"/>
          <p:cNvPicPr>
            <a:picLocks noChangeAspect="1" noChangeArrowheads="1"/>
          </p:cNvPicPr>
          <p:nvPr/>
        </p:nvPicPr>
        <p:blipFill>
          <a:blip r:embed="rId4" cstate="print"/>
          <a:srcRect/>
          <a:stretch>
            <a:fillRect/>
          </a:stretch>
        </p:blipFill>
        <p:spPr bwMode="auto">
          <a:xfrm>
            <a:off x="7696200" y="152400"/>
            <a:ext cx="1225095" cy="1066800"/>
          </a:xfrm>
          <a:prstGeom prst="rect">
            <a:avLst/>
          </a:prstGeom>
          <a:noFill/>
        </p:spPr>
      </p:pic>
      <p:sp>
        <p:nvSpPr>
          <p:cNvPr id="7" name="Rectangle 5"/>
          <p:cNvSpPr txBox="1">
            <a:spLocks noChangeArrowheads="1"/>
          </p:cNvSpPr>
          <p:nvPr/>
        </p:nvSpPr>
        <p:spPr bwMode="auto">
          <a:xfrm>
            <a:off x="304800" y="2590800"/>
            <a:ext cx="3754438" cy="1341906"/>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magnetic field follows form</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And therefore varies with major radius </a:t>
            </a:r>
            <a:r>
              <a:rPr kumimoji="0" lang="en-GB" sz="1400" b="0" i="1" u="none" strike="noStrike" kern="1200" cap="none" spc="0" normalizeH="0" baseline="0" noProof="0" dirty="0" smtClean="0">
                <a:ln>
                  <a:noFill/>
                </a:ln>
                <a:solidFill>
                  <a:schemeClr val="tx1"/>
                </a:solidFill>
                <a:effectLst/>
                <a:uLnTx/>
                <a:uFillTx/>
                <a:latin typeface="+mn-lt"/>
                <a:ea typeface="+mn-ea"/>
                <a:cs typeface="+mn-cs"/>
              </a:rPr>
              <a:t>R</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as </a:t>
            </a:r>
          </a:p>
        </p:txBody>
      </p:sp>
      <p:pic>
        <p:nvPicPr>
          <p:cNvPr id="8" name="Picture 9"/>
          <p:cNvPicPr>
            <a:picLocks noChangeAspect="1" noChangeArrowheads="1"/>
          </p:cNvPicPr>
          <p:nvPr/>
        </p:nvPicPr>
        <p:blipFill>
          <a:blip r:embed="rId5" cstate="print"/>
          <a:srcRect/>
          <a:stretch>
            <a:fillRect/>
          </a:stretch>
        </p:blipFill>
        <p:spPr bwMode="auto">
          <a:xfrm>
            <a:off x="1717675" y="2895600"/>
            <a:ext cx="1409700" cy="664829"/>
          </a:xfrm>
          <a:prstGeom prst="rect">
            <a:avLst/>
          </a:prstGeom>
          <a:noFill/>
          <a:ln w="19050">
            <a:noFill/>
            <a:miter lim="800000"/>
            <a:headEnd/>
            <a:tailEnd/>
          </a:ln>
          <a:effectLst/>
        </p:spPr>
      </p:pic>
      <p:pic>
        <p:nvPicPr>
          <p:cNvPr id="9" name="Picture 10"/>
          <p:cNvPicPr>
            <a:picLocks noChangeAspect="1" noChangeArrowheads="1"/>
          </p:cNvPicPr>
          <p:nvPr/>
        </p:nvPicPr>
        <p:blipFill>
          <a:blip r:embed="rId6" cstate="print"/>
          <a:srcRect/>
          <a:stretch>
            <a:fillRect/>
          </a:stretch>
        </p:blipFill>
        <p:spPr bwMode="auto">
          <a:xfrm>
            <a:off x="3851275" y="3505200"/>
            <a:ext cx="861885" cy="536575"/>
          </a:xfrm>
          <a:prstGeom prst="rect">
            <a:avLst/>
          </a:prstGeom>
          <a:noFill/>
          <a:ln w="19050">
            <a:noFill/>
            <a:miter lim="800000"/>
            <a:headEnd/>
            <a:tailEnd/>
          </a:ln>
          <a:effectLst/>
        </p:spPr>
      </p:pic>
      <p:pic>
        <p:nvPicPr>
          <p:cNvPr id="10" name="Picture 7" descr="tokamak-top"/>
          <p:cNvPicPr>
            <a:picLocks noChangeAspect="1" noChangeArrowheads="1"/>
          </p:cNvPicPr>
          <p:nvPr/>
        </p:nvPicPr>
        <p:blipFill>
          <a:blip r:embed="rId7" cstate="print"/>
          <a:srcRect/>
          <a:stretch>
            <a:fillRect/>
          </a:stretch>
        </p:blipFill>
        <p:spPr bwMode="auto">
          <a:xfrm>
            <a:off x="0" y="4343400"/>
            <a:ext cx="2293981" cy="2514600"/>
          </a:xfrm>
          <a:prstGeom prst="rect">
            <a:avLst/>
          </a:prstGeom>
          <a:noFill/>
          <a:ln w="19050">
            <a:noFill/>
            <a:miter lim="800000"/>
            <a:headEnd/>
            <a:tailEnd/>
          </a:ln>
        </p:spPr>
      </p:pic>
      <p:sp>
        <p:nvSpPr>
          <p:cNvPr id="11" name="Text Box 8"/>
          <p:cNvSpPr txBox="1">
            <a:spLocks noChangeArrowheads="1"/>
          </p:cNvSpPr>
          <p:nvPr/>
        </p:nvSpPr>
        <p:spPr bwMode="auto">
          <a:xfrm>
            <a:off x="1752601" y="4343400"/>
            <a:ext cx="1142999" cy="523220"/>
          </a:xfrm>
          <a:prstGeom prst="rect">
            <a:avLst/>
          </a:prstGeom>
          <a:noFill/>
          <a:ln w="9525">
            <a:noFill/>
            <a:miter lim="800000"/>
            <a:headEnd/>
            <a:tailEnd/>
          </a:ln>
          <a:effectLst/>
        </p:spPr>
        <p:txBody>
          <a:bodyPr wrap="square">
            <a:spAutoFit/>
          </a:bodyPr>
          <a:lstStyle/>
          <a:p>
            <a:r>
              <a:rPr lang="en-GB" sz="1400" dirty="0" smtClean="0">
                <a:latin typeface="+mn-lt"/>
              </a:rPr>
              <a:t>Top view of </a:t>
            </a:r>
            <a:r>
              <a:rPr lang="en-GB" sz="1400" dirty="0" err="1" smtClean="0">
                <a:latin typeface="+mn-lt"/>
              </a:rPr>
              <a:t>tokamak</a:t>
            </a:r>
            <a:r>
              <a:rPr lang="en-GB" sz="1400" dirty="0" smtClean="0">
                <a:latin typeface="+mn-lt"/>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31863" y="0"/>
            <a:ext cx="7158037" cy="1142999"/>
          </a:xfrm>
        </p:spPr>
        <p:txBody>
          <a:bodyPr/>
          <a:lstStyle/>
          <a:p>
            <a:r>
              <a:rPr lang="en-GB" i="1" dirty="0" err="1" smtClean="0">
                <a:solidFill>
                  <a:srgbClr val="000099"/>
                </a:solidFill>
                <a:cs typeface="Times New Roman" pitchFamily="18" charset="0"/>
              </a:rPr>
              <a:t>Toroidal</a:t>
            </a:r>
            <a:r>
              <a:rPr lang="en-GB" i="1" dirty="0" smtClean="0">
                <a:solidFill>
                  <a:srgbClr val="000099"/>
                </a:solidFill>
                <a:cs typeface="Times New Roman" pitchFamily="18" charset="0"/>
              </a:rPr>
              <a:t> curvature has its price</a:t>
            </a:r>
          </a:p>
        </p:txBody>
      </p:sp>
      <p:sp>
        <p:nvSpPr>
          <p:cNvPr id="58372" name="Rectangle 4"/>
          <p:cNvSpPr>
            <a:spLocks noGrp="1" noChangeArrowheads="1"/>
          </p:cNvSpPr>
          <p:nvPr>
            <p:ph type="body" sz="half" idx="1"/>
          </p:nvPr>
        </p:nvSpPr>
        <p:spPr>
          <a:xfrm>
            <a:off x="1366837" y="5051140"/>
            <a:ext cx="3754438" cy="1772793"/>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The </a:t>
            </a:r>
            <a:r>
              <a:rPr lang="en-GB" sz="1400" b="0" kern="1200" dirty="0" err="1" smtClean="0"/>
              <a:t>ExB</a:t>
            </a:r>
            <a:r>
              <a:rPr lang="en-GB" sz="1400" b="0" kern="1200" dirty="0" smtClean="0"/>
              <a:t> velocity</a:t>
            </a:r>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r>
              <a:rPr lang="en-GB" sz="1400" b="0" kern="1200" dirty="0" smtClean="0"/>
              <a:t>Is directed outward and will move the plasma </a:t>
            </a:r>
          </a:p>
          <a:p>
            <a:pPr>
              <a:lnSpc>
                <a:spcPct val="80000"/>
              </a:lnSpc>
              <a:buNone/>
            </a:pPr>
            <a:r>
              <a:rPr lang="en-GB" sz="1400" b="0" kern="1200" dirty="0" smtClean="0"/>
              <a:t>on the wall in a short timescale </a:t>
            </a:r>
          </a:p>
          <a:p>
            <a:pPr>
              <a:lnSpc>
                <a:spcPct val="80000"/>
              </a:lnSpc>
              <a:buNone/>
            </a:pPr>
            <a:endParaRPr lang="en-GB" sz="1400" b="0" kern="1200" dirty="0" smtClean="0"/>
          </a:p>
          <a:p>
            <a:pPr>
              <a:lnSpc>
                <a:spcPct val="80000"/>
              </a:lnSpc>
              <a:buNone/>
            </a:pPr>
            <a:r>
              <a:rPr lang="en-GB" sz="1400" b="0" kern="1200" dirty="0" smtClean="0"/>
              <a:t>This effect is no surprise since  </a:t>
            </a:r>
          </a:p>
        </p:txBody>
      </p:sp>
      <p:pic>
        <p:nvPicPr>
          <p:cNvPr id="58374" name="Picture 6" descr="tokamak_pol_drift2"/>
          <p:cNvPicPr>
            <a:picLocks noGrp="1" noChangeAspect="1" noChangeArrowheads="1"/>
          </p:cNvPicPr>
          <p:nvPr>
            <p:ph sz="half" idx="2"/>
          </p:nvPr>
        </p:nvPicPr>
        <p:blipFill>
          <a:blip r:embed="rId3" cstate="print"/>
          <a:srcRect/>
          <a:stretch>
            <a:fillRect/>
          </a:stretch>
        </p:blipFill>
        <p:spPr>
          <a:xfrm>
            <a:off x="5160963" y="1989138"/>
            <a:ext cx="3754437" cy="3001962"/>
          </a:xfrm>
          <a:noFill/>
          <a:ln/>
        </p:spPr>
      </p:pic>
      <p:sp>
        <p:nvSpPr>
          <p:cNvPr id="58375" name="Text Box 7"/>
          <p:cNvSpPr txBox="1">
            <a:spLocks noChangeArrowheads="1"/>
          </p:cNvSpPr>
          <p:nvPr/>
        </p:nvSpPr>
        <p:spPr bwMode="auto">
          <a:xfrm>
            <a:off x="5394325" y="5229225"/>
            <a:ext cx="3673475" cy="366713"/>
          </a:xfrm>
          <a:prstGeom prst="rect">
            <a:avLst/>
          </a:prstGeom>
          <a:noFill/>
          <a:ln w="9525">
            <a:noFill/>
            <a:miter lim="800000"/>
            <a:headEnd/>
            <a:tailEnd/>
          </a:ln>
          <a:effectLst/>
        </p:spPr>
        <p:txBody>
          <a:bodyPr>
            <a:spAutoFit/>
          </a:bodyPr>
          <a:lstStyle/>
          <a:p>
            <a:r>
              <a:rPr lang="en-GB" i="1" dirty="0" err="1">
                <a:latin typeface="+mn-lt"/>
              </a:rPr>
              <a:t>Poloidal</a:t>
            </a:r>
            <a:r>
              <a:rPr lang="en-GB" i="1" dirty="0">
                <a:latin typeface="+mn-lt"/>
              </a:rPr>
              <a:t> cut of the </a:t>
            </a:r>
            <a:r>
              <a:rPr lang="en-GB" i="1" dirty="0" err="1">
                <a:latin typeface="+mn-lt"/>
              </a:rPr>
              <a:t>tokamak</a:t>
            </a:r>
            <a:r>
              <a:rPr lang="en-GB" i="1" dirty="0">
                <a:latin typeface="+mn-lt"/>
              </a:rPr>
              <a:t>.</a:t>
            </a:r>
          </a:p>
        </p:txBody>
      </p:sp>
      <p:pic>
        <p:nvPicPr>
          <p:cNvPr id="58376" name="Picture 8"/>
          <p:cNvPicPr>
            <a:picLocks noChangeAspect="1" noChangeArrowheads="1"/>
          </p:cNvPicPr>
          <p:nvPr/>
        </p:nvPicPr>
        <p:blipFill>
          <a:blip r:embed="rId4" cstate="print"/>
          <a:srcRect/>
          <a:stretch>
            <a:fillRect/>
          </a:stretch>
        </p:blipFill>
        <p:spPr bwMode="auto">
          <a:xfrm>
            <a:off x="3008312" y="5127340"/>
            <a:ext cx="1984375" cy="565801"/>
          </a:xfrm>
          <a:prstGeom prst="rect">
            <a:avLst/>
          </a:prstGeom>
          <a:noFill/>
          <a:ln w="19050">
            <a:noFill/>
            <a:miter lim="800000"/>
            <a:headEnd/>
            <a:tailEnd/>
          </a:ln>
          <a:effectLst/>
        </p:spPr>
      </p:pic>
      <p:pic>
        <p:nvPicPr>
          <p:cNvPr id="58377" name="Picture 9"/>
          <p:cNvPicPr>
            <a:picLocks noChangeAspect="1" noChangeArrowheads="1"/>
          </p:cNvPicPr>
          <p:nvPr/>
        </p:nvPicPr>
        <p:blipFill>
          <a:blip r:embed="rId5" cstate="print"/>
          <a:srcRect/>
          <a:stretch>
            <a:fillRect/>
          </a:stretch>
        </p:blipFill>
        <p:spPr bwMode="auto">
          <a:xfrm>
            <a:off x="5557837" y="6248400"/>
            <a:ext cx="614363" cy="446230"/>
          </a:xfrm>
          <a:prstGeom prst="rect">
            <a:avLst/>
          </a:prstGeom>
          <a:noFill/>
          <a:ln w="19050">
            <a:noFill/>
            <a:miter lim="800000"/>
            <a:headEnd/>
            <a:tailEnd/>
          </a:ln>
          <a:effectLst/>
        </p:spPr>
      </p:pic>
      <p:pic>
        <p:nvPicPr>
          <p:cNvPr id="58378" name="Picture 10"/>
          <p:cNvPicPr>
            <a:picLocks noChangeAspect="1" noChangeArrowheads="1"/>
          </p:cNvPicPr>
          <p:nvPr/>
        </p:nvPicPr>
        <p:blipFill>
          <a:blip r:embed="rId6" cstate="print"/>
          <a:srcRect/>
          <a:stretch>
            <a:fillRect/>
          </a:stretch>
        </p:blipFill>
        <p:spPr bwMode="auto">
          <a:xfrm>
            <a:off x="3922712" y="6498940"/>
            <a:ext cx="1390650" cy="403668"/>
          </a:xfrm>
          <a:prstGeom prst="rect">
            <a:avLst/>
          </a:prstGeom>
          <a:noFill/>
          <a:ln w="19050">
            <a:noFill/>
            <a:miter lim="800000"/>
            <a:headEnd/>
            <a:tailEnd/>
          </a:ln>
          <a:effectLst/>
        </p:spPr>
      </p:pic>
      <p:sp>
        <p:nvSpPr>
          <p:cNvPr id="58379" name="Line 11"/>
          <p:cNvSpPr>
            <a:spLocks noChangeShapeType="1"/>
          </p:cNvSpPr>
          <p:nvPr/>
        </p:nvSpPr>
        <p:spPr bwMode="auto">
          <a:xfrm flipH="1">
            <a:off x="5176835" y="6553200"/>
            <a:ext cx="385764" cy="87170"/>
          </a:xfrm>
          <a:prstGeom prst="line">
            <a:avLst/>
          </a:prstGeom>
          <a:noFill/>
          <a:ln w="19050">
            <a:solidFill>
              <a:srgbClr val="0000FF"/>
            </a:solidFill>
            <a:round/>
            <a:headEnd/>
            <a:tailEnd type="triangle" w="med" len="med"/>
          </a:ln>
          <a:effectLst/>
        </p:spPr>
        <p:txBody>
          <a:bodyPr/>
          <a:lstStyle/>
          <a:p>
            <a:endParaRPr lang="en-US"/>
          </a:p>
        </p:txBody>
      </p:sp>
      <p:sp>
        <p:nvSpPr>
          <p:cNvPr id="10" name="Rectangle 3"/>
          <p:cNvSpPr txBox="1">
            <a:spLocks noChangeArrowheads="1"/>
          </p:cNvSpPr>
          <p:nvPr/>
        </p:nvSpPr>
        <p:spPr bwMode="auto">
          <a:xfrm>
            <a:off x="152400" y="1321713"/>
            <a:ext cx="4572000" cy="911019"/>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The toroidal magnetic field has a gradient</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Which leads to a drift in the vertical direction  </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4"/>
          <p:cNvPicPr>
            <a:picLocks noChangeAspect="1" noChangeArrowheads="1"/>
          </p:cNvPicPr>
          <p:nvPr/>
        </p:nvPicPr>
        <p:blipFill>
          <a:blip r:embed="rId7" cstate="print"/>
          <a:srcRect/>
          <a:stretch>
            <a:fillRect/>
          </a:stretch>
        </p:blipFill>
        <p:spPr bwMode="auto">
          <a:xfrm>
            <a:off x="685800" y="1550313"/>
            <a:ext cx="770543" cy="428625"/>
          </a:xfrm>
          <a:prstGeom prst="rect">
            <a:avLst/>
          </a:prstGeom>
          <a:noFill/>
          <a:ln w="19050">
            <a:noFill/>
            <a:miter lim="800000"/>
            <a:headEnd/>
            <a:tailEnd/>
          </a:ln>
          <a:effectLst/>
        </p:spPr>
      </p:pic>
      <p:pic>
        <p:nvPicPr>
          <p:cNvPr id="12" name="Picture 5"/>
          <p:cNvPicPr>
            <a:picLocks noChangeAspect="1" noChangeArrowheads="1"/>
          </p:cNvPicPr>
          <p:nvPr/>
        </p:nvPicPr>
        <p:blipFill>
          <a:blip r:embed="rId8" cstate="print"/>
          <a:srcRect/>
          <a:stretch>
            <a:fillRect/>
          </a:stretch>
        </p:blipFill>
        <p:spPr bwMode="auto">
          <a:xfrm>
            <a:off x="2209800" y="1550313"/>
            <a:ext cx="2443163" cy="414918"/>
          </a:xfrm>
          <a:prstGeom prst="rect">
            <a:avLst/>
          </a:prstGeom>
          <a:noFill/>
          <a:ln w="19050">
            <a:noFill/>
            <a:miter lim="800000"/>
            <a:headEnd/>
            <a:tailEnd/>
          </a:ln>
          <a:effectLst/>
        </p:spPr>
      </p:pic>
      <p:sp>
        <p:nvSpPr>
          <p:cNvPr id="13" name="Line 6"/>
          <p:cNvSpPr>
            <a:spLocks noChangeShapeType="1"/>
          </p:cNvSpPr>
          <p:nvPr/>
        </p:nvSpPr>
        <p:spPr bwMode="auto">
          <a:xfrm>
            <a:off x="1524000" y="1778913"/>
            <a:ext cx="504825" cy="0"/>
          </a:xfrm>
          <a:prstGeom prst="line">
            <a:avLst/>
          </a:prstGeom>
          <a:noFill/>
          <a:ln w="19050">
            <a:solidFill>
              <a:srgbClr val="0000FF"/>
            </a:solidFill>
            <a:round/>
            <a:headEnd/>
            <a:tailEnd type="triangle" w="med" len="med"/>
          </a:ln>
          <a:effectLst/>
        </p:spPr>
        <p:txBody>
          <a:bodyPr/>
          <a:lstStyle/>
          <a:p>
            <a:endParaRPr lang="en-US"/>
          </a:p>
        </p:txBody>
      </p:sp>
      <p:pic>
        <p:nvPicPr>
          <p:cNvPr id="14" name="Picture 7"/>
          <p:cNvPicPr>
            <a:picLocks noChangeAspect="1" noChangeArrowheads="1"/>
          </p:cNvPicPr>
          <p:nvPr/>
        </p:nvPicPr>
        <p:blipFill>
          <a:blip r:embed="rId9" cstate="print"/>
          <a:srcRect/>
          <a:stretch>
            <a:fillRect/>
          </a:stretch>
        </p:blipFill>
        <p:spPr bwMode="auto">
          <a:xfrm>
            <a:off x="381000" y="2312313"/>
            <a:ext cx="1401763" cy="538146"/>
          </a:xfrm>
          <a:prstGeom prst="rect">
            <a:avLst/>
          </a:prstGeom>
          <a:noFill/>
          <a:ln w="19050">
            <a:noFill/>
            <a:miter lim="800000"/>
            <a:headEnd/>
            <a:tailEnd/>
          </a:ln>
          <a:effectLst/>
        </p:spPr>
      </p:pic>
      <p:pic>
        <p:nvPicPr>
          <p:cNvPr id="15" name="Picture 8"/>
          <p:cNvPicPr>
            <a:picLocks noChangeAspect="1" noChangeArrowheads="1"/>
          </p:cNvPicPr>
          <p:nvPr/>
        </p:nvPicPr>
        <p:blipFill>
          <a:blip r:embed="rId10" cstate="print"/>
          <a:srcRect/>
          <a:stretch>
            <a:fillRect/>
          </a:stretch>
        </p:blipFill>
        <p:spPr bwMode="auto">
          <a:xfrm>
            <a:off x="1962150" y="2339301"/>
            <a:ext cx="1644295" cy="468312"/>
          </a:xfrm>
          <a:prstGeom prst="rect">
            <a:avLst/>
          </a:prstGeom>
          <a:noFill/>
          <a:ln w="19050">
            <a:noFill/>
            <a:miter lim="800000"/>
            <a:headEnd/>
            <a:tailEnd/>
          </a:ln>
          <a:effectLst/>
        </p:spPr>
      </p:pic>
      <p:sp>
        <p:nvSpPr>
          <p:cNvPr id="16" name="Text Box 9"/>
          <p:cNvSpPr txBox="1">
            <a:spLocks noChangeArrowheads="1"/>
          </p:cNvSpPr>
          <p:nvPr/>
        </p:nvSpPr>
        <p:spPr bwMode="auto">
          <a:xfrm>
            <a:off x="76200" y="2921913"/>
            <a:ext cx="2592388" cy="430887"/>
          </a:xfrm>
          <a:prstGeom prst="rect">
            <a:avLst/>
          </a:prstGeom>
          <a:noFill/>
          <a:ln w="19050">
            <a:noFill/>
            <a:miter lim="800000"/>
            <a:headEnd/>
            <a:tailEnd/>
          </a:ln>
          <a:effectLst/>
        </p:spPr>
        <p:txBody>
          <a:bodyPr>
            <a:spAutoFit/>
          </a:bodyPr>
          <a:lstStyle/>
          <a:p>
            <a:pPr>
              <a:spcBef>
                <a:spcPct val="50000"/>
              </a:spcBef>
            </a:pPr>
            <a:r>
              <a:rPr lang="en-GB" sz="1100" dirty="0">
                <a:solidFill>
                  <a:srgbClr val="FF0000"/>
                </a:solidFill>
                <a:latin typeface="+mn-lt"/>
              </a:rPr>
              <a:t>Note that the sign of the drift depends on the sign of the charge q </a:t>
            </a:r>
          </a:p>
        </p:txBody>
      </p:sp>
      <p:sp>
        <p:nvSpPr>
          <p:cNvPr id="17" name="Line 10"/>
          <p:cNvSpPr>
            <a:spLocks noChangeShapeType="1"/>
          </p:cNvSpPr>
          <p:nvPr/>
        </p:nvSpPr>
        <p:spPr bwMode="auto">
          <a:xfrm flipV="1">
            <a:off x="2514600" y="2845713"/>
            <a:ext cx="304800" cy="152400"/>
          </a:xfrm>
          <a:prstGeom prst="line">
            <a:avLst/>
          </a:prstGeom>
          <a:noFill/>
          <a:ln w="19050">
            <a:solidFill>
              <a:srgbClr val="FF0000"/>
            </a:solidFill>
            <a:round/>
            <a:headEnd/>
            <a:tailEnd type="triangle" w="med" len="med"/>
          </a:ln>
          <a:effectLst/>
        </p:spPr>
        <p:txBody>
          <a:bodyPr/>
          <a:lstStyle/>
          <a:p>
            <a:endParaRPr lang="en-US"/>
          </a:p>
        </p:txBody>
      </p:sp>
      <p:sp>
        <p:nvSpPr>
          <p:cNvPr id="18" name="Rectangle 5"/>
          <p:cNvSpPr txBox="1">
            <a:spLocks noChangeArrowheads="1"/>
          </p:cNvSpPr>
          <p:nvPr/>
        </p:nvSpPr>
        <p:spPr bwMode="auto">
          <a:xfrm>
            <a:off x="1143000" y="3395651"/>
            <a:ext cx="3754438" cy="1557349"/>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The drift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leads to charge separation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Build up of an electric field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and then to an ExB velocity</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9" name="Picture 7"/>
          <p:cNvPicPr>
            <a:picLocks noChangeAspect="1" noChangeArrowheads="1"/>
          </p:cNvPicPr>
          <p:nvPr/>
        </p:nvPicPr>
        <p:blipFill>
          <a:blip r:embed="rId10" cstate="print"/>
          <a:srcRect/>
          <a:stretch>
            <a:fillRect/>
          </a:stretch>
        </p:blipFill>
        <p:spPr bwMode="auto">
          <a:xfrm>
            <a:off x="2027237" y="3243251"/>
            <a:ext cx="1833563" cy="521592"/>
          </a:xfrm>
          <a:prstGeom prst="rect">
            <a:avLst/>
          </a:prstGeom>
          <a:noFill/>
          <a:ln w="19050">
            <a:noFill/>
            <a:miter lim="800000"/>
            <a:headEnd/>
            <a:tailEnd/>
          </a:ln>
          <a:effectLst/>
        </p:spPr>
      </p:pic>
      <p:sp>
        <p:nvSpPr>
          <p:cNvPr id="20" name="Rectangle 4"/>
          <p:cNvSpPr txBox="1">
            <a:spLocks noChangeArrowheads="1"/>
          </p:cNvSpPr>
          <p:nvPr/>
        </p:nvSpPr>
        <p:spPr bwMode="auto">
          <a:xfrm>
            <a:off x="6905625" y="6124325"/>
            <a:ext cx="2209800" cy="695575"/>
          </a:xfrm>
          <a:prstGeom prst="rect">
            <a:avLst/>
          </a:prstGeom>
          <a:solidFill>
            <a:srgbClr val="FFC000"/>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Remedy: a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toroidal</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plasma current will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generate a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poloidal</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field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8372">
                                            <p:bg/>
                                          </p:spTgt>
                                        </p:tgtEl>
                                        <p:attrNameLst>
                                          <p:attrName>style.visibility</p:attrName>
                                        </p:attrNameLst>
                                      </p:cBhvr>
                                      <p:to>
                                        <p:strVal val="visible"/>
                                      </p:to>
                                    </p:set>
                                    <p:animEffect transition="in" filter="checkerboard(across)">
                                      <p:cBhvr>
                                        <p:cTn id="15" dur="500"/>
                                        <p:tgtEl>
                                          <p:spTgt spid="58372">
                                            <p:bg/>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8372">
                                            <p:txEl>
                                              <p:pRg st="0" end="0"/>
                                            </p:txEl>
                                          </p:spTgt>
                                        </p:tgtEl>
                                        <p:attrNameLst>
                                          <p:attrName>style.visibility</p:attrName>
                                        </p:attrNameLst>
                                      </p:cBhvr>
                                      <p:to>
                                        <p:strVal val="visible"/>
                                      </p:to>
                                    </p:set>
                                    <p:animEffect transition="in" filter="checkerboard(across)">
                                      <p:cBhvr>
                                        <p:cTn id="20" dur="500"/>
                                        <p:tgtEl>
                                          <p:spTgt spid="583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8372">
                                            <p:txEl>
                                              <p:pRg st="4" end="4"/>
                                            </p:txEl>
                                          </p:spTgt>
                                        </p:tgtEl>
                                        <p:attrNameLst>
                                          <p:attrName>style.visibility</p:attrName>
                                        </p:attrNameLst>
                                      </p:cBhvr>
                                      <p:to>
                                        <p:strVal val="visible"/>
                                      </p:to>
                                    </p:set>
                                    <p:animEffect transition="in" filter="checkerboard(across)">
                                      <p:cBhvr>
                                        <p:cTn id="25" dur="500"/>
                                        <p:tgtEl>
                                          <p:spTgt spid="5837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8372">
                                            <p:txEl>
                                              <p:pRg st="5" end="5"/>
                                            </p:txEl>
                                          </p:spTgt>
                                        </p:tgtEl>
                                        <p:attrNameLst>
                                          <p:attrName>style.visibility</p:attrName>
                                        </p:attrNameLst>
                                      </p:cBhvr>
                                      <p:to>
                                        <p:strVal val="visible"/>
                                      </p:to>
                                    </p:set>
                                    <p:animEffect transition="in" filter="checkerboard(across)">
                                      <p:cBhvr>
                                        <p:cTn id="30" dur="500"/>
                                        <p:tgtEl>
                                          <p:spTgt spid="5837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8372">
                                            <p:txEl>
                                              <p:pRg st="7" end="7"/>
                                            </p:txEl>
                                          </p:spTgt>
                                        </p:tgtEl>
                                        <p:attrNameLst>
                                          <p:attrName>style.visibility</p:attrName>
                                        </p:attrNameLst>
                                      </p:cBhvr>
                                      <p:to>
                                        <p:strVal val="visible"/>
                                      </p:to>
                                    </p:set>
                                    <p:animEffect transition="in" filter="checkerboard(across)">
                                      <p:cBhvr>
                                        <p:cTn id="35" dur="500"/>
                                        <p:tgtEl>
                                          <p:spTgt spid="58372">
                                            <p:txEl>
                                              <p:pRg st="7" end="7"/>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58376"/>
                                        </p:tgtEl>
                                        <p:attrNameLst>
                                          <p:attrName>style.visibility</p:attrName>
                                        </p:attrNameLst>
                                      </p:cBhvr>
                                      <p:to>
                                        <p:strVal val="visible"/>
                                      </p:to>
                                    </p:set>
                                    <p:animEffect transition="in" filter="checkerboard(across)">
                                      <p:cBhvr>
                                        <p:cTn id="38" dur="500"/>
                                        <p:tgtEl>
                                          <p:spTgt spid="58376"/>
                                        </p:tgtEl>
                                      </p:cBhvr>
                                    </p:animEffect>
                                  </p:childTnLst>
                                </p:cTn>
                              </p:par>
                              <p:par>
                                <p:cTn id="39" presetID="5" presetClass="entr" presetSubtype="10" fill="hold" nodeType="withEffect">
                                  <p:stCondLst>
                                    <p:cond delay="0"/>
                                  </p:stCondLst>
                                  <p:childTnLst>
                                    <p:set>
                                      <p:cBhvr>
                                        <p:cTn id="40" dur="1" fill="hold">
                                          <p:stCondLst>
                                            <p:cond delay="0"/>
                                          </p:stCondLst>
                                        </p:cTn>
                                        <p:tgtEl>
                                          <p:spTgt spid="58377"/>
                                        </p:tgtEl>
                                        <p:attrNameLst>
                                          <p:attrName>style.visibility</p:attrName>
                                        </p:attrNameLst>
                                      </p:cBhvr>
                                      <p:to>
                                        <p:strVal val="visible"/>
                                      </p:to>
                                    </p:set>
                                    <p:animEffect transition="in" filter="checkerboard(across)">
                                      <p:cBhvr>
                                        <p:cTn id="41" dur="500"/>
                                        <p:tgtEl>
                                          <p:spTgt spid="58377"/>
                                        </p:tgtEl>
                                      </p:cBhvr>
                                    </p:animEffect>
                                  </p:childTnLst>
                                </p:cTn>
                              </p:par>
                              <p:par>
                                <p:cTn id="42" presetID="5" presetClass="entr" presetSubtype="10" fill="hold" nodeType="withEffect">
                                  <p:stCondLst>
                                    <p:cond delay="0"/>
                                  </p:stCondLst>
                                  <p:childTnLst>
                                    <p:set>
                                      <p:cBhvr>
                                        <p:cTn id="43" dur="1" fill="hold">
                                          <p:stCondLst>
                                            <p:cond delay="0"/>
                                          </p:stCondLst>
                                        </p:cTn>
                                        <p:tgtEl>
                                          <p:spTgt spid="58378"/>
                                        </p:tgtEl>
                                        <p:attrNameLst>
                                          <p:attrName>style.visibility</p:attrName>
                                        </p:attrNameLst>
                                      </p:cBhvr>
                                      <p:to>
                                        <p:strVal val="visible"/>
                                      </p:to>
                                    </p:set>
                                    <p:animEffect transition="in" filter="checkerboard(across)">
                                      <p:cBhvr>
                                        <p:cTn id="44" dur="500"/>
                                        <p:tgtEl>
                                          <p:spTgt spid="58378"/>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58379"/>
                                        </p:tgtEl>
                                        <p:attrNameLst>
                                          <p:attrName>style.visibility</p:attrName>
                                        </p:attrNameLst>
                                      </p:cBhvr>
                                      <p:to>
                                        <p:strVal val="visible"/>
                                      </p:to>
                                    </p:set>
                                    <p:animEffect transition="in" filter="checkerboard(across)">
                                      <p:cBhvr>
                                        <p:cTn id="47" dur="5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animBg="1"/>
      <p:bldP spid="58379"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31863" y="1"/>
            <a:ext cx="7158037" cy="990600"/>
          </a:xfrm>
        </p:spPr>
        <p:txBody>
          <a:bodyPr/>
          <a:lstStyle/>
          <a:p>
            <a:r>
              <a:rPr lang="en-GB" i="1" dirty="0" smtClean="0">
                <a:solidFill>
                  <a:srgbClr val="000099"/>
                </a:solidFill>
                <a:cs typeface="Times New Roman" pitchFamily="18" charset="0"/>
              </a:rPr>
              <a:t>The </a:t>
            </a:r>
            <a:r>
              <a:rPr lang="en-GB" i="1" dirty="0" err="1" smtClean="0">
                <a:solidFill>
                  <a:srgbClr val="000099"/>
                </a:solidFill>
                <a:cs typeface="Times New Roman" pitchFamily="18" charset="0"/>
              </a:rPr>
              <a:t>toroidal</a:t>
            </a:r>
            <a:r>
              <a:rPr lang="en-GB" i="1" dirty="0" smtClean="0">
                <a:solidFill>
                  <a:srgbClr val="000099"/>
                </a:solidFill>
                <a:cs typeface="Times New Roman" pitchFamily="18" charset="0"/>
              </a:rPr>
              <a:t> electric field </a:t>
            </a:r>
          </a:p>
        </p:txBody>
      </p:sp>
      <p:sp>
        <p:nvSpPr>
          <p:cNvPr id="67588" name="Rectangle 4"/>
          <p:cNvSpPr>
            <a:spLocks noGrp="1" noChangeArrowheads="1"/>
          </p:cNvSpPr>
          <p:nvPr>
            <p:ph type="body" sz="half" idx="1"/>
          </p:nvPr>
        </p:nvSpPr>
        <p:spPr>
          <a:xfrm>
            <a:off x="304800" y="1295400"/>
            <a:ext cx="4170363" cy="3496342"/>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Plasma is the second winding of a transformer</a:t>
            </a:r>
          </a:p>
          <a:p>
            <a:pPr>
              <a:lnSpc>
                <a:spcPct val="80000"/>
              </a:lnSpc>
              <a:buNone/>
            </a:pPr>
            <a:endParaRPr lang="en-GB" sz="1400" b="0" kern="1200" dirty="0" smtClean="0"/>
          </a:p>
          <a:p>
            <a:pPr>
              <a:lnSpc>
                <a:spcPct val="80000"/>
              </a:lnSpc>
              <a:buNone/>
            </a:pPr>
            <a:r>
              <a:rPr lang="en-GB" sz="1400" b="0" kern="1200" dirty="0" smtClean="0"/>
              <a:t>Flux in the iron core cannot be increased forever. </a:t>
            </a:r>
          </a:p>
          <a:p>
            <a:pPr>
              <a:lnSpc>
                <a:spcPct val="80000"/>
              </a:lnSpc>
              <a:buNone/>
            </a:pPr>
            <a:r>
              <a:rPr lang="en-GB" sz="1400" b="0" kern="1200" dirty="0" smtClean="0"/>
              <a:t>The </a:t>
            </a:r>
            <a:r>
              <a:rPr lang="en-GB" sz="1400" b="0" kern="1200" dirty="0" err="1" smtClean="0"/>
              <a:t>tokamak</a:t>
            </a:r>
            <a:r>
              <a:rPr lang="en-GB" sz="1400" b="0" kern="1200" dirty="0" smtClean="0"/>
              <a:t> is necessarily a pulsed machine</a:t>
            </a:r>
          </a:p>
          <a:p>
            <a:pPr>
              <a:lnSpc>
                <a:spcPct val="80000"/>
              </a:lnSpc>
              <a:buNone/>
            </a:pPr>
            <a:endParaRPr lang="en-GB" sz="1400" b="0" kern="1200" dirty="0" smtClean="0"/>
          </a:p>
          <a:p>
            <a:pPr>
              <a:lnSpc>
                <a:spcPct val="80000"/>
              </a:lnSpc>
              <a:buNone/>
            </a:pPr>
            <a:r>
              <a:rPr lang="en-GB" sz="1400" b="0" kern="1200" dirty="0" smtClean="0"/>
              <a:t>That is not good for energy production </a:t>
            </a:r>
          </a:p>
          <a:p>
            <a:pPr>
              <a:lnSpc>
                <a:spcPct val="80000"/>
              </a:lnSpc>
              <a:buNone/>
            </a:pPr>
            <a:endParaRPr lang="en-GB" sz="1400" b="0" kern="1200" dirty="0" smtClean="0"/>
          </a:p>
          <a:p>
            <a:pPr>
              <a:lnSpc>
                <a:spcPct val="80000"/>
              </a:lnSpc>
              <a:buNone/>
            </a:pPr>
            <a:r>
              <a:rPr lang="en-GB" sz="1400" b="0" kern="1200" dirty="0" smtClean="0"/>
              <a:t>Also thermal stresses are associated with the </a:t>
            </a:r>
          </a:p>
          <a:p>
            <a:pPr>
              <a:lnSpc>
                <a:spcPct val="80000"/>
              </a:lnSpc>
              <a:buNone/>
            </a:pPr>
            <a:r>
              <a:rPr lang="en-GB" sz="1400" b="0" kern="1200" dirty="0" smtClean="0"/>
              <a:t>pulsed character </a:t>
            </a:r>
          </a:p>
          <a:p>
            <a:pPr>
              <a:lnSpc>
                <a:spcPct val="80000"/>
              </a:lnSpc>
              <a:buNone/>
            </a:pPr>
            <a:endParaRPr lang="en-GB" sz="1400" b="0" kern="1200" dirty="0" smtClean="0"/>
          </a:p>
          <a:p>
            <a:pPr>
              <a:lnSpc>
                <a:spcPct val="80000"/>
              </a:lnSpc>
              <a:buNone/>
            </a:pPr>
            <a:r>
              <a:rPr lang="en-GB" sz="1400" b="0" kern="1200" dirty="0" smtClean="0"/>
              <a:t>One can either: live with it / drive current another </a:t>
            </a:r>
          </a:p>
          <a:p>
            <a:pPr>
              <a:lnSpc>
                <a:spcPct val="80000"/>
              </a:lnSpc>
              <a:buNone/>
            </a:pPr>
            <a:r>
              <a:rPr lang="en-GB" sz="1400" b="0" kern="1200" dirty="0" smtClean="0"/>
              <a:t>way / use a different concept </a:t>
            </a:r>
          </a:p>
          <a:p>
            <a:pPr>
              <a:lnSpc>
                <a:spcPct val="80000"/>
              </a:lnSpc>
              <a:buNone/>
            </a:pPr>
            <a:endParaRPr lang="en-GB" sz="1400" b="0" kern="1200" dirty="0" smtClean="0"/>
          </a:p>
          <a:p>
            <a:pPr>
              <a:lnSpc>
                <a:spcPct val="80000"/>
              </a:lnSpc>
              <a:buNone/>
            </a:pPr>
            <a:r>
              <a:rPr lang="en-GB" sz="1400" b="0" dirty="0" smtClean="0"/>
              <a:t>Because of the plasma current the field lines wind</a:t>
            </a:r>
          </a:p>
          <a:p>
            <a:pPr>
              <a:lnSpc>
                <a:spcPct val="80000"/>
              </a:lnSpc>
              <a:buNone/>
            </a:pPr>
            <a:r>
              <a:rPr lang="en-GB" sz="1400" b="0" dirty="0" smtClean="0"/>
              <a:t>around helically </a:t>
            </a:r>
          </a:p>
          <a:p>
            <a:pPr>
              <a:lnSpc>
                <a:spcPct val="80000"/>
              </a:lnSpc>
              <a:buNone/>
            </a:pPr>
            <a:endParaRPr lang="en-GB" sz="1400" b="0" kern="1200" dirty="0" smtClean="0"/>
          </a:p>
        </p:txBody>
      </p:sp>
      <p:pic>
        <p:nvPicPr>
          <p:cNvPr id="67590" name="Picture 6" descr="tokamak_transformer"/>
          <p:cNvPicPr>
            <a:picLocks noGrp="1" noChangeAspect="1" noChangeArrowheads="1"/>
          </p:cNvPicPr>
          <p:nvPr>
            <p:ph sz="half" idx="2"/>
          </p:nvPr>
        </p:nvPicPr>
        <p:blipFill>
          <a:blip r:embed="rId3" cstate="print"/>
          <a:srcRect/>
          <a:stretch>
            <a:fillRect/>
          </a:stretch>
        </p:blipFill>
        <p:spPr>
          <a:xfrm>
            <a:off x="4716463" y="2205038"/>
            <a:ext cx="4176712" cy="2959100"/>
          </a:xfrm>
          <a:noFill/>
          <a:ln/>
        </p:spPr>
      </p:pic>
      <p:pic>
        <p:nvPicPr>
          <p:cNvPr id="6" name="Picture 7" descr="tokamak_field"/>
          <p:cNvPicPr>
            <a:picLocks noChangeAspect="1" noChangeArrowheads="1"/>
          </p:cNvPicPr>
          <p:nvPr/>
        </p:nvPicPr>
        <p:blipFill>
          <a:blip r:embed="rId4" cstate="print"/>
          <a:srcRect/>
          <a:stretch>
            <a:fillRect/>
          </a:stretch>
        </p:blipFill>
        <p:spPr bwMode="auto">
          <a:xfrm>
            <a:off x="0" y="4859273"/>
            <a:ext cx="3200400" cy="1998727"/>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14400" y="1"/>
            <a:ext cx="7158037" cy="1066800"/>
          </a:xfrm>
        </p:spPr>
        <p:txBody>
          <a:bodyPr/>
          <a:lstStyle/>
          <a:p>
            <a:r>
              <a:rPr lang="en-GB" i="1" dirty="0" err="1" smtClean="0">
                <a:solidFill>
                  <a:srgbClr val="000099"/>
                </a:solidFill>
                <a:cs typeface="Times New Roman" pitchFamily="18" charset="0"/>
              </a:rPr>
              <a:t>Tokamak</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niet</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enige</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oplossing</a:t>
            </a:r>
            <a:r>
              <a:rPr lang="en-GB" i="1" dirty="0" smtClean="0">
                <a:solidFill>
                  <a:srgbClr val="000099"/>
                </a:solidFill>
                <a:cs typeface="Times New Roman" pitchFamily="18" charset="0"/>
              </a:rPr>
              <a:t>: W7X</a:t>
            </a:r>
          </a:p>
        </p:txBody>
      </p:sp>
      <p:sp>
        <p:nvSpPr>
          <p:cNvPr id="91139" name="Rectangle 3"/>
          <p:cNvSpPr>
            <a:spLocks noGrp="1" noChangeArrowheads="1"/>
          </p:cNvSpPr>
          <p:nvPr>
            <p:ph type="body" sz="half" idx="1"/>
          </p:nvPr>
        </p:nvSpPr>
        <p:spPr>
          <a:xfrm>
            <a:off x="228600" y="1371600"/>
            <a:ext cx="4322763" cy="2850011"/>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A combination of helical coils and </a:t>
            </a:r>
            <a:r>
              <a:rPr lang="en-GB" sz="1400" b="0" kern="1200" dirty="0" err="1" smtClean="0"/>
              <a:t>toroidal</a:t>
            </a:r>
            <a:r>
              <a:rPr lang="en-GB" sz="1400" b="0" kern="1200" dirty="0" smtClean="0"/>
              <a:t> field </a:t>
            </a:r>
          </a:p>
          <a:p>
            <a:pPr>
              <a:lnSpc>
                <a:spcPct val="80000"/>
              </a:lnSpc>
              <a:buNone/>
            </a:pPr>
            <a:r>
              <a:rPr lang="en-GB" sz="1400" b="0" kern="1200" dirty="0" smtClean="0"/>
              <a:t>coils can be changed to use modular coils </a:t>
            </a:r>
          </a:p>
          <a:p>
            <a:pPr>
              <a:lnSpc>
                <a:spcPct val="80000"/>
              </a:lnSpc>
              <a:buNone/>
            </a:pPr>
            <a:endParaRPr lang="en-GB" sz="1400" b="0" kern="1200" dirty="0" smtClean="0"/>
          </a:p>
          <a:p>
            <a:pPr>
              <a:lnSpc>
                <a:spcPct val="80000"/>
              </a:lnSpc>
              <a:buNone/>
            </a:pPr>
            <a:r>
              <a:rPr lang="en-GB" sz="1400" b="0" kern="1200" dirty="0" smtClean="0"/>
              <a:t>Modular coils of W7x</a:t>
            </a:r>
          </a:p>
          <a:p>
            <a:pPr>
              <a:lnSpc>
                <a:spcPct val="80000"/>
              </a:lnSpc>
              <a:buNone/>
            </a:pPr>
            <a:endParaRPr lang="en-GB" sz="1400" b="0" kern="1200" dirty="0" smtClean="0"/>
          </a:p>
          <a:p>
            <a:pPr>
              <a:lnSpc>
                <a:spcPct val="80000"/>
              </a:lnSpc>
              <a:buNone/>
            </a:pPr>
            <a:r>
              <a:rPr lang="en-GB" sz="1400" b="0" kern="1200" dirty="0" smtClean="0"/>
              <a:t>There is a large disadvantage in the use of the </a:t>
            </a:r>
          </a:p>
          <a:p>
            <a:pPr>
              <a:lnSpc>
                <a:spcPct val="80000"/>
              </a:lnSpc>
              <a:buNone/>
            </a:pPr>
            <a:r>
              <a:rPr lang="en-GB" sz="1400" b="0" kern="1200" dirty="0" smtClean="0"/>
              <a:t>modular coils. They are highly bend and therefore </a:t>
            </a:r>
          </a:p>
          <a:p>
            <a:pPr>
              <a:lnSpc>
                <a:spcPct val="80000"/>
              </a:lnSpc>
              <a:buNone/>
            </a:pPr>
            <a:r>
              <a:rPr lang="en-GB" sz="1400" b="0" kern="1200" dirty="0" smtClean="0"/>
              <a:t>there are large force on them </a:t>
            </a:r>
          </a:p>
          <a:p>
            <a:pPr>
              <a:lnSpc>
                <a:spcPct val="80000"/>
              </a:lnSpc>
              <a:buNone/>
            </a:pPr>
            <a:endParaRPr lang="en-GB" sz="1400" b="0" kern="1200" dirty="0" smtClean="0"/>
          </a:p>
          <a:p>
            <a:pPr>
              <a:lnSpc>
                <a:spcPct val="80000"/>
              </a:lnSpc>
              <a:buNone/>
            </a:pPr>
            <a:r>
              <a:rPr lang="en-GB" sz="1400" b="0" kern="1200" dirty="0" smtClean="0"/>
              <a:t>In general it is difficult to build a compact device with </a:t>
            </a:r>
          </a:p>
          <a:p>
            <a:pPr>
              <a:lnSpc>
                <a:spcPct val="80000"/>
              </a:lnSpc>
              <a:buNone/>
            </a:pPr>
            <a:r>
              <a:rPr lang="en-GB" sz="1400" b="0" kern="1200" dirty="0" smtClean="0"/>
              <a:t>a big plasma. The poloidal field one imposes from </a:t>
            </a:r>
          </a:p>
          <a:p>
            <a:pPr>
              <a:lnSpc>
                <a:spcPct val="80000"/>
              </a:lnSpc>
              <a:buNone/>
            </a:pPr>
            <a:r>
              <a:rPr lang="en-GB" sz="1400" b="0" kern="1200" dirty="0" smtClean="0"/>
              <a:t>the outside decays rapidly with distance from the </a:t>
            </a:r>
          </a:p>
          <a:p>
            <a:pPr>
              <a:lnSpc>
                <a:spcPct val="80000"/>
              </a:lnSpc>
              <a:buNone/>
            </a:pPr>
            <a:r>
              <a:rPr lang="en-GB" sz="1400" b="0" kern="1200" dirty="0" smtClean="0"/>
              <a:t>coils </a:t>
            </a:r>
          </a:p>
        </p:txBody>
      </p:sp>
      <p:pic>
        <p:nvPicPr>
          <p:cNvPr id="5" name="Picture 4" descr="stellarator_coils2"/>
          <p:cNvPicPr>
            <a:picLocks noChangeAspect="1" noChangeArrowheads="1"/>
          </p:cNvPicPr>
          <p:nvPr/>
        </p:nvPicPr>
        <p:blipFill>
          <a:blip r:embed="rId3" cstate="print"/>
          <a:srcRect/>
          <a:stretch>
            <a:fillRect/>
          </a:stretch>
        </p:blipFill>
        <p:spPr bwMode="auto">
          <a:xfrm>
            <a:off x="4648200" y="1295400"/>
            <a:ext cx="3974359" cy="2209194"/>
          </a:xfrm>
          <a:prstGeom prst="rect">
            <a:avLst/>
          </a:prstGeom>
          <a:noFill/>
          <a:ln w="19050">
            <a:noFill/>
            <a:miter lim="800000"/>
            <a:headEnd/>
            <a:tailEnd/>
          </a:ln>
        </p:spPr>
      </p:pic>
      <p:pic>
        <p:nvPicPr>
          <p:cNvPr id="132098" name="Picture 2"/>
          <p:cNvPicPr>
            <a:picLocks noChangeAspect="1" noChangeArrowheads="1"/>
          </p:cNvPicPr>
          <p:nvPr/>
        </p:nvPicPr>
        <p:blipFill>
          <a:blip r:embed="rId4" cstate="print"/>
          <a:srcRect/>
          <a:stretch>
            <a:fillRect/>
          </a:stretch>
        </p:blipFill>
        <p:spPr bwMode="auto">
          <a:xfrm>
            <a:off x="1" y="1058757"/>
            <a:ext cx="9144000" cy="57992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93188" name="Rectangle 4"/>
          <p:cNvSpPr>
            <a:spLocks noGrp="1" noChangeArrowheads="1"/>
          </p:cNvSpPr>
          <p:nvPr>
            <p:ph type="title"/>
          </p:nvPr>
        </p:nvSpPr>
        <p:spPr>
          <a:xfrm>
            <a:off x="762000" y="0"/>
            <a:ext cx="7772400" cy="914400"/>
          </a:xfrm>
        </p:spPr>
        <p:txBody>
          <a:bodyPr/>
          <a:lstStyle/>
          <a:p>
            <a:r>
              <a:rPr lang="en-GB" i="1" dirty="0" smtClean="0">
                <a:solidFill>
                  <a:srgbClr val="000099"/>
                </a:solidFill>
                <a:cs typeface="Times New Roman" pitchFamily="18" charset="0"/>
              </a:rPr>
              <a:t>Compact </a:t>
            </a:r>
            <a:r>
              <a:rPr lang="en-GB" i="1" dirty="0" err="1" smtClean="0">
                <a:solidFill>
                  <a:srgbClr val="000099"/>
                </a:solidFill>
                <a:cs typeface="Times New Roman" pitchFamily="18" charset="0"/>
              </a:rPr>
              <a:t>stellarator</a:t>
            </a:r>
            <a:r>
              <a:rPr lang="en-GB" i="1" dirty="0" smtClean="0">
                <a:solidFill>
                  <a:srgbClr val="000099"/>
                </a:solidFill>
                <a:cs typeface="Times New Roman" pitchFamily="18" charset="0"/>
              </a:rPr>
              <a:t> NCSX </a:t>
            </a:r>
            <a:r>
              <a:rPr lang="en-GB" i="1" dirty="0" err="1" smtClean="0">
                <a:solidFill>
                  <a:srgbClr val="000099"/>
                </a:solidFill>
                <a:cs typeface="Times New Roman" pitchFamily="18" charset="0"/>
              </a:rPr>
              <a:t>princeton</a:t>
            </a:r>
            <a:r>
              <a:rPr lang="en-GB" i="1" dirty="0" smtClean="0">
                <a:solidFill>
                  <a:srgbClr val="000099"/>
                </a:solidFill>
                <a:cs typeface="Times New Roman" pitchFamily="18" charset="0"/>
              </a:rPr>
              <a:t> </a:t>
            </a:r>
          </a:p>
        </p:txBody>
      </p:sp>
      <p:pic>
        <p:nvPicPr>
          <p:cNvPr id="93192" name="Picture 8" descr="ncsx2"/>
          <p:cNvPicPr>
            <a:picLocks noGrp="1" noChangeAspect="1" noChangeArrowheads="1"/>
          </p:cNvPicPr>
          <p:nvPr>
            <p:ph sz="half" idx="1"/>
          </p:nvPr>
        </p:nvPicPr>
        <p:blipFill>
          <a:blip r:embed="rId3" cstate="print"/>
          <a:srcRect/>
          <a:stretch>
            <a:fillRect/>
          </a:stretch>
        </p:blipFill>
        <p:spPr>
          <a:xfrm>
            <a:off x="1225550" y="2051050"/>
            <a:ext cx="3200400" cy="3975100"/>
          </a:xfrm>
          <a:noFill/>
          <a:ln/>
        </p:spPr>
      </p:pic>
      <p:pic>
        <p:nvPicPr>
          <p:cNvPr id="93194" name="Picture 10" descr="ncsx"/>
          <p:cNvPicPr>
            <a:picLocks noGrp="1" noChangeAspect="1" noChangeArrowheads="1"/>
          </p:cNvPicPr>
          <p:nvPr>
            <p:ph sz="half" idx="2"/>
          </p:nvPr>
        </p:nvPicPr>
        <p:blipFill>
          <a:blip r:embed="rId4" cstate="print"/>
          <a:srcRect/>
          <a:stretch>
            <a:fillRect/>
          </a:stretch>
        </p:blipFill>
        <p:spPr>
          <a:xfrm>
            <a:off x="5003800" y="2636838"/>
            <a:ext cx="3467100" cy="3671887"/>
          </a:xfrm>
          <a:noFill/>
          <a:ln/>
        </p:spPr>
      </p:pic>
      <p:sp>
        <p:nvSpPr>
          <p:cNvPr id="93195" name="Text Box 11"/>
          <p:cNvSpPr txBox="1">
            <a:spLocks noChangeArrowheads="1"/>
          </p:cNvSpPr>
          <p:nvPr/>
        </p:nvSpPr>
        <p:spPr bwMode="auto">
          <a:xfrm>
            <a:off x="4572000" y="1371600"/>
            <a:ext cx="4176712" cy="923330"/>
          </a:xfrm>
          <a:prstGeom prst="rect">
            <a:avLst/>
          </a:prstGeom>
          <a:noFill/>
          <a:ln w="9525">
            <a:noFill/>
            <a:miter lim="800000"/>
            <a:headEnd/>
            <a:tailEnd/>
          </a:ln>
          <a:effectLst/>
        </p:spPr>
        <p:txBody>
          <a:bodyPr>
            <a:spAutoFit/>
          </a:bodyPr>
          <a:lstStyle/>
          <a:p>
            <a:pPr>
              <a:spcBef>
                <a:spcPct val="50000"/>
              </a:spcBef>
            </a:pPr>
            <a:r>
              <a:rPr lang="en-GB" dirty="0">
                <a:latin typeface="+mn-lt"/>
              </a:rPr>
              <a:t>Compact </a:t>
            </a:r>
            <a:r>
              <a:rPr lang="en-GB" dirty="0" err="1" smtClean="0">
                <a:latin typeface="+mn-lt"/>
              </a:rPr>
              <a:t>stellarators</a:t>
            </a:r>
            <a:r>
              <a:rPr lang="en-GB" dirty="0" smtClean="0">
                <a:latin typeface="+mn-lt"/>
              </a:rPr>
              <a:t> </a:t>
            </a:r>
            <a:r>
              <a:rPr lang="en-GB" dirty="0">
                <a:latin typeface="+mn-lt"/>
              </a:rPr>
              <a:t>are a challenge. </a:t>
            </a:r>
            <a:r>
              <a:rPr lang="en-GB" dirty="0" smtClean="0">
                <a:latin typeface="+mn-lt"/>
              </a:rPr>
              <a:t>The plasma </a:t>
            </a:r>
            <a:r>
              <a:rPr lang="en-GB" dirty="0">
                <a:latin typeface="+mn-lt"/>
              </a:rPr>
              <a:t>current in this device </a:t>
            </a:r>
            <a:r>
              <a:rPr lang="en-GB" dirty="0" smtClean="0">
                <a:latin typeface="+mn-lt"/>
              </a:rPr>
              <a:t>is not </a:t>
            </a:r>
            <a:r>
              <a:rPr lang="en-GB" dirty="0">
                <a:latin typeface="+mn-lt"/>
              </a:rPr>
              <a:t>driven by a </a:t>
            </a:r>
            <a:r>
              <a:rPr lang="en-GB" dirty="0" smtClean="0">
                <a:latin typeface="+mn-lt"/>
              </a:rPr>
              <a:t>transformer.</a:t>
            </a:r>
            <a:endParaRPr lang="en-GB" dirty="0">
              <a:latin typeface="+mn-l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Het begin</a:t>
            </a:r>
          </a:p>
        </p:txBody>
      </p:sp>
      <p:sp>
        <p:nvSpPr>
          <p:cNvPr id="4" name="Content Placeholder 3"/>
          <p:cNvSpPr>
            <a:spLocks noGrp="1"/>
          </p:cNvSpPr>
          <p:nvPr>
            <p:ph idx="1"/>
          </p:nvPr>
        </p:nvSpPr>
        <p:spPr>
          <a:xfrm>
            <a:off x="685800" y="1676400"/>
            <a:ext cx="3810000" cy="4114800"/>
          </a:xfrm>
        </p:spPr>
        <p:txBody>
          <a:bodyPr/>
          <a:lstStyle/>
          <a:p>
            <a:r>
              <a:rPr lang="en-US" sz="1800" b="0" dirty="0" smtClean="0"/>
              <a:t>Manhattan project</a:t>
            </a:r>
          </a:p>
          <a:p>
            <a:r>
              <a:rPr lang="en-US" sz="1800" b="0" dirty="0" smtClean="0"/>
              <a:t>Plutonium </a:t>
            </a:r>
            <a:r>
              <a:rPr lang="en-US" sz="1800" b="0" dirty="0" err="1" smtClean="0"/>
              <a:t>productie</a:t>
            </a:r>
            <a:endParaRPr lang="en-US" sz="1800" b="0" dirty="0" smtClean="0"/>
          </a:p>
          <a:p>
            <a:r>
              <a:rPr lang="en-US" sz="1800" b="0" dirty="0" smtClean="0"/>
              <a:t>Reactor B in Hanford</a:t>
            </a:r>
          </a:p>
          <a:p>
            <a:r>
              <a:rPr lang="en-US" sz="1800" b="0" dirty="0" smtClean="0"/>
              <a:t>Trinity: the gadget</a:t>
            </a:r>
          </a:p>
          <a:p>
            <a:r>
              <a:rPr lang="en-US" sz="1800" b="0" dirty="0" smtClean="0"/>
              <a:t>Nagasaki </a:t>
            </a:r>
            <a:r>
              <a:rPr lang="en-US" sz="1800" b="0" dirty="0" err="1" smtClean="0"/>
              <a:t>bom</a:t>
            </a:r>
            <a:endParaRPr lang="en-US" sz="1800" b="0" dirty="0" smtClean="0"/>
          </a:p>
          <a:p>
            <a:endParaRPr lang="en-US" dirty="0"/>
          </a:p>
        </p:txBody>
      </p:sp>
      <p:pic>
        <p:nvPicPr>
          <p:cNvPr id="148482" name="Picture 2" descr="C:\Users\jo\Desktop\HanfordAerial2VeryLarge.jpg"/>
          <p:cNvPicPr>
            <a:picLocks noChangeAspect="1" noChangeArrowheads="1"/>
          </p:cNvPicPr>
          <p:nvPr/>
        </p:nvPicPr>
        <p:blipFill>
          <a:blip r:embed="rId3" cstate="print"/>
          <a:srcRect/>
          <a:stretch>
            <a:fillRect/>
          </a:stretch>
        </p:blipFill>
        <p:spPr bwMode="auto">
          <a:xfrm>
            <a:off x="4800600" y="1371600"/>
            <a:ext cx="4343400" cy="3272028"/>
          </a:xfrm>
          <a:prstGeom prst="rect">
            <a:avLst/>
          </a:prstGeom>
          <a:noFill/>
        </p:spPr>
      </p:pic>
      <p:pic>
        <p:nvPicPr>
          <p:cNvPr id="148483" name="Picture 3" descr="C:\Users\jo\Desktop\Trinity_Gadget.jpg"/>
          <p:cNvPicPr>
            <a:picLocks noChangeAspect="1" noChangeArrowheads="1"/>
          </p:cNvPicPr>
          <p:nvPr/>
        </p:nvPicPr>
        <p:blipFill>
          <a:blip r:embed="rId4" cstate="print"/>
          <a:srcRect/>
          <a:stretch>
            <a:fillRect/>
          </a:stretch>
        </p:blipFill>
        <p:spPr bwMode="auto">
          <a:xfrm>
            <a:off x="0" y="4200525"/>
            <a:ext cx="3383256" cy="2657475"/>
          </a:xfrm>
          <a:prstGeom prst="rect">
            <a:avLst/>
          </a:prstGeom>
          <a:noFill/>
        </p:spPr>
      </p:pic>
      <p:pic>
        <p:nvPicPr>
          <p:cNvPr id="148484" name="Picture 4" descr="C:\Users\jo\Desktop\474px-AtomicEffects-p7a.jpg"/>
          <p:cNvPicPr>
            <a:picLocks noChangeAspect="1" noChangeArrowheads="1"/>
          </p:cNvPicPr>
          <p:nvPr/>
        </p:nvPicPr>
        <p:blipFill>
          <a:blip r:embed="rId5" cstate="print"/>
          <a:srcRect/>
          <a:stretch>
            <a:fillRect/>
          </a:stretch>
        </p:blipFill>
        <p:spPr bwMode="auto">
          <a:xfrm>
            <a:off x="5638800" y="4800600"/>
            <a:ext cx="1625346" cy="2057400"/>
          </a:xfrm>
          <a:prstGeom prst="rect">
            <a:avLst/>
          </a:prstGeom>
          <a:noFill/>
        </p:spPr>
      </p:pic>
      <p:pic>
        <p:nvPicPr>
          <p:cNvPr id="148485" name="Picture 5" descr="C:\Users\jo\Desktop\487px-AtomicEffects-p7b.jpg"/>
          <p:cNvPicPr>
            <a:picLocks noChangeAspect="1" noChangeArrowheads="1"/>
          </p:cNvPicPr>
          <p:nvPr/>
        </p:nvPicPr>
        <p:blipFill>
          <a:blip r:embed="rId6" cstate="print"/>
          <a:srcRect/>
          <a:stretch>
            <a:fillRect/>
          </a:stretch>
        </p:blipFill>
        <p:spPr bwMode="auto">
          <a:xfrm>
            <a:off x="7467600" y="4796063"/>
            <a:ext cx="1676400" cy="2061937"/>
          </a:xfrm>
          <a:prstGeom prst="rect">
            <a:avLst/>
          </a:prstGeom>
          <a:noFill/>
        </p:spPr>
      </p:pic>
      <p:pic>
        <p:nvPicPr>
          <p:cNvPr id="148486" name="Picture 6" descr="C:\Users\jo\Desktop\755px-Trinity_explosion_(color).jpg"/>
          <p:cNvPicPr>
            <a:picLocks noChangeAspect="1" noChangeArrowheads="1"/>
          </p:cNvPicPr>
          <p:nvPr/>
        </p:nvPicPr>
        <p:blipFill>
          <a:blip r:embed="rId7" cstate="print"/>
          <a:srcRect/>
          <a:stretch>
            <a:fillRect/>
          </a:stretch>
        </p:blipFill>
        <p:spPr bwMode="auto">
          <a:xfrm>
            <a:off x="3568832" y="5334000"/>
            <a:ext cx="1917567" cy="15240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xfrm>
            <a:off x="914400" y="1"/>
            <a:ext cx="7158037" cy="990600"/>
          </a:xfrm>
        </p:spPr>
        <p:txBody>
          <a:bodyPr/>
          <a:lstStyle/>
          <a:p>
            <a:r>
              <a:rPr lang="en-GB" i="1" dirty="0" err="1" smtClean="0">
                <a:solidFill>
                  <a:srgbClr val="000099"/>
                </a:solidFill>
                <a:cs typeface="Times New Roman" pitchFamily="18" charset="0"/>
              </a:rPr>
              <a:t>Stellarator</a:t>
            </a:r>
            <a:r>
              <a:rPr lang="en-GB" i="1" dirty="0" smtClean="0">
                <a:solidFill>
                  <a:srgbClr val="000099"/>
                </a:solidFill>
                <a:cs typeface="Times New Roman" pitchFamily="18" charset="0"/>
              </a:rPr>
              <a:t> – LHD in JAPAN </a:t>
            </a:r>
          </a:p>
        </p:txBody>
      </p:sp>
      <p:sp>
        <p:nvSpPr>
          <p:cNvPr id="65541" name="Rectangle 5"/>
          <p:cNvSpPr>
            <a:spLocks noGrp="1" noChangeArrowheads="1"/>
          </p:cNvSpPr>
          <p:nvPr>
            <p:ph type="body" sz="half" idx="1"/>
          </p:nvPr>
        </p:nvSpPr>
        <p:spPr>
          <a:xfrm>
            <a:off x="304800" y="1295400"/>
            <a:ext cx="7661275" cy="1341906"/>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If the field is not toroidally symmetric the motion in the toroidal direction will move the field line </a:t>
            </a:r>
          </a:p>
          <a:p>
            <a:pPr>
              <a:lnSpc>
                <a:spcPct val="80000"/>
              </a:lnSpc>
              <a:buNone/>
            </a:pPr>
            <a:r>
              <a:rPr lang="en-GB" sz="1400" b="0" kern="1200" dirty="0" smtClean="0"/>
              <a:t>from regions of positive poloidal field into regions of negative field </a:t>
            </a:r>
          </a:p>
          <a:p>
            <a:pPr>
              <a:lnSpc>
                <a:spcPct val="80000"/>
              </a:lnSpc>
              <a:buNone/>
            </a:pPr>
            <a:endParaRPr lang="en-GB" sz="1400" b="0" kern="1200" dirty="0" smtClean="0"/>
          </a:p>
          <a:p>
            <a:pPr>
              <a:lnSpc>
                <a:spcPct val="80000"/>
              </a:lnSpc>
              <a:buNone/>
            </a:pPr>
            <a:r>
              <a:rPr lang="en-GB" sz="1400" b="0" kern="1200" dirty="0" smtClean="0"/>
              <a:t>Then a net poloidal turn of the field line can be achieved </a:t>
            </a:r>
          </a:p>
          <a:p>
            <a:pPr>
              <a:lnSpc>
                <a:spcPct val="80000"/>
              </a:lnSpc>
              <a:buNone/>
            </a:pPr>
            <a:endParaRPr lang="en-GB" sz="1400" b="0" kern="1200" dirty="0" smtClean="0"/>
          </a:p>
          <a:p>
            <a:pPr>
              <a:lnSpc>
                <a:spcPct val="80000"/>
              </a:lnSpc>
              <a:buNone/>
            </a:pPr>
            <a:r>
              <a:rPr lang="en-GB" sz="1400" b="0" kern="1200" dirty="0" smtClean="0"/>
              <a:t>Steady state operation is possible at the cost of greater complexity </a:t>
            </a:r>
          </a:p>
        </p:txBody>
      </p:sp>
      <p:pic>
        <p:nvPicPr>
          <p:cNvPr id="65543" name="Picture 7" descr="tok_and_stell_gb"/>
          <p:cNvPicPr>
            <a:picLocks noGrp="1" noChangeAspect="1" noChangeArrowheads="1"/>
          </p:cNvPicPr>
          <p:nvPr>
            <p:ph sz="half" idx="2"/>
          </p:nvPr>
        </p:nvPicPr>
        <p:blipFill>
          <a:blip r:embed="rId3" cstate="print"/>
          <a:srcRect/>
          <a:stretch>
            <a:fillRect/>
          </a:stretch>
        </p:blipFill>
        <p:spPr>
          <a:xfrm>
            <a:off x="990600" y="3200400"/>
            <a:ext cx="7345362" cy="2659063"/>
          </a:xfrm>
          <a:noFill/>
          <a:ln/>
        </p:spPr>
      </p:pic>
      <p:sp>
        <p:nvSpPr>
          <p:cNvPr id="5" name="Rectangle 4"/>
          <p:cNvSpPr/>
          <p:nvPr/>
        </p:nvSpPr>
        <p:spPr bwMode="auto">
          <a:xfrm>
            <a:off x="3733800" y="5562600"/>
            <a:ext cx="1981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pic>
        <p:nvPicPr>
          <p:cNvPr id="130050" name="Picture 2" descr="C:\Users\jo\Desktop\kronkel.jpg"/>
          <p:cNvPicPr>
            <a:picLocks noChangeAspect="1" noChangeArrowheads="1"/>
          </p:cNvPicPr>
          <p:nvPr/>
        </p:nvPicPr>
        <p:blipFill>
          <a:blip r:embed="rId4" cstate="print"/>
          <a:srcRect/>
          <a:stretch>
            <a:fillRect/>
          </a:stretch>
        </p:blipFill>
        <p:spPr bwMode="auto">
          <a:xfrm>
            <a:off x="0" y="1143000"/>
            <a:ext cx="9160461" cy="5715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268" name="Rectangle 4"/>
          <p:cNvSpPr>
            <a:spLocks noGrp="1" noChangeArrowheads="1"/>
          </p:cNvSpPr>
          <p:nvPr>
            <p:ph type="title"/>
          </p:nvPr>
        </p:nvSpPr>
        <p:spPr/>
        <p:txBody>
          <a:bodyPr/>
          <a:lstStyle/>
          <a:p>
            <a:r>
              <a:rPr lang="en-GB" i="1" dirty="0" smtClean="0">
                <a:solidFill>
                  <a:srgbClr val="000099"/>
                </a:solidFill>
                <a:cs typeface="Times New Roman" pitchFamily="18" charset="0"/>
              </a:rPr>
              <a:t>A </a:t>
            </a:r>
            <a:r>
              <a:rPr lang="en-GB" i="1" dirty="0" err="1" smtClean="0">
                <a:solidFill>
                  <a:srgbClr val="000099"/>
                </a:solidFill>
                <a:cs typeface="Times New Roman" pitchFamily="18" charset="0"/>
              </a:rPr>
              <a:t>tokamak</a:t>
            </a:r>
            <a:r>
              <a:rPr lang="en-GB" i="1" dirty="0" smtClean="0">
                <a:solidFill>
                  <a:srgbClr val="000099"/>
                </a:solidFill>
                <a:cs typeface="Times New Roman" pitchFamily="18" charset="0"/>
              </a:rPr>
              <a:t> </a:t>
            </a:r>
          </a:p>
        </p:txBody>
      </p:sp>
      <p:sp>
        <p:nvSpPr>
          <p:cNvPr id="11269" name="Rectangle 5"/>
          <p:cNvSpPr>
            <a:spLocks noGrp="1" noChangeArrowheads="1"/>
          </p:cNvSpPr>
          <p:nvPr>
            <p:ph type="body" sz="half" idx="1"/>
          </p:nvPr>
        </p:nvSpPr>
        <p:spPr/>
        <p:txBody>
          <a:bodyPr/>
          <a:lstStyle/>
          <a:p>
            <a:r>
              <a:rPr lang="en-GB" sz="2000" b="0" dirty="0"/>
              <a:t>Magnetic surfaces are the surfaces traced out by the magnetic field </a:t>
            </a:r>
          </a:p>
          <a:p>
            <a:r>
              <a:rPr lang="en-GB" sz="2000" b="0" dirty="0"/>
              <a:t>They are nested (best confinement)</a:t>
            </a:r>
          </a:p>
          <a:p>
            <a:r>
              <a:rPr lang="en-GB" sz="2000" b="0" dirty="0"/>
              <a:t>Centre is shifted outward  </a:t>
            </a:r>
          </a:p>
          <a:p>
            <a:r>
              <a:rPr lang="en-GB" sz="2000" b="0" dirty="0"/>
              <a:t>Large passive coils</a:t>
            </a:r>
          </a:p>
          <a:p>
            <a:r>
              <a:rPr lang="en-GB" sz="2000" b="0" dirty="0"/>
              <a:t>Magnetic field ends on a set of plates </a:t>
            </a:r>
          </a:p>
          <a:p>
            <a:r>
              <a:rPr lang="en-GB" sz="2000" b="0" dirty="0"/>
              <a:t>Large set of small coils for diagnostic purposes  </a:t>
            </a:r>
          </a:p>
        </p:txBody>
      </p:sp>
      <p:pic>
        <p:nvPicPr>
          <p:cNvPr id="11271" name="Picture 7" descr="augpoloidalcros"/>
          <p:cNvPicPr>
            <a:picLocks noGrp="1" noChangeAspect="1" noChangeArrowheads="1"/>
          </p:cNvPicPr>
          <p:nvPr>
            <p:ph sz="half" idx="2"/>
          </p:nvPr>
        </p:nvPicPr>
        <p:blipFill>
          <a:blip r:embed="rId3" cstate="print"/>
          <a:srcRect/>
          <a:stretch>
            <a:fillRect/>
          </a:stretch>
        </p:blipFill>
        <p:spPr>
          <a:xfrm>
            <a:off x="5435600" y="1700213"/>
            <a:ext cx="2647950" cy="4114800"/>
          </a:xfrm>
          <a:noFill/>
          <a:ln/>
        </p:spPr>
      </p:pic>
      <p:sp>
        <p:nvSpPr>
          <p:cNvPr id="11272" name="Line 8"/>
          <p:cNvSpPr>
            <a:spLocks noChangeShapeType="1"/>
          </p:cNvSpPr>
          <p:nvPr/>
        </p:nvSpPr>
        <p:spPr bwMode="auto">
          <a:xfrm>
            <a:off x="4427538" y="2349500"/>
            <a:ext cx="2016125" cy="863600"/>
          </a:xfrm>
          <a:prstGeom prst="line">
            <a:avLst/>
          </a:prstGeom>
          <a:noFill/>
          <a:ln w="9525">
            <a:solidFill>
              <a:schemeClr val="tx1"/>
            </a:solidFill>
            <a:round/>
            <a:headEnd/>
            <a:tailEnd type="triangle" w="med" len="med"/>
          </a:ln>
          <a:effectLst/>
        </p:spPr>
        <p:txBody>
          <a:bodyPr/>
          <a:lstStyle/>
          <a:p>
            <a:endParaRPr lang="en-US"/>
          </a:p>
        </p:txBody>
      </p:sp>
      <p:sp>
        <p:nvSpPr>
          <p:cNvPr id="11275" name="Line 11"/>
          <p:cNvSpPr>
            <a:spLocks noChangeShapeType="1"/>
          </p:cNvSpPr>
          <p:nvPr/>
        </p:nvSpPr>
        <p:spPr bwMode="auto">
          <a:xfrm flipV="1">
            <a:off x="4427538" y="5013325"/>
            <a:ext cx="1584325" cy="431800"/>
          </a:xfrm>
          <a:prstGeom prst="line">
            <a:avLst/>
          </a:prstGeom>
          <a:noFill/>
          <a:ln w="9525">
            <a:solidFill>
              <a:schemeClr val="tx1"/>
            </a:solidFill>
            <a:round/>
            <a:headEnd/>
            <a:tailEnd type="triangle" w="med" len="med"/>
          </a:ln>
          <a:effectLst/>
        </p:spPr>
        <p:txBody>
          <a:bodyPr/>
          <a:lstStyle/>
          <a:p>
            <a:endParaRPr lang="en-US"/>
          </a:p>
        </p:txBody>
      </p:sp>
      <p:sp>
        <p:nvSpPr>
          <p:cNvPr id="11277" name="Line 13"/>
          <p:cNvSpPr>
            <a:spLocks noChangeShapeType="1"/>
          </p:cNvSpPr>
          <p:nvPr/>
        </p:nvSpPr>
        <p:spPr bwMode="auto">
          <a:xfrm>
            <a:off x="3563938" y="4868863"/>
            <a:ext cx="2663825" cy="73025"/>
          </a:xfrm>
          <a:prstGeom prst="line">
            <a:avLst/>
          </a:prstGeom>
          <a:noFill/>
          <a:ln w="9525">
            <a:solidFill>
              <a:schemeClr val="tx1"/>
            </a:solidFill>
            <a:round/>
            <a:headEnd/>
            <a:tailEnd type="triangle" w="med" len="med"/>
          </a:ln>
          <a:effectLst/>
        </p:spPr>
        <p:txBody>
          <a:bodyPr/>
          <a:lstStyle/>
          <a:p>
            <a:endParaRPr lang="en-US"/>
          </a:p>
        </p:txBody>
      </p:sp>
      <p:sp>
        <p:nvSpPr>
          <p:cNvPr id="11278" name="Line 14"/>
          <p:cNvSpPr>
            <a:spLocks noChangeShapeType="1"/>
          </p:cNvSpPr>
          <p:nvPr/>
        </p:nvSpPr>
        <p:spPr bwMode="auto">
          <a:xfrm>
            <a:off x="3708400" y="4221163"/>
            <a:ext cx="3384550" cy="360362"/>
          </a:xfrm>
          <a:prstGeom prst="line">
            <a:avLst/>
          </a:prstGeom>
          <a:noFill/>
          <a:ln w="9525">
            <a:solidFill>
              <a:schemeClr val="tx1"/>
            </a:solidFill>
            <a:round/>
            <a:headEnd/>
            <a:tailEnd type="triangle" w="med" len="med"/>
          </a:ln>
          <a:effectLst/>
        </p:spPr>
        <p:txBody>
          <a:bodyPr/>
          <a:lstStyle/>
          <a:p>
            <a:endParaRPr lang="en-US"/>
          </a:p>
        </p:txBody>
      </p:sp>
      <p:sp>
        <p:nvSpPr>
          <p:cNvPr id="11279" name="Line 15"/>
          <p:cNvSpPr>
            <a:spLocks noChangeShapeType="1"/>
          </p:cNvSpPr>
          <p:nvPr/>
        </p:nvSpPr>
        <p:spPr bwMode="auto">
          <a:xfrm flipV="1">
            <a:off x="4500563" y="3500438"/>
            <a:ext cx="2232025" cy="360362"/>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5362" name="Rectangle 2"/>
          <p:cNvSpPr>
            <a:spLocks noGrp="1" noChangeArrowheads="1"/>
          </p:cNvSpPr>
          <p:nvPr>
            <p:ph type="title"/>
          </p:nvPr>
        </p:nvSpPr>
        <p:spPr/>
        <p:txBody>
          <a:bodyPr/>
          <a:lstStyle/>
          <a:p>
            <a:r>
              <a:rPr lang="en-GB" i="1" dirty="0" smtClean="0">
                <a:solidFill>
                  <a:srgbClr val="000099"/>
                </a:solidFill>
                <a:cs typeface="Times New Roman" pitchFamily="18" charset="0"/>
              </a:rPr>
              <a:t>Plasma manipulation</a:t>
            </a:r>
          </a:p>
        </p:txBody>
      </p:sp>
      <p:sp>
        <p:nvSpPr>
          <p:cNvPr id="15363" name="Rectangle 3"/>
          <p:cNvSpPr>
            <a:spLocks noGrp="1" noChangeArrowheads="1"/>
          </p:cNvSpPr>
          <p:nvPr>
            <p:ph type="body" sz="half" idx="1"/>
          </p:nvPr>
        </p:nvSpPr>
        <p:spPr/>
        <p:txBody>
          <a:bodyPr/>
          <a:lstStyle/>
          <a:p>
            <a:r>
              <a:rPr lang="en-GB" sz="2000" b="0" dirty="0" smtClean="0"/>
              <a:t>Several coils </a:t>
            </a:r>
            <a:r>
              <a:rPr lang="en-GB" sz="2000" b="0" dirty="0"/>
              <a:t>around the plasma </a:t>
            </a:r>
          </a:p>
          <a:p>
            <a:r>
              <a:rPr lang="en-GB" sz="2000" b="0" dirty="0"/>
              <a:t>The vertical coils can shape the plasma and control its position</a:t>
            </a:r>
          </a:p>
          <a:p>
            <a:r>
              <a:rPr lang="en-GB" sz="2000" b="0" dirty="0" smtClean="0"/>
              <a:t>Dominant </a:t>
            </a:r>
            <a:r>
              <a:rPr lang="en-GB" sz="2000" b="0" dirty="0"/>
              <a:t>shaping is the vertical elongation of the plasma  </a:t>
            </a:r>
          </a:p>
          <a:p>
            <a:endParaRPr lang="en-GB" sz="2000" dirty="0"/>
          </a:p>
        </p:txBody>
      </p:sp>
      <p:pic>
        <p:nvPicPr>
          <p:cNvPr id="15365" name="Picture 5" descr="augpoloidalcros2"/>
          <p:cNvPicPr>
            <a:picLocks noChangeAspect="1" noChangeArrowheads="1"/>
          </p:cNvPicPr>
          <p:nvPr/>
        </p:nvPicPr>
        <p:blipFill>
          <a:blip r:embed="rId3" cstate="print"/>
          <a:srcRect/>
          <a:stretch>
            <a:fillRect/>
          </a:stretch>
        </p:blipFill>
        <p:spPr bwMode="auto">
          <a:xfrm>
            <a:off x="4932363" y="1700213"/>
            <a:ext cx="3692525" cy="4114800"/>
          </a:xfrm>
          <a:prstGeom prst="rect">
            <a:avLst/>
          </a:prstGeom>
          <a:noFill/>
          <a:ln w="9525">
            <a:noFill/>
            <a:miter lim="800000"/>
            <a:headEnd/>
            <a:tailEnd/>
          </a:ln>
        </p:spPr>
      </p:pic>
      <p:sp>
        <p:nvSpPr>
          <p:cNvPr id="15366" name="Text Box 6"/>
          <p:cNvSpPr txBox="1">
            <a:spLocks noChangeArrowheads="1"/>
          </p:cNvSpPr>
          <p:nvPr/>
        </p:nvSpPr>
        <p:spPr bwMode="auto">
          <a:xfrm>
            <a:off x="4859338" y="5805488"/>
            <a:ext cx="4284662" cy="641350"/>
          </a:xfrm>
          <a:prstGeom prst="rect">
            <a:avLst/>
          </a:prstGeom>
          <a:noFill/>
          <a:ln w="9525">
            <a:noFill/>
            <a:miter lim="800000"/>
            <a:headEnd/>
            <a:tailEnd/>
          </a:ln>
          <a:effectLst/>
        </p:spPr>
        <p:txBody>
          <a:bodyPr>
            <a:spAutoFit/>
          </a:bodyPr>
          <a:lstStyle/>
          <a:p>
            <a:pPr>
              <a:spcBef>
                <a:spcPct val="50000"/>
              </a:spcBef>
            </a:pPr>
            <a:r>
              <a:rPr lang="en-GB" i="1" dirty="0">
                <a:latin typeface="+mn-lt"/>
              </a:rPr>
              <a:t>Schematic Drawing of the </a:t>
            </a:r>
            <a:r>
              <a:rPr lang="en-GB" i="1" dirty="0" err="1">
                <a:latin typeface="+mn-lt"/>
              </a:rPr>
              <a:t>poloidal</a:t>
            </a:r>
            <a:r>
              <a:rPr lang="en-GB" i="1" dirty="0">
                <a:latin typeface="+mn-lt"/>
              </a:rPr>
              <a:t> cross section of the ASDEX Upgrade </a:t>
            </a:r>
            <a:r>
              <a:rPr lang="en-GB" i="1" dirty="0" err="1">
                <a:latin typeface="+mn-lt"/>
              </a:rPr>
              <a:t>tokamak</a:t>
            </a:r>
            <a:endParaRPr lang="en-GB" i="1" dirty="0">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3554" name="Rectangle 2"/>
          <p:cNvSpPr>
            <a:spLocks noGrp="1" noChangeArrowheads="1"/>
          </p:cNvSpPr>
          <p:nvPr>
            <p:ph type="title"/>
          </p:nvPr>
        </p:nvSpPr>
        <p:spPr>
          <a:xfrm>
            <a:off x="914400" y="152400"/>
            <a:ext cx="7158037" cy="1412875"/>
          </a:xfrm>
        </p:spPr>
        <p:txBody>
          <a:bodyPr/>
          <a:lstStyle/>
          <a:p>
            <a:r>
              <a:rPr lang="en-GB" i="1" dirty="0" smtClean="0">
                <a:solidFill>
                  <a:srgbClr val="000099"/>
                </a:solidFill>
                <a:cs typeface="Times New Roman" pitchFamily="18" charset="0"/>
              </a:rPr>
              <a:t>Plasma elongation </a:t>
            </a:r>
          </a:p>
        </p:txBody>
      </p:sp>
      <p:sp>
        <p:nvSpPr>
          <p:cNvPr id="23555" name="Rectangle 3"/>
          <p:cNvSpPr>
            <a:spLocks noGrp="1" noChangeArrowheads="1"/>
          </p:cNvSpPr>
          <p:nvPr>
            <p:ph type="body" sz="half" idx="1"/>
          </p:nvPr>
        </p:nvSpPr>
        <p:spPr/>
        <p:txBody>
          <a:bodyPr/>
          <a:lstStyle/>
          <a:p>
            <a:r>
              <a:rPr lang="en-GB" sz="1800" b="0" dirty="0"/>
              <a:t>Plasma can be diverted onto a set of plates </a:t>
            </a:r>
          </a:p>
          <a:p>
            <a:r>
              <a:rPr lang="en-GB" sz="1800" b="0" dirty="0"/>
              <a:t>Close to the coils the field of the coils dominates </a:t>
            </a:r>
          </a:p>
          <a:p>
            <a:r>
              <a:rPr lang="en-GB" sz="1800" b="0" dirty="0"/>
              <a:t>In between the field is zero resulting in a purely </a:t>
            </a:r>
            <a:r>
              <a:rPr lang="en-GB" sz="1800" b="0" dirty="0" err="1"/>
              <a:t>toroidal</a:t>
            </a:r>
            <a:r>
              <a:rPr lang="en-GB" sz="1800" b="0" dirty="0"/>
              <a:t> field line </a:t>
            </a:r>
          </a:p>
          <a:p>
            <a:r>
              <a:rPr lang="en-GB" sz="1800" b="0" dirty="0"/>
              <a:t>This shows up as an X-point in the figure of the magnetic surfaces </a:t>
            </a:r>
          </a:p>
          <a:p>
            <a:r>
              <a:rPr lang="en-GB" sz="1800" b="0" dirty="0"/>
              <a:t>Surfaces outside the one with the X-point are not close with the field ending on the plates  </a:t>
            </a:r>
          </a:p>
        </p:txBody>
      </p:sp>
      <p:pic>
        <p:nvPicPr>
          <p:cNvPr id="23557" name="Picture 5" descr="shaping3"/>
          <p:cNvPicPr>
            <a:picLocks noGrp="1" noChangeAspect="1" noChangeArrowheads="1"/>
          </p:cNvPicPr>
          <p:nvPr>
            <p:ph sz="half" idx="2"/>
          </p:nvPr>
        </p:nvPicPr>
        <p:blipFill>
          <a:blip r:embed="rId3" cstate="print"/>
          <a:srcRect/>
          <a:stretch>
            <a:fillRect/>
          </a:stretch>
        </p:blipFill>
        <p:spPr>
          <a:xfrm>
            <a:off x="6227763" y="2060575"/>
            <a:ext cx="2173287" cy="3868738"/>
          </a:xfrm>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52226" name="Rectangle 2"/>
          <p:cNvSpPr>
            <a:spLocks noGrp="1" noChangeArrowheads="1"/>
          </p:cNvSpPr>
          <p:nvPr>
            <p:ph type="title"/>
          </p:nvPr>
        </p:nvSpPr>
        <p:spPr>
          <a:xfrm>
            <a:off x="685800" y="0"/>
            <a:ext cx="7772400" cy="990600"/>
          </a:xfrm>
        </p:spPr>
        <p:txBody>
          <a:bodyPr/>
          <a:lstStyle/>
          <a:p>
            <a:r>
              <a:rPr lang="en-GB" i="1" dirty="0" smtClean="0">
                <a:solidFill>
                  <a:srgbClr val="000099"/>
                </a:solidFill>
                <a:cs typeface="Times New Roman" pitchFamily="18" charset="0"/>
              </a:rPr>
              <a:t>Preventing impurities – </a:t>
            </a:r>
            <a:r>
              <a:rPr lang="en-GB" i="1" dirty="0" err="1" smtClean="0">
                <a:solidFill>
                  <a:srgbClr val="000099"/>
                </a:solidFill>
                <a:cs typeface="Times New Roman" pitchFamily="18" charset="0"/>
              </a:rPr>
              <a:t>divertor</a:t>
            </a:r>
            <a:r>
              <a:rPr lang="en-GB" i="1" dirty="0" smtClean="0">
                <a:solidFill>
                  <a:srgbClr val="000099"/>
                </a:solidFill>
                <a:cs typeface="Times New Roman" pitchFamily="18" charset="0"/>
              </a:rPr>
              <a:t> </a:t>
            </a:r>
          </a:p>
        </p:txBody>
      </p:sp>
      <p:sp>
        <p:nvSpPr>
          <p:cNvPr id="52227" name="Rectangle 3"/>
          <p:cNvSpPr>
            <a:spLocks noGrp="1" noChangeArrowheads="1"/>
          </p:cNvSpPr>
          <p:nvPr>
            <p:ph type="body" idx="1"/>
          </p:nvPr>
        </p:nvSpPr>
        <p:spPr>
          <a:xfrm>
            <a:off x="457200" y="990600"/>
            <a:ext cx="7772400" cy="1988237"/>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Given a fixed electron density, impurities dilute the fuel </a:t>
            </a:r>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r>
              <a:rPr lang="en-GB" sz="1400" b="0" kern="1200" dirty="0" smtClean="0"/>
              <a:t>Acceleration of electrons by the ions in the plasma lead to radiation losses known as </a:t>
            </a:r>
          </a:p>
          <a:p>
            <a:pPr>
              <a:lnSpc>
                <a:spcPct val="80000"/>
              </a:lnSpc>
              <a:buNone/>
            </a:pPr>
            <a:r>
              <a:rPr lang="en-GB" sz="1400" b="0" kern="1200" dirty="0" smtClean="0"/>
              <a:t>‘</a:t>
            </a:r>
            <a:r>
              <a:rPr lang="en-GB" sz="1400" b="0" kern="1200" dirty="0" err="1" smtClean="0"/>
              <a:t>Bremstrahlung</a:t>
            </a:r>
            <a:r>
              <a:rPr lang="en-GB" sz="1400" b="0" kern="1200" dirty="0" smtClean="0"/>
              <a:t>’ </a:t>
            </a:r>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r>
              <a:rPr lang="en-GB" sz="1400" b="0" kern="1200" dirty="0" smtClean="0"/>
              <a:t>The radiation scales with the average charge. High Z impurities enhance the radiation </a:t>
            </a:r>
          </a:p>
          <a:p>
            <a:pPr>
              <a:lnSpc>
                <a:spcPct val="80000"/>
              </a:lnSpc>
              <a:buNone/>
            </a:pPr>
            <a:r>
              <a:rPr lang="en-GB" sz="1400" b="0" kern="1200" dirty="0" smtClean="0"/>
              <a:t>High Z-impurities also lead to energy loss through line radiation </a:t>
            </a:r>
          </a:p>
        </p:txBody>
      </p:sp>
      <p:pic>
        <p:nvPicPr>
          <p:cNvPr id="52228" name="Picture 4"/>
          <p:cNvPicPr>
            <a:picLocks noChangeAspect="1" noChangeArrowheads="1"/>
          </p:cNvPicPr>
          <p:nvPr/>
        </p:nvPicPr>
        <p:blipFill>
          <a:blip r:embed="rId3" cstate="print"/>
          <a:srcRect/>
          <a:stretch>
            <a:fillRect/>
          </a:stretch>
        </p:blipFill>
        <p:spPr bwMode="auto">
          <a:xfrm>
            <a:off x="5715000" y="2743200"/>
            <a:ext cx="1866900" cy="422535"/>
          </a:xfrm>
          <a:prstGeom prst="rect">
            <a:avLst/>
          </a:prstGeom>
          <a:noFill/>
          <a:ln w="15875">
            <a:noFill/>
            <a:miter lim="800000"/>
            <a:headEnd/>
            <a:tailEnd/>
          </a:ln>
          <a:effectLst/>
        </p:spPr>
      </p:pic>
      <p:sp>
        <p:nvSpPr>
          <p:cNvPr id="52229" name="Text Box 5"/>
          <p:cNvSpPr txBox="1">
            <a:spLocks noChangeArrowheads="1"/>
          </p:cNvSpPr>
          <p:nvPr/>
        </p:nvSpPr>
        <p:spPr bwMode="auto">
          <a:xfrm>
            <a:off x="6858000" y="3124200"/>
            <a:ext cx="1638300" cy="307777"/>
          </a:xfrm>
          <a:prstGeom prst="rect">
            <a:avLst/>
          </a:prstGeom>
          <a:noFill/>
          <a:ln w="15875">
            <a:noFill/>
            <a:miter lim="800000"/>
            <a:headEnd/>
            <a:tailEnd/>
          </a:ln>
          <a:effectLst/>
        </p:spPr>
        <p:txBody>
          <a:bodyPr wrap="square">
            <a:spAutoFit/>
          </a:bodyPr>
          <a:lstStyle/>
          <a:p>
            <a:pPr>
              <a:spcBef>
                <a:spcPct val="50000"/>
              </a:spcBef>
            </a:pPr>
            <a:r>
              <a:rPr lang="en-GB" sz="1400" dirty="0">
                <a:solidFill>
                  <a:srgbClr val="FF0000"/>
                </a:solidFill>
                <a:latin typeface="+mn-lt"/>
              </a:rPr>
              <a:t>Effective charge </a:t>
            </a:r>
          </a:p>
        </p:txBody>
      </p:sp>
      <p:pic>
        <p:nvPicPr>
          <p:cNvPr id="52231" name="Picture 7"/>
          <p:cNvPicPr>
            <a:picLocks noChangeAspect="1" noChangeArrowheads="1"/>
          </p:cNvPicPr>
          <p:nvPr/>
        </p:nvPicPr>
        <p:blipFill>
          <a:blip r:embed="rId4" cstate="print"/>
          <a:srcRect/>
          <a:stretch>
            <a:fillRect/>
          </a:stretch>
        </p:blipFill>
        <p:spPr bwMode="auto">
          <a:xfrm>
            <a:off x="2209800" y="1295400"/>
            <a:ext cx="2293938" cy="321513"/>
          </a:xfrm>
          <a:prstGeom prst="rect">
            <a:avLst/>
          </a:prstGeom>
          <a:noFill/>
          <a:ln w="15875">
            <a:noFill/>
            <a:miter lim="800000"/>
            <a:headEnd/>
            <a:tailEnd/>
          </a:ln>
          <a:effectLst/>
        </p:spPr>
      </p:pic>
      <p:sp>
        <p:nvSpPr>
          <p:cNvPr id="52232" name="Text Box 8"/>
          <p:cNvSpPr txBox="1">
            <a:spLocks noChangeArrowheads="1"/>
          </p:cNvSpPr>
          <p:nvPr/>
        </p:nvSpPr>
        <p:spPr bwMode="auto">
          <a:xfrm>
            <a:off x="4648200" y="1295400"/>
            <a:ext cx="3271837" cy="307777"/>
          </a:xfrm>
          <a:prstGeom prst="rect">
            <a:avLst/>
          </a:prstGeom>
          <a:noFill/>
          <a:ln w="15875">
            <a:noFill/>
            <a:miter lim="800000"/>
            <a:headEnd/>
            <a:tailEnd/>
          </a:ln>
          <a:effectLst/>
        </p:spPr>
        <p:txBody>
          <a:bodyPr wrap="square">
            <a:spAutoFit/>
          </a:bodyPr>
          <a:lstStyle/>
          <a:p>
            <a:pPr>
              <a:spcBef>
                <a:spcPct val="50000"/>
              </a:spcBef>
            </a:pPr>
            <a:r>
              <a:rPr lang="en-GB" sz="1400" dirty="0">
                <a:solidFill>
                  <a:srgbClr val="FF0000"/>
                </a:solidFill>
                <a:latin typeface="+mn-lt"/>
              </a:rPr>
              <a:t>Density of the impurity with charge </a:t>
            </a:r>
            <a:r>
              <a:rPr lang="en-GB" sz="1400" i="1" dirty="0">
                <a:solidFill>
                  <a:srgbClr val="FF0000"/>
                </a:solidFill>
                <a:latin typeface="+mn-lt"/>
              </a:rPr>
              <a:t>Z</a:t>
            </a:r>
          </a:p>
        </p:txBody>
      </p:sp>
      <p:sp>
        <p:nvSpPr>
          <p:cNvPr id="10" name="Rectangle 5"/>
          <p:cNvSpPr txBox="1">
            <a:spLocks noChangeArrowheads="1"/>
          </p:cNvSpPr>
          <p:nvPr/>
        </p:nvSpPr>
        <p:spPr bwMode="auto">
          <a:xfrm>
            <a:off x="457200" y="3429000"/>
            <a:ext cx="3622675" cy="2419124"/>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Plasma facing components have to be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chosen carefully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Carbon / Beryllium have a low Z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Carbon does not melt but has the problem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that it binds well with Tritium (contamination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of the machine)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Tungsten has very high Z, but takes the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heat loads very well </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7" descr="aug_tiles"/>
          <p:cNvPicPr>
            <a:picLocks noChangeAspect="1" noChangeArrowheads="1"/>
          </p:cNvPicPr>
          <p:nvPr/>
        </p:nvPicPr>
        <p:blipFill>
          <a:blip r:embed="rId5" cstate="print"/>
          <a:srcRect/>
          <a:stretch>
            <a:fillRect/>
          </a:stretch>
        </p:blipFill>
        <p:spPr>
          <a:xfrm>
            <a:off x="4419601" y="3476760"/>
            <a:ext cx="4724400" cy="3381240"/>
          </a:xfrm>
          <a:prstGeom prst="rect">
            <a:avLst/>
          </a:prstGeom>
          <a:noFill/>
          <a:ln/>
        </p:spPr>
      </p:pic>
      <p:pic>
        <p:nvPicPr>
          <p:cNvPr id="12" name="Picture 6" descr="shaping4"/>
          <p:cNvPicPr>
            <a:picLocks noChangeAspect="1" noChangeArrowheads="1"/>
          </p:cNvPicPr>
          <p:nvPr/>
        </p:nvPicPr>
        <p:blipFill>
          <a:blip r:embed="rId6" cstate="print"/>
          <a:srcRect/>
          <a:stretch>
            <a:fillRect/>
          </a:stretch>
        </p:blipFill>
        <p:spPr>
          <a:xfrm>
            <a:off x="6364287" y="2833687"/>
            <a:ext cx="2779713" cy="4024313"/>
          </a:xfrm>
          <a:prstGeom prst="rect">
            <a:avLst/>
          </a:prstGeom>
          <a:noFill/>
          <a:ln/>
        </p:spPr>
      </p:pic>
      <p:pic>
        <p:nvPicPr>
          <p:cNvPr id="13" name="Picture 7" descr="AUG_divertor_rad"/>
          <p:cNvPicPr>
            <a:picLocks noChangeAspect="1" noChangeArrowheads="1"/>
          </p:cNvPicPr>
          <p:nvPr/>
        </p:nvPicPr>
        <p:blipFill>
          <a:blip r:embed="rId7" cstate="print"/>
          <a:srcRect/>
          <a:stretch>
            <a:fillRect/>
          </a:stretch>
        </p:blipFill>
        <p:spPr>
          <a:xfrm>
            <a:off x="3657601" y="2742619"/>
            <a:ext cx="5486400" cy="4115381"/>
          </a:xfrm>
          <a:prstGeom prst="rect">
            <a:avLst/>
          </a:prstGeo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7650" name="Rectangle 2"/>
          <p:cNvSpPr>
            <a:spLocks noGrp="1" noChangeArrowheads="1"/>
          </p:cNvSpPr>
          <p:nvPr>
            <p:ph type="title"/>
          </p:nvPr>
        </p:nvSpPr>
        <p:spPr/>
        <p:txBody>
          <a:bodyPr/>
          <a:lstStyle/>
          <a:p>
            <a:r>
              <a:rPr lang="en-GB" i="1" dirty="0" smtClean="0">
                <a:solidFill>
                  <a:srgbClr val="000099"/>
                </a:solidFill>
                <a:cs typeface="Times New Roman" pitchFamily="18" charset="0"/>
              </a:rPr>
              <a:t>Plasma instabilities</a:t>
            </a:r>
          </a:p>
        </p:txBody>
      </p:sp>
      <p:sp>
        <p:nvSpPr>
          <p:cNvPr id="27652" name="Rectangle 4"/>
          <p:cNvSpPr>
            <a:spLocks noGrp="1" noChangeArrowheads="1"/>
          </p:cNvSpPr>
          <p:nvPr>
            <p:ph type="body" sz="half" idx="1"/>
          </p:nvPr>
        </p:nvSpPr>
        <p:spPr>
          <a:xfrm>
            <a:off x="533400" y="1981200"/>
            <a:ext cx="4170363" cy="4114800"/>
          </a:xfrm>
        </p:spPr>
        <p:txBody>
          <a:bodyPr/>
          <a:lstStyle/>
          <a:p>
            <a:r>
              <a:rPr lang="en-GB" sz="1800" b="0" dirty="0"/>
              <a:t>Plasma vertical instability with growth rates of the  order 10</a:t>
            </a:r>
            <a:r>
              <a:rPr lang="en-GB" sz="1800" b="0" baseline="30000" dirty="0"/>
              <a:t>6</a:t>
            </a:r>
            <a:r>
              <a:rPr lang="en-GB" sz="1800" b="0" dirty="0"/>
              <a:t> s</a:t>
            </a:r>
            <a:r>
              <a:rPr lang="en-GB" sz="1800" b="0" baseline="30000" dirty="0"/>
              <a:t>-1</a:t>
            </a:r>
            <a:r>
              <a:rPr lang="en-GB" sz="1800" b="0" dirty="0"/>
              <a:t> </a:t>
            </a:r>
          </a:p>
          <a:p>
            <a:r>
              <a:rPr lang="en-GB" sz="1800" b="0" dirty="0"/>
              <a:t>For this reason the passive coils have been placed in the plasma </a:t>
            </a:r>
          </a:p>
          <a:p>
            <a:r>
              <a:rPr lang="en-GB" sz="1800" b="0" dirty="0"/>
              <a:t>When the plasma moves it changes the flux through the coils which generates a current that pushes the plasma back </a:t>
            </a:r>
          </a:p>
          <a:p>
            <a:r>
              <a:rPr lang="en-GB" sz="1800" b="0" dirty="0"/>
              <a:t>Growth rate is reduced to the decay time of the current in the coils (ms) </a:t>
            </a:r>
          </a:p>
        </p:txBody>
      </p:sp>
      <p:pic>
        <p:nvPicPr>
          <p:cNvPr id="27654" name="Picture 6" descr="augpoloidalcros"/>
          <p:cNvPicPr>
            <a:picLocks noGrp="1" noChangeAspect="1" noChangeArrowheads="1"/>
          </p:cNvPicPr>
          <p:nvPr>
            <p:ph sz="half" idx="2"/>
          </p:nvPr>
        </p:nvPicPr>
        <p:blipFill>
          <a:blip r:embed="rId3" cstate="print"/>
          <a:srcRect/>
          <a:stretch>
            <a:fillRect/>
          </a:stretch>
        </p:blipFill>
        <p:spPr>
          <a:xfrm>
            <a:off x="5408613" y="1981200"/>
            <a:ext cx="2647950" cy="4114800"/>
          </a:xfrm>
          <a:noFill/>
          <a:ln/>
        </p:spPr>
      </p:pic>
      <p:sp>
        <p:nvSpPr>
          <p:cNvPr id="27655" name="Line 7"/>
          <p:cNvSpPr>
            <a:spLocks noChangeShapeType="1"/>
          </p:cNvSpPr>
          <p:nvPr/>
        </p:nvSpPr>
        <p:spPr bwMode="auto">
          <a:xfrm flipV="1">
            <a:off x="4643438" y="3068638"/>
            <a:ext cx="2520950" cy="73025"/>
          </a:xfrm>
          <a:prstGeom prst="line">
            <a:avLst/>
          </a:prstGeom>
          <a:noFill/>
          <a:ln w="15875">
            <a:solidFill>
              <a:srgbClr val="FF0000"/>
            </a:solidFill>
            <a:round/>
            <a:headEnd/>
            <a:tailEnd type="triangle" w="med" len="med"/>
          </a:ln>
          <a:effectLst/>
        </p:spPr>
        <p:txBody>
          <a:bodyPr/>
          <a:lstStyle/>
          <a:p>
            <a:endParaRPr lang="en-US"/>
          </a:p>
        </p:txBody>
      </p:sp>
      <p:sp>
        <p:nvSpPr>
          <p:cNvPr id="27656" name="Line 8"/>
          <p:cNvSpPr>
            <a:spLocks noChangeShapeType="1"/>
          </p:cNvSpPr>
          <p:nvPr/>
        </p:nvSpPr>
        <p:spPr bwMode="auto">
          <a:xfrm>
            <a:off x="4643438" y="3213100"/>
            <a:ext cx="2449512" cy="1584325"/>
          </a:xfrm>
          <a:prstGeom prst="line">
            <a:avLst/>
          </a:prstGeom>
          <a:noFill/>
          <a:ln w="15875">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0"/>
            <a:ext cx="7772400" cy="990600"/>
          </a:xfrm>
        </p:spPr>
        <p:txBody>
          <a:bodyPr/>
          <a:lstStyle/>
          <a:p>
            <a:r>
              <a:rPr lang="en-GB" i="1" dirty="0" err="1" smtClean="0">
                <a:solidFill>
                  <a:srgbClr val="000099"/>
                </a:solidFill>
                <a:cs typeface="Times New Roman" pitchFamily="18" charset="0"/>
              </a:rPr>
              <a:t>Voortgang</a:t>
            </a:r>
            <a:r>
              <a:rPr lang="en-GB" i="1" dirty="0" smtClean="0">
                <a:solidFill>
                  <a:srgbClr val="000099"/>
                </a:solidFill>
                <a:cs typeface="Times New Roman" pitchFamily="18" charset="0"/>
              </a:rPr>
              <a:t> in </a:t>
            </a:r>
            <a:r>
              <a:rPr lang="en-GB" i="1" dirty="0" err="1" smtClean="0">
                <a:solidFill>
                  <a:srgbClr val="000099"/>
                </a:solidFill>
                <a:cs typeface="Times New Roman" pitchFamily="18" charset="0"/>
              </a:rPr>
              <a:t>fusie</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onderzoek</a:t>
            </a:r>
            <a:endParaRPr lang="en-GB" i="1" dirty="0" smtClean="0">
              <a:solidFill>
                <a:srgbClr val="000099"/>
              </a:solidFill>
              <a:cs typeface="Times New Roman" pitchFamily="18" charset="0"/>
            </a:endParaRPr>
          </a:p>
        </p:txBody>
      </p:sp>
      <p:pic>
        <p:nvPicPr>
          <p:cNvPr id="162817" name="Picture 1" descr="C:\Users\jo\Desktop\MooresLaw_EN.jpg"/>
          <p:cNvPicPr>
            <a:picLocks noChangeAspect="1" noChangeArrowheads="1"/>
          </p:cNvPicPr>
          <p:nvPr/>
        </p:nvPicPr>
        <p:blipFill>
          <a:blip r:embed="rId3" cstate="print"/>
          <a:srcRect/>
          <a:stretch>
            <a:fillRect/>
          </a:stretch>
        </p:blipFill>
        <p:spPr bwMode="auto">
          <a:xfrm>
            <a:off x="2953521" y="1066801"/>
            <a:ext cx="6190479" cy="5791200"/>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descr="C:\Users\jo\Desktop\ITER_in_Cadarache.jpg"/>
          <p:cNvPicPr>
            <a:picLocks noChangeAspect="1" noChangeArrowheads="1"/>
          </p:cNvPicPr>
          <p:nvPr/>
        </p:nvPicPr>
        <p:blipFill>
          <a:blip r:embed="rId3" cstate="print"/>
          <a:srcRect/>
          <a:stretch>
            <a:fillRect/>
          </a:stretch>
        </p:blipFill>
        <p:spPr bwMode="auto">
          <a:xfrm>
            <a:off x="0" y="865909"/>
            <a:ext cx="9144000" cy="5992091"/>
          </a:xfrm>
          <a:prstGeom prst="rect">
            <a:avLst/>
          </a:prstGeom>
          <a:noFill/>
        </p:spPr>
      </p:pic>
      <p:sp>
        <p:nvSpPr>
          <p:cNvPr id="3074" name="Rectangle 2"/>
          <p:cNvSpPr>
            <a:spLocks noGrp="1" noChangeArrowheads="1"/>
          </p:cNvSpPr>
          <p:nvPr>
            <p:ph type="title"/>
          </p:nvPr>
        </p:nvSpPr>
        <p:spPr>
          <a:xfrm>
            <a:off x="990600" y="0"/>
            <a:ext cx="7158037" cy="1412875"/>
          </a:xfrm>
        </p:spPr>
        <p:txBody>
          <a:bodyPr/>
          <a:lstStyle/>
          <a:p>
            <a:r>
              <a:rPr lang="en-US" i="1" dirty="0" smtClean="0">
                <a:solidFill>
                  <a:srgbClr val="000099"/>
                </a:solidFill>
                <a:cs typeface="Times New Roman" pitchFamily="18" charset="0"/>
              </a:rPr>
              <a:t>ITER</a:t>
            </a:r>
          </a:p>
        </p:txBody>
      </p:sp>
      <p:sp>
        <p:nvSpPr>
          <p:cNvPr id="3078" name="Text Box 6"/>
          <p:cNvSpPr txBox="1">
            <a:spLocks noChangeArrowheads="1"/>
          </p:cNvSpPr>
          <p:nvPr/>
        </p:nvSpPr>
        <p:spPr bwMode="auto">
          <a:xfrm>
            <a:off x="4876800" y="5410200"/>
            <a:ext cx="3657600" cy="366713"/>
          </a:xfrm>
          <a:prstGeom prst="rect">
            <a:avLst/>
          </a:prstGeom>
          <a:noFill/>
          <a:ln w="9525">
            <a:noFill/>
            <a:miter lim="800000"/>
            <a:headEnd/>
            <a:tailEnd/>
          </a:ln>
          <a:effectLst/>
        </p:spPr>
        <p:txBody>
          <a:bodyPr>
            <a:spAutoFit/>
          </a:bodyPr>
          <a:lstStyle/>
          <a:p>
            <a:pPr>
              <a:spcBef>
                <a:spcPct val="50000"/>
              </a:spcBef>
            </a:pPr>
            <a:endParaRPr lang="en-GB"/>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074" name="Rectangle 2"/>
          <p:cNvSpPr>
            <a:spLocks noGrp="1" noChangeArrowheads="1"/>
          </p:cNvSpPr>
          <p:nvPr>
            <p:ph type="title"/>
          </p:nvPr>
        </p:nvSpPr>
        <p:spPr/>
        <p:txBody>
          <a:bodyPr/>
          <a:lstStyle/>
          <a:p>
            <a:r>
              <a:rPr lang="en-US" i="1" dirty="0" err="1" smtClean="0">
                <a:solidFill>
                  <a:srgbClr val="000099"/>
                </a:solidFill>
                <a:cs typeface="Times New Roman" pitchFamily="18" charset="0"/>
              </a:rPr>
              <a:t>Wat</a:t>
            </a:r>
            <a:r>
              <a:rPr lang="en-US" i="1" dirty="0" smtClean="0">
                <a:solidFill>
                  <a:srgbClr val="000099"/>
                </a:solidFill>
                <a:cs typeface="Times New Roman" pitchFamily="18" charset="0"/>
              </a:rPr>
              <a:t> is ITER?</a:t>
            </a:r>
          </a:p>
        </p:txBody>
      </p:sp>
      <p:sp>
        <p:nvSpPr>
          <p:cNvPr id="3075" name="Rectangle 3"/>
          <p:cNvSpPr>
            <a:spLocks noGrp="1" noChangeArrowheads="1"/>
          </p:cNvSpPr>
          <p:nvPr>
            <p:ph type="body" sz="half" idx="1"/>
          </p:nvPr>
        </p:nvSpPr>
        <p:spPr>
          <a:xfrm>
            <a:off x="685800" y="1981200"/>
            <a:ext cx="4038600" cy="4114800"/>
          </a:xfrm>
        </p:spPr>
        <p:txBody>
          <a:bodyPr/>
          <a:lstStyle/>
          <a:p>
            <a:r>
              <a:rPr lang="en-US" sz="2000" b="0" dirty="0"/>
              <a:t>ITER  = (International </a:t>
            </a:r>
            <a:r>
              <a:rPr lang="en-US" sz="2000" b="0" dirty="0" err="1"/>
              <a:t>Tokamak</a:t>
            </a:r>
            <a:r>
              <a:rPr lang="en-US" sz="2000" b="0" dirty="0"/>
              <a:t> Experimental Reactor) is </a:t>
            </a:r>
            <a:r>
              <a:rPr lang="en-US" sz="2000" b="0" dirty="0" smtClean="0"/>
              <a:t>de </a:t>
            </a:r>
            <a:r>
              <a:rPr lang="en-US" sz="2000" b="0" dirty="0" err="1" smtClean="0"/>
              <a:t>volgende</a:t>
            </a:r>
            <a:r>
              <a:rPr lang="en-US" sz="2000" b="0" dirty="0" smtClean="0"/>
              <a:t> </a:t>
            </a:r>
            <a:r>
              <a:rPr lang="en-US" sz="2000" b="0" dirty="0" err="1" smtClean="0"/>
              <a:t>stap</a:t>
            </a:r>
            <a:r>
              <a:rPr lang="en-US" sz="2000" b="0" dirty="0" smtClean="0"/>
              <a:t> </a:t>
            </a:r>
            <a:r>
              <a:rPr lang="en-US" sz="2000" b="0" dirty="0"/>
              <a:t>in </a:t>
            </a:r>
            <a:r>
              <a:rPr lang="en-US" sz="2000" b="0" dirty="0" err="1"/>
              <a:t>tokamak</a:t>
            </a:r>
            <a:r>
              <a:rPr lang="en-US" sz="2000" b="0" dirty="0"/>
              <a:t> research.</a:t>
            </a:r>
          </a:p>
          <a:p>
            <a:r>
              <a:rPr lang="en-US" sz="2000" b="0" dirty="0" err="1" smtClean="0"/>
              <a:t>Grootste</a:t>
            </a:r>
            <a:r>
              <a:rPr lang="en-US" sz="2000" b="0" dirty="0" smtClean="0"/>
              <a:t> </a:t>
            </a:r>
            <a:r>
              <a:rPr lang="en-US" sz="2000" b="0" dirty="0" err="1" smtClean="0"/>
              <a:t>tokamak</a:t>
            </a:r>
            <a:r>
              <a:rPr lang="en-US" sz="2000" b="0" dirty="0" smtClean="0"/>
              <a:t> </a:t>
            </a:r>
            <a:r>
              <a:rPr lang="en-US" sz="2000" b="0" dirty="0"/>
              <a:t>in </a:t>
            </a:r>
            <a:r>
              <a:rPr lang="en-US" sz="2000" b="0" dirty="0" smtClean="0"/>
              <a:t>de </a:t>
            </a:r>
            <a:r>
              <a:rPr lang="en-US" sz="2000" b="0" dirty="0" err="1" smtClean="0"/>
              <a:t>wereld</a:t>
            </a:r>
            <a:endParaRPr lang="en-US" sz="2000" b="0" dirty="0"/>
          </a:p>
          <a:p>
            <a:r>
              <a:rPr lang="en-US" sz="2000" b="0" dirty="0"/>
              <a:t>Project </a:t>
            </a:r>
            <a:r>
              <a:rPr lang="en-US" sz="2000" b="0" dirty="0" smtClean="0"/>
              <a:t>is </a:t>
            </a:r>
            <a:r>
              <a:rPr lang="en-US" sz="2000" b="0" dirty="0" err="1" smtClean="0"/>
              <a:t>gestart</a:t>
            </a:r>
            <a:r>
              <a:rPr lang="en-US" sz="2000" b="0" dirty="0" smtClean="0"/>
              <a:t> in </a:t>
            </a:r>
            <a:r>
              <a:rPr lang="en-US" sz="2000" b="0" dirty="0" err="1"/>
              <a:t>Cadarache</a:t>
            </a:r>
            <a:r>
              <a:rPr lang="en-US" sz="2000" b="0" dirty="0"/>
              <a:t>, France</a:t>
            </a:r>
          </a:p>
          <a:p>
            <a:r>
              <a:rPr lang="en-US" sz="2000" b="0" dirty="0" err="1" smtClean="0"/>
              <a:t>Samenwerking</a:t>
            </a:r>
            <a:r>
              <a:rPr lang="en-US" sz="2000" b="0" dirty="0" smtClean="0"/>
              <a:t> </a:t>
            </a:r>
            <a:r>
              <a:rPr lang="en-US" sz="2000" b="0" dirty="0" err="1" smtClean="0"/>
              <a:t>tussen</a:t>
            </a:r>
            <a:r>
              <a:rPr lang="en-US" sz="2000" b="0" dirty="0" smtClean="0"/>
              <a:t> </a:t>
            </a:r>
            <a:r>
              <a:rPr lang="en-US" sz="2000" b="0" dirty="0" err="1" smtClean="0"/>
              <a:t>Europa</a:t>
            </a:r>
            <a:r>
              <a:rPr lang="en-US" sz="2000" b="0" dirty="0" smtClean="0"/>
              <a:t>, </a:t>
            </a:r>
            <a:r>
              <a:rPr lang="en-US" sz="2000" b="0" dirty="0"/>
              <a:t>China, Japan, Korea, </a:t>
            </a:r>
            <a:r>
              <a:rPr lang="en-US" sz="2000" b="0" dirty="0" err="1" smtClean="0"/>
              <a:t>Rusland</a:t>
            </a:r>
            <a:r>
              <a:rPr lang="en-US" sz="2000" b="0" dirty="0" smtClean="0"/>
              <a:t> (en de </a:t>
            </a:r>
            <a:r>
              <a:rPr lang="en-US" sz="2000" b="0" dirty="0"/>
              <a:t>US).</a:t>
            </a:r>
          </a:p>
          <a:p>
            <a:endParaRPr lang="en-US" sz="2000" dirty="0"/>
          </a:p>
        </p:txBody>
      </p:sp>
      <p:pic>
        <p:nvPicPr>
          <p:cNvPr id="3077" name="Picture 5" descr="plasma_size"/>
          <p:cNvPicPr>
            <a:picLocks noGrp="1" noChangeAspect="1" noChangeArrowheads="1"/>
          </p:cNvPicPr>
          <p:nvPr>
            <p:ph sz="half" idx="2"/>
          </p:nvPr>
        </p:nvPicPr>
        <p:blipFill>
          <a:blip r:embed="rId3" cstate="print"/>
          <a:srcRect/>
          <a:stretch>
            <a:fillRect/>
          </a:stretch>
        </p:blipFill>
        <p:spPr>
          <a:xfrm>
            <a:off x="4724400" y="1828800"/>
            <a:ext cx="3733800" cy="3508375"/>
          </a:xfrm>
          <a:noFill/>
          <a:ln/>
        </p:spPr>
      </p:pic>
      <p:sp>
        <p:nvSpPr>
          <p:cNvPr id="3078" name="Text Box 6"/>
          <p:cNvSpPr txBox="1">
            <a:spLocks noChangeArrowheads="1"/>
          </p:cNvSpPr>
          <p:nvPr/>
        </p:nvSpPr>
        <p:spPr bwMode="auto">
          <a:xfrm>
            <a:off x="4876800" y="5410200"/>
            <a:ext cx="3657600" cy="366713"/>
          </a:xfrm>
          <a:prstGeom prst="rect">
            <a:avLst/>
          </a:prstGeom>
          <a:noFill/>
          <a:ln w="9525">
            <a:noFill/>
            <a:miter lim="800000"/>
            <a:headEnd/>
            <a:tailEnd/>
          </a:ln>
          <a:effectLst/>
        </p:spPr>
        <p:txBody>
          <a:bodyPr>
            <a:spAutoFit/>
          </a:bodyPr>
          <a:lstStyle/>
          <a:p>
            <a:pPr>
              <a:spcBef>
                <a:spcPct val="50000"/>
              </a:spcBef>
            </a:pPr>
            <a:endParaRPr lang="en-GB"/>
          </a:p>
        </p:txBody>
      </p:sp>
      <p:sp>
        <p:nvSpPr>
          <p:cNvPr id="3079" name="Text Box 7"/>
          <p:cNvSpPr txBox="1">
            <a:spLocks noChangeArrowheads="1"/>
          </p:cNvSpPr>
          <p:nvPr/>
        </p:nvSpPr>
        <p:spPr bwMode="auto">
          <a:xfrm>
            <a:off x="4953000" y="5562600"/>
            <a:ext cx="3657600" cy="369332"/>
          </a:xfrm>
          <a:prstGeom prst="rect">
            <a:avLst/>
          </a:prstGeom>
          <a:noFill/>
          <a:ln w="9525">
            <a:noFill/>
            <a:miter lim="800000"/>
            <a:headEnd/>
            <a:tailEnd/>
          </a:ln>
          <a:effectLst/>
        </p:spPr>
        <p:txBody>
          <a:bodyPr>
            <a:spAutoFit/>
          </a:bodyPr>
          <a:lstStyle/>
          <a:p>
            <a:pPr>
              <a:spcBef>
                <a:spcPct val="50000"/>
              </a:spcBef>
            </a:pPr>
            <a:r>
              <a:rPr lang="en-GB" i="1" dirty="0" err="1" smtClean="0">
                <a:latin typeface="+mn-lt"/>
              </a:rPr>
              <a:t>Doorsnede</a:t>
            </a:r>
            <a:r>
              <a:rPr lang="en-GB" i="1" dirty="0" smtClean="0">
                <a:latin typeface="+mn-lt"/>
              </a:rPr>
              <a:t> van het </a:t>
            </a:r>
            <a:r>
              <a:rPr lang="en-GB" i="1" dirty="0" err="1" smtClean="0">
                <a:latin typeface="+mn-lt"/>
              </a:rPr>
              <a:t>plasmavolume</a:t>
            </a:r>
            <a:endParaRPr lang="en-GB" i="1" dirty="0">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314" name="Rectangle 2"/>
          <p:cNvSpPr>
            <a:spLocks noGrp="1" noChangeArrowheads="1"/>
          </p:cNvSpPr>
          <p:nvPr>
            <p:ph type="title"/>
          </p:nvPr>
        </p:nvSpPr>
        <p:spPr/>
        <p:txBody>
          <a:bodyPr/>
          <a:lstStyle/>
          <a:p>
            <a:r>
              <a:rPr lang="en-US" i="1" dirty="0" smtClean="0">
                <a:solidFill>
                  <a:srgbClr val="000099"/>
                </a:solidFill>
                <a:cs typeface="Times New Roman" pitchFamily="18" charset="0"/>
              </a:rPr>
              <a:t>Meer over ITER</a:t>
            </a:r>
          </a:p>
        </p:txBody>
      </p:sp>
      <p:sp>
        <p:nvSpPr>
          <p:cNvPr id="13315" name="Rectangle 3"/>
          <p:cNvSpPr>
            <a:spLocks noGrp="1" noChangeArrowheads="1"/>
          </p:cNvSpPr>
          <p:nvPr>
            <p:ph type="body" idx="1"/>
          </p:nvPr>
        </p:nvSpPr>
        <p:spPr>
          <a:xfrm>
            <a:off x="685800" y="1752600"/>
            <a:ext cx="8153400" cy="4114800"/>
          </a:xfrm>
        </p:spPr>
        <p:txBody>
          <a:bodyPr/>
          <a:lstStyle/>
          <a:p>
            <a:pPr>
              <a:buFont typeface="Wingdings" pitchFamily="2" charset="2"/>
              <a:buNone/>
            </a:pPr>
            <a:r>
              <a:rPr lang="en-US" sz="2000" b="0" dirty="0" err="1" smtClean="0">
                <a:solidFill>
                  <a:srgbClr val="FF0000"/>
                </a:solidFill>
              </a:rPr>
              <a:t>Belangrijkste</a:t>
            </a:r>
            <a:r>
              <a:rPr lang="en-US" sz="2000" b="0" dirty="0" smtClean="0">
                <a:solidFill>
                  <a:srgbClr val="FF0000"/>
                </a:solidFill>
              </a:rPr>
              <a:t> </a:t>
            </a:r>
            <a:r>
              <a:rPr lang="en-US" sz="2000" b="0" dirty="0" err="1" smtClean="0">
                <a:solidFill>
                  <a:srgbClr val="FF0000"/>
                </a:solidFill>
              </a:rPr>
              <a:t>missie</a:t>
            </a:r>
            <a:r>
              <a:rPr lang="en-US" sz="2000" b="0" dirty="0" smtClean="0"/>
              <a:t> </a:t>
            </a:r>
            <a:endParaRPr lang="en-US" sz="2000" b="0" dirty="0"/>
          </a:p>
          <a:p>
            <a:r>
              <a:rPr lang="en-US" sz="2000" b="0" dirty="0" err="1" smtClean="0"/>
              <a:t>Demonstreer</a:t>
            </a:r>
            <a:r>
              <a:rPr lang="en-US" sz="2000" b="0" dirty="0" smtClean="0"/>
              <a:t> </a:t>
            </a:r>
            <a:r>
              <a:rPr lang="en-US" sz="2000" b="0" dirty="0" err="1" smtClean="0"/>
              <a:t>dat</a:t>
            </a:r>
            <a:r>
              <a:rPr lang="en-US" sz="2000" b="0" dirty="0" smtClean="0"/>
              <a:t> het </a:t>
            </a:r>
            <a:r>
              <a:rPr lang="en-US" sz="2000" b="0" dirty="0" err="1" smtClean="0"/>
              <a:t>mogelijk</a:t>
            </a:r>
            <a:r>
              <a:rPr lang="en-US" sz="2000" b="0" dirty="0" smtClean="0"/>
              <a:t> is </a:t>
            </a:r>
            <a:r>
              <a:rPr lang="en-US" sz="2000" b="0" dirty="0" err="1" smtClean="0"/>
              <a:t>een</a:t>
            </a:r>
            <a:r>
              <a:rPr lang="en-US" sz="2000" b="0" dirty="0" smtClean="0"/>
              <a:t> </a:t>
            </a:r>
            <a:r>
              <a:rPr lang="en-US" sz="2000" b="0" dirty="0" err="1" smtClean="0"/>
              <a:t>fusiereactor</a:t>
            </a:r>
            <a:r>
              <a:rPr lang="en-US" sz="2000" b="0" dirty="0" smtClean="0"/>
              <a:t> </a:t>
            </a:r>
            <a:r>
              <a:rPr lang="en-US" sz="2000" b="0" dirty="0" err="1" smtClean="0"/>
              <a:t>te</a:t>
            </a:r>
            <a:r>
              <a:rPr lang="en-US" sz="2000" b="0" dirty="0" smtClean="0"/>
              <a:t> </a:t>
            </a:r>
            <a:r>
              <a:rPr lang="en-US" sz="2000" b="0" dirty="0" err="1" smtClean="0"/>
              <a:t>bedrijven</a:t>
            </a:r>
            <a:r>
              <a:rPr lang="en-US" sz="2000" b="0" dirty="0" smtClean="0"/>
              <a:t>. </a:t>
            </a:r>
            <a:r>
              <a:rPr lang="en-US" sz="2000" b="0" dirty="0" err="1" smtClean="0"/>
              <a:t>Dit</a:t>
            </a:r>
            <a:r>
              <a:rPr lang="en-US" sz="2000" b="0" dirty="0" smtClean="0"/>
              <a:t> </a:t>
            </a:r>
            <a:r>
              <a:rPr lang="en-US" sz="2000" b="0" dirty="0" err="1" smtClean="0"/>
              <a:t>omvat</a:t>
            </a:r>
            <a:r>
              <a:rPr lang="en-US" sz="2000" b="0" dirty="0" smtClean="0"/>
              <a:t> het </a:t>
            </a:r>
            <a:r>
              <a:rPr lang="en-US" sz="2000" b="0" dirty="0" err="1" smtClean="0"/>
              <a:t>genereren</a:t>
            </a:r>
            <a:r>
              <a:rPr lang="en-US" sz="2000" b="0" dirty="0" smtClean="0"/>
              <a:t> van </a:t>
            </a:r>
            <a:r>
              <a:rPr lang="en-US" sz="2000" b="0" dirty="0" err="1" smtClean="0"/>
              <a:t>een</a:t>
            </a:r>
            <a:r>
              <a:rPr lang="en-US" sz="2000" b="0" dirty="0" smtClean="0"/>
              <a:t> plasma </a:t>
            </a:r>
            <a:r>
              <a:rPr lang="en-US" sz="2000" b="0" dirty="0" err="1" smtClean="0"/>
              <a:t>dat</a:t>
            </a:r>
            <a:r>
              <a:rPr lang="en-US" sz="2000" b="0" dirty="0" smtClean="0"/>
              <a:t> door </a:t>
            </a:r>
            <a:r>
              <a:rPr lang="en-US" sz="2000" b="0" dirty="0" err="1" smtClean="0"/>
              <a:t>fusie</a:t>
            </a:r>
            <a:r>
              <a:rPr lang="en-US" sz="2000" b="0" dirty="0" smtClean="0"/>
              <a:t> </a:t>
            </a:r>
            <a:r>
              <a:rPr lang="en-US" sz="2000" b="0" dirty="0" err="1" smtClean="0"/>
              <a:t>reacties</a:t>
            </a:r>
            <a:r>
              <a:rPr lang="en-US" sz="2000" b="0" dirty="0" smtClean="0"/>
              <a:t> </a:t>
            </a:r>
            <a:r>
              <a:rPr lang="en-US" sz="2000" b="0" dirty="0" err="1" smtClean="0"/>
              <a:t>verwarmd</a:t>
            </a:r>
            <a:r>
              <a:rPr lang="en-US" sz="2000" b="0" dirty="0" smtClean="0"/>
              <a:t> </a:t>
            </a:r>
            <a:r>
              <a:rPr lang="en-US" sz="2000" b="0" dirty="0" err="1" smtClean="0"/>
              <a:t>wordt</a:t>
            </a:r>
            <a:r>
              <a:rPr lang="en-US" sz="2000" b="0" dirty="0" smtClean="0"/>
              <a:t>, </a:t>
            </a:r>
            <a:r>
              <a:rPr lang="en-US" sz="2000" b="0" dirty="0" err="1" smtClean="0"/>
              <a:t>maar</a:t>
            </a:r>
            <a:r>
              <a:rPr lang="en-US" sz="2000" b="0" dirty="0" smtClean="0"/>
              <a:t> </a:t>
            </a:r>
            <a:r>
              <a:rPr lang="en-US" sz="2000" b="0" dirty="0" err="1" smtClean="0"/>
              <a:t>ook</a:t>
            </a:r>
            <a:r>
              <a:rPr lang="en-US" sz="2000" b="0" dirty="0" smtClean="0"/>
              <a:t> </a:t>
            </a:r>
            <a:r>
              <a:rPr lang="en-US" sz="2000" b="0" dirty="0" err="1" smtClean="0"/>
              <a:t>dat</a:t>
            </a:r>
            <a:r>
              <a:rPr lang="en-US" sz="2000" b="0" dirty="0" smtClean="0"/>
              <a:t> </a:t>
            </a:r>
            <a:r>
              <a:rPr lang="en-US" sz="2000" b="0" dirty="0" err="1" smtClean="0"/>
              <a:t>aan</a:t>
            </a:r>
            <a:r>
              <a:rPr lang="en-US" sz="2000" b="0" dirty="0" smtClean="0"/>
              <a:t> de </a:t>
            </a:r>
            <a:r>
              <a:rPr lang="en-US" sz="2000" b="0" dirty="0" err="1" smtClean="0"/>
              <a:t>technische</a:t>
            </a:r>
            <a:r>
              <a:rPr lang="en-US" sz="2000" b="0" dirty="0" smtClean="0"/>
              <a:t> </a:t>
            </a:r>
            <a:r>
              <a:rPr lang="en-US" sz="2000" b="0" dirty="0" err="1" smtClean="0"/>
              <a:t>eisen</a:t>
            </a:r>
            <a:r>
              <a:rPr lang="en-US" sz="2000" b="0" dirty="0" smtClean="0"/>
              <a:t> </a:t>
            </a:r>
            <a:r>
              <a:rPr lang="en-US" sz="2000" b="0" dirty="0" err="1" smtClean="0"/>
              <a:t>voldaan</a:t>
            </a:r>
            <a:r>
              <a:rPr lang="en-US" sz="2000" b="0" dirty="0" smtClean="0"/>
              <a:t> </a:t>
            </a:r>
            <a:r>
              <a:rPr lang="en-US" sz="2000" b="0" dirty="0" err="1" smtClean="0"/>
              <a:t>kan</a:t>
            </a:r>
            <a:r>
              <a:rPr lang="en-US" sz="2000" b="0" dirty="0" smtClean="0"/>
              <a:t> </a:t>
            </a:r>
            <a:r>
              <a:rPr lang="en-US" sz="2000" b="0" dirty="0" err="1" smtClean="0"/>
              <a:t>worden</a:t>
            </a:r>
            <a:r>
              <a:rPr lang="en-US" sz="2000" b="0" dirty="0" smtClean="0"/>
              <a:t>. </a:t>
            </a:r>
            <a:endParaRPr lang="en-US" sz="2000" b="0" dirty="0"/>
          </a:p>
          <a:p>
            <a:pPr>
              <a:buFont typeface="Wingdings" pitchFamily="2" charset="2"/>
              <a:buNone/>
            </a:pPr>
            <a:r>
              <a:rPr lang="en-US" sz="2000" b="0" dirty="0">
                <a:solidFill>
                  <a:srgbClr val="FF0000"/>
                </a:solidFill>
              </a:rPr>
              <a:t>Project</a:t>
            </a:r>
            <a:r>
              <a:rPr lang="en-US" sz="2000" b="0" dirty="0"/>
              <a:t> </a:t>
            </a:r>
          </a:p>
          <a:p>
            <a:r>
              <a:rPr lang="en-US" sz="2000" b="0" dirty="0" err="1" smtClean="0"/>
              <a:t>Kosten</a:t>
            </a:r>
            <a:r>
              <a:rPr lang="en-US" sz="2000" b="0" dirty="0" smtClean="0"/>
              <a:t> 5 </a:t>
            </a:r>
            <a:r>
              <a:rPr lang="en-US" sz="2000" b="0" dirty="0" err="1" smtClean="0"/>
              <a:t>miljard</a:t>
            </a:r>
            <a:r>
              <a:rPr lang="en-US" sz="2000" b="0" dirty="0" smtClean="0"/>
              <a:t> Euro </a:t>
            </a:r>
            <a:r>
              <a:rPr lang="en-US" sz="2000" b="0" dirty="0" err="1" smtClean="0"/>
              <a:t>constructie</a:t>
            </a:r>
            <a:r>
              <a:rPr lang="en-US" sz="2000" b="0" dirty="0" smtClean="0"/>
              <a:t> </a:t>
            </a:r>
            <a:r>
              <a:rPr lang="en-US" sz="2000" b="0" dirty="0"/>
              <a:t>+ 5 </a:t>
            </a:r>
            <a:r>
              <a:rPr lang="en-US" sz="2000" b="0" dirty="0" err="1" smtClean="0"/>
              <a:t>miljard</a:t>
            </a:r>
            <a:r>
              <a:rPr lang="en-US" sz="2000" b="0" dirty="0" smtClean="0"/>
              <a:t> Euro </a:t>
            </a:r>
            <a:r>
              <a:rPr lang="en-US" sz="2000" b="0" dirty="0" err="1" smtClean="0"/>
              <a:t>voor</a:t>
            </a:r>
            <a:r>
              <a:rPr lang="en-US" sz="2000" b="0" dirty="0" smtClean="0"/>
              <a:t> </a:t>
            </a:r>
            <a:r>
              <a:rPr lang="en-US" sz="2000" b="0" dirty="0" err="1" smtClean="0"/>
              <a:t>bedrijf</a:t>
            </a:r>
            <a:r>
              <a:rPr lang="en-US" sz="2000" b="0" dirty="0" smtClean="0"/>
              <a:t>  (het </a:t>
            </a:r>
            <a:r>
              <a:rPr lang="en-US" sz="2000" b="0" dirty="0" err="1" smtClean="0"/>
              <a:t>duurste</a:t>
            </a:r>
            <a:r>
              <a:rPr lang="en-US" sz="2000" b="0" dirty="0" smtClean="0"/>
              <a:t> experiment op </a:t>
            </a:r>
            <a:r>
              <a:rPr lang="en-US" sz="2000" b="0" dirty="0" err="1" smtClean="0"/>
              <a:t>Aarde</a:t>
            </a:r>
            <a:r>
              <a:rPr lang="en-US" sz="2000" b="0" dirty="0" smtClean="0"/>
              <a:t>)</a:t>
            </a:r>
            <a:endParaRPr lang="en-US" sz="2000" b="0" dirty="0"/>
          </a:p>
          <a:p>
            <a:r>
              <a:rPr lang="en-US" sz="2000" b="0" dirty="0" err="1" smtClean="0"/>
              <a:t>Constructie</a:t>
            </a:r>
            <a:r>
              <a:rPr lang="en-US" sz="2000" b="0" dirty="0" smtClean="0"/>
              <a:t> van het </a:t>
            </a:r>
            <a:r>
              <a:rPr lang="en-US" sz="2000" b="0" dirty="0" err="1" smtClean="0"/>
              <a:t>gebouw</a:t>
            </a:r>
            <a:r>
              <a:rPr lang="en-US" sz="2000" b="0" dirty="0" smtClean="0"/>
              <a:t> is </a:t>
            </a:r>
            <a:r>
              <a:rPr lang="en-US" sz="2000" b="0" dirty="0" err="1" smtClean="0"/>
              <a:t>begonnen</a:t>
            </a:r>
            <a:r>
              <a:rPr lang="en-US" sz="2000" b="0" dirty="0" smtClean="0"/>
              <a:t> in 2008 / </a:t>
            </a:r>
            <a:r>
              <a:rPr lang="en-US" sz="2000" b="0" dirty="0" err="1" smtClean="0"/>
              <a:t>Assemblade</a:t>
            </a:r>
            <a:r>
              <a:rPr lang="en-US" sz="2000" b="0" dirty="0" smtClean="0"/>
              <a:t> </a:t>
            </a:r>
            <a:r>
              <a:rPr lang="en-US" sz="2000" b="0" dirty="0" err="1" smtClean="0"/>
              <a:t>begint</a:t>
            </a:r>
            <a:r>
              <a:rPr lang="en-US" sz="2000" b="0" dirty="0" smtClean="0"/>
              <a:t> in 2012 </a:t>
            </a:r>
            <a:endParaRPr lang="en-US" sz="2000" b="0" dirty="0"/>
          </a:p>
          <a:p>
            <a:r>
              <a:rPr lang="en-US" sz="2000" b="0" dirty="0" smtClean="0"/>
              <a:t>Assemblage </a:t>
            </a:r>
            <a:r>
              <a:rPr lang="en-US" sz="2000" b="0" dirty="0" err="1" smtClean="0"/>
              <a:t>gaat</a:t>
            </a:r>
            <a:r>
              <a:rPr lang="en-US" sz="2000" b="0" dirty="0" smtClean="0"/>
              <a:t> </a:t>
            </a:r>
            <a:r>
              <a:rPr lang="en-US" sz="2000" b="0" dirty="0" err="1" smtClean="0"/>
              <a:t>ongeveer</a:t>
            </a:r>
            <a:r>
              <a:rPr lang="en-US" sz="2000" b="0" dirty="0" smtClean="0"/>
              <a:t> 7 </a:t>
            </a:r>
            <a:r>
              <a:rPr lang="en-US" sz="2000" b="0" dirty="0" err="1" smtClean="0"/>
              <a:t>jaar</a:t>
            </a:r>
            <a:r>
              <a:rPr lang="en-US" sz="2000" b="0" dirty="0" smtClean="0"/>
              <a:t> </a:t>
            </a:r>
            <a:r>
              <a:rPr lang="en-US" sz="2000" b="0" dirty="0" err="1" smtClean="0"/>
              <a:t>duren</a:t>
            </a:r>
            <a:endParaRPr lang="en-US" sz="2000" b="0" dirty="0"/>
          </a:p>
          <a:p>
            <a:r>
              <a:rPr lang="en-US" sz="2000" b="0" dirty="0"/>
              <a:t>20 </a:t>
            </a:r>
            <a:r>
              <a:rPr lang="en-US" sz="2000" b="0" dirty="0" err="1" smtClean="0"/>
              <a:t>jaar</a:t>
            </a:r>
            <a:r>
              <a:rPr lang="en-US" sz="2000" b="0" dirty="0" smtClean="0"/>
              <a:t> </a:t>
            </a:r>
            <a:r>
              <a:rPr lang="en-US" sz="2000" b="0" dirty="0" err="1" smtClean="0"/>
              <a:t>bedrijf</a:t>
            </a:r>
            <a:r>
              <a:rPr lang="en-US" sz="2000" b="0" dirty="0" smtClean="0"/>
              <a:t> is </a:t>
            </a:r>
            <a:r>
              <a:rPr lang="en-US" sz="2000" b="0" dirty="0" err="1" smtClean="0"/>
              <a:t>geplanned</a:t>
            </a:r>
            <a:endParaRPr lang="en-US" sz="2000" b="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Users\jo\Desktop\ebr-1-arco-idaho.jpg"/>
          <p:cNvPicPr>
            <a:picLocks noChangeAspect="1" noChangeArrowheads="1"/>
          </p:cNvPicPr>
          <p:nvPr/>
        </p:nvPicPr>
        <p:blipFill>
          <a:blip r:embed="rId3" cstate="print"/>
          <a:srcRect/>
          <a:stretch>
            <a:fillRect/>
          </a:stretch>
        </p:blipFill>
        <p:spPr bwMode="auto">
          <a:xfrm>
            <a:off x="0" y="1955800"/>
            <a:ext cx="7937500" cy="4902200"/>
          </a:xfrm>
          <a:prstGeom prst="rect">
            <a:avLst/>
          </a:prstGeom>
          <a:noFill/>
          <a:ln w="9525">
            <a:noFill/>
            <a:miter lim="800000"/>
            <a:headEnd/>
            <a:tailEnd/>
          </a:ln>
        </p:spPr>
      </p:pic>
      <p:sp>
        <p:nvSpPr>
          <p:cNvPr id="23555"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EBR – 1 in Idaho (1951)</a:t>
            </a:r>
          </a:p>
        </p:txBody>
      </p:sp>
      <p:pic>
        <p:nvPicPr>
          <p:cNvPr id="987138" name="Picture 2" descr="C:\Users\jo\Desktop\ebr-1-producing-nuclear-electricity.jpg"/>
          <p:cNvPicPr>
            <a:picLocks noChangeAspect="1" noChangeArrowheads="1"/>
          </p:cNvPicPr>
          <p:nvPr/>
        </p:nvPicPr>
        <p:blipFill>
          <a:blip r:embed="rId4" cstate="print"/>
          <a:srcRect/>
          <a:stretch>
            <a:fillRect/>
          </a:stretch>
        </p:blipFill>
        <p:spPr bwMode="auto">
          <a:xfrm>
            <a:off x="304800" y="1582738"/>
            <a:ext cx="2209800" cy="1649412"/>
          </a:xfrm>
          <a:prstGeom prst="rect">
            <a:avLst/>
          </a:prstGeom>
          <a:noFill/>
          <a:ln w="9525">
            <a:noFill/>
            <a:miter lim="800000"/>
            <a:headEnd/>
            <a:tailEnd/>
          </a:ln>
        </p:spPr>
      </p:pic>
      <p:pic>
        <p:nvPicPr>
          <p:cNvPr id="987140" name="Picture 4" descr="C:\Users\jo\Desktop\ebr1wall_sm.jpg"/>
          <p:cNvPicPr>
            <a:picLocks noChangeAspect="1" noChangeArrowheads="1"/>
          </p:cNvPicPr>
          <p:nvPr/>
        </p:nvPicPr>
        <p:blipFill>
          <a:blip r:embed="rId5" cstate="print"/>
          <a:srcRect/>
          <a:stretch>
            <a:fillRect/>
          </a:stretch>
        </p:blipFill>
        <p:spPr bwMode="auto">
          <a:xfrm>
            <a:off x="3352800" y="1600200"/>
            <a:ext cx="3028950" cy="1152525"/>
          </a:xfrm>
          <a:prstGeom prst="rect">
            <a:avLst/>
          </a:prstGeom>
          <a:noFill/>
          <a:ln w="9525">
            <a:noFill/>
            <a:miter lim="800000"/>
            <a:headEnd/>
            <a:tailEnd/>
          </a:ln>
        </p:spPr>
      </p:pic>
      <p:pic>
        <p:nvPicPr>
          <p:cNvPr id="987141" name="Picture 5" descr="C:\Users\jo\Desktop\89125643_3ea54b9926.jpg"/>
          <p:cNvPicPr>
            <a:picLocks noChangeAspect="1" noChangeArrowheads="1"/>
          </p:cNvPicPr>
          <p:nvPr/>
        </p:nvPicPr>
        <p:blipFill>
          <a:blip r:embed="rId6" cstate="print"/>
          <a:srcRect/>
          <a:stretch>
            <a:fillRect/>
          </a:stretch>
        </p:blipFill>
        <p:spPr bwMode="auto">
          <a:xfrm>
            <a:off x="304800" y="3886200"/>
            <a:ext cx="4038600" cy="2698750"/>
          </a:xfrm>
          <a:prstGeom prst="rect">
            <a:avLst/>
          </a:prstGeom>
          <a:noFill/>
          <a:ln w="9525">
            <a:noFill/>
            <a:miter lim="800000"/>
            <a:headEnd/>
            <a:tailEnd/>
          </a:ln>
        </p:spPr>
      </p:pic>
      <p:pic>
        <p:nvPicPr>
          <p:cNvPr id="987142" name="Picture 6" descr="C:\Users\jo\Desktop\ebr1core.gif"/>
          <p:cNvPicPr>
            <a:picLocks noChangeAspect="1" noChangeArrowheads="1"/>
          </p:cNvPicPr>
          <p:nvPr/>
        </p:nvPicPr>
        <p:blipFill>
          <a:blip r:embed="rId7" cstate="print"/>
          <a:srcRect/>
          <a:stretch>
            <a:fillRect/>
          </a:stretch>
        </p:blipFill>
        <p:spPr bwMode="auto">
          <a:xfrm>
            <a:off x="5972175" y="2743200"/>
            <a:ext cx="3171825" cy="4114800"/>
          </a:xfrm>
          <a:prstGeom prst="rect">
            <a:avLst/>
          </a:prstGeom>
          <a:noFill/>
          <a:ln w="9525">
            <a:noFill/>
            <a:miter lim="800000"/>
            <a:headEnd/>
            <a:tailEnd/>
          </a:ln>
        </p:spPr>
      </p:pic>
      <p:pic>
        <p:nvPicPr>
          <p:cNvPr id="345090" name="Picture 2" descr="\\vmware-host\Shared Folders\Desktop\arco.jpg"/>
          <p:cNvPicPr>
            <a:picLocks noChangeAspect="1" noChangeArrowheads="1"/>
          </p:cNvPicPr>
          <p:nvPr/>
        </p:nvPicPr>
        <p:blipFill>
          <a:blip r:embed="rId8" cstate="print"/>
          <a:srcRect/>
          <a:stretch>
            <a:fillRect/>
          </a:stretch>
        </p:blipFill>
        <p:spPr bwMode="auto">
          <a:xfrm>
            <a:off x="6553200" y="1447800"/>
            <a:ext cx="2406004" cy="939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7142"/>
                                        </p:tgtEl>
                                        <p:attrNameLst>
                                          <p:attrName>style.visibility</p:attrName>
                                        </p:attrNameLst>
                                      </p:cBhvr>
                                      <p:to>
                                        <p:strVal val="visible"/>
                                      </p:to>
                                    </p:set>
                                    <p:anim calcmode="lin" valueType="num">
                                      <p:cBhvr additive="base">
                                        <p:cTn id="7" dur="500" fill="hold"/>
                                        <p:tgtEl>
                                          <p:spTgt spid="987142"/>
                                        </p:tgtEl>
                                        <p:attrNameLst>
                                          <p:attrName>ppt_x</p:attrName>
                                        </p:attrNameLst>
                                      </p:cBhvr>
                                      <p:tavLst>
                                        <p:tav tm="0">
                                          <p:val>
                                            <p:strVal val="#ppt_x"/>
                                          </p:val>
                                        </p:tav>
                                        <p:tav tm="100000">
                                          <p:val>
                                            <p:strVal val="#ppt_x"/>
                                          </p:val>
                                        </p:tav>
                                      </p:tavLst>
                                    </p:anim>
                                    <p:anim calcmode="lin" valueType="num">
                                      <p:cBhvr additive="base">
                                        <p:cTn id="8" dur="500" fill="hold"/>
                                        <p:tgtEl>
                                          <p:spTgt spid="9871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7138"/>
                                        </p:tgtEl>
                                        <p:attrNameLst>
                                          <p:attrName>style.visibility</p:attrName>
                                        </p:attrNameLst>
                                      </p:cBhvr>
                                      <p:to>
                                        <p:strVal val="visible"/>
                                      </p:to>
                                    </p:set>
                                    <p:anim calcmode="lin" valueType="num">
                                      <p:cBhvr additive="base">
                                        <p:cTn id="13" dur="500" fill="hold"/>
                                        <p:tgtEl>
                                          <p:spTgt spid="987138"/>
                                        </p:tgtEl>
                                        <p:attrNameLst>
                                          <p:attrName>ppt_x</p:attrName>
                                        </p:attrNameLst>
                                      </p:cBhvr>
                                      <p:tavLst>
                                        <p:tav tm="0">
                                          <p:val>
                                            <p:strVal val="#ppt_x"/>
                                          </p:val>
                                        </p:tav>
                                        <p:tav tm="100000">
                                          <p:val>
                                            <p:strVal val="#ppt_x"/>
                                          </p:val>
                                        </p:tav>
                                      </p:tavLst>
                                    </p:anim>
                                    <p:anim calcmode="lin" valueType="num">
                                      <p:cBhvr additive="base">
                                        <p:cTn id="14" dur="500" fill="hold"/>
                                        <p:tgtEl>
                                          <p:spTgt spid="9871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87140"/>
                                        </p:tgtEl>
                                        <p:attrNameLst>
                                          <p:attrName>style.visibility</p:attrName>
                                        </p:attrNameLst>
                                      </p:cBhvr>
                                      <p:to>
                                        <p:strVal val="visible"/>
                                      </p:to>
                                    </p:set>
                                    <p:anim calcmode="lin" valueType="num">
                                      <p:cBhvr additive="base">
                                        <p:cTn id="19" dur="500" fill="hold"/>
                                        <p:tgtEl>
                                          <p:spTgt spid="987140"/>
                                        </p:tgtEl>
                                        <p:attrNameLst>
                                          <p:attrName>ppt_x</p:attrName>
                                        </p:attrNameLst>
                                      </p:cBhvr>
                                      <p:tavLst>
                                        <p:tav tm="0">
                                          <p:val>
                                            <p:strVal val="#ppt_x"/>
                                          </p:val>
                                        </p:tav>
                                        <p:tav tm="100000">
                                          <p:val>
                                            <p:strVal val="#ppt_x"/>
                                          </p:val>
                                        </p:tav>
                                      </p:tavLst>
                                    </p:anim>
                                    <p:anim calcmode="lin" valueType="num">
                                      <p:cBhvr additive="base">
                                        <p:cTn id="20" dur="500" fill="hold"/>
                                        <p:tgtEl>
                                          <p:spTgt spid="9871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87141"/>
                                        </p:tgtEl>
                                        <p:attrNameLst>
                                          <p:attrName>style.visibility</p:attrName>
                                        </p:attrNameLst>
                                      </p:cBhvr>
                                      <p:to>
                                        <p:strVal val="visible"/>
                                      </p:to>
                                    </p:set>
                                    <p:anim calcmode="lin" valueType="num">
                                      <p:cBhvr additive="base">
                                        <p:cTn id="25" dur="500" fill="hold"/>
                                        <p:tgtEl>
                                          <p:spTgt spid="987141"/>
                                        </p:tgtEl>
                                        <p:attrNameLst>
                                          <p:attrName>ppt_x</p:attrName>
                                        </p:attrNameLst>
                                      </p:cBhvr>
                                      <p:tavLst>
                                        <p:tav tm="0">
                                          <p:val>
                                            <p:strVal val="#ppt_x"/>
                                          </p:val>
                                        </p:tav>
                                        <p:tav tm="100000">
                                          <p:val>
                                            <p:strVal val="#ppt_x"/>
                                          </p:val>
                                        </p:tav>
                                      </p:tavLst>
                                    </p:anim>
                                    <p:anim calcmode="lin" valueType="num">
                                      <p:cBhvr additive="base">
                                        <p:cTn id="26" dur="500" fill="hold"/>
                                        <p:tgtEl>
                                          <p:spTgt spid="987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hoek 2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194" name="Rectangle 2"/>
          <p:cNvSpPr>
            <a:spLocks noGrp="1" noChangeArrowheads="1"/>
          </p:cNvSpPr>
          <p:nvPr>
            <p:ph type="title"/>
          </p:nvPr>
        </p:nvSpPr>
        <p:spPr>
          <a:xfrm>
            <a:off x="0" y="304800"/>
            <a:ext cx="9144000" cy="1143000"/>
          </a:xfrm>
        </p:spPr>
        <p:txBody>
          <a:bodyPr/>
          <a:lstStyle/>
          <a:p>
            <a:r>
              <a:rPr lang="en-US" altLang="en-GB" i="1" dirty="0" err="1" smtClean="0">
                <a:solidFill>
                  <a:srgbClr val="000099"/>
                </a:solidFill>
                <a:cs typeface="Times New Roman" pitchFamily="18" charset="0"/>
              </a:rPr>
              <a:t>Ontwerp</a:t>
            </a:r>
            <a:r>
              <a:rPr lang="en-US" altLang="en-GB" i="1" dirty="0" smtClean="0">
                <a:solidFill>
                  <a:srgbClr val="000099"/>
                </a:solidFill>
                <a:cs typeface="Times New Roman" pitchFamily="18" charset="0"/>
              </a:rPr>
              <a:t> – </a:t>
            </a:r>
            <a:r>
              <a:rPr lang="en-US" altLang="en-GB" i="1" dirty="0" err="1" smtClean="0">
                <a:solidFill>
                  <a:srgbClr val="000099"/>
                </a:solidFill>
                <a:cs typeface="Times New Roman" pitchFamily="18" charset="0"/>
              </a:rPr>
              <a:t>belangrijkste</a:t>
            </a:r>
            <a:r>
              <a:rPr lang="en-US" altLang="en-GB" i="1" dirty="0" smtClean="0">
                <a:solidFill>
                  <a:srgbClr val="000099"/>
                </a:solidFill>
                <a:cs typeface="Times New Roman" pitchFamily="18" charset="0"/>
              </a:rPr>
              <a:t> </a:t>
            </a:r>
            <a:r>
              <a:rPr lang="en-US" altLang="en-GB" i="1" dirty="0" err="1" smtClean="0">
                <a:solidFill>
                  <a:srgbClr val="000099"/>
                </a:solidFill>
                <a:cs typeface="Times New Roman" pitchFamily="18" charset="0"/>
              </a:rPr>
              <a:t>eigenschappen</a:t>
            </a:r>
            <a:endParaRPr lang="en-US" altLang="en-GB" i="1" dirty="0" smtClean="0">
              <a:solidFill>
                <a:srgbClr val="000099"/>
              </a:solidFill>
              <a:cs typeface="Times New Roman" pitchFamily="18" charset="0"/>
            </a:endParaRPr>
          </a:p>
        </p:txBody>
      </p:sp>
      <p:sp>
        <p:nvSpPr>
          <p:cNvPr id="8195" name="Rectangle 3"/>
          <p:cNvSpPr>
            <a:spLocks noGrp="1" noChangeArrowheads="1"/>
          </p:cNvSpPr>
          <p:nvPr>
            <p:ph type="body" idx="1"/>
          </p:nvPr>
        </p:nvSpPr>
        <p:spPr>
          <a:xfrm flipH="1">
            <a:off x="7467600" y="4114800"/>
            <a:ext cx="1274763" cy="508000"/>
          </a:xfrm>
        </p:spPr>
        <p:txBody>
          <a:bodyPr/>
          <a:lstStyle/>
          <a:p>
            <a:pPr marL="0" indent="6350">
              <a:lnSpc>
                <a:spcPct val="80000"/>
              </a:lnSpc>
              <a:buFont typeface="Wingdings" pitchFamily="2" charset="2"/>
              <a:buNone/>
            </a:pPr>
            <a:r>
              <a:rPr lang="en-US" altLang="en-GB" sz="1400">
                <a:solidFill>
                  <a:schemeClr val="bg2"/>
                </a:solidFill>
              </a:rPr>
              <a:t>Divertor</a:t>
            </a:r>
          </a:p>
        </p:txBody>
      </p:sp>
      <p:pic>
        <p:nvPicPr>
          <p:cNvPr id="8196" name="Picture 4"/>
          <p:cNvPicPr>
            <a:picLocks noChangeAspect="1" noChangeArrowheads="1"/>
          </p:cNvPicPr>
          <p:nvPr/>
        </p:nvPicPr>
        <p:blipFill>
          <a:blip r:embed="rId3" cstate="print"/>
          <a:srcRect/>
          <a:stretch>
            <a:fillRect/>
          </a:stretch>
        </p:blipFill>
        <p:spPr bwMode="auto">
          <a:xfrm>
            <a:off x="2392363" y="1752600"/>
            <a:ext cx="4432300" cy="4800600"/>
          </a:xfrm>
          <a:prstGeom prst="rect">
            <a:avLst/>
          </a:prstGeom>
          <a:noFill/>
        </p:spPr>
      </p:pic>
      <p:sp>
        <p:nvSpPr>
          <p:cNvPr id="8197" name="Text Box 5"/>
          <p:cNvSpPr txBox="1">
            <a:spLocks noChangeArrowheads="1"/>
          </p:cNvSpPr>
          <p:nvPr/>
        </p:nvSpPr>
        <p:spPr bwMode="auto">
          <a:xfrm>
            <a:off x="762000" y="1905000"/>
            <a:ext cx="1336675" cy="581025"/>
          </a:xfrm>
          <a:prstGeom prst="rect">
            <a:avLst/>
          </a:prstGeom>
          <a:noFill/>
          <a:ln w="12700">
            <a:noFill/>
            <a:miter lim="800000"/>
            <a:headEnd/>
            <a:tailEnd/>
          </a:ln>
          <a:effectLst/>
        </p:spPr>
        <p:txBody>
          <a:bodyPr>
            <a:spAutoFit/>
          </a:bodyPr>
          <a:lstStyle/>
          <a:p>
            <a:pPr eaLnBrk="0" hangingPunct="0">
              <a:spcBef>
                <a:spcPct val="50000"/>
              </a:spcBef>
            </a:pPr>
            <a:r>
              <a:rPr lang="en-US" sz="1600" b="1">
                <a:solidFill>
                  <a:schemeClr val="bg2"/>
                </a:solidFill>
                <a:latin typeface="Helvetica" charset="0"/>
              </a:rPr>
              <a:t>Central Solenoid</a:t>
            </a:r>
          </a:p>
        </p:txBody>
      </p:sp>
      <p:sp>
        <p:nvSpPr>
          <p:cNvPr id="8198" name="Line 6"/>
          <p:cNvSpPr>
            <a:spLocks noChangeShapeType="1"/>
          </p:cNvSpPr>
          <p:nvPr/>
        </p:nvSpPr>
        <p:spPr bwMode="auto">
          <a:xfrm>
            <a:off x="1758950" y="2286000"/>
            <a:ext cx="2814638" cy="13716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199" name="Text Box 7"/>
          <p:cNvSpPr txBox="1">
            <a:spLocks noChangeArrowheads="1"/>
          </p:cNvSpPr>
          <p:nvPr/>
        </p:nvSpPr>
        <p:spPr bwMode="auto">
          <a:xfrm>
            <a:off x="609600" y="2514600"/>
            <a:ext cx="1476375" cy="825500"/>
          </a:xfrm>
          <a:prstGeom prst="rect">
            <a:avLst/>
          </a:prstGeom>
          <a:noFill/>
          <a:ln w="0">
            <a:noFill/>
            <a:miter lim="800000"/>
            <a:headEnd/>
            <a:tailEnd/>
          </a:ln>
          <a:effectLst/>
        </p:spPr>
        <p:txBody>
          <a:bodyPr>
            <a:spAutoFit/>
          </a:bodyPr>
          <a:lstStyle/>
          <a:p>
            <a:pPr eaLnBrk="0" hangingPunct="0">
              <a:spcBef>
                <a:spcPct val="50000"/>
              </a:spcBef>
            </a:pPr>
            <a:r>
              <a:rPr lang="en-US" sz="1600" b="1">
                <a:solidFill>
                  <a:schemeClr val="bg2"/>
                </a:solidFill>
                <a:latin typeface="Helvetica" charset="0"/>
              </a:rPr>
              <a:t>Outer Intercoil Structure</a:t>
            </a:r>
          </a:p>
        </p:txBody>
      </p:sp>
      <p:sp>
        <p:nvSpPr>
          <p:cNvPr id="8200" name="Line 8"/>
          <p:cNvSpPr>
            <a:spLocks noChangeShapeType="1"/>
          </p:cNvSpPr>
          <p:nvPr/>
        </p:nvSpPr>
        <p:spPr bwMode="auto">
          <a:xfrm>
            <a:off x="1617663" y="2971800"/>
            <a:ext cx="2041525" cy="914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1" name="Text Box 9"/>
          <p:cNvSpPr txBox="1">
            <a:spLocks noChangeArrowheads="1"/>
          </p:cNvSpPr>
          <p:nvPr/>
        </p:nvSpPr>
        <p:spPr bwMode="auto">
          <a:xfrm>
            <a:off x="457200" y="3429000"/>
            <a:ext cx="1958975"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Toroidal Field Coil</a:t>
            </a:r>
            <a:endParaRPr lang="en-US" sz="1600" b="1">
              <a:solidFill>
                <a:schemeClr val="bg2"/>
              </a:solidFill>
              <a:latin typeface="Book Antiqua" pitchFamily="18" charset="0"/>
            </a:endParaRPr>
          </a:p>
        </p:txBody>
      </p:sp>
      <p:sp>
        <p:nvSpPr>
          <p:cNvPr id="8202" name="Line 10"/>
          <p:cNvSpPr>
            <a:spLocks noChangeShapeType="1"/>
          </p:cNvSpPr>
          <p:nvPr/>
        </p:nvSpPr>
        <p:spPr bwMode="auto">
          <a:xfrm>
            <a:off x="2209800" y="3733800"/>
            <a:ext cx="1519238" cy="3810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3" name="Text Box 11"/>
          <p:cNvSpPr txBox="1">
            <a:spLocks noChangeArrowheads="1"/>
          </p:cNvSpPr>
          <p:nvPr/>
        </p:nvSpPr>
        <p:spPr bwMode="auto">
          <a:xfrm>
            <a:off x="533400" y="4038600"/>
            <a:ext cx="1947863"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Poloidal Field Coil</a:t>
            </a:r>
            <a:endParaRPr lang="en-US" sz="1600" b="1">
              <a:solidFill>
                <a:schemeClr val="bg2"/>
              </a:solidFill>
              <a:latin typeface="Book Antiqua" pitchFamily="18" charset="0"/>
            </a:endParaRPr>
          </a:p>
        </p:txBody>
      </p:sp>
      <p:sp>
        <p:nvSpPr>
          <p:cNvPr id="8204" name="Line 12"/>
          <p:cNvSpPr>
            <a:spLocks noChangeShapeType="1"/>
          </p:cNvSpPr>
          <p:nvPr/>
        </p:nvSpPr>
        <p:spPr bwMode="auto">
          <a:xfrm>
            <a:off x="2209800" y="4343400"/>
            <a:ext cx="1314450" cy="533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5" name="Text Box 13"/>
          <p:cNvSpPr txBox="1">
            <a:spLocks noChangeArrowheads="1"/>
          </p:cNvSpPr>
          <p:nvPr/>
        </p:nvSpPr>
        <p:spPr bwMode="auto">
          <a:xfrm>
            <a:off x="685800" y="4648200"/>
            <a:ext cx="1812925" cy="581025"/>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Machine Gravity </a:t>
            </a:r>
          </a:p>
          <a:p>
            <a:pPr eaLnBrk="0" hangingPunct="0"/>
            <a:r>
              <a:rPr lang="en-US" sz="1600" b="1">
                <a:solidFill>
                  <a:schemeClr val="bg2"/>
                </a:solidFill>
                <a:latin typeface="Helvetica" charset="0"/>
              </a:rPr>
              <a:t>Supports</a:t>
            </a:r>
            <a:endParaRPr lang="en-US" sz="1600" b="1">
              <a:solidFill>
                <a:schemeClr val="bg2"/>
              </a:solidFill>
              <a:latin typeface="Book Antiqua" pitchFamily="18" charset="0"/>
            </a:endParaRPr>
          </a:p>
        </p:txBody>
      </p:sp>
      <p:sp>
        <p:nvSpPr>
          <p:cNvPr id="8206" name="Line 14"/>
          <p:cNvSpPr>
            <a:spLocks noChangeShapeType="1"/>
          </p:cNvSpPr>
          <p:nvPr/>
        </p:nvSpPr>
        <p:spPr bwMode="auto">
          <a:xfrm>
            <a:off x="2322513" y="4953000"/>
            <a:ext cx="1406525" cy="3810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7" name="Text Box 15"/>
          <p:cNvSpPr txBox="1">
            <a:spLocks noChangeArrowheads="1"/>
          </p:cNvSpPr>
          <p:nvPr/>
        </p:nvSpPr>
        <p:spPr bwMode="auto">
          <a:xfrm>
            <a:off x="7458075" y="2057400"/>
            <a:ext cx="1055688" cy="581025"/>
          </a:xfrm>
          <a:prstGeom prst="rect">
            <a:avLst/>
          </a:prstGeom>
          <a:noFill/>
          <a:ln w="12700">
            <a:noFill/>
            <a:miter lim="800000"/>
            <a:headEnd/>
            <a:tailEnd/>
          </a:ln>
          <a:effectLst/>
        </p:spPr>
        <p:txBody>
          <a:bodyPr>
            <a:spAutoFit/>
          </a:bodyPr>
          <a:lstStyle/>
          <a:p>
            <a:pPr eaLnBrk="0" hangingPunct="0">
              <a:spcBef>
                <a:spcPct val="50000"/>
              </a:spcBef>
            </a:pPr>
            <a:r>
              <a:rPr lang="en-US" sz="1600" b="1">
                <a:solidFill>
                  <a:schemeClr val="bg2"/>
                </a:solidFill>
                <a:latin typeface="Helvetica" charset="0"/>
              </a:rPr>
              <a:t>Blanket Module</a:t>
            </a:r>
            <a:endParaRPr lang="en-US" sz="1600" b="1">
              <a:latin typeface="Book Antiqua" pitchFamily="18" charset="0"/>
            </a:endParaRPr>
          </a:p>
        </p:txBody>
      </p:sp>
      <p:sp>
        <p:nvSpPr>
          <p:cNvPr id="8208" name="Text Box 16"/>
          <p:cNvSpPr txBox="1">
            <a:spLocks noChangeArrowheads="1"/>
          </p:cNvSpPr>
          <p:nvPr/>
        </p:nvSpPr>
        <p:spPr bwMode="auto">
          <a:xfrm>
            <a:off x="7443788" y="2584450"/>
            <a:ext cx="1673225"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Vacuum Vessel</a:t>
            </a:r>
            <a:endParaRPr lang="en-US" sz="1600" b="1">
              <a:latin typeface="Book Antiqua" pitchFamily="18" charset="0"/>
            </a:endParaRPr>
          </a:p>
        </p:txBody>
      </p:sp>
      <p:sp>
        <p:nvSpPr>
          <p:cNvPr id="8209" name="Text Box 17"/>
          <p:cNvSpPr txBox="1">
            <a:spLocks noChangeArrowheads="1"/>
          </p:cNvSpPr>
          <p:nvPr/>
        </p:nvSpPr>
        <p:spPr bwMode="auto">
          <a:xfrm>
            <a:off x="7527925" y="3128963"/>
            <a:ext cx="1008063"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Cryostat</a:t>
            </a:r>
            <a:endParaRPr lang="en-US" sz="1600" b="1">
              <a:latin typeface="Book Antiqua" pitchFamily="18" charset="0"/>
            </a:endParaRPr>
          </a:p>
        </p:txBody>
      </p:sp>
      <p:sp>
        <p:nvSpPr>
          <p:cNvPr id="8211" name="Text Box 19"/>
          <p:cNvSpPr txBox="1">
            <a:spLocks noChangeArrowheads="1"/>
          </p:cNvSpPr>
          <p:nvPr/>
        </p:nvSpPr>
        <p:spPr bwMode="auto">
          <a:xfrm>
            <a:off x="7551738" y="4848225"/>
            <a:ext cx="1198562" cy="581025"/>
          </a:xfrm>
          <a:prstGeom prst="rect">
            <a:avLst/>
          </a:prstGeom>
          <a:noFill/>
          <a:ln w="12700">
            <a:noFill/>
            <a:miter lim="800000"/>
            <a:headEnd/>
            <a:tailEnd/>
          </a:ln>
          <a:effectLst/>
        </p:spPr>
        <p:txBody>
          <a:bodyPr wrap="none">
            <a:spAutoFit/>
          </a:bodyPr>
          <a:lstStyle/>
          <a:p>
            <a:pPr eaLnBrk="0" hangingPunct="0"/>
            <a:r>
              <a:rPr lang="en-US" sz="1600" b="1" dirty="0">
                <a:solidFill>
                  <a:schemeClr val="bg2"/>
                </a:solidFill>
                <a:latin typeface="Helvetica" charset="0"/>
              </a:rPr>
              <a:t>Torus </a:t>
            </a:r>
          </a:p>
          <a:p>
            <a:pPr eaLnBrk="0" hangingPunct="0"/>
            <a:r>
              <a:rPr lang="en-US" sz="1600" b="1" dirty="0" err="1">
                <a:solidFill>
                  <a:schemeClr val="bg2"/>
                </a:solidFill>
                <a:latin typeface="Helvetica" charset="0"/>
              </a:rPr>
              <a:t>Cryopump</a:t>
            </a:r>
            <a:endParaRPr lang="en-US" sz="1600" b="1" dirty="0">
              <a:latin typeface="Book Antiqua" pitchFamily="18" charset="0"/>
            </a:endParaRPr>
          </a:p>
        </p:txBody>
      </p:sp>
      <p:sp>
        <p:nvSpPr>
          <p:cNvPr id="8212" name="Line 20"/>
          <p:cNvSpPr>
            <a:spLocks noChangeShapeType="1"/>
          </p:cNvSpPr>
          <p:nvPr/>
        </p:nvSpPr>
        <p:spPr bwMode="auto">
          <a:xfrm flipV="1">
            <a:off x="5487988" y="2362200"/>
            <a:ext cx="1970087" cy="1600200"/>
          </a:xfrm>
          <a:prstGeom prst="line">
            <a:avLst/>
          </a:prstGeom>
          <a:noFill/>
          <a:ln w="12700">
            <a:solidFill>
              <a:srgbClr val="FF0000"/>
            </a:solidFill>
            <a:round/>
            <a:headEnd type="triangle" w="med" len="med"/>
            <a:tailEnd/>
          </a:ln>
          <a:effectLst/>
        </p:spPr>
        <p:txBody>
          <a:bodyPr wrap="none" anchor="ctr"/>
          <a:lstStyle/>
          <a:p>
            <a:endParaRPr lang="en-US"/>
          </a:p>
        </p:txBody>
      </p:sp>
      <p:sp>
        <p:nvSpPr>
          <p:cNvPr id="8213" name="Line 21"/>
          <p:cNvSpPr>
            <a:spLocks noChangeShapeType="1"/>
          </p:cNvSpPr>
          <p:nvPr/>
        </p:nvSpPr>
        <p:spPr bwMode="auto">
          <a:xfrm flipH="1">
            <a:off x="5629275" y="2819400"/>
            <a:ext cx="1828800" cy="12192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14" name="Line 22"/>
          <p:cNvSpPr>
            <a:spLocks noChangeShapeType="1"/>
          </p:cNvSpPr>
          <p:nvPr/>
        </p:nvSpPr>
        <p:spPr bwMode="auto">
          <a:xfrm flipH="1">
            <a:off x="6332538" y="3352800"/>
            <a:ext cx="1125537" cy="533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16" name="Line 24"/>
          <p:cNvSpPr>
            <a:spLocks noChangeShapeType="1"/>
          </p:cNvSpPr>
          <p:nvPr/>
        </p:nvSpPr>
        <p:spPr bwMode="auto">
          <a:xfrm flipH="1">
            <a:off x="5276850" y="4419600"/>
            <a:ext cx="2251075" cy="533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17" name="Line 25"/>
          <p:cNvSpPr>
            <a:spLocks noChangeShapeType="1"/>
          </p:cNvSpPr>
          <p:nvPr/>
        </p:nvSpPr>
        <p:spPr bwMode="auto">
          <a:xfrm flipH="1">
            <a:off x="6051550" y="5029200"/>
            <a:ext cx="1476375" cy="152400"/>
          </a:xfrm>
          <a:prstGeom prst="line">
            <a:avLst/>
          </a:prstGeom>
          <a:noFill/>
          <a:ln w="12700">
            <a:solidFill>
              <a:srgbClr val="FF0000"/>
            </a:solidFill>
            <a:round/>
            <a:headEnd/>
            <a:tailEnd type="triangle" w="med" len="me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6146" name="Rectangle 2"/>
          <p:cNvSpPr>
            <a:spLocks noGrp="1" noChangeArrowheads="1"/>
          </p:cNvSpPr>
          <p:nvPr>
            <p:ph type="title"/>
          </p:nvPr>
        </p:nvSpPr>
        <p:spPr>
          <a:xfrm>
            <a:off x="838200" y="0"/>
            <a:ext cx="7158038" cy="1412875"/>
          </a:xfrm>
        </p:spPr>
        <p:txBody>
          <a:bodyPr/>
          <a:lstStyle/>
          <a:p>
            <a:r>
              <a:rPr lang="en-US" altLang="en-GB" i="1" dirty="0" smtClean="0">
                <a:solidFill>
                  <a:srgbClr val="000099"/>
                </a:solidFill>
                <a:cs typeface="Times New Roman" pitchFamily="18" charset="0"/>
              </a:rPr>
              <a:t>ITER parameters</a:t>
            </a:r>
          </a:p>
        </p:txBody>
      </p:sp>
      <p:sp>
        <p:nvSpPr>
          <p:cNvPr id="6148" name="Rectangle 4"/>
          <p:cNvSpPr>
            <a:spLocks noGrp="1" noChangeArrowheads="1"/>
          </p:cNvSpPr>
          <p:nvPr>
            <p:ph type="body" idx="1"/>
          </p:nvPr>
        </p:nvSpPr>
        <p:spPr>
          <a:xfrm>
            <a:off x="609600" y="1219200"/>
            <a:ext cx="8229600" cy="5410200"/>
          </a:xfrm>
          <a:noFill/>
          <a:ln/>
        </p:spPr>
        <p:txBody>
          <a:bodyPr/>
          <a:lstStyle/>
          <a:p>
            <a:pPr marL="285750" indent="-285750">
              <a:lnSpc>
                <a:spcPct val="90000"/>
              </a:lnSpc>
            </a:pPr>
            <a:r>
              <a:rPr lang="en-US" sz="2000" b="0" dirty="0"/>
              <a:t>Total fusion power					500 MW</a:t>
            </a:r>
          </a:p>
          <a:p>
            <a:pPr marL="285750" indent="-285750">
              <a:lnSpc>
                <a:spcPct val="90000"/>
              </a:lnSpc>
            </a:pPr>
            <a:r>
              <a:rPr lang="en-US" sz="2000" b="0" dirty="0"/>
              <a:t> Q = fusion power/auxiliary heating power		≥10 (inductive)</a:t>
            </a:r>
          </a:p>
          <a:p>
            <a:pPr marL="285750" indent="-285750">
              <a:lnSpc>
                <a:spcPct val="90000"/>
              </a:lnSpc>
            </a:pPr>
            <a:r>
              <a:rPr lang="en-US" sz="2000" b="0" dirty="0"/>
              <a:t>Average neutron wall loading 	        			0.57 MW/m</a:t>
            </a:r>
            <a:r>
              <a:rPr lang="en-US" sz="2000" b="0" baseline="30000" dirty="0"/>
              <a:t>2</a:t>
            </a:r>
            <a:r>
              <a:rPr lang="en-US" sz="2000" b="0" dirty="0"/>
              <a:t> </a:t>
            </a:r>
          </a:p>
          <a:p>
            <a:pPr marL="285750" indent="-285750">
              <a:lnSpc>
                <a:spcPct val="90000"/>
              </a:lnSpc>
            </a:pPr>
            <a:r>
              <a:rPr lang="en-US" sz="2000" b="0" dirty="0"/>
              <a:t>Plasma inductive burn time				≥ 300 s </a:t>
            </a:r>
          </a:p>
          <a:p>
            <a:pPr marL="285750" indent="-285750">
              <a:lnSpc>
                <a:spcPct val="90000"/>
              </a:lnSpc>
            </a:pPr>
            <a:r>
              <a:rPr lang="en-US" sz="2000" b="0" dirty="0"/>
              <a:t>Plasma major radius 					6.2 m</a:t>
            </a:r>
          </a:p>
          <a:p>
            <a:pPr marL="285750" indent="-285750">
              <a:lnSpc>
                <a:spcPct val="90000"/>
              </a:lnSpc>
            </a:pPr>
            <a:r>
              <a:rPr lang="en-US" sz="2000" b="0" dirty="0"/>
              <a:t>Plasma minor radius					2.0 m</a:t>
            </a:r>
          </a:p>
          <a:p>
            <a:pPr marL="285750" indent="-285750">
              <a:lnSpc>
                <a:spcPct val="90000"/>
              </a:lnSpc>
            </a:pPr>
            <a:r>
              <a:rPr lang="en-US" sz="2000" b="0" dirty="0"/>
              <a:t>Plasma current 	  				15 MA </a:t>
            </a:r>
          </a:p>
          <a:p>
            <a:pPr marL="285750" indent="-285750">
              <a:lnSpc>
                <a:spcPct val="90000"/>
              </a:lnSpc>
            </a:pPr>
            <a:r>
              <a:rPr lang="en-US" sz="2000" b="0" dirty="0"/>
              <a:t>Vertical elongation @95% flux surface/</a:t>
            </a:r>
            <a:r>
              <a:rPr lang="en-US" sz="2000" b="0" dirty="0" err="1"/>
              <a:t>separatrix</a:t>
            </a:r>
            <a:r>
              <a:rPr lang="en-US" sz="2000" b="0" dirty="0"/>
              <a:t>	1.70/1.85</a:t>
            </a:r>
          </a:p>
          <a:p>
            <a:pPr marL="285750" indent="-285750">
              <a:lnSpc>
                <a:spcPct val="90000"/>
              </a:lnSpc>
            </a:pPr>
            <a:r>
              <a:rPr lang="en-US" sz="2000" b="0" dirty="0" err="1"/>
              <a:t>Triangularity</a:t>
            </a:r>
            <a:r>
              <a:rPr lang="en-US" sz="2000" b="0" dirty="0"/>
              <a:t> @95% flux surface/</a:t>
            </a:r>
            <a:r>
              <a:rPr lang="en-US" sz="2000" b="0" dirty="0" err="1"/>
              <a:t>separatrix</a:t>
            </a:r>
            <a:r>
              <a:rPr lang="en-US" sz="2000" b="0" dirty="0"/>
              <a:t>		0.33/0.49</a:t>
            </a:r>
          </a:p>
          <a:p>
            <a:pPr marL="285750" indent="-285750">
              <a:lnSpc>
                <a:spcPct val="90000"/>
              </a:lnSpc>
            </a:pPr>
            <a:r>
              <a:rPr lang="en-US" sz="2000" b="0" dirty="0"/>
              <a:t>Safety factor @95% flux surface			3.0</a:t>
            </a:r>
          </a:p>
          <a:p>
            <a:pPr marL="285750" indent="-285750">
              <a:lnSpc>
                <a:spcPct val="90000"/>
              </a:lnSpc>
            </a:pPr>
            <a:r>
              <a:rPr lang="en-US" sz="2000" b="0" dirty="0" err="1"/>
              <a:t>Toroidal</a:t>
            </a:r>
            <a:r>
              <a:rPr lang="en-US" sz="2000" b="0" dirty="0"/>
              <a:t> field @ 6.2 m radius				5.3 T</a:t>
            </a:r>
          </a:p>
          <a:p>
            <a:pPr marL="285750" indent="-285750">
              <a:lnSpc>
                <a:spcPct val="90000"/>
              </a:lnSpc>
            </a:pPr>
            <a:r>
              <a:rPr lang="en-US" sz="2000" b="0" dirty="0"/>
              <a:t>Plasma volume					837 m</a:t>
            </a:r>
            <a:r>
              <a:rPr lang="en-US" sz="2000" b="0" baseline="30000" dirty="0"/>
              <a:t>3</a:t>
            </a:r>
          </a:p>
          <a:p>
            <a:pPr marL="285750" indent="-285750">
              <a:lnSpc>
                <a:spcPct val="90000"/>
              </a:lnSpc>
            </a:pPr>
            <a:r>
              <a:rPr lang="en-US" sz="2000" b="0" dirty="0"/>
              <a:t>Plasma surface					678 m</a:t>
            </a:r>
            <a:r>
              <a:rPr lang="en-US" sz="2000" b="0" baseline="30000" dirty="0"/>
              <a:t>2</a:t>
            </a:r>
          </a:p>
          <a:p>
            <a:pPr marL="285750" indent="-285750">
              <a:lnSpc>
                <a:spcPct val="90000"/>
              </a:lnSpc>
            </a:pPr>
            <a:r>
              <a:rPr lang="en-US" sz="2000" b="0" dirty="0"/>
              <a:t>Installed auxiliary heating/current drive power	       73 MW (100 MW)</a:t>
            </a:r>
            <a:endParaRPr lang="en-US" altLang="en-GB" sz="3200" b="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0"/>
            <a:ext cx="7772400" cy="914400"/>
          </a:xfrm>
        </p:spPr>
        <p:txBody>
          <a:bodyPr/>
          <a:lstStyle/>
          <a:p>
            <a:r>
              <a:rPr lang="en-GB" i="1" dirty="0">
                <a:solidFill>
                  <a:srgbClr val="000099"/>
                </a:solidFill>
                <a:cs typeface="Times New Roman" pitchFamily="18" charset="0"/>
              </a:rPr>
              <a:t>Availability of the fuel </a:t>
            </a:r>
          </a:p>
        </p:txBody>
      </p:sp>
      <p:sp>
        <p:nvSpPr>
          <p:cNvPr id="55299" name="Rectangle 3"/>
          <p:cNvSpPr>
            <a:spLocks noGrp="1" noChangeArrowheads="1"/>
          </p:cNvSpPr>
          <p:nvPr>
            <p:ph type="body" idx="1"/>
          </p:nvPr>
        </p:nvSpPr>
        <p:spPr>
          <a:xfrm>
            <a:off x="533400" y="1371600"/>
            <a:ext cx="7772400" cy="1772793"/>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90000"/>
              </a:lnSpc>
            </a:pPr>
            <a:r>
              <a:rPr lang="en-GB" sz="1400" b="0" kern="1200" dirty="0"/>
              <a:t>The natural abundance of Deuterium is one in 6700. There is enough water in the ocean to provide energy for </a:t>
            </a:r>
            <a:r>
              <a:rPr lang="en-GB" sz="1400" b="0" kern="1200" dirty="0" smtClean="0"/>
              <a:t>3</a:t>
            </a:r>
            <a:r>
              <a:rPr lang="en-GB" sz="1400" b="0" kern="1200" dirty="0" smtClean="0">
                <a:sym typeface="Symbol"/>
              </a:rPr>
              <a:t></a:t>
            </a:r>
            <a:r>
              <a:rPr lang="en-GB" sz="1400" b="0" kern="1200" dirty="0" smtClean="0"/>
              <a:t>10</a:t>
            </a:r>
            <a:r>
              <a:rPr lang="en-GB" sz="1400" b="0" kern="1200" baseline="30000" dirty="0" smtClean="0"/>
              <a:t>11</a:t>
            </a:r>
            <a:r>
              <a:rPr lang="en-GB" sz="1400" b="0" kern="1200" dirty="0" smtClean="0"/>
              <a:t> </a:t>
            </a:r>
            <a:r>
              <a:rPr lang="en-GB" sz="1400" b="0" kern="1200" dirty="0"/>
              <a:t>years at the current rate of energy consumption (larger than the age of the universe)</a:t>
            </a:r>
          </a:p>
          <a:p>
            <a:pPr>
              <a:lnSpc>
                <a:spcPct val="90000"/>
              </a:lnSpc>
            </a:pPr>
            <a:r>
              <a:rPr lang="en-GB" sz="1400" b="0" kern="1200" dirty="0"/>
              <a:t>Deuterium is also very cheaply obtainable. Calculating the price of electricity solely on the basis of the cost of Deuterium, would lead to a drop of 10</a:t>
            </a:r>
            <a:r>
              <a:rPr lang="en-GB" sz="1400" b="0" kern="1200" baseline="30000" dirty="0"/>
              <a:t>3</a:t>
            </a:r>
            <a:r>
              <a:rPr lang="en-GB" sz="1400" b="0" kern="1200" dirty="0"/>
              <a:t> in your electricity bill</a:t>
            </a:r>
          </a:p>
          <a:p>
            <a:pPr>
              <a:lnSpc>
                <a:spcPct val="90000"/>
              </a:lnSpc>
            </a:pPr>
            <a:r>
              <a:rPr lang="en-GB" sz="1400" b="0" kern="1200" dirty="0"/>
              <a:t>Tritium is unstable with a half age of 12.3 years. There is virtually no </a:t>
            </a:r>
            <a:r>
              <a:rPr lang="en-GB" sz="1400" b="0" kern="1200" dirty="0" smtClean="0"/>
              <a:t>natural available </a:t>
            </a:r>
            <a:r>
              <a:rPr lang="en-GB" sz="1400" b="0" kern="1200" dirty="0"/>
              <a:t>resource of Tritium</a:t>
            </a:r>
          </a:p>
          <a:p>
            <a:pPr>
              <a:lnSpc>
                <a:spcPct val="90000"/>
              </a:lnSpc>
            </a:pPr>
            <a:endParaRPr lang="en-GB" sz="1400" b="0" kern="1200" dirty="0"/>
          </a:p>
        </p:txBody>
      </p:sp>
      <p:sp>
        <p:nvSpPr>
          <p:cNvPr id="4" name="Rectangle 3"/>
          <p:cNvSpPr txBox="1">
            <a:spLocks noChangeArrowheads="1"/>
          </p:cNvSpPr>
          <p:nvPr/>
        </p:nvSpPr>
        <p:spPr bwMode="auto">
          <a:xfrm>
            <a:off x="533400" y="3352800"/>
            <a:ext cx="7772400" cy="2376035"/>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Tritium however can be bred from Lithium</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Note that the neutron released in the fusion reaction can be used for this purpose </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availability of Lithium on land is sufficient for at least 1000 if not 30000 years, and the cost per kWh would be even smaller than that of Deuterium. </a:t>
            </a:r>
          </a:p>
          <a:p>
            <a:pPr marL="342900" lvl="0" indent="-342900">
              <a:lnSpc>
                <a:spcPct val="90000"/>
              </a:lnSpc>
              <a:spcBef>
                <a:spcPct val="20000"/>
              </a:spcBef>
              <a:buFontTx/>
              <a:buChar cha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If the oceans are included it is estimated that there is enough fuel for 3</a:t>
            </a:r>
            <a:r>
              <a:rPr lang="en-GB" sz="1400" dirty="0" smtClean="0">
                <a:sym typeface="Symbol"/>
              </a:rPr>
              <a:t>1</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0</a:t>
            </a:r>
            <a:r>
              <a:rPr kumimoji="0" lang="en-GB" sz="1400" b="0" i="0" u="none" strike="noStrike" kern="1200" cap="none" spc="0" normalizeH="0" baseline="30000" noProof="0" dirty="0" smtClean="0">
                <a:ln>
                  <a:noFill/>
                </a:ln>
                <a:solidFill>
                  <a:schemeClr val="tx1"/>
                </a:solidFill>
                <a:effectLst/>
                <a:uLnTx/>
                <a:uFillTx/>
                <a:latin typeface="+mn-lt"/>
                <a:ea typeface="+mn-ea"/>
                <a:cs typeface="+mn-cs"/>
              </a:rPr>
              <a:t>7</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years.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3" cstate="print"/>
          <a:srcRect/>
          <a:stretch>
            <a:fillRect/>
          </a:stretch>
        </p:blipFill>
        <p:spPr bwMode="auto">
          <a:xfrm>
            <a:off x="2590800" y="3733800"/>
            <a:ext cx="3654425" cy="785223"/>
          </a:xfrm>
          <a:prstGeom prst="rect">
            <a:avLst/>
          </a:prstGeom>
          <a:noFill/>
          <a:ln w="19050">
            <a:noFill/>
            <a:miter lim="800000"/>
            <a:headEnd/>
            <a:tailEnd/>
          </a:ln>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31863" y="0"/>
            <a:ext cx="7158037" cy="838199"/>
          </a:xfrm>
        </p:spPr>
        <p:txBody>
          <a:bodyPr/>
          <a:lstStyle/>
          <a:p>
            <a:r>
              <a:rPr lang="en-GB" i="1" dirty="0" smtClean="0">
                <a:solidFill>
                  <a:srgbClr val="000099"/>
                </a:solidFill>
                <a:cs typeface="Times New Roman" pitchFamily="18" charset="0"/>
              </a:rPr>
              <a:t>Theta pinch </a:t>
            </a:r>
          </a:p>
        </p:txBody>
      </p:sp>
      <p:sp>
        <p:nvSpPr>
          <p:cNvPr id="10243" name="Rectangle 3"/>
          <p:cNvSpPr>
            <a:spLocks noGrp="1" noChangeArrowheads="1"/>
          </p:cNvSpPr>
          <p:nvPr>
            <p:ph type="body" sz="half" idx="1"/>
          </p:nvPr>
        </p:nvSpPr>
        <p:spPr>
          <a:xfrm>
            <a:off x="369887" y="1143000"/>
            <a:ext cx="3754438" cy="1988237"/>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a:t>Straight magnetic field no </a:t>
            </a:r>
            <a:r>
              <a:rPr lang="en-GB" sz="1400" b="0" kern="1200" dirty="0" smtClean="0"/>
              <a:t>tension</a:t>
            </a:r>
            <a:endParaRPr lang="en-GB" sz="1400" b="0" kern="1200" dirty="0"/>
          </a:p>
          <a:p>
            <a:pPr>
              <a:lnSpc>
                <a:spcPct val="80000"/>
              </a:lnSpc>
            </a:pPr>
            <a:endParaRPr lang="en-GB" sz="1400" b="0" kern="1200" dirty="0"/>
          </a:p>
          <a:p>
            <a:pPr>
              <a:lnSpc>
                <a:spcPct val="80000"/>
              </a:lnSpc>
            </a:pPr>
            <a:endParaRPr lang="en-GB" sz="1400" b="0" kern="1200" dirty="0"/>
          </a:p>
          <a:p>
            <a:pPr>
              <a:lnSpc>
                <a:spcPct val="80000"/>
              </a:lnSpc>
            </a:pPr>
            <a:endParaRPr lang="en-GB" sz="1400" b="0" kern="1200" dirty="0"/>
          </a:p>
          <a:p>
            <a:pPr>
              <a:lnSpc>
                <a:spcPct val="80000"/>
              </a:lnSpc>
              <a:buNone/>
            </a:pPr>
            <a:endParaRPr lang="en-GB" sz="1400" b="0" kern="1200" dirty="0" smtClean="0"/>
          </a:p>
          <a:p>
            <a:pPr>
              <a:lnSpc>
                <a:spcPct val="80000"/>
              </a:lnSpc>
              <a:buNone/>
            </a:pPr>
            <a:r>
              <a:rPr lang="en-GB" sz="1400" b="0" kern="1200" dirty="0" smtClean="0"/>
              <a:t>Equation </a:t>
            </a:r>
            <a:r>
              <a:rPr lang="en-GB" sz="1400" b="0" kern="1200" dirty="0"/>
              <a:t>gives constant total </a:t>
            </a:r>
            <a:r>
              <a:rPr lang="en-GB" sz="1400" b="0" kern="1200" dirty="0" smtClean="0"/>
              <a:t>pressure</a:t>
            </a:r>
          </a:p>
          <a:p>
            <a:pPr>
              <a:lnSpc>
                <a:spcPct val="80000"/>
              </a:lnSpc>
              <a:buNone/>
            </a:pPr>
            <a:endParaRPr lang="en-GB" sz="1400" b="0" kern="1200" dirty="0" smtClean="0"/>
          </a:p>
          <a:p>
            <a:pPr>
              <a:lnSpc>
                <a:spcPct val="80000"/>
              </a:lnSpc>
              <a:buNone/>
            </a:pPr>
            <a:r>
              <a:rPr lang="en-GB" sz="1400" b="0" dirty="0" smtClean="0"/>
              <a:t>Magnetic field is reduced inside the plasma </a:t>
            </a:r>
          </a:p>
          <a:p>
            <a:pPr>
              <a:lnSpc>
                <a:spcPct val="80000"/>
              </a:lnSpc>
              <a:buNone/>
            </a:pPr>
            <a:r>
              <a:rPr lang="en-GB" sz="1400" b="0" dirty="0" smtClean="0"/>
              <a:t>i.e. the plasma is diamagnetic </a:t>
            </a:r>
            <a:endParaRPr lang="en-GB" sz="1400" b="0" kern="1200" dirty="0"/>
          </a:p>
        </p:txBody>
      </p:sp>
      <p:pic>
        <p:nvPicPr>
          <p:cNvPr id="10245" name="Picture 5" descr="theta-pinch2"/>
          <p:cNvPicPr>
            <a:picLocks noGrp="1" noChangeAspect="1" noChangeArrowheads="1"/>
          </p:cNvPicPr>
          <p:nvPr>
            <p:ph sz="half" idx="2"/>
          </p:nvPr>
        </p:nvPicPr>
        <p:blipFill>
          <a:blip r:embed="rId3" cstate="print"/>
          <a:srcRect/>
          <a:stretch>
            <a:fillRect/>
          </a:stretch>
        </p:blipFill>
        <p:spPr>
          <a:xfrm>
            <a:off x="4832115" y="762000"/>
            <a:ext cx="2102085" cy="3124200"/>
          </a:xfrm>
          <a:noFill/>
          <a:ln/>
        </p:spPr>
      </p:pic>
      <p:pic>
        <p:nvPicPr>
          <p:cNvPr id="10246" name="Picture 6"/>
          <p:cNvPicPr>
            <a:picLocks noChangeAspect="1" noChangeArrowheads="1"/>
          </p:cNvPicPr>
          <p:nvPr/>
        </p:nvPicPr>
        <p:blipFill>
          <a:blip r:embed="rId4" cstate="print"/>
          <a:srcRect/>
          <a:stretch>
            <a:fillRect/>
          </a:stretch>
        </p:blipFill>
        <p:spPr bwMode="auto">
          <a:xfrm>
            <a:off x="1935162" y="1371600"/>
            <a:ext cx="2060575" cy="502992"/>
          </a:xfrm>
          <a:prstGeom prst="rect">
            <a:avLst/>
          </a:prstGeom>
          <a:noFill/>
          <a:ln w="9525">
            <a:noFill/>
            <a:miter lim="800000"/>
            <a:headEnd/>
            <a:tailEnd/>
          </a:ln>
          <a:effectLst/>
        </p:spPr>
      </p:pic>
      <p:pic>
        <p:nvPicPr>
          <p:cNvPr id="10247" name="Picture 7"/>
          <p:cNvPicPr>
            <a:picLocks noChangeAspect="1" noChangeArrowheads="1"/>
          </p:cNvPicPr>
          <p:nvPr/>
        </p:nvPicPr>
        <p:blipFill>
          <a:blip r:embed="rId5" cstate="print"/>
          <a:srcRect/>
          <a:stretch>
            <a:fillRect/>
          </a:stretch>
        </p:blipFill>
        <p:spPr bwMode="auto">
          <a:xfrm>
            <a:off x="3560762" y="2065078"/>
            <a:ext cx="1087438" cy="506672"/>
          </a:xfrm>
          <a:prstGeom prst="rect">
            <a:avLst/>
          </a:prstGeom>
          <a:noFill/>
          <a:ln w="9525">
            <a:noFill/>
            <a:miter lim="800000"/>
            <a:headEnd/>
            <a:tailEnd/>
          </a:ln>
          <a:effectLst/>
        </p:spPr>
      </p:pic>
      <p:pic>
        <p:nvPicPr>
          <p:cNvPr id="8" name="Picture 7" descr="pressure-theta"/>
          <p:cNvPicPr>
            <a:picLocks noChangeAspect="1" noChangeArrowheads="1"/>
          </p:cNvPicPr>
          <p:nvPr/>
        </p:nvPicPr>
        <p:blipFill>
          <a:blip r:embed="rId6" cstate="print"/>
          <a:srcRect/>
          <a:stretch>
            <a:fillRect/>
          </a:stretch>
        </p:blipFill>
        <p:spPr bwMode="auto">
          <a:xfrm>
            <a:off x="1" y="4419600"/>
            <a:ext cx="3300982" cy="2438400"/>
          </a:xfrm>
          <a:prstGeom prst="rect">
            <a:avLst/>
          </a:prstGeom>
          <a:noFill/>
          <a:ln w="19050">
            <a:noFill/>
            <a:miter lim="800000"/>
            <a:headEnd/>
            <a:tailEnd/>
          </a:ln>
        </p:spPr>
      </p:pic>
      <p:pic>
        <p:nvPicPr>
          <p:cNvPr id="10" name="Picture 6" descr="theta-pinch-compression"/>
          <p:cNvPicPr>
            <a:picLocks noChangeAspect="1" noChangeArrowheads="1"/>
          </p:cNvPicPr>
          <p:nvPr/>
        </p:nvPicPr>
        <p:blipFill>
          <a:blip r:embed="rId7" cstate="print"/>
          <a:srcRect/>
          <a:stretch>
            <a:fillRect/>
          </a:stretch>
        </p:blipFill>
        <p:spPr bwMode="auto">
          <a:xfrm>
            <a:off x="7058190" y="3200400"/>
            <a:ext cx="2085810" cy="36576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sp>
        <p:nvSpPr>
          <p:cNvPr id="11" name="Rectangle 4"/>
          <p:cNvSpPr txBox="1">
            <a:spLocks noChangeArrowheads="1"/>
          </p:cNvSpPr>
          <p:nvPr/>
        </p:nvSpPr>
        <p:spPr bwMode="auto">
          <a:xfrm>
            <a:off x="3733800" y="4191000"/>
            <a:ext cx="3200400" cy="2634567"/>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Ramp up the magnetic field by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ramping the current in the coils </a:t>
            </a: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magnetic field pressure will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increase and is no longer</a:t>
            </a:r>
            <a:r>
              <a:rPr lang="en-GB" sz="1400" noProof="0" dirty="0" smtClean="0">
                <a:latin typeface="+mn-lt"/>
              </a:rPr>
              <a:t> </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balanced by</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plasma pressure </a:t>
            </a: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plasma is compressed </a:t>
            </a: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Compression leads to work against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pressure gradient force which will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heat the plasma </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Box 11"/>
          <p:cNvSpPr txBox="1"/>
          <p:nvPr/>
        </p:nvSpPr>
        <p:spPr>
          <a:xfrm>
            <a:off x="6934200" y="838200"/>
            <a:ext cx="1600200" cy="738664"/>
          </a:xfrm>
          <a:prstGeom prst="rect">
            <a:avLst/>
          </a:prstGeom>
          <a:noFill/>
        </p:spPr>
        <p:txBody>
          <a:bodyPr wrap="square" rtlCol="0">
            <a:spAutoFit/>
          </a:bodyPr>
          <a:lstStyle/>
          <a:p>
            <a:r>
              <a:rPr lang="en-US" sz="1400" dirty="0" smtClean="0">
                <a:latin typeface="+mn-lt"/>
              </a:rPr>
              <a:t>Plasma escapes at the ends; go </a:t>
            </a:r>
            <a:r>
              <a:rPr lang="en-US" sz="1400" dirty="0" err="1" smtClean="0">
                <a:latin typeface="+mn-lt"/>
              </a:rPr>
              <a:t>toroidal</a:t>
            </a:r>
            <a:r>
              <a:rPr lang="en-US" sz="1400" dirty="0" smtClean="0">
                <a:latin typeface="+mn-lt"/>
              </a:rPr>
              <a:t> …</a:t>
            </a:r>
            <a:endParaRPr lang="en-US" sz="1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81000" y="2895600"/>
            <a:ext cx="5105400" cy="1341906"/>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Current is the source of the magnetic field</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Magnetic pressure</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24578" name="Rectangle 2"/>
          <p:cNvSpPr>
            <a:spLocks noGrp="1" noChangeArrowheads="1"/>
          </p:cNvSpPr>
          <p:nvPr>
            <p:ph type="title"/>
          </p:nvPr>
        </p:nvSpPr>
        <p:spPr>
          <a:xfrm>
            <a:off x="931863" y="1"/>
            <a:ext cx="7158037" cy="914399"/>
          </a:xfrm>
        </p:spPr>
        <p:txBody>
          <a:bodyPr/>
          <a:lstStyle/>
          <a:p>
            <a:r>
              <a:rPr lang="en-GB" i="1" dirty="0" smtClean="0">
                <a:solidFill>
                  <a:srgbClr val="000099"/>
                </a:solidFill>
                <a:cs typeface="Times New Roman" pitchFamily="18" charset="0"/>
              </a:rPr>
              <a:t>Z-pinch </a:t>
            </a:r>
          </a:p>
        </p:txBody>
      </p:sp>
      <p:sp>
        <p:nvSpPr>
          <p:cNvPr id="24579" name="Rectangle 3"/>
          <p:cNvSpPr>
            <a:spLocks noGrp="1" noChangeArrowheads="1"/>
          </p:cNvSpPr>
          <p:nvPr>
            <p:ph type="body" sz="half" idx="1"/>
          </p:nvPr>
        </p:nvSpPr>
        <p:spPr>
          <a:xfrm>
            <a:off x="381000" y="970407"/>
            <a:ext cx="5105400" cy="1772793"/>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a:t>A strong current is generated in the z-direction </a:t>
            </a:r>
          </a:p>
          <a:p>
            <a:pPr>
              <a:lnSpc>
                <a:spcPct val="80000"/>
              </a:lnSpc>
              <a:buNone/>
            </a:pPr>
            <a:endParaRPr lang="en-GB" sz="1400" b="0" kern="1200" dirty="0" smtClean="0"/>
          </a:p>
          <a:p>
            <a:pPr>
              <a:lnSpc>
                <a:spcPct val="80000"/>
              </a:lnSpc>
              <a:buNone/>
            </a:pPr>
            <a:r>
              <a:rPr lang="en-GB" sz="1400" b="0" kern="1200" dirty="0" smtClean="0"/>
              <a:t>This </a:t>
            </a:r>
            <a:r>
              <a:rPr lang="en-GB" sz="1400" b="0" kern="1200" dirty="0"/>
              <a:t>current generates a magnetic field in the </a:t>
            </a:r>
            <a:r>
              <a:rPr lang="en-GB" sz="1400" b="0" kern="1200" dirty="0" smtClean="0">
                <a:latin typeface="Symbol" pitchFamily="18" charset="2"/>
              </a:rPr>
              <a:t>q</a:t>
            </a:r>
            <a:r>
              <a:rPr lang="en-GB" sz="1400" b="0" kern="1200" dirty="0" smtClean="0"/>
              <a:t> </a:t>
            </a:r>
            <a:r>
              <a:rPr lang="en-GB" sz="1400" b="0" kern="1200" dirty="0"/>
              <a:t>direction </a:t>
            </a:r>
          </a:p>
          <a:p>
            <a:pPr>
              <a:lnSpc>
                <a:spcPct val="80000"/>
              </a:lnSpc>
              <a:buNone/>
            </a:pPr>
            <a:endParaRPr lang="en-GB" sz="1400" b="0" kern="1200" dirty="0" smtClean="0"/>
          </a:p>
          <a:p>
            <a:pPr>
              <a:lnSpc>
                <a:spcPct val="80000"/>
              </a:lnSpc>
              <a:buNone/>
            </a:pPr>
            <a:r>
              <a:rPr lang="en-GB" sz="1400" b="0" kern="1200" dirty="0" err="1" smtClean="0"/>
              <a:t>JxB</a:t>
            </a:r>
            <a:r>
              <a:rPr lang="en-GB" sz="1400" b="0" kern="1200" dirty="0" smtClean="0"/>
              <a:t> </a:t>
            </a:r>
            <a:r>
              <a:rPr lang="en-GB" sz="1400" b="0" kern="1200" dirty="0"/>
              <a:t>force is then fully determined </a:t>
            </a:r>
          </a:p>
          <a:p>
            <a:pPr>
              <a:lnSpc>
                <a:spcPct val="80000"/>
              </a:lnSpc>
              <a:buNone/>
            </a:pPr>
            <a:endParaRPr lang="en-GB" sz="1400" b="0" kern="1200" dirty="0" smtClean="0"/>
          </a:p>
          <a:p>
            <a:pPr>
              <a:lnSpc>
                <a:spcPct val="80000"/>
              </a:lnSpc>
              <a:buNone/>
            </a:pPr>
            <a:r>
              <a:rPr lang="en-GB" sz="1400" b="0" kern="1200" dirty="0" smtClean="0"/>
              <a:t>Pressure </a:t>
            </a:r>
            <a:r>
              <a:rPr lang="en-GB" sz="1400" b="0" kern="1200" dirty="0"/>
              <a:t>gradient must balance the </a:t>
            </a:r>
            <a:r>
              <a:rPr lang="en-GB" sz="1400" b="0" kern="1200" dirty="0" err="1"/>
              <a:t>JxB</a:t>
            </a:r>
            <a:r>
              <a:rPr lang="en-GB" sz="1400" b="0" kern="1200" dirty="0"/>
              <a:t> </a:t>
            </a:r>
            <a:r>
              <a:rPr lang="en-GB" sz="1400" b="0" kern="1200" dirty="0" smtClean="0"/>
              <a:t> force </a:t>
            </a:r>
            <a:r>
              <a:rPr lang="en-GB" sz="1400" b="0" kern="1200" dirty="0"/>
              <a:t>and is then </a:t>
            </a:r>
            <a:endParaRPr lang="en-GB" sz="1400" b="0" kern="1200" dirty="0" smtClean="0"/>
          </a:p>
          <a:p>
            <a:pPr>
              <a:lnSpc>
                <a:spcPct val="80000"/>
              </a:lnSpc>
              <a:buNone/>
            </a:pPr>
            <a:r>
              <a:rPr lang="en-GB" sz="1400" b="0" kern="1200" dirty="0" smtClean="0"/>
              <a:t>also </a:t>
            </a:r>
            <a:r>
              <a:rPr lang="en-GB" sz="1400" b="0" kern="1200" dirty="0"/>
              <a:t>fully determined by the </a:t>
            </a:r>
            <a:r>
              <a:rPr lang="en-GB" sz="1400" b="0" kern="1200" dirty="0" smtClean="0"/>
              <a:t>current </a:t>
            </a:r>
            <a:endParaRPr lang="en-GB" sz="1400" b="0" kern="1200" dirty="0"/>
          </a:p>
        </p:txBody>
      </p:sp>
      <p:pic>
        <p:nvPicPr>
          <p:cNvPr id="24581" name="Picture 5" descr="z-pinch"/>
          <p:cNvPicPr>
            <a:picLocks noGrp="1" noChangeAspect="1" noChangeArrowheads="1"/>
          </p:cNvPicPr>
          <p:nvPr>
            <p:ph sz="half" idx="2"/>
          </p:nvPr>
        </p:nvPicPr>
        <p:blipFill>
          <a:blip r:embed="rId4" cstate="print"/>
          <a:srcRect/>
          <a:stretch>
            <a:fillRect/>
          </a:stretch>
        </p:blipFill>
        <p:spPr>
          <a:xfrm>
            <a:off x="6553200" y="762000"/>
            <a:ext cx="1944688" cy="2890270"/>
          </a:xfrm>
          <a:noFill/>
          <a:ln/>
        </p:spPr>
      </p:pic>
      <p:graphicFrame>
        <p:nvGraphicFramePr>
          <p:cNvPr id="5" name="Object 4"/>
          <p:cNvGraphicFramePr>
            <a:graphicFrameLocks noChangeAspect="1"/>
          </p:cNvGraphicFramePr>
          <p:nvPr/>
        </p:nvGraphicFramePr>
        <p:xfrm>
          <a:off x="1371600" y="3200400"/>
          <a:ext cx="3998913" cy="520700"/>
        </p:xfrm>
        <a:graphic>
          <a:graphicData uri="http://schemas.openxmlformats.org/presentationml/2006/ole">
            <p:oleObj spid="_x0000_s343042" name="Equation" r:id="rId5" imgW="2145960" imgH="279360" progId="Equation.3">
              <p:embed/>
            </p:oleObj>
          </a:graphicData>
        </a:graphic>
      </p:graphicFrame>
      <p:sp>
        <p:nvSpPr>
          <p:cNvPr id="7" name="Rectangle 4"/>
          <p:cNvSpPr txBox="1">
            <a:spLocks noChangeArrowheads="1"/>
          </p:cNvSpPr>
          <p:nvPr/>
        </p:nvSpPr>
        <p:spPr bwMode="auto">
          <a:xfrm>
            <a:off x="381000" y="4316849"/>
            <a:ext cx="5105400" cy="1169551"/>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r>
              <a:rPr lang="en-GB" sz="1400" dirty="0" smtClean="0">
                <a:latin typeface="+mn-lt"/>
              </a:rPr>
              <a:t>Ramping of the current will increase the magnetic field which will compress the plasma</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Besides the heating due to compression, the current will also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dissipate heat when the plasma resistivity is finite </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6" descr="z-pinch-profiles-heating"/>
          <p:cNvPicPr>
            <a:picLocks noChangeAspect="1" noChangeArrowheads="1"/>
          </p:cNvPicPr>
          <p:nvPr/>
        </p:nvPicPr>
        <p:blipFill>
          <a:blip r:embed="rId6" cstate="print"/>
          <a:srcRect/>
          <a:stretch>
            <a:fillRect/>
          </a:stretch>
        </p:blipFill>
        <p:spPr bwMode="auto">
          <a:xfrm>
            <a:off x="5715000" y="3810000"/>
            <a:ext cx="3316803" cy="29718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pic>
        <p:nvPicPr>
          <p:cNvPr id="9" name="Picture 9" descr="kink"/>
          <p:cNvPicPr>
            <a:picLocks noChangeAspect="1" noChangeArrowheads="1"/>
          </p:cNvPicPr>
          <p:nvPr/>
        </p:nvPicPr>
        <p:blipFill>
          <a:blip r:embed="rId7" cstate="print"/>
          <a:srcRect/>
          <a:stretch>
            <a:fillRect/>
          </a:stretch>
        </p:blipFill>
        <p:spPr bwMode="auto">
          <a:xfrm>
            <a:off x="3505200" y="5562600"/>
            <a:ext cx="2024063" cy="1152558"/>
          </a:xfrm>
          <a:prstGeom prst="rect">
            <a:avLst/>
          </a:prstGeom>
          <a:noFill/>
          <a:ln w="19050">
            <a:noFill/>
            <a:miter lim="800000"/>
            <a:headEnd/>
            <a:tailEnd/>
          </a:ln>
        </p:spPr>
      </p:pic>
      <p:sp>
        <p:nvSpPr>
          <p:cNvPr id="10" name="Text Box 10"/>
          <p:cNvSpPr txBox="1">
            <a:spLocks noChangeArrowheads="1"/>
          </p:cNvSpPr>
          <p:nvPr/>
        </p:nvSpPr>
        <p:spPr bwMode="auto">
          <a:xfrm>
            <a:off x="1219200" y="5791200"/>
            <a:ext cx="2133599" cy="738664"/>
          </a:xfrm>
          <a:prstGeom prst="rect">
            <a:avLst/>
          </a:prstGeom>
          <a:solidFill>
            <a:srgbClr val="FFC000"/>
          </a:solidFill>
          <a:ln w="9525">
            <a:noFill/>
            <a:miter lim="800000"/>
            <a:headEnd/>
            <a:tailEnd/>
          </a:ln>
          <a:effectLst/>
        </p:spPr>
        <p:txBody>
          <a:bodyPr wrap="square">
            <a:spAutoFit/>
          </a:bodyPr>
          <a:lstStyle/>
          <a:p>
            <a:r>
              <a:rPr lang="en-GB" sz="1400" dirty="0" smtClean="0">
                <a:latin typeface="+mn-lt"/>
              </a:rPr>
              <a:t>The Z-pinch is unstable. Most relevant instability is the kink </a:t>
            </a:r>
          </a:p>
        </p:txBody>
      </p:sp>
      <p:sp>
        <p:nvSpPr>
          <p:cNvPr id="11" name="TextBox 10"/>
          <p:cNvSpPr txBox="1"/>
          <p:nvPr/>
        </p:nvSpPr>
        <p:spPr>
          <a:xfrm>
            <a:off x="6477000" y="2286000"/>
            <a:ext cx="1069524" cy="369332"/>
          </a:xfrm>
          <a:prstGeom prst="rect">
            <a:avLst/>
          </a:prstGeom>
          <a:noFill/>
        </p:spPr>
        <p:txBody>
          <a:bodyPr wrap="none" rtlCol="0">
            <a:spAutoFit/>
          </a:bodyPr>
          <a:lstStyle/>
          <a:p>
            <a:r>
              <a:rPr lang="en-US" dirty="0" err="1" smtClean="0">
                <a:latin typeface="+mn-lt"/>
              </a:rPr>
              <a:t>Poloidal</a:t>
            </a:r>
            <a:r>
              <a:rPr lang="en-US" dirty="0" smtClean="0">
                <a:latin typeface="+mn-lt"/>
              </a:rPr>
              <a:t> </a:t>
            </a:r>
            <a:endParaRPr lang="en-US" dirty="0">
              <a:latin typeface="+mn-lt"/>
            </a:endParaRPr>
          </a:p>
        </p:txBody>
      </p:sp>
      <p:graphicFrame>
        <p:nvGraphicFramePr>
          <p:cNvPr id="125955" name="Object 3"/>
          <p:cNvGraphicFramePr>
            <a:graphicFrameLocks noChangeAspect="1"/>
          </p:cNvGraphicFramePr>
          <p:nvPr/>
        </p:nvGraphicFramePr>
        <p:xfrm>
          <a:off x="2009775" y="3829050"/>
          <a:ext cx="3352800" cy="461835"/>
        </p:xfrm>
        <a:graphic>
          <a:graphicData uri="http://schemas.openxmlformats.org/presentationml/2006/ole">
            <p:oleObj spid="_x0000_s343043" name="Equation" r:id="rId8" imgW="285732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125955"/>
                                        </p:tgtEl>
                                        <p:attrNameLst>
                                          <p:attrName>style.visibility</p:attrName>
                                        </p:attrNameLst>
                                      </p:cBhvr>
                                      <p:to>
                                        <p:strVal val="visible"/>
                                      </p:to>
                                    </p:set>
                                    <p:animEffect transition="in" filter="checkerboard(across)">
                                      <p:cBhvr>
                                        <p:cTn id="10" dur="500"/>
                                        <p:tgtEl>
                                          <p:spTgt spid="12595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7543800" cy="893762"/>
          </a:xfrm>
        </p:spPr>
        <p:txBody>
          <a:bodyPr/>
          <a:lstStyle/>
          <a:p>
            <a:r>
              <a:rPr lang="en-US" i="1" dirty="0" smtClean="0">
                <a:solidFill>
                  <a:srgbClr val="000099"/>
                </a:solidFill>
                <a:cs typeface="Times New Roman" pitchFamily="18" charset="0"/>
              </a:rPr>
              <a:t>Sandia labs – Z pinch</a:t>
            </a:r>
            <a:r>
              <a:rPr lang="en-US" i="1" smtClean="0">
                <a:solidFill>
                  <a:srgbClr val="000099"/>
                </a:solidFill>
                <a:cs typeface="Times New Roman" pitchFamily="18" charset="0"/>
              </a:rPr>
              <a:t>: </a:t>
            </a:r>
            <a:r>
              <a:rPr lang="en-US" i="1" smtClean="0">
                <a:solidFill>
                  <a:srgbClr val="000099"/>
                </a:solidFill>
                <a:cs typeface="Times New Roman" pitchFamily="18" charset="0"/>
              </a:rPr>
              <a:t>290 </a:t>
            </a:r>
            <a:r>
              <a:rPr lang="en-US" i="1" dirty="0" smtClean="0">
                <a:solidFill>
                  <a:srgbClr val="000099"/>
                </a:solidFill>
                <a:cs typeface="Times New Roman" pitchFamily="18" charset="0"/>
              </a:rPr>
              <a:t>TW X-rays</a:t>
            </a:r>
          </a:p>
        </p:txBody>
      </p:sp>
      <p:pic>
        <p:nvPicPr>
          <p:cNvPr id="126978" name="Picture 2" descr="C:\Users\jo\Desktop\z.jpg"/>
          <p:cNvPicPr>
            <a:picLocks noChangeAspect="1" noChangeArrowheads="1"/>
          </p:cNvPicPr>
          <p:nvPr/>
        </p:nvPicPr>
        <p:blipFill>
          <a:blip r:embed="rId3" cstate="print"/>
          <a:srcRect/>
          <a:stretch>
            <a:fillRect/>
          </a:stretch>
        </p:blipFill>
        <p:spPr bwMode="auto">
          <a:xfrm>
            <a:off x="0" y="817562"/>
            <a:ext cx="9144000" cy="604043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7543800" cy="893762"/>
          </a:xfrm>
        </p:spPr>
        <p:txBody>
          <a:bodyPr/>
          <a:lstStyle/>
          <a:p>
            <a:r>
              <a:rPr lang="en-US" i="1" dirty="0" smtClean="0">
                <a:solidFill>
                  <a:srgbClr val="000099"/>
                </a:solidFill>
                <a:cs typeface="Times New Roman" pitchFamily="18" charset="0"/>
              </a:rPr>
              <a:t>Sandia labs – </a:t>
            </a:r>
            <a:r>
              <a:rPr lang="en-US" i="1" smtClean="0">
                <a:solidFill>
                  <a:srgbClr val="000099"/>
                </a:solidFill>
                <a:cs typeface="Times New Roman" pitchFamily="18" charset="0"/>
              </a:rPr>
              <a:t>Z </a:t>
            </a:r>
            <a:r>
              <a:rPr lang="en-US" i="1" smtClean="0">
                <a:solidFill>
                  <a:srgbClr val="000099"/>
                </a:solidFill>
                <a:cs typeface="Times New Roman" pitchFamily="18" charset="0"/>
              </a:rPr>
              <a:t>pinch</a:t>
            </a:r>
            <a:r>
              <a:rPr lang="en-US" i="1" smtClean="0">
                <a:solidFill>
                  <a:srgbClr val="000099"/>
                </a:solidFill>
                <a:cs typeface="Times New Roman" pitchFamily="18" charset="0"/>
              </a:rPr>
              <a:t> </a:t>
            </a:r>
            <a:r>
              <a:rPr lang="en-US" i="1" smtClean="0">
                <a:solidFill>
                  <a:srgbClr val="000099"/>
                </a:solidFill>
                <a:cs typeface="Times New Roman" pitchFamily="18" charset="0"/>
              </a:rPr>
              <a:t>IFE</a:t>
            </a:r>
            <a:endParaRPr lang="en-US" i="1" dirty="0" smtClean="0">
              <a:solidFill>
                <a:srgbClr val="000099"/>
              </a:solidFill>
              <a:cs typeface="Times New Roman" pitchFamily="18" charset="0"/>
            </a:endParaRPr>
          </a:p>
        </p:txBody>
      </p:sp>
      <p:sp>
        <p:nvSpPr>
          <p:cNvPr id="4" name="Rechthoek 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221186" name="Picture 2" descr="\\vmware-host\Shared Folders\Desktop\500px-Inertial_confinement_fusion_svg.png"/>
          <p:cNvPicPr>
            <a:picLocks noChangeAspect="1" noChangeArrowheads="1"/>
          </p:cNvPicPr>
          <p:nvPr/>
        </p:nvPicPr>
        <p:blipFill>
          <a:blip r:embed="rId3" cstate="print"/>
          <a:srcRect/>
          <a:stretch>
            <a:fillRect/>
          </a:stretch>
        </p:blipFill>
        <p:spPr bwMode="auto">
          <a:xfrm>
            <a:off x="685800" y="1524000"/>
            <a:ext cx="4762500" cy="1352550"/>
          </a:xfrm>
          <a:prstGeom prst="rect">
            <a:avLst/>
          </a:prstGeom>
          <a:noFill/>
        </p:spPr>
      </p:pic>
      <p:pic>
        <p:nvPicPr>
          <p:cNvPr id="221187" name="Picture 3" descr="\\vmware-host\Shared Folders\Desktop\Z01.jpg"/>
          <p:cNvPicPr>
            <a:picLocks noChangeAspect="1" noChangeArrowheads="1"/>
          </p:cNvPicPr>
          <p:nvPr/>
        </p:nvPicPr>
        <p:blipFill>
          <a:blip r:embed="rId4" cstate="print"/>
          <a:srcRect/>
          <a:stretch>
            <a:fillRect/>
          </a:stretch>
        </p:blipFill>
        <p:spPr bwMode="auto">
          <a:xfrm>
            <a:off x="5943600" y="2081036"/>
            <a:ext cx="3200400" cy="4776964"/>
          </a:xfrm>
          <a:prstGeom prst="rect">
            <a:avLst/>
          </a:prstGeom>
          <a:noFill/>
        </p:spPr>
      </p:pic>
      <p:sp>
        <p:nvSpPr>
          <p:cNvPr id="6" name="TextBox 17"/>
          <p:cNvSpPr txBox="1"/>
          <p:nvPr/>
        </p:nvSpPr>
        <p:spPr>
          <a:xfrm>
            <a:off x="533400" y="2907268"/>
            <a:ext cx="5105400" cy="369332"/>
          </a:xfrm>
          <a:prstGeom prst="rect">
            <a:avLst/>
          </a:prstGeom>
          <a:noFill/>
        </p:spPr>
        <p:txBody>
          <a:bodyPr wrap="square">
            <a:spAutoFit/>
          </a:bodyPr>
          <a:lstStyle/>
          <a:p>
            <a:pPr>
              <a:defRPr/>
            </a:pPr>
            <a:r>
              <a:rPr lang="en-US" smtClean="0">
                <a:latin typeface="+mn-lt"/>
              </a:rPr>
              <a:t>Laser of X-ray straling</a:t>
            </a:r>
            <a:endParaRPr lang="en-US" dirty="0">
              <a:latin typeface="+mn-lt"/>
            </a:endParaRPr>
          </a:p>
        </p:txBody>
      </p:sp>
      <p:sp>
        <p:nvSpPr>
          <p:cNvPr id="7" name="TextBox 17"/>
          <p:cNvSpPr txBox="1"/>
          <p:nvPr/>
        </p:nvSpPr>
        <p:spPr>
          <a:xfrm>
            <a:off x="533400" y="3212068"/>
            <a:ext cx="5105400" cy="369332"/>
          </a:xfrm>
          <a:prstGeom prst="rect">
            <a:avLst/>
          </a:prstGeom>
          <a:noFill/>
        </p:spPr>
        <p:txBody>
          <a:bodyPr wrap="square">
            <a:spAutoFit/>
          </a:bodyPr>
          <a:lstStyle/>
          <a:p>
            <a:pPr>
              <a:defRPr/>
            </a:pPr>
            <a:r>
              <a:rPr lang="en-US" smtClean="0">
                <a:latin typeface="+mn-lt"/>
              </a:rPr>
              <a:t>Materiaal verdampt</a:t>
            </a:r>
            <a:endParaRPr lang="en-US" dirty="0">
              <a:latin typeface="+mn-lt"/>
            </a:endParaRPr>
          </a:p>
        </p:txBody>
      </p:sp>
      <p:sp>
        <p:nvSpPr>
          <p:cNvPr id="8" name="TextBox 17"/>
          <p:cNvSpPr txBox="1"/>
          <p:nvPr/>
        </p:nvSpPr>
        <p:spPr>
          <a:xfrm>
            <a:off x="533400" y="3516868"/>
            <a:ext cx="5105400" cy="369332"/>
          </a:xfrm>
          <a:prstGeom prst="rect">
            <a:avLst/>
          </a:prstGeom>
          <a:noFill/>
        </p:spPr>
        <p:txBody>
          <a:bodyPr wrap="square">
            <a:spAutoFit/>
          </a:bodyPr>
          <a:lstStyle/>
          <a:p>
            <a:pPr>
              <a:defRPr/>
            </a:pPr>
            <a:r>
              <a:rPr lang="en-US" smtClean="0">
                <a:latin typeface="+mn-lt"/>
              </a:rPr>
              <a:t>Back-reaction comprimeert sample</a:t>
            </a:r>
            <a:endParaRPr lang="en-US" dirty="0">
              <a:latin typeface="+mn-lt"/>
            </a:endParaRPr>
          </a:p>
        </p:txBody>
      </p:sp>
      <p:sp>
        <p:nvSpPr>
          <p:cNvPr id="9" name="TextBox 17"/>
          <p:cNvSpPr txBox="1"/>
          <p:nvPr/>
        </p:nvSpPr>
        <p:spPr>
          <a:xfrm>
            <a:off x="533400" y="3821668"/>
            <a:ext cx="5105400" cy="369332"/>
          </a:xfrm>
          <a:prstGeom prst="rect">
            <a:avLst/>
          </a:prstGeom>
          <a:noFill/>
        </p:spPr>
        <p:txBody>
          <a:bodyPr wrap="square">
            <a:spAutoFit/>
          </a:bodyPr>
          <a:lstStyle/>
          <a:p>
            <a:pPr>
              <a:defRPr/>
            </a:pPr>
            <a:r>
              <a:rPr lang="en-US" smtClean="0">
                <a:latin typeface="+mn-lt"/>
              </a:rPr>
              <a:t>Kernfusie treedt op</a:t>
            </a:r>
            <a:endParaRPr lang="en-US" dirty="0">
              <a:latin typeface="+mn-lt"/>
            </a:endParaRPr>
          </a:p>
        </p:txBody>
      </p:sp>
      <p:sp>
        <p:nvSpPr>
          <p:cNvPr id="10" name="TextBox 17"/>
          <p:cNvSpPr txBox="1"/>
          <p:nvPr/>
        </p:nvSpPr>
        <p:spPr>
          <a:xfrm>
            <a:off x="533400" y="4202668"/>
            <a:ext cx="5105400" cy="2585323"/>
          </a:xfrm>
          <a:prstGeom prst="rect">
            <a:avLst/>
          </a:prstGeom>
          <a:noFill/>
        </p:spPr>
        <p:txBody>
          <a:bodyPr wrap="square">
            <a:spAutoFit/>
          </a:bodyPr>
          <a:lstStyle/>
          <a:p>
            <a:pPr>
              <a:defRPr/>
            </a:pPr>
            <a:r>
              <a:rPr lang="en-US" smtClean="0">
                <a:latin typeface="+mn-lt"/>
              </a:rPr>
              <a:t>Sandia Z pinch</a:t>
            </a:r>
          </a:p>
          <a:p>
            <a:pPr>
              <a:defRPr/>
            </a:pPr>
            <a:r>
              <a:rPr lang="en-US" smtClean="0">
                <a:latin typeface="+mn-lt"/>
              </a:rPr>
              <a:t> </a:t>
            </a:r>
            <a:r>
              <a:rPr lang="en-US" smtClean="0">
                <a:latin typeface="+mn-lt"/>
              </a:rPr>
              <a:t>  27 miljoen ampere</a:t>
            </a:r>
          </a:p>
          <a:p>
            <a:pPr>
              <a:defRPr/>
            </a:pPr>
            <a:r>
              <a:rPr lang="en-US" smtClean="0">
                <a:latin typeface="+mn-lt"/>
              </a:rPr>
              <a:t> </a:t>
            </a:r>
            <a:r>
              <a:rPr lang="en-US" smtClean="0">
                <a:latin typeface="+mn-lt"/>
              </a:rPr>
              <a:t>  95 nanoseconde</a:t>
            </a:r>
          </a:p>
          <a:p>
            <a:pPr>
              <a:defRPr/>
            </a:pPr>
            <a:r>
              <a:rPr lang="en-US" smtClean="0">
                <a:latin typeface="+mn-lt"/>
              </a:rPr>
              <a:t> </a:t>
            </a:r>
            <a:r>
              <a:rPr lang="en-US" smtClean="0">
                <a:latin typeface="+mn-lt"/>
              </a:rPr>
              <a:t>  350 Terawatt (80x wereld)</a:t>
            </a:r>
          </a:p>
          <a:p>
            <a:pPr>
              <a:defRPr/>
            </a:pPr>
            <a:r>
              <a:rPr lang="en-US" smtClean="0">
                <a:latin typeface="+mn-lt"/>
              </a:rPr>
              <a:t> </a:t>
            </a:r>
            <a:r>
              <a:rPr lang="en-US" smtClean="0">
                <a:latin typeface="+mn-lt"/>
              </a:rPr>
              <a:t>  2.7 MJ X-ray energie</a:t>
            </a:r>
          </a:p>
          <a:p>
            <a:pPr>
              <a:defRPr/>
            </a:pPr>
            <a:r>
              <a:rPr lang="en-US" smtClean="0">
                <a:latin typeface="+mn-lt"/>
              </a:rPr>
              <a:t> </a:t>
            </a:r>
            <a:r>
              <a:rPr lang="en-US" smtClean="0">
                <a:latin typeface="+mn-lt"/>
              </a:rPr>
              <a:t>  3.7 GK temperatuur bereikt</a:t>
            </a:r>
          </a:p>
          <a:p>
            <a:pPr>
              <a:defRPr/>
            </a:pPr>
            <a:r>
              <a:rPr lang="en-US" smtClean="0">
                <a:latin typeface="+mn-lt"/>
              </a:rPr>
              <a:t> </a:t>
            </a:r>
            <a:r>
              <a:rPr lang="en-US" smtClean="0">
                <a:latin typeface="+mn-lt"/>
              </a:rPr>
              <a:t>  deuterium fusie gerealiseerd in 2006</a:t>
            </a:r>
          </a:p>
          <a:p>
            <a:pPr>
              <a:defRPr/>
            </a:pPr>
            <a:r>
              <a:rPr lang="en-US" smtClean="0">
                <a:latin typeface="+mn-lt"/>
              </a:rPr>
              <a:t> </a:t>
            </a:r>
            <a:r>
              <a:rPr lang="en-US" smtClean="0">
                <a:latin typeface="+mn-lt"/>
              </a:rPr>
              <a:t>  metalen platen versneld tot 34 km/s</a:t>
            </a:r>
          </a:p>
          <a:p>
            <a:pPr>
              <a:defRPr/>
            </a:pPr>
            <a:r>
              <a:rPr lang="en-US" smtClean="0">
                <a:latin typeface="+mn-lt"/>
              </a:rPr>
              <a:t> </a:t>
            </a:r>
            <a:r>
              <a:rPr lang="en-US" smtClean="0">
                <a:latin typeface="+mn-lt"/>
              </a:rPr>
              <a:t>  ZN (Z neutron fusie machine: p – 7Li)</a:t>
            </a: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4994" name="Rectangle 2"/>
          <p:cNvSpPr>
            <a:spLocks noGrp="1" noChangeArrowheads="1"/>
          </p:cNvSpPr>
          <p:nvPr>
            <p:ph type="title"/>
          </p:nvPr>
        </p:nvSpPr>
        <p:spPr>
          <a:xfrm>
            <a:off x="762000" y="152400"/>
            <a:ext cx="7772400" cy="1143000"/>
          </a:xfrm>
        </p:spPr>
        <p:txBody>
          <a:bodyPr/>
          <a:lstStyle/>
          <a:p>
            <a:r>
              <a:rPr lang="en-GB" altLang="en-GB" i="1" dirty="0" smtClean="0">
                <a:solidFill>
                  <a:srgbClr val="000099"/>
                </a:solidFill>
                <a:cs typeface="Times New Roman" pitchFamily="18" charset="0"/>
              </a:rPr>
              <a:t>Possible drivers: ion beams</a:t>
            </a:r>
          </a:p>
        </p:txBody>
      </p:sp>
      <p:pic>
        <p:nvPicPr>
          <p:cNvPr id="84996" name="Picture 4" descr="FAIR-topo"/>
          <p:cNvPicPr>
            <a:picLocks noChangeAspect="1" noChangeArrowheads="1"/>
          </p:cNvPicPr>
          <p:nvPr/>
        </p:nvPicPr>
        <p:blipFill>
          <a:blip r:embed="rId3" cstate="print"/>
          <a:srcRect/>
          <a:stretch>
            <a:fillRect/>
          </a:stretch>
        </p:blipFill>
        <p:spPr bwMode="auto">
          <a:xfrm>
            <a:off x="685800" y="1371600"/>
            <a:ext cx="5191125" cy="4298950"/>
          </a:xfrm>
          <a:prstGeom prst="rect">
            <a:avLst/>
          </a:prstGeom>
          <a:noFill/>
        </p:spPr>
      </p:pic>
      <p:sp>
        <p:nvSpPr>
          <p:cNvPr id="84999" name="Rectangle 7"/>
          <p:cNvSpPr>
            <a:spLocks noGrp="1" noChangeArrowheads="1"/>
          </p:cNvSpPr>
          <p:nvPr>
            <p:ph type="body" idx="1"/>
          </p:nvPr>
        </p:nvSpPr>
        <p:spPr>
          <a:xfrm>
            <a:off x="6096000" y="1600200"/>
            <a:ext cx="2808287" cy="4752975"/>
          </a:xfrm>
          <a:noFill/>
          <a:ln/>
        </p:spPr>
        <p:txBody>
          <a:bodyPr/>
          <a:lstStyle/>
          <a:p>
            <a:pPr>
              <a:buFont typeface="Wingdings" pitchFamily="2" charset="2"/>
              <a:buNone/>
            </a:pPr>
            <a:r>
              <a:rPr lang="en-GB" sz="2400" b="0" dirty="0"/>
              <a:t>Advantages:</a:t>
            </a:r>
          </a:p>
          <a:p>
            <a:r>
              <a:rPr lang="en-GB" sz="2400" b="0" dirty="0"/>
              <a:t>Excellent conversion from electric power to beam energy</a:t>
            </a:r>
          </a:p>
          <a:p>
            <a:r>
              <a:rPr lang="en-GB" sz="2400" b="0" dirty="0"/>
              <a:t>Large targets </a:t>
            </a:r>
            <a:br>
              <a:rPr lang="en-GB" sz="2400" b="0" dirty="0"/>
            </a:br>
            <a:endParaRPr lang="en-GB" sz="900" b="0" dirty="0"/>
          </a:p>
          <a:p>
            <a:pPr>
              <a:buFont typeface="Wingdings" pitchFamily="2" charset="2"/>
              <a:buNone/>
            </a:pPr>
            <a:r>
              <a:rPr lang="en-GB" sz="2400" b="0" dirty="0"/>
              <a:t>Disadvantages:</a:t>
            </a:r>
          </a:p>
          <a:p>
            <a:r>
              <a:rPr lang="en-GB" sz="2400" b="0" dirty="0">
                <a:solidFill>
                  <a:srgbClr val="FF0000"/>
                </a:solidFill>
              </a:rPr>
              <a:t>Concept was never tested</a:t>
            </a:r>
          </a:p>
          <a:p>
            <a:r>
              <a:rPr lang="en-GB" sz="2400" b="0" dirty="0"/>
              <a:t>Beam intensity is still too low </a:t>
            </a:r>
          </a:p>
        </p:txBody>
      </p:sp>
      <p:sp>
        <p:nvSpPr>
          <p:cNvPr id="85000" name="Text Box 8"/>
          <p:cNvSpPr txBox="1">
            <a:spLocks noChangeArrowheads="1"/>
          </p:cNvSpPr>
          <p:nvPr/>
        </p:nvSpPr>
        <p:spPr bwMode="auto">
          <a:xfrm>
            <a:off x="0" y="5302250"/>
            <a:ext cx="2432050" cy="1555750"/>
          </a:xfrm>
          <a:prstGeom prst="rect">
            <a:avLst/>
          </a:prstGeom>
          <a:solidFill>
            <a:schemeClr val="bg1"/>
          </a:solidFill>
          <a:ln w="19050">
            <a:noFill/>
            <a:miter lim="800000"/>
            <a:headEnd/>
            <a:tailEnd/>
          </a:ln>
          <a:effectLst/>
        </p:spPr>
        <p:txBody>
          <a:bodyPr wrap="none">
            <a:spAutoFit/>
          </a:bodyPr>
          <a:lstStyle/>
          <a:p>
            <a:r>
              <a:rPr lang="de-DE" dirty="0" smtClean="0">
                <a:latin typeface="+mn-lt"/>
              </a:rPr>
              <a:t>FAIR </a:t>
            </a:r>
            <a:r>
              <a:rPr lang="de-DE" dirty="0">
                <a:latin typeface="+mn-lt"/>
              </a:rPr>
              <a:t>facility,</a:t>
            </a:r>
          </a:p>
          <a:p>
            <a:r>
              <a:rPr lang="de-DE" dirty="0">
                <a:latin typeface="+mn-lt"/>
              </a:rPr>
              <a:t>Darmstadt, Germany</a:t>
            </a:r>
            <a:br>
              <a:rPr lang="de-DE" dirty="0">
                <a:latin typeface="+mn-lt"/>
              </a:rPr>
            </a:br>
            <a:r>
              <a:rPr lang="de-DE" sz="2400" dirty="0">
                <a:latin typeface="+mn-lt"/>
              </a:rPr>
              <a:t> </a:t>
            </a:r>
            <a:r>
              <a:rPr lang="de-DE" dirty="0">
                <a:latin typeface="+mn-lt"/>
              </a:rPr>
              <a:t/>
            </a:r>
            <a:br>
              <a:rPr lang="de-DE" dirty="0">
                <a:latin typeface="+mn-lt"/>
              </a:rPr>
            </a:br>
            <a:r>
              <a:rPr lang="de-DE" dirty="0">
                <a:latin typeface="+mn-lt"/>
              </a:rPr>
              <a:t>10 to 20 rings needed</a:t>
            </a:r>
          </a:p>
          <a:p>
            <a:r>
              <a:rPr lang="de-DE" dirty="0">
                <a:latin typeface="+mn-lt"/>
              </a:rPr>
              <a:t>for fusion power plant!</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91138" name="Rectangle 2"/>
          <p:cNvSpPr>
            <a:spLocks noGrp="1" noChangeArrowheads="1"/>
          </p:cNvSpPr>
          <p:nvPr>
            <p:ph type="title"/>
          </p:nvPr>
        </p:nvSpPr>
        <p:spPr>
          <a:xfrm>
            <a:off x="914400" y="152400"/>
            <a:ext cx="7385050" cy="1176337"/>
          </a:xfrm>
        </p:spPr>
        <p:txBody>
          <a:bodyPr/>
          <a:lstStyle/>
          <a:p>
            <a:r>
              <a:rPr lang="en-GB" altLang="en-GB" i="1" dirty="0" smtClean="0">
                <a:solidFill>
                  <a:srgbClr val="000099"/>
                </a:solidFill>
                <a:cs typeface="Times New Roman" pitchFamily="18" charset="0"/>
              </a:rPr>
              <a:t>Possible drivers: lasers (best shot)</a:t>
            </a:r>
          </a:p>
        </p:txBody>
      </p:sp>
      <p:sp>
        <p:nvSpPr>
          <p:cNvPr id="91140" name="Rectangle 4"/>
          <p:cNvSpPr>
            <a:spLocks noGrp="1" noChangeArrowheads="1"/>
          </p:cNvSpPr>
          <p:nvPr>
            <p:ph type="body" idx="1"/>
          </p:nvPr>
        </p:nvSpPr>
        <p:spPr>
          <a:xfrm>
            <a:off x="6084888" y="1844675"/>
            <a:ext cx="2808287" cy="4464050"/>
          </a:xfrm>
          <a:noFill/>
          <a:ln/>
        </p:spPr>
        <p:txBody>
          <a:bodyPr/>
          <a:lstStyle/>
          <a:p>
            <a:pPr>
              <a:buFont typeface="Wingdings" pitchFamily="2" charset="2"/>
              <a:buNone/>
            </a:pPr>
            <a:r>
              <a:rPr lang="en-GB" sz="2400" b="0" dirty="0"/>
              <a:t>Advantages:</a:t>
            </a:r>
          </a:p>
          <a:p>
            <a:r>
              <a:rPr lang="en-GB" sz="2400" b="0" dirty="0"/>
              <a:t>Well advanced technology</a:t>
            </a:r>
          </a:p>
          <a:p>
            <a:r>
              <a:rPr lang="en-GB" sz="2400" b="0" dirty="0"/>
              <a:t>Good control of energy release</a:t>
            </a:r>
            <a:br>
              <a:rPr lang="en-GB" sz="2400" b="0" dirty="0"/>
            </a:br>
            <a:endParaRPr lang="en-GB" sz="900" b="0" dirty="0"/>
          </a:p>
          <a:p>
            <a:pPr>
              <a:buFont typeface="Wingdings" pitchFamily="2" charset="2"/>
              <a:buNone/>
            </a:pPr>
            <a:r>
              <a:rPr lang="en-GB" sz="2400" b="0" dirty="0"/>
              <a:t>Disadvantages:</a:t>
            </a:r>
          </a:p>
          <a:p>
            <a:r>
              <a:rPr lang="en-GB" sz="2400" b="0" dirty="0">
                <a:solidFill>
                  <a:srgbClr val="FF0000"/>
                </a:solidFill>
              </a:rPr>
              <a:t>Bad energy conversion</a:t>
            </a:r>
          </a:p>
          <a:p>
            <a:r>
              <a:rPr lang="en-GB" sz="2400" b="0" dirty="0"/>
              <a:t>Very expensive to build</a:t>
            </a:r>
          </a:p>
        </p:txBody>
      </p:sp>
      <p:pic>
        <p:nvPicPr>
          <p:cNvPr id="91142" name="Picture 6" descr="111_nif_outsideenergy-11"/>
          <p:cNvPicPr>
            <a:picLocks noChangeAspect="1" noChangeArrowheads="1"/>
          </p:cNvPicPr>
          <p:nvPr/>
        </p:nvPicPr>
        <p:blipFill>
          <a:blip r:embed="rId3" cstate="print"/>
          <a:srcRect/>
          <a:stretch>
            <a:fillRect/>
          </a:stretch>
        </p:blipFill>
        <p:spPr bwMode="auto">
          <a:xfrm>
            <a:off x="250825" y="1989138"/>
            <a:ext cx="5543550" cy="3508375"/>
          </a:xfrm>
          <a:prstGeom prst="rect">
            <a:avLst/>
          </a:prstGeom>
          <a:noFill/>
        </p:spPr>
      </p:pic>
      <p:sp>
        <p:nvSpPr>
          <p:cNvPr id="91143" name="Text Box 7"/>
          <p:cNvSpPr txBox="1">
            <a:spLocks noChangeArrowheads="1"/>
          </p:cNvSpPr>
          <p:nvPr/>
        </p:nvSpPr>
        <p:spPr bwMode="auto">
          <a:xfrm>
            <a:off x="1066800" y="5791200"/>
            <a:ext cx="4921250" cy="366712"/>
          </a:xfrm>
          <a:prstGeom prst="rect">
            <a:avLst/>
          </a:prstGeom>
          <a:noFill/>
          <a:ln w="19050">
            <a:noFill/>
            <a:miter lim="800000"/>
            <a:headEnd/>
            <a:tailEnd/>
          </a:ln>
          <a:effectLst/>
        </p:spPr>
        <p:txBody>
          <a:bodyPr wrap="none">
            <a:spAutoFit/>
          </a:bodyPr>
          <a:lstStyle/>
          <a:p>
            <a:r>
              <a:rPr lang="de-DE" dirty="0">
                <a:latin typeface="+mn-lt"/>
              </a:rPr>
              <a:t>National Ignition Facility (NIF), Livermore, USA</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0" name="Picture 6" descr="111NIF_big"/>
          <p:cNvPicPr>
            <a:picLocks noChangeAspect="1" noChangeArrowheads="1"/>
          </p:cNvPicPr>
          <p:nvPr/>
        </p:nvPicPr>
        <p:blipFill>
          <a:blip r:embed="rId3" cstate="print"/>
          <a:srcRect/>
          <a:stretch>
            <a:fillRect/>
          </a:stretch>
        </p:blipFill>
        <p:spPr bwMode="auto">
          <a:xfrm>
            <a:off x="0" y="3419475"/>
            <a:ext cx="5321300" cy="3438525"/>
          </a:xfrm>
          <a:prstGeom prst="rect">
            <a:avLst/>
          </a:prstGeom>
          <a:noFill/>
        </p:spPr>
      </p:pic>
      <p:sp>
        <p:nvSpPr>
          <p:cNvPr id="93193" name="Rectangle 9"/>
          <p:cNvSpPr>
            <a:spLocks noGrp="1" noChangeArrowheads="1"/>
          </p:cNvSpPr>
          <p:nvPr>
            <p:ph type="title"/>
          </p:nvPr>
        </p:nvSpPr>
        <p:spPr>
          <a:xfrm>
            <a:off x="914400" y="0"/>
            <a:ext cx="7385050" cy="1176337"/>
          </a:xfrm>
          <a:noFill/>
          <a:ln/>
        </p:spPr>
        <p:txBody>
          <a:bodyPr/>
          <a:lstStyle/>
          <a:p>
            <a:r>
              <a:rPr lang="en-GB" altLang="en-GB" i="1" dirty="0" smtClean="0">
                <a:solidFill>
                  <a:srgbClr val="000099"/>
                </a:solidFill>
                <a:cs typeface="Times New Roman" pitchFamily="18" charset="0"/>
              </a:rPr>
              <a:t>Possible drivers: lasers</a:t>
            </a:r>
          </a:p>
        </p:txBody>
      </p:sp>
      <p:sp>
        <p:nvSpPr>
          <p:cNvPr id="93189" name="Text Box 5"/>
          <p:cNvSpPr txBox="1">
            <a:spLocks noChangeArrowheads="1"/>
          </p:cNvSpPr>
          <p:nvPr/>
        </p:nvSpPr>
        <p:spPr bwMode="auto">
          <a:xfrm>
            <a:off x="152400" y="5943600"/>
            <a:ext cx="1981200" cy="738664"/>
          </a:xfrm>
          <a:prstGeom prst="rect">
            <a:avLst/>
          </a:prstGeom>
          <a:noFill/>
          <a:ln w="19050">
            <a:noFill/>
            <a:miter lim="800000"/>
            <a:headEnd/>
            <a:tailEnd/>
          </a:ln>
          <a:effectLst/>
        </p:spPr>
        <p:txBody>
          <a:bodyPr wrap="square">
            <a:spAutoFit/>
          </a:bodyPr>
          <a:lstStyle/>
          <a:p>
            <a:r>
              <a:rPr lang="de-DE" sz="1400" dirty="0">
                <a:latin typeface="+mn-lt"/>
              </a:rPr>
              <a:t>National Ignition Facility (NIF), Livermore, USA</a:t>
            </a:r>
          </a:p>
        </p:txBody>
      </p:sp>
      <p:pic>
        <p:nvPicPr>
          <p:cNvPr id="7" name="Picture 6" descr="111NIF_chamber"/>
          <p:cNvPicPr>
            <a:picLocks noChangeAspect="1" noChangeArrowheads="1"/>
          </p:cNvPicPr>
          <p:nvPr/>
        </p:nvPicPr>
        <p:blipFill>
          <a:blip r:embed="rId4" cstate="print"/>
          <a:srcRect/>
          <a:stretch>
            <a:fillRect/>
          </a:stretch>
        </p:blipFill>
        <p:spPr bwMode="auto">
          <a:xfrm>
            <a:off x="5774929" y="1295400"/>
            <a:ext cx="3092846" cy="3124200"/>
          </a:xfrm>
          <a:prstGeom prst="rect">
            <a:avLst/>
          </a:prstGeom>
          <a:noFill/>
        </p:spPr>
      </p:pic>
      <p:sp>
        <p:nvSpPr>
          <p:cNvPr id="8" name="Text Box 3"/>
          <p:cNvSpPr txBox="1">
            <a:spLocks noChangeArrowheads="1"/>
          </p:cNvSpPr>
          <p:nvPr/>
        </p:nvSpPr>
        <p:spPr bwMode="auto">
          <a:xfrm>
            <a:off x="5791200" y="4495800"/>
            <a:ext cx="2667000" cy="523220"/>
          </a:xfrm>
          <a:prstGeom prst="rect">
            <a:avLst/>
          </a:prstGeom>
          <a:noFill/>
          <a:ln w="19050">
            <a:noFill/>
            <a:miter lim="800000"/>
            <a:headEnd/>
            <a:tailEnd/>
          </a:ln>
          <a:effectLst/>
        </p:spPr>
        <p:txBody>
          <a:bodyPr wrap="square">
            <a:spAutoFit/>
          </a:bodyPr>
          <a:lstStyle/>
          <a:p>
            <a:r>
              <a:rPr lang="de-DE" sz="1400" dirty="0">
                <a:latin typeface="+mn-lt"/>
              </a:rPr>
              <a:t>Target chamber, NIF with 192 laser beams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Nautilus (1954)</a:t>
            </a:r>
          </a:p>
        </p:txBody>
      </p:sp>
      <p:pic>
        <p:nvPicPr>
          <p:cNvPr id="38914" name="Picture 2"/>
          <p:cNvPicPr>
            <a:picLocks noChangeAspect="1" noChangeArrowheads="1"/>
          </p:cNvPicPr>
          <p:nvPr/>
        </p:nvPicPr>
        <p:blipFill>
          <a:blip r:embed="rId3" cstate="print"/>
          <a:srcRect/>
          <a:stretch>
            <a:fillRect/>
          </a:stretch>
        </p:blipFill>
        <p:spPr bwMode="auto">
          <a:xfrm>
            <a:off x="457200" y="1524000"/>
            <a:ext cx="4238625" cy="3430863"/>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3948112" y="3039775"/>
            <a:ext cx="5195888" cy="3818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1958975" y="5805488"/>
            <a:ext cx="3275256" cy="369332"/>
          </a:xfrm>
          <a:prstGeom prst="rect">
            <a:avLst/>
          </a:prstGeom>
          <a:noFill/>
          <a:ln w="19050">
            <a:noFill/>
            <a:miter lim="800000"/>
            <a:headEnd/>
            <a:tailEnd/>
          </a:ln>
          <a:effectLst/>
        </p:spPr>
        <p:txBody>
          <a:bodyPr wrap="none">
            <a:spAutoFit/>
          </a:bodyPr>
          <a:lstStyle/>
          <a:p>
            <a:r>
              <a:rPr lang="de-DE" dirty="0">
                <a:latin typeface="+mn-lt"/>
              </a:rPr>
              <a:t>Engineering </a:t>
            </a:r>
            <a:r>
              <a:rPr lang="de-DE" dirty="0" smtClean="0">
                <a:latin typeface="+mn-lt"/>
              </a:rPr>
              <a:t>challenges </a:t>
            </a:r>
            <a:r>
              <a:rPr lang="de-DE" dirty="0">
                <a:latin typeface="+mn-lt"/>
              </a:rPr>
              <a:t>at NIF</a:t>
            </a:r>
          </a:p>
        </p:txBody>
      </p:sp>
      <p:sp>
        <p:nvSpPr>
          <p:cNvPr id="101380" name="Rectangle 4"/>
          <p:cNvSpPr>
            <a:spLocks noGrp="1" noChangeArrowheads="1"/>
          </p:cNvSpPr>
          <p:nvPr>
            <p:ph type="title"/>
          </p:nvPr>
        </p:nvSpPr>
        <p:spPr>
          <a:xfrm>
            <a:off x="914400" y="0"/>
            <a:ext cx="7385050" cy="1176337"/>
          </a:xfrm>
          <a:noFill/>
          <a:ln/>
        </p:spPr>
        <p:txBody>
          <a:bodyPr/>
          <a:lstStyle/>
          <a:p>
            <a:r>
              <a:rPr lang="en-GB" altLang="en-GB" i="1" dirty="0" smtClean="0">
                <a:solidFill>
                  <a:srgbClr val="000099"/>
                </a:solidFill>
                <a:cs typeface="Times New Roman" pitchFamily="18" charset="0"/>
              </a:rPr>
              <a:t>Possible drivers: lasers</a:t>
            </a:r>
          </a:p>
        </p:txBody>
      </p:sp>
      <p:sp>
        <p:nvSpPr>
          <p:cNvPr id="101383" name="Text Box 7"/>
          <p:cNvSpPr txBox="1">
            <a:spLocks noChangeArrowheads="1"/>
          </p:cNvSpPr>
          <p:nvPr/>
        </p:nvSpPr>
        <p:spPr bwMode="auto">
          <a:xfrm>
            <a:off x="900113" y="1700213"/>
            <a:ext cx="2232025" cy="366712"/>
          </a:xfrm>
          <a:prstGeom prst="rect">
            <a:avLst/>
          </a:prstGeom>
          <a:noFill/>
          <a:ln w="19050">
            <a:noFill/>
            <a:miter lim="800000"/>
            <a:headEnd/>
            <a:tailEnd/>
          </a:ln>
          <a:effectLst/>
        </p:spPr>
        <p:txBody>
          <a:bodyPr>
            <a:spAutoFit/>
          </a:bodyPr>
          <a:lstStyle/>
          <a:p>
            <a:r>
              <a:rPr lang="de-DE" dirty="0">
                <a:latin typeface="+mn-lt"/>
              </a:rPr>
              <a:t>~1000 large Optics:</a:t>
            </a:r>
          </a:p>
        </p:txBody>
      </p:sp>
      <p:pic>
        <p:nvPicPr>
          <p:cNvPr id="101384" name="Picture 8" descr="NOVA_laser"/>
          <p:cNvPicPr>
            <a:picLocks noChangeAspect="1" noChangeArrowheads="1"/>
          </p:cNvPicPr>
          <p:nvPr/>
        </p:nvPicPr>
        <p:blipFill>
          <a:blip r:embed="rId3" cstate="print"/>
          <a:srcRect/>
          <a:stretch>
            <a:fillRect/>
          </a:stretch>
        </p:blipFill>
        <p:spPr bwMode="auto">
          <a:xfrm>
            <a:off x="179388" y="3213100"/>
            <a:ext cx="3810000" cy="2425700"/>
          </a:xfrm>
          <a:prstGeom prst="rect">
            <a:avLst/>
          </a:prstGeom>
          <a:noFill/>
        </p:spPr>
      </p:pic>
      <p:pic>
        <p:nvPicPr>
          <p:cNvPr id="101382" name="Picture 6" descr="Optics"/>
          <p:cNvPicPr>
            <a:picLocks noChangeAspect="1" noChangeArrowheads="1"/>
          </p:cNvPicPr>
          <p:nvPr/>
        </p:nvPicPr>
        <p:blipFill>
          <a:blip r:embed="rId4" cstate="print"/>
          <a:srcRect/>
          <a:stretch>
            <a:fillRect/>
          </a:stretch>
        </p:blipFill>
        <p:spPr bwMode="auto">
          <a:xfrm>
            <a:off x="3116263" y="1557338"/>
            <a:ext cx="2608262" cy="3008312"/>
          </a:xfrm>
          <a:prstGeom prst="rect">
            <a:avLst/>
          </a:prstGeom>
          <a:noFill/>
        </p:spPr>
      </p:pic>
      <p:sp>
        <p:nvSpPr>
          <p:cNvPr id="101385" name="Text Box 9"/>
          <p:cNvSpPr txBox="1">
            <a:spLocks noChangeArrowheads="1"/>
          </p:cNvSpPr>
          <p:nvPr/>
        </p:nvSpPr>
        <p:spPr bwMode="auto">
          <a:xfrm>
            <a:off x="539750" y="2846388"/>
            <a:ext cx="1797050" cy="366712"/>
          </a:xfrm>
          <a:prstGeom prst="rect">
            <a:avLst/>
          </a:prstGeom>
          <a:noFill/>
          <a:ln w="19050">
            <a:noFill/>
            <a:miter lim="800000"/>
            <a:headEnd/>
            <a:tailEnd/>
          </a:ln>
          <a:effectLst/>
        </p:spPr>
        <p:txBody>
          <a:bodyPr wrap="none">
            <a:spAutoFit/>
          </a:bodyPr>
          <a:lstStyle/>
          <a:p>
            <a:r>
              <a:rPr lang="de-DE" dirty="0">
                <a:latin typeface="+mn-lt"/>
              </a:rPr>
              <a:t>192 beam lines:</a:t>
            </a:r>
          </a:p>
        </p:txBody>
      </p:sp>
      <p:pic>
        <p:nvPicPr>
          <p:cNvPr id="10" name="Picture 5" descr="Fusion_microcapsule"/>
          <p:cNvPicPr>
            <a:picLocks noChangeAspect="1" noChangeArrowheads="1"/>
          </p:cNvPicPr>
          <p:nvPr/>
        </p:nvPicPr>
        <p:blipFill>
          <a:blip r:embed="rId5" cstate="print"/>
          <a:srcRect/>
          <a:stretch>
            <a:fillRect/>
          </a:stretch>
        </p:blipFill>
        <p:spPr bwMode="auto">
          <a:xfrm>
            <a:off x="6284912" y="3906838"/>
            <a:ext cx="2859088" cy="2951162"/>
          </a:xfrm>
          <a:prstGeom prst="rect">
            <a:avLst/>
          </a:prstGeom>
          <a:noFill/>
        </p:spPr>
      </p:pic>
      <p:pic>
        <p:nvPicPr>
          <p:cNvPr id="11" name="Picture 6" descr="Nif_hohlraum"/>
          <p:cNvPicPr>
            <a:picLocks noChangeAspect="1" noChangeArrowheads="1"/>
          </p:cNvPicPr>
          <p:nvPr/>
        </p:nvPicPr>
        <p:blipFill>
          <a:blip r:embed="rId6" cstate="print"/>
          <a:srcRect/>
          <a:stretch>
            <a:fillRect/>
          </a:stretch>
        </p:blipFill>
        <p:spPr bwMode="auto">
          <a:xfrm>
            <a:off x="6897688" y="1524000"/>
            <a:ext cx="2246312" cy="2808287"/>
          </a:xfrm>
          <a:prstGeom prst="rect">
            <a:avLst/>
          </a:prstGeom>
          <a:noFill/>
        </p:spPr>
      </p:pic>
      <p:pic>
        <p:nvPicPr>
          <p:cNvPr id="12" name="Picture 7" descr="NIF_schema"/>
          <p:cNvPicPr>
            <a:picLocks noChangeAspect="1" noChangeArrowheads="1"/>
          </p:cNvPicPr>
          <p:nvPr/>
        </p:nvPicPr>
        <p:blipFill>
          <a:blip r:embed="rId7" cstate="print"/>
          <a:srcRect/>
          <a:stretch>
            <a:fillRect/>
          </a:stretch>
        </p:blipFill>
        <p:spPr bwMode="auto">
          <a:xfrm>
            <a:off x="5791200" y="3810000"/>
            <a:ext cx="1726598" cy="1398588"/>
          </a:xfrm>
          <a:prstGeom prst="rect">
            <a:avLst/>
          </a:prstGeom>
          <a:noFill/>
        </p:spPr>
      </p:pic>
      <p:sp>
        <p:nvSpPr>
          <p:cNvPr id="13" name="Text Box 8"/>
          <p:cNvSpPr txBox="1">
            <a:spLocks noChangeArrowheads="1"/>
          </p:cNvSpPr>
          <p:nvPr/>
        </p:nvSpPr>
        <p:spPr bwMode="auto">
          <a:xfrm>
            <a:off x="7010400" y="1600200"/>
            <a:ext cx="1644650" cy="366713"/>
          </a:xfrm>
          <a:prstGeom prst="rect">
            <a:avLst/>
          </a:prstGeom>
          <a:noFill/>
          <a:ln w="19050">
            <a:noFill/>
            <a:miter lim="800000"/>
            <a:headEnd/>
            <a:tailEnd/>
          </a:ln>
          <a:effectLst/>
        </p:spPr>
        <p:txBody>
          <a:bodyPr wrap="none">
            <a:spAutoFit/>
          </a:bodyPr>
          <a:lstStyle/>
          <a:p>
            <a:r>
              <a:rPr lang="de-DE" dirty="0">
                <a:solidFill>
                  <a:srgbClr val="FFFF00"/>
                </a:solidFill>
                <a:latin typeface="+mn-lt"/>
              </a:rPr>
              <a:t>real NIF target</a:t>
            </a:r>
          </a:p>
        </p:txBody>
      </p:sp>
      <p:sp>
        <p:nvSpPr>
          <p:cNvPr id="15" name="Text Box 10"/>
          <p:cNvSpPr txBox="1">
            <a:spLocks noChangeArrowheads="1"/>
          </p:cNvSpPr>
          <p:nvPr/>
        </p:nvSpPr>
        <p:spPr bwMode="auto">
          <a:xfrm>
            <a:off x="6324600" y="6324600"/>
            <a:ext cx="1339850" cy="366713"/>
          </a:xfrm>
          <a:prstGeom prst="rect">
            <a:avLst/>
          </a:prstGeom>
          <a:noFill/>
          <a:ln w="19050">
            <a:noFill/>
            <a:miter lim="800000"/>
            <a:headEnd/>
            <a:tailEnd/>
          </a:ln>
          <a:effectLst/>
        </p:spPr>
        <p:txBody>
          <a:bodyPr wrap="none">
            <a:spAutoFit/>
          </a:bodyPr>
          <a:lstStyle/>
          <a:p>
            <a:r>
              <a:rPr lang="de-DE" dirty="0">
                <a:solidFill>
                  <a:srgbClr val="FFFF00"/>
                </a:solidFill>
                <a:latin typeface="+mn-lt"/>
              </a:rPr>
              <a:t>DT capsule</a:t>
            </a:r>
          </a:p>
        </p:txBody>
      </p:sp>
      <p:sp>
        <p:nvSpPr>
          <p:cNvPr id="14" name="Text Box 9"/>
          <p:cNvSpPr txBox="1">
            <a:spLocks noChangeArrowheads="1"/>
          </p:cNvSpPr>
          <p:nvPr/>
        </p:nvSpPr>
        <p:spPr bwMode="auto">
          <a:xfrm>
            <a:off x="5791200" y="3810000"/>
            <a:ext cx="1250950" cy="366712"/>
          </a:xfrm>
          <a:prstGeom prst="rect">
            <a:avLst/>
          </a:prstGeom>
          <a:noFill/>
          <a:ln w="19050">
            <a:noFill/>
            <a:miter lim="800000"/>
            <a:headEnd/>
            <a:tailEnd/>
          </a:ln>
          <a:effectLst/>
        </p:spPr>
        <p:txBody>
          <a:bodyPr wrap="none">
            <a:spAutoFit/>
          </a:bodyPr>
          <a:lstStyle/>
          <a:p>
            <a:r>
              <a:rPr lang="de-DE" dirty="0">
                <a:solidFill>
                  <a:srgbClr val="FFFF00"/>
                </a:solidFill>
                <a:latin typeface="+mn-lt"/>
              </a:rPr>
              <a:t>Schematic</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772400" cy="1143000"/>
          </a:xfrm>
        </p:spPr>
        <p:txBody>
          <a:bodyPr/>
          <a:lstStyle/>
          <a:p>
            <a:r>
              <a:rPr lang="en-GB" altLang="en-GB" i="1" dirty="0" smtClean="0">
                <a:solidFill>
                  <a:srgbClr val="000099"/>
                </a:solidFill>
                <a:cs typeface="Times New Roman" pitchFamily="18" charset="0"/>
              </a:rPr>
              <a:t>Problems blocking fusion energy</a:t>
            </a:r>
          </a:p>
        </p:txBody>
      </p:sp>
      <p:sp>
        <p:nvSpPr>
          <p:cNvPr id="97283" name="Rectangle 3"/>
          <p:cNvSpPr>
            <a:spLocks noGrp="1" noChangeArrowheads="1"/>
          </p:cNvSpPr>
          <p:nvPr>
            <p:ph type="body" idx="1"/>
          </p:nvPr>
        </p:nvSpPr>
        <p:spPr>
          <a:xfrm>
            <a:off x="457200" y="1295400"/>
            <a:ext cx="8280400" cy="4751388"/>
          </a:xfrm>
        </p:spPr>
        <p:txBody>
          <a:bodyPr/>
          <a:lstStyle/>
          <a:p>
            <a:pPr>
              <a:buFont typeface="Wingdings" pitchFamily="2" charset="2"/>
              <a:buNone/>
            </a:pPr>
            <a:r>
              <a:rPr lang="en-GB" sz="2400" b="0" dirty="0"/>
              <a:t>Technical and </a:t>
            </a:r>
            <a:r>
              <a:rPr lang="en-GB" sz="2400" b="0" dirty="0" smtClean="0"/>
              <a:t>engineering </a:t>
            </a:r>
            <a:r>
              <a:rPr lang="en-GB" b="0" dirty="0" smtClean="0"/>
              <a:t>p</a:t>
            </a:r>
            <a:r>
              <a:rPr lang="en-GB" sz="2400" b="0" dirty="0" smtClean="0"/>
              <a:t>roblems</a:t>
            </a:r>
            <a:endParaRPr lang="en-GB" sz="2400" b="0" dirty="0"/>
          </a:p>
          <a:p>
            <a:r>
              <a:rPr lang="en-GB" sz="2000" b="0" dirty="0"/>
              <a:t>High energy drivers are expensive and untested</a:t>
            </a:r>
            <a:br>
              <a:rPr lang="en-GB" sz="2000" b="0" dirty="0"/>
            </a:br>
            <a:endParaRPr lang="en-GB" sz="400" b="0" dirty="0"/>
          </a:p>
          <a:p>
            <a:r>
              <a:rPr lang="en-GB" sz="2000" b="0" dirty="0"/>
              <a:t>Energy conversion is too low (gain of &gt;100 needed now)</a:t>
            </a:r>
            <a:br>
              <a:rPr lang="en-GB" sz="2000" b="0" dirty="0"/>
            </a:br>
            <a:endParaRPr lang="en-GB" sz="400" b="0" dirty="0"/>
          </a:p>
          <a:p>
            <a:r>
              <a:rPr lang="en-GB" sz="2000" b="0" dirty="0"/>
              <a:t>Repetition rate of drivers are too low (3-10 Hz needed)</a:t>
            </a:r>
            <a:r>
              <a:rPr lang="en-GB" sz="2400" b="0" dirty="0"/>
              <a:t/>
            </a:r>
            <a:br>
              <a:rPr lang="en-GB" sz="2400" b="0" dirty="0"/>
            </a:br>
            <a:endParaRPr lang="en-GB" sz="1200" b="0" dirty="0"/>
          </a:p>
          <a:p>
            <a:pPr>
              <a:buFont typeface="Wingdings" pitchFamily="2" charset="2"/>
              <a:buNone/>
            </a:pPr>
            <a:r>
              <a:rPr lang="en-GB" sz="2400" b="0" dirty="0"/>
              <a:t>Physics Problems</a:t>
            </a:r>
          </a:p>
          <a:p>
            <a:r>
              <a:rPr lang="en-GB" sz="2000" b="0" dirty="0"/>
              <a:t>Instabilities and Mixing</a:t>
            </a:r>
            <a:r>
              <a:rPr lang="en-GB" sz="2400" b="0" dirty="0"/>
              <a:t/>
            </a:r>
            <a:br>
              <a:rPr lang="en-GB" sz="2400" b="0" dirty="0"/>
            </a:br>
            <a:r>
              <a:rPr lang="en-GB" sz="2400" b="0" dirty="0">
                <a:cs typeface="Arial" pitchFamily="34" charset="0"/>
              </a:rPr>
              <a:t>► </a:t>
            </a:r>
            <a:r>
              <a:rPr lang="en-GB" sz="1800" b="0" dirty="0">
                <a:cs typeface="Arial" pitchFamily="34" charset="0"/>
              </a:rPr>
              <a:t>Rayleigh-Taylor unstable compression</a:t>
            </a:r>
            <a:br>
              <a:rPr lang="en-GB" sz="1800" b="0" dirty="0">
                <a:cs typeface="Arial" pitchFamily="34" charset="0"/>
              </a:rPr>
            </a:br>
            <a:r>
              <a:rPr lang="en-GB" sz="1800" b="0" dirty="0">
                <a:cs typeface="Arial" pitchFamily="34" charset="0"/>
              </a:rPr>
              <a:t>► Break of symmetry destroys confinement</a:t>
            </a:r>
            <a:br>
              <a:rPr lang="en-GB" sz="1800" b="0" dirty="0">
                <a:cs typeface="Arial" pitchFamily="34" charset="0"/>
              </a:rPr>
            </a:br>
            <a:endParaRPr lang="en-GB" sz="500" b="0" dirty="0">
              <a:cs typeface="Arial" pitchFamily="34" charset="0"/>
            </a:endParaRPr>
          </a:p>
          <a:p>
            <a:r>
              <a:rPr lang="en-GB" sz="2000" b="0" dirty="0">
                <a:cs typeface="Arial" pitchFamily="34" charset="0"/>
              </a:rPr>
              <a:t>How to improve energy coupling into target</a:t>
            </a:r>
            <a:br>
              <a:rPr lang="en-GB" sz="2000" b="0" dirty="0">
                <a:cs typeface="Arial" pitchFamily="34" charset="0"/>
              </a:rPr>
            </a:br>
            <a:endParaRPr lang="en-GB" sz="400" b="0" dirty="0">
              <a:cs typeface="Arial" pitchFamily="34" charset="0"/>
            </a:endParaRPr>
          </a:p>
          <a:p>
            <a:r>
              <a:rPr lang="en-GB" sz="2000" b="0" dirty="0">
                <a:cs typeface="Arial" pitchFamily="34" charset="0"/>
              </a:rPr>
              <a:t>What is the best material for the first wall? </a:t>
            </a:r>
            <a:endParaRPr lang="en-GB" sz="2000" b="0" dirty="0"/>
          </a:p>
        </p:txBody>
      </p:sp>
      <p:pic>
        <p:nvPicPr>
          <p:cNvPr id="4" name="Picture 7" descr="111HD-Rayleigh-Taylor"/>
          <p:cNvPicPr>
            <a:picLocks noChangeAspect="1" noChangeArrowheads="1"/>
          </p:cNvPicPr>
          <p:nvPr/>
        </p:nvPicPr>
        <p:blipFill>
          <a:blip r:embed="rId3" cstate="print"/>
          <a:srcRect/>
          <a:stretch>
            <a:fillRect/>
          </a:stretch>
        </p:blipFill>
        <p:spPr bwMode="auto">
          <a:xfrm>
            <a:off x="5848143" y="4191000"/>
            <a:ext cx="3295857" cy="2667000"/>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03426" name="Rectangle 2"/>
          <p:cNvSpPr>
            <a:spLocks noGrp="1" noChangeArrowheads="1"/>
          </p:cNvSpPr>
          <p:nvPr>
            <p:ph type="title"/>
          </p:nvPr>
        </p:nvSpPr>
        <p:spPr>
          <a:xfrm>
            <a:off x="931863" y="188913"/>
            <a:ext cx="7169150" cy="1249362"/>
          </a:xfrm>
        </p:spPr>
        <p:txBody>
          <a:bodyPr/>
          <a:lstStyle/>
          <a:p>
            <a:r>
              <a:rPr lang="en-GB" altLang="en-GB" i="1" dirty="0" smtClean="0">
                <a:solidFill>
                  <a:srgbClr val="000099"/>
                </a:solidFill>
                <a:cs typeface="Times New Roman" pitchFamily="18" charset="0"/>
              </a:rPr>
              <a:t>Rayleigh-Taylor Instability – </a:t>
            </a:r>
            <a:br>
              <a:rPr lang="en-GB" altLang="en-GB" i="1" dirty="0" smtClean="0">
                <a:solidFill>
                  <a:srgbClr val="000099"/>
                </a:solidFill>
                <a:cs typeface="Times New Roman" pitchFamily="18" charset="0"/>
              </a:rPr>
            </a:br>
            <a:r>
              <a:rPr lang="en-GB" altLang="en-GB" i="1" dirty="0" smtClean="0">
                <a:solidFill>
                  <a:srgbClr val="000099"/>
                </a:solidFill>
                <a:cs typeface="Times New Roman" pitchFamily="18" charset="0"/>
              </a:rPr>
              <a:t>spherical implosions / explosions</a:t>
            </a:r>
          </a:p>
        </p:txBody>
      </p:sp>
      <p:sp>
        <p:nvSpPr>
          <p:cNvPr id="103429" name="Text Box 5"/>
          <p:cNvSpPr txBox="1">
            <a:spLocks noChangeArrowheads="1"/>
          </p:cNvSpPr>
          <p:nvPr/>
        </p:nvSpPr>
        <p:spPr bwMode="auto">
          <a:xfrm>
            <a:off x="1143000" y="6096000"/>
            <a:ext cx="6240811" cy="369332"/>
          </a:xfrm>
          <a:prstGeom prst="rect">
            <a:avLst/>
          </a:prstGeom>
          <a:noFill/>
          <a:ln w="19050">
            <a:noFill/>
            <a:miter lim="800000"/>
            <a:headEnd/>
            <a:tailEnd/>
          </a:ln>
          <a:effectLst/>
        </p:spPr>
        <p:txBody>
          <a:bodyPr wrap="none">
            <a:spAutoFit/>
          </a:bodyPr>
          <a:lstStyle/>
          <a:p>
            <a:pPr>
              <a:buFont typeface="Wingdings" pitchFamily="2" charset="2"/>
              <a:buChar char="Ø"/>
            </a:pPr>
            <a:r>
              <a:rPr lang="de-DE" b="1" dirty="0">
                <a:solidFill>
                  <a:srgbClr val="FF0000"/>
                </a:solidFill>
                <a:latin typeface="+mn-lt"/>
              </a:rPr>
              <a:t>Energy must be delivered as sysmmetric as possible!</a:t>
            </a:r>
          </a:p>
        </p:txBody>
      </p:sp>
      <p:pic>
        <p:nvPicPr>
          <p:cNvPr id="103431" name="Picture 7" descr="RT_1"/>
          <p:cNvPicPr>
            <a:picLocks noChangeAspect="1" noChangeArrowheads="1"/>
          </p:cNvPicPr>
          <p:nvPr/>
        </p:nvPicPr>
        <p:blipFill>
          <a:blip r:embed="rId3" cstate="print"/>
          <a:srcRect/>
          <a:stretch>
            <a:fillRect/>
          </a:stretch>
        </p:blipFill>
        <p:spPr bwMode="auto">
          <a:xfrm>
            <a:off x="900113" y="1466850"/>
            <a:ext cx="7127875" cy="4552950"/>
          </a:xfrm>
          <a:prstGeom prst="rect">
            <a:avLst/>
          </a:prstGeo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9090" name="Rectangle 2"/>
          <p:cNvSpPr>
            <a:spLocks noGrp="1" noChangeArrowheads="1"/>
          </p:cNvSpPr>
          <p:nvPr>
            <p:ph type="title"/>
          </p:nvPr>
        </p:nvSpPr>
        <p:spPr>
          <a:xfrm>
            <a:off x="931863" y="96838"/>
            <a:ext cx="7312025" cy="1412875"/>
          </a:xfrm>
        </p:spPr>
        <p:txBody>
          <a:bodyPr/>
          <a:lstStyle/>
          <a:p>
            <a:r>
              <a:rPr lang="en-GB" altLang="en-GB" i="1" dirty="0" smtClean="0">
                <a:solidFill>
                  <a:srgbClr val="000099"/>
                </a:solidFill>
                <a:cs typeface="Times New Roman" pitchFamily="18" charset="0"/>
              </a:rPr>
              <a:t>Relaxing the symmetry conditions – indirect drive</a:t>
            </a:r>
          </a:p>
        </p:txBody>
      </p:sp>
      <p:sp>
        <p:nvSpPr>
          <p:cNvPr id="89091" name="Rectangle 3"/>
          <p:cNvSpPr>
            <a:spLocks noGrp="1" noChangeArrowheads="1"/>
          </p:cNvSpPr>
          <p:nvPr>
            <p:ph type="body" idx="1"/>
          </p:nvPr>
        </p:nvSpPr>
        <p:spPr>
          <a:xfrm>
            <a:off x="4356100" y="4221163"/>
            <a:ext cx="4537075" cy="2303462"/>
          </a:xfrm>
        </p:spPr>
        <p:txBody>
          <a:bodyPr/>
          <a:lstStyle/>
          <a:p>
            <a:r>
              <a:rPr lang="en-GB" sz="2400" b="0" dirty="0"/>
              <a:t>Laser beams heat walls</a:t>
            </a:r>
          </a:p>
          <a:p>
            <a:r>
              <a:rPr lang="en-GB" sz="2400" b="0" dirty="0"/>
              <a:t>Walls emit thermally </a:t>
            </a:r>
            <a:r>
              <a:rPr lang="en-GB" sz="2400" b="0" dirty="0" smtClean="0"/>
              <a:t>(X-rays</a:t>
            </a:r>
            <a:r>
              <a:rPr lang="en-GB" sz="2400" b="0" dirty="0"/>
              <a:t>)</a:t>
            </a:r>
          </a:p>
          <a:p>
            <a:r>
              <a:rPr lang="en-GB" sz="2400" b="0" dirty="0"/>
              <a:t>X-rays compress and heat the fusion capsule</a:t>
            </a:r>
          </a:p>
          <a:p>
            <a:r>
              <a:rPr lang="en-GB" sz="2400" b="0" dirty="0">
                <a:solidFill>
                  <a:srgbClr val="FF0000"/>
                </a:solidFill>
              </a:rPr>
              <a:t>X-rays highly symmetric!</a:t>
            </a:r>
          </a:p>
        </p:txBody>
      </p:sp>
      <p:pic>
        <p:nvPicPr>
          <p:cNvPr id="89094" name="Picture 6" descr="hohlraum_3"/>
          <p:cNvPicPr>
            <a:picLocks noChangeAspect="1" noChangeArrowheads="1"/>
          </p:cNvPicPr>
          <p:nvPr/>
        </p:nvPicPr>
        <p:blipFill>
          <a:blip r:embed="rId3" cstate="print"/>
          <a:srcRect/>
          <a:stretch>
            <a:fillRect/>
          </a:stretch>
        </p:blipFill>
        <p:spPr bwMode="auto">
          <a:xfrm>
            <a:off x="468313" y="1916113"/>
            <a:ext cx="3617912" cy="3617912"/>
          </a:xfrm>
          <a:prstGeom prst="rect">
            <a:avLst/>
          </a:prstGeom>
          <a:noFill/>
        </p:spPr>
      </p:pic>
      <p:pic>
        <p:nvPicPr>
          <p:cNvPr id="89095" name="Picture 7" descr="hohlraum_2"/>
          <p:cNvPicPr>
            <a:picLocks noChangeAspect="1" noChangeArrowheads="1"/>
          </p:cNvPicPr>
          <p:nvPr/>
        </p:nvPicPr>
        <p:blipFill>
          <a:blip r:embed="rId4" cstate="print"/>
          <a:srcRect/>
          <a:stretch>
            <a:fillRect/>
          </a:stretch>
        </p:blipFill>
        <p:spPr bwMode="auto">
          <a:xfrm>
            <a:off x="5856288" y="1774825"/>
            <a:ext cx="2603500" cy="2159000"/>
          </a:xfrm>
          <a:prstGeom prst="rect">
            <a:avLst/>
          </a:prstGeom>
          <a:noFill/>
        </p:spPr>
      </p:pic>
      <p:sp>
        <p:nvSpPr>
          <p:cNvPr id="89096" name="Text Box 8"/>
          <p:cNvSpPr txBox="1">
            <a:spLocks noChangeArrowheads="1"/>
          </p:cNvSpPr>
          <p:nvPr/>
        </p:nvSpPr>
        <p:spPr bwMode="auto">
          <a:xfrm>
            <a:off x="1319213" y="5838825"/>
            <a:ext cx="2000250" cy="366713"/>
          </a:xfrm>
          <a:prstGeom prst="rect">
            <a:avLst/>
          </a:prstGeom>
          <a:noFill/>
          <a:ln w="19050">
            <a:noFill/>
            <a:miter lim="800000"/>
            <a:headEnd/>
            <a:tailEnd/>
          </a:ln>
          <a:effectLst/>
        </p:spPr>
        <p:txBody>
          <a:bodyPr wrap="none">
            <a:spAutoFit/>
          </a:bodyPr>
          <a:lstStyle/>
          <a:p>
            <a:r>
              <a:rPr lang="de-DE" dirty="0">
                <a:latin typeface="+mn-lt"/>
              </a:rPr>
              <a:t>NIF design (laser)</a:t>
            </a:r>
          </a:p>
        </p:txBody>
      </p:sp>
      <p:sp>
        <p:nvSpPr>
          <p:cNvPr id="89097" name="Text Box 9"/>
          <p:cNvSpPr txBox="1">
            <a:spLocks noChangeArrowheads="1"/>
          </p:cNvSpPr>
          <p:nvPr/>
        </p:nvSpPr>
        <p:spPr bwMode="auto">
          <a:xfrm>
            <a:off x="4418013" y="1773238"/>
            <a:ext cx="1274708" cy="923330"/>
          </a:xfrm>
          <a:prstGeom prst="rect">
            <a:avLst/>
          </a:prstGeom>
          <a:noFill/>
          <a:ln w="19050">
            <a:noFill/>
            <a:miter lim="800000"/>
            <a:headEnd/>
            <a:tailEnd/>
          </a:ln>
          <a:effectLst/>
        </p:spPr>
        <p:txBody>
          <a:bodyPr wrap="none">
            <a:spAutoFit/>
          </a:bodyPr>
          <a:lstStyle/>
          <a:p>
            <a:pPr algn="ctr"/>
            <a:r>
              <a:rPr lang="de-DE" dirty="0">
                <a:latin typeface="+mn-lt"/>
              </a:rPr>
              <a:t>Hohlraum</a:t>
            </a:r>
            <a:br>
              <a:rPr lang="de-DE" dirty="0">
                <a:latin typeface="+mn-lt"/>
              </a:rPr>
            </a:br>
            <a:r>
              <a:rPr lang="de-DE" dirty="0">
                <a:latin typeface="+mn-lt"/>
              </a:rPr>
              <a:t>for the</a:t>
            </a:r>
          </a:p>
          <a:p>
            <a:pPr algn="ctr"/>
            <a:r>
              <a:rPr lang="de-DE" dirty="0" smtClean="0">
                <a:latin typeface="+mn-lt"/>
              </a:rPr>
              <a:t>Z-machine</a:t>
            </a:r>
            <a:endParaRPr lang="de-DE" dirty="0">
              <a:latin typeface="+mn-l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113672" name="Picture 8" descr="111_fast_ignition"/>
          <p:cNvPicPr>
            <a:picLocks noChangeAspect="1" noChangeArrowheads="1"/>
          </p:cNvPicPr>
          <p:nvPr/>
        </p:nvPicPr>
        <p:blipFill>
          <a:blip r:embed="rId3" cstate="print"/>
          <a:srcRect/>
          <a:stretch>
            <a:fillRect/>
          </a:stretch>
        </p:blipFill>
        <p:spPr bwMode="auto">
          <a:xfrm>
            <a:off x="0" y="1066800"/>
            <a:ext cx="5327650" cy="3992562"/>
          </a:xfrm>
          <a:prstGeom prst="rect">
            <a:avLst/>
          </a:prstGeom>
          <a:noFill/>
        </p:spPr>
      </p:pic>
      <p:sp>
        <p:nvSpPr>
          <p:cNvPr id="113666" name="Rectangle 2"/>
          <p:cNvSpPr>
            <a:spLocks noGrp="1" noChangeArrowheads="1"/>
          </p:cNvSpPr>
          <p:nvPr>
            <p:ph type="title"/>
          </p:nvPr>
        </p:nvSpPr>
        <p:spPr>
          <a:xfrm>
            <a:off x="931863" y="96838"/>
            <a:ext cx="7312025" cy="1412875"/>
          </a:xfrm>
        </p:spPr>
        <p:txBody>
          <a:bodyPr/>
          <a:lstStyle/>
          <a:p>
            <a:r>
              <a:rPr lang="en-GB" altLang="en-GB" i="1" dirty="0" smtClean="0">
                <a:solidFill>
                  <a:srgbClr val="000099"/>
                </a:solidFill>
                <a:cs typeface="Times New Roman" pitchFamily="18" charset="0"/>
              </a:rPr>
              <a:t>Relaxing the symmetry conditions – fast  ignition</a:t>
            </a:r>
          </a:p>
        </p:txBody>
      </p:sp>
      <p:sp>
        <p:nvSpPr>
          <p:cNvPr id="113670" name="Text Box 6"/>
          <p:cNvSpPr txBox="1">
            <a:spLocks noChangeArrowheads="1"/>
          </p:cNvSpPr>
          <p:nvPr/>
        </p:nvSpPr>
        <p:spPr bwMode="auto">
          <a:xfrm>
            <a:off x="5003800" y="1851025"/>
            <a:ext cx="2279650" cy="641350"/>
          </a:xfrm>
          <a:prstGeom prst="rect">
            <a:avLst/>
          </a:prstGeom>
          <a:noFill/>
          <a:ln w="19050">
            <a:noFill/>
            <a:miter lim="800000"/>
            <a:headEnd/>
            <a:tailEnd/>
          </a:ln>
          <a:effectLst/>
        </p:spPr>
        <p:txBody>
          <a:bodyPr wrap="none">
            <a:spAutoFit/>
          </a:bodyPr>
          <a:lstStyle/>
          <a:p>
            <a:pPr algn="r"/>
            <a:r>
              <a:rPr lang="de-DE" dirty="0">
                <a:latin typeface="+mn-lt"/>
              </a:rPr>
              <a:t>Fast ignition scheme</a:t>
            </a:r>
          </a:p>
          <a:p>
            <a:pPr algn="r"/>
            <a:r>
              <a:rPr lang="de-DE" dirty="0">
                <a:latin typeface="+mn-lt"/>
              </a:rPr>
              <a:t>with many facets</a:t>
            </a:r>
          </a:p>
        </p:txBody>
      </p:sp>
      <p:sp>
        <p:nvSpPr>
          <p:cNvPr id="113667" name="Rectangle 3"/>
          <p:cNvSpPr>
            <a:spLocks noGrp="1" noChangeArrowheads="1"/>
          </p:cNvSpPr>
          <p:nvPr>
            <p:ph type="body" idx="1"/>
          </p:nvPr>
        </p:nvSpPr>
        <p:spPr>
          <a:xfrm>
            <a:off x="838201" y="4724400"/>
            <a:ext cx="8305800" cy="1439862"/>
          </a:xfrm>
        </p:spPr>
        <p:txBody>
          <a:bodyPr/>
          <a:lstStyle/>
          <a:p>
            <a:r>
              <a:rPr lang="en-GB" sz="2400" b="0" dirty="0"/>
              <a:t>Idea: separate compression and ignition with two pulses</a:t>
            </a:r>
          </a:p>
          <a:p>
            <a:pPr>
              <a:buFont typeface="Wingdings" pitchFamily="2" charset="2"/>
              <a:buChar char="Ø"/>
            </a:pPr>
            <a:r>
              <a:rPr lang="en-GB" sz="2400" b="0" dirty="0"/>
              <a:t>Less compression, cooler targets, lower densities</a:t>
            </a:r>
          </a:p>
          <a:p>
            <a:r>
              <a:rPr lang="en-GB" sz="2400" b="0" dirty="0">
                <a:solidFill>
                  <a:srgbClr val="FF0000"/>
                </a:solidFill>
              </a:rPr>
              <a:t>Problem: How can energy be transferred to hot spot?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0"/>
            <a:ext cx="7772400" cy="1143000"/>
          </a:xfrm>
        </p:spPr>
        <p:txBody>
          <a:bodyPr/>
          <a:lstStyle/>
          <a:p>
            <a:r>
              <a:rPr lang="en-GB" altLang="en-GB" i="1" dirty="0" smtClean="0">
                <a:solidFill>
                  <a:srgbClr val="000099"/>
                </a:solidFill>
                <a:cs typeface="Times New Roman" pitchFamily="18" charset="0"/>
              </a:rPr>
              <a:t>Interesting experiments to come</a:t>
            </a:r>
          </a:p>
        </p:txBody>
      </p:sp>
      <p:sp>
        <p:nvSpPr>
          <p:cNvPr id="105475" name="Rectangle 3"/>
          <p:cNvSpPr>
            <a:spLocks noGrp="1" noChangeArrowheads="1"/>
          </p:cNvSpPr>
          <p:nvPr>
            <p:ph type="body" idx="1"/>
          </p:nvPr>
        </p:nvSpPr>
        <p:spPr>
          <a:xfrm>
            <a:off x="304800" y="1143000"/>
            <a:ext cx="8077200" cy="4897437"/>
          </a:xfrm>
        </p:spPr>
        <p:txBody>
          <a:bodyPr/>
          <a:lstStyle/>
          <a:p>
            <a:r>
              <a:rPr lang="en-GB" sz="2000" b="0" dirty="0"/>
              <a:t>National Ignition Facility (NIF, Livermore, USA)</a:t>
            </a:r>
            <a:br>
              <a:rPr lang="en-GB" sz="2000" b="0" dirty="0"/>
            </a:br>
            <a:r>
              <a:rPr lang="en-GB" sz="1800" b="0" dirty="0">
                <a:cs typeface="Arial" pitchFamily="34" charset="0"/>
              </a:rPr>
              <a:t>►</a:t>
            </a:r>
            <a:r>
              <a:rPr lang="en-GB" sz="2000" b="0" dirty="0">
                <a:cs typeface="Arial" pitchFamily="34" charset="0"/>
              </a:rPr>
              <a:t> </a:t>
            </a:r>
            <a:r>
              <a:rPr lang="en-GB" sz="1800" b="0" dirty="0">
                <a:cs typeface="Arial" pitchFamily="34" charset="0"/>
              </a:rPr>
              <a:t>More than 90% completed, first tests done</a:t>
            </a:r>
            <a:br>
              <a:rPr lang="en-GB" sz="1800" b="0" dirty="0">
                <a:cs typeface="Arial" pitchFamily="34" charset="0"/>
              </a:rPr>
            </a:br>
            <a:r>
              <a:rPr lang="en-GB" sz="1800" b="0" dirty="0">
                <a:cs typeface="Arial" pitchFamily="34" charset="0"/>
              </a:rPr>
              <a:t>► First full scale experiments this year; ignition in 2010?</a:t>
            </a:r>
            <a:br>
              <a:rPr lang="en-GB" sz="1800" b="0" dirty="0">
                <a:cs typeface="Arial" pitchFamily="34" charset="0"/>
              </a:rPr>
            </a:br>
            <a:endParaRPr lang="en-GB" sz="700" b="0" dirty="0">
              <a:cs typeface="Arial" pitchFamily="34" charset="0"/>
            </a:endParaRPr>
          </a:p>
          <a:p>
            <a:r>
              <a:rPr lang="en-GB" sz="2000" b="0" dirty="0">
                <a:cs typeface="Arial" pitchFamily="34" charset="0"/>
              </a:rPr>
              <a:t>Laser Mega-Joule (LMJ, France)</a:t>
            </a:r>
            <a:br>
              <a:rPr lang="en-GB" sz="2000" b="0" dirty="0">
                <a:cs typeface="Arial" pitchFamily="34" charset="0"/>
              </a:rPr>
            </a:br>
            <a:r>
              <a:rPr lang="en-GB" sz="1800" b="0" dirty="0">
                <a:cs typeface="Arial" pitchFamily="34" charset="0"/>
              </a:rPr>
              <a:t>►</a:t>
            </a:r>
            <a:r>
              <a:rPr lang="en-GB" sz="2000" b="0" dirty="0">
                <a:cs typeface="Arial" pitchFamily="34" charset="0"/>
              </a:rPr>
              <a:t> </a:t>
            </a:r>
            <a:r>
              <a:rPr lang="en-GB" sz="1800" b="0" dirty="0">
                <a:cs typeface="Arial" pitchFamily="34" charset="0"/>
              </a:rPr>
              <a:t>Commissioning (full scale) in 2011</a:t>
            </a:r>
            <a:r>
              <a:rPr lang="en-GB" sz="2000" b="0" dirty="0">
                <a:cs typeface="Arial" pitchFamily="34" charset="0"/>
              </a:rPr>
              <a:t/>
            </a:r>
            <a:br>
              <a:rPr lang="en-GB" sz="2000" b="0" dirty="0">
                <a:cs typeface="Arial" pitchFamily="34" charset="0"/>
              </a:rPr>
            </a:br>
            <a:endParaRPr lang="en-GB" sz="700" b="0" dirty="0">
              <a:cs typeface="Arial" pitchFamily="34" charset="0"/>
            </a:endParaRPr>
          </a:p>
          <a:p>
            <a:r>
              <a:rPr lang="en-GB" sz="2000" b="0" dirty="0">
                <a:cs typeface="Arial" pitchFamily="34" charset="0"/>
              </a:rPr>
              <a:t>FIREX I and FIREX II (ILE, Osaka, Japan) </a:t>
            </a:r>
            <a:br>
              <a:rPr lang="en-GB" sz="2000" b="0" dirty="0">
                <a:cs typeface="Arial" pitchFamily="34" charset="0"/>
              </a:rPr>
            </a:br>
            <a:r>
              <a:rPr lang="en-GB" sz="1800" b="0" dirty="0">
                <a:cs typeface="Arial" pitchFamily="34" charset="0"/>
              </a:rPr>
              <a:t>►</a:t>
            </a:r>
            <a:r>
              <a:rPr lang="en-GB" sz="2000" b="0" dirty="0">
                <a:cs typeface="Arial" pitchFamily="34" charset="0"/>
              </a:rPr>
              <a:t> </a:t>
            </a:r>
            <a:r>
              <a:rPr lang="en-GB" sz="1800" b="0" dirty="0">
                <a:cs typeface="Arial" pitchFamily="34" charset="0"/>
              </a:rPr>
              <a:t>Fast ignition experiments showed prove-of-principle</a:t>
            </a:r>
            <a:br>
              <a:rPr lang="en-GB" sz="1800" b="0" dirty="0">
                <a:cs typeface="Arial" pitchFamily="34" charset="0"/>
              </a:rPr>
            </a:br>
            <a:r>
              <a:rPr lang="en-GB" sz="1800" b="0" dirty="0">
                <a:cs typeface="Arial" pitchFamily="34" charset="0"/>
              </a:rPr>
              <a:t>► Fully integrated experiments in 2010 / 2011</a:t>
            </a:r>
            <a:br>
              <a:rPr lang="en-GB" sz="1800" b="0" dirty="0">
                <a:cs typeface="Arial" pitchFamily="34" charset="0"/>
              </a:rPr>
            </a:br>
            <a:endParaRPr lang="en-GB" sz="700" b="0" dirty="0">
              <a:cs typeface="Arial" pitchFamily="34" charset="0"/>
            </a:endParaRPr>
          </a:p>
          <a:p>
            <a:r>
              <a:rPr lang="en-GB" sz="2000" b="0" dirty="0" err="1">
                <a:cs typeface="Arial" pitchFamily="34" charset="0"/>
              </a:rPr>
              <a:t>HiPER</a:t>
            </a:r>
            <a:r>
              <a:rPr lang="en-GB" sz="2000" b="0" dirty="0">
                <a:cs typeface="Arial" pitchFamily="34" charset="0"/>
              </a:rPr>
              <a:t> project (</a:t>
            </a:r>
            <a:r>
              <a:rPr lang="en-GB" sz="2000" b="0" dirty="0" smtClean="0">
                <a:cs typeface="Arial" pitchFamily="34" charset="0"/>
              </a:rPr>
              <a:t>Europe)</a:t>
            </a:r>
            <a:r>
              <a:rPr lang="en-GB" sz="2000" b="0" dirty="0">
                <a:cs typeface="Arial" pitchFamily="34" charset="0"/>
              </a:rPr>
              <a:t/>
            </a:r>
            <a:br>
              <a:rPr lang="en-GB" sz="2000" b="0" dirty="0">
                <a:cs typeface="Arial" pitchFamily="34" charset="0"/>
              </a:rPr>
            </a:br>
            <a:r>
              <a:rPr lang="en-GB" sz="1800" b="0" dirty="0">
                <a:cs typeface="Arial" pitchFamily="34" charset="0"/>
              </a:rPr>
              <a:t>► </a:t>
            </a:r>
            <a:r>
              <a:rPr lang="en-GB" sz="1800" b="0" dirty="0" smtClean="0">
                <a:cs typeface="Arial" pitchFamily="34" charset="0"/>
              </a:rPr>
              <a:t>Fast </a:t>
            </a:r>
            <a:r>
              <a:rPr lang="en-GB" sz="1800" b="0" dirty="0">
                <a:cs typeface="Arial" pitchFamily="34" charset="0"/>
              </a:rPr>
              <a:t>ignition </a:t>
            </a:r>
            <a:r>
              <a:rPr lang="en-GB" sz="1800" b="0" dirty="0" smtClean="0">
                <a:cs typeface="Arial" pitchFamily="34" charset="0"/>
              </a:rPr>
              <a:t>proposal</a:t>
            </a:r>
            <a:r>
              <a:rPr lang="en-GB" sz="1800" b="0" dirty="0">
                <a:cs typeface="Arial" pitchFamily="34" charset="0"/>
              </a:rPr>
              <a:t/>
            </a:r>
            <a:br>
              <a:rPr lang="en-GB" sz="1800" b="0" dirty="0">
                <a:cs typeface="Arial" pitchFamily="34" charset="0"/>
              </a:rPr>
            </a:br>
            <a:r>
              <a:rPr lang="en-GB" sz="1800" b="0" dirty="0">
                <a:cs typeface="Arial" pitchFamily="34" charset="0"/>
              </a:rPr>
              <a:t>► </a:t>
            </a:r>
            <a:r>
              <a:rPr lang="en-GB" sz="1800" b="0" dirty="0" smtClean="0">
                <a:cs typeface="Arial" pitchFamily="34" charset="0"/>
              </a:rPr>
              <a:t>Full </a:t>
            </a:r>
            <a:r>
              <a:rPr lang="en-GB" sz="1800" b="0" dirty="0">
                <a:cs typeface="Arial" pitchFamily="34" charset="0"/>
              </a:rPr>
              <a:t>funding </a:t>
            </a:r>
            <a:r>
              <a:rPr lang="en-GB" sz="1800" b="0" dirty="0" smtClean="0">
                <a:cs typeface="Arial" pitchFamily="34" charset="0"/>
              </a:rPr>
              <a:t>pending</a:t>
            </a:r>
          </a:p>
          <a:p>
            <a:r>
              <a:rPr lang="en-GB" sz="2000" b="0" dirty="0" smtClean="0">
                <a:cs typeface="Arial" pitchFamily="34" charset="0"/>
              </a:rPr>
              <a:t>ITER</a:t>
            </a:r>
          </a:p>
        </p:txBody>
      </p:sp>
      <p:pic>
        <p:nvPicPr>
          <p:cNvPr id="4" name="Picture 6" descr="111hiper"/>
          <p:cNvPicPr>
            <a:picLocks noChangeAspect="1" noChangeArrowheads="1"/>
          </p:cNvPicPr>
          <p:nvPr/>
        </p:nvPicPr>
        <p:blipFill>
          <a:blip r:embed="rId3" cstate="print"/>
          <a:srcRect/>
          <a:stretch>
            <a:fillRect/>
          </a:stretch>
        </p:blipFill>
        <p:spPr bwMode="auto">
          <a:xfrm>
            <a:off x="4876800" y="3957961"/>
            <a:ext cx="4267200" cy="2900039"/>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Stralingsschade</a:t>
            </a:r>
            <a:endParaRPr lang="en-US" i="1" kern="1200" dirty="0" smtClean="0">
              <a:solidFill>
                <a:srgbClr val="000099"/>
              </a:solidFill>
              <a:ea typeface="+mn-ea"/>
              <a:cs typeface="+mn-cs"/>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Stralingsschade</a:t>
            </a:r>
            <a:endParaRPr lang="en-US" i="1" kern="1200" dirty="0" smtClean="0">
              <a:solidFill>
                <a:srgbClr val="000099"/>
              </a:solidFill>
              <a:ea typeface="+mn-ea"/>
              <a:cs typeface="+mn-cs"/>
            </a:endParaRPr>
          </a:p>
        </p:txBody>
      </p:sp>
      <p:sp>
        <p:nvSpPr>
          <p:cNvPr id="18" name="TextBox 17"/>
          <p:cNvSpPr txBox="1"/>
          <p:nvPr/>
        </p:nvSpPr>
        <p:spPr>
          <a:xfrm>
            <a:off x="533400" y="1219200"/>
            <a:ext cx="7620000" cy="646331"/>
          </a:xfrm>
          <a:prstGeom prst="rect">
            <a:avLst/>
          </a:prstGeom>
          <a:noFill/>
        </p:spPr>
        <p:txBody>
          <a:bodyPr>
            <a:spAutoFit/>
          </a:bodyPr>
          <a:lstStyle/>
          <a:p>
            <a:pPr>
              <a:defRPr/>
            </a:pPr>
            <a:r>
              <a:rPr lang="en-US" dirty="0" err="1" smtClean="0">
                <a:latin typeface="+mn-lt"/>
              </a:rPr>
              <a:t>Geladen</a:t>
            </a:r>
            <a:r>
              <a:rPr lang="en-US" dirty="0" smtClean="0">
                <a:latin typeface="+mn-lt"/>
              </a:rPr>
              <a:t> </a:t>
            </a:r>
            <a:r>
              <a:rPr lang="en-US" dirty="0" err="1" smtClean="0">
                <a:latin typeface="+mn-lt"/>
              </a:rPr>
              <a:t>deeltjes</a:t>
            </a:r>
            <a:r>
              <a:rPr lang="en-US" dirty="0" smtClean="0">
                <a:latin typeface="+mn-lt"/>
              </a:rPr>
              <a:t> (</a:t>
            </a:r>
            <a:r>
              <a:rPr lang="en-US" dirty="0" err="1" smtClean="0">
                <a:latin typeface="+mn-lt"/>
              </a:rPr>
              <a:t>alfa</a:t>
            </a:r>
            <a:r>
              <a:rPr lang="en-US" dirty="0" smtClean="0">
                <a:latin typeface="+mn-lt"/>
              </a:rPr>
              <a:t> en beta </a:t>
            </a:r>
            <a:r>
              <a:rPr lang="en-US" dirty="0" err="1" smtClean="0">
                <a:latin typeface="+mn-lt"/>
              </a:rPr>
              <a:t>stralen</a:t>
            </a:r>
            <a:r>
              <a:rPr lang="en-US" dirty="0" smtClean="0">
                <a:latin typeface="+mn-lt"/>
              </a:rPr>
              <a:t>, </a:t>
            </a:r>
            <a:r>
              <a:rPr lang="en-US" dirty="0" err="1" smtClean="0">
                <a:latin typeface="+mn-lt"/>
              </a:rPr>
              <a:t>protonen</a:t>
            </a:r>
            <a:r>
              <a:rPr lang="en-US" dirty="0" smtClean="0">
                <a:latin typeface="+mn-lt"/>
              </a:rPr>
              <a:t>, </a:t>
            </a:r>
            <a:r>
              <a:rPr lang="en-US" dirty="0" err="1" smtClean="0">
                <a:latin typeface="+mn-lt"/>
              </a:rPr>
              <a:t>ionen</a:t>
            </a:r>
            <a:r>
              <a:rPr lang="en-US" dirty="0" smtClean="0">
                <a:latin typeface="+mn-lt"/>
              </a:rPr>
              <a:t>) </a:t>
            </a:r>
            <a:r>
              <a:rPr lang="en-US" dirty="0" err="1" smtClean="0">
                <a:latin typeface="+mn-lt"/>
              </a:rPr>
              <a:t>ioniseren</a:t>
            </a:r>
            <a:r>
              <a:rPr lang="en-US" dirty="0" smtClean="0">
                <a:latin typeface="+mn-lt"/>
              </a:rPr>
              <a:t> het medium </a:t>
            </a:r>
            <a:r>
              <a:rPr lang="en-US" dirty="0" err="1" smtClean="0">
                <a:latin typeface="+mn-lt"/>
              </a:rPr>
              <a:t>waar</a:t>
            </a:r>
            <a:r>
              <a:rPr lang="en-US" dirty="0" smtClean="0">
                <a:latin typeface="+mn-lt"/>
              </a:rPr>
              <a:t> </a:t>
            </a:r>
            <a:r>
              <a:rPr lang="en-US" dirty="0" err="1" smtClean="0">
                <a:latin typeface="+mn-lt"/>
              </a:rPr>
              <a:t>ze</a:t>
            </a:r>
            <a:r>
              <a:rPr lang="en-US" dirty="0" smtClean="0">
                <a:latin typeface="+mn-lt"/>
              </a:rPr>
              <a:t> </a:t>
            </a:r>
            <a:r>
              <a:rPr lang="en-US" dirty="0" err="1" smtClean="0">
                <a:latin typeface="+mn-lt"/>
              </a:rPr>
              <a:t>doorheen</a:t>
            </a:r>
            <a:r>
              <a:rPr lang="en-US" dirty="0" smtClean="0">
                <a:latin typeface="+mn-lt"/>
              </a:rPr>
              <a:t> </a:t>
            </a:r>
            <a:r>
              <a:rPr lang="en-US" dirty="0" err="1" smtClean="0">
                <a:latin typeface="+mn-lt"/>
              </a:rPr>
              <a:t>gaan</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5362" name="Picture 2"/>
          <p:cNvPicPr>
            <a:picLocks noChangeAspect="1" noChangeArrowheads="1"/>
          </p:cNvPicPr>
          <p:nvPr/>
        </p:nvPicPr>
        <p:blipFill>
          <a:blip r:embed="rId3" cstate="print"/>
          <a:srcRect/>
          <a:stretch>
            <a:fillRect/>
          </a:stretch>
        </p:blipFill>
        <p:spPr bwMode="auto">
          <a:xfrm>
            <a:off x="6294634" y="3921091"/>
            <a:ext cx="2849366" cy="2936909"/>
          </a:xfrm>
          <a:prstGeom prst="rect">
            <a:avLst/>
          </a:prstGeom>
          <a:noFill/>
          <a:ln w="9525">
            <a:noFill/>
            <a:miter lim="800000"/>
            <a:headEnd/>
            <a:tailEnd/>
          </a:ln>
        </p:spPr>
      </p:pic>
      <p:sp>
        <p:nvSpPr>
          <p:cNvPr id="6" name="TextBox 17"/>
          <p:cNvSpPr txBox="1"/>
          <p:nvPr/>
        </p:nvSpPr>
        <p:spPr>
          <a:xfrm>
            <a:off x="533400" y="1868269"/>
            <a:ext cx="7620000" cy="369332"/>
          </a:xfrm>
          <a:prstGeom prst="rect">
            <a:avLst/>
          </a:prstGeom>
          <a:noFill/>
        </p:spPr>
        <p:txBody>
          <a:bodyPr>
            <a:spAutoFit/>
          </a:bodyPr>
          <a:lstStyle/>
          <a:p>
            <a:pPr>
              <a:defRPr/>
            </a:pPr>
            <a:r>
              <a:rPr lang="en-US" dirty="0" err="1" smtClean="0">
                <a:latin typeface="+mn-lt"/>
              </a:rPr>
              <a:t>Fotonen</a:t>
            </a:r>
            <a:r>
              <a:rPr lang="en-US" dirty="0" smtClean="0">
                <a:latin typeface="+mn-lt"/>
              </a:rPr>
              <a:t>: </a:t>
            </a:r>
            <a:r>
              <a:rPr lang="en-US" dirty="0" err="1" smtClean="0">
                <a:latin typeface="+mn-lt"/>
              </a:rPr>
              <a:t>foto-elektrisch</a:t>
            </a:r>
            <a:r>
              <a:rPr lang="en-US" dirty="0" smtClean="0">
                <a:latin typeface="+mn-lt"/>
              </a:rPr>
              <a:t> effect, Compton effect en </a:t>
            </a:r>
            <a:r>
              <a:rPr lang="en-US" dirty="0" err="1" smtClean="0">
                <a:latin typeface="+mn-lt"/>
              </a:rPr>
              <a:t>paarvorming</a:t>
            </a:r>
            <a:endParaRPr lang="en-US" dirty="0">
              <a:latin typeface="+mn-lt"/>
            </a:endParaRPr>
          </a:p>
        </p:txBody>
      </p:sp>
      <p:sp>
        <p:nvSpPr>
          <p:cNvPr id="7" name="TextBox 17"/>
          <p:cNvSpPr txBox="1"/>
          <p:nvPr/>
        </p:nvSpPr>
        <p:spPr>
          <a:xfrm>
            <a:off x="533400" y="2221468"/>
            <a:ext cx="7620000" cy="369332"/>
          </a:xfrm>
          <a:prstGeom prst="rect">
            <a:avLst/>
          </a:prstGeom>
          <a:noFill/>
        </p:spPr>
        <p:txBody>
          <a:bodyPr>
            <a:spAutoFit/>
          </a:bodyPr>
          <a:lstStyle/>
          <a:p>
            <a:pPr>
              <a:defRPr/>
            </a:pPr>
            <a:r>
              <a:rPr lang="en-US" dirty="0" err="1" smtClean="0">
                <a:latin typeface="+mn-lt"/>
              </a:rPr>
              <a:t>Neutronen</a:t>
            </a:r>
            <a:r>
              <a:rPr lang="en-US" dirty="0" smtClean="0">
                <a:latin typeface="+mn-lt"/>
              </a:rPr>
              <a:t>: </a:t>
            </a:r>
            <a:r>
              <a:rPr lang="en-US" dirty="0" err="1" smtClean="0">
                <a:latin typeface="+mn-lt"/>
              </a:rPr>
              <a:t>kernreacties</a:t>
            </a:r>
            <a:endParaRPr lang="en-US" dirty="0">
              <a:latin typeface="+mn-lt"/>
            </a:endParaRPr>
          </a:p>
        </p:txBody>
      </p:sp>
      <p:sp>
        <p:nvSpPr>
          <p:cNvPr id="8" name="TextBox 17"/>
          <p:cNvSpPr txBox="1"/>
          <p:nvPr/>
        </p:nvSpPr>
        <p:spPr>
          <a:xfrm>
            <a:off x="533400" y="2526268"/>
            <a:ext cx="7620000" cy="369332"/>
          </a:xfrm>
          <a:prstGeom prst="rect">
            <a:avLst/>
          </a:prstGeom>
          <a:noFill/>
        </p:spPr>
        <p:txBody>
          <a:bodyPr>
            <a:spAutoFit/>
          </a:bodyPr>
          <a:lstStyle/>
          <a:p>
            <a:pPr>
              <a:defRPr/>
            </a:pPr>
            <a:r>
              <a:rPr lang="en-US" dirty="0" err="1" smtClean="0">
                <a:latin typeface="+mn-lt"/>
              </a:rPr>
              <a:t>Materialen</a:t>
            </a:r>
            <a:r>
              <a:rPr lang="en-US" dirty="0" smtClean="0">
                <a:latin typeface="+mn-lt"/>
              </a:rPr>
              <a:t> </a:t>
            </a:r>
            <a:r>
              <a:rPr lang="en-US" dirty="0" err="1" smtClean="0">
                <a:latin typeface="+mn-lt"/>
              </a:rPr>
              <a:t>worden</a:t>
            </a:r>
            <a:r>
              <a:rPr lang="en-US" dirty="0" smtClean="0">
                <a:latin typeface="+mn-lt"/>
              </a:rPr>
              <a:t> bros</a:t>
            </a:r>
            <a:endParaRPr lang="en-US" dirty="0">
              <a:latin typeface="+mn-lt"/>
            </a:endParaRPr>
          </a:p>
        </p:txBody>
      </p:sp>
      <p:sp>
        <p:nvSpPr>
          <p:cNvPr id="9" name="TextBox 17"/>
          <p:cNvSpPr txBox="1"/>
          <p:nvPr/>
        </p:nvSpPr>
        <p:spPr>
          <a:xfrm>
            <a:off x="533400" y="2831068"/>
            <a:ext cx="7620000" cy="369332"/>
          </a:xfrm>
          <a:prstGeom prst="rect">
            <a:avLst/>
          </a:prstGeom>
          <a:noFill/>
        </p:spPr>
        <p:txBody>
          <a:bodyPr>
            <a:spAutoFit/>
          </a:bodyPr>
          <a:lstStyle/>
          <a:p>
            <a:pPr>
              <a:defRPr/>
            </a:pPr>
            <a:r>
              <a:rPr lang="en-US" dirty="0" err="1" smtClean="0">
                <a:latin typeface="+mn-lt"/>
              </a:rPr>
              <a:t>Biologische</a:t>
            </a:r>
            <a:r>
              <a:rPr lang="en-US" dirty="0" smtClean="0">
                <a:latin typeface="+mn-lt"/>
              </a:rPr>
              <a:t> </a:t>
            </a:r>
            <a:r>
              <a:rPr lang="en-US" dirty="0" err="1" smtClean="0">
                <a:latin typeface="+mn-lt"/>
              </a:rPr>
              <a:t>schade</a:t>
            </a:r>
            <a:r>
              <a:rPr lang="en-US" dirty="0" smtClean="0">
                <a:latin typeface="+mn-lt"/>
              </a:rPr>
              <a:t>: </a:t>
            </a:r>
            <a:r>
              <a:rPr lang="en-US" dirty="0" err="1" smtClean="0">
                <a:latin typeface="+mn-lt"/>
              </a:rPr>
              <a:t>ionisatie</a:t>
            </a:r>
            <a:r>
              <a:rPr lang="en-US" dirty="0" smtClean="0">
                <a:latin typeface="+mn-lt"/>
              </a:rPr>
              <a:t> in </a:t>
            </a:r>
            <a:r>
              <a:rPr lang="en-US" dirty="0" err="1" smtClean="0">
                <a:latin typeface="+mn-lt"/>
              </a:rPr>
              <a:t>cellen</a:t>
            </a:r>
            <a:r>
              <a:rPr lang="en-US" dirty="0" smtClean="0">
                <a:latin typeface="+mn-lt"/>
              </a:rPr>
              <a:t>, DNA </a:t>
            </a:r>
            <a:r>
              <a:rPr lang="en-US" dirty="0" err="1" smtClean="0">
                <a:latin typeface="+mn-lt"/>
              </a:rPr>
              <a:t>schade</a:t>
            </a:r>
            <a:endParaRPr lang="en-US" dirty="0">
              <a:latin typeface="+mn-lt"/>
            </a:endParaRPr>
          </a:p>
        </p:txBody>
      </p:sp>
      <p:sp>
        <p:nvSpPr>
          <p:cNvPr id="10" name="TextBox 17"/>
          <p:cNvSpPr txBox="1"/>
          <p:nvPr/>
        </p:nvSpPr>
        <p:spPr>
          <a:xfrm>
            <a:off x="533400" y="3135868"/>
            <a:ext cx="7620000" cy="369332"/>
          </a:xfrm>
          <a:prstGeom prst="rect">
            <a:avLst/>
          </a:prstGeom>
          <a:noFill/>
        </p:spPr>
        <p:txBody>
          <a:bodyPr>
            <a:spAutoFit/>
          </a:bodyPr>
          <a:lstStyle/>
          <a:p>
            <a:pPr>
              <a:defRPr/>
            </a:pPr>
            <a:r>
              <a:rPr lang="en-US" dirty="0" err="1" smtClean="0">
                <a:latin typeface="+mn-lt"/>
              </a:rPr>
              <a:t>Bron</a:t>
            </a:r>
            <a:r>
              <a:rPr lang="en-US" dirty="0" smtClean="0">
                <a:latin typeface="+mn-lt"/>
              </a:rPr>
              <a:t> </a:t>
            </a:r>
            <a:r>
              <a:rPr lang="en-US" dirty="0" err="1" smtClean="0">
                <a:latin typeface="+mn-lt"/>
              </a:rPr>
              <a:t>activiteit</a:t>
            </a:r>
            <a:r>
              <a:rPr lang="en-US" dirty="0" smtClean="0">
                <a:latin typeface="+mn-lt"/>
              </a:rPr>
              <a:t> in curie of </a:t>
            </a:r>
            <a:r>
              <a:rPr lang="en-US" dirty="0" err="1" smtClean="0">
                <a:latin typeface="+mn-lt"/>
              </a:rPr>
              <a:t>becquerel</a:t>
            </a:r>
            <a:r>
              <a:rPr lang="en-US" dirty="0" smtClean="0">
                <a:latin typeface="+mn-lt"/>
              </a:rPr>
              <a:t> (SI)</a:t>
            </a:r>
            <a:endParaRPr lang="en-US" dirty="0">
              <a:latin typeface="+mn-lt"/>
            </a:endParaRPr>
          </a:p>
        </p:txBody>
      </p:sp>
      <p:pic>
        <p:nvPicPr>
          <p:cNvPr id="15363" name="Picture 3"/>
          <p:cNvPicPr>
            <a:picLocks noChangeAspect="1" noChangeArrowheads="1"/>
          </p:cNvPicPr>
          <p:nvPr/>
        </p:nvPicPr>
        <p:blipFill>
          <a:blip r:embed="rId4" cstate="print"/>
          <a:srcRect/>
          <a:stretch>
            <a:fillRect/>
          </a:stretch>
        </p:blipFill>
        <p:spPr bwMode="auto">
          <a:xfrm>
            <a:off x="2057400" y="3505200"/>
            <a:ext cx="3505200" cy="231079"/>
          </a:xfrm>
          <a:prstGeom prst="rect">
            <a:avLst/>
          </a:prstGeom>
          <a:noFill/>
          <a:ln w="9525">
            <a:noFill/>
            <a:miter lim="800000"/>
            <a:headEnd/>
            <a:tailEnd/>
          </a:ln>
        </p:spPr>
      </p:pic>
      <p:sp>
        <p:nvSpPr>
          <p:cNvPr id="12" name="TextBox 17"/>
          <p:cNvSpPr txBox="1"/>
          <p:nvPr/>
        </p:nvSpPr>
        <p:spPr>
          <a:xfrm>
            <a:off x="533400" y="4050268"/>
            <a:ext cx="7620000" cy="369332"/>
          </a:xfrm>
          <a:prstGeom prst="rect">
            <a:avLst/>
          </a:prstGeom>
          <a:noFill/>
        </p:spPr>
        <p:txBody>
          <a:bodyPr>
            <a:spAutoFit/>
          </a:bodyPr>
          <a:lstStyle/>
          <a:p>
            <a:pPr>
              <a:defRPr/>
            </a:pPr>
            <a:r>
              <a:rPr lang="en-US" dirty="0" err="1" smtClean="0">
                <a:latin typeface="+mn-lt"/>
              </a:rPr>
              <a:t>Activiteit</a:t>
            </a:r>
            <a:r>
              <a:rPr lang="en-US" dirty="0" smtClean="0">
                <a:latin typeface="+mn-lt"/>
              </a:rPr>
              <a:t> </a:t>
            </a:r>
            <a:r>
              <a:rPr lang="en-US" dirty="0" err="1" smtClean="0">
                <a:latin typeface="+mn-lt"/>
              </a:rPr>
              <a:t>neemt</a:t>
            </a:r>
            <a:r>
              <a:rPr lang="en-US" dirty="0" smtClean="0">
                <a:latin typeface="+mn-lt"/>
              </a:rPr>
              <a:t> </a:t>
            </a:r>
            <a:r>
              <a:rPr lang="en-US" dirty="0" err="1" smtClean="0">
                <a:latin typeface="+mn-lt"/>
              </a:rPr>
              <a:t>af</a:t>
            </a:r>
            <a:r>
              <a:rPr lang="en-US" dirty="0" smtClean="0">
                <a:latin typeface="+mn-lt"/>
              </a:rPr>
              <a:t> in de </a:t>
            </a:r>
            <a:r>
              <a:rPr lang="en-US" dirty="0" err="1" smtClean="0">
                <a:latin typeface="+mn-lt"/>
              </a:rPr>
              <a:t>tijd</a:t>
            </a:r>
            <a:endParaRPr lang="en-US" dirty="0">
              <a:latin typeface="+mn-lt"/>
            </a:endParaRPr>
          </a:p>
        </p:txBody>
      </p:sp>
      <p:pic>
        <p:nvPicPr>
          <p:cNvPr id="15364" name="Picture 4"/>
          <p:cNvPicPr>
            <a:picLocks noChangeAspect="1" noChangeArrowheads="1"/>
          </p:cNvPicPr>
          <p:nvPr/>
        </p:nvPicPr>
        <p:blipFill>
          <a:blip r:embed="rId5" cstate="print"/>
          <a:srcRect/>
          <a:stretch>
            <a:fillRect/>
          </a:stretch>
        </p:blipFill>
        <p:spPr bwMode="auto">
          <a:xfrm>
            <a:off x="2066928" y="3810000"/>
            <a:ext cx="1543048" cy="209920"/>
          </a:xfrm>
          <a:prstGeom prst="rect">
            <a:avLst/>
          </a:prstGeom>
          <a:noFill/>
          <a:ln w="9525">
            <a:noFill/>
            <a:miter lim="800000"/>
            <a:headEnd/>
            <a:tailEnd/>
          </a:ln>
        </p:spPr>
      </p:pic>
      <p:pic>
        <p:nvPicPr>
          <p:cNvPr id="15365" name="Picture 5"/>
          <p:cNvPicPr>
            <a:picLocks noChangeAspect="1" noChangeArrowheads="1"/>
          </p:cNvPicPr>
          <p:nvPr/>
        </p:nvPicPr>
        <p:blipFill>
          <a:blip r:embed="rId6" cstate="print"/>
          <a:srcRect/>
          <a:stretch>
            <a:fillRect/>
          </a:stretch>
        </p:blipFill>
        <p:spPr bwMode="auto">
          <a:xfrm>
            <a:off x="3429000" y="4075063"/>
            <a:ext cx="1533525" cy="392161"/>
          </a:xfrm>
          <a:prstGeom prst="rect">
            <a:avLst/>
          </a:prstGeom>
          <a:noFill/>
          <a:ln w="9525">
            <a:noFill/>
            <a:miter lim="800000"/>
            <a:headEnd/>
            <a:tailEnd/>
          </a:ln>
        </p:spPr>
      </p:pic>
      <p:sp>
        <p:nvSpPr>
          <p:cNvPr id="15" name="TextBox 17"/>
          <p:cNvSpPr txBox="1"/>
          <p:nvPr/>
        </p:nvSpPr>
        <p:spPr>
          <a:xfrm>
            <a:off x="533400" y="4431268"/>
            <a:ext cx="7620000" cy="369332"/>
          </a:xfrm>
          <a:prstGeom prst="rect">
            <a:avLst/>
          </a:prstGeom>
          <a:noFill/>
        </p:spPr>
        <p:txBody>
          <a:bodyPr>
            <a:spAutoFit/>
          </a:bodyPr>
          <a:lstStyle/>
          <a:p>
            <a:pPr>
              <a:defRPr/>
            </a:pPr>
            <a:r>
              <a:rPr lang="en-US" dirty="0" err="1" smtClean="0">
                <a:latin typeface="+mn-lt"/>
              </a:rPr>
              <a:t>Geabsorbeerde</a:t>
            </a:r>
            <a:r>
              <a:rPr lang="en-US" dirty="0" smtClean="0">
                <a:latin typeface="+mn-lt"/>
              </a:rPr>
              <a:t> </a:t>
            </a:r>
            <a:r>
              <a:rPr lang="en-US" dirty="0" err="1" smtClean="0">
                <a:latin typeface="+mn-lt"/>
              </a:rPr>
              <a:t>dosis</a:t>
            </a:r>
            <a:r>
              <a:rPr lang="en-US" dirty="0" smtClean="0">
                <a:latin typeface="+mn-lt"/>
              </a:rPr>
              <a:t> [ gray ] (</a:t>
            </a:r>
            <a:r>
              <a:rPr lang="en-US" dirty="0" err="1" smtClean="0">
                <a:latin typeface="+mn-lt"/>
              </a:rPr>
              <a:t>energie</a:t>
            </a:r>
            <a:r>
              <a:rPr lang="en-US" dirty="0" smtClean="0">
                <a:latin typeface="+mn-lt"/>
              </a:rPr>
              <a:t> per kg </a:t>
            </a:r>
            <a:r>
              <a:rPr lang="en-US" dirty="0" err="1" smtClean="0">
                <a:latin typeface="+mn-lt"/>
              </a:rPr>
              <a:t>materiaal</a:t>
            </a:r>
            <a:r>
              <a:rPr lang="en-US" dirty="0" smtClean="0">
                <a:latin typeface="+mn-lt"/>
              </a:rPr>
              <a:t>)</a:t>
            </a:r>
            <a:endParaRPr lang="en-US" dirty="0">
              <a:latin typeface="+mn-lt"/>
            </a:endParaRPr>
          </a:p>
        </p:txBody>
      </p:sp>
      <p:pic>
        <p:nvPicPr>
          <p:cNvPr id="15366" name="Picture 6"/>
          <p:cNvPicPr>
            <a:picLocks noChangeAspect="1" noChangeArrowheads="1"/>
          </p:cNvPicPr>
          <p:nvPr/>
        </p:nvPicPr>
        <p:blipFill>
          <a:blip r:embed="rId7" cstate="print"/>
          <a:srcRect/>
          <a:stretch>
            <a:fillRect/>
          </a:stretch>
        </p:blipFill>
        <p:spPr bwMode="auto">
          <a:xfrm>
            <a:off x="2078832" y="4800600"/>
            <a:ext cx="2209800" cy="208074"/>
          </a:xfrm>
          <a:prstGeom prst="rect">
            <a:avLst/>
          </a:prstGeom>
          <a:noFill/>
          <a:ln w="9525">
            <a:noFill/>
            <a:miter lim="800000"/>
            <a:headEnd/>
            <a:tailEnd/>
          </a:ln>
        </p:spPr>
      </p:pic>
      <p:sp>
        <p:nvSpPr>
          <p:cNvPr id="17" name="TextBox 17"/>
          <p:cNvSpPr txBox="1"/>
          <p:nvPr/>
        </p:nvSpPr>
        <p:spPr>
          <a:xfrm>
            <a:off x="533400" y="4964668"/>
            <a:ext cx="7620000" cy="369332"/>
          </a:xfrm>
          <a:prstGeom prst="rect">
            <a:avLst/>
          </a:prstGeom>
          <a:noFill/>
        </p:spPr>
        <p:txBody>
          <a:bodyPr>
            <a:spAutoFit/>
          </a:bodyPr>
          <a:lstStyle/>
          <a:p>
            <a:pPr>
              <a:defRPr/>
            </a:pPr>
            <a:r>
              <a:rPr lang="en-US" dirty="0" smtClean="0">
                <a:latin typeface="+mn-lt"/>
              </a:rPr>
              <a:t>Relative biological effectiveness (RBE), </a:t>
            </a:r>
            <a:r>
              <a:rPr lang="en-US" dirty="0" err="1" smtClean="0">
                <a:latin typeface="+mn-lt"/>
              </a:rPr>
              <a:t>ook</a:t>
            </a:r>
            <a:r>
              <a:rPr lang="en-US" dirty="0" smtClean="0">
                <a:latin typeface="+mn-lt"/>
              </a:rPr>
              <a:t> </a:t>
            </a:r>
            <a:r>
              <a:rPr lang="en-US" dirty="0" err="1" smtClean="0">
                <a:latin typeface="+mn-lt"/>
              </a:rPr>
              <a:t>wel</a:t>
            </a:r>
            <a:r>
              <a:rPr lang="en-US" dirty="0" smtClean="0">
                <a:latin typeface="+mn-lt"/>
              </a:rPr>
              <a:t> QF</a:t>
            </a:r>
            <a:endParaRPr lang="en-US" dirty="0">
              <a:latin typeface="+mn-lt"/>
            </a:endParaRPr>
          </a:p>
        </p:txBody>
      </p:sp>
      <p:sp>
        <p:nvSpPr>
          <p:cNvPr id="19" name="TextBox 17"/>
          <p:cNvSpPr txBox="1"/>
          <p:nvPr/>
        </p:nvSpPr>
        <p:spPr>
          <a:xfrm>
            <a:off x="533400" y="5269468"/>
            <a:ext cx="7620000" cy="369332"/>
          </a:xfrm>
          <a:prstGeom prst="rect">
            <a:avLst/>
          </a:prstGeom>
          <a:noFill/>
        </p:spPr>
        <p:txBody>
          <a:bodyPr>
            <a:spAutoFit/>
          </a:bodyPr>
          <a:lstStyle/>
          <a:p>
            <a:pPr>
              <a:defRPr/>
            </a:pPr>
            <a:r>
              <a:rPr lang="en-US" dirty="0" err="1" smtClean="0">
                <a:latin typeface="+mn-lt"/>
              </a:rPr>
              <a:t>Effectieve</a:t>
            </a:r>
            <a:r>
              <a:rPr lang="en-US" dirty="0" smtClean="0">
                <a:latin typeface="+mn-lt"/>
              </a:rPr>
              <a:t> </a:t>
            </a:r>
            <a:r>
              <a:rPr lang="en-US" dirty="0" err="1" smtClean="0">
                <a:latin typeface="+mn-lt"/>
              </a:rPr>
              <a:t>dosis</a:t>
            </a:r>
            <a:r>
              <a:rPr lang="en-US" dirty="0" smtClean="0">
                <a:latin typeface="+mn-lt"/>
              </a:rPr>
              <a:t> in </a:t>
            </a:r>
            <a:r>
              <a:rPr lang="en-US" dirty="0" err="1" smtClean="0">
                <a:latin typeface="+mn-lt"/>
              </a:rPr>
              <a:t>rem</a:t>
            </a:r>
            <a:r>
              <a:rPr lang="en-US" dirty="0" smtClean="0">
                <a:latin typeface="+mn-lt"/>
              </a:rPr>
              <a:t> of </a:t>
            </a:r>
            <a:r>
              <a:rPr lang="en-US" dirty="0" err="1" smtClean="0">
                <a:latin typeface="+mn-lt"/>
              </a:rPr>
              <a:t>sievert</a:t>
            </a:r>
            <a:r>
              <a:rPr lang="en-US" dirty="0" smtClean="0">
                <a:latin typeface="+mn-lt"/>
              </a:rPr>
              <a:t> (SI)</a:t>
            </a:r>
            <a:endParaRPr lang="en-US" dirty="0">
              <a:latin typeface="+mn-lt"/>
            </a:endParaRPr>
          </a:p>
        </p:txBody>
      </p:sp>
      <p:pic>
        <p:nvPicPr>
          <p:cNvPr id="15367" name="Picture 7"/>
          <p:cNvPicPr>
            <a:picLocks noChangeAspect="1" noChangeArrowheads="1"/>
          </p:cNvPicPr>
          <p:nvPr/>
        </p:nvPicPr>
        <p:blipFill>
          <a:blip r:embed="rId8" cstate="print"/>
          <a:srcRect/>
          <a:stretch>
            <a:fillRect/>
          </a:stretch>
        </p:blipFill>
        <p:spPr bwMode="auto">
          <a:xfrm>
            <a:off x="2438400" y="5689182"/>
            <a:ext cx="2962275" cy="178218"/>
          </a:xfrm>
          <a:prstGeom prst="rect">
            <a:avLst/>
          </a:prstGeom>
          <a:noFill/>
          <a:ln w="9525">
            <a:noFill/>
            <a:miter lim="800000"/>
            <a:headEnd/>
            <a:tailEnd/>
          </a:ln>
        </p:spPr>
      </p:pic>
      <p:sp>
        <p:nvSpPr>
          <p:cNvPr id="20" name="TextBox 17"/>
          <p:cNvSpPr txBox="1"/>
          <p:nvPr/>
        </p:nvSpPr>
        <p:spPr>
          <a:xfrm>
            <a:off x="533400" y="5879068"/>
            <a:ext cx="7620000" cy="923330"/>
          </a:xfrm>
          <a:prstGeom prst="rect">
            <a:avLst/>
          </a:prstGeom>
          <a:noFill/>
        </p:spPr>
        <p:txBody>
          <a:bodyPr>
            <a:spAutoFit/>
          </a:bodyPr>
          <a:lstStyle/>
          <a:p>
            <a:pPr>
              <a:defRPr/>
            </a:pPr>
            <a:r>
              <a:rPr lang="en-US" dirty="0" err="1" smtClean="0">
                <a:latin typeface="+mn-lt"/>
              </a:rPr>
              <a:t>Natuurlijke</a:t>
            </a:r>
            <a:r>
              <a:rPr lang="en-US" dirty="0" smtClean="0">
                <a:latin typeface="+mn-lt"/>
              </a:rPr>
              <a:t> </a:t>
            </a:r>
            <a:r>
              <a:rPr lang="en-US" dirty="0" err="1" smtClean="0">
                <a:latin typeface="+mn-lt"/>
              </a:rPr>
              <a:t>achtergrond</a:t>
            </a:r>
            <a:r>
              <a:rPr lang="en-US" dirty="0" smtClean="0">
                <a:latin typeface="+mn-lt"/>
              </a:rPr>
              <a:t> </a:t>
            </a:r>
            <a:r>
              <a:rPr lang="en-US" dirty="0" err="1" smtClean="0">
                <a:latin typeface="+mn-lt"/>
              </a:rPr>
              <a:t>ongeveer</a:t>
            </a:r>
            <a:r>
              <a:rPr lang="en-US" dirty="0" smtClean="0">
                <a:latin typeface="+mn-lt"/>
              </a:rPr>
              <a:t> 3 </a:t>
            </a:r>
            <a:r>
              <a:rPr lang="en-US" dirty="0" err="1" smtClean="0">
                <a:latin typeface="+mn-lt"/>
              </a:rPr>
              <a:t>mSv</a:t>
            </a:r>
            <a:endParaRPr lang="en-US" dirty="0" smtClean="0">
              <a:latin typeface="+mn-lt"/>
            </a:endParaRPr>
          </a:p>
          <a:p>
            <a:pPr>
              <a:defRPr/>
            </a:pPr>
            <a:r>
              <a:rPr lang="en-US" dirty="0" smtClean="0">
                <a:latin typeface="+mn-lt"/>
              </a:rPr>
              <a:t>X-rays, scans </a:t>
            </a:r>
            <a:r>
              <a:rPr lang="en-US" dirty="0" err="1" smtClean="0">
                <a:latin typeface="+mn-lt"/>
              </a:rPr>
              <a:t>ongeveer</a:t>
            </a:r>
            <a:r>
              <a:rPr lang="en-US" dirty="0" smtClean="0">
                <a:latin typeface="+mn-lt"/>
              </a:rPr>
              <a:t> 0.6 </a:t>
            </a:r>
            <a:r>
              <a:rPr lang="en-US" dirty="0" err="1" smtClean="0">
                <a:latin typeface="+mn-lt"/>
              </a:rPr>
              <a:t>mSv</a:t>
            </a:r>
            <a:r>
              <a:rPr lang="en-US" dirty="0" smtClean="0">
                <a:latin typeface="+mn-lt"/>
              </a:rPr>
              <a:t> (</a:t>
            </a:r>
            <a:r>
              <a:rPr lang="en-US" dirty="0" err="1" smtClean="0">
                <a:latin typeface="+mn-lt"/>
              </a:rPr>
              <a:t>limiet</a:t>
            </a:r>
            <a:r>
              <a:rPr lang="en-US" dirty="0" smtClean="0">
                <a:latin typeface="+mn-lt"/>
              </a:rPr>
              <a:t> 1.0 </a:t>
            </a:r>
            <a:r>
              <a:rPr lang="en-US" dirty="0" err="1" smtClean="0">
                <a:latin typeface="+mn-lt"/>
              </a:rPr>
              <a:t>mSv</a:t>
            </a:r>
            <a:r>
              <a:rPr lang="en-US" dirty="0" smtClean="0">
                <a:latin typeface="+mn-lt"/>
              </a:rPr>
              <a:t>)</a:t>
            </a:r>
          </a:p>
          <a:p>
            <a:pPr>
              <a:defRPr/>
            </a:pPr>
            <a:r>
              <a:rPr lang="en-US" dirty="0" smtClean="0">
                <a:latin typeface="+mn-lt"/>
              </a:rPr>
              <a:t>Fatale </a:t>
            </a:r>
            <a:r>
              <a:rPr lang="en-US" dirty="0" err="1" smtClean="0">
                <a:latin typeface="+mn-lt"/>
              </a:rPr>
              <a:t>dosis</a:t>
            </a:r>
            <a:r>
              <a:rPr lang="en-US" dirty="0" smtClean="0">
                <a:latin typeface="+mn-lt"/>
              </a:rPr>
              <a:t>: 4 </a:t>
            </a:r>
            <a:r>
              <a:rPr lang="en-US" dirty="0" err="1" smtClean="0">
                <a:latin typeface="+mn-lt"/>
              </a:rPr>
              <a:t>Sv</a:t>
            </a:r>
            <a:r>
              <a:rPr lang="en-US" dirty="0" smtClean="0">
                <a:latin typeface="+mn-lt"/>
              </a:rPr>
              <a:t> in </a:t>
            </a:r>
            <a:r>
              <a:rPr lang="en-US" dirty="0" err="1" smtClean="0">
                <a:latin typeface="+mn-lt"/>
              </a:rPr>
              <a:t>korte</a:t>
            </a:r>
            <a:r>
              <a:rPr lang="en-US" dirty="0" smtClean="0">
                <a:latin typeface="+mn-lt"/>
              </a:rPr>
              <a:t> </a:t>
            </a:r>
            <a:r>
              <a:rPr lang="en-US" dirty="0" err="1" smtClean="0">
                <a:latin typeface="+mn-lt"/>
              </a:rPr>
              <a:t>tijd</a:t>
            </a:r>
            <a:r>
              <a:rPr lang="en-US" dirty="0" smtClean="0">
                <a:latin typeface="+mn-lt"/>
              </a:rPr>
              <a:t> (50% </a:t>
            </a:r>
            <a:r>
              <a:rPr lang="en-US" dirty="0" err="1" smtClean="0">
                <a:latin typeface="+mn-lt"/>
              </a:rPr>
              <a:t>fataal</a:t>
            </a:r>
            <a:r>
              <a:rPr lang="en-US" dirty="0" smtClean="0">
                <a:latin typeface="+mn-lt"/>
              </a:rPr>
              <a:t>)</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nodeType="withEffect">
                                  <p:stCondLst>
                                    <p:cond delay="0"/>
                                  </p:stCondLst>
                                  <p:childTnLst>
                                    <p:set>
                                      <p:cBhvr>
                                        <p:cTn id="34" dur="1" fill="hold">
                                          <p:stCondLst>
                                            <p:cond delay="0"/>
                                          </p:stCondLst>
                                        </p:cTn>
                                        <p:tgtEl>
                                          <p:spTgt spid="15363"/>
                                        </p:tgtEl>
                                        <p:attrNameLst>
                                          <p:attrName>style.visibility</p:attrName>
                                        </p:attrNameLst>
                                      </p:cBhvr>
                                      <p:to>
                                        <p:strVal val="visible"/>
                                      </p:to>
                                    </p:set>
                                    <p:animEffect transition="in" filter="checkerboard(across)">
                                      <p:cBhvr>
                                        <p:cTn id="35" dur="500"/>
                                        <p:tgtEl>
                                          <p:spTgt spid="15363"/>
                                        </p:tgtEl>
                                      </p:cBhvr>
                                    </p:animEffect>
                                  </p:childTnLst>
                                </p:cTn>
                              </p:par>
                              <p:par>
                                <p:cTn id="36" presetID="5" presetClass="entr" presetSubtype="10" fill="hold" nodeType="withEffect">
                                  <p:stCondLst>
                                    <p:cond delay="0"/>
                                  </p:stCondLst>
                                  <p:childTnLst>
                                    <p:set>
                                      <p:cBhvr>
                                        <p:cTn id="37" dur="1" fill="hold">
                                          <p:stCondLst>
                                            <p:cond delay="0"/>
                                          </p:stCondLst>
                                        </p:cTn>
                                        <p:tgtEl>
                                          <p:spTgt spid="15364"/>
                                        </p:tgtEl>
                                        <p:attrNameLst>
                                          <p:attrName>style.visibility</p:attrName>
                                        </p:attrNameLst>
                                      </p:cBhvr>
                                      <p:to>
                                        <p:strVal val="visible"/>
                                      </p:to>
                                    </p:set>
                                    <p:animEffect transition="in" filter="checkerboard(across)">
                                      <p:cBhvr>
                                        <p:cTn id="38" dur="500"/>
                                        <p:tgtEl>
                                          <p:spTgt spid="15364"/>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par>
                                <p:cTn id="44" presetID="5" presetClass="entr" presetSubtype="10" fill="hold" nodeType="withEffect">
                                  <p:stCondLst>
                                    <p:cond delay="0"/>
                                  </p:stCondLst>
                                  <p:childTnLst>
                                    <p:set>
                                      <p:cBhvr>
                                        <p:cTn id="45" dur="1" fill="hold">
                                          <p:stCondLst>
                                            <p:cond delay="0"/>
                                          </p:stCondLst>
                                        </p:cTn>
                                        <p:tgtEl>
                                          <p:spTgt spid="15365"/>
                                        </p:tgtEl>
                                        <p:attrNameLst>
                                          <p:attrName>style.visibility</p:attrName>
                                        </p:attrNameLst>
                                      </p:cBhvr>
                                      <p:to>
                                        <p:strVal val="visible"/>
                                      </p:to>
                                    </p:set>
                                    <p:animEffect transition="in" filter="checkerboard(across)">
                                      <p:cBhvr>
                                        <p:cTn id="46" dur="500"/>
                                        <p:tgtEl>
                                          <p:spTgt spid="15365"/>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heckerboard(across)">
                                      <p:cBhvr>
                                        <p:cTn id="51" dur="500"/>
                                        <p:tgtEl>
                                          <p:spTgt spid="15"/>
                                        </p:tgtEl>
                                      </p:cBhvr>
                                    </p:animEffect>
                                  </p:childTnLst>
                                </p:cTn>
                              </p:par>
                              <p:par>
                                <p:cTn id="52" presetID="5" presetClass="entr" presetSubtype="10" fill="hold" nodeType="withEffect">
                                  <p:stCondLst>
                                    <p:cond delay="0"/>
                                  </p:stCondLst>
                                  <p:childTnLst>
                                    <p:set>
                                      <p:cBhvr>
                                        <p:cTn id="53" dur="1" fill="hold">
                                          <p:stCondLst>
                                            <p:cond delay="0"/>
                                          </p:stCondLst>
                                        </p:cTn>
                                        <p:tgtEl>
                                          <p:spTgt spid="15366"/>
                                        </p:tgtEl>
                                        <p:attrNameLst>
                                          <p:attrName>style.visibility</p:attrName>
                                        </p:attrNameLst>
                                      </p:cBhvr>
                                      <p:to>
                                        <p:strVal val="visible"/>
                                      </p:to>
                                    </p:set>
                                    <p:animEffect transition="in" filter="checkerboard(across)">
                                      <p:cBhvr>
                                        <p:cTn id="54" dur="500"/>
                                        <p:tgtEl>
                                          <p:spTgt spid="15366"/>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heckerboard(across)">
                                      <p:cBhvr>
                                        <p:cTn id="59" dur="500"/>
                                        <p:tgtEl>
                                          <p:spTgt spid="17"/>
                                        </p:tgtEl>
                                      </p:cBhvr>
                                    </p:animEffect>
                                  </p:childTnLst>
                                </p:cTn>
                              </p:par>
                              <p:par>
                                <p:cTn id="60" presetID="5" presetClass="entr" presetSubtype="10" fill="hold" nodeType="withEffect">
                                  <p:stCondLst>
                                    <p:cond delay="0"/>
                                  </p:stCondLst>
                                  <p:childTnLst>
                                    <p:set>
                                      <p:cBhvr>
                                        <p:cTn id="61" dur="1" fill="hold">
                                          <p:stCondLst>
                                            <p:cond delay="0"/>
                                          </p:stCondLst>
                                        </p:cTn>
                                        <p:tgtEl>
                                          <p:spTgt spid="15362"/>
                                        </p:tgtEl>
                                        <p:attrNameLst>
                                          <p:attrName>style.visibility</p:attrName>
                                        </p:attrNameLst>
                                      </p:cBhvr>
                                      <p:to>
                                        <p:strVal val="visible"/>
                                      </p:to>
                                    </p:set>
                                    <p:animEffect transition="in" filter="checkerboard(across)">
                                      <p:cBhvr>
                                        <p:cTn id="62" dur="500"/>
                                        <p:tgtEl>
                                          <p:spTgt spid="15362"/>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heckerboard(across)">
                                      <p:cBhvr>
                                        <p:cTn id="67" dur="500"/>
                                        <p:tgtEl>
                                          <p:spTgt spid="19"/>
                                        </p:tgtEl>
                                      </p:cBhvr>
                                    </p:animEffect>
                                  </p:childTnLst>
                                </p:cTn>
                              </p:par>
                              <p:par>
                                <p:cTn id="68" presetID="5" presetClass="entr" presetSubtype="10" fill="hold" nodeType="withEffect">
                                  <p:stCondLst>
                                    <p:cond delay="0"/>
                                  </p:stCondLst>
                                  <p:childTnLst>
                                    <p:set>
                                      <p:cBhvr>
                                        <p:cTn id="69" dur="1" fill="hold">
                                          <p:stCondLst>
                                            <p:cond delay="0"/>
                                          </p:stCondLst>
                                        </p:cTn>
                                        <p:tgtEl>
                                          <p:spTgt spid="15367"/>
                                        </p:tgtEl>
                                        <p:attrNameLst>
                                          <p:attrName>style.visibility</p:attrName>
                                        </p:attrNameLst>
                                      </p:cBhvr>
                                      <p:to>
                                        <p:strVal val="visible"/>
                                      </p:to>
                                    </p:set>
                                    <p:animEffect transition="in" filter="checkerboard(across)">
                                      <p:cBhvr>
                                        <p:cTn id="70" dur="500"/>
                                        <p:tgtEl>
                                          <p:spTgt spid="15367"/>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checkerboard(across)">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0" grpId="0"/>
      <p:bldP spid="12" grpId="0"/>
      <p:bldP spid="15" grpId="0"/>
      <p:bldP spid="17" grpId="0"/>
      <p:bldP spid="19"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Stralingstherapie</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van </a:t>
            </a:r>
            <a:r>
              <a:rPr lang="en-US" dirty="0" err="1" smtClean="0">
                <a:latin typeface="+mn-lt"/>
              </a:rPr>
              <a:t>straling</a:t>
            </a:r>
            <a:r>
              <a:rPr lang="en-US" dirty="0" smtClean="0">
                <a:latin typeface="+mn-lt"/>
              </a:rPr>
              <a:t> </a:t>
            </a:r>
            <a:r>
              <a:rPr lang="en-US" dirty="0" err="1" smtClean="0">
                <a:latin typeface="+mn-lt"/>
              </a:rPr>
              <a:t>om</a:t>
            </a:r>
            <a:r>
              <a:rPr lang="en-US" dirty="0" smtClean="0">
                <a:latin typeface="+mn-lt"/>
              </a:rPr>
              <a:t> </a:t>
            </a:r>
            <a:r>
              <a:rPr lang="en-US" dirty="0" err="1" smtClean="0">
                <a:latin typeface="+mn-lt"/>
              </a:rPr>
              <a:t>mensen</a:t>
            </a:r>
            <a:r>
              <a:rPr lang="en-US" dirty="0" smtClean="0">
                <a:latin typeface="+mn-lt"/>
              </a:rPr>
              <a:t> met </a:t>
            </a:r>
            <a:r>
              <a:rPr lang="en-US" dirty="0" err="1" smtClean="0">
                <a:latin typeface="+mn-lt"/>
              </a:rPr>
              <a:t>kanker</a:t>
            </a:r>
            <a:r>
              <a:rPr lang="en-US" dirty="0" smtClean="0">
                <a:latin typeface="+mn-lt"/>
              </a:rPr>
              <a:t> </a:t>
            </a:r>
            <a:r>
              <a:rPr lang="en-US" dirty="0" err="1" smtClean="0">
                <a:latin typeface="+mn-lt"/>
              </a:rPr>
              <a:t>te</a:t>
            </a:r>
            <a:r>
              <a:rPr lang="en-US" dirty="0" smtClean="0">
                <a:latin typeface="+mn-lt"/>
              </a:rPr>
              <a:t> </a:t>
            </a:r>
            <a:r>
              <a:rPr lang="en-US" dirty="0" err="1" smtClean="0">
                <a:latin typeface="+mn-lt"/>
              </a:rPr>
              <a:t>behandelen</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6" name="TextBox 17"/>
          <p:cNvSpPr txBox="1"/>
          <p:nvPr/>
        </p:nvSpPr>
        <p:spPr>
          <a:xfrm>
            <a:off x="533400" y="1458912"/>
            <a:ext cx="7620000" cy="369888"/>
          </a:xfrm>
          <a:prstGeom prst="rect">
            <a:avLst/>
          </a:prstGeom>
          <a:noFill/>
        </p:spPr>
        <p:txBody>
          <a:bodyPr>
            <a:spAutoFit/>
          </a:bodyPr>
          <a:lstStyle/>
          <a:p>
            <a:pPr>
              <a:defRPr/>
            </a:pPr>
            <a:r>
              <a:rPr lang="en-US" dirty="0" err="1" smtClean="0">
                <a:latin typeface="+mn-lt"/>
              </a:rPr>
              <a:t>Relatief</a:t>
            </a:r>
            <a:r>
              <a:rPr lang="en-US" dirty="0" smtClean="0">
                <a:latin typeface="+mn-lt"/>
              </a:rPr>
              <a:t> </a:t>
            </a:r>
            <a:r>
              <a:rPr lang="en-US" dirty="0" err="1" smtClean="0">
                <a:latin typeface="+mn-lt"/>
              </a:rPr>
              <a:t>grote</a:t>
            </a:r>
            <a:r>
              <a:rPr lang="en-US" dirty="0" smtClean="0">
                <a:latin typeface="+mn-lt"/>
              </a:rPr>
              <a:t> </a:t>
            </a:r>
            <a:r>
              <a:rPr lang="en-US" dirty="0" err="1" smtClean="0">
                <a:latin typeface="+mn-lt"/>
              </a:rPr>
              <a:t>dosis</a:t>
            </a:r>
            <a:r>
              <a:rPr lang="en-US" dirty="0" smtClean="0">
                <a:latin typeface="+mn-lt"/>
              </a:rPr>
              <a:t> </a:t>
            </a:r>
            <a:r>
              <a:rPr lang="en-US" dirty="0" err="1" smtClean="0">
                <a:latin typeface="+mn-lt"/>
              </a:rPr>
              <a:t>nodig</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effectieve</a:t>
            </a:r>
            <a:r>
              <a:rPr lang="en-US" dirty="0" smtClean="0">
                <a:latin typeface="+mn-lt"/>
              </a:rPr>
              <a:t> </a:t>
            </a:r>
            <a:r>
              <a:rPr lang="en-US" dirty="0" err="1" smtClean="0">
                <a:latin typeface="+mn-lt"/>
              </a:rPr>
              <a:t>bestrijding</a:t>
            </a:r>
            <a:endParaRPr lang="en-US" dirty="0">
              <a:latin typeface="+mn-lt"/>
            </a:endParaRPr>
          </a:p>
        </p:txBody>
      </p:sp>
      <p:pic>
        <p:nvPicPr>
          <p:cNvPr id="7" name="Picture 2"/>
          <p:cNvPicPr>
            <a:picLocks noChangeAspect="1" noChangeArrowheads="1"/>
          </p:cNvPicPr>
          <p:nvPr/>
        </p:nvPicPr>
        <p:blipFill>
          <a:blip r:embed="rId3" cstate="print"/>
          <a:srcRect/>
          <a:stretch>
            <a:fillRect/>
          </a:stretch>
        </p:blipFill>
        <p:spPr bwMode="auto">
          <a:xfrm>
            <a:off x="7310506" y="2286000"/>
            <a:ext cx="1810024" cy="1828800"/>
          </a:xfrm>
          <a:prstGeom prst="rect">
            <a:avLst/>
          </a:prstGeom>
          <a:noFill/>
          <a:ln w="9525">
            <a:noFill/>
            <a:miter lim="800000"/>
            <a:headEnd/>
            <a:tailEnd/>
          </a:ln>
        </p:spPr>
      </p:pic>
      <p:sp>
        <p:nvSpPr>
          <p:cNvPr id="8" name="TextBox 17"/>
          <p:cNvSpPr txBox="1"/>
          <p:nvPr/>
        </p:nvSpPr>
        <p:spPr>
          <a:xfrm>
            <a:off x="533400" y="1763712"/>
            <a:ext cx="7620000" cy="369888"/>
          </a:xfrm>
          <a:prstGeom prst="rect">
            <a:avLst/>
          </a:prstGeom>
          <a:noFill/>
        </p:spPr>
        <p:txBody>
          <a:bodyPr>
            <a:spAutoFit/>
          </a:bodyPr>
          <a:lstStyle/>
          <a:p>
            <a:pPr>
              <a:defRPr/>
            </a:pPr>
            <a:r>
              <a:rPr lang="en-US" dirty="0" err="1" smtClean="0">
                <a:latin typeface="+mn-lt"/>
              </a:rPr>
              <a:t>Kleine</a:t>
            </a:r>
            <a:r>
              <a:rPr lang="en-US" dirty="0" smtClean="0">
                <a:latin typeface="+mn-lt"/>
              </a:rPr>
              <a:t> </a:t>
            </a:r>
            <a:r>
              <a:rPr lang="en-US" dirty="0" err="1" smtClean="0">
                <a:latin typeface="+mn-lt"/>
              </a:rPr>
              <a:t>bundel</a:t>
            </a:r>
            <a:r>
              <a:rPr lang="en-US" dirty="0" smtClean="0">
                <a:latin typeface="+mn-lt"/>
              </a:rPr>
              <a:t> </a:t>
            </a:r>
            <a:r>
              <a:rPr lang="en-US" dirty="0" smtClean="0"/>
              <a:t>g</a:t>
            </a:r>
            <a:r>
              <a:rPr lang="en-US" dirty="0" smtClean="0">
                <a:latin typeface="+mn-lt"/>
              </a:rPr>
              <a:t> </a:t>
            </a:r>
            <a:r>
              <a:rPr lang="en-US" dirty="0" err="1" smtClean="0">
                <a:latin typeface="+mn-lt"/>
              </a:rPr>
              <a:t>straling</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behandeling</a:t>
            </a:r>
            <a:r>
              <a:rPr lang="en-US" dirty="0" smtClean="0">
                <a:latin typeface="+mn-lt"/>
              </a:rPr>
              <a:t> </a:t>
            </a:r>
            <a:r>
              <a:rPr lang="en-US" dirty="0" err="1" smtClean="0">
                <a:latin typeface="+mn-lt"/>
              </a:rPr>
              <a:t>goed</a:t>
            </a:r>
            <a:r>
              <a:rPr lang="en-US" dirty="0" smtClean="0">
                <a:latin typeface="+mn-lt"/>
              </a:rPr>
              <a:t> </a:t>
            </a:r>
            <a:r>
              <a:rPr lang="en-US" dirty="0" err="1" smtClean="0">
                <a:latin typeface="+mn-lt"/>
              </a:rPr>
              <a:t>gelokaliseerde</a:t>
            </a:r>
            <a:r>
              <a:rPr lang="en-US" dirty="0" smtClean="0">
                <a:latin typeface="+mn-lt"/>
              </a:rPr>
              <a:t> </a:t>
            </a:r>
            <a:r>
              <a:rPr lang="en-US" dirty="0" err="1" smtClean="0">
                <a:latin typeface="+mn-lt"/>
              </a:rPr>
              <a:t>tumoren</a:t>
            </a:r>
            <a:endParaRPr lang="en-US" dirty="0">
              <a:latin typeface="+mn-lt"/>
            </a:endParaRPr>
          </a:p>
        </p:txBody>
      </p:sp>
      <p:sp>
        <p:nvSpPr>
          <p:cNvPr id="9" name="TextBox 17"/>
          <p:cNvSpPr txBox="1"/>
          <p:nvPr/>
        </p:nvSpPr>
        <p:spPr>
          <a:xfrm>
            <a:off x="533400" y="2068512"/>
            <a:ext cx="7620000" cy="369888"/>
          </a:xfrm>
          <a:prstGeom prst="rect">
            <a:avLst/>
          </a:prstGeom>
          <a:noFill/>
        </p:spPr>
        <p:txBody>
          <a:bodyPr>
            <a:spAutoFit/>
          </a:bodyPr>
          <a:lstStyle/>
          <a:p>
            <a:pPr>
              <a:defRPr/>
            </a:pPr>
            <a:r>
              <a:rPr lang="en-US" dirty="0" err="1" smtClean="0">
                <a:latin typeface="+mn-lt"/>
              </a:rPr>
              <a:t>Roteer</a:t>
            </a:r>
            <a:r>
              <a:rPr lang="en-US" dirty="0" smtClean="0">
                <a:latin typeface="+mn-lt"/>
              </a:rPr>
              <a:t> </a:t>
            </a:r>
            <a:r>
              <a:rPr lang="en-US" dirty="0" err="1" smtClean="0">
                <a:latin typeface="+mn-lt"/>
              </a:rPr>
              <a:t>bron</a:t>
            </a:r>
            <a:r>
              <a:rPr lang="en-US" dirty="0" smtClean="0">
                <a:latin typeface="+mn-lt"/>
              </a:rPr>
              <a:t> </a:t>
            </a:r>
            <a:r>
              <a:rPr lang="en-US" dirty="0" err="1" smtClean="0">
                <a:latin typeface="+mn-lt"/>
              </a:rPr>
              <a:t>om</a:t>
            </a:r>
            <a:r>
              <a:rPr lang="en-US" dirty="0" smtClean="0">
                <a:latin typeface="+mn-lt"/>
              </a:rPr>
              <a:t> </a:t>
            </a:r>
            <a:r>
              <a:rPr lang="en-US" dirty="0" err="1" smtClean="0">
                <a:latin typeface="+mn-lt"/>
              </a:rPr>
              <a:t>schade</a:t>
            </a:r>
            <a:r>
              <a:rPr lang="en-US" dirty="0" smtClean="0">
                <a:latin typeface="+mn-lt"/>
              </a:rPr>
              <a:t> </a:t>
            </a:r>
            <a:r>
              <a:rPr lang="en-US" dirty="0" err="1" smtClean="0">
                <a:latin typeface="+mn-lt"/>
              </a:rPr>
              <a:t>aan</a:t>
            </a:r>
            <a:r>
              <a:rPr lang="en-US" dirty="0" smtClean="0">
                <a:latin typeface="+mn-lt"/>
              </a:rPr>
              <a:t> </a:t>
            </a:r>
            <a:r>
              <a:rPr lang="en-US" dirty="0" err="1" smtClean="0">
                <a:latin typeface="+mn-lt"/>
              </a:rPr>
              <a:t>gezond</a:t>
            </a:r>
            <a:r>
              <a:rPr lang="en-US" dirty="0" smtClean="0">
                <a:latin typeface="+mn-lt"/>
              </a:rPr>
              <a:t> </a:t>
            </a:r>
            <a:r>
              <a:rPr lang="en-US" dirty="0" err="1" smtClean="0">
                <a:latin typeface="+mn-lt"/>
              </a:rPr>
              <a:t>weefsel</a:t>
            </a:r>
            <a:r>
              <a:rPr lang="en-US" dirty="0" smtClean="0">
                <a:latin typeface="+mn-lt"/>
              </a:rPr>
              <a:t> </a:t>
            </a:r>
            <a:r>
              <a:rPr lang="en-US" dirty="0" err="1" smtClean="0">
                <a:latin typeface="+mn-lt"/>
              </a:rPr>
              <a:t>te</a:t>
            </a:r>
            <a:r>
              <a:rPr lang="en-US" dirty="0" smtClean="0">
                <a:latin typeface="+mn-lt"/>
              </a:rPr>
              <a:t> </a:t>
            </a:r>
            <a:r>
              <a:rPr lang="en-US" dirty="0" err="1" smtClean="0">
                <a:latin typeface="+mn-lt"/>
              </a:rPr>
              <a:t>minimaliseren</a:t>
            </a:r>
            <a:endParaRPr lang="en-US" dirty="0">
              <a:latin typeface="+mn-lt"/>
            </a:endParaRPr>
          </a:p>
        </p:txBody>
      </p:sp>
      <p:sp>
        <p:nvSpPr>
          <p:cNvPr id="10" name="TextBox 17"/>
          <p:cNvSpPr txBox="1"/>
          <p:nvPr/>
        </p:nvSpPr>
        <p:spPr>
          <a:xfrm>
            <a:off x="533400" y="2362200"/>
            <a:ext cx="7620000" cy="369888"/>
          </a:xfrm>
          <a:prstGeom prst="rect">
            <a:avLst/>
          </a:prstGeom>
          <a:noFill/>
        </p:spPr>
        <p:txBody>
          <a:bodyPr>
            <a:spAutoFit/>
          </a:bodyPr>
          <a:lstStyle/>
          <a:p>
            <a:pPr>
              <a:defRPr/>
            </a:pPr>
            <a:r>
              <a:rPr lang="en-US" dirty="0" err="1" smtClean="0">
                <a:latin typeface="+mn-lt"/>
              </a:rPr>
              <a:t>Bron</a:t>
            </a:r>
            <a:r>
              <a:rPr lang="en-US" dirty="0" smtClean="0">
                <a:latin typeface="+mn-lt"/>
              </a:rPr>
              <a:t>:          of </a:t>
            </a:r>
            <a:r>
              <a:rPr lang="en-US" dirty="0" err="1" smtClean="0">
                <a:latin typeface="+mn-lt"/>
              </a:rPr>
              <a:t>een</a:t>
            </a:r>
            <a:r>
              <a:rPr lang="en-US" dirty="0" smtClean="0">
                <a:latin typeface="+mn-lt"/>
              </a:rPr>
              <a:t> X-ray machine </a:t>
            </a:r>
            <a:r>
              <a:rPr lang="en-US" dirty="0" err="1" smtClean="0">
                <a:latin typeface="+mn-lt"/>
              </a:rPr>
              <a:t>voor</a:t>
            </a:r>
            <a:r>
              <a:rPr lang="en-US" dirty="0" smtClean="0">
                <a:latin typeface="+mn-lt"/>
              </a:rPr>
              <a:t> 200 </a:t>
            </a:r>
            <a:r>
              <a:rPr lang="en-US" dirty="0" err="1" smtClean="0">
                <a:latin typeface="+mn-lt"/>
              </a:rPr>
              <a:t>keV</a:t>
            </a:r>
            <a:r>
              <a:rPr lang="en-US" dirty="0" smtClean="0">
                <a:latin typeface="+mn-lt"/>
              </a:rPr>
              <a:t> tot 5 </a:t>
            </a:r>
            <a:r>
              <a:rPr lang="en-US" dirty="0" err="1" smtClean="0">
                <a:latin typeface="+mn-lt"/>
              </a:rPr>
              <a:t>MeV</a:t>
            </a:r>
            <a:r>
              <a:rPr lang="en-US" dirty="0" smtClean="0">
                <a:latin typeface="+mn-lt"/>
              </a:rPr>
              <a:t> </a:t>
            </a:r>
            <a:endParaRPr lang="en-US" dirty="0">
              <a:latin typeface="+mn-lt"/>
            </a:endParaRPr>
          </a:p>
        </p:txBody>
      </p:sp>
      <p:pic>
        <p:nvPicPr>
          <p:cNvPr id="16387" name="Picture 3"/>
          <p:cNvPicPr>
            <a:picLocks noChangeAspect="1" noChangeArrowheads="1"/>
          </p:cNvPicPr>
          <p:nvPr/>
        </p:nvPicPr>
        <p:blipFill>
          <a:blip r:embed="rId4" cstate="print"/>
          <a:srcRect/>
          <a:stretch>
            <a:fillRect/>
          </a:stretch>
        </p:blipFill>
        <p:spPr bwMode="auto">
          <a:xfrm>
            <a:off x="1295400" y="2416968"/>
            <a:ext cx="421265" cy="266700"/>
          </a:xfrm>
          <a:prstGeom prst="rect">
            <a:avLst/>
          </a:prstGeom>
          <a:noFill/>
          <a:ln w="9525">
            <a:noFill/>
            <a:miter lim="800000"/>
            <a:headEnd/>
            <a:tailEnd/>
          </a:ln>
        </p:spPr>
      </p:pic>
      <p:sp>
        <p:nvSpPr>
          <p:cNvPr id="12" name="TextBox 17"/>
          <p:cNvSpPr txBox="1"/>
          <p:nvPr/>
        </p:nvSpPr>
        <p:spPr>
          <a:xfrm>
            <a:off x="533400" y="2667000"/>
            <a:ext cx="7620000" cy="369888"/>
          </a:xfrm>
          <a:prstGeom prst="rect">
            <a:avLst/>
          </a:prstGeom>
          <a:noFill/>
        </p:spPr>
        <p:txBody>
          <a:bodyPr>
            <a:spAutoFit/>
          </a:bodyPr>
          <a:lstStyle/>
          <a:p>
            <a:pPr>
              <a:defRPr/>
            </a:pPr>
            <a:r>
              <a:rPr lang="en-US" dirty="0" err="1" smtClean="0">
                <a:latin typeface="+mn-lt"/>
              </a:rPr>
              <a:t>Actueel</a:t>
            </a:r>
            <a:r>
              <a:rPr lang="en-US" dirty="0" smtClean="0">
                <a:latin typeface="+mn-lt"/>
              </a:rPr>
              <a:t>: proton en (</a:t>
            </a:r>
            <a:r>
              <a:rPr lang="en-US" dirty="0" err="1" smtClean="0">
                <a:latin typeface="+mn-lt"/>
              </a:rPr>
              <a:t>koolstof</a:t>
            </a:r>
            <a:r>
              <a:rPr lang="en-US" dirty="0" smtClean="0">
                <a:latin typeface="+mn-lt"/>
              </a:rPr>
              <a:t>) </a:t>
            </a:r>
            <a:r>
              <a:rPr lang="en-US" dirty="0" err="1" smtClean="0">
                <a:latin typeface="+mn-lt"/>
              </a:rPr>
              <a:t>ionen</a:t>
            </a:r>
            <a:r>
              <a:rPr lang="en-US" dirty="0" smtClean="0">
                <a:latin typeface="+mn-lt"/>
              </a:rPr>
              <a:t> </a:t>
            </a:r>
            <a:r>
              <a:rPr lang="en-US" dirty="0" err="1" smtClean="0">
                <a:latin typeface="+mn-lt"/>
              </a:rPr>
              <a:t>therapie</a:t>
            </a:r>
            <a:endParaRPr lang="en-US" dirty="0">
              <a:latin typeface="+mn-lt"/>
            </a:endParaRPr>
          </a:p>
        </p:txBody>
      </p:sp>
      <p:pic>
        <p:nvPicPr>
          <p:cNvPr id="16388" name="Picture 4" descr="\\vmware-host\Shared Folders\Desktop\Heidelberg-gantry.jpg"/>
          <p:cNvPicPr>
            <a:picLocks noChangeAspect="1" noChangeArrowheads="1"/>
          </p:cNvPicPr>
          <p:nvPr/>
        </p:nvPicPr>
        <p:blipFill>
          <a:blip r:embed="rId5" cstate="print"/>
          <a:srcRect/>
          <a:stretch>
            <a:fillRect/>
          </a:stretch>
        </p:blipFill>
        <p:spPr bwMode="auto">
          <a:xfrm>
            <a:off x="2703512" y="3236025"/>
            <a:ext cx="4611688" cy="2593750"/>
          </a:xfrm>
          <a:prstGeom prst="rect">
            <a:avLst/>
          </a:prstGeom>
          <a:noFill/>
        </p:spPr>
      </p:pic>
      <p:pic>
        <p:nvPicPr>
          <p:cNvPr id="16389" name="Picture 5"/>
          <p:cNvPicPr>
            <a:picLocks noChangeAspect="1" noChangeArrowheads="1"/>
          </p:cNvPicPr>
          <p:nvPr/>
        </p:nvPicPr>
        <p:blipFill>
          <a:blip r:embed="rId6" cstate="print"/>
          <a:srcRect/>
          <a:stretch>
            <a:fillRect/>
          </a:stretch>
        </p:blipFill>
        <p:spPr bwMode="auto">
          <a:xfrm>
            <a:off x="0" y="3216253"/>
            <a:ext cx="2590799" cy="3641747"/>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srcRect/>
          <a:stretch>
            <a:fillRect/>
          </a:stretch>
        </p:blipFill>
        <p:spPr bwMode="auto">
          <a:xfrm>
            <a:off x="7066721" y="5410200"/>
            <a:ext cx="2077278" cy="1447800"/>
          </a:xfrm>
          <a:prstGeom prst="rect">
            <a:avLst/>
          </a:prstGeom>
          <a:noFill/>
          <a:ln w="9525">
            <a:noFill/>
            <a:miter lim="800000"/>
            <a:headEnd/>
            <a:tailEnd/>
          </a:ln>
        </p:spPr>
      </p:pic>
      <p:sp>
        <p:nvSpPr>
          <p:cNvPr id="16" name="TextBox 17"/>
          <p:cNvSpPr txBox="1"/>
          <p:nvPr/>
        </p:nvSpPr>
        <p:spPr>
          <a:xfrm>
            <a:off x="7391400" y="5285601"/>
            <a:ext cx="1752600" cy="276999"/>
          </a:xfrm>
          <a:prstGeom prst="rect">
            <a:avLst/>
          </a:prstGeom>
          <a:noFill/>
        </p:spPr>
        <p:txBody>
          <a:bodyPr wrap="square">
            <a:spAutoFit/>
          </a:bodyPr>
          <a:lstStyle/>
          <a:p>
            <a:pPr>
              <a:defRPr/>
            </a:pPr>
            <a:r>
              <a:rPr lang="en-US" sz="1200" dirty="0" smtClean="0">
                <a:latin typeface="+mn-lt"/>
              </a:rPr>
              <a:t>Proton </a:t>
            </a:r>
            <a:r>
              <a:rPr lang="en-US" sz="1200" dirty="0" smtClean="0">
                <a:solidFill>
                  <a:srgbClr val="FF0000"/>
                </a:solidFill>
                <a:latin typeface="+mn-lt"/>
              </a:rPr>
              <a:t>170</a:t>
            </a:r>
            <a:r>
              <a:rPr lang="en-US" sz="1200" dirty="0" smtClean="0">
                <a:latin typeface="+mn-lt"/>
              </a:rPr>
              <a:t> (</a:t>
            </a:r>
            <a:r>
              <a:rPr lang="en-US" sz="1200" dirty="0" smtClean="0">
                <a:solidFill>
                  <a:srgbClr val="00B050"/>
                </a:solidFill>
                <a:latin typeface="+mn-lt"/>
              </a:rPr>
              <a:t>190</a:t>
            </a:r>
            <a:r>
              <a:rPr lang="en-US" sz="1200" dirty="0" smtClean="0">
                <a:latin typeface="+mn-lt"/>
              </a:rPr>
              <a:t>) </a:t>
            </a:r>
            <a:r>
              <a:rPr lang="en-US" sz="1200" dirty="0" err="1" smtClean="0">
                <a:latin typeface="+mn-lt"/>
              </a:rPr>
              <a:t>MeV</a:t>
            </a:r>
            <a:endParaRPr lang="en-US" sz="12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nodeType="withEffect">
                                  <p:stCondLst>
                                    <p:cond delay="0"/>
                                  </p:stCondLst>
                                  <p:childTnLst>
                                    <p:set>
                                      <p:cBhvr>
                                        <p:cTn id="32" dur="1" fill="hold">
                                          <p:stCondLst>
                                            <p:cond delay="0"/>
                                          </p:stCondLst>
                                        </p:cTn>
                                        <p:tgtEl>
                                          <p:spTgt spid="16387"/>
                                        </p:tgtEl>
                                        <p:attrNameLst>
                                          <p:attrName>style.visibility</p:attrName>
                                        </p:attrNameLst>
                                      </p:cBhvr>
                                      <p:to>
                                        <p:strVal val="visible"/>
                                      </p:to>
                                    </p:set>
                                    <p:animEffect transition="in" filter="checkerboard(across)">
                                      <p:cBhvr>
                                        <p:cTn id="33" dur="500"/>
                                        <p:tgtEl>
                                          <p:spTgt spid="1638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par>
                                <p:cTn id="39" presetID="5"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heckerboard(across)">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6388"/>
                                        </p:tgtEl>
                                        <p:attrNameLst>
                                          <p:attrName>style.visibility</p:attrName>
                                        </p:attrNameLst>
                                      </p:cBhvr>
                                      <p:to>
                                        <p:strVal val="visible"/>
                                      </p:to>
                                    </p:set>
                                    <p:animEffect transition="in" filter="checkerboard(across)">
                                      <p:cBhvr>
                                        <p:cTn id="49" dur="500"/>
                                        <p:tgtEl>
                                          <p:spTgt spid="16388"/>
                                        </p:tgtEl>
                                      </p:cBhvr>
                                    </p:animEffect>
                                  </p:childTnLst>
                                </p:cTn>
                              </p:par>
                              <p:par>
                                <p:cTn id="50" presetID="5" presetClass="entr" presetSubtype="10" fill="hold" nodeType="withEffect">
                                  <p:stCondLst>
                                    <p:cond delay="0"/>
                                  </p:stCondLst>
                                  <p:childTnLst>
                                    <p:set>
                                      <p:cBhvr>
                                        <p:cTn id="51" dur="1" fill="hold">
                                          <p:stCondLst>
                                            <p:cond delay="0"/>
                                          </p:stCondLst>
                                        </p:cTn>
                                        <p:tgtEl>
                                          <p:spTgt spid="16389"/>
                                        </p:tgtEl>
                                        <p:attrNameLst>
                                          <p:attrName>style.visibility</p:attrName>
                                        </p:attrNameLst>
                                      </p:cBhvr>
                                      <p:to>
                                        <p:strVal val="visible"/>
                                      </p:to>
                                    </p:set>
                                    <p:animEffect transition="in" filter="checkerboard(across)">
                                      <p:cBhvr>
                                        <p:cTn id="52"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9" grpId="0"/>
      <p:bldP spid="10" grpId="0"/>
      <p:bldP spid="12" grpId="0"/>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smtClean="0">
                <a:solidFill>
                  <a:srgbClr val="000099"/>
                </a:solidFill>
                <a:ea typeface="+mn-ea"/>
                <a:cs typeface="+mn-cs"/>
              </a:rPr>
              <a:t>Tracers</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Radioactieve</a:t>
            </a:r>
            <a:r>
              <a:rPr lang="en-US" dirty="0" smtClean="0">
                <a:latin typeface="+mn-lt"/>
              </a:rPr>
              <a:t> </a:t>
            </a:r>
            <a:r>
              <a:rPr lang="en-US" dirty="0" err="1" smtClean="0">
                <a:latin typeface="+mn-lt"/>
              </a:rPr>
              <a:t>isotopen</a:t>
            </a:r>
            <a:r>
              <a:rPr lang="en-US" dirty="0" smtClean="0">
                <a:latin typeface="+mn-lt"/>
              </a:rPr>
              <a:t> </a:t>
            </a:r>
            <a:r>
              <a:rPr lang="en-US" dirty="0" err="1" smtClean="0">
                <a:latin typeface="+mn-lt"/>
              </a:rPr>
              <a:t>zoals</a:t>
            </a:r>
            <a:r>
              <a:rPr lang="en-US" dirty="0" smtClean="0">
                <a:latin typeface="+mn-lt"/>
              </a:rPr>
              <a:t>         of </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9458" name="Picture 2"/>
          <p:cNvPicPr>
            <a:picLocks noChangeAspect="1" noChangeArrowheads="1"/>
          </p:cNvPicPr>
          <p:nvPr/>
        </p:nvPicPr>
        <p:blipFill>
          <a:blip r:embed="rId3" cstate="print"/>
          <a:srcRect/>
          <a:stretch>
            <a:fillRect/>
          </a:stretch>
        </p:blipFill>
        <p:spPr bwMode="auto">
          <a:xfrm>
            <a:off x="6802156" y="2200275"/>
            <a:ext cx="2341844" cy="4657725"/>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3557650" y="1254825"/>
            <a:ext cx="381000" cy="329939"/>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4343400" y="1271650"/>
            <a:ext cx="323850" cy="316139"/>
          </a:xfrm>
          <a:prstGeom prst="rect">
            <a:avLst/>
          </a:prstGeom>
          <a:noFill/>
          <a:ln w="9525">
            <a:noFill/>
            <a:miter lim="800000"/>
            <a:headEnd/>
            <a:tailEnd/>
          </a:ln>
        </p:spPr>
      </p:pic>
      <p:sp>
        <p:nvSpPr>
          <p:cNvPr id="8"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mn-lt"/>
              </a:rPr>
              <a:t>Autoradiografie</a:t>
            </a:r>
            <a:r>
              <a:rPr lang="en-US" dirty="0" smtClean="0">
                <a:latin typeface="+mn-lt"/>
              </a:rPr>
              <a:t> met </a:t>
            </a:r>
            <a:r>
              <a:rPr lang="en-US" dirty="0" err="1" smtClean="0">
                <a:latin typeface="+mn-lt"/>
              </a:rPr>
              <a:t>planten</a:t>
            </a:r>
            <a:r>
              <a:rPr lang="en-US" dirty="0" smtClean="0">
                <a:latin typeface="+mn-lt"/>
              </a:rPr>
              <a:t> in </a:t>
            </a:r>
            <a:r>
              <a:rPr lang="en-US" dirty="0" err="1" smtClean="0">
                <a:latin typeface="+mn-lt"/>
              </a:rPr>
              <a:t>een</a:t>
            </a:r>
            <a:r>
              <a:rPr lang="en-US" dirty="0" smtClean="0">
                <a:latin typeface="+mn-lt"/>
              </a:rPr>
              <a:t> CO</a:t>
            </a:r>
            <a:r>
              <a:rPr lang="en-US" baseline="-25000" dirty="0" smtClean="0">
                <a:latin typeface="+mn-lt"/>
              </a:rPr>
              <a:t>2</a:t>
            </a:r>
            <a:r>
              <a:rPr lang="en-US" dirty="0" smtClean="0">
                <a:latin typeface="+mn-lt"/>
              </a:rPr>
              <a:t> </a:t>
            </a:r>
            <a:r>
              <a:rPr lang="en-US" dirty="0" err="1" smtClean="0">
                <a:latin typeface="+mn-lt"/>
              </a:rPr>
              <a:t>omgeving</a:t>
            </a:r>
            <a:endParaRPr lang="en-US" dirty="0">
              <a:latin typeface="+mn-lt"/>
            </a:endParaRPr>
          </a:p>
        </p:txBody>
      </p:sp>
      <p:sp>
        <p:nvSpPr>
          <p:cNvPr id="9" name="TextBox 17"/>
          <p:cNvSpPr txBox="1"/>
          <p:nvPr/>
        </p:nvSpPr>
        <p:spPr>
          <a:xfrm>
            <a:off x="533400" y="1839912"/>
            <a:ext cx="5638800" cy="646331"/>
          </a:xfrm>
          <a:prstGeom prst="rect">
            <a:avLst/>
          </a:prstGeom>
          <a:noFill/>
        </p:spPr>
        <p:txBody>
          <a:bodyPr wrap="square">
            <a:spAutoFit/>
          </a:bodyPr>
          <a:lstStyle/>
          <a:p>
            <a:pPr>
              <a:defRPr/>
            </a:pPr>
            <a:r>
              <a:rPr lang="en-US" dirty="0" err="1" smtClean="0">
                <a:latin typeface="+mn-lt"/>
              </a:rPr>
              <a:t>Medische</a:t>
            </a:r>
            <a:r>
              <a:rPr lang="en-US" dirty="0" smtClean="0">
                <a:latin typeface="+mn-lt"/>
              </a:rPr>
              <a:t> diagnose met technetium-99 met </a:t>
            </a:r>
            <a:r>
              <a:rPr lang="en-US" dirty="0" err="1" smtClean="0">
                <a:latin typeface="+mn-lt"/>
              </a:rPr>
              <a:t>levensduur</a:t>
            </a:r>
            <a:r>
              <a:rPr lang="en-US" dirty="0" smtClean="0">
                <a:latin typeface="+mn-lt"/>
              </a:rPr>
              <a:t> van 6 </a:t>
            </a:r>
            <a:r>
              <a:rPr lang="en-US" dirty="0" err="1" smtClean="0">
                <a:latin typeface="+mn-lt"/>
              </a:rPr>
              <a:t>uur</a:t>
            </a:r>
            <a:endParaRPr lang="en-US" dirty="0">
              <a:latin typeface="+mn-lt"/>
            </a:endParaRPr>
          </a:p>
        </p:txBody>
      </p:sp>
      <p:pic>
        <p:nvPicPr>
          <p:cNvPr id="19461" name="Picture 5"/>
          <p:cNvPicPr>
            <a:picLocks noChangeAspect="1" noChangeArrowheads="1"/>
          </p:cNvPicPr>
          <p:nvPr/>
        </p:nvPicPr>
        <p:blipFill>
          <a:blip r:embed="rId6" cstate="print"/>
          <a:srcRect/>
          <a:stretch>
            <a:fillRect/>
          </a:stretch>
        </p:blipFill>
        <p:spPr bwMode="auto">
          <a:xfrm>
            <a:off x="2924175" y="2209800"/>
            <a:ext cx="657225" cy="313148"/>
          </a:xfrm>
          <a:prstGeom prst="rect">
            <a:avLst/>
          </a:prstGeom>
          <a:noFill/>
          <a:ln w="9525">
            <a:noFill/>
            <a:miter lim="800000"/>
            <a:headEnd/>
            <a:tailEnd/>
          </a:ln>
        </p:spPr>
      </p:pic>
      <p:sp>
        <p:nvSpPr>
          <p:cNvPr id="11" name="TextBox 17"/>
          <p:cNvSpPr txBox="1"/>
          <p:nvPr/>
        </p:nvSpPr>
        <p:spPr>
          <a:xfrm>
            <a:off x="533400" y="2401669"/>
            <a:ext cx="5638800" cy="646331"/>
          </a:xfrm>
          <a:prstGeom prst="rect">
            <a:avLst/>
          </a:prstGeom>
          <a:noFill/>
        </p:spPr>
        <p:txBody>
          <a:bodyPr wrap="square">
            <a:spAutoFit/>
          </a:bodyPr>
          <a:lstStyle/>
          <a:p>
            <a:pPr>
              <a:defRPr/>
            </a:pPr>
            <a:r>
              <a:rPr lang="en-US" dirty="0" smtClean="0">
                <a:latin typeface="+mn-lt"/>
              </a:rPr>
              <a:t>Technetium-99 </a:t>
            </a:r>
            <a:r>
              <a:rPr lang="en-US" dirty="0" err="1" smtClean="0">
                <a:latin typeface="+mn-lt"/>
              </a:rPr>
              <a:t>kan</a:t>
            </a:r>
            <a:r>
              <a:rPr lang="en-US" dirty="0" smtClean="0">
                <a:latin typeface="+mn-lt"/>
              </a:rPr>
              <a:t> in diverse </a:t>
            </a:r>
            <a:r>
              <a:rPr lang="en-US" dirty="0" err="1" smtClean="0">
                <a:latin typeface="+mn-lt"/>
              </a:rPr>
              <a:t>verbindingen</a:t>
            </a:r>
            <a:r>
              <a:rPr lang="en-US" dirty="0" smtClean="0">
                <a:latin typeface="+mn-lt"/>
              </a:rPr>
              <a:t> </a:t>
            </a:r>
            <a:r>
              <a:rPr lang="en-US" dirty="0" err="1" smtClean="0">
                <a:latin typeface="+mn-lt"/>
              </a:rPr>
              <a:t>gebruikt</a:t>
            </a:r>
            <a:r>
              <a:rPr lang="en-US" dirty="0" smtClean="0">
                <a:latin typeface="+mn-lt"/>
              </a:rPr>
              <a:t> </a:t>
            </a:r>
            <a:r>
              <a:rPr lang="en-US" dirty="0" err="1" smtClean="0">
                <a:latin typeface="+mn-lt"/>
              </a:rPr>
              <a:t>worden</a:t>
            </a:r>
            <a:r>
              <a:rPr lang="en-US" dirty="0" smtClean="0">
                <a:latin typeface="+mn-lt"/>
              </a:rPr>
              <a:t>, die </a:t>
            </a:r>
            <a:r>
              <a:rPr lang="en-US" dirty="0" err="1" smtClean="0">
                <a:latin typeface="+mn-lt"/>
              </a:rPr>
              <a:t>specifiek</a:t>
            </a:r>
            <a:r>
              <a:rPr lang="en-US" dirty="0" smtClean="0">
                <a:latin typeface="+mn-lt"/>
              </a:rPr>
              <a:t> </a:t>
            </a:r>
            <a:r>
              <a:rPr lang="en-US" dirty="0" err="1" smtClean="0">
                <a:latin typeface="+mn-lt"/>
              </a:rPr>
              <a:t>zijn</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verschillende</a:t>
            </a:r>
            <a:r>
              <a:rPr lang="en-US" dirty="0" smtClean="0">
                <a:latin typeface="+mn-lt"/>
              </a:rPr>
              <a:t> </a:t>
            </a:r>
            <a:r>
              <a:rPr lang="en-US" dirty="0" err="1" smtClean="0">
                <a:latin typeface="+mn-lt"/>
              </a:rPr>
              <a:t>organen</a:t>
            </a:r>
            <a:endParaRPr lang="en-US" dirty="0">
              <a:latin typeface="+mn-lt"/>
            </a:endParaRPr>
          </a:p>
        </p:txBody>
      </p:sp>
      <p:sp>
        <p:nvSpPr>
          <p:cNvPr id="12" name="TextBox 17"/>
          <p:cNvSpPr txBox="1"/>
          <p:nvPr/>
        </p:nvSpPr>
        <p:spPr>
          <a:xfrm>
            <a:off x="533400" y="3011269"/>
            <a:ext cx="5791200" cy="369332"/>
          </a:xfrm>
          <a:prstGeom prst="rect">
            <a:avLst/>
          </a:prstGeom>
          <a:noFill/>
        </p:spPr>
        <p:txBody>
          <a:bodyPr wrap="square">
            <a:spAutoFit/>
          </a:bodyPr>
          <a:lstStyle/>
          <a:p>
            <a:pPr>
              <a:defRPr/>
            </a:pPr>
            <a:r>
              <a:rPr lang="en-US" dirty="0" smtClean="0">
                <a:latin typeface="+mn-lt"/>
              </a:rPr>
              <a:t>Gamma camera’s </a:t>
            </a:r>
            <a:r>
              <a:rPr lang="en-US" dirty="0" err="1" smtClean="0">
                <a:latin typeface="+mn-lt"/>
              </a:rPr>
              <a:t>maken</a:t>
            </a:r>
            <a:r>
              <a:rPr lang="en-US" dirty="0" smtClean="0">
                <a:latin typeface="+mn-lt"/>
              </a:rPr>
              <a:t> </a:t>
            </a:r>
            <a:r>
              <a:rPr lang="en-US" dirty="0" err="1" smtClean="0">
                <a:latin typeface="+mn-lt"/>
              </a:rPr>
              <a:t>dynamische</a:t>
            </a:r>
            <a:r>
              <a:rPr lang="en-US" dirty="0" smtClean="0">
                <a:latin typeface="+mn-lt"/>
              </a:rPr>
              <a:t> studies </a:t>
            </a:r>
            <a:r>
              <a:rPr lang="en-US" dirty="0" err="1" smtClean="0">
                <a:latin typeface="+mn-lt"/>
              </a:rPr>
              <a:t>mogelijk</a:t>
            </a:r>
            <a:endParaRPr lang="en-US" dirty="0">
              <a:latin typeface="+mn-lt"/>
            </a:endParaRPr>
          </a:p>
        </p:txBody>
      </p:sp>
      <p:pic>
        <p:nvPicPr>
          <p:cNvPr id="13" name="Picture 2"/>
          <p:cNvPicPr>
            <a:picLocks noChangeAspect="1" noChangeArrowheads="1"/>
          </p:cNvPicPr>
          <p:nvPr/>
        </p:nvPicPr>
        <p:blipFill>
          <a:blip r:embed="rId7" cstate="print"/>
          <a:srcRect/>
          <a:stretch>
            <a:fillRect/>
          </a:stretch>
        </p:blipFill>
        <p:spPr bwMode="auto">
          <a:xfrm>
            <a:off x="609600" y="4114800"/>
            <a:ext cx="3371273"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checkerboard(across)">
                                      <p:cBhvr>
                                        <p:cTn id="10" dur="500"/>
                                        <p:tgtEl>
                                          <p:spTgt spid="19459"/>
                                        </p:tgtEl>
                                      </p:cBhvr>
                                    </p:animEffect>
                                  </p:childTnLst>
                                </p:cTn>
                              </p:par>
                              <p:par>
                                <p:cTn id="11" presetID="5" presetClass="entr" presetSubtype="1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checkerboard(across)">
                                      <p:cBhvr>
                                        <p:cTn id="13" dur="500"/>
                                        <p:tgtEl>
                                          <p:spTgt spid="1946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nodeType="with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checkerboard(across)">
                                      <p:cBhvr>
                                        <p:cTn id="21" dur="500"/>
                                        <p:tgtEl>
                                          <p:spTgt spid="1945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nodeType="withEffect">
                                  <p:stCondLst>
                                    <p:cond delay="0"/>
                                  </p:stCondLst>
                                  <p:childTnLst>
                                    <p:set>
                                      <p:cBhvr>
                                        <p:cTn id="28" dur="1" fill="hold">
                                          <p:stCondLst>
                                            <p:cond delay="0"/>
                                          </p:stCondLst>
                                        </p:cTn>
                                        <p:tgtEl>
                                          <p:spTgt spid="19461"/>
                                        </p:tgtEl>
                                        <p:attrNameLst>
                                          <p:attrName>style.visibility</p:attrName>
                                        </p:attrNameLst>
                                      </p:cBhvr>
                                      <p:to>
                                        <p:strVal val="visible"/>
                                      </p:to>
                                    </p:set>
                                    <p:animEffect transition="in" filter="checkerboard(across)">
                                      <p:cBhvr>
                                        <p:cTn id="29" dur="500"/>
                                        <p:tgtEl>
                                          <p:spTgt spid="1946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par>
                                <p:cTn id="40" presetID="5" presetClass="entr" presetSubtype="1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8</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sp>
        <p:nvSpPr>
          <p:cNvPr id="21510" name="Rectangle 2"/>
          <p:cNvSpPr>
            <a:spLocks noGrp="1" noChangeArrowheads="1"/>
          </p:cNvSpPr>
          <p:nvPr>
            <p:ph type="title"/>
          </p:nvPr>
        </p:nvSpPr>
        <p:spPr>
          <a:xfrm>
            <a:off x="381000" y="0"/>
            <a:ext cx="8458200" cy="1143000"/>
          </a:xfrm>
        </p:spPr>
        <p:txBody>
          <a:bodyPr/>
          <a:lstStyle/>
          <a:p>
            <a:pPr algn="l"/>
            <a:r>
              <a:rPr lang="en-US" i="1" dirty="0" err="1" smtClean="0">
                <a:solidFill>
                  <a:srgbClr val="000099"/>
                </a:solidFill>
                <a:cs typeface="Times New Roman" pitchFamily="18" charset="0"/>
              </a:rPr>
              <a:t>Kernenergie</a:t>
            </a:r>
            <a:endParaRPr lang="nl-NL" i="1" dirty="0" smtClean="0">
              <a:solidFill>
                <a:srgbClr val="000099"/>
              </a:solidFill>
              <a:cs typeface="Times New Roman" pitchFamily="18" charset="0"/>
            </a:endParaRPr>
          </a:p>
        </p:txBody>
      </p:sp>
      <p:sp>
        <p:nvSpPr>
          <p:cNvPr id="703506" name="Text Box 18"/>
          <p:cNvSpPr txBox="1">
            <a:spLocks noChangeArrowheads="1"/>
          </p:cNvSpPr>
          <p:nvPr/>
        </p:nvSpPr>
        <p:spPr bwMode="auto">
          <a:xfrm>
            <a:off x="6781800" y="4038600"/>
            <a:ext cx="1868488" cy="1200150"/>
          </a:xfrm>
          <a:prstGeom prst="rect">
            <a:avLst/>
          </a:prstGeom>
          <a:solidFill>
            <a:srgbClr val="FFCC99"/>
          </a:solidFill>
          <a:ln w="9525">
            <a:noFill/>
            <a:miter lim="800000"/>
            <a:headEnd/>
            <a:tailEnd/>
          </a:ln>
          <a:effectLst/>
        </p:spPr>
        <p:txBody>
          <a:bodyPr>
            <a:spAutoFit/>
          </a:bodyPr>
          <a:lstStyle/>
          <a:p>
            <a:pPr>
              <a:defRPr/>
            </a:pPr>
            <a:r>
              <a:rPr lang="en-US" sz="1200" i="1" dirty="0">
                <a:latin typeface="+mn-lt"/>
              </a:rPr>
              <a:t>“It is not too much to expect that our children will enjoy in their homes [nuclear generated] electrical energy too cheap to meter.”</a:t>
            </a:r>
          </a:p>
        </p:txBody>
      </p:sp>
      <p:sp>
        <p:nvSpPr>
          <p:cNvPr id="14" name="Rectangle 3"/>
          <p:cNvSpPr txBox="1">
            <a:spLocks noChangeArrowheads="1"/>
          </p:cNvSpPr>
          <p:nvPr/>
        </p:nvSpPr>
        <p:spPr>
          <a:xfrm>
            <a:off x="457200" y="1143000"/>
            <a:ext cx="5410200" cy="4302716"/>
          </a:xfrm>
          <a:prstGeom prst="rect">
            <a:avLst/>
          </a:prstGeom>
          <a:solidFill>
            <a:srgbClr val="FFFF99"/>
          </a:solidFill>
          <a:ln w="9525">
            <a:noFill/>
            <a:miter lim="800000"/>
            <a:headEnd/>
            <a:tailEnd/>
          </a:ln>
          <a:effectLst/>
        </p:spPr>
        <p:txBody>
          <a:bodyPr wrap="square">
            <a:spAutoFit/>
          </a:bodyPr>
          <a:lstStyle/>
          <a:p>
            <a:pPr marL="342900" indent="-342900">
              <a:lnSpc>
                <a:spcPct val="90000"/>
              </a:lnSpc>
              <a:defRPr/>
            </a:pPr>
            <a:r>
              <a:rPr lang="en-US" sz="2400" dirty="0" err="1" smtClean="0">
                <a:latin typeface="Arial" charset="0"/>
              </a:rPr>
              <a:t>Kernenergie</a:t>
            </a:r>
            <a:r>
              <a:rPr lang="en-US" sz="2400" dirty="0" smtClean="0">
                <a:latin typeface="Arial" charset="0"/>
              </a:rPr>
              <a:t> </a:t>
            </a:r>
            <a:r>
              <a:rPr lang="en-US" sz="2400" dirty="0" err="1" smtClean="0">
                <a:latin typeface="Arial" charset="0"/>
              </a:rPr>
              <a:t>vandaag</a:t>
            </a:r>
            <a:r>
              <a:rPr lang="en-US" sz="2400" dirty="0" smtClean="0">
                <a:latin typeface="Arial" charset="0"/>
              </a:rPr>
              <a:t>:</a:t>
            </a:r>
            <a:endParaRPr lang="en-US" sz="2400" dirty="0">
              <a:latin typeface="Arial" charset="0"/>
            </a:endParaRPr>
          </a:p>
          <a:p>
            <a:pPr marL="342900" indent="-342900">
              <a:lnSpc>
                <a:spcPct val="90000"/>
              </a:lnSpc>
              <a:buFontTx/>
              <a:buChar char="•"/>
              <a:defRPr/>
            </a:pPr>
            <a:r>
              <a:rPr lang="en-US" sz="2000" dirty="0" err="1" smtClean="0">
                <a:latin typeface="Arial" charset="0"/>
              </a:rPr>
              <a:t>Levert</a:t>
            </a:r>
            <a:r>
              <a:rPr lang="en-US" sz="2000" dirty="0" smtClean="0">
                <a:latin typeface="Arial" charset="0"/>
              </a:rPr>
              <a:t> 16% van de </a:t>
            </a:r>
            <a:r>
              <a:rPr lang="en-US" sz="2000" dirty="0" err="1" smtClean="0">
                <a:latin typeface="Arial" charset="0"/>
              </a:rPr>
              <a:t>elektriciteit</a:t>
            </a:r>
            <a:r>
              <a:rPr lang="en-US" sz="2000" dirty="0" smtClean="0">
                <a:latin typeface="Arial" charset="0"/>
              </a:rPr>
              <a:t> in de </a:t>
            </a:r>
            <a:r>
              <a:rPr lang="en-US" sz="2000" dirty="0" err="1" smtClean="0">
                <a:latin typeface="Arial" charset="0"/>
              </a:rPr>
              <a:t>wereld</a:t>
            </a:r>
            <a:r>
              <a:rPr lang="en-US" sz="2000" dirty="0" smtClean="0">
                <a:latin typeface="Arial" charset="0"/>
              </a:rPr>
              <a:t> </a:t>
            </a:r>
          </a:p>
          <a:p>
            <a:pPr marL="800100" lvl="1" indent="-342900">
              <a:lnSpc>
                <a:spcPct val="90000"/>
              </a:lnSpc>
              <a:buFontTx/>
              <a:buChar char="•"/>
              <a:defRPr/>
            </a:pPr>
            <a:r>
              <a:rPr lang="en-US" sz="2000" dirty="0" smtClean="0">
                <a:latin typeface="Arial" charset="0"/>
              </a:rPr>
              <a:t>20% </a:t>
            </a:r>
            <a:r>
              <a:rPr lang="en-US" sz="2000" dirty="0">
                <a:latin typeface="Arial" charset="0"/>
              </a:rPr>
              <a:t>in </a:t>
            </a:r>
            <a:r>
              <a:rPr lang="en-US" sz="2000" dirty="0" smtClean="0">
                <a:latin typeface="Arial" charset="0"/>
              </a:rPr>
              <a:t>USA</a:t>
            </a:r>
          </a:p>
          <a:p>
            <a:pPr marL="800100" lvl="1" indent="-342900">
              <a:lnSpc>
                <a:spcPct val="90000"/>
              </a:lnSpc>
              <a:buFontTx/>
              <a:buChar char="•"/>
              <a:defRPr/>
            </a:pPr>
            <a:r>
              <a:rPr lang="en-US" sz="2000" dirty="0" smtClean="0">
                <a:latin typeface="Arial" charset="0"/>
              </a:rPr>
              <a:t>77% in </a:t>
            </a:r>
            <a:r>
              <a:rPr lang="en-US" sz="2000" dirty="0" err="1" smtClean="0">
                <a:latin typeface="Arial" charset="0"/>
              </a:rPr>
              <a:t>Frankrijk</a:t>
            </a:r>
            <a:endParaRPr lang="en-US" sz="2000" dirty="0" smtClean="0">
              <a:latin typeface="Arial" charset="0"/>
            </a:endParaRPr>
          </a:p>
          <a:p>
            <a:pPr marL="800100" lvl="1" indent="-342900">
              <a:lnSpc>
                <a:spcPct val="90000"/>
              </a:lnSpc>
              <a:buFontTx/>
              <a:buChar char="•"/>
              <a:defRPr/>
            </a:pPr>
            <a:r>
              <a:rPr lang="en-US" sz="2000" dirty="0" smtClean="0">
                <a:latin typeface="Arial" charset="0"/>
              </a:rPr>
              <a:t>54% </a:t>
            </a:r>
            <a:r>
              <a:rPr lang="en-US" sz="2000" dirty="0" err="1" smtClean="0">
                <a:latin typeface="Arial" charset="0"/>
              </a:rPr>
              <a:t>Belgie</a:t>
            </a:r>
            <a:endParaRPr lang="en-US" sz="2000" dirty="0" smtClean="0">
              <a:latin typeface="Arial" charset="0"/>
            </a:endParaRPr>
          </a:p>
          <a:p>
            <a:pPr marL="800100" lvl="1" indent="-342900">
              <a:lnSpc>
                <a:spcPct val="90000"/>
              </a:lnSpc>
              <a:buFontTx/>
              <a:buChar char="•"/>
              <a:defRPr/>
            </a:pPr>
            <a:r>
              <a:rPr lang="en-US" sz="2000" dirty="0" smtClean="0">
                <a:latin typeface="Arial" charset="0"/>
              </a:rPr>
              <a:t>26% </a:t>
            </a:r>
            <a:r>
              <a:rPr lang="en-US" sz="2000" dirty="0" err="1" smtClean="0">
                <a:latin typeface="Arial" charset="0"/>
              </a:rPr>
              <a:t>Duitsland</a:t>
            </a:r>
            <a:endParaRPr lang="en-US" sz="2000" dirty="0" smtClean="0">
              <a:latin typeface="Arial" charset="0"/>
            </a:endParaRPr>
          </a:p>
          <a:p>
            <a:pPr marL="800100" lvl="1" indent="-342900">
              <a:lnSpc>
                <a:spcPct val="90000"/>
              </a:lnSpc>
              <a:buFontTx/>
              <a:buChar char="•"/>
              <a:defRPr/>
            </a:pPr>
            <a:r>
              <a:rPr lang="en-US" sz="2000" dirty="0" smtClean="0">
                <a:latin typeface="Arial" charset="0"/>
              </a:rPr>
              <a:t>46% </a:t>
            </a:r>
            <a:r>
              <a:rPr lang="en-US" sz="2000" dirty="0" err="1" smtClean="0">
                <a:latin typeface="Arial" charset="0"/>
              </a:rPr>
              <a:t>Zweden</a:t>
            </a:r>
            <a:endParaRPr lang="en-US" sz="2000" dirty="0" smtClean="0">
              <a:latin typeface="Arial" charset="0"/>
            </a:endParaRPr>
          </a:p>
          <a:p>
            <a:pPr marL="800100" lvl="1" indent="-342900">
              <a:lnSpc>
                <a:spcPct val="90000"/>
              </a:lnSpc>
              <a:buFontTx/>
              <a:buChar char="•"/>
              <a:defRPr/>
            </a:pPr>
            <a:r>
              <a:rPr lang="en-US" sz="2000" dirty="0" smtClean="0">
                <a:latin typeface="Arial" charset="0"/>
              </a:rPr>
              <a:t>4% Nederland</a:t>
            </a:r>
            <a:endParaRPr lang="en-US" sz="2000" dirty="0">
              <a:latin typeface="Arial" charset="0"/>
            </a:endParaRPr>
          </a:p>
          <a:p>
            <a:pPr marL="342900" indent="-342900">
              <a:lnSpc>
                <a:spcPct val="90000"/>
              </a:lnSpc>
              <a:buFontTx/>
              <a:buChar char="•"/>
              <a:defRPr/>
            </a:pPr>
            <a:r>
              <a:rPr lang="en-US" sz="2000" dirty="0">
                <a:latin typeface="Arial" charset="0"/>
              </a:rPr>
              <a:t>69% </a:t>
            </a:r>
            <a:r>
              <a:rPr lang="en-US" sz="2000" dirty="0" smtClean="0">
                <a:latin typeface="Arial" charset="0"/>
              </a:rPr>
              <a:t>van de non-carbon </a:t>
            </a:r>
            <a:r>
              <a:rPr lang="en-US" sz="2000" dirty="0" err="1" smtClean="0">
                <a:latin typeface="Arial" charset="0"/>
              </a:rPr>
              <a:t>elektriciteit</a:t>
            </a:r>
            <a:r>
              <a:rPr lang="en-US" sz="2000" dirty="0" smtClean="0">
                <a:latin typeface="Arial" charset="0"/>
              </a:rPr>
              <a:t> in USA</a:t>
            </a:r>
            <a:endParaRPr lang="en-US" sz="2000" dirty="0">
              <a:latin typeface="Arial" charset="0"/>
            </a:endParaRPr>
          </a:p>
          <a:p>
            <a:pPr marL="342900" indent="-342900">
              <a:lnSpc>
                <a:spcPct val="90000"/>
              </a:lnSpc>
              <a:buFontTx/>
              <a:buChar char="•"/>
              <a:defRPr/>
            </a:pPr>
            <a:r>
              <a:rPr lang="en-US" sz="2000" dirty="0" err="1" smtClean="0">
                <a:latin typeface="Arial" charset="0"/>
              </a:rPr>
              <a:t>Ongeveer</a:t>
            </a:r>
            <a:r>
              <a:rPr lang="en-US" sz="2000" dirty="0" smtClean="0">
                <a:latin typeface="Arial" charset="0"/>
              </a:rPr>
              <a:t> 441reactoren in de </a:t>
            </a:r>
            <a:r>
              <a:rPr lang="en-US" sz="2000" dirty="0" err="1" smtClean="0">
                <a:latin typeface="Arial" charset="0"/>
              </a:rPr>
              <a:t>wereld</a:t>
            </a:r>
            <a:endParaRPr lang="en-US" sz="2000" dirty="0" smtClean="0">
              <a:latin typeface="Arial" charset="0"/>
            </a:endParaRPr>
          </a:p>
          <a:p>
            <a:pPr marL="800100" lvl="1" indent="-342900">
              <a:lnSpc>
                <a:spcPct val="90000"/>
              </a:lnSpc>
              <a:buFontTx/>
              <a:buChar char="•"/>
              <a:defRPr/>
            </a:pPr>
            <a:r>
              <a:rPr lang="en-US" sz="2000" dirty="0" smtClean="0">
                <a:latin typeface="Arial" charset="0"/>
              </a:rPr>
              <a:t>147 in EU (200+ in Europe)</a:t>
            </a:r>
          </a:p>
          <a:p>
            <a:pPr marL="800100" lvl="1" indent="-342900">
              <a:lnSpc>
                <a:spcPct val="90000"/>
              </a:lnSpc>
              <a:buFontTx/>
              <a:buChar char="•"/>
              <a:defRPr/>
            </a:pPr>
            <a:r>
              <a:rPr lang="en-US" sz="2000" dirty="0" smtClean="0">
                <a:latin typeface="Arial" charset="0"/>
              </a:rPr>
              <a:t>104 in USA</a:t>
            </a:r>
          </a:p>
          <a:p>
            <a:pPr marL="1257300" lvl="2" indent="-342900">
              <a:lnSpc>
                <a:spcPct val="90000"/>
              </a:lnSpc>
              <a:buFont typeface="Wingdings" pitchFamily="2" charset="2"/>
              <a:buChar char="q"/>
              <a:defRPr/>
            </a:pPr>
            <a:r>
              <a:rPr lang="en-US" sz="2000" dirty="0" err="1" smtClean="0">
                <a:latin typeface="Arial" charset="0"/>
              </a:rPr>
              <a:t>Geen</a:t>
            </a:r>
            <a:r>
              <a:rPr lang="en-US" sz="2000" dirty="0" smtClean="0">
                <a:latin typeface="Arial" charset="0"/>
              </a:rPr>
              <a:t> </a:t>
            </a:r>
            <a:r>
              <a:rPr lang="en-US" sz="2000" dirty="0" err="1" smtClean="0">
                <a:latin typeface="Arial" charset="0"/>
              </a:rPr>
              <a:t>gebouwd</a:t>
            </a:r>
            <a:r>
              <a:rPr lang="en-US" sz="2000" dirty="0" smtClean="0">
                <a:latin typeface="Arial" charset="0"/>
              </a:rPr>
              <a:t> in USA </a:t>
            </a:r>
            <a:r>
              <a:rPr lang="en-US" sz="2000" dirty="0" err="1" smtClean="0">
                <a:latin typeface="Arial" charset="0"/>
              </a:rPr>
              <a:t>na</a:t>
            </a:r>
            <a:r>
              <a:rPr lang="en-US" sz="2000" dirty="0" smtClean="0">
                <a:latin typeface="Arial" charset="0"/>
              </a:rPr>
              <a:t> 1970s</a:t>
            </a:r>
          </a:p>
          <a:p>
            <a:pPr marL="1257300" lvl="2" indent="-342900">
              <a:lnSpc>
                <a:spcPct val="90000"/>
              </a:lnSpc>
              <a:buFont typeface="Wingdings" pitchFamily="2" charset="2"/>
              <a:buChar char="q"/>
              <a:defRPr/>
            </a:pPr>
            <a:r>
              <a:rPr lang="en-US" sz="2000" dirty="0" err="1" smtClean="0">
                <a:latin typeface="Arial" charset="0"/>
              </a:rPr>
              <a:t>Kleine</a:t>
            </a:r>
            <a:r>
              <a:rPr lang="en-US" sz="2000" dirty="0" smtClean="0">
                <a:latin typeface="Arial" charset="0"/>
              </a:rPr>
              <a:t> </a:t>
            </a:r>
            <a:r>
              <a:rPr lang="en-US" sz="2000" dirty="0" err="1" smtClean="0">
                <a:latin typeface="Arial" charset="0"/>
              </a:rPr>
              <a:t>budgetten</a:t>
            </a:r>
            <a:r>
              <a:rPr lang="en-US" sz="2000" dirty="0" smtClean="0">
                <a:latin typeface="Arial" charset="0"/>
              </a:rPr>
              <a:t> </a:t>
            </a:r>
            <a:r>
              <a:rPr lang="en-US" sz="2000" dirty="0" err="1" smtClean="0">
                <a:latin typeface="Arial" charset="0"/>
              </a:rPr>
              <a:t>voor</a:t>
            </a:r>
            <a:r>
              <a:rPr lang="en-US" sz="2000" dirty="0" smtClean="0">
                <a:latin typeface="Arial" charset="0"/>
              </a:rPr>
              <a:t> R&amp;D</a:t>
            </a:r>
          </a:p>
          <a:p>
            <a:pPr marL="228600" indent="-228600">
              <a:lnSpc>
                <a:spcPct val="90000"/>
              </a:lnSpc>
              <a:buFontTx/>
              <a:buChar char="•"/>
              <a:defRPr/>
            </a:pPr>
            <a:endParaRPr lang="en-US" sz="2000" dirty="0">
              <a:latin typeface="Arial" charset="0"/>
            </a:endParaRPr>
          </a:p>
        </p:txBody>
      </p:sp>
      <p:pic>
        <p:nvPicPr>
          <p:cNvPr id="21513" name="Picture 4"/>
          <p:cNvPicPr>
            <a:picLocks noChangeAspect="1" noChangeArrowheads="1"/>
          </p:cNvPicPr>
          <p:nvPr/>
        </p:nvPicPr>
        <p:blipFill>
          <a:blip r:embed="rId3" cstate="print"/>
          <a:srcRect/>
          <a:stretch>
            <a:fillRect/>
          </a:stretch>
        </p:blipFill>
        <p:spPr bwMode="auto">
          <a:xfrm>
            <a:off x="6781800" y="1524000"/>
            <a:ext cx="1746250" cy="2286000"/>
          </a:xfrm>
          <a:prstGeom prst="rect">
            <a:avLst/>
          </a:prstGeom>
          <a:noFill/>
          <a:ln w="9525">
            <a:solidFill>
              <a:schemeClr val="tx1"/>
            </a:solidFill>
            <a:miter lim="800000"/>
            <a:headEnd/>
            <a:tailEnd/>
          </a:ln>
        </p:spPr>
      </p:pic>
      <p:sp>
        <p:nvSpPr>
          <p:cNvPr id="16" name="Rectangle 15"/>
          <p:cNvSpPr/>
          <p:nvPr/>
        </p:nvSpPr>
        <p:spPr>
          <a:xfrm>
            <a:off x="6248400" y="990600"/>
            <a:ext cx="2667000" cy="461963"/>
          </a:xfrm>
          <a:prstGeom prst="rect">
            <a:avLst/>
          </a:prstGeom>
        </p:spPr>
        <p:txBody>
          <a:bodyPr>
            <a:spAutoFit/>
          </a:bodyPr>
          <a:lstStyle/>
          <a:p>
            <a:pPr algn="r">
              <a:defRPr/>
            </a:pPr>
            <a:r>
              <a:rPr lang="en-US" sz="1200" dirty="0">
                <a:latin typeface="+mn-lt"/>
              </a:rPr>
              <a:t>Lewis Strauss, Chairman of the U.S.</a:t>
            </a:r>
          </a:p>
          <a:p>
            <a:pPr algn="r">
              <a:defRPr/>
            </a:pPr>
            <a:r>
              <a:rPr lang="en-US" sz="1200" dirty="0">
                <a:latin typeface="+mn-lt"/>
              </a:rPr>
              <a:t>Atomic Energy Commission (1954</a:t>
            </a:r>
          </a:p>
        </p:txBody>
      </p:sp>
      <p:pic>
        <p:nvPicPr>
          <p:cNvPr id="36866" name="Picture 2" descr="\\vmware-host\Shared Folders\Desktop\753px-2008_US_electricity_generation_by_source_v2.png"/>
          <p:cNvPicPr>
            <a:picLocks noChangeAspect="1" noChangeArrowheads="1"/>
          </p:cNvPicPr>
          <p:nvPr/>
        </p:nvPicPr>
        <p:blipFill>
          <a:blip r:embed="rId4" cstate="print"/>
          <a:srcRect/>
          <a:stretch>
            <a:fillRect/>
          </a:stretch>
        </p:blipFill>
        <p:spPr bwMode="auto">
          <a:xfrm>
            <a:off x="4419600" y="5105400"/>
            <a:ext cx="2199118" cy="1752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3506"/>
                                        </p:tgtEl>
                                        <p:attrNameLst>
                                          <p:attrName>style.visibility</p:attrName>
                                        </p:attrNameLst>
                                      </p:cBhvr>
                                      <p:to>
                                        <p:strVal val="visible"/>
                                      </p:to>
                                    </p:set>
                                    <p:animEffect transition="in" filter="checkerboard(across)">
                                      <p:cBhvr>
                                        <p:cTn id="7" dur="500"/>
                                        <p:tgtEl>
                                          <p:spTgt spid="703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506"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Tomografie</a:t>
            </a:r>
            <a:r>
              <a:rPr lang="en-US" i="1" kern="1200" dirty="0" smtClean="0">
                <a:solidFill>
                  <a:srgbClr val="000099"/>
                </a:solidFill>
                <a:ea typeface="+mn-ea"/>
                <a:cs typeface="+mn-cs"/>
              </a:rPr>
              <a:t>: CT en PET</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Conventionele</a:t>
            </a:r>
            <a:r>
              <a:rPr lang="en-US" dirty="0" smtClean="0">
                <a:latin typeface="+mn-lt"/>
              </a:rPr>
              <a:t> X-ray (</a:t>
            </a:r>
            <a:r>
              <a:rPr lang="en-US" dirty="0" err="1" smtClean="0">
                <a:latin typeface="+mn-lt"/>
              </a:rPr>
              <a:t>een</a:t>
            </a:r>
            <a:r>
              <a:rPr lang="en-US" dirty="0" smtClean="0">
                <a:latin typeface="+mn-lt"/>
              </a:rPr>
              <a:t> </a:t>
            </a:r>
            <a:r>
              <a:rPr lang="en-US" dirty="0" err="1" smtClean="0">
                <a:latin typeface="+mn-lt"/>
              </a:rPr>
              <a:t>soort</a:t>
            </a:r>
            <a:r>
              <a:rPr lang="en-US" dirty="0" smtClean="0">
                <a:latin typeface="+mn-lt"/>
              </a:rPr>
              <a:t> </a:t>
            </a:r>
            <a:r>
              <a:rPr lang="en-US" dirty="0" err="1" smtClean="0">
                <a:latin typeface="+mn-lt"/>
              </a:rPr>
              <a:t>schaduw-opname</a:t>
            </a:r>
            <a:r>
              <a:rPr lang="en-US" dirty="0" smtClean="0">
                <a:latin typeface="+mn-lt"/>
              </a:rPr>
              <a:t>)</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1506" name="Picture 2"/>
          <p:cNvPicPr>
            <a:picLocks noChangeAspect="1" noChangeArrowheads="1"/>
          </p:cNvPicPr>
          <p:nvPr/>
        </p:nvPicPr>
        <p:blipFill>
          <a:blip r:embed="rId3" cstate="print"/>
          <a:srcRect/>
          <a:stretch>
            <a:fillRect/>
          </a:stretch>
        </p:blipFill>
        <p:spPr bwMode="auto">
          <a:xfrm>
            <a:off x="6615069" y="1066801"/>
            <a:ext cx="2126704" cy="121920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5395912" y="2684999"/>
            <a:ext cx="3595688" cy="1582201"/>
          </a:xfrm>
          <a:prstGeom prst="rect">
            <a:avLst/>
          </a:prstGeom>
          <a:noFill/>
          <a:ln w="9525">
            <a:noFill/>
            <a:miter lim="800000"/>
            <a:headEnd/>
            <a:tailEnd/>
          </a:ln>
        </p:spPr>
      </p:pic>
      <p:sp>
        <p:nvSpPr>
          <p:cNvPr id="7" name="TextBox 17"/>
          <p:cNvSpPr txBox="1"/>
          <p:nvPr/>
        </p:nvSpPr>
        <p:spPr>
          <a:xfrm>
            <a:off x="533400" y="1535112"/>
            <a:ext cx="7620000" cy="369888"/>
          </a:xfrm>
          <a:prstGeom prst="rect">
            <a:avLst/>
          </a:prstGeom>
          <a:noFill/>
        </p:spPr>
        <p:txBody>
          <a:bodyPr>
            <a:spAutoFit/>
          </a:bodyPr>
          <a:lstStyle/>
          <a:p>
            <a:pPr>
              <a:defRPr/>
            </a:pPr>
            <a:r>
              <a:rPr lang="en-US" dirty="0" smtClean="0">
                <a:latin typeface="+mn-lt"/>
              </a:rPr>
              <a:t>CT: computed (</a:t>
            </a:r>
            <a:r>
              <a:rPr lang="en-US" dirty="0" err="1" smtClean="0">
                <a:latin typeface="+mn-lt"/>
              </a:rPr>
              <a:t>axiaal</a:t>
            </a:r>
            <a:r>
              <a:rPr lang="en-US" dirty="0" smtClean="0">
                <a:latin typeface="+mn-lt"/>
              </a:rPr>
              <a:t>) </a:t>
            </a:r>
            <a:r>
              <a:rPr lang="en-US" dirty="0" err="1" smtClean="0">
                <a:latin typeface="+mn-lt"/>
              </a:rPr>
              <a:t>tomografie</a:t>
            </a:r>
            <a:r>
              <a:rPr lang="en-US" dirty="0" smtClean="0">
                <a:latin typeface="+mn-lt"/>
              </a:rPr>
              <a:t> (</a:t>
            </a:r>
            <a:r>
              <a:rPr lang="en-US" dirty="0" err="1" smtClean="0">
                <a:latin typeface="+mn-lt"/>
              </a:rPr>
              <a:t>beeld</a:t>
            </a:r>
            <a:r>
              <a:rPr lang="en-US" dirty="0" smtClean="0">
                <a:latin typeface="+mn-lt"/>
              </a:rPr>
              <a:t> slices </a:t>
            </a:r>
            <a:r>
              <a:rPr lang="en-US" dirty="0" err="1" smtClean="0">
                <a:latin typeface="+mn-lt"/>
              </a:rPr>
              <a:t>af</a:t>
            </a:r>
            <a:r>
              <a:rPr lang="en-US" dirty="0" smtClean="0">
                <a:latin typeface="+mn-lt"/>
              </a:rPr>
              <a:t>)</a:t>
            </a:r>
            <a:endParaRPr lang="en-US" dirty="0">
              <a:latin typeface="+mn-lt"/>
            </a:endParaRPr>
          </a:p>
        </p:txBody>
      </p:sp>
      <p:sp>
        <p:nvSpPr>
          <p:cNvPr id="8" name="TextBox 17"/>
          <p:cNvSpPr txBox="1"/>
          <p:nvPr/>
        </p:nvSpPr>
        <p:spPr>
          <a:xfrm>
            <a:off x="533400" y="1839912"/>
            <a:ext cx="7620000" cy="369888"/>
          </a:xfrm>
          <a:prstGeom prst="rect">
            <a:avLst/>
          </a:prstGeom>
          <a:noFill/>
        </p:spPr>
        <p:txBody>
          <a:bodyPr>
            <a:spAutoFit/>
          </a:bodyPr>
          <a:lstStyle/>
          <a:p>
            <a:pPr>
              <a:defRPr/>
            </a:pPr>
            <a:r>
              <a:rPr lang="en-US" dirty="0" err="1" smtClean="0">
                <a:latin typeface="+mn-lt"/>
              </a:rPr>
              <a:t>Een</a:t>
            </a:r>
            <a:r>
              <a:rPr lang="en-US" dirty="0" smtClean="0">
                <a:latin typeface="+mn-lt"/>
              </a:rPr>
              <a:t> </a:t>
            </a:r>
            <a:r>
              <a:rPr lang="en-US" dirty="0" err="1" smtClean="0">
                <a:latin typeface="+mn-lt"/>
              </a:rPr>
              <a:t>smalle</a:t>
            </a:r>
            <a:r>
              <a:rPr lang="en-US" dirty="0" smtClean="0">
                <a:latin typeface="+mn-lt"/>
              </a:rPr>
              <a:t> </a:t>
            </a:r>
            <a:r>
              <a:rPr lang="en-US" dirty="0" err="1" smtClean="0">
                <a:latin typeface="+mn-lt"/>
              </a:rPr>
              <a:t>bundel</a:t>
            </a:r>
            <a:r>
              <a:rPr lang="en-US" dirty="0" smtClean="0">
                <a:latin typeface="+mn-lt"/>
              </a:rPr>
              <a:t> </a:t>
            </a:r>
            <a:r>
              <a:rPr lang="en-US" dirty="0" err="1" smtClean="0">
                <a:latin typeface="+mn-lt"/>
              </a:rPr>
              <a:t>gaat</a:t>
            </a:r>
            <a:r>
              <a:rPr lang="en-US" dirty="0" smtClean="0">
                <a:latin typeface="+mn-lt"/>
              </a:rPr>
              <a:t> door het </a:t>
            </a:r>
            <a:r>
              <a:rPr lang="en-US" dirty="0" err="1" smtClean="0">
                <a:latin typeface="+mn-lt"/>
              </a:rPr>
              <a:t>lichaam</a:t>
            </a:r>
            <a:endParaRPr lang="en-US" dirty="0">
              <a:latin typeface="+mn-lt"/>
            </a:endParaRPr>
          </a:p>
        </p:txBody>
      </p:sp>
      <p:sp>
        <p:nvSpPr>
          <p:cNvPr id="9"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mn-lt"/>
              </a:rPr>
              <a:t>Bron</a:t>
            </a:r>
            <a:r>
              <a:rPr lang="en-US" dirty="0" smtClean="0">
                <a:latin typeface="+mn-lt"/>
              </a:rPr>
              <a:t> en detector </a:t>
            </a:r>
            <a:r>
              <a:rPr lang="en-US" dirty="0" err="1" smtClean="0">
                <a:latin typeface="+mn-lt"/>
              </a:rPr>
              <a:t>maken</a:t>
            </a:r>
            <a:r>
              <a:rPr lang="en-US" dirty="0" smtClean="0">
                <a:latin typeface="+mn-lt"/>
              </a:rPr>
              <a:t> slices</a:t>
            </a:r>
            <a:endParaRPr lang="en-US" dirty="0">
              <a:latin typeface="+mn-lt"/>
            </a:endParaRPr>
          </a:p>
        </p:txBody>
      </p:sp>
      <p:sp>
        <p:nvSpPr>
          <p:cNvPr id="10" name="TextBox 17"/>
          <p:cNvSpPr txBox="1"/>
          <p:nvPr/>
        </p:nvSpPr>
        <p:spPr>
          <a:xfrm>
            <a:off x="533400" y="2449512"/>
            <a:ext cx="7620000" cy="369888"/>
          </a:xfrm>
          <a:prstGeom prst="rect">
            <a:avLst/>
          </a:prstGeom>
          <a:noFill/>
        </p:spPr>
        <p:txBody>
          <a:bodyPr>
            <a:spAutoFit/>
          </a:bodyPr>
          <a:lstStyle/>
          <a:p>
            <a:pPr>
              <a:defRPr/>
            </a:pPr>
            <a:r>
              <a:rPr lang="en-US" dirty="0" err="1" smtClean="0">
                <a:latin typeface="+mn-lt"/>
              </a:rPr>
              <a:t>Roteer</a:t>
            </a:r>
            <a:r>
              <a:rPr lang="en-US" dirty="0" smtClean="0">
                <a:latin typeface="+mn-lt"/>
              </a:rPr>
              <a:t> </a:t>
            </a:r>
            <a:r>
              <a:rPr lang="en-US" dirty="0" err="1" smtClean="0">
                <a:latin typeface="+mn-lt"/>
              </a:rPr>
              <a:t>apparaat</a:t>
            </a:r>
            <a:r>
              <a:rPr lang="en-US" dirty="0" smtClean="0">
                <a:latin typeface="+mn-lt"/>
              </a:rPr>
              <a:t> met 1</a:t>
            </a:r>
            <a:r>
              <a:rPr lang="en-US" baseline="30000" dirty="0" smtClean="0">
                <a:latin typeface="+mn-lt"/>
              </a:rPr>
              <a:t>o</a:t>
            </a:r>
            <a:r>
              <a:rPr lang="en-US" dirty="0" smtClean="0">
                <a:latin typeface="+mn-lt"/>
              </a:rPr>
              <a:t> en </a:t>
            </a:r>
            <a:r>
              <a:rPr lang="en-US" dirty="0" err="1" smtClean="0">
                <a:latin typeface="+mn-lt"/>
              </a:rPr>
              <a:t>maak</a:t>
            </a:r>
            <a:r>
              <a:rPr lang="en-US" dirty="0" smtClean="0">
                <a:latin typeface="+mn-lt"/>
              </a:rPr>
              <a:t> slice</a:t>
            </a:r>
            <a:endParaRPr lang="en-US" dirty="0">
              <a:latin typeface="+mn-lt"/>
            </a:endParaRPr>
          </a:p>
        </p:txBody>
      </p:sp>
      <p:sp>
        <p:nvSpPr>
          <p:cNvPr id="11" name="TextBox 17"/>
          <p:cNvSpPr txBox="1"/>
          <p:nvPr/>
        </p:nvSpPr>
        <p:spPr>
          <a:xfrm>
            <a:off x="533400" y="2743200"/>
            <a:ext cx="7620000" cy="369888"/>
          </a:xfrm>
          <a:prstGeom prst="rect">
            <a:avLst/>
          </a:prstGeom>
          <a:noFill/>
        </p:spPr>
        <p:txBody>
          <a:bodyPr>
            <a:spAutoFit/>
          </a:bodyPr>
          <a:lstStyle/>
          <a:p>
            <a:pPr>
              <a:defRPr/>
            </a:pPr>
            <a:r>
              <a:rPr lang="en-US" dirty="0" smtClean="0">
                <a:latin typeface="+mn-lt"/>
              </a:rPr>
              <a:t>Fan-beam scanner</a:t>
            </a:r>
            <a:endParaRPr lang="en-US" dirty="0">
              <a:latin typeface="+mn-lt"/>
            </a:endParaRPr>
          </a:p>
        </p:txBody>
      </p:sp>
      <p:pic>
        <p:nvPicPr>
          <p:cNvPr id="12" name="Picture 2"/>
          <p:cNvPicPr>
            <a:picLocks noChangeAspect="1" noChangeArrowheads="1"/>
          </p:cNvPicPr>
          <p:nvPr/>
        </p:nvPicPr>
        <p:blipFill>
          <a:blip r:embed="rId5" cstate="print"/>
          <a:srcRect/>
          <a:stretch>
            <a:fillRect/>
          </a:stretch>
        </p:blipFill>
        <p:spPr bwMode="auto">
          <a:xfrm>
            <a:off x="4553180" y="4724400"/>
            <a:ext cx="4590820" cy="2133600"/>
          </a:xfrm>
          <a:prstGeom prst="rect">
            <a:avLst/>
          </a:prstGeom>
          <a:noFill/>
          <a:ln w="9525">
            <a:noFill/>
            <a:miter lim="800000"/>
            <a:headEnd/>
            <a:tailEnd/>
          </a:ln>
        </p:spPr>
      </p:pic>
      <p:pic>
        <p:nvPicPr>
          <p:cNvPr id="13" name="Picture 2"/>
          <p:cNvPicPr>
            <a:picLocks noChangeAspect="1" noChangeArrowheads="1"/>
          </p:cNvPicPr>
          <p:nvPr/>
        </p:nvPicPr>
        <p:blipFill>
          <a:blip r:embed="rId6" cstate="print"/>
          <a:srcRect/>
          <a:stretch>
            <a:fillRect/>
          </a:stretch>
        </p:blipFill>
        <p:spPr bwMode="auto">
          <a:xfrm>
            <a:off x="3239442" y="3124200"/>
            <a:ext cx="1256358" cy="3733800"/>
          </a:xfrm>
          <a:prstGeom prst="rect">
            <a:avLst/>
          </a:prstGeom>
          <a:noFill/>
          <a:ln w="9525">
            <a:noFill/>
            <a:miter lim="800000"/>
            <a:headEnd/>
            <a:tailEnd/>
          </a:ln>
        </p:spPr>
      </p:pic>
      <p:sp>
        <p:nvSpPr>
          <p:cNvPr id="14" name="TextBox 17"/>
          <p:cNvSpPr txBox="1"/>
          <p:nvPr/>
        </p:nvSpPr>
        <p:spPr>
          <a:xfrm>
            <a:off x="533400" y="3059112"/>
            <a:ext cx="7620000" cy="369888"/>
          </a:xfrm>
          <a:prstGeom prst="rect">
            <a:avLst/>
          </a:prstGeom>
          <a:noFill/>
        </p:spPr>
        <p:txBody>
          <a:bodyPr>
            <a:spAutoFit/>
          </a:bodyPr>
          <a:lstStyle/>
          <a:p>
            <a:pPr>
              <a:defRPr/>
            </a:pPr>
            <a:r>
              <a:rPr lang="en-US" dirty="0" err="1" smtClean="0">
                <a:latin typeface="+mn-lt"/>
              </a:rPr>
              <a:t>Beeldverwerking</a:t>
            </a:r>
            <a:r>
              <a:rPr lang="en-US" dirty="0" smtClean="0">
                <a:latin typeface="+mn-lt"/>
              </a:rPr>
              <a:t>: pixels</a:t>
            </a:r>
            <a:endParaRPr lang="en-US" dirty="0">
              <a:latin typeface="+mn-lt"/>
            </a:endParaRPr>
          </a:p>
        </p:txBody>
      </p:sp>
      <p:pic>
        <p:nvPicPr>
          <p:cNvPr id="15" name="Picture 2"/>
          <p:cNvPicPr>
            <a:picLocks noChangeAspect="1" noChangeArrowheads="1"/>
          </p:cNvPicPr>
          <p:nvPr/>
        </p:nvPicPr>
        <p:blipFill>
          <a:blip r:embed="rId7" cstate="print"/>
          <a:srcRect/>
          <a:stretch>
            <a:fillRect/>
          </a:stretch>
        </p:blipFill>
        <p:spPr bwMode="auto">
          <a:xfrm>
            <a:off x="609600" y="4648200"/>
            <a:ext cx="1553820" cy="149652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checkerboard(across)">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21507"/>
                                        </p:tgtEl>
                                        <p:attrNameLst>
                                          <p:attrName>style.visibility</p:attrName>
                                        </p:attrNameLst>
                                      </p:cBhvr>
                                      <p:to>
                                        <p:strVal val="visible"/>
                                      </p:to>
                                    </p:set>
                                    <p:animEffect transition="in" filter="checkerboard(across)">
                                      <p:cBhvr>
                                        <p:cTn id="23" dur="500"/>
                                        <p:tgtEl>
                                          <p:spTgt spid="2150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par>
                                <p:cTn id="39" presetID="5" presetClass="entr" presetSubtype="1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par>
                                <p:cTn id="47" presetID="5"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heckerboard(across)">
                                      <p:cBhvr>
                                        <p:cTn id="49" dur="500"/>
                                        <p:tgtEl>
                                          <p:spTgt spid="15"/>
                                        </p:tgtEl>
                                      </p:cBhvr>
                                    </p:animEffect>
                                  </p:childTnLst>
                                </p:cTn>
                              </p:par>
                              <p:par>
                                <p:cTn id="50" presetID="5"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9" grpId="0"/>
      <p:bldP spid="10" grpId="0"/>
      <p:bldP spid="11"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Emissie</a:t>
            </a:r>
            <a:r>
              <a:rPr lang="en-US" i="1" kern="1200" dirty="0" smtClean="0">
                <a:solidFill>
                  <a:srgbClr val="000099"/>
                </a:solidFill>
                <a:ea typeface="+mn-ea"/>
                <a:cs typeface="+mn-cs"/>
              </a:rPr>
              <a:t> </a:t>
            </a:r>
            <a:r>
              <a:rPr lang="en-US" i="1" kern="1200" dirty="0" err="1" smtClean="0">
                <a:solidFill>
                  <a:srgbClr val="000099"/>
                </a:solidFill>
                <a:ea typeface="+mn-ea"/>
                <a:cs typeface="+mn-cs"/>
              </a:rPr>
              <a:t>tomografie</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smtClean="0">
                <a:latin typeface="+mn-lt"/>
              </a:rPr>
              <a:t>Single photon emission (computed) </a:t>
            </a:r>
            <a:r>
              <a:rPr lang="en-US" dirty="0" err="1" smtClean="0">
                <a:latin typeface="+mn-lt"/>
              </a:rPr>
              <a:t>tomografie</a:t>
            </a:r>
            <a:r>
              <a:rPr lang="en-US" dirty="0" smtClean="0">
                <a:latin typeface="+mn-lt"/>
              </a:rPr>
              <a:t>: SPET of SPECT </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5602" name="Picture 2"/>
          <p:cNvPicPr>
            <a:picLocks noChangeAspect="1" noChangeArrowheads="1"/>
          </p:cNvPicPr>
          <p:nvPr/>
        </p:nvPicPr>
        <p:blipFill>
          <a:blip r:embed="rId3" cstate="print"/>
          <a:srcRect/>
          <a:stretch>
            <a:fillRect/>
          </a:stretch>
        </p:blipFill>
        <p:spPr bwMode="auto">
          <a:xfrm>
            <a:off x="6858000" y="1828800"/>
            <a:ext cx="2105002" cy="2333625"/>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smtClean="0">
                <a:latin typeface="+mn-lt"/>
              </a:rPr>
              <a:t>Meet X-rays van </a:t>
            </a:r>
            <a:r>
              <a:rPr lang="en-US" dirty="0" err="1" smtClean="0">
                <a:latin typeface="+mn-lt"/>
              </a:rPr>
              <a:t>een</a:t>
            </a:r>
            <a:r>
              <a:rPr lang="en-US" dirty="0" smtClean="0">
                <a:latin typeface="+mn-lt"/>
              </a:rPr>
              <a:t> tracer en doe CT</a:t>
            </a:r>
            <a:endParaRPr lang="en-US" dirty="0">
              <a:latin typeface="+mn-lt"/>
            </a:endParaRPr>
          </a:p>
        </p:txBody>
      </p:sp>
      <p:pic>
        <p:nvPicPr>
          <p:cNvPr id="7" name="Picture 2"/>
          <p:cNvPicPr>
            <a:picLocks noChangeAspect="1" noChangeArrowheads="1"/>
          </p:cNvPicPr>
          <p:nvPr/>
        </p:nvPicPr>
        <p:blipFill>
          <a:blip r:embed="rId4" cstate="print"/>
          <a:srcRect/>
          <a:stretch>
            <a:fillRect/>
          </a:stretch>
        </p:blipFill>
        <p:spPr bwMode="auto">
          <a:xfrm>
            <a:off x="4724400" y="4324594"/>
            <a:ext cx="4297328" cy="2418394"/>
          </a:xfrm>
          <a:prstGeom prst="rect">
            <a:avLst/>
          </a:prstGeom>
          <a:noFill/>
          <a:ln w="9525">
            <a:noFill/>
            <a:miter lim="800000"/>
            <a:headEnd/>
            <a:tailEnd/>
          </a:ln>
        </p:spPr>
      </p:pic>
      <p:sp>
        <p:nvSpPr>
          <p:cNvPr id="8" name="TextBox 17"/>
          <p:cNvSpPr txBox="1"/>
          <p:nvPr/>
        </p:nvSpPr>
        <p:spPr>
          <a:xfrm>
            <a:off x="533400" y="1992312"/>
            <a:ext cx="7620000" cy="369888"/>
          </a:xfrm>
          <a:prstGeom prst="rect">
            <a:avLst/>
          </a:prstGeom>
          <a:noFill/>
        </p:spPr>
        <p:txBody>
          <a:bodyPr>
            <a:spAutoFit/>
          </a:bodyPr>
          <a:lstStyle/>
          <a:p>
            <a:pPr>
              <a:defRPr/>
            </a:pPr>
            <a:r>
              <a:rPr lang="en-US" dirty="0" smtClean="0">
                <a:latin typeface="+mn-lt"/>
              </a:rPr>
              <a:t>Positron emission </a:t>
            </a:r>
            <a:r>
              <a:rPr lang="en-US" dirty="0" err="1" smtClean="0">
                <a:latin typeface="+mn-lt"/>
              </a:rPr>
              <a:t>tomografie</a:t>
            </a:r>
            <a:r>
              <a:rPr lang="en-US" dirty="0" smtClean="0">
                <a:latin typeface="+mn-lt"/>
              </a:rPr>
              <a:t> (PET)</a:t>
            </a:r>
            <a:endParaRPr lang="en-US" dirty="0">
              <a:latin typeface="+mn-lt"/>
            </a:endParaRPr>
          </a:p>
        </p:txBody>
      </p:sp>
      <p:sp>
        <p:nvSpPr>
          <p:cNvPr id="9" name="TextBox 17"/>
          <p:cNvSpPr txBox="1"/>
          <p:nvPr/>
        </p:nvSpPr>
        <p:spPr>
          <a:xfrm>
            <a:off x="533400" y="2297112"/>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positron emitters:</a:t>
            </a:r>
            <a:endParaRPr lang="en-US" dirty="0">
              <a:latin typeface="+mn-lt"/>
            </a:endParaRPr>
          </a:p>
        </p:txBody>
      </p:sp>
      <p:pic>
        <p:nvPicPr>
          <p:cNvPr id="25603" name="Picture 3"/>
          <p:cNvPicPr>
            <a:picLocks noChangeAspect="1" noChangeArrowheads="1"/>
          </p:cNvPicPr>
          <p:nvPr/>
        </p:nvPicPr>
        <p:blipFill>
          <a:blip r:embed="rId5" cstate="print"/>
          <a:srcRect/>
          <a:stretch>
            <a:fillRect/>
          </a:stretch>
        </p:blipFill>
        <p:spPr bwMode="auto">
          <a:xfrm>
            <a:off x="3300350" y="2320366"/>
            <a:ext cx="2438400" cy="313779"/>
          </a:xfrm>
          <a:prstGeom prst="rect">
            <a:avLst/>
          </a:prstGeom>
          <a:noFill/>
          <a:ln w="9525">
            <a:noFill/>
            <a:miter lim="800000"/>
            <a:headEnd/>
            <a:tailEnd/>
          </a:ln>
        </p:spPr>
      </p:pic>
      <p:sp>
        <p:nvSpPr>
          <p:cNvPr id="11" name="TextBox 17"/>
          <p:cNvSpPr txBox="1"/>
          <p:nvPr/>
        </p:nvSpPr>
        <p:spPr>
          <a:xfrm>
            <a:off x="533400" y="2601912"/>
            <a:ext cx="7620000" cy="369888"/>
          </a:xfrm>
          <a:prstGeom prst="rect">
            <a:avLst/>
          </a:prstGeom>
          <a:noFill/>
        </p:spPr>
        <p:txBody>
          <a:bodyPr>
            <a:spAutoFit/>
          </a:bodyPr>
          <a:lstStyle/>
          <a:p>
            <a:pPr>
              <a:defRPr/>
            </a:pPr>
            <a:r>
              <a:rPr lang="en-US" dirty="0" smtClean="0">
                <a:latin typeface="+mn-lt"/>
              </a:rPr>
              <a:t>Positron </a:t>
            </a:r>
            <a:r>
              <a:rPr lang="en-US" dirty="0" err="1" smtClean="0">
                <a:latin typeface="+mn-lt"/>
              </a:rPr>
              <a:t>annihileert</a:t>
            </a:r>
            <a:r>
              <a:rPr lang="en-US" dirty="0" smtClean="0">
                <a:latin typeface="+mn-lt"/>
              </a:rPr>
              <a:t> met </a:t>
            </a:r>
            <a:r>
              <a:rPr lang="en-US" dirty="0" err="1" smtClean="0">
                <a:latin typeface="+mn-lt"/>
              </a:rPr>
              <a:t>elektron</a:t>
            </a:r>
            <a:endParaRPr lang="en-US" dirty="0">
              <a:latin typeface="+mn-lt"/>
            </a:endParaRPr>
          </a:p>
        </p:txBody>
      </p:sp>
      <p:sp>
        <p:nvSpPr>
          <p:cNvPr id="12" name="TextBox 17"/>
          <p:cNvSpPr txBox="1"/>
          <p:nvPr/>
        </p:nvSpPr>
        <p:spPr>
          <a:xfrm>
            <a:off x="533400" y="2906712"/>
            <a:ext cx="7620000" cy="369888"/>
          </a:xfrm>
          <a:prstGeom prst="rect">
            <a:avLst/>
          </a:prstGeom>
          <a:noFill/>
        </p:spPr>
        <p:txBody>
          <a:bodyPr>
            <a:spAutoFit/>
          </a:bodyPr>
          <a:lstStyle/>
          <a:p>
            <a:pPr>
              <a:defRPr/>
            </a:pPr>
            <a:r>
              <a:rPr lang="en-US" dirty="0" err="1" smtClean="0">
                <a:latin typeface="+mn-lt"/>
              </a:rPr>
              <a:t>Er</a:t>
            </a:r>
            <a:r>
              <a:rPr lang="en-US" dirty="0" smtClean="0">
                <a:latin typeface="+mn-lt"/>
              </a:rPr>
              <a:t> </a:t>
            </a:r>
            <a:r>
              <a:rPr lang="en-US" dirty="0" err="1" smtClean="0">
                <a:latin typeface="+mn-lt"/>
              </a:rPr>
              <a:t>worden</a:t>
            </a:r>
            <a:r>
              <a:rPr lang="en-US" dirty="0" smtClean="0">
                <a:latin typeface="+mn-lt"/>
              </a:rPr>
              <a:t> 2 </a:t>
            </a:r>
            <a:r>
              <a:rPr lang="en-US" dirty="0" err="1" smtClean="0">
                <a:latin typeface="+mn-lt"/>
              </a:rPr>
              <a:t>fotonen</a:t>
            </a:r>
            <a:r>
              <a:rPr lang="en-US" dirty="0" smtClean="0">
                <a:latin typeface="+mn-lt"/>
              </a:rPr>
              <a:t> </a:t>
            </a:r>
            <a:r>
              <a:rPr lang="en-US" dirty="0" err="1" smtClean="0">
                <a:latin typeface="+mn-lt"/>
              </a:rPr>
              <a:t>geproduceerd</a:t>
            </a:r>
            <a:endParaRPr lang="en-US" dirty="0">
              <a:latin typeface="+mn-lt"/>
            </a:endParaRPr>
          </a:p>
        </p:txBody>
      </p:sp>
      <p:sp>
        <p:nvSpPr>
          <p:cNvPr id="13" name="TextBox 17"/>
          <p:cNvSpPr txBox="1"/>
          <p:nvPr/>
        </p:nvSpPr>
        <p:spPr>
          <a:xfrm>
            <a:off x="533400" y="3211512"/>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a:t>
            </a:r>
            <a:r>
              <a:rPr lang="en-US" dirty="0" err="1" smtClean="0">
                <a:latin typeface="+mn-lt"/>
              </a:rPr>
              <a:t>een</a:t>
            </a:r>
            <a:r>
              <a:rPr lang="en-US" dirty="0" smtClean="0">
                <a:latin typeface="+mn-lt"/>
              </a:rPr>
              <a:t> ring van </a:t>
            </a:r>
            <a:r>
              <a:rPr lang="en-US" dirty="0" err="1" smtClean="0">
                <a:latin typeface="+mn-lt"/>
              </a:rPr>
              <a:t>foton</a:t>
            </a:r>
            <a:r>
              <a:rPr lang="en-US" dirty="0" smtClean="0">
                <a:latin typeface="+mn-lt"/>
              </a:rPr>
              <a:t> </a:t>
            </a:r>
            <a:r>
              <a:rPr lang="en-US" dirty="0" err="1" smtClean="0">
                <a:latin typeface="+mn-lt"/>
              </a:rPr>
              <a:t>detectoren</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checkerboard(across)">
                                      <p:cBhvr>
                                        <p:cTn id="15" dur="500"/>
                                        <p:tgtEl>
                                          <p:spTgt spid="2560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5" presetClass="entr" presetSubtype="10" fill="hold" nodeType="withEffect">
                                  <p:stCondLst>
                                    <p:cond delay="0"/>
                                  </p:stCondLst>
                                  <p:childTnLst>
                                    <p:set>
                                      <p:cBhvr>
                                        <p:cTn id="27" dur="1" fill="hold">
                                          <p:stCondLst>
                                            <p:cond delay="0"/>
                                          </p:stCondLst>
                                        </p:cTn>
                                        <p:tgtEl>
                                          <p:spTgt spid="25603"/>
                                        </p:tgtEl>
                                        <p:attrNameLst>
                                          <p:attrName>style.visibility</p:attrName>
                                        </p:attrNameLst>
                                      </p:cBhvr>
                                      <p:to>
                                        <p:strVal val="visible"/>
                                      </p:to>
                                    </p:set>
                                    <p:animEffect transition="in" filter="checkerboard(across)">
                                      <p:cBhvr>
                                        <p:cTn id="28" dur="500"/>
                                        <p:tgtEl>
                                          <p:spTgt spid="256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9" grpId="0"/>
      <p:bldP spid="11" grpId="0"/>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Kernspin</a:t>
            </a:r>
            <a:r>
              <a:rPr lang="en-US" i="1" kern="1200" dirty="0" smtClean="0">
                <a:solidFill>
                  <a:srgbClr val="000099"/>
                </a:solidFill>
                <a:ea typeface="+mn-ea"/>
                <a:cs typeface="+mn-cs"/>
              </a:rPr>
              <a:t> </a:t>
            </a:r>
            <a:r>
              <a:rPr lang="en-US" i="1" kern="1200" dirty="0" err="1" smtClean="0">
                <a:solidFill>
                  <a:srgbClr val="000099"/>
                </a:solidFill>
                <a:ea typeface="+mn-ea"/>
                <a:cs typeface="+mn-cs"/>
              </a:rPr>
              <a:t>resonantie</a:t>
            </a:r>
            <a:r>
              <a:rPr lang="en-US" i="1" kern="1200" dirty="0" smtClean="0">
                <a:solidFill>
                  <a:srgbClr val="000099"/>
                </a:solidFill>
                <a:ea typeface="+mn-ea"/>
                <a:cs typeface="+mn-cs"/>
              </a:rPr>
              <a:t> (NMR)</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smtClean="0">
                <a:latin typeface="+mn-lt"/>
              </a:rPr>
              <a:t>Kern in </a:t>
            </a:r>
            <a:r>
              <a:rPr lang="en-US" dirty="0" err="1" smtClean="0">
                <a:latin typeface="+mn-lt"/>
              </a:rPr>
              <a:t>magneetveld</a:t>
            </a:r>
            <a:r>
              <a:rPr lang="en-US" dirty="0" smtClean="0">
                <a:latin typeface="+mn-lt"/>
              </a:rPr>
              <a:t> </a:t>
            </a:r>
            <a:r>
              <a:rPr lang="en-US" dirty="0" err="1" smtClean="0">
                <a:latin typeface="+mn-lt"/>
              </a:rPr>
              <a:t>heeft</a:t>
            </a:r>
            <a:r>
              <a:rPr lang="en-US" dirty="0" smtClean="0">
                <a:latin typeface="+mn-lt"/>
              </a:rPr>
              <a:t> </a:t>
            </a:r>
            <a:r>
              <a:rPr lang="en-US" dirty="0" err="1" smtClean="0">
                <a:latin typeface="+mn-lt"/>
              </a:rPr>
              <a:t>energie</a:t>
            </a:r>
            <a:r>
              <a:rPr lang="en-US" dirty="0" smtClean="0">
                <a:latin typeface="+mn-lt"/>
              </a:rPr>
              <a:t> </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7650" name="Picture 2"/>
          <p:cNvPicPr>
            <a:picLocks noChangeAspect="1" noChangeArrowheads="1"/>
          </p:cNvPicPr>
          <p:nvPr/>
        </p:nvPicPr>
        <p:blipFill>
          <a:blip r:embed="rId4" cstate="print"/>
          <a:srcRect/>
          <a:stretch>
            <a:fillRect/>
          </a:stretch>
        </p:blipFill>
        <p:spPr bwMode="auto">
          <a:xfrm>
            <a:off x="6553200" y="1295400"/>
            <a:ext cx="1885950" cy="1077686"/>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4191000" y="1219200"/>
          <a:ext cx="477921" cy="349250"/>
        </p:xfrm>
        <a:graphic>
          <a:graphicData uri="http://schemas.openxmlformats.org/presentationml/2006/ole">
            <p:oleObj spid="_x0000_s342018" name="Equation" r:id="rId5" imgW="330120" imgH="241200" progId="Equation.DSMT4">
              <p:embed/>
            </p:oleObj>
          </a:graphicData>
        </a:graphic>
      </p:graphicFrame>
      <p:pic>
        <p:nvPicPr>
          <p:cNvPr id="7" name="Picture 2"/>
          <p:cNvPicPr>
            <a:picLocks noChangeAspect="1" noChangeArrowheads="1"/>
          </p:cNvPicPr>
          <p:nvPr/>
        </p:nvPicPr>
        <p:blipFill>
          <a:blip r:embed="rId6" cstate="print"/>
          <a:srcRect/>
          <a:stretch>
            <a:fillRect/>
          </a:stretch>
        </p:blipFill>
        <p:spPr bwMode="auto">
          <a:xfrm>
            <a:off x="4834905" y="4495800"/>
            <a:ext cx="4235021" cy="2362200"/>
          </a:xfrm>
          <a:prstGeom prst="rect">
            <a:avLst/>
          </a:prstGeom>
          <a:noFill/>
          <a:ln w="9525">
            <a:noFill/>
            <a:miter lim="800000"/>
            <a:headEnd/>
            <a:tailEnd/>
          </a:ln>
        </p:spPr>
      </p:pic>
      <p:sp>
        <p:nvSpPr>
          <p:cNvPr id="8" name="TextBox 17"/>
          <p:cNvSpPr txBox="1"/>
          <p:nvPr/>
        </p:nvSpPr>
        <p:spPr>
          <a:xfrm>
            <a:off x="533400" y="1535112"/>
            <a:ext cx="7620000" cy="369888"/>
          </a:xfrm>
          <a:prstGeom prst="rect">
            <a:avLst/>
          </a:prstGeom>
          <a:noFill/>
        </p:spPr>
        <p:txBody>
          <a:bodyPr>
            <a:spAutoFit/>
          </a:bodyPr>
          <a:lstStyle/>
          <a:p>
            <a:pPr>
              <a:defRPr/>
            </a:pPr>
            <a:r>
              <a:rPr lang="en-US" dirty="0" smtClean="0">
                <a:latin typeface="+mn-lt"/>
              </a:rPr>
              <a:t>Proton spin </a:t>
            </a:r>
            <a:r>
              <a:rPr lang="en-US" dirty="0" err="1" smtClean="0">
                <a:latin typeface="+mn-lt"/>
              </a:rPr>
              <a:t>kan</a:t>
            </a:r>
            <a:r>
              <a:rPr lang="en-US" dirty="0" smtClean="0">
                <a:latin typeface="+mn-lt"/>
              </a:rPr>
              <a:t> twee </a:t>
            </a:r>
            <a:r>
              <a:rPr lang="en-US" dirty="0" err="1" smtClean="0">
                <a:latin typeface="+mn-lt"/>
              </a:rPr>
              <a:t>instellingen</a:t>
            </a:r>
            <a:r>
              <a:rPr lang="en-US" dirty="0" smtClean="0">
                <a:latin typeface="+mn-lt"/>
              </a:rPr>
              <a:t> </a:t>
            </a:r>
            <a:r>
              <a:rPr lang="en-US" dirty="0" err="1" smtClean="0">
                <a:latin typeface="+mn-lt"/>
              </a:rPr>
              <a:t>hebben</a:t>
            </a:r>
            <a:r>
              <a:rPr lang="en-US" dirty="0" smtClean="0">
                <a:latin typeface="+mn-lt"/>
              </a:rPr>
              <a:t> (up, down)</a:t>
            </a:r>
            <a:endParaRPr lang="en-US" dirty="0">
              <a:latin typeface="+mn-lt"/>
            </a:endParaRPr>
          </a:p>
        </p:txBody>
      </p:sp>
      <p:sp>
        <p:nvSpPr>
          <p:cNvPr id="9" name="TextBox 17"/>
          <p:cNvSpPr txBox="1"/>
          <p:nvPr/>
        </p:nvSpPr>
        <p:spPr>
          <a:xfrm>
            <a:off x="533400" y="1839912"/>
            <a:ext cx="7620000" cy="369888"/>
          </a:xfrm>
          <a:prstGeom prst="rect">
            <a:avLst/>
          </a:prstGeom>
          <a:noFill/>
        </p:spPr>
        <p:txBody>
          <a:bodyPr>
            <a:spAutoFit/>
          </a:bodyPr>
          <a:lstStyle/>
          <a:p>
            <a:pPr>
              <a:defRPr/>
            </a:pPr>
            <a:r>
              <a:rPr lang="en-US" dirty="0" err="1" smtClean="0">
                <a:latin typeface="+mn-lt"/>
              </a:rPr>
              <a:t>Dit</a:t>
            </a:r>
            <a:r>
              <a:rPr lang="en-US" dirty="0" smtClean="0">
                <a:latin typeface="+mn-lt"/>
              </a:rPr>
              <a:t> </a:t>
            </a:r>
            <a:r>
              <a:rPr lang="en-US" dirty="0" err="1" smtClean="0">
                <a:latin typeface="+mn-lt"/>
              </a:rPr>
              <a:t>leidt</a:t>
            </a:r>
            <a:r>
              <a:rPr lang="en-US" dirty="0" smtClean="0">
                <a:latin typeface="+mn-lt"/>
              </a:rPr>
              <a:t> tot twee </a:t>
            </a:r>
            <a:r>
              <a:rPr lang="en-US" dirty="0" err="1" smtClean="0">
                <a:latin typeface="+mn-lt"/>
              </a:rPr>
              <a:t>energieniveaus</a:t>
            </a:r>
            <a:endParaRPr lang="en-US" dirty="0">
              <a:latin typeface="+mn-lt"/>
            </a:endParaRPr>
          </a:p>
        </p:txBody>
      </p:sp>
      <p:sp>
        <p:nvSpPr>
          <p:cNvPr id="10"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mn-lt"/>
              </a:rPr>
              <a:t>Er</a:t>
            </a:r>
            <a:r>
              <a:rPr lang="en-US" dirty="0" smtClean="0">
                <a:latin typeface="+mn-lt"/>
              </a:rPr>
              <a:t> </a:t>
            </a:r>
            <a:r>
              <a:rPr lang="en-US" dirty="0" err="1" smtClean="0">
                <a:latin typeface="+mn-lt"/>
              </a:rPr>
              <a:t>geldt</a:t>
            </a:r>
            <a:endParaRPr lang="en-US" dirty="0">
              <a:latin typeface="+mn-lt"/>
            </a:endParaRPr>
          </a:p>
        </p:txBody>
      </p:sp>
      <p:pic>
        <p:nvPicPr>
          <p:cNvPr id="27652" name="Picture 4"/>
          <p:cNvPicPr>
            <a:picLocks noChangeAspect="1" noChangeArrowheads="1"/>
          </p:cNvPicPr>
          <p:nvPr/>
        </p:nvPicPr>
        <p:blipFill>
          <a:blip r:embed="rId7" cstate="print"/>
          <a:srcRect/>
          <a:stretch>
            <a:fillRect/>
          </a:stretch>
        </p:blipFill>
        <p:spPr bwMode="auto">
          <a:xfrm>
            <a:off x="1524000" y="2243136"/>
            <a:ext cx="1271587" cy="257642"/>
          </a:xfrm>
          <a:prstGeom prst="rect">
            <a:avLst/>
          </a:prstGeom>
          <a:noFill/>
          <a:ln w="9525">
            <a:noFill/>
            <a:miter lim="800000"/>
            <a:headEnd/>
            <a:tailEnd/>
          </a:ln>
        </p:spPr>
      </p:pic>
      <p:sp>
        <p:nvSpPr>
          <p:cNvPr id="12" name="TextBox 17"/>
          <p:cNvSpPr txBox="1"/>
          <p:nvPr/>
        </p:nvSpPr>
        <p:spPr>
          <a:xfrm>
            <a:off x="533400" y="2935069"/>
            <a:ext cx="7620000" cy="369888"/>
          </a:xfrm>
          <a:prstGeom prst="rect">
            <a:avLst/>
          </a:prstGeom>
          <a:noFill/>
        </p:spPr>
        <p:txBody>
          <a:bodyPr>
            <a:spAutoFit/>
          </a:bodyPr>
          <a:lstStyle/>
          <a:p>
            <a:pPr>
              <a:defRPr/>
            </a:pPr>
            <a:r>
              <a:rPr lang="en-US" dirty="0" smtClean="0">
                <a:latin typeface="+mn-lt"/>
              </a:rPr>
              <a:t>In NMR </a:t>
            </a:r>
            <a:r>
              <a:rPr lang="en-US" dirty="0" err="1" smtClean="0">
                <a:latin typeface="+mn-lt"/>
              </a:rPr>
              <a:t>opstelling</a:t>
            </a:r>
            <a:r>
              <a:rPr lang="en-US" dirty="0" smtClean="0">
                <a:latin typeface="+mn-lt"/>
              </a:rPr>
              <a:t> </a:t>
            </a:r>
            <a:r>
              <a:rPr lang="en-US" dirty="0" err="1" smtClean="0">
                <a:latin typeface="+mn-lt"/>
              </a:rPr>
              <a:t>plaatsen</a:t>
            </a:r>
            <a:r>
              <a:rPr lang="en-US" dirty="0" smtClean="0">
                <a:latin typeface="+mn-lt"/>
              </a:rPr>
              <a:t> we </a:t>
            </a:r>
            <a:r>
              <a:rPr lang="en-US" dirty="0" err="1" smtClean="0">
                <a:latin typeface="+mn-lt"/>
              </a:rPr>
              <a:t>een</a:t>
            </a:r>
            <a:r>
              <a:rPr lang="en-US" dirty="0" smtClean="0">
                <a:latin typeface="+mn-lt"/>
              </a:rPr>
              <a:t> sample in </a:t>
            </a:r>
            <a:r>
              <a:rPr lang="en-US" dirty="0" err="1" smtClean="0">
                <a:latin typeface="+mn-lt"/>
              </a:rPr>
              <a:t>een</a:t>
            </a:r>
            <a:r>
              <a:rPr lang="en-US" dirty="0" smtClean="0">
                <a:latin typeface="+mn-lt"/>
              </a:rPr>
              <a:t> </a:t>
            </a:r>
            <a:r>
              <a:rPr lang="en-US" dirty="0" err="1" smtClean="0">
                <a:latin typeface="+mn-lt"/>
              </a:rPr>
              <a:t>statisch</a:t>
            </a:r>
            <a:r>
              <a:rPr lang="en-US" dirty="0" smtClean="0">
                <a:latin typeface="+mn-lt"/>
              </a:rPr>
              <a:t> </a:t>
            </a:r>
            <a:r>
              <a:rPr lang="en-US" dirty="0" err="1" smtClean="0">
                <a:latin typeface="+mn-lt"/>
              </a:rPr>
              <a:t>veld</a:t>
            </a:r>
            <a:r>
              <a:rPr lang="en-US" dirty="0" smtClean="0">
                <a:latin typeface="+mn-lt"/>
              </a:rPr>
              <a:t> </a:t>
            </a:r>
            <a:r>
              <a:rPr lang="en-US" i="1" dirty="0" smtClean="0">
                <a:latin typeface="+mn-lt"/>
              </a:rPr>
              <a:t>B</a:t>
            </a:r>
            <a:endParaRPr lang="en-US" i="1" dirty="0">
              <a:latin typeface="+mn-lt"/>
            </a:endParaRPr>
          </a:p>
        </p:txBody>
      </p:sp>
      <p:sp>
        <p:nvSpPr>
          <p:cNvPr id="13" name="TextBox 17"/>
          <p:cNvSpPr txBox="1"/>
          <p:nvPr/>
        </p:nvSpPr>
        <p:spPr>
          <a:xfrm>
            <a:off x="533400" y="3239869"/>
            <a:ext cx="7620000" cy="369888"/>
          </a:xfrm>
          <a:prstGeom prst="rect">
            <a:avLst/>
          </a:prstGeom>
          <a:noFill/>
        </p:spPr>
        <p:txBody>
          <a:bodyPr>
            <a:spAutoFit/>
          </a:bodyPr>
          <a:lstStyle/>
          <a:p>
            <a:pPr>
              <a:defRPr/>
            </a:pPr>
            <a:r>
              <a:rPr lang="en-US" dirty="0" err="1" smtClean="0">
                <a:latin typeface="+mn-lt"/>
              </a:rPr>
              <a:t>Vervolgens</a:t>
            </a:r>
            <a:r>
              <a:rPr lang="en-US" dirty="0" smtClean="0">
                <a:latin typeface="+mn-lt"/>
              </a:rPr>
              <a:t> </a:t>
            </a:r>
            <a:r>
              <a:rPr lang="en-US" dirty="0" err="1" smtClean="0">
                <a:latin typeface="+mn-lt"/>
              </a:rPr>
              <a:t>geven</a:t>
            </a:r>
            <a:r>
              <a:rPr lang="en-US" dirty="0" smtClean="0">
                <a:latin typeface="+mn-lt"/>
              </a:rPr>
              <a:t> we </a:t>
            </a:r>
            <a:r>
              <a:rPr lang="en-US" dirty="0" err="1" smtClean="0">
                <a:latin typeface="+mn-lt"/>
              </a:rPr>
              <a:t>een</a:t>
            </a:r>
            <a:r>
              <a:rPr lang="en-US" dirty="0" smtClean="0">
                <a:latin typeface="+mn-lt"/>
              </a:rPr>
              <a:t> RF pulse met </a:t>
            </a:r>
            <a:r>
              <a:rPr lang="en-US" dirty="0" err="1" smtClean="0">
                <a:latin typeface="+mn-lt"/>
              </a:rPr>
              <a:t>frequentie</a:t>
            </a:r>
            <a:r>
              <a:rPr lang="en-US" dirty="0" smtClean="0">
                <a:latin typeface="+mn-lt"/>
              </a:rPr>
              <a:t> </a:t>
            </a:r>
            <a:r>
              <a:rPr lang="en-US" i="1" dirty="0" smtClean="0">
                <a:latin typeface="+mn-lt"/>
              </a:rPr>
              <a:t>f</a:t>
            </a:r>
            <a:r>
              <a:rPr lang="en-US" dirty="0" smtClean="0">
                <a:latin typeface="+mn-lt"/>
              </a:rPr>
              <a:t>, </a:t>
            </a:r>
            <a:r>
              <a:rPr lang="en-US" dirty="0" err="1" smtClean="0">
                <a:latin typeface="+mn-lt"/>
              </a:rPr>
              <a:t>zodat</a:t>
            </a:r>
            <a:endParaRPr lang="en-US" i="1" dirty="0">
              <a:latin typeface="+mn-lt"/>
            </a:endParaRPr>
          </a:p>
        </p:txBody>
      </p:sp>
      <p:pic>
        <p:nvPicPr>
          <p:cNvPr id="27653" name="Picture 5"/>
          <p:cNvPicPr>
            <a:picLocks noChangeAspect="1" noChangeArrowheads="1"/>
          </p:cNvPicPr>
          <p:nvPr/>
        </p:nvPicPr>
        <p:blipFill>
          <a:blip r:embed="rId8" cstate="print"/>
          <a:srcRect/>
          <a:stretch>
            <a:fillRect/>
          </a:stretch>
        </p:blipFill>
        <p:spPr bwMode="auto">
          <a:xfrm>
            <a:off x="6629400" y="3340677"/>
            <a:ext cx="1824037" cy="247373"/>
          </a:xfrm>
          <a:prstGeom prst="rect">
            <a:avLst/>
          </a:prstGeom>
          <a:noFill/>
          <a:ln w="9525">
            <a:noFill/>
            <a:miter lim="800000"/>
            <a:headEnd/>
            <a:tailEnd/>
          </a:ln>
        </p:spPr>
      </p:pic>
      <p:sp>
        <p:nvSpPr>
          <p:cNvPr id="15" name="TextBox 17"/>
          <p:cNvSpPr txBox="1"/>
          <p:nvPr/>
        </p:nvSpPr>
        <p:spPr>
          <a:xfrm>
            <a:off x="533400" y="3544669"/>
            <a:ext cx="7620000" cy="369888"/>
          </a:xfrm>
          <a:prstGeom prst="rect">
            <a:avLst/>
          </a:prstGeom>
          <a:noFill/>
        </p:spPr>
        <p:txBody>
          <a:bodyPr>
            <a:spAutoFit/>
          </a:bodyPr>
          <a:lstStyle/>
          <a:p>
            <a:pPr>
              <a:defRPr/>
            </a:pPr>
            <a:r>
              <a:rPr lang="en-US" dirty="0" smtClean="0">
                <a:latin typeface="+mn-lt"/>
              </a:rPr>
              <a:t>Op </a:t>
            </a:r>
            <a:r>
              <a:rPr lang="en-US" dirty="0" err="1" smtClean="0">
                <a:latin typeface="+mn-lt"/>
              </a:rPr>
              <a:t>deze</a:t>
            </a:r>
            <a:r>
              <a:rPr lang="en-US" dirty="0" smtClean="0">
                <a:latin typeface="+mn-lt"/>
              </a:rPr>
              <a:t> </a:t>
            </a:r>
            <a:r>
              <a:rPr lang="en-US" dirty="0" err="1" smtClean="0">
                <a:latin typeface="+mn-lt"/>
              </a:rPr>
              <a:t>wijze</a:t>
            </a:r>
            <a:r>
              <a:rPr lang="en-US" dirty="0" smtClean="0">
                <a:latin typeface="+mn-lt"/>
              </a:rPr>
              <a:t> </a:t>
            </a:r>
            <a:r>
              <a:rPr lang="en-US" dirty="0" err="1" smtClean="0">
                <a:latin typeface="+mn-lt"/>
              </a:rPr>
              <a:t>induceren</a:t>
            </a:r>
            <a:r>
              <a:rPr lang="en-US" dirty="0" smtClean="0">
                <a:latin typeface="+mn-lt"/>
              </a:rPr>
              <a:t> we </a:t>
            </a:r>
            <a:r>
              <a:rPr lang="en-US" dirty="0" err="1" smtClean="0">
                <a:latin typeface="+mn-lt"/>
              </a:rPr>
              <a:t>overgangen</a:t>
            </a:r>
            <a:r>
              <a:rPr lang="en-US" dirty="0" smtClean="0">
                <a:latin typeface="+mn-lt"/>
              </a:rPr>
              <a:t> </a:t>
            </a:r>
            <a:r>
              <a:rPr lang="en-US" dirty="0" err="1" smtClean="0">
                <a:latin typeface="+mn-lt"/>
              </a:rPr>
              <a:t>tussen</a:t>
            </a:r>
            <a:r>
              <a:rPr lang="en-US" dirty="0" smtClean="0">
                <a:latin typeface="+mn-lt"/>
              </a:rPr>
              <a:t> </a:t>
            </a:r>
            <a:r>
              <a:rPr lang="en-US" dirty="0" err="1" smtClean="0">
                <a:latin typeface="+mn-lt"/>
              </a:rPr>
              <a:t>beide</a:t>
            </a:r>
            <a:r>
              <a:rPr lang="en-US" dirty="0" smtClean="0">
                <a:latin typeface="+mn-lt"/>
              </a:rPr>
              <a:t> </a:t>
            </a:r>
            <a:r>
              <a:rPr lang="en-US" dirty="0" err="1" smtClean="0">
                <a:latin typeface="+mn-lt"/>
              </a:rPr>
              <a:t>niveaus</a:t>
            </a:r>
            <a:endParaRPr lang="en-US" i="1" dirty="0">
              <a:latin typeface="+mn-lt"/>
            </a:endParaRPr>
          </a:p>
        </p:txBody>
      </p:sp>
      <p:sp>
        <p:nvSpPr>
          <p:cNvPr id="16" name="TextBox 17"/>
          <p:cNvSpPr txBox="1"/>
          <p:nvPr/>
        </p:nvSpPr>
        <p:spPr>
          <a:xfrm>
            <a:off x="533400" y="3849469"/>
            <a:ext cx="7620000" cy="369888"/>
          </a:xfrm>
          <a:prstGeom prst="rect">
            <a:avLst/>
          </a:prstGeom>
          <a:noFill/>
        </p:spPr>
        <p:txBody>
          <a:bodyPr>
            <a:spAutoFit/>
          </a:bodyPr>
          <a:lstStyle/>
          <a:p>
            <a:pPr>
              <a:defRPr/>
            </a:pPr>
            <a:r>
              <a:rPr lang="en-US" dirty="0" err="1" smtClean="0">
                <a:latin typeface="+mn-lt"/>
              </a:rPr>
              <a:t>Voor</a:t>
            </a:r>
            <a:r>
              <a:rPr lang="en-US" dirty="0" smtClean="0">
                <a:latin typeface="+mn-lt"/>
              </a:rPr>
              <a:t> </a:t>
            </a:r>
            <a:r>
              <a:rPr lang="en-US" dirty="0" err="1" smtClean="0">
                <a:latin typeface="+mn-lt"/>
              </a:rPr>
              <a:t>een</a:t>
            </a:r>
            <a:r>
              <a:rPr lang="en-US" dirty="0" smtClean="0">
                <a:latin typeface="+mn-lt"/>
              </a:rPr>
              <a:t> proton </a:t>
            </a:r>
            <a:r>
              <a:rPr lang="en-US" dirty="0" err="1" smtClean="0">
                <a:latin typeface="+mn-lt"/>
              </a:rPr>
              <a:t>hebben</a:t>
            </a:r>
            <a:r>
              <a:rPr lang="en-US" dirty="0" smtClean="0">
                <a:latin typeface="+mn-lt"/>
              </a:rPr>
              <a:t> we 42.48 MHz </a:t>
            </a:r>
            <a:r>
              <a:rPr lang="en-US" dirty="0" err="1" smtClean="0">
                <a:latin typeface="+mn-lt"/>
              </a:rPr>
              <a:t>voor</a:t>
            </a:r>
            <a:r>
              <a:rPr lang="en-US" dirty="0" smtClean="0">
                <a:latin typeface="+mn-lt"/>
              </a:rPr>
              <a:t> </a:t>
            </a:r>
            <a:r>
              <a:rPr lang="en-US" dirty="0" err="1" smtClean="0">
                <a:latin typeface="+mn-lt"/>
              </a:rPr>
              <a:t>een</a:t>
            </a:r>
            <a:r>
              <a:rPr lang="en-US" dirty="0" smtClean="0">
                <a:latin typeface="+mn-lt"/>
              </a:rPr>
              <a:t> 1.0 T </a:t>
            </a:r>
            <a:r>
              <a:rPr lang="en-US" dirty="0" err="1" smtClean="0">
                <a:latin typeface="+mn-lt"/>
              </a:rPr>
              <a:t>veld</a:t>
            </a:r>
            <a:endParaRPr lang="en-US" i="1" dirty="0">
              <a:latin typeface="+mn-lt"/>
            </a:endParaRPr>
          </a:p>
        </p:txBody>
      </p:sp>
      <p:sp>
        <p:nvSpPr>
          <p:cNvPr id="17" name="TextBox 17"/>
          <p:cNvSpPr txBox="1"/>
          <p:nvPr/>
        </p:nvSpPr>
        <p:spPr>
          <a:xfrm>
            <a:off x="533400" y="4154269"/>
            <a:ext cx="7620000" cy="369888"/>
          </a:xfrm>
          <a:prstGeom prst="rect">
            <a:avLst/>
          </a:prstGeom>
          <a:noFill/>
        </p:spPr>
        <p:txBody>
          <a:bodyPr>
            <a:spAutoFit/>
          </a:bodyPr>
          <a:lstStyle/>
          <a:p>
            <a:pPr>
              <a:defRPr/>
            </a:pPr>
            <a:r>
              <a:rPr lang="en-US" dirty="0" err="1" smtClean="0">
                <a:latin typeface="+mn-lt"/>
              </a:rPr>
              <a:t>Voor</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gebonden</a:t>
            </a:r>
            <a:r>
              <a:rPr lang="en-US" dirty="0" smtClean="0">
                <a:latin typeface="+mn-lt"/>
              </a:rPr>
              <a:t> proton </a:t>
            </a:r>
            <a:r>
              <a:rPr lang="en-US" dirty="0" err="1" smtClean="0">
                <a:latin typeface="+mn-lt"/>
              </a:rPr>
              <a:t>geldt</a:t>
            </a:r>
            <a:endParaRPr lang="en-US" i="1" dirty="0">
              <a:latin typeface="+mn-lt"/>
            </a:endParaRPr>
          </a:p>
        </p:txBody>
      </p:sp>
      <p:pic>
        <p:nvPicPr>
          <p:cNvPr id="27654" name="Picture 6"/>
          <p:cNvPicPr>
            <a:picLocks noChangeAspect="1" noChangeArrowheads="1"/>
          </p:cNvPicPr>
          <p:nvPr/>
        </p:nvPicPr>
        <p:blipFill>
          <a:blip r:embed="rId9" cstate="print"/>
          <a:srcRect/>
          <a:stretch>
            <a:fillRect/>
          </a:stretch>
        </p:blipFill>
        <p:spPr bwMode="auto">
          <a:xfrm>
            <a:off x="2743200" y="4533797"/>
            <a:ext cx="2438400" cy="308493"/>
          </a:xfrm>
          <a:prstGeom prst="rect">
            <a:avLst/>
          </a:prstGeom>
          <a:noFill/>
          <a:ln w="9525">
            <a:noFill/>
            <a:miter lim="800000"/>
            <a:headEnd/>
            <a:tailEnd/>
          </a:ln>
        </p:spPr>
      </p:pic>
      <p:sp>
        <p:nvSpPr>
          <p:cNvPr id="19" name="TextBox 17"/>
          <p:cNvSpPr txBox="1"/>
          <p:nvPr/>
        </p:nvSpPr>
        <p:spPr>
          <a:xfrm>
            <a:off x="533400" y="4840069"/>
            <a:ext cx="4953000" cy="646331"/>
          </a:xfrm>
          <a:prstGeom prst="rect">
            <a:avLst/>
          </a:prstGeom>
          <a:noFill/>
        </p:spPr>
        <p:txBody>
          <a:bodyPr wrap="square">
            <a:spAutoFit/>
          </a:bodyPr>
          <a:lstStyle/>
          <a:p>
            <a:pPr>
              <a:defRPr/>
            </a:pPr>
            <a:r>
              <a:rPr lang="en-US" dirty="0" smtClean="0">
                <a:latin typeface="+mn-lt"/>
              </a:rPr>
              <a:t>De </a:t>
            </a:r>
            <a:r>
              <a:rPr lang="en-US" dirty="0" err="1" smtClean="0">
                <a:latin typeface="+mn-lt"/>
              </a:rPr>
              <a:t>frequentieverandering</a:t>
            </a:r>
            <a:r>
              <a:rPr lang="en-US" dirty="0" smtClean="0">
                <a:latin typeface="+mn-lt"/>
              </a:rPr>
              <a:t> </a:t>
            </a:r>
            <a:r>
              <a:rPr lang="en-US" dirty="0" err="1" smtClean="0">
                <a:latin typeface="+mn-lt"/>
              </a:rPr>
              <a:t>t.g.v</a:t>
            </a:r>
            <a:r>
              <a:rPr lang="en-US" dirty="0" smtClean="0">
                <a:latin typeface="+mn-lt"/>
              </a:rPr>
              <a:t>. de </a:t>
            </a:r>
            <a:r>
              <a:rPr lang="en-US" dirty="0" err="1" smtClean="0">
                <a:latin typeface="+mn-lt"/>
              </a:rPr>
              <a:t>moleculaire</a:t>
            </a:r>
            <a:r>
              <a:rPr lang="en-US" dirty="0" smtClean="0">
                <a:latin typeface="+mn-lt"/>
              </a:rPr>
              <a:t> binding </a:t>
            </a:r>
            <a:r>
              <a:rPr lang="en-US" dirty="0" err="1" smtClean="0">
                <a:latin typeface="+mn-lt"/>
              </a:rPr>
              <a:t>noemen</a:t>
            </a:r>
            <a:r>
              <a:rPr lang="en-US" dirty="0" smtClean="0">
                <a:latin typeface="+mn-lt"/>
              </a:rPr>
              <a:t> we </a:t>
            </a:r>
            <a:r>
              <a:rPr lang="en-US" i="1" dirty="0" smtClean="0">
                <a:latin typeface="+mn-lt"/>
              </a:rPr>
              <a:t>chemical shift</a:t>
            </a:r>
            <a:endParaRPr lang="en-US" i="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nodeType="withEffect">
                                  <p:stCondLst>
                                    <p:cond delay="0"/>
                                  </p:stCondLst>
                                  <p:childTnLst>
                                    <p:set>
                                      <p:cBhvr>
                                        <p:cTn id="17" dur="1" fill="hold">
                                          <p:stCondLst>
                                            <p:cond delay="0"/>
                                          </p:stCondLst>
                                        </p:cTn>
                                        <p:tgtEl>
                                          <p:spTgt spid="27650"/>
                                        </p:tgtEl>
                                        <p:attrNameLst>
                                          <p:attrName>style.visibility</p:attrName>
                                        </p:attrNameLst>
                                      </p:cBhvr>
                                      <p:to>
                                        <p:strVal val="visible"/>
                                      </p:to>
                                    </p:set>
                                    <p:animEffect transition="in" filter="checkerboard(across)">
                                      <p:cBhvr>
                                        <p:cTn id="18" dur="500"/>
                                        <p:tgtEl>
                                          <p:spTgt spid="2765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nodeType="withEffect">
                                  <p:stCondLst>
                                    <p:cond delay="0"/>
                                  </p:stCondLst>
                                  <p:childTnLst>
                                    <p:set>
                                      <p:cBhvr>
                                        <p:cTn id="33" dur="1" fill="hold">
                                          <p:stCondLst>
                                            <p:cond delay="0"/>
                                          </p:stCondLst>
                                        </p:cTn>
                                        <p:tgtEl>
                                          <p:spTgt spid="27652"/>
                                        </p:tgtEl>
                                        <p:attrNameLst>
                                          <p:attrName>style.visibility</p:attrName>
                                        </p:attrNameLst>
                                      </p:cBhvr>
                                      <p:to>
                                        <p:strVal val="visible"/>
                                      </p:to>
                                    </p:set>
                                    <p:animEffect transition="in" filter="checkerboard(across)">
                                      <p:cBhvr>
                                        <p:cTn id="34" dur="500"/>
                                        <p:tgtEl>
                                          <p:spTgt spid="2765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par>
                                <p:cTn id="45" presetID="5" presetClass="entr" presetSubtype="10" fill="hold" nodeType="withEffect">
                                  <p:stCondLst>
                                    <p:cond delay="0"/>
                                  </p:stCondLst>
                                  <p:childTnLst>
                                    <p:set>
                                      <p:cBhvr>
                                        <p:cTn id="46" dur="1" fill="hold">
                                          <p:stCondLst>
                                            <p:cond delay="0"/>
                                          </p:stCondLst>
                                        </p:cTn>
                                        <p:tgtEl>
                                          <p:spTgt spid="27653"/>
                                        </p:tgtEl>
                                        <p:attrNameLst>
                                          <p:attrName>style.visibility</p:attrName>
                                        </p:attrNameLst>
                                      </p:cBhvr>
                                      <p:to>
                                        <p:strVal val="visible"/>
                                      </p:to>
                                    </p:set>
                                    <p:animEffect transition="in" filter="checkerboard(across)">
                                      <p:cBhvr>
                                        <p:cTn id="47" dur="500"/>
                                        <p:tgtEl>
                                          <p:spTgt spid="2765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par>
                                <p:cTn id="63" presetID="5" presetClass="entr" presetSubtype="10" fill="hold" nodeType="withEffect">
                                  <p:stCondLst>
                                    <p:cond delay="0"/>
                                  </p:stCondLst>
                                  <p:childTnLst>
                                    <p:set>
                                      <p:cBhvr>
                                        <p:cTn id="64" dur="1" fill="hold">
                                          <p:stCondLst>
                                            <p:cond delay="0"/>
                                          </p:stCondLst>
                                        </p:cTn>
                                        <p:tgtEl>
                                          <p:spTgt spid="27654"/>
                                        </p:tgtEl>
                                        <p:attrNameLst>
                                          <p:attrName>style.visibility</p:attrName>
                                        </p:attrNameLst>
                                      </p:cBhvr>
                                      <p:to>
                                        <p:strVal val="visible"/>
                                      </p:to>
                                    </p:set>
                                    <p:animEffect transition="in" filter="checkerboard(across)">
                                      <p:cBhvr>
                                        <p:cTn id="65" dur="500"/>
                                        <p:tgtEl>
                                          <p:spTgt spid="27654"/>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checkerboard(across)">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10" grpId="0"/>
      <p:bldP spid="12" grpId="0"/>
      <p:bldP spid="13" grpId="0"/>
      <p:bldP spid="15" grpId="0"/>
      <p:bldP spid="16" grpId="0"/>
      <p:bldP spid="17" grpId="0"/>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smtClean="0">
                <a:solidFill>
                  <a:srgbClr val="000099"/>
                </a:solidFill>
                <a:ea typeface="+mn-ea"/>
                <a:cs typeface="+mn-cs"/>
              </a:rPr>
              <a:t>Magnetic Resonance Imaging (MRI)</a:t>
            </a:r>
          </a:p>
        </p:txBody>
      </p:sp>
      <p:sp>
        <p:nvSpPr>
          <p:cNvPr id="18" name="TextBox 17"/>
          <p:cNvSpPr txBox="1"/>
          <p:nvPr/>
        </p:nvSpPr>
        <p:spPr>
          <a:xfrm>
            <a:off x="533400" y="1143000"/>
            <a:ext cx="7620000" cy="369888"/>
          </a:xfrm>
          <a:prstGeom prst="rect">
            <a:avLst/>
          </a:prstGeom>
          <a:noFill/>
        </p:spPr>
        <p:txBody>
          <a:bodyPr>
            <a:spAutoFit/>
          </a:bodyPr>
          <a:lstStyle/>
          <a:p>
            <a:pPr>
              <a:defRPr/>
            </a:pPr>
            <a:r>
              <a:rPr lang="en-US" dirty="0" smtClean="0">
                <a:latin typeface="+mn-lt"/>
              </a:rPr>
              <a:t>MRI </a:t>
            </a:r>
            <a:r>
              <a:rPr lang="en-US" dirty="0" err="1" smtClean="0">
                <a:latin typeface="+mn-lt"/>
              </a:rPr>
              <a:t>maakt</a:t>
            </a:r>
            <a:r>
              <a:rPr lang="en-US" dirty="0" smtClean="0">
                <a:latin typeface="+mn-lt"/>
              </a:rPr>
              <a:t> </a:t>
            </a:r>
            <a:r>
              <a:rPr lang="en-US" dirty="0" err="1" smtClean="0">
                <a:latin typeface="+mn-lt"/>
              </a:rPr>
              <a:t>beelden</a:t>
            </a:r>
            <a:r>
              <a:rPr lang="en-US" dirty="0" smtClean="0">
                <a:latin typeface="+mn-lt"/>
              </a:rPr>
              <a:t> op basis van de proton spin (NMR </a:t>
            </a:r>
            <a:r>
              <a:rPr lang="en-US" dirty="0" err="1" smtClean="0">
                <a:latin typeface="+mn-lt"/>
              </a:rPr>
              <a:t>principe</a:t>
            </a:r>
            <a:r>
              <a:rPr lang="en-US" dirty="0" smtClean="0">
                <a:latin typeface="+mn-lt"/>
              </a:rPr>
              <a:t>)</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9698" name="Picture 2"/>
          <p:cNvPicPr>
            <a:picLocks noChangeAspect="1" noChangeArrowheads="1"/>
          </p:cNvPicPr>
          <p:nvPr/>
        </p:nvPicPr>
        <p:blipFill>
          <a:blip r:embed="rId3" cstate="print"/>
          <a:srcRect/>
          <a:stretch>
            <a:fillRect/>
          </a:stretch>
        </p:blipFill>
        <p:spPr bwMode="auto">
          <a:xfrm>
            <a:off x="3693927" y="4167187"/>
            <a:ext cx="5450073" cy="2690813"/>
          </a:xfrm>
          <a:prstGeom prst="rect">
            <a:avLst/>
          </a:prstGeom>
          <a:noFill/>
          <a:ln w="9525">
            <a:noFill/>
            <a:miter lim="800000"/>
            <a:headEnd/>
            <a:tailEnd/>
          </a:ln>
        </p:spPr>
      </p:pic>
      <p:sp>
        <p:nvSpPr>
          <p:cNvPr id="6" name="TextBox 17"/>
          <p:cNvSpPr txBox="1"/>
          <p:nvPr/>
        </p:nvSpPr>
        <p:spPr>
          <a:xfrm>
            <a:off x="533400" y="1458912"/>
            <a:ext cx="7620000" cy="369888"/>
          </a:xfrm>
          <a:prstGeom prst="rect">
            <a:avLst/>
          </a:prstGeom>
          <a:noFill/>
        </p:spPr>
        <p:txBody>
          <a:bodyPr>
            <a:spAutoFit/>
          </a:bodyPr>
          <a:lstStyle/>
          <a:p>
            <a:pPr>
              <a:defRPr/>
            </a:pPr>
            <a:r>
              <a:rPr lang="en-US" dirty="0" smtClean="0">
                <a:latin typeface="+mn-lt"/>
              </a:rPr>
              <a:t>CT </a:t>
            </a:r>
            <a:r>
              <a:rPr lang="en-US" dirty="0" err="1" smtClean="0">
                <a:latin typeface="+mn-lt"/>
              </a:rPr>
              <a:t>technieken</a:t>
            </a:r>
            <a:r>
              <a:rPr lang="en-US" dirty="0" smtClean="0">
                <a:latin typeface="+mn-lt"/>
              </a:rPr>
              <a:t> </a:t>
            </a:r>
            <a:r>
              <a:rPr lang="en-US" dirty="0" err="1" smtClean="0">
                <a:latin typeface="+mn-lt"/>
              </a:rPr>
              <a:t>worden</a:t>
            </a:r>
            <a:r>
              <a:rPr lang="en-US" dirty="0" smtClean="0">
                <a:latin typeface="+mn-lt"/>
              </a:rPr>
              <a:t> </a:t>
            </a:r>
            <a:r>
              <a:rPr lang="en-US" dirty="0" err="1" smtClean="0">
                <a:latin typeface="+mn-lt"/>
              </a:rPr>
              <a:t>gebruikt</a:t>
            </a:r>
            <a:r>
              <a:rPr lang="en-US" dirty="0" smtClean="0">
                <a:latin typeface="+mn-lt"/>
              </a:rPr>
              <a:t> in de 2D of 3D </a:t>
            </a:r>
            <a:r>
              <a:rPr lang="en-US" dirty="0" err="1" smtClean="0">
                <a:latin typeface="+mn-lt"/>
              </a:rPr>
              <a:t>beeldproductie</a:t>
            </a:r>
            <a:endParaRPr lang="en-US" dirty="0">
              <a:latin typeface="+mn-lt"/>
            </a:endParaRPr>
          </a:p>
        </p:txBody>
      </p:sp>
      <p:sp>
        <p:nvSpPr>
          <p:cNvPr id="7" name="TextBox 17"/>
          <p:cNvSpPr txBox="1"/>
          <p:nvPr/>
        </p:nvSpPr>
        <p:spPr>
          <a:xfrm>
            <a:off x="533400" y="1763712"/>
            <a:ext cx="7620000" cy="369888"/>
          </a:xfrm>
          <a:prstGeom prst="rect">
            <a:avLst/>
          </a:prstGeom>
          <a:noFill/>
        </p:spPr>
        <p:txBody>
          <a:bodyPr>
            <a:spAutoFit/>
          </a:bodyPr>
          <a:lstStyle/>
          <a:p>
            <a:pPr>
              <a:defRPr/>
            </a:pPr>
            <a:r>
              <a:rPr lang="en-US" dirty="0" err="1" smtClean="0">
                <a:latin typeface="+mn-lt"/>
              </a:rPr>
              <a:t>Statisch</a:t>
            </a:r>
            <a:r>
              <a:rPr lang="en-US" dirty="0" smtClean="0">
                <a:latin typeface="+mn-lt"/>
              </a:rPr>
              <a:t> </a:t>
            </a:r>
            <a:r>
              <a:rPr lang="en-US" dirty="0" err="1" smtClean="0">
                <a:latin typeface="+mn-lt"/>
              </a:rPr>
              <a:t>magneetveld</a:t>
            </a:r>
            <a:r>
              <a:rPr lang="en-US" dirty="0" smtClean="0">
                <a:latin typeface="+mn-lt"/>
              </a:rPr>
              <a:t> </a:t>
            </a:r>
            <a:r>
              <a:rPr lang="en-US" dirty="0" err="1" smtClean="0">
                <a:latin typeface="+mn-lt"/>
              </a:rPr>
              <a:t>heeft</a:t>
            </a:r>
            <a:r>
              <a:rPr lang="en-US" dirty="0" smtClean="0">
                <a:latin typeface="+mn-lt"/>
              </a:rPr>
              <a:t> </a:t>
            </a:r>
            <a:r>
              <a:rPr lang="en-US" dirty="0" err="1" smtClean="0">
                <a:latin typeface="+mn-lt"/>
              </a:rPr>
              <a:t>een</a:t>
            </a:r>
            <a:r>
              <a:rPr lang="en-US" dirty="0" smtClean="0">
                <a:latin typeface="+mn-lt"/>
              </a:rPr>
              <a:t> gradient</a:t>
            </a:r>
            <a:endParaRPr lang="en-US" dirty="0">
              <a:latin typeface="+mn-lt"/>
            </a:endParaRPr>
          </a:p>
        </p:txBody>
      </p:sp>
      <p:sp>
        <p:nvSpPr>
          <p:cNvPr id="8" name="TextBox 17"/>
          <p:cNvSpPr txBox="1"/>
          <p:nvPr/>
        </p:nvSpPr>
        <p:spPr>
          <a:xfrm>
            <a:off x="533400" y="2068512"/>
            <a:ext cx="7620000" cy="369888"/>
          </a:xfrm>
          <a:prstGeom prst="rect">
            <a:avLst/>
          </a:prstGeom>
          <a:noFill/>
        </p:spPr>
        <p:txBody>
          <a:bodyPr>
            <a:spAutoFit/>
          </a:bodyPr>
          <a:lstStyle/>
          <a:p>
            <a:pPr>
              <a:defRPr/>
            </a:pPr>
            <a:r>
              <a:rPr lang="en-US" dirty="0" err="1" smtClean="0">
                <a:latin typeface="+mn-lt"/>
              </a:rPr>
              <a:t>Hierdoor</a:t>
            </a:r>
            <a:r>
              <a:rPr lang="en-US" dirty="0" smtClean="0">
                <a:latin typeface="+mn-lt"/>
              </a:rPr>
              <a:t> is </a:t>
            </a:r>
            <a:r>
              <a:rPr lang="en-US" dirty="0" err="1" smtClean="0">
                <a:latin typeface="+mn-lt"/>
              </a:rPr>
              <a:t>resonantie</a:t>
            </a:r>
            <a:r>
              <a:rPr lang="en-US" dirty="0" smtClean="0">
                <a:latin typeface="+mn-lt"/>
              </a:rPr>
              <a:t> </a:t>
            </a:r>
            <a:r>
              <a:rPr lang="en-US" dirty="0" err="1" smtClean="0">
                <a:latin typeface="+mn-lt"/>
              </a:rPr>
              <a:t>beperkt</a:t>
            </a:r>
            <a:r>
              <a:rPr lang="en-US" dirty="0" smtClean="0">
                <a:latin typeface="+mn-lt"/>
              </a:rPr>
              <a:t> tot </a:t>
            </a:r>
            <a:r>
              <a:rPr lang="en-US" dirty="0" err="1" smtClean="0">
                <a:latin typeface="+mn-lt"/>
              </a:rPr>
              <a:t>slechts</a:t>
            </a:r>
            <a:r>
              <a:rPr lang="en-US" dirty="0" smtClean="0">
                <a:latin typeface="+mn-lt"/>
              </a:rPr>
              <a:t> 1 </a:t>
            </a:r>
            <a:r>
              <a:rPr lang="en-US" dirty="0" err="1" smtClean="0">
                <a:latin typeface="+mn-lt"/>
              </a:rPr>
              <a:t>plaats</a:t>
            </a:r>
            <a:r>
              <a:rPr lang="en-US" dirty="0" smtClean="0">
                <a:latin typeface="+mn-lt"/>
              </a:rPr>
              <a:t> (</a:t>
            </a:r>
            <a:r>
              <a:rPr lang="en-US" dirty="0" err="1" smtClean="0">
                <a:latin typeface="+mn-lt"/>
              </a:rPr>
              <a:t>voor</a:t>
            </a:r>
            <a:r>
              <a:rPr lang="en-US" dirty="0" smtClean="0">
                <a:latin typeface="+mn-lt"/>
              </a:rPr>
              <a:t> 1 </a:t>
            </a:r>
            <a:r>
              <a:rPr lang="en-US" dirty="0" err="1" smtClean="0">
                <a:latin typeface="+mn-lt"/>
              </a:rPr>
              <a:t>frequentie</a:t>
            </a:r>
            <a:r>
              <a:rPr lang="en-US" dirty="0" smtClean="0">
                <a:latin typeface="+mn-lt"/>
              </a:rPr>
              <a:t>)</a:t>
            </a:r>
            <a:endParaRPr lang="en-US" dirty="0">
              <a:latin typeface="+mn-lt"/>
            </a:endParaRPr>
          </a:p>
        </p:txBody>
      </p:sp>
      <p:sp>
        <p:nvSpPr>
          <p:cNvPr id="9" name="TextBox 17"/>
          <p:cNvSpPr txBox="1"/>
          <p:nvPr/>
        </p:nvSpPr>
        <p:spPr>
          <a:xfrm>
            <a:off x="533400" y="2373312"/>
            <a:ext cx="7772400" cy="369332"/>
          </a:xfrm>
          <a:prstGeom prst="rect">
            <a:avLst/>
          </a:prstGeom>
          <a:noFill/>
        </p:spPr>
        <p:txBody>
          <a:bodyPr wrap="square">
            <a:spAutoFit/>
          </a:bodyPr>
          <a:lstStyle/>
          <a:p>
            <a:pPr>
              <a:defRPr/>
            </a:pPr>
            <a:r>
              <a:rPr lang="en-US" dirty="0" smtClean="0">
                <a:latin typeface="+mn-lt"/>
              </a:rPr>
              <a:t>De </a:t>
            </a:r>
            <a:r>
              <a:rPr lang="en-US" dirty="0" err="1" smtClean="0">
                <a:latin typeface="+mn-lt"/>
              </a:rPr>
              <a:t>plaats</a:t>
            </a:r>
            <a:r>
              <a:rPr lang="en-US" dirty="0" smtClean="0">
                <a:latin typeface="+mn-lt"/>
              </a:rPr>
              <a:t> van </a:t>
            </a:r>
            <a:r>
              <a:rPr lang="en-US" dirty="0" err="1" smtClean="0">
                <a:latin typeface="+mn-lt"/>
              </a:rPr>
              <a:t>resonantie</a:t>
            </a:r>
            <a:r>
              <a:rPr lang="en-US" dirty="0" smtClean="0">
                <a:latin typeface="+mn-lt"/>
              </a:rPr>
              <a:t> </a:t>
            </a:r>
            <a:r>
              <a:rPr lang="en-US" dirty="0" err="1" smtClean="0">
                <a:latin typeface="+mn-lt"/>
              </a:rPr>
              <a:t>wordt</a:t>
            </a:r>
            <a:r>
              <a:rPr lang="en-US" dirty="0" smtClean="0">
                <a:latin typeface="+mn-lt"/>
              </a:rPr>
              <a:t> </a:t>
            </a:r>
            <a:r>
              <a:rPr lang="en-US" dirty="0" err="1" smtClean="0">
                <a:latin typeface="+mn-lt"/>
              </a:rPr>
              <a:t>gevarieerd</a:t>
            </a:r>
            <a:r>
              <a:rPr lang="en-US" dirty="0" smtClean="0">
                <a:latin typeface="+mn-lt"/>
              </a:rPr>
              <a:t> (door </a:t>
            </a:r>
            <a:r>
              <a:rPr lang="en-US" dirty="0" err="1" smtClean="0">
                <a:latin typeface="+mn-lt"/>
              </a:rPr>
              <a:t>gradienten</a:t>
            </a:r>
            <a:r>
              <a:rPr lang="en-US" dirty="0" smtClean="0">
                <a:latin typeface="+mn-lt"/>
              </a:rPr>
              <a:t> of </a:t>
            </a:r>
            <a:r>
              <a:rPr lang="en-US" dirty="0" err="1" smtClean="0">
                <a:latin typeface="+mn-lt"/>
              </a:rPr>
              <a:t>frequentie</a:t>
            </a:r>
            <a:r>
              <a:rPr lang="en-US" dirty="0" smtClean="0">
                <a:latin typeface="+mn-lt"/>
              </a:rPr>
              <a:t>)</a:t>
            </a:r>
            <a:endParaRPr lang="en-US" dirty="0">
              <a:latin typeface="+mn-lt"/>
            </a:endParaRPr>
          </a:p>
        </p:txBody>
      </p:sp>
      <p:pic>
        <p:nvPicPr>
          <p:cNvPr id="10" name="Picture 2"/>
          <p:cNvPicPr>
            <a:picLocks noChangeAspect="1" noChangeArrowheads="1"/>
          </p:cNvPicPr>
          <p:nvPr/>
        </p:nvPicPr>
        <p:blipFill>
          <a:blip r:embed="rId4" cstate="print"/>
          <a:srcRect/>
          <a:stretch>
            <a:fillRect/>
          </a:stretch>
        </p:blipFill>
        <p:spPr bwMode="auto">
          <a:xfrm>
            <a:off x="762000" y="2895600"/>
            <a:ext cx="1800225" cy="1804063"/>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533400" y="5181600"/>
            <a:ext cx="2390775" cy="1600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9698"/>
                                        </p:tgtEl>
                                        <p:attrNameLst>
                                          <p:attrName>style.visibility</p:attrName>
                                        </p:attrNameLst>
                                      </p:cBhvr>
                                      <p:to>
                                        <p:strVal val="visible"/>
                                      </p:to>
                                    </p:set>
                                    <p:animEffect transition="in" filter="checkerboard(across)">
                                      <p:cBhvr>
                                        <p:cTn id="10" dur="500"/>
                                        <p:tgtEl>
                                          <p:spTgt spid="2969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90800" y="0"/>
            <a:ext cx="6019800" cy="990600"/>
          </a:xfrm>
        </p:spPr>
        <p:txBody>
          <a:bodyPr/>
          <a:lstStyle/>
          <a:p>
            <a:r>
              <a:rPr lang="en-GB" i="1" dirty="0" err="1" smtClean="0">
                <a:solidFill>
                  <a:srgbClr val="000099"/>
                </a:solidFill>
                <a:cs typeface="Times New Roman" pitchFamily="18" charset="0"/>
              </a:rPr>
              <a:t>Samenvatting</a:t>
            </a:r>
            <a:endParaRPr lang="en-GB" i="1" dirty="0">
              <a:solidFill>
                <a:srgbClr val="000099"/>
              </a:solidFill>
              <a:cs typeface="Times New Roman" pitchFamily="18" charset="0"/>
            </a:endParaRPr>
          </a:p>
        </p:txBody>
      </p:sp>
      <p:pic>
        <p:nvPicPr>
          <p:cNvPr id="134146" name="Picture 2" descr="C:\Users\jo\Desktop\yohkohsun.gif"/>
          <p:cNvPicPr>
            <a:picLocks noChangeAspect="1" noChangeArrowheads="1"/>
          </p:cNvPicPr>
          <p:nvPr/>
        </p:nvPicPr>
        <p:blipFill>
          <a:blip r:embed="rId3" cstate="print"/>
          <a:srcRect/>
          <a:stretch>
            <a:fillRect/>
          </a:stretch>
        </p:blipFill>
        <p:spPr bwMode="auto">
          <a:xfrm>
            <a:off x="3505200" y="1219200"/>
            <a:ext cx="5638800" cy="5638800"/>
          </a:xfrm>
          <a:prstGeom prst="rect">
            <a:avLst/>
          </a:prstGeom>
          <a:noFill/>
        </p:spPr>
      </p:pic>
      <p:sp>
        <p:nvSpPr>
          <p:cNvPr id="59395" name="Rectangle 3"/>
          <p:cNvSpPr>
            <a:spLocks noGrp="1" noChangeArrowheads="1"/>
          </p:cNvSpPr>
          <p:nvPr>
            <p:ph type="body" idx="1"/>
          </p:nvPr>
        </p:nvSpPr>
        <p:spPr>
          <a:xfrm>
            <a:off x="152400" y="762000"/>
            <a:ext cx="4038600" cy="3964162"/>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spcBef>
                <a:spcPct val="0"/>
              </a:spcBef>
              <a:buNone/>
            </a:pPr>
            <a:r>
              <a:rPr lang="en-GB" sz="1600" b="0" kern="1200" dirty="0" err="1" smtClean="0"/>
              <a:t>Voordelen</a:t>
            </a:r>
            <a:endParaRPr lang="en-GB" sz="1600" b="0" kern="1200" dirty="0" smtClean="0"/>
          </a:p>
          <a:p>
            <a:pPr>
              <a:spcBef>
                <a:spcPct val="0"/>
              </a:spcBef>
            </a:pPr>
            <a:r>
              <a:rPr lang="en-GB" sz="1400" b="0" kern="1200" dirty="0" smtClean="0"/>
              <a:t>Grote </a:t>
            </a:r>
            <a:r>
              <a:rPr lang="en-GB" sz="1400" b="0" kern="1200" dirty="0" err="1" smtClean="0"/>
              <a:t>hoeveelheden</a:t>
            </a:r>
            <a:r>
              <a:rPr lang="en-GB" sz="1400" b="0" kern="1200" dirty="0" smtClean="0"/>
              <a:t> </a:t>
            </a:r>
            <a:r>
              <a:rPr lang="en-GB" sz="1400" b="0" kern="1200" dirty="0" err="1" smtClean="0"/>
              <a:t>brandston</a:t>
            </a:r>
            <a:r>
              <a:rPr lang="en-GB" sz="1400" b="0" kern="1200" dirty="0" smtClean="0"/>
              <a:t> (</a:t>
            </a:r>
            <a:r>
              <a:rPr lang="en-GB" sz="1400" b="0" kern="1200" dirty="0" err="1" smtClean="0"/>
              <a:t>lage</a:t>
            </a:r>
            <a:r>
              <a:rPr lang="en-GB" sz="1400" b="0" kern="1200" dirty="0" smtClean="0"/>
              <a:t> </a:t>
            </a:r>
            <a:r>
              <a:rPr lang="en-GB" sz="1400" b="0" kern="1200" dirty="0" err="1" smtClean="0"/>
              <a:t>prijs</a:t>
            </a:r>
            <a:r>
              <a:rPr lang="en-GB" sz="1400" b="0" kern="1200" dirty="0" smtClean="0"/>
              <a:t>).</a:t>
            </a:r>
          </a:p>
          <a:p>
            <a:pPr>
              <a:spcBef>
                <a:spcPct val="0"/>
              </a:spcBef>
            </a:pPr>
            <a:r>
              <a:rPr lang="en-GB" sz="1400" b="0" kern="1200" dirty="0" err="1" smtClean="0"/>
              <a:t>Fusie</a:t>
            </a:r>
            <a:r>
              <a:rPr lang="en-GB" sz="1400" b="0" kern="1200" dirty="0" smtClean="0"/>
              <a:t> </a:t>
            </a:r>
            <a:r>
              <a:rPr lang="en-GB" sz="1400" b="0" kern="1200" dirty="0"/>
              <a:t>is CO</a:t>
            </a:r>
            <a:r>
              <a:rPr lang="en-GB" sz="1400" b="0" kern="1200" baseline="-25000" dirty="0"/>
              <a:t>2</a:t>
            </a:r>
            <a:r>
              <a:rPr lang="en-GB" sz="1400" b="0" kern="1200" dirty="0"/>
              <a:t> </a:t>
            </a:r>
            <a:r>
              <a:rPr lang="en-GB" sz="1400" b="0" kern="1200" dirty="0" err="1" smtClean="0"/>
              <a:t>neutraal</a:t>
            </a:r>
            <a:r>
              <a:rPr lang="en-GB" sz="1400" b="0" kern="1200" dirty="0" smtClean="0"/>
              <a:t>.</a:t>
            </a:r>
          </a:p>
          <a:p>
            <a:pPr>
              <a:spcBef>
                <a:spcPct val="0"/>
              </a:spcBef>
            </a:pPr>
            <a:r>
              <a:rPr lang="en-GB" sz="1400" b="0" kern="1200" dirty="0" err="1" smtClean="0"/>
              <a:t>Kleine</a:t>
            </a:r>
            <a:r>
              <a:rPr lang="en-GB" sz="1400" b="0" kern="1200" dirty="0" smtClean="0"/>
              <a:t> </a:t>
            </a:r>
            <a:r>
              <a:rPr lang="en-GB" sz="1400" b="0" kern="1200" dirty="0" err="1" smtClean="0"/>
              <a:t>hoeveelheid</a:t>
            </a:r>
            <a:r>
              <a:rPr lang="en-GB" sz="1400" b="0" kern="1200" dirty="0" smtClean="0"/>
              <a:t> </a:t>
            </a:r>
            <a:r>
              <a:rPr lang="en-GB" sz="1400" b="0" kern="1200" dirty="0" err="1" smtClean="0"/>
              <a:t>radioactief</a:t>
            </a:r>
            <a:r>
              <a:rPr lang="en-GB" sz="1400" b="0" kern="1200" dirty="0" smtClean="0"/>
              <a:t> </a:t>
            </a:r>
            <a:r>
              <a:rPr lang="en-GB" sz="1400" b="0" kern="1200" dirty="0" err="1" smtClean="0"/>
              <a:t>afval</a:t>
            </a:r>
            <a:r>
              <a:rPr lang="en-GB" sz="1400" b="0" kern="1200" dirty="0" smtClean="0"/>
              <a:t>.</a:t>
            </a:r>
          </a:p>
          <a:p>
            <a:pPr>
              <a:spcBef>
                <a:spcPct val="0"/>
              </a:spcBef>
            </a:pPr>
            <a:r>
              <a:rPr lang="en-GB" sz="1400" b="0" kern="1200" dirty="0" err="1" smtClean="0"/>
              <a:t>Geen</a:t>
            </a:r>
            <a:r>
              <a:rPr lang="en-GB" sz="1400" b="0" kern="1200" dirty="0" smtClean="0"/>
              <a:t> </a:t>
            </a:r>
            <a:r>
              <a:rPr lang="en-GB" sz="1400" b="0" kern="1200" dirty="0" err="1" smtClean="0"/>
              <a:t>risico</a:t>
            </a:r>
            <a:r>
              <a:rPr lang="en-GB" sz="1400" b="0" kern="1200" dirty="0" smtClean="0"/>
              <a:t> van </a:t>
            </a:r>
            <a:r>
              <a:rPr lang="en-GB" sz="1400" b="0" kern="1200" dirty="0" err="1" smtClean="0"/>
              <a:t>snelle</a:t>
            </a:r>
            <a:r>
              <a:rPr lang="en-GB" sz="1400" b="0" kern="1200" dirty="0" smtClean="0"/>
              <a:t> </a:t>
            </a:r>
            <a:r>
              <a:rPr lang="en-GB" sz="1400" b="0" kern="1200" dirty="0" err="1" smtClean="0"/>
              <a:t>energie</a:t>
            </a:r>
            <a:r>
              <a:rPr lang="en-GB" sz="1400" b="0" kern="1200" dirty="0" smtClean="0"/>
              <a:t> </a:t>
            </a:r>
            <a:r>
              <a:rPr lang="en-GB" sz="1400" b="0" kern="1200" dirty="0" err="1" smtClean="0"/>
              <a:t>afgifte</a:t>
            </a:r>
            <a:r>
              <a:rPr lang="en-GB" sz="1400" b="0" kern="1200" dirty="0" smtClean="0"/>
              <a:t>.</a:t>
            </a:r>
          </a:p>
          <a:p>
            <a:pPr>
              <a:spcBef>
                <a:spcPct val="0"/>
              </a:spcBef>
            </a:pPr>
            <a:r>
              <a:rPr lang="en-GB" sz="1400" b="0" kern="1200" dirty="0" err="1" smtClean="0"/>
              <a:t>Brandstof</a:t>
            </a:r>
            <a:r>
              <a:rPr lang="en-GB" sz="1400" b="0" kern="1200" dirty="0" smtClean="0"/>
              <a:t> is </a:t>
            </a:r>
            <a:r>
              <a:rPr lang="en-GB" sz="1400" b="0" kern="1200" dirty="0" err="1" smtClean="0"/>
              <a:t>overal</a:t>
            </a:r>
            <a:r>
              <a:rPr lang="en-GB" sz="1400" b="0" kern="1200" dirty="0" smtClean="0"/>
              <a:t> op </a:t>
            </a:r>
            <a:r>
              <a:rPr lang="en-GB" sz="1400" b="0" kern="1200" dirty="0" err="1" smtClean="0"/>
              <a:t>Aarde</a:t>
            </a:r>
            <a:r>
              <a:rPr lang="en-GB" sz="1400" b="0" kern="1200" dirty="0" smtClean="0"/>
              <a:t> </a:t>
            </a:r>
            <a:r>
              <a:rPr lang="en-GB" sz="1400" b="0" kern="1200" dirty="0" err="1" smtClean="0"/>
              <a:t>beschikbaar</a:t>
            </a:r>
            <a:r>
              <a:rPr lang="en-GB" sz="1400" b="0" kern="1200" dirty="0" smtClean="0"/>
              <a:t>. </a:t>
            </a:r>
          </a:p>
          <a:p>
            <a:pPr lvl="1">
              <a:spcBef>
                <a:spcPct val="0"/>
              </a:spcBef>
            </a:pPr>
            <a:r>
              <a:rPr lang="en-GB" sz="1000" b="0" kern="1200" dirty="0" err="1" smtClean="0"/>
              <a:t>Fusie</a:t>
            </a:r>
            <a:r>
              <a:rPr lang="en-GB" sz="1000" b="0" kern="1200" dirty="0" smtClean="0"/>
              <a:t> is </a:t>
            </a:r>
            <a:r>
              <a:rPr lang="en-GB" sz="1000" b="0" kern="1200" dirty="0" err="1" smtClean="0"/>
              <a:t>dus</a:t>
            </a:r>
            <a:r>
              <a:rPr lang="en-GB" sz="1000" b="0" kern="1200" dirty="0" smtClean="0"/>
              <a:t> van </a:t>
            </a:r>
            <a:r>
              <a:rPr lang="en-GB" sz="1000" b="0" kern="1200" dirty="0" err="1" smtClean="0"/>
              <a:t>belang</a:t>
            </a:r>
            <a:r>
              <a:rPr lang="en-GB" sz="1000" b="0" kern="1200" dirty="0" smtClean="0"/>
              <a:t> </a:t>
            </a:r>
            <a:r>
              <a:rPr lang="en-GB" sz="1000" b="0" kern="1200" dirty="0" err="1" smtClean="0"/>
              <a:t>voor</a:t>
            </a:r>
            <a:r>
              <a:rPr lang="en-GB" sz="1000" b="0" kern="1200" dirty="0" smtClean="0"/>
              <a:t> </a:t>
            </a:r>
            <a:r>
              <a:rPr lang="en-GB" sz="1000" b="0" kern="1200" dirty="0" err="1" smtClean="0"/>
              <a:t>iedereen</a:t>
            </a:r>
            <a:r>
              <a:rPr lang="en-GB" sz="1000" b="0" kern="1200" dirty="0" smtClean="0"/>
              <a:t> die </a:t>
            </a:r>
            <a:r>
              <a:rPr lang="en-GB" sz="1000" b="0" kern="1200" dirty="0" err="1" smtClean="0"/>
              <a:t>geen</a:t>
            </a:r>
            <a:r>
              <a:rPr lang="en-GB" sz="1000" b="0" kern="1200" dirty="0" smtClean="0"/>
              <a:t> </a:t>
            </a:r>
            <a:r>
              <a:rPr lang="en-GB" sz="1000" b="0" kern="1200" dirty="0" err="1" smtClean="0"/>
              <a:t>natuurlijke</a:t>
            </a:r>
            <a:r>
              <a:rPr lang="en-GB" sz="1000" b="0" kern="1200" dirty="0" smtClean="0"/>
              <a:t> </a:t>
            </a:r>
            <a:r>
              <a:rPr lang="en-GB" sz="1000" b="0" kern="1200" dirty="0" err="1" smtClean="0"/>
              <a:t>energiebronnen</a:t>
            </a:r>
            <a:r>
              <a:rPr lang="en-GB" sz="1000" b="0" kern="1200" dirty="0" smtClean="0"/>
              <a:t> </a:t>
            </a:r>
            <a:r>
              <a:rPr lang="en-GB" sz="1000" b="0" kern="1200" dirty="0" err="1" smtClean="0"/>
              <a:t>heeft</a:t>
            </a:r>
            <a:r>
              <a:rPr lang="en-GB" sz="1000" b="0" kern="1200" dirty="0" smtClean="0"/>
              <a:t>.</a:t>
            </a:r>
          </a:p>
          <a:p>
            <a:pPr lvl="1">
              <a:spcBef>
                <a:spcPct val="0"/>
              </a:spcBef>
            </a:pPr>
            <a:r>
              <a:rPr lang="en-GB" sz="1000" b="0" kern="1200" dirty="0" smtClean="0"/>
              <a:t>Geo-</a:t>
            </a:r>
            <a:r>
              <a:rPr lang="en-GB" sz="1000" b="0" kern="1200" dirty="0" err="1" smtClean="0"/>
              <a:t>politiek</a:t>
            </a:r>
            <a:r>
              <a:rPr lang="en-GB" sz="1000" b="0" kern="1200" dirty="0" smtClean="0"/>
              <a:t> </a:t>
            </a:r>
            <a:r>
              <a:rPr lang="en-GB" sz="1000" b="0" kern="1200" dirty="0" err="1" smtClean="0"/>
              <a:t>belang</a:t>
            </a:r>
            <a:r>
              <a:rPr lang="en-GB" sz="1000" b="0" kern="1200" dirty="0" smtClean="0"/>
              <a:t>.</a:t>
            </a:r>
          </a:p>
          <a:p>
            <a:pPr>
              <a:spcBef>
                <a:spcPct val="0"/>
              </a:spcBef>
            </a:pPr>
            <a:r>
              <a:rPr lang="en-GB" sz="1400" b="0" kern="1200" dirty="0" err="1" smtClean="0"/>
              <a:t>Geef</a:t>
            </a:r>
            <a:r>
              <a:rPr lang="en-GB" sz="1400" b="0" kern="1200" dirty="0" smtClean="0"/>
              <a:t> </a:t>
            </a:r>
            <a:r>
              <a:rPr lang="en-GB" sz="1400" b="0" kern="1200" dirty="0" err="1" smtClean="0"/>
              <a:t>proliferatie</a:t>
            </a:r>
            <a:r>
              <a:rPr lang="en-GB" sz="1400" b="0" kern="1200" dirty="0" smtClean="0"/>
              <a:t> van </a:t>
            </a:r>
            <a:r>
              <a:rPr lang="en-GB" sz="1400" b="0" kern="1200" dirty="0" err="1" smtClean="0"/>
              <a:t>materiaal</a:t>
            </a:r>
            <a:r>
              <a:rPr lang="en-GB" sz="1400" b="0" kern="1200" dirty="0" smtClean="0"/>
              <a:t> </a:t>
            </a:r>
            <a:r>
              <a:rPr lang="en-GB" sz="1400" b="0" kern="1200" dirty="0" err="1" smtClean="0"/>
              <a:t>voor</a:t>
            </a:r>
            <a:r>
              <a:rPr lang="en-GB" sz="1400" b="0" kern="1200" dirty="0" smtClean="0"/>
              <a:t> </a:t>
            </a:r>
            <a:r>
              <a:rPr lang="en-GB" sz="1400" b="0" kern="1200" dirty="0" err="1" smtClean="0"/>
              <a:t>wapens</a:t>
            </a:r>
            <a:endParaRPr lang="en-GB" sz="1400" b="0" kern="1200" dirty="0" smtClean="0"/>
          </a:p>
          <a:p>
            <a:pPr>
              <a:spcBef>
                <a:spcPct val="0"/>
              </a:spcBef>
              <a:buNone/>
            </a:pPr>
            <a:endParaRPr lang="en-GB" sz="1600" b="0" kern="1200" dirty="0" smtClean="0"/>
          </a:p>
          <a:p>
            <a:pPr>
              <a:spcBef>
                <a:spcPct val="0"/>
              </a:spcBef>
              <a:buNone/>
            </a:pPr>
            <a:r>
              <a:rPr lang="en-GB" sz="1600" b="0" kern="1200" dirty="0" err="1" smtClean="0"/>
              <a:t>Nadelen</a:t>
            </a:r>
            <a:endParaRPr lang="en-GB" sz="1600" b="0" kern="1200" dirty="0" smtClean="0"/>
          </a:p>
          <a:p>
            <a:pPr lvl="0">
              <a:defRPr/>
            </a:pPr>
            <a:r>
              <a:rPr lang="en-GB" sz="1400" b="0" kern="1200" dirty="0" err="1" smtClean="0"/>
              <a:t>Nog</a:t>
            </a:r>
            <a:r>
              <a:rPr lang="en-GB" sz="1400" b="0" kern="1200" dirty="0" smtClean="0"/>
              <a:t> </a:t>
            </a:r>
            <a:r>
              <a:rPr lang="en-GB" sz="1400" b="0" kern="1200" dirty="0" err="1" smtClean="0"/>
              <a:t>niet</a:t>
            </a:r>
            <a:r>
              <a:rPr lang="en-GB" sz="1400" b="0" kern="1200" dirty="0" smtClean="0"/>
              <a:t> </a:t>
            </a:r>
            <a:r>
              <a:rPr lang="en-GB" sz="1400" b="0" kern="1200" dirty="0" err="1" smtClean="0"/>
              <a:t>gedemonstreerd</a:t>
            </a:r>
            <a:r>
              <a:rPr lang="en-GB" sz="1400" b="0" kern="1200" dirty="0" smtClean="0"/>
              <a:t>. Het </a:t>
            </a:r>
            <a:r>
              <a:rPr lang="en-GB" sz="1400" b="0" kern="1200" dirty="0" err="1" smtClean="0"/>
              <a:t>bedrijf</a:t>
            </a:r>
            <a:r>
              <a:rPr lang="en-GB" sz="1400" b="0" kern="1200" dirty="0" smtClean="0"/>
              <a:t> </a:t>
            </a:r>
            <a:r>
              <a:rPr lang="en-GB" sz="1400" b="0" kern="1200" dirty="0" err="1" smtClean="0"/>
              <a:t>wordt</a:t>
            </a:r>
            <a:r>
              <a:rPr lang="en-GB" sz="1400" b="0" kern="1200" dirty="0" smtClean="0"/>
              <a:t> </a:t>
            </a:r>
            <a:r>
              <a:rPr lang="en-GB" sz="1400" b="0" kern="1200" dirty="0" err="1" smtClean="0"/>
              <a:t>gehinderd</a:t>
            </a:r>
            <a:r>
              <a:rPr lang="en-GB" sz="1400" b="0" kern="1200" dirty="0" smtClean="0"/>
              <a:t> door </a:t>
            </a:r>
            <a:r>
              <a:rPr lang="en-GB" sz="1400" b="0" kern="1200" dirty="0" err="1" smtClean="0"/>
              <a:t>allerlei</a:t>
            </a:r>
            <a:r>
              <a:rPr lang="en-GB" sz="1400" b="0" kern="1200" dirty="0" smtClean="0"/>
              <a:t>, op </a:t>
            </a:r>
            <a:r>
              <a:rPr lang="en-GB" sz="1400" b="0" kern="1200" dirty="0" err="1" smtClean="0"/>
              <a:t>zichzelf</a:t>
            </a:r>
            <a:r>
              <a:rPr lang="en-GB" sz="1400" b="0" kern="1200" dirty="0" smtClean="0"/>
              <a:t> </a:t>
            </a:r>
            <a:r>
              <a:rPr lang="en-GB" sz="1400" b="0" kern="1200" dirty="0" err="1" smtClean="0"/>
              <a:t>interessante</a:t>
            </a:r>
            <a:r>
              <a:rPr lang="en-GB" sz="1400" b="0" kern="1200" dirty="0" smtClean="0"/>
              <a:t> </a:t>
            </a:r>
            <a:r>
              <a:rPr lang="en-GB" sz="1400" b="0" kern="1200" dirty="0" err="1" smtClean="0"/>
              <a:t>natuurkundig</a:t>
            </a:r>
            <a:r>
              <a:rPr lang="en-GB" sz="1400" b="0" kern="1200" dirty="0" smtClean="0"/>
              <a:t> </a:t>
            </a:r>
            <a:r>
              <a:rPr lang="en-GB" sz="1400" b="0" kern="1200" dirty="0" err="1" smtClean="0"/>
              <a:t>fenomenenen</a:t>
            </a:r>
            <a:r>
              <a:rPr lang="en-GB" sz="1400" b="0" kern="1200" dirty="0" smtClean="0"/>
              <a:t>.</a:t>
            </a:r>
          </a:p>
          <a:p>
            <a:pPr lvl="0">
              <a:defRPr/>
            </a:pPr>
            <a:r>
              <a:rPr lang="en-GB" sz="1400" b="0" kern="1200" dirty="0" smtClean="0"/>
              <a:t>Het </a:t>
            </a:r>
            <a:r>
              <a:rPr lang="en-GB" sz="1400" b="0" kern="1200" dirty="0" err="1" smtClean="0"/>
              <a:t>kostenplaatje</a:t>
            </a:r>
            <a:r>
              <a:rPr lang="en-GB" sz="1400" b="0" kern="1200" dirty="0" smtClean="0"/>
              <a:t> is </a:t>
            </a:r>
            <a:r>
              <a:rPr lang="en-GB" sz="1400" b="0" kern="1200" dirty="0" err="1" smtClean="0"/>
              <a:t>onduidelijk</a:t>
            </a:r>
            <a:r>
              <a:rPr lang="en-GB" sz="1400" b="0" kern="1200" dirty="0" smtClean="0"/>
              <a:t>. Met name de </a:t>
            </a:r>
            <a:r>
              <a:rPr lang="en-GB" sz="1400" b="0" kern="1200" dirty="0" err="1" smtClean="0"/>
              <a:t>kosten</a:t>
            </a:r>
            <a:r>
              <a:rPr lang="en-GB" sz="1400" b="0" kern="1200" dirty="0" smtClean="0"/>
              <a:t> van de reactor. </a:t>
            </a:r>
            <a:endParaRPr lang="en-GB" sz="1400" b="0" kern="1200" dirty="0"/>
          </a:p>
          <a:p>
            <a:pPr>
              <a:spcBef>
                <a:spcPct val="0"/>
              </a:spcBef>
              <a:buFont typeface="Arial" pitchFamily="34" charset="0"/>
              <a:buChar char="•"/>
            </a:pPr>
            <a:endParaRPr lang="en-GB" sz="1400" b="0" kern="1200" dirty="0"/>
          </a:p>
        </p:txBody>
      </p:sp>
      <p:pic>
        <p:nvPicPr>
          <p:cNvPr id="6" name="Picture 2"/>
          <p:cNvPicPr>
            <a:picLocks noChangeAspect="1" noChangeArrowheads="1"/>
          </p:cNvPicPr>
          <p:nvPr/>
        </p:nvPicPr>
        <p:blipFill>
          <a:blip r:embed="rId4" cstate="print"/>
          <a:srcRect/>
          <a:stretch>
            <a:fillRect/>
          </a:stretch>
        </p:blipFill>
        <p:spPr bwMode="auto">
          <a:xfrm>
            <a:off x="6999775" y="4191000"/>
            <a:ext cx="2144225" cy="2667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9</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37892" name="Picture 4"/>
          <p:cNvPicPr>
            <a:picLocks noChangeAspect="1" noChangeArrowheads="1"/>
          </p:cNvPicPr>
          <p:nvPr/>
        </p:nvPicPr>
        <p:blipFill>
          <a:blip r:embed="rId3" cstate="print"/>
          <a:srcRect/>
          <a:stretch>
            <a:fillRect/>
          </a:stretch>
        </p:blipFill>
        <p:spPr bwMode="auto">
          <a:xfrm>
            <a:off x="0" y="381000"/>
            <a:ext cx="9141924" cy="5334000"/>
          </a:xfrm>
          <a:prstGeom prst="rect">
            <a:avLst/>
          </a:prstGeom>
          <a:noFill/>
          <a:ln w="9525">
            <a:noFill/>
            <a:miter lim="800000"/>
            <a:headEnd/>
            <a:tailEnd/>
          </a:ln>
        </p:spPr>
      </p:pic>
      <p:sp>
        <p:nvSpPr>
          <p:cNvPr id="17" name="Tekstvak 16"/>
          <p:cNvSpPr txBox="1"/>
          <p:nvPr/>
        </p:nvSpPr>
        <p:spPr>
          <a:xfrm>
            <a:off x="914400" y="5955268"/>
            <a:ext cx="6276142" cy="369332"/>
          </a:xfrm>
          <a:prstGeom prst="rect">
            <a:avLst/>
          </a:prstGeom>
          <a:noFill/>
        </p:spPr>
        <p:txBody>
          <a:bodyPr wrap="none" rtlCol="0">
            <a:spAutoFit/>
          </a:bodyPr>
          <a:lstStyle/>
          <a:p>
            <a:r>
              <a:rPr lang="nl-NL" dirty="0" smtClean="0">
                <a:latin typeface="+mn-lt"/>
              </a:rPr>
              <a:t>Alle reactoren in de USA zijn gebouwd in ongeveer 25 jaar</a:t>
            </a:r>
            <a:endParaRPr lang="nl-NL" dirty="0">
              <a:latin typeface="+mn-lt"/>
            </a:endParaRPr>
          </a:p>
        </p:txBody>
      </p:sp>
      <p:pic>
        <p:nvPicPr>
          <p:cNvPr id="37893" name="Picture 5"/>
          <p:cNvPicPr>
            <a:picLocks noChangeAspect="1" noChangeArrowheads="1"/>
          </p:cNvPicPr>
          <p:nvPr/>
        </p:nvPicPr>
        <p:blipFill>
          <a:blip r:embed="rId4" cstate="print"/>
          <a:srcRect/>
          <a:stretch>
            <a:fillRect/>
          </a:stretch>
        </p:blipFill>
        <p:spPr bwMode="auto">
          <a:xfrm>
            <a:off x="6324600" y="1752600"/>
            <a:ext cx="2566988" cy="14713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39000</TotalTime>
  <Words>5821</Words>
  <Application>Microsoft Office PowerPoint</Application>
  <PresentationFormat>Brief (216 x 279 mm)</PresentationFormat>
  <Paragraphs>1053</Paragraphs>
  <Slides>84</Slides>
  <Notes>84</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84</vt:i4>
      </vt:variant>
    </vt:vector>
  </HeadingPairs>
  <TitlesOfParts>
    <vt:vector size="87" baseType="lpstr">
      <vt:lpstr>Default Design</vt:lpstr>
      <vt:lpstr>Photo Editor Photo</vt:lpstr>
      <vt:lpstr>Equation</vt:lpstr>
      <vt:lpstr>Dia 1</vt:lpstr>
      <vt:lpstr>Dia 2</vt:lpstr>
      <vt:lpstr>Kernreactor</vt:lpstr>
      <vt:lpstr>Het begin</vt:lpstr>
      <vt:lpstr>Het begin</vt:lpstr>
      <vt:lpstr>EBR – 1 in Idaho (1951)</vt:lpstr>
      <vt:lpstr>Nautilus (1954)</vt:lpstr>
      <vt:lpstr>Kernenergie</vt:lpstr>
      <vt:lpstr>Dia 9</vt:lpstr>
      <vt:lpstr>Dia 10</vt:lpstr>
      <vt:lpstr>Dia 11</vt:lpstr>
      <vt:lpstr>Kernenergie en Nederland</vt:lpstr>
      <vt:lpstr>Beschikbaarheid uranium</vt:lpstr>
      <vt:lpstr>Mining accidents</vt:lpstr>
      <vt:lpstr>Coal mining accidents: USA and China</vt:lpstr>
      <vt:lpstr>Work-Related Lung Disease (WoRLD) Surveillance System</vt:lpstr>
      <vt:lpstr> Black lung disease in China </vt:lpstr>
      <vt:lpstr>Radiation exposure of coal</vt:lpstr>
      <vt:lpstr> Unclean Fuels Kill 1.5 Million People Per Year - UN  </vt:lpstr>
      <vt:lpstr>Oil spills</vt:lpstr>
      <vt:lpstr>Oil: pipeline ruptures, platform accidents</vt:lpstr>
      <vt:lpstr>Dam disasters</vt:lpstr>
      <vt:lpstr>International Nuclear Event Scale</vt:lpstr>
      <vt:lpstr>First nuclear accidents</vt:lpstr>
      <vt:lpstr>Three Mile Island – TMI-2</vt:lpstr>
      <vt:lpstr>Tsjernobyl</vt:lpstr>
      <vt:lpstr>Tsjernobyl</vt:lpstr>
      <vt:lpstr>Tsjernobyl</vt:lpstr>
      <vt:lpstr>Nuclear power – October 2008 </vt:lpstr>
      <vt:lpstr>Energy reserves – 2006 </vt:lpstr>
      <vt:lpstr>Nuclear installations in The Netherlands</vt:lpstr>
      <vt:lpstr>Borssele PWR</vt:lpstr>
      <vt:lpstr>Borssele PWR</vt:lpstr>
      <vt:lpstr>Kernsplijting</vt:lpstr>
      <vt:lpstr>Kernfusie</vt:lpstr>
      <vt:lpstr>Kernfusie</vt:lpstr>
      <vt:lpstr>“Zwakke” wisselwerking</vt:lpstr>
      <vt:lpstr>Fusie</vt:lpstr>
      <vt:lpstr>Temperatuur en kinetische energie</vt:lpstr>
      <vt:lpstr>Fusie station</vt:lpstr>
      <vt:lpstr>Kernfusie reactoren</vt:lpstr>
      <vt:lpstr>Werkzame doorsneden </vt:lpstr>
      <vt:lpstr>Tokamak</vt:lpstr>
      <vt:lpstr>Gyro motion </vt:lpstr>
      <vt:lpstr>Tokamak </vt:lpstr>
      <vt:lpstr>Toroidal curvature has its price</vt:lpstr>
      <vt:lpstr>The toroidal electric field </vt:lpstr>
      <vt:lpstr>Tokamak niet enige oplossing: W7X</vt:lpstr>
      <vt:lpstr>Compact stellarator NCSX princeton </vt:lpstr>
      <vt:lpstr>Stellarator – LHD in JAPAN </vt:lpstr>
      <vt:lpstr>A tokamak </vt:lpstr>
      <vt:lpstr>Plasma manipulation</vt:lpstr>
      <vt:lpstr>Plasma elongation </vt:lpstr>
      <vt:lpstr>Preventing impurities – divertor </vt:lpstr>
      <vt:lpstr>Plasma instabilities</vt:lpstr>
      <vt:lpstr>Voortgang in fusie onderzoek</vt:lpstr>
      <vt:lpstr>ITER</vt:lpstr>
      <vt:lpstr>Wat is ITER?</vt:lpstr>
      <vt:lpstr>Meer over ITER</vt:lpstr>
      <vt:lpstr>Ontwerp – belangrijkste eigenschappen</vt:lpstr>
      <vt:lpstr>ITER parameters</vt:lpstr>
      <vt:lpstr>Availability of the fuel </vt:lpstr>
      <vt:lpstr>Theta pinch </vt:lpstr>
      <vt:lpstr>Z-pinch </vt:lpstr>
      <vt:lpstr>Sandia labs – Z pinch: 290 TW X-rays</vt:lpstr>
      <vt:lpstr>Sandia labs – Z pinch IFE</vt:lpstr>
      <vt:lpstr>Possible drivers: ion beams</vt:lpstr>
      <vt:lpstr>Possible drivers: lasers (best shot)</vt:lpstr>
      <vt:lpstr>Possible drivers: lasers</vt:lpstr>
      <vt:lpstr>Possible drivers: lasers</vt:lpstr>
      <vt:lpstr>Problems blocking fusion energy</vt:lpstr>
      <vt:lpstr>Rayleigh-Taylor Instability –  spherical implosions / explosions</vt:lpstr>
      <vt:lpstr>Relaxing the symmetry conditions – indirect drive</vt:lpstr>
      <vt:lpstr>Relaxing the symmetry conditions – fast  ignition</vt:lpstr>
      <vt:lpstr>Interesting experiments to come</vt:lpstr>
      <vt:lpstr>Stralingsschade</vt:lpstr>
      <vt:lpstr>Stralingsschade</vt:lpstr>
      <vt:lpstr>Stralingstherapie</vt:lpstr>
      <vt:lpstr>Tracers</vt:lpstr>
      <vt:lpstr>Tomografie: CT en PET</vt:lpstr>
      <vt:lpstr>Emissie tomografie</vt:lpstr>
      <vt:lpstr>Kernspin resonantie (NMR)</vt:lpstr>
      <vt:lpstr>Magnetic Resonance Imaging (MRI)</vt:lpstr>
      <vt:lpstr>Samenvatting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1673</cp:revision>
  <cp:lastPrinted>2002-09-13T18:52:55Z</cp:lastPrinted>
  <dcterms:created xsi:type="dcterms:W3CDTF">2001-01-08T10:28:24Z</dcterms:created>
  <dcterms:modified xsi:type="dcterms:W3CDTF">2011-11-15T15:58:13Z</dcterms:modified>
</cp:coreProperties>
</file>