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1147" r:id="rId2"/>
    <p:sldId id="1148" r:id="rId3"/>
    <p:sldId id="1144" r:id="rId4"/>
    <p:sldId id="1145" r:id="rId5"/>
    <p:sldId id="1146" r:id="rId6"/>
    <p:sldId id="1066" r:id="rId7"/>
    <p:sldId id="1067" r:id="rId8"/>
    <p:sldId id="1068" r:id="rId9"/>
    <p:sldId id="1062" r:id="rId10"/>
    <p:sldId id="1069" r:id="rId11"/>
    <p:sldId id="1063" r:id="rId12"/>
    <p:sldId id="1071" r:id="rId13"/>
    <p:sldId id="1073" r:id="rId14"/>
    <p:sldId id="1074" r:id="rId15"/>
    <p:sldId id="1075" r:id="rId16"/>
    <p:sldId id="1076" r:id="rId17"/>
    <p:sldId id="1077" r:id="rId18"/>
    <p:sldId id="1078" r:id="rId19"/>
    <p:sldId id="1079" r:id="rId20"/>
    <p:sldId id="1080" r:id="rId21"/>
    <p:sldId id="1081" r:id="rId22"/>
    <p:sldId id="1082" r:id="rId23"/>
    <p:sldId id="1083" r:id="rId24"/>
    <p:sldId id="1084" r:id="rId25"/>
    <p:sldId id="1085" r:id="rId26"/>
    <p:sldId id="1106" r:id="rId27"/>
    <p:sldId id="1107" r:id="rId28"/>
    <p:sldId id="1108" r:id="rId29"/>
    <p:sldId id="1109" r:id="rId30"/>
    <p:sldId id="1110" r:id="rId31"/>
    <p:sldId id="1111" r:id="rId32"/>
    <p:sldId id="1112" r:id="rId33"/>
    <p:sldId id="1113" r:id="rId34"/>
    <p:sldId id="1124" r:id="rId35"/>
    <p:sldId id="1125" r:id="rId36"/>
    <p:sldId id="1126" r:id="rId37"/>
    <p:sldId id="1127" r:id="rId38"/>
    <p:sldId id="1128" r:id="rId39"/>
    <p:sldId id="1129" r:id="rId40"/>
    <p:sldId id="1130" r:id="rId41"/>
    <p:sldId id="1131" r:id="rId42"/>
    <p:sldId id="1132" r:id="rId43"/>
    <p:sldId id="1133" r:id="rId44"/>
    <p:sldId id="1134" r:id="rId45"/>
    <p:sldId id="1135" r:id="rId46"/>
    <p:sldId id="1136" r:id="rId47"/>
    <p:sldId id="1137" r:id="rId48"/>
    <p:sldId id="1138" r:id="rId49"/>
    <p:sldId id="1139" r:id="rId50"/>
    <p:sldId id="1140" r:id="rId51"/>
    <p:sldId id="1141" r:id="rId52"/>
    <p:sldId id="1142" r:id="rId53"/>
    <p:sldId id="1143" r:id="rId54"/>
    <p:sldId id="1120" r:id="rId55"/>
    <p:sldId id="1121" r:id="rId56"/>
  </p:sldIdLst>
  <p:sldSz cx="9144000" cy="6858000" type="letter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6600"/>
    <a:srgbClr val="FEFCAC"/>
    <a:srgbClr val="CCFF66"/>
    <a:srgbClr val="CC0000"/>
    <a:srgbClr val="003300"/>
    <a:srgbClr val="80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 autoAdjust="0"/>
  </p:normalViewPr>
  <p:slideViewPr>
    <p:cSldViewPr>
      <p:cViewPr varScale="1">
        <p:scale>
          <a:sx n="133" d="100"/>
          <a:sy n="133" d="100"/>
        </p:scale>
        <p:origin x="-9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7" Type="http://schemas.openxmlformats.org/officeDocument/2006/relationships/image" Target="../media/image84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6" Type="http://schemas.openxmlformats.org/officeDocument/2006/relationships/image" Target="../media/image83.wmf"/><Relationship Id="rId5" Type="http://schemas.openxmlformats.org/officeDocument/2006/relationships/image" Target="../media/image82.wmf"/><Relationship Id="rId4" Type="http://schemas.openxmlformats.org/officeDocument/2006/relationships/image" Target="../media/image81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87.wmf"/><Relationship Id="rId7" Type="http://schemas.openxmlformats.org/officeDocument/2006/relationships/image" Target="../media/image88.wmf"/><Relationship Id="rId12" Type="http://schemas.openxmlformats.org/officeDocument/2006/relationships/image" Target="../media/image93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77.wmf"/><Relationship Id="rId11" Type="http://schemas.openxmlformats.org/officeDocument/2006/relationships/image" Target="../media/image92.wmf"/><Relationship Id="rId5" Type="http://schemas.openxmlformats.org/officeDocument/2006/relationships/image" Target="../media/image76.wmf"/><Relationship Id="rId10" Type="http://schemas.openxmlformats.org/officeDocument/2006/relationships/image" Target="../media/image91.wmf"/><Relationship Id="rId4" Type="http://schemas.openxmlformats.org/officeDocument/2006/relationships/image" Target="../media/image75.wmf"/><Relationship Id="rId9" Type="http://schemas.openxmlformats.org/officeDocument/2006/relationships/image" Target="../media/image90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image" Target="../media/image99.wmf"/><Relationship Id="rId7" Type="http://schemas.openxmlformats.org/officeDocument/2006/relationships/image" Target="../media/image103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10" Type="http://schemas.openxmlformats.org/officeDocument/2006/relationships/image" Target="../media/image106.wmf"/><Relationship Id="rId4" Type="http://schemas.openxmlformats.org/officeDocument/2006/relationships/image" Target="../media/image100.wmf"/><Relationship Id="rId9" Type="http://schemas.openxmlformats.org/officeDocument/2006/relationships/image" Target="../media/image10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5" Type="http://schemas.openxmlformats.org/officeDocument/2006/relationships/image" Target="../media/image112.wmf"/><Relationship Id="rId4" Type="http://schemas.openxmlformats.org/officeDocument/2006/relationships/image" Target="../media/image111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image" Target="../media/image115.wmf"/><Relationship Id="rId7" Type="http://schemas.openxmlformats.org/officeDocument/2006/relationships/image" Target="../media/image119.wmf"/><Relationship Id="rId12" Type="http://schemas.openxmlformats.org/officeDocument/2006/relationships/image" Target="../media/image124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18.wmf"/><Relationship Id="rId11" Type="http://schemas.openxmlformats.org/officeDocument/2006/relationships/image" Target="../media/image123.wmf"/><Relationship Id="rId5" Type="http://schemas.openxmlformats.org/officeDocument/2006/relationships/image" Target="../media/image117.wmf"/><Relationship Id="rId10" Type="http://schemas.openxmlformats.org/officeDocument/2006/relationships/image" Target="../media/image122.wmf"/><Relationship Id="rId4" Type="http://schemas.openxmlformats.org/officeDocument/2006/relationships/image" Target="../media/image116.wmf"/><Relationship Id="rId9" Type="http://schemas.openxmlformats.org/officeDocument/2006/relationships/image" Target="../media/image12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9.wmf"/><Relationship Id="rId1" Type="http://schemas.openxmlformats.org/officeDocument/2006/relationships/image" Target="../media/image22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5.wmf"/><Relationship Id="rId1" Type="http://schemas.openxmlformats.org/officeDocument/2006/relationships/image" Target="../media/image27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10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046680F-28CB-48FE-8920-032F41C41B8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B69FBCE8-488B-42CC-A9BF-472CA028CE1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6DCC6F-50D6-4683-A002-B1C634B75D52}" type="slidenum">
              <a:rPr lang="en-US" smtClean="0">
                <a:latin typeface="Times"/>
              </a:rPr>
              <a:pPr>
                <a:defRPr/>
              </a:pPr>
              <a:t>1</a:t>
            </a:fld>
            <a:endParaRPr lang="en-US" smtClean="0">
              <a:latin typeface="Time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7F285B-7127-40A6-82A1-31B348616AA7}" type="slidenum">
              <a:rPr lang="en-US" smtClean="0">
                <a:latin typeface="Times"/>
              </a:rPr>
              <a:pPr>
                <a:defRPr/>
              </a:pPr>
              <a:t>2</a:t>
            </a:fld>
            <a:endParaRPr lang="en-US" smtClean="0">
              <a:latin typeface="Time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94B0A0-32ED-432B-83F8-DA7C3E8D44A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8B17D-8C93-41D9-8A61-6B88A2C7BEF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4C9FC26-3AFB-4582-A85F-8A59664394F1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037A-869B-4D9F-86E5-B183D52ECAD0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30EDA-F8C2-4EA9-8E0E-CA5804E561B8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9E8A7-6AE7-4270-A79D-6BBA0BB8BCEB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D3B94B-D739-48A3-849B-1A62EFC6B3B6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08B60-521F-4044-8CB8-2433A70C485D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22D70-CEFC-433C-A764-779E4D701B9C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3F25C-10C7-455A-A994-B541E4C3BBFD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AAD69-3F88-42AA-8037-D108AE691068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82208-B276-44D4-BF14-D62165037657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9B92-A8A1-4F9F-B754-3031C4F3180C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91C28-357C-4679-8476-A766647A6E3F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60453-42AB-457D-BF37-B9AD1766E309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AEDDC-1637-4DF1-BDEF-0C99B57BAFBC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EAE2A988-92F3-4916-AAC9-459C3F1B2C04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  <p:pic>
        <p:nvPicPr>
          <p:cNvPr id="1033" name="Picture 9" descr="vu_www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p:oleObj spid="_x0000_s1026" name="Photo Editor Photo" r:id="rId18" imgW="1638529" imgH="809738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39" r:id="rId12"/>
    <p:sldLayoutId id="2147484140" r:id="rId13"/>
    <p:sldLayoutId id="2147484141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png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49.png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6.bin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4.bin"/><Relationship Id="rId10" Type="http://schemas.openxmlformats.org/officeDocument/2006/relationships/oleObject" Target="../embeddings/oleObject39.bin"/><Relationship Id="rId4" Type="http://schemas.openxmlformats.org/officeDocument/2006/relationships/image" Target="../media/image62.png"/><Relationship Id="rId9" Type="http://schemas.openxmlformats.org/officeDocument/2006/relationships/oleObject" Target="../embeddings/oleObject38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4.bin"/><Relationship Id="rId5" Type="http://schemas.openxmlformats.org/officeDocument/2006/relationships/oleObject" Target="../embeddings/oleObject43.bin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1.bin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0.bin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6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96.png"/><Relationship Id="rId18" Type="http://schemas.openxmlformats.org/officeDocument/2006/relationships/oleObject" Target="../embeddings/oleObject75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67.bin"/><Relationship Id="rId12" Type="http://schemas.openxmlformats.org/officeDocument/2006/relationships/oleObject" Target="../embeddings/oleObject70.bin"/><Relationship Id="rId17" Type="http://schemas.openxmlformats.org/officeDocument/2006/relationships/oleObject" Target="../embeddings/oleObject74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3.bin"/><Relationship Id="rId20" Type="http://schemas.openxmlformats.org/officeDocument/2006/relationships/oleObject" Target="../embeddings/oleObject77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6.bin"/><Relationship Id="rId11" Type="http://schemas.openxmlformats.org/officeDocument/2006/relationships/image" Target="../media/image95.png"/><Relationship Id="rId5" Type="http://schemas.openxmlformats.org/officeDocument/2006/relationships/oleObject" Target="../embeddings/oleObject65.bin"/><Relationship Id="rId15" Type="http://schemas.openxmlformats.org/officeDocument/2006/relationships/oleObject" Target="../embeddings/oleObject72.bin"/><Relationship Id="rId10" Type="http://schemas.openxmlformats.org/officeDocument/2006/relationships/image" Target="../media/image94.png"/><Relationship Id="rId19" Type="http://schemas.openxmlformats.org/officeDocument/2006/relationships/oleObject" Target="../embeddings/oleObject76.bin"/><Relationship Id="rId4" Type="http://schemas.openxmlformats.org/officeDocument/2006/relationships/oleObject" Target="../embeddings/oleObject64.bin"/><Relationship Id="rId9" Type="http://schemas.openxmlformats.org/officeDocument/2006/relationships/oleObject" Target="../embeddings/oleObject69.bin"/><Relationship Id="rId14" Type="http://schemas.openxmlformats.org/officeDocument/2006/relationships/oleObject" Target="../embeddings/oleObject7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oleObject" Target="../embeddings/oleObject86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80.bin"/><Relationship Id="rId12" Type="http://schemas.openxmlformats.org/officeDocument/2006/relationships/oleObject" Target="../embeddings/oleObject8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7.png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79.bin"/><Relationship Id="rId15" Type="http://schemas.openxmlformats.org/officeDocument/2006/relationships/oleObject" Target="../embeddings/oleObject88.bin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78.bin"/><Relationship Id="rId9" Type="http://schemas.openxmlformats.org/officeDocument/2006/relationships/oleObject" Target="../embeddings/oleObject82.bin"/><Relationship Id="rId14" Type="http://schemas.openxmlformats.org/officeDocument/2006/relationships/oleObject" Target="../embeddings/oleObject8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91.bin"/><Relationship Id="rId5" Type="http://schemas.openxmlformats.org/officeDocument/2006/relationships/oleObject" Target="../embeddings/oleObject90.bin"/><Relationship Id="rId4" Type="http://schemas.openxmlformats.org/officeDocument/2006/relationships/oleObject" Target="../embeddings/oleObject8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o@nikhef.n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nikhef.nl/~jo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13" Type="http://schemas.openxmlformats.org/officeDocument/2006/relationships/image" Target="../media/image125.png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97.bin"/><Relationship Id="rId12" Type="http://schemas.openxmlformats.org/officeDocument/2006/relationships/oleObject" Target="../embeddings/oleObject102.bin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05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96.bin"/><Relationship Id="rId11" Type="http://schemas.openxmlformats.org/officeDocument/2006/relationships/oleObject" Target="../embeddings/oleObject101.bin"/><Relationship Id="rId5" Type="http://schemas.openxmlformats.org/officeDocument/2006/relationships/oleObject" Target="../embeddings/oleObject95.bin"/><Relationship Id="rId15" Type="http://schemas.openxmlformats.org/officeDocument/2006/relationships/oleObject" Target="../embeddings/oleObject104.bin"/><Relationship Id="rId10" Type="http://schemas.openxmlformats.org/officeDocument/2006/relationships/oleObject" Target="../embeddings/oleObject100.bin"/><Relationship Id="rId4" Type="http://schemas.openxmlformats.org/officeDocument/2006/relationships/oleObject" Target="../embeddings/oleObject94.bin"/><Relationship Id="rId9" Type="http://schemas.openxmlformats.org/officeDocument/2006/relationships/oleObject" Target="../embeddings/oleObject99.bin"/><Relationship Id="rId14" Type="http://schemas.openxmlformats.org/officeDocument/2006/relationships/oleObject" Target="../embeddings/oleObject10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07.bin"/><Relationship Id="rId5" Type="http://schemas.openxmlformats.org/officeDocument/2006/relationships/image" Target="../media/image129.png"/><Relationship Id="rId4" Type="http://schemas.openxmlformats.org/officeDocument/2006/relationships/oleObject" Target="../embeddings/oleObject10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13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10.bin"/><Relationship Id="rId5" Type="http://schemas.openxmlformats.org/officeDocument/2006/relationships/oleObject" Target="../embeddings/oleObject109.bin"/><Relationship Id="rId4" Type="http://schemas.openxmlformats.org/officeDocument/2006/relationships/image" Target="../media/image1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3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12.bin"/><Relationship Id="rId5" Type="http://schemas.openxmlformats.org/officeDocument/2006/relationships/oleObject" Target="../embeddings/oleObject111.bin"/><Relationship Id="rId10" Type="http://schemas.openxmlformats.org/officeDocument/2006/relationships/image" Target="../media/image139.png"/><Relationship Id="rId4" Type="http://schemas.openxmlformats.org/officeDocument/2006/relationships/image" Target="../media/image136.png"/><Relationship Id="rId9" Type="http://schemas.openxmlformats.org/officeDocument/2006/relationships/image" Target="../media/image13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3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5" Type="http://schemas.openxmlformats.org/officeDocument/2006/relationships/image" Target="../media/image141.png"/><Relationship Id="rId10" Type="http://schemas.openxmlformats.org/officeDocument/2006/relationships/image" Target="../media/image146.png"/><Relationship Id="rId4" Type="http://schemas.openxmlformats.org/officeDocument/2006/relationships/image" Target="../media/image140.png"/><Relationship Id="rId9" Type="http://schemas.openxmlformats.org/officeDocument/2006/relationships/image" Target="../media/image1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13" Type="http://schemas.openxmlformats.org/officeDocument/2006/relationships/image" Target="../media/image158.png"/><Relationship Id="rId3" Type="http://schemas.openxmlformats.org/officeDocument/2006/relationships/image" Target="../media/image148.png"/><Relationship Id="rId7" Type="http://schemas.openxmlformats.org/officeDocument/2006/relationships/image" Target="../media/image152.png"/><Relationship Id="rId12" Type="http://schemas.openxmlformats.org/officeDocument/2006/relationships/image" Target="../media/image157.png"/><Relationship Id="rId17" Type="http://schemas.openxmlformats.org/officeDocument/2006/relationships/image" Target="../media/image162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1.png"/><Relationship Id="rId11" Type="http://schemas.openxmlformats.org/officeDocument/2006/relationships/image" Target="../media/image156.png"/><Relationship Id="rId5" Type="http://schemas.openxmlformats.org/officeDocument/2006/relationships/image" Target="../media/image150.png"/><Relationship Id="rId15" Type="http://schemas.openxmlformats.org/officeDocument/2006/relationships/image" Target="../media/image160.png"/><Relationship Id="rId10" Type="http://schemas.openxmlformats.org/officeDocument/2006/relationships/image" Target="../media/image155.png"/><Relationship Id="rId4" Type="http://schemas.openxmlformats.org/officeDocument/2006/relationships/image" Target="../media/image149.png"/><Relationship Id="rId9" Type="http://schemas.openxmlformats.org/officeDocument/2006/relationships/image" Target="../media/image154.png"/><Relationship Id="rId14" Type="http://schemas.openxmlformats.org/officeDocument/2006/relationships/image" Target="../media/image15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72.png"/><Relationship Id="rId18" Type="http://schemas.openxmlformats.org/officeDocument/2006/relationships/image" Target="../media/image177.png"/><Relationship Id="rId3" Type="http://schemas.openxmlformats.org/officeDocument/2006/relationships/image" Target="../media/image163.png"/><Relationship Id="rId7" Type="http://schemas.openxmlformats.org/officeDocument/2006/relationships/image" Target="../media/image166.png"/><Relationship Id="rId12" Type="http://schemas.openxmlformats.org/officeDocument/2006/relationships/image" Target="../media/image171.png"/><Relationship Id="rId17" Type="http://schemas.openxmlformats.org/officeDocument/2006/relationships/image" Target="../media/image176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7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5.png"/><Relationship Id="rId11" Type="http://schemas.openxmlformats.org/officeDocument/2006/relationships/image" Target="../media/image170.png"/><Relationship Id="rId5" Type="http://schemas.openxmlformats.org/officeDocument/2006/relationships/image" Target="../media/image164.png"/><Relationship Id="rId15" Type="http://schemas.openxmlformats.org/officeDocument/2006/relationships/image" Target="../media/image174.png"/><Relationship Id="rId10" Type="http://schemas.openxmlformats.org/officeDocument/2006/relationships/image" Target="../media/image169.png"/><Relationship Id="rId19" Type="http://schemas.openxmlformats.org/officeDocument/2006/relationships/image" Target="../media/image178.png"/><Relationship Id="rId4" Type="http://schemas.openxmlformats.org/officeDocument/2006/relationships/image" Target="../media/image161.png"/><Relationship Id="rId9" Type="http://schemas.openxmlformats.org/officeDocument/2006/relationships/image" Target="../media/image168.png"/><Relationship Id="rId14" Type="http://schemas.openxmlformats.org/officeDocument/2006/relationships/image" Target="../media/image17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185.png"/><Relationship Id="rId18" Type="http://schemas.openxmlformats.org/officeDocument/2006/relationships/image" Target="../media/image189.png"/><Relationship Id="rId3" Type="http://schemas.openxmlformats.org/officeDocument/2006/relationships/image" Target="../media/image179.png"/><Relationship Id="rId7" Type="http://schemas.openxmlformats.org/officeDocument/2006/relationships/image" Target="../media/image181.png"/><Relationship Id="rId12" Type="http://schemas.openxmlformats.org/officeDocument/2006/relationships/image" Target="../media/image171.png"/><Relationship Id="rId17" Type="http://schemas.openxmlformats.org/officeDocument/2006/relationships/image" Target="../media/image188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87.png"/><Relationship Id="rId20" Type="http://schemas.openxmlformats.org/officeDocument/2006/relationships/image" Target="../media/image19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0.png"/><Relationship Id="rId11" Type="http://schemas.openxmlformats.org/officeDocument/2006/relationships/image" Target="../media/image178.png"/><Relationship Id="rId5" Type="http://schemas.openxmlformats.org/officeDocument/2006/relationships/image" Target="../media/image174.png"/><Relationship Id="rId15" Type="http://schemas.openxmlformats.org/officeDocument/2006/relationships/image" Target="../media/image186.png"/><Relationship Id="rId10" Type="http://schemas.openxmlformats.org/officeDocument/2006/relationships/image" Target="../media/image184.png"/><Relationship Id="rId19" Type="http://schemas.openxmlformats.org/officeDocument/2006/relationships/image" Target="../media/image190.png"/><Relationship Id="rId4" Type="http://schemas.openxmlformats.org/officeDocument/2006/relationships/image" Target="../media/image172.png"/><Relationship Id="rId9" Type="http://schemas.openxmlformats.org/officeDocument/2006/relationships/image" Target="../media/image183.png"/><Relationship Id="rId14" Type="http://schemas.openxmlformats.org/officeDocument/2006/relationships/image" Target="../media/image16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13" Type="http://schemas.openxmlformats.org/officeDocument/2006/relationships/image" Target="../media/image201.png"/><Relationship Id="rId18" Type="http://schemas.openxmlformats.org/officeDocument/2006/relationships/image" Target="../media/image206.png"/><Relationship Id="rId3" Type="http://schemas.openxmlformats.org/officeDocument/2006/relationships/image" Target="../media/image186.png"/><Relationship Id="rId7" Type="http://schemas.openxmlformats.org/officeDocument/2006/relationships/image" Target="../media/image195.png"/><Relationship Id="rId12" Type="http://schemas.openxmlformats.org/officeDocument/2006/relationships/image" Target="../media/image200.png"/><Relationship Id="rId17" Type="http://schemas.openxmlformats.org/officeDocument/2006/relationships/image" Target="../media/image205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204.png"/><Relationship Id="rId20" Type="http://schemas.openxmlformats.org/officeDocument/2006/relationships/image" Target="../media/image20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4.png"/><Relationship Id="rId11" Type="http://schemas.openxmlformats.org/officeDocument/2006/relationships/image" Target="../media/image199.png"/><Relationship Id="rId5" Type="http://schemas.openxmlformats.org/officeDocument/2006/relationships/image" Target="../media/image193.png"/><Relationship Id="rId15" Type="http://schemas.openxmlformats.org/officeDocument/2006/relationships/image" Target="../media/image203.png"/><Relationship Id="rId10" Type="http://schemas.openxmlformats.org/officeDocument/2006/relationships/image" Target="../media/image198.png"/><Relationship Id="rId19" Type="http://schemas.openxmlformats.org/officeDocument/2006/relationships/image" Target="../media/image207.png"/><Relationship Id="rId4" Type="http://schemas.openxmlformats.org/officeDocument/2006/relationships/image" Target="../media/image192.png"/><Relationship Id="rId9" Type="http://schemas.openxmlformats.org/officeDocument/2006/relationships/image" Target="../media/image197.png"/><Relationship Id="rId14" Type="http://schemas.openxmlformats.org/officeDocument/2006/relationships/image" Target="../media/image20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3" Type="http://schemas.openxmlformats.org/officeDocument/2006/relationships/image" Target="../media/image209.png"/><Relationship Id="rId7" Type="http://schemas.openxmlformats.org/officeDocument/2006/relationships/image" Target="../media/image2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2.png"/><Relationship Id="rId5" Type="http://schemas.openxmlformats.org/officeDocument/2006/relationships/image" Target="../media/image211.png"/><Relationship Id="rId4" Type="http://schemas.openxmlformats.org/officeDocument/2006/relationships/image" Target="../media/image210.png"/><Relationship Id="rId9" Type="http://schemas.openxmlformats.org/officeDocument/2006/relationships/image" Target="../media/image21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png"/><Relationship Id="rId13" Type="http://schemas.openxmlformats.org/officeDocument/2006/relationships/image" Target="../media/image224.png"/><Relationship Id="rId3" Type="http://schemas.openxmlformats.org/officeDocument/2006/relationships/image" Target="../media/image211.png"/><Relationship Id="rId7" Type="http://schemas.openxmlformats.org/officeDocument/2006/relationships/image" Target="../media/image218.png"/><Relationship Id="rId12" Type="http://schemas.openxmlformats.org/officeDocument/2006/relationships/image" Target="../media/image223.png"/><Relationship Id="rId17" Type="http://schemas.openxmlformats.org/officeDocument/2006/relationships/image" Target="../media/image228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2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7.png"/><Relationship Id="rId11" Type="http://schemas.openxmlformats.org/officeDocument/2006/relationships/image" Target="../media/image222.png"/><Relationship Id="rId5" Type="http://schemas.openxmlformats.org/officeDocument/2006/relationships/image" Target="../media/image216.png"/><Relationship Id="rId15" Type="http://schemas.openxmlformats.org/officeDocument/2006/relationships/image" Target="../media/image226.png"/><Relationship Id="rId10" Type="http://schemas.openxmlformats.org/officeDocument/2006/relationships/image" Target="../media/image221.png"/><Relationship Id="rId4" Type="http://schemas.openxmlformats.org/officeDocument/2006/relationships/image" Target="../media/image212.png"/><Relationship Id="rId9" Type="http://schemas.openxmlformats.org/officeDocument/2006/relationships/image" Target="../media/image220.png"/><Relationship Id="rId14" Type="http://schemas.openxmlformats.org/officeDocument/2006/relationships/image" Target="../media/image2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8.png"/><Relationship Id="rId7" Type="http://schemas.openxmlformats.org/officeDocument/2006/relationships/image" Target="../media/image2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1.png"/><Relationship Id="rId5" Type="http://schemas.openxmlformats.org/officeDocument/2006/relationships/image" Target="../media/image230.png"/><Relationship Id="rId4" Type="http://schemas.openxmlformats.org/officeDocument/2006/relationships/image" Target="../media/image22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7.png"/><Relationship Id="rId3" Type="http://schemas.openxmlformats.org/officeDocument/2006/relationships/image" Target="../media/image233.png"/><Relationship Id="rId7" Type="http://schemas.openxmlformats.org/officeDocument/2006/relationships/image" Target="../media/image2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5.png"/><Relationship Id="rId5" Type="http://schemas.openxmlformats.org/officeDocument/2006/relationships/image" Target="../media/image185.png"/><Relationship Id="rId4" Type="http://schemas.openxmlformats.org/officeDocument/2006/relationships/image" Target="../media/image2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2.png"/><Relationship Id="rId3" Type="http://schemas.openxmlformats.org/officeDocument/2006/relationships/image" Target="../media/image206.png"/><Relationship Id="rId7" Type="http://schemas.openxmlformats.org/officeDocument/2006/relationships/image" Target="../media/image2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0.png"/><Relationship Id="rId5" Type="http://schemas.openxmlformats.org/officeDocument/2006/relationships/image" Target="../media/image239.png"/><Relationship Id="rId4" Type="http://schemas.openxmlformats.org/officeDocument/2006/relationships/image" Target="../media/image2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13" Type="http://schemas.openxmlformats.org/officeDocument/2006/relationships/image" Target="../media/image254.png"/><Relationship Id="rId3" Type="http://schemas.openxmlformats.org/officeDocument/2006/relationships/image" Target="../media/image244.png"/><Relationship Id="rId7" Type="http://schemas.openxmlformats.org/officeDocument/2006/relationships/image" Target="../media/image248.png"/><Relationship Id="rId12" Type="http://schemas.openxmlformats.org/officeDocument/2006/relationships/image" Target="../media/image2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7.png"/><Relationship Id="rId11" Type="http://schemas.openxmlformats.org/officeDocument/2006/relationships/image" Target="../media/image252.png"/><Relationship Id="rId5" Type="http://schemas.openxmlformats.org/officeDocument/2006/relationships/image" Target="../media/image246.png"/><Relationship Id="rId10" Type="http://schemas.openxmlformats.org/officeDocument/2006/relationships/image" Target="../media/image251.png"/><Relationship Id="rId4" Type="http://schemas.openxmlformats.org/officeDocument/2006/relationships/image" Target="../media/image245.png"/><Relationship Id="rId9" Type="http://schemas.openxmlformats.org/officeDocument/2006/relationships/image" Target="../media/image250.png"/><Relationship Id="rId14" Type="http://schemas.openxmlformats.org/officeDocument/2006/relationships/image" Target="../media/image25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13" Type="http://schemas.openxmlformats.org/officeDocument/2006/relationships/image" Target="../media/image264.png"/><Relationship Id="rId3" Type="http://schemas.openxmlformats.org/officeDocument/2006/relationships/image" Target="../media/image244.png"/><Relationship Id="rId7" Type="http://schemas.openxmlformats.org/officeDocument/2006/relationships/image" Target="../media/image258.png"/><Relationship Id="rId12" Type="http://schemas.openxmlformats.org/officeDocument/2006/relationships/image" Target="../media/image26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7.png"/><Relationship Id="rId11" Type="http://schemas.openxmlformats.org/officeDocument/2006/relationships/image" Target="../media/image262.png"/><Relationship Id="rId5" Type="http://schemas.openxmlformats.org/officeDocument/2006/relationships/image" Target="../media/image256.png"/><Relationship Id="rId10" Type="http://schemas.openxmlformats.org/officeDocument/2006/relationships/image" Target="../media/image261.png"/><Relationship Id="rId4" Type="http://schemas.openxmlformats.org/officeDocument/2006/relationships/image" Target="../media/image250.png"/><Relationship Id="rId9" Type="http://schemas.openxmlformats.org/officeDocument/2006/relationships/image" Target="../media/image260.png"/><Relationship Id="rId14" Type="http://schemas.openxmlformats.org/officeDocument/2006/relationships/image" Target="../media/image26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.png"/><Relationship Id="rId13" Type="http://schemas.openxmlformats.org/officeDocument/2006/relationships/image" Target="../media/image275.png"/><Relationship Id="rId18" Type="http://schemas.openxmlformats.org/officeDocument/2006/relationships/image" Target="../media/image280.png"/><Relationship Id="rId3" Type="http://schemas.openxmlformats.org/officeDocument/2006/relationships/image" Target="../media/image266.png"/><Relationship Id="rId7" Type="http://schemas.openxmlformats.org/officeDocument/2006/relationships/image" Target="../media/image270.png"/><Relationship Id="rId12" Type="http://schemas.openxmlformats.org/officeDocument/2006/relationships/image" Target="../media/image274.png"/><Relationship Id="rId17" Type="http://schemas.openxmlformats.org/officeDocument/2006/relationships/image" Target="../media/image279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27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9.png"/><Relationship Id="rId11" Type="http://schemas.openxmlformats.org/officeDocument/2006/relationships/image" Target="../media/image273.png"/><Relationship Id="rId5" Type="http://schemas.openxmlformats.org/officeDocument/2006/relationships/image" Target="../media/image268.png"/><Relationship Id="rId15" Type="http://schemas.openxmlformats.org/officeDocument/2006/relationships/image" Target="../media/image277.png"/><Relationship Id="rId10" Type="http://schemas.openxmlformats.org/officeDocument/2006/relationships/image" Target="../media/image272.png"/><Relationship Id="rId4" Type="http://schemas.openxmlformats.org/officeDocument/2006/relationships/image" Target="../media/image267.png"/><Relationship Id="rId9" Type="http://schemas.openxmlformats.org/officeDocument/2006/relationships/image" Target="../media/image271.png"/><Relationship Id="rId14" Type="http://schemas.openxmlformats.org/officeDocument/2006/relationships/image" Target="../media/image2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png"/><Relationship Id="rId13" Type="http://schemas.openxmlformats.org/officeDocument/2006/relationships/image" Target="../media/image287.png"/><Relationship Id="rId3" Type="http://schemas.openxmlformats.org/officeDocument/2006/relationships/image" Target="../media/image281.png"/><Relationship Id="rId7" Type="http://schemas.openxmlformats.org/officeDocument/2006/relationships/image" Target="../media/image282.png"/><Relationship Id="rId12" Type="http://schemas.openxmlformats.org/officeDocument/2006/relationships/image" Target="../media/image286.png"/><Relationship Id="rId2" Type="http://schemas.openxmlformats.org/officeDocument/2006/relationships/notesSlide" Target="../notesSlides/notesSlide40.xml"/><Relationship Id="rId16" Type="http://schemas.openxmlformats.org/officeDocument/2006/relationships/image" Target="../media/image29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0.png"/><Relationship Id="rId11" Type="http://schemas.openxmlformats.org/officeDocument/2006/relationships/image" Target="../media/image279.png"/><Relationship Id="rId5" Type="http://schemas.openxmlformats.org/officeDocument/2006/relationships/image" Target="../media/image278.png"/><Relationship Id="rId15" Type="http://schemas.openxmlformats.org/officeDocument/2006/relationships/image" Target="../media/image289.png"/><Relationship Id="rId10" Type="http://schemas.openxmlformats.org/officeDocument/2006/relationships/image" Target="../media/image285.png"/><Relationship Id="rId4" Type="http://schemas.openxmlformats.org/officeDocument/2006/relationships/image" Target="../media/image274.png"/><Relationship Id="rId9" Type="http://schemas.openxmlformats.org/officeDocument/2006/relationships/image" Target="../media/image284.png"/><Relationship Id="rId14" Type="http://schemas.openxmlformats.org/officeDocument/2006/relationships/image" Target="../media/image28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png"/><Relationship Id="rId3" Type="http://schemas.openxmlformats.org/officeDocument/2006/relationships/image" Target="../media/image291.png"/><Relationship Id="rId7" Type="http://schemas.openxmlformats.org/officeDocument/2006/relationships/image" Target="../media/image29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6.png"/><Relationship Id="rId5" Type="http://schemas.openxmlformats.org/officeDocument/2006/relationships/image" Target="../media/image292.png"/><Relationship Id="rId10" Type="http://schemas.openxmlformats.org/officeDocument/2006/relationships/image" Target="../media/image296.png"/><Relationship Id="rId4" Type="http://schemas.openxmlformats.org/officeDocument/2006/relationships/image" Target="../media/image290.png"/><Relationship Id="rId9" Type="http://schemas.openxmlformats.org/officeDocument/2006/relationships/image" Target="../media/image29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13" Type="http://schemas.openxmlformats.org/officeDocument/2006/relationships/image" Target="../media/image305.png"/><Relationship Id="rId3" Type="http://schemas.openxmlformats.org/officeDocument/2006/relationships/image" Target="../media/image297.png"/><Relationship Id="rId7" Type="http://schemas.openxmlformats.org/officeDocument/2006/relationships/image" Target="../media/image300.png"/><Relationship Id="rId12" Type="http://schemas.openxmlformats.org/officeDocument/2006/relationships/image" Target="../media/image30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9.png"/><Relationship Id="rId11" Type="http://schemas.openxmlformats.org/officeDocument/2006/relationships/image" Target="../media/image303.png"/><Relationship Id="rId5" Type="http://schemas.openxmlformats.org/officeDocument/2006/relationships/image" Target="../media/image268.png"/><Relationship Id="rId10" Type="http://schemas.openxmlformats.org/officeDocument/2006/relationships/image" Target="../media/image302.png"/><Relationship Id="rId4" Type="http://schemas.openxmlformats.org/officeDocument/2006/relationships/image" Target="../media/image298.png"/><Relationship Id="rId9" Type="http://schemas.openxmlformats.org/officeDocument/2006/relationships/image" Target="../media/image27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png"/><Relationship Id="rId13" Type="http://schemas.openxmlformats.org/officeDocument/2006/relationships/image" Target="../media/image313.png"/><Relationship Id="rId3" Type="http://schemas.openxmlformats.org/officeDocument/2006/relationships/image" Target="../media/image291.png"/><Relationship Id="rId7" Type="http://schemas.openxmlformats.org/officeDocument/2006/relationships/image" Target="../media/image307.png"/><Relationship Id="rId12" Type="http://schemas.openxmlformats.org/officeDocument/2006/relationships/image" Target="../media/image3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8.png"/><Relationship Id="rId11" Type="http://schemas.openxmlformats.org/officeDocument/2006/relationships/image" Target="../media/image311.png"/><Relationship Id="rId5" Type="http://schemas.openxmlformats.org/officeDocument/2006/relationships/image" Target="../media/image306.png"/><Relationship Id="rId10" Type="http://schemas.openxmlformats.org/officeDocument/2006/relationships/image" Target="../media/image310.png"/><Relationship Id="rId4" Type="http://schemas.openxmlformats.org/officeDocument/2006/relationships/image" Target="../media/image297.png"/><Relationship Id="rId9" Type="http://schemas.openxmlformats.org/officeDocument/2006/relationships/image" Target="../media/image30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9.png"/><Relationship Id="rId3" Type="http://schemas.openxmlformats.org/officeDocument/2006/relationships/image" Target="../media/image314.png"/><Relationship Id="rId7" Type="http://schemas.openxmlformats.org/officeDocument/2006/relationships/image" Target="../media/image3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7.png"/><Relationship Id="rId5" Type="http://schemas.openxmlformats.org/officeDocument/2006/relationships/image" Target="../media/image316.png"/><Relationship Id="rId10" Type="http://schemas.openxmlformats.org/officeDocument/2006/relationships/image" Target="../media/image321.png"/><Relationship Id="rId4" Type="http://schemas.openxmlformats.org/officeDocument/2006/relationships/image" Target="../media/image315.png"/><Relationship Id="rId9" Type="http://schemas.openxmlformats.org/officeDocument/2006/relationships/image" Target="../media/image32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7.png"/><Relationship Id="rId3" Type="http://schemas.openxmlformats.org/officeDocument/2006/relationships/image" Target="../media/image322.png"/><Relationship Id="rId7" Type="http://schemas.openxmlformats.org/officeDocument/2006/relationships/image" Target="../media/image326.png"/><Relationship Id="rId12" Type="http://schemas.openxmlformats.org/officeDocument/2006/relationships/image" Target="../media/image3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5.png"/><Relationship Id="rId11" Type="http://schemas.openxmlformats.org/officeDocument/2006/relationships/image" Target="../media/image330.png"/><Relationship Id="rId5" Type="http://schemas.openxmlformats.org/officeDocument/2006/relationships/image" Target="../media/image324.png"/><Relationship Id="rId10" Type="http://schemas.openxmlformats.org/officeDocument/2006/relationships/image" Target="../media/image329.png"/><Relationship Id="rId4" Type="http://schemas.openxmlformats.org/officeDocument/2006/relationships/image" Target="../media/image323.png"/><Relationship Id="rId9" Type="http://schemas.openxmlformats.org/officeDocument/2006/relationships/image" Target="../media/image32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7.png"/><Relationship Id="rId3" Type="http://schemas.openxmlformats.org/officeDocument/2006/relationships/image" Target="../media/image332.png"/><Relationship Id="rId7" Type="http://schemas.openxmlformats.org/officeDocument/2006/relationships/image" Target="../media/image336.png"/><Relationship Id="rId12" Type="http://schemas.openxmlformats.org/officeDocument/2006/relationships/image" Target="../media/image34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5.png"/><Relationship Id="rId11" Type="http://schemas.openxmlformats.org/officeDocument/2006/relationships/image" Target="../media/image340.png"/><Relationship Id="rId5" Type="http://schemas.openxmlformats.org/officeDocument/2006/relationships/image" Target="../media/image334.png"/><Relationship Id="rId10" Type="http://schemas.openxmlformats.org/officeDocument/2006/relationships/image" Target="../media/image339.png"/><Relationship Id="rId4" Type="http://schemas.openxmlformats.org/officeDocument/2006/relationships/image" Target="../media/image333.png"/><Relationship Id="rId9" Type="http://schemas.openxmlformats.org/officeDocument/2006/relationships/image" Target="../media/image33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7.png"/><Relationship Id="rId3" Type="http://schemas.openxmlformats.org/officeDocument/2006/relationships/image" Target="../media/image342.png"/><Relationship Id="rId7" Type="http://schemas.openxmlformats.org/officeDocument/2006/relationships/image" Target="../media/image34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5.png"/><Relationship Id="rId5" Type="http://schemas.openxmlformats.org/officeDocument/2006/relationships/image" Target="../media/image344.png"/><Relationship Id="rId10" Type="http://schemas.openxmlformats.org/officeDocument/2006/relationships/image" Target="../media/image349.png"/><Relationship Id="rId4" Type="http://schemas.openxmlformats.org/officeDocument/2006/relationships/image" Target="../media/image343.png"/><Relationship Id="rId9" Type="http://schemas.openxmlformats.org/officeDocument/2006/relationships/image" Target="../media/image34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3.png"/><Relationship Id="rId13" Type="http://schemas.openxmlformats.org/officeDocument/2006/relationships/image" Target="../media/image358.png"/><Relationship Id="rId3" Type="http://schemas.openxmlformats.org/officeDocument/2006/relationships/image" Target="../media/image345.png"/><Relationship Id="rId7" Type="http://schemas.openxmlformats.org/officeDocument/2006/relationships/image" Target="../media/image352.png"/><Relationship Id="rId12" Type="http://schemas.openxmlformats.org/officeDocument/2006/relationships/image" Target="../media/image35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1.png"/><Relationship Id="rId11" Type="http://schemas.openxmlformats.org/officeDocument/2006/relationships/image" Target="../media/image356.png"/><Relationship Id="rId5" Type="http://schemas.openxmlformats.org/officeDocument/2006/relationships/image" Target="../media/image350.png"/><Relationship Id="rId15" Type="http://schemas.openxmlformats.org/officeDocument/2006/relationships/image" Target="../media/image330.png"/><Relationship Id="rId10" Type="http://schemas.openxmlformats.org/officeDocument/2006/relationships/image" Target="../media/image355.png"/><Relationship Id="rId4" Type="http://schemas.openxmlformats.org/officeDocument/2006/relationships/image" Target="../media/image346.png"/><Relationship Id="rId9" Type="http://schemas.openxmlformats.org/officeDocument/2006/relationships/image" Target="../media/image354.png"/><Relationship Id="rId14" Type="http://schemas.openxmlformats.org/officeDocument/2006/relationships/image" Target="../media/image3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4.png"/><Relationship Id="rId3" Type="http://schemas.openxmlformats.org/officeDocument/2006/relationships/image" Target="../media/image359.png"/><Relationship Id="rId7" Type="http://schemas.openxmlformats.org/officeDocument/2006/relationships/image" Target="../media/image36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2.png"/><Relationship Id="rId11" Type="http://schemas.openxmlformats.org/officeDocument/2006/relationships/image" Target="../media/image367.png"/><Relationship Id="rId5" Type="http://schemas.openxmlformats.org/officeDocument/2006/relationships/image" Target="../media/image361.png"/><Relationship Id="rId10" Type="http://schemas.openxmlformats.org/officeDocument/2006/relationships/image" Target="../media/image366.png"/><Relationship Id="rId4" Type="http://schemas.openxmlformats.org/officeDocument/2006/relationships/image" Target="../media/image360.png"/><Relationship Id="rId9" Type="http://schemas.openxmlformats.org/officeDocument/2006/relationships/image" Target="../media/image36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3.png"/><Relationship Id="rId13" Type="http://schemas.openxmlformats.org/officeDocument/2006/relationships/image" Target="../media/image378.png"/><Relationship Id="rId3" Type="http://schemas.openxmlformats.org/officeDocument/2006/relationships/image" Target="../media/image368.png"/><Relationship Id="rId7" Type="http://schemas.openxmlformats.org/officeDocument/2006/relationships/image" Target="../media/image372.png"/><Relationship Id="rId12" Type="http://schemas.openxmlformats.org/officeDocument/2006/relationships/image" Target="../media/image377.png"/><Relationship Id="rId2" Type="http://schemas.openxmlformats.org/officeDocument/2006/relationships/notesSlide" Target="../notesSlides/notesSlide51.xml"/><Relationship Id="rId16" Type="http://schemas.openxmlformats.org/officeDocument/2006/relationships/image" Target="../media/image38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1.png"/><Relationship Id="rId11" Type="http://schemas.openxmlformats.org/officeDocument/2006/relationships/image" Target="../media/image376.png"/><Relationship Id="rId5" Type="http://schemas.openxmlformats.org/officeDocument/2006/relationships/image" Target="../media/image370.png"/><Relationship Id="rId15" Type="http://schemas.openxmlformats.org/officeDocument/2006/relationships/image" Target="../media/image380.png"/><Relationship Id="rId10" Type="http://schemas.openxmlformats.org/officeDocument/2006/relationships/image" Target="../media/image375.png"/><Relationship Id="rId4" Type="http://schemas.openxmlformats.org/officeDocument/2006/relationships/image" Target="../media/image369.png"/><Relationship Id="rId9" Type="http://schemas.openxmlformats.org/officeDocument/2006/relationships/image" Target="../media/image374.png"/><Relationship Id="rId14" Type="http://schemas.openxmlformats.org/officeDocument/2006/relationships/image" Target="../media/image37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9.png"/><Relationship Id="rId13" Type="http://schemas.openxmlformats.org/officeDocument/2006/relationships/image" Target="../media/image394.png"/><Relationship Id="rId3" Type="http://schemas.openxmlformats.org/officeDocument/2006/relationships/image" Target="../media/image384.png"/><Relationship Id="rId7" Type="http://schemas.openxmlformats.org/officeDocument/2006/relationships/image" Target="../media/image388.png"/><Relationship Id="rId12" Type="http://schemas.openxmlformats.org/officeDocument/2006/relationships/image" Target="../media/image39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7.png"/><Relationship Id="rId11" Type="http://schemas.openxmlformats.org/officeDocument/2006/relationships/image" Target="../media/image392.png"/><Relationship Id="rId5" Type="http://schemas.openxmlformats.org/officeDocument/2006/relationships/image" Target="../media/image386.png"/><Relationship Id="rId10" Type="http://schemas.openxmlformats.org/officeDocument/2006/relationships/image" Target="../media/image391.png"/><Relationship Id="rId4" Type="http://schemas.openxmlformats.org/officeDocument/2006/relationships/image" Target="../media/image385.png"/><Relationship Id="rId9" Type="http://schemas.openxmlformats.org/officeDocument/2006/relationships/image" Target="../media/image390.png"/><Relationship Id="rId14" Type="http://schemas.openxmlformats.org/officeDocument/2006/relationships/image" Target="../media/image39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1.png"/><Relationship Id="rId13" Type="http://schemas.openxmlformats.org/officeDocument/2006/relationships/image" Target="../media/image406.png"/><Relationship Id="rId3" Type="http://schemas.openxmlformats.org/officeDocument/2006/relationships/image" Target="../media/image396.png"/><Relationship Id="rId7" Type="http://schemas.openxmlformats.org/officeDocument/2006/relationships/image" Target="../media/image400.png"/><Relationship Id="rId12" Type="http://schemas.openxmlformats.org/officeDocument/2006/relationships/image" Target="../media/image40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9.png"/><Relationship Id="rId11" Type="http://schemas.openxmlformats.org/officeDocument/2006/relationships/image" Target="../media/image404.png"/><Relationship Id="rId5" Type="http://schemas.openxmlformats.org/officeDocument/2006/relationships/image" Target="../media/image398.png"/><Relationship Id="rId10" Type="http://schemas.openxmlformats.org/officeDocument/2006/relationships/image" Target="../media/image403.png"/><Relationship Id="rId4" Type="http://schemas.openxmlformats.org/officeDocument/2006/relationships/image" Target="../media/image397.png"/><Relationship Id="rId9" Type="http://schemas.openxmlformats.org/officeDocument/2006/relationships/image" Target="../media/image40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oleObject" Target="../embeddings/oleObject23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7.png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oleObject" Target="../embeddings/oleObject21.bin"/><Relationship Id="rId14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458200" cy="2895600"/>
          </a:xfrm>
        </p:spPr>
        <p:txBody>
          <a:bodyPr/>
          <a:lstStyle/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Jo van </a:t>
            </a:r>
            <a:r>
              <a:rPr lang="en-US" sz="180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den Brand en Gideon Koekoek</a:t>
            </a:r>
            <a:endParaRPr lang="en-US" sz="1800" dirty="0" smtClean="0">
              <a:solidFill>
                <a:schemeClr val="tx2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r>
              <a:rPr lang="en-US" sz="1800" b="0" i="1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www.nikhef.nl</a:t>
            </a:r>
            <a:r>
              <a:rPr lang="en-US" sz="1800" b="0" i="1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/~jo/energie</a:t>
            </a:r>
            <a:endParaRPr lang="en-US" sz="1800" b="0" i="1" dirty="0" smtClean="0">
              <a:solidFill>
                <a:schemeClr val="tx2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r>
              <a:rPr lang="en-US" sz="180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8 </a:t>
            </a:r>
            <a:r>
              <a:rPr lang="en-US" sz="180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november 2011</a:t>
            </a:r>
            <a:endParaRPr lang="en-US" sz="1800" dirty="0" smtClean="0">
              <a:solidFill>
                <a:schemeClr val="tx2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533400" y="914400"/>
            <a:ext cx="7924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99"/>
                </a:solidFill>
                <a:latin typeface="Arial Rounded MT Bold" pitchFamily="34" charset="0"/>
              </a:rPr>
              <a:t> </a:t>
            </a:r>
            <a:r>
              <a:rPr lang="en-US" sz="4800" b="1" i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Kernenergie</a:t>
            </a:r>
            <a:endParaRPr lang="en-US" sz="3600" b="1" i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en-US" sz="3600" b="1" i="1" smtClean="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HOVO cursus</a:t>
            </a:r>
            <a:endParaRPr lang="en-US" sz="3600" b="1" i="1" dirty="0">
              <a:solidFill>
                <a:schemeClr val="hlin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6" name="Picture 9" descr="bigba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384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7266627" y="6550223"/>
            <a:ext cx="1877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smtClean="0">
                <a:latin typeface="+mn-lt"/>
              </a:rPr>
              <a:t>Week </a:t>
            </a:r>
            <a:r>
              <a:rPr lang="nl-NL" sz="1400" smtClean="0">
                <a:latin typeface="+mn-lt"/>
              </a:rPr>
              <a:t>7, </a:t>
            </a:r>
            <a:r>
              <a:rPr lang="nl-NL" sz="1400" dirty="0" err="1" smtClean="0">
                <a:latin typeface="+mn-lt"/>
              </a:rPr>
              <a:t>jo</a:t>
            </a:r>
            <a:r>
              <a:rPr lang="nl-NL" sz="1400" dirty="0" smtClean="0">
                <a:latin typeface="+mn-lt"/>
              </a:rPr>
              <a:t>@</a:t>
            </a:r>
            <a:r>
              <a:rPr lang="nl-NL" sz="1400" dirty="0" err="1" smtClean="0">
                <a:latin typeface="+mn-lt"/>
              </a:rPr>
              <a:t>nikhef.nl</a:t>
            </a:r>
            <a:endParaRPr lang="nl-NL" sz="1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Thermal utilization factor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2" name="Group 33"/>
          <p:cNvGrpSpPr/>
          <p:nvPr/>
        </p:nvGrpSpPr>
        <p:grpSpPr>
          <a:xfrm>
            <a:off x="381000" y="1843668"/>
            <a:ext cx="7265151" cy="1295400"/>
            <a:chOff x="381000" y="1843668"/>
            <a:chExt cx="7265151" cy="1295400"/>
          </a:xfrm>
        </p:grpSpPr>
        <p:pic>
          <p:nvPicPr>
            <p:cNvPr id="1341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000" y="1843668"/>
              <a:ext cx="5353050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9" name="TextBox 28"/>
            <p:cNvSpPr txBox="1"/>
            <p:nvPr/>
          </p:nvSpPr>
          <p:spPr>
            <a:xfrm>
              <a:off x="4114800" y="2681868"/>
              <a:ext cx="3531351" cy="307777"/>
            </a:xfrm>
            <a:prstGeom prst="rect">
              <a:avLst/>
            </a:prstGeom>
            <a:solidFill>
              <a:srgbClr val="FEFCAC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Calibri" pitchFamily="34" charset="0"/>
                  <a:cs typeface="Calibri" pitchFamily="34" charset="0"/>
                </a:rPr>
                <a:t>U, m </a:t>
              </a: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en p </a:t>
              </a:r>
              <a:r>
                <a:rPr lang="en-US" sz="1400" dirty="0" err="1" smtClean="0">
                  <a:latin typeface="Calibri" pitchFamily="34" charset="0"/>
                  <a:cs typeface="Calibri" pitchFamily="34" charset="0"/>
                </a:rPr>
                <a:t>voor</a:t>
              </a: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 uranium</a:t>
              </a:r>
              <a:r>
                <a:rPr lang="en-US" sz="1400" dirty="0">
                  <a:latin typeface="Calibri" pitchFamily="34" charset="0"/>
                  <a:cs typeface="Calibri" pitchFamily="34" charset="0"/>
                </a:rPr>
                <a:t>, moderator </a:t>
              </a: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en poison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533400" y="3062868"/>
            <a:ext cx="7507731" cy="628650"/>
            <a:chOff x="533400" y="3062868"/>
            <a:chExt cx="7507731" cy="628650"/>
          </a:xfrm>
        </p:grpSpPr>
        <p:pic>
          <p:nvPicPr>
            <p:cNvPr id="13414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" y="3062868"/>
              <a:ext cx="1514475" cy="62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" name="TextBox 30"/>
            <p:cNvSpPr txBox="1"/>
            <p:nvPr/>
          </p:nvSpPr>
          <p:spPr>
            <a:xfrm>
              <a:off x="4114800" y="3212291"/>
              <a:ext cx="3926331" cy="307777"/>
            </a:xfrm>
            <a:prstGeom prst="rect">
              <a:avLst/>
            </a:prstGeom>
            <a:solidFill>
              <a:srgbClr val="FEFCAC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latin typeface="Calibri" pitchFamily="34" charset="0"/>
                  <a:cs typeface="Calibri" pitchFamily="34" charset="0"/>
                </a:rPr>
                <a:t>Homogene</a:t>
              </a: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 reactor (</a:t>
              </a:r>
              <a:r>
                <a:rPr lang="en-US" sz="1400" dirty="0" err="1" smtClean="0">
                  <a:latin typeface="Calibri" pitchFamily="34" charset="0"/>
                  <a:cs typeface="Calibri" pitchFamily="34" charset="0"/>
                </a:rPr>
                <a:t>overal</a:t>
              </a: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400" dirty="0" err="1" smtClean="0">
                  <a:latin typeface="Calibri" pitchFamily="34" charset="0"/>
                  <a:cs typeface="Calibri" pitchFamily="34" charset="0"/>
                </a:rPr>
                <a:t>dezelfde</a:t>
              </a: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 flux en volume)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129668"/>
            <a:ext cx="4572000" cy="211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5410200"/>
            <a:ext cx="46958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Thermal utilization factor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homogene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reactor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Reproduction factor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3" name="Group 22"/>
          <p:cNvGrpSpPr/>
          <p:nvPr/>
        </p:nvGrpSpPr>
        <p:grpSpPr>
          <a:xfrm>
            <a:off x="847725" y="3009900"/>
            <a:ext cx="7610475" cy="647700"/>
            <a:chOff x="533400" y="2133600"/>
            <a:chExt cx="7610475" cy="647700"/>
          </a:xfrm>
        </p:grpSpPr>
        <p:pic>
          <p:nvPicPr>
            <p:cNvPr id="13517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" y="2133600"/>
              <a:ext cx="1238250" cy="64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517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57400" y="2209800"/>
              <a:ext cx="1962150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517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43400" y="2247900"/>
              <a:ext cx="38004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5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5029200"/>
            <a:ext cx="4018258" cy="14478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24"/>
          <p:cNvGrpSpPr/>
          <p:nvPr/>
        </p:nvGrpSpPr>
        <p:grpSpPr>
          <a:xfrm>
            <a:off x="0" y="3543801"/>
            <a:ext cx="4948238" cy="3314199"/>
            <a:chOff x="0" y="3543801"/>
            <a:chExt cx="4948238" cy="3314199"/>
          </a:xfrm>
        </p:grpSpPr>
        <p:pic>
          <p:nvPicPr>
            <p:cNvPr id="135175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0" y="3543801"/>
              <a:ext cx="4948238" cy="3314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9" name="Straight Connector 18"/>
            <p:cNvCxnSpPr/>
            <p:nvPr/>
          </p:nvCxnSpPr>
          <p:spPr bwMode="auto">
            <a:xfrm>
              <a:off x="76200" y="3733800"/>
              <a:ext cx="533400" cy="158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23"/>
          <p:cNvGrpSpPr/>
          <p:nvPr/>
        </p:nvGrpSpPr>
        <p:grpSpPr>
          <a:xfrm>
            <a:off x="4867275" y="3733800"/>
            <a:ext cx="4276725" cy="781050"/>
            <a:chOff x="600075" y="2743200"/>
            <a:chExt cx="4276725" cy="781050"/>
          </a:xfrm>
        </p:grpSpPr>
        <p:pic>
          <p:nvPicPr>
            <p:cNvPr id="135176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00075" y="2743200"/>
              <a:ext cx="2447925" cy="78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1" name="TextBox 20"/>
            <p:cNvSpPr txBox="1"/>
            <p:nvPr/>
          </p:nvSpPr>
          <p:spPr>
            <a:xfrm>
              <a:off x="3048000" y="2819400"/>
              <a:ext cx="1828800" cy="523220"/>
            </a:xfrm>
            <a:prstGeom prst="rect">
              <a:avLst/>
            </a:prstGeom>
            <a:solidFill>
              <a:srgbClr val="FEFCAC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Calibri" pitchFamily="34" charset="0"/>
                  <a:cs typeface="Calibri" pitchFamily="34" charset="0"/>
                </a:rPr>
                <a:t>When core </a:t>
              </a: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contains </a:t>
              </a:r>
              <a:r>
                <a:rPr lang="en-US" sz="1400" baseline="30000" dirty="0" smtClean="0">
                  <a:latin typeface="Calibri" pitchFamily="34" charset="0"/>
                  <a:cs typeface="Calibri" pitchFamily="34" charset="0"/>
                </a:rPr>
                <a:t>235</a:t>
              </a: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U and </a:t>
              </a:r>
              <a:r>
                <a:rPr lang="en-US" sz="1400" baseline="30000" dirty="0" smtClean="0">
                  <a:latin typeface="Calibri" pitchFamily="34" charset="0"/>
                  <a:cs typeface="Calibri" pitchFamily="34" charset="0"/>
                </a:rPr>
                <a:t>238</a:t>
              </a: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U</a:t>
              </a:r>
              <a:endParaRPr lang="en-US" sz="1400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Reproduction factor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7747" name="Object 3"/>
          <p:cNvGraphicFramePr>
            <a:graphicFrameLocks noChangeAspect="1"/>
          </p:cNvGraphicFramePr>
          <p:nvPr/>
        </p:nvGraphicFramePr>
        <p:xfrm>
          <a:off x="3013075" y="1122363"/>
          <a:ext cx="5597525" cy="630237"/>
        </p:xfrm>
        <a:graphic>
          <a:graphicData uri="http://schemas.openxmlformats.org/presentationml/2006/ole">
            <p:oleObj spid="_x0000_s287747" name="Equation" r:id="rId10" imgW="3746160" imgH="419040" progId="Equation.DSMT4">
              <p:embed/>
            </p:oleObj>
          </a:graphicData>
        </a:graphic>
      </p:graphicFrame>
      <p:grpSp>
        <p:nvGrpSpPr>
          <p:cNvPr id="28" name="Groep 27"/>
          <p:cNvGrpSpPr/>
          <p:nvPr/>
        </p:nvGrpSpPr>
        <p:grpSpPr>
          <a:xfrm>
            <a:off x="1752600" y="1905000"/>
            <a:ext cx="3657600" cy="914400"/>
            <a:chOff x="1752600" y="1800224"/>
            <a:chExt cx="3657600" cy="914400"/>
          </a:xfrm>
        </p:grpSpPr>
        <p:sp>
          <p:nvSpPr>
            <p:cNvPr id="25" name="Rounded Rectangle 27"/>
            <p:cNvSpPr/>
            <p:nvPr/>
          </p:nvSpPr>
          <p:spPr bwMode="auto">
            <a:xfrm>
              <a:off x="1752600" y="1800224"/>
              <a:ext cx="3657600" cy="9144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287748" name="Object 4"/>
            <p:cNvGraphicFramePr>
              <a:graphicFrameLocks noChangeAspect="1"/>
            </p:cNvGraphicFramePr>
            <p:nvPr/>
          </p:nvGraphicFramePr>
          <p:xfrm>
            <a:off x="1828800" y="1824040"/>
            <a:ext cx="3490913" cy="877888"/>
          </p:xfrm>
          <a:graphic>
            <a:graphicData uri="http://schemas.openxmlformats.org/presentationml/2006/ole">
              <p:oleObj spid="_x0000_s287748" name="Equation" r:id="rId11" imgW="2336760" imgH="583920" progId="Equation.DSMT4">
                <p:embed/>
              </p:oleObj>
            </a:graphicData>
          </a:graphic>
        </p:graphicFrame>
      </p:grpSp>
      <p:sp>
        <p:nvSpPr>
          <p:cNvPr id="23" name="TextBox 17"/>
          <p:cNvSpPr txBox="1"/>
          <p:nvPr/>
        </p:nvSpPr>
        <p:spPr>
          <a:xfrm>
            <a:off x="533400" y="2173844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3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980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906578"/>
            <a:ext cx="2971800" cy="2951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Voorbeeld</a:t>
            </a:r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: UO</a:t>
            </a:r>
            <a:r>
              <a:rPr lang="en-GB" i="1" kern="1200" baseline="-250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2</a:t>
            </a:r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PWR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Druk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four factors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termen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verrijking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verhouding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moderator / fuel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17"/>
          <p:cNvSpPr txBox="1"/>
          <p:nvPr/>
        </p:nvSpPr>
        <p:spPr>
          <a:xfrm>
            <a:off x="533400" y="1600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17"/>
          <p:cNvSpPr txBox="1"/>
          <p:nvPr/>
        </p:nvSpPr>
        <p:spPr>
          <a:xfrm>
            <a:off x="533400" y="4800600"/>
            <a:ext cx="56388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Invloed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toename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</a:t>
            </a: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Toename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resonance escape probability</a:t>
            </a: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Afname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thermal utilization (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absorptie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in moderator)</a:t>
            </a: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is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dus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optimale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verhouding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!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9796" name="Object 4"/>
          <p:cNvGraphicFramePr>
            <a:graphicFrameLocks noChangeAspect="1"/>
          </p:cNvGraphicFramePr>
          <p:nvPr/>
        </p:nvGraphicFramePr>
        <p:xfrm>
          <a:off x="1524000" y="1600200"/>
          <a:ext cx="2263775" cy="387350"/>
        </p:xfrm>
        <a:graphic>
          <a:graphicData uri="http://schemas.openxmlformats.org/presentationml/2006/ole">
            <p:oleObj spid="_x0000_s289796" name="Equation" r:id="rId5" imgW="1409400" imgH="241200" progId="Equation.DSMT4">
              <p:embed/>
            </p:oleObj>
          </a:graphicData>
        </a:graphic>
      </p:graphicFrame>
      <p:sp>
        <p:nvSpPr>
          <p:cNvPr id="12" name="TextBox 17"/>
          <p:cNvSpPr txBox="1"/>
          <p:nvPr/>
        </p:nvSpPr>
        <p:spPr>
          <a:xfrm>
            <a:off x="533400" y="1981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Resonance escape probability is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functie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9797" name="Object 5"/>
          <p:cNvGraphicFramePr>
            <a:graphicFrameLocks noChangeAspect="1"/>
          </p:cNvGraphicFramePr>
          <p:nvPr/>
        </p:nvGraphicFramePr>
        <p:xfrm>
          <a:off x="4876800" y="1579562"/>
          <a:ext cx="2997200" cy="449262"/>
        </p:xfrm>
        <a:graphic>
          <a:graphicData uri="http://schemas.openxmlformats.org/presentationml/2006/ole">
            <p:oleObj spid="_x0000_s289797" name="Equation" r:id="rId6" imgW="1866600" imgH="279360" progId="Equation.DSMT4">
              <p:embed/>
            </p:oleObj>
          </a:graphicData>
        </a:graphic>
      </p:graphicFrame>
      <p:sp>
        <p:nvSpPr>
          <p:cNvPr id="14" name="PIJL-RECHTS 13"/>
          <p:cNvSpPr/>
          <p:nvPr/>
        </p:nvSpPr>
        <p:spPr bwMode="auto">
          <a:xfrm>
            <a:off x="3962400" y="1600200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9798" name="Object 6"/>
          <p:cNvGraphicFramePr>
            <a:graphicFrameLocks noChangeAspect="1"/>
          </p:cNvGraphicFramePr>
          <p:nvPr/>
        </p:nvGraphicFramePr>
        <p:xfrm>
          <a:off x="4738687" y="2000251"/>
          <a:ext cx="1814513" cy="388937"/>
        </p:xfrm>
        <a:graphic>
          <a:graphicData uri="http://schemas.openxmlformats.org/presentationml/2006/ole">
            <p:oleObj spid="_x0000_s289798" name="Equation" r:id="rId7" imgW="1130040" imgH="241200" progId="Equation.DSMT4">
              <p:embed/>
            </p:oleObj>
          </a:graphicData>
        </a:graphic>
      </p:graphicFrame>
      <p:sp>
        <p:nvSpPr>
          <p:cNvPr id="16" name="TextBox 17"/>
          <p:cNvSpPr txBox="1"/>
          <p:nvPr/>
        </p:nvSpPr>
        <p:spPr>
          <a:xfrm>
            <a:off x="533400" y="2574688"/>
            <a:ext cx="289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Omdat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9799" name="Object 7"/>
          <p:cNvGraphicFramePr>
            <a:graphicFrameLocks noChangeAspect="1"/>
          </p:cNvGraphicFramePr>
          <p:nvPr/>
        </p:nvGraphicFramePr>
        <p:xfrm>
          <a:off x="1344613" y="2602706"/>
          <a:ext cx="1550987" cy="388938"/>
        </p:xfrm>
        <a:graphic>
          <a:graphicData uri="http://schemas.openxmlformats.org/presentationml/2006/ole">
            <p:oleObj spid="_x0000_s289799" name="Equation" r:id="rId8" imgW="965160" imgH="241200" progId="Equation.DSMT4">
              <p:embed/>
            </p:oleObj>
          </a:graphicData>
        </a:graphic>
      </p:graphicFrame>
      <p:graphicFrame>
        <p:nvGraphicFramePr>
          <p:cNvPr id="289800" name="Object 8"/>
          <p:cNvGraphicFramePr>
            <a:graphicFrameLocks noChangeAspect="1"/>
          </p:cNvGraphicFramePr>
          <p:nvPr/>
        </p:nvGraphicFramePr>
        <p:xfrm>
          <a:off x="4030663" y="2298700"/>
          <a:ext cx="4960937" cy="901700"/>
        </p:xfrm>
        <a:graphic>
          <a:graphicData uri="http://schemas.openxmlformats.org/presentationml/2006/ole">
            <p:oleObj spid="_x0000_s289800" name="Equation" r:id="rId9" imgW="3085920" imgH="558720" progId="Equation.DSMT4">
              <p:embed/>
            </p:oleObj>
          </a:graphicData>
        </a:graphic>
      </p:graphicFrame>
      <p:sp>
        <p:nvSpPr>
          <p:cNvPr id="19" name="PIJL-RECHTS 18"/>
          <p:cNvSpPr/>
          <p:nvPr/>
        </p:nvSpPr>
        <p:spPr bwMode="auto">
          <a:xfrm>
            <a:off x="3276600" y="2582068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533400" y="3288268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Thermal utilization factor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5" name="Object 6"/>
          <p:cNvGraphicFramePr>
            <a:graphicFrameLocks noChangeAspect="1"/>
          </p:cNvGraphicFramePr>
          <p:nvPr/>
        </p:nvGraphicFramePr>
        <p:xfrm>
          <a:off x="3124200" y="3167064"/>
          <a:ext cx="3446463" cy="776288"/>
        </p:xfrm>
        <a:graphic>
          <a:graphicData uri="http://schemas.openxmlformats.org/presentationml/2006/ole">
            <p:oleObj spid="_x0000_s289801" name="Equation" r:id="rId10" imgW="2145960" imgH="482400" progId="Equation.DSMT4">
              <p:embed/>
            </p:oleObj>
          </a:graphicData>
        </a:graphic>
      </p:graphicFrame>
      <p:sp>
        <p:nvSpPr>
          <p:cNvPr id="29" name="TextBox 17"/>
          <p:cNvSpPr txBox="1"/>
          <p:nvPr/>
        </p:nvSpPr>
        <p:spPr>
          <a:xfrm>
            <a:off x="533400" y="4140756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Fast fission factor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9802" name="Object 10"/>
          <p:cNvGraphicFramePr>
            <a:graphicFrameLocks noChangeAspect="1"/>
          </p:cNvGraphicFramePr>
          <p:nvPr/>
        </p:nvGraphicFramePr>
        <p:xfrm>
          <a:off x="2547937" y="3955257"/>
          <a:ext cx="2100263" cy="776287"/>
        </p:xfrm>
        <a:graphic>
          <a:graphicData uri="http://schemas.openxmlformats.org/presentationml/2006/ole">
            <p:oleObj spid="_x0000_s289802" name="Equation" r:id="rId11" imgW="1307880" imgH="482400" progId="Equation.DSMT4">
              <p:embed/>
            </p:oleObj>
          </a:graphicData>
        </a:graphic>
      </p:graphicFrame>
      <p:graphicFrame>
        <p:nvGraphicFramePr>
          <p:cNvPr id="289804" name="Object 12"/>
          <p:cNvGraphicFramePr>
            <a:graphicFrameLocks noChangeAspect="1"/>
          </p:cNvGraphicFramePr>
          <p:nvPr/>
        </p:nvGraphicFramePr>
        <p:xfrm>
          <a:off x="3048000" y="4822032"/>
          <a:ext cx="1284287" cy="388938"/>
        </p:xfrm>
        <a:graphic>
          <a:graphicData uri="http://schemas.openxmlformats.org/presentationml/2006/ole">
            <p:oleObj spid="_x0000_s289804" name="Equation" r:id="rId12" imgW="799920" imgH="241200" progId="Equation.DSMT4">
              <p:embed/>
            </p:oleObj>
          </a:graphicData>
        </a:graphic>
      </p:graphicFrame>
      <p:sp>
        <p:nvSpPr>
          <p:cNvPr id="30" name="TextBox 17"/>
          <p:cNvSpPr txBox="1"/>
          <p:nvPr/>
        </p:nvSpPr>
        <p:spPr>
          <a:xfrm>
            <a:off x="533400" y="6031468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Grotere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rod diameter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geeft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hogere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multiplication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17"/>
          <p:cNvSpPr txBox="1"/>
          <p:nvPr/>
        </p:nvSpPr>
        <p:spPr>
          <a:xfrm>
            <a:off x="533400" y="6336268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Negatieve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feedback met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temperatuur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stabiliteit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9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8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8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8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8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8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89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8" grpId="0"/>
      <p:bldP spid="12" grpId="0"/>
      <p:bldP spid="14" grpId="0" animBg="1"/>
      <p:bldP spid="16" grpId="0"/>
      <p:bldP spid="19" grpId="0" animBg="1"/>
      <p:bldP spid="20" grpId="0"/>
      <p:bldP spid="29" grpId="0"/>
      <p:bldP spid="30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Reactor kinetics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 useBgFill="1"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Reactor kinetics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Aannamen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Neutron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distributies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werkzame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doorsneden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gemiddeld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over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energie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Verwaarloos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neutron leakage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uit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eindige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core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17"/>
          <p:cNvSpPr txBox="1"/>
          <p:nvPr/>
        </p:nvSpPr>
        <p:spPr>
          <a:xfrm>
            <a:off x="533400" y="4191000"/>
            <a:ext cx="56388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Gemiddelde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levensduur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Neem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aan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n(0)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neutronen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op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t = 0</a:t>
            </a: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Neem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aan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dat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geen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verdere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neutronen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geproduceerd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worden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dus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S(t) = 0</a:t>
            </a:r>
          </a:p>
        </p:txBody>
      </p:sp>
      <p:sp>
        <p:nvSpPr>
          <p:cNvPr id="12" name="TextBox 17"/>
          <p:cNvSpPr txBox="1"/>
          <p:nvPr/>
        </p:nvSpPr>
        <p:spPr>
          <a:xfrm>
            <a:off x="533400" y="2069068"/>
            <a:ext cx="79248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Definities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Totaal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aantal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neutronen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op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tijd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is</a:t>
            </a: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Gemiddelde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neutron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snelheid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is</a:t>
            </a: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Energie-gemiddelde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werkzame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doorsnede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reactie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van type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x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is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9799" name="Object 7"/>
          <p:cNvGraphicFramePr>
            <a:graphicFrameLocks noChangeAspect="1"/>
          </p:cNvGraphicFramePr>
          <p:nvPr/>
        </p:nvGraphicFramePr>
        <p:xfrm>
          <a:off x="3962400" y="2359820"/>
          <a:ext cx="449262" cy="328612"/>
        </p:xfrm>
        <a:graphic>
          <a:graphicData uri="http://schemas.openxmlformats.org/presentationml/2006/ole">
            <p:oleObj spid="_x0000_s291845" name="Equation" r:id="rId4" imgW="279360" imgH="203040" progId="Equation.DSMT4">
              <p:embed/>
            </p:oleObj>
          </a:graphicData>
        </a:graphic>
      </p:graphicFrame>
      <p:sp>
        <p:nvSpPr>
          <p:cNvPr id="20" name="TextBox 17"/>
          <p:cNvSpPr txBox="1"/>
          <p:nvPr/>
        </p:nvSpPr>
        <p:spPr>
          <a:xfrm>
            <a:off x="533400" y="3288268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u="sng" dirty="0" smtClean="0">
                <a:latin typeface="Calibri" pitchFamily="34" charset="0"/>
                <a:cs typeface="Calibri" pitchFamily="34" charset="0"/>
              </a:rPr>
              <a:t>Infinite medium non-multiplying system</a:t>
            </a:r>
            <a:endParaRPr lang="en-US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33400" y="3593068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Balansvergelijking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9802" name="Object 10"/>
          <p:cNvGraphicFramePr>
            <a:graphicFrameLocks noChangeAspect="1"/>
          </p:cNvGraphicFramePr>
          <p:nvPr/>
        </p:nvGraphicFramePr>
        <p:xfrm>
          <a:off x="4648200" y="3405188"/>
          <a:ext cx="2182812" cy="633412"/>
        </p:xfrm>
        <a:graphic>
          <a:graphicData uri="http://schemas.openxmlformats.org/presentationml/2006/ole">
            <p:oleObj spid="_x0000_s291848" name="Equation" r:id="rId5" imgW="1358640" imgH="393480" progId="Equation.DSMT4">
              <p:embed/>
            </p:oleObj>
          </a:graphicData>
        </a:graphic>
      </p:graphicFrame>
      <p:sp>
        <p:nvSpPr>
          <p:cNvPr id="30" name="TextBox 17"/>
          <p:cNvSpPr txBox="1"/>
          <p:nvPr/>
        </p:nvSpPr>
        <p:spPr>
          <a:xfrm>
            <a:off x="533400" y="6136244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dus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91850" name="Object 10"/>
          <p:cNvGraphicFramePr>
            <a:graphicFrameLocks noChangeAspect="1"/>
          </p:cNvGraphicFramePr>
          <p:nvPr/>
        </p:nvGraphicFramePr>
        <p:xfrm>
          <a:off x="3733800" y="2626520"/>
          <a:ext cx="225425" cy="266700"/>
        </p:xfrm>
        <a:graphic>
          <a:graphicData uri="http://schemas.openxmlformats.org/presentationml/2006/ole">
            <p:oleObj spid="_x0000_s291850" name="Equation" r:id="rId6" imgW="139680" imgH="164880" progId="Equation.DSMT4">
              <p:embed/>
            </p:oleObj>
          </a:graphicData>
        </a:graphic>
      </p:graphicFrame>
      <p:graphicFrame>
        <p:nvGraphicFramePr>
          <p:cNvPr id="291851" name="Object 11"/>
          <p:cNvGraphicFramePr>
            <a:graphicFrameLocks noChangeAspect="1"/>
          </p:cNvGraphicFramePr>
          <p:nvPr/>
        </p:nvGraphicFramePr>
        <p:xfrm>
          <a:off x="6702425" y="2828925"/>
          <a:ext cx="307975" cy="368300"/>
        </p:xfrm>
        <a:graphic>
          <a:graphicData uri="http://schemas.openxmlformats.org/presentationml/2006/ole">
            <p:oleObj spid="_x0000_s291851" name="Equation" r:id="rId7" imgW="190440" imgH="228600" progId="Equation.DSMT4">
              <p:embed/>
            </p:oleObj>
          </a:graphicData>
        </a:graphic>
      </p:graphicFrame>
      <p:cxnSp>
        <p:nvCxnSpPr>
          <p:cNvPr id="31" name="Rechte verbindingslijn met pijl 30"/>
          <p:cNvCxnSpPr/>
          <p:nvPr/>
        </p:nvCxnSpPr>
        <p:spPr bwMode="auto">
          <a:xfrm rot="5400000" flipH="1" flipV="1">
            <a:off x="5295900" y="4305300"/>
            <a:ext cx="685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kstvak 32"/>
          <p:cNvSpPr txBox="1"/>
          <p:nvPr/>
        </p:nvSpPr>
        <p:spPr>
          <a:xfrm>
            <a:off x="5715000" y="4495800"/>
            <a:ext cx="2678938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# neutronen geproduceerd / s</a:t>
            </a:r>
          </a:p>
        </p:txBody>
      </p:sp>
      <p:cxnSp>
        <p:nvCxnSpPr>
          <p:cNvPr id="35" name="Rechte verbindingslijn met pijl 34"/>
          <p:cNvCxnSpPr/>
          <p:nvPr/>
        </p:nvCxnSpPr>
        <p:spPr bwMode="auto">
          <a:xfrm rot="5400000" flipH="1" flipV="1">
            <a:off x="6058694" y="4152900"/>
            <a:ext cx="380206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kstvak 36"/>
          <p:cNvSpPr txBox="1"/>
          <p:nvPr/>
        </p:nvSpPr>
        <p:spPr>
          <a:xfrm>
            <a:off x="6342489" y="4114800"/>
            <a:ext cx="2665217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# neutronen geabsorbeerd / s</a:t>
            </a:r>
          </a:p>
        </p:txBody>
      </p:sp>
      <p:graphicFrame>
        <p:nvGraphicFramePr>
          <p:cNvPr id="291852" name="Object 12"/>
          <p:cNvGraphicFramePr>
            <a:graphicFrameLocks noChangeAspect="1"/>
          </p:cNvGraphicFramePr>
          <p:nvPr/>
        </p:nvGraphicFramePr>
        <p:xfrm>
          <a:off x="3749674" y="5233987"/>
          <a:ext cx="5241926" cy="633413"/>
        </p:xfrm>
        <a:graphic>
          <a:graphicData uri="http://schemas.openxmlformats.org/presentationml/2006/ole">
            <p:oleObj spid="_x0000_s291852" name="Equation" r:id="rId8" imgW="3263760" imgH="393480" progId="Equation.DSMT4">
              <p:embed/>
            </p:oleObj>
          </a:graphicData>
        </a:graphic>
      </p:graphicFrame>
      <p:graphicFrame>
        <p:nvGraphicFramePr>
          <p:cNvPr id="291853" name="Object 13"/>
          <p:cNvGraphicFramePr>
            <a:graphicFrameLocks noChangeAspect="1"/>
          </p:cNvGraphicFramePr>
          <p:nvPr/>
        </p:nvGraphicFramePr>
        <p:xfrm>
          <a:off x="1905000" y="5837237"/>
          <a:ext cx="2692400" cy="1020763"/>
        </p:xfrm>
        <a:graphic>
          <a:graphicData uri="http://schemas.openxmlformats.org/presentationml/2006/ole">
            <p:oleObj spid="_x0000_s291853" name="Equation" r:id="rId9" imgW="1676160" imgH="634680" progId="Equation.DSMT4">
              <p:embed/>
            </p:oleObj>
          </a:graphicData>
        </a:graphic>
      </p:graphicFrame>
      <p:sp>
        <p:nvSpPr>
          <p:cNvPr id="38" name="PIJL-RECHTS 37"/>
          <p:cNvSpPr/>
          <p:nvPr/>
        </p:nvSpPr>
        <p:spPr bwMode="auto">
          <a:xfrm>
            <a:off x="4772024" y="6150768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91854" name="Object 14"/>
          <p:cNvGraphicFramePr>
            <a:graphicFrameLocks noChangeAspect="1"/>
          </p:cNvGraphicFramePr>
          <p:nvPr/>
        </p:nvGraphicFramePr>
        <p:xfrm>
          <a:off x="5580063" y="6103938"/>
          <a:ext cx="3487737" cy="447675"/>
        </p:xfrm>
        <a:graphic>
          <a:graphicData uri="http://schemas.openxmlformats.org/presentationml/2006/ole">
            <p:oleObj spid="_x0000_s291854" name="Equation" r:id="rId10" imgW="2171520" imgH="27936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9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8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9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9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91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12" grpId="0"/>
      <p:bldP spid="20" grpId="0"/>
      <p:bldP spid="29" grpId="0"/>
      <p:bldP spid="30" grpId="0"/>
      <p:bldP spid="33" grpId="0" animBg="1"/>
      <p:bldP spid="37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Infinite medium multiplying systems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Aannamen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is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ook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splijtbaar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materiaal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aanwezig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Verwaarloos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neutron leakage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uit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eindige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core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17"/>
          <p:cNvSpPr txBox="1"/>
          <p:nvPr/>
        </p:nvSpPr>
        <p:spPr>
          <a:xfrm>
            <a:off x="533400" y="2895600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Infinite medium multiplication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533400" y="21336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u="sng" dirty="0" smtClean="0">
                <a:latin typeface="Calibri" pitchFamily="34" charset="0"/>
                <a:cs typeface="Calibri" pitchFamily="34" charset="0"/>
              </a:rPr>
              <a:t>Infinite medium multiplying system</a:t>
            </a:r>
            <a:endParaRPr lang="en-US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33400" y="24384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Balansvergelijking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9802" name="Object 10"/>
          <p:cNvGraphicFramePr>
            <a:graphicFrameLocks noChangeAspect="1"/>
          </p:cNvGraphicFramePr>
          <p:nvPr/>
        </p:nvGraphicFramePr>
        <p:xfrm>
          <a:off x="4699426" y="2097880"/>
          <a:ext cx="3243263" cy="633413"/>
        </p:xfrm>
        <a:graphic>
          <a:graphicData uri="http://schemas.openxmlformats.org/presentationml/2006/ole">
            <p:oleObj spid="_x0000_s292867" name="Equation" r:id="rId4" imgW="2019240" imgH="393480" progId="Equation.DSMT4">
              <p:embed/>
            </p:oleObj>
          </a:graphicData>
        </a:graphic>
      </p:graphicFrame>
      <p:cxnSp>
        <p:nvCxnSpPr>
          <p:cNvPr id="31" name="Rechte verbindingslijn met pijl 30"/>
          <p:cNvCxnSpPr/>
          <p:nvPr/>
        </p:nvCxnSpPr>
        <p:spPr bwMode="auto">
          <a:xfrm rot="5400000" flipH="1" flipV="1">
            <a:off x="5390783" y="2997437"/>
            <a:ext cx="685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kstvak 32"/>
          <p:cNvSpPr txBox="1"/>
          <p:nvPr/>
        </p:nvSpPr>
        <p:spPr>
          <a:xfrm>
            <a:off x="5656689" y="3187937"/>
            <a:ext cx="2678938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# neutronen geproduceerd / s</a:t>
            </a:r>
          </a:p>
        </p:txBody>
      </p:sp>
      <p:cxnSp>
        <p:nvCxnSpPr>
          <p:cNvPr id="35" name="Rechte verbindingslijn met pijl 34"/>
          <p:cNvCxnSpPr/>
          <p:nvPr/>
        </p:nvCxnSpPr>
        <p:spPr bwMode="auto">
          <a:xfrm rot="5400000" flipH="1" flipV="1">
            <a:off x="6153577" y="2820986"/>
            <a:ext cx="380206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Rechte verbindingslijn met pijl 26"/>
          <p:cNvCxnSpPr/>
          <p:nvPr/>
        </p:nvCxnSpPr>
        <p:spPr bwMode="auto">
          <a:xfrm rot="5400000">
            <a:off x="7256889" y="209788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kstvak 36"/>
          <p:cNvSpPr txBox="1"/>
          <p:nvPr/>
        </p:nvSpPr>
        <p:spPr>
          <a:xfrm>
            <a:off x="6113889" y="1640680"/>
            <a:ext cx="2665217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# neutronen geabsorbeerd / s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6113889" y="2783680"/>
            <a:ext cx="2504275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# neutronen van splijting / s</a:t>
            </a:r>
          </a:p>
        </p:txBody>
      </p:sp>
      <p:graphicFrame>
        <p:nvGraphicFramePr>
          <p:cNvPr id="292873" name="Object 9"/>
          <p:cNvGraphicFramePr>
            <a:graphicFrameLocks noChangeAspect="1"/>
          </p:cNvGraphicFramePr>
          <p:nvPr/>
        </p:nvGraphicFramePr>
        <p:xfrm>
          <a:off x="3657600" y="2917032"/>
          <a:ext cx="1325563" cy="388937"/>
        </p:xfrm>
        <a:graphic>
          <a:graphicData uri="http://schemas.openxmlformats.org/presentationml/2006/ole">
            <p:oleObj spid="_x0000_s292873" name="Equation" r:id="rId5" imgW="825480" imgH="241200" progId="Equation.DSMT4">
              <p:embed/>
            </p:oleObj>
          </a:graphicData>
        </a:graphic>
      </p:graphicFrame>
      <p:sp>
        <p:nvSpPr>
          <p:cNvPr id="34" name="TextBox 17"/>
          <p:cNvSpPr txBox="1"/>
          <p:nvPr/>
        </p:nvSpPr>
        <p:spPr>
          <a:xfrm>
            <a:off x="533400" y="3440668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Herschrijf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tot</a:t>
            </a:r>
          </a:p>
        </p:txBody>
      </p:sp>
      <p:graphicFrame>
        <p:nvGraphicFramePr>
          <p:cNvPr id="292874" name="Object 10"/>
          <p:cNvGraphicFramePr>
            <a:graphicFrameLocks noChangeAspect="1"/>
          </p:cNvGraphicFramePr>
          <p:nvPr/>
        </p:nvGraphicFramePr>
        <p:xfrm>
          <a:off x="2362200" y="3288504"/>
          <a:ext cx="2652713" cy="735013"/>
        </p:xfrm>
        <a:graphic>
          <a:graphicData uri="http://schemas.openxmlformats.org/presentationml/2006/ole">
            <p:oleObj spid="_x0000_s292874" name="Equation" r:id="rId6" imgW="1650960" imgH="457200" progId="Equation.DSMT4">
              <p:embed/>
            </p:oleObj>
          </a:graphicData>
        </a:graphic>
      </p:graphicFrame>
      <p:sp>
        <p:nvSpPr>
          <p:cNvPr id="39" name="TextBox 17"/>
          <p:cNvSpPr txBox="1"/>
          <p:nvPr/>
        </p:nvSpPr>
        <p:spPr>
          <a:xfrm>
            <a:off x="533400" y="4252676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Aanname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enkel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splijting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S = 0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graphicFrame>
        <p:nvGraphicFramePr>
          <p:cNvPr id="292877" name="Object 13"/>
          <p:cNvGraphicFramePr>
            <a:graphicFrameLocks noChangeAspect="1"/>
          </p:cNvGraphicFramePr>
          <p:nvPr/>
        </p:nvGraphicFramePr>
        <p:xfrm>
          <a:off x="5562600" y="4088608"/>
          <a:ext cx="2019300" cy="735013"/>
        </p:xfrm>
        <a:graphic>
          <a:graphicData uri="http://schemas.openxmlformats.org/presentationml/2006/ole">
            <p:oleObj spid="_x0000_s292877" name="Equation" r:id="rId7" imgW="1257120" imgH="457200" progId="Equation.DSMT4">
              <p:embed/>
            </p:oleObj>
          </a:graphicData>
        </a:graphic>
      </p:graphicFrame>
      <p:sp>
        <p:nvSpPr>
          <p:cNvPr id="40" name="TextBox 17"/>
          <p:cNvSpPr txBox="1"/>
          <p:nvPr/>
        </p:nvSpPr>
        <p:spPr>
          <a:xfrm>
            <a:off x="533400" y="4633676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mtClean="0">
                <a:latin typeface="Calibri" pitchFamily="34" charset="0"/>
                <a:cs typeface="Calibri" pitchFamily="34" charset="0"/>
              </a:rPr>
              <a:t>Criticality voor        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stabiele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populatie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graphicFrame>
        <p:nvGraphicFramePr>
          <p:cNvPr id="292878" name="Object 14"/>
          <p:cNvGraphicFramePr>
            <a:graphicFrameLocks noChangeAspect="1"/>
          </p:cNvGraphicFramePr>
          <p:nvPr/>
        </p:nvGraphicFramePr>
        <p:xfrm>
          <a:off x="2033587" y="4660900"/>
          <a:ext cx="633413" cy="368300"/>
        </p:xfrm>
        <a:graphic>
          <a:graphicData uri="http://schemas.openxmlformats.org/presentationml/2006/ole">
            <p:oleObj spid="_x0000_s292878" name="Equation" r:id="rId8" imgW="393480" imgH="228600" progId="Equation.DSMT4">
              <p:embed/>
            </p:oleObj>
          </a:graphicData>
        </a:graphic>
      </p:graphicFrame>
      <p:sp>
        <p:nvSpPr>
          <p:cNvPr id="41" name="TextBox 17"/>
          <p:cNvSpPr txBox="1"/>
          <p:nvPr/>
        </p:nvSpPr>
        <p:spPr>
          <a:xfrm>
            <a:off x="533400" y="5193268"/>
            <a:ext cx="56388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onderscheiden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Subcritical</a:t>
            </a:r>
          </a:p>
          <a:p>
            <a:pPr lvl="1"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Critical</a:t>
            </a:r>
          </a:p>
          <a:p>
            <a:pPr lvl="1"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Supercritical </a:t>
            </a:r>
          </a:p>
        </p:txBody>
      </p:sp>
      <p:graphicFrame>
        <p:nvGraphicFramePr>
          <p:cNvPr id="292879" name="Object 15"/>
          <p:cNvGraphicFramePr>
            <a:graphicFrameLocks noChangeAspect="1"/>
          </p:cNvGraphicFramePr>
          <p:nvPr/>
        </p:nvGraphicFramePr>
        <p:xfrm>
          <a:off x="2643187" y="5470524"/>
          <a:ext cx="633413" cy="368300"/>
        </p:xfrm>
        <a:graphic>
          <a:graphicData uri="http://schemas.openxmlformats.org/presentationml/2006/ole">
            <p:oleObj spid="_x0000_s292879" name="Equation" r:id="rId9" imgW="393480" imgH="228600" progId="Equation.DSMT4">
              <p:embed/>
            </p:oleObj>
          </a:graphicData>
        </a:graphic>
      </p:graphicFrame>
      <p:graphicFrame>
        <p:nvGraphicFramePr>
          <p:cNvPr id="292880" name="Object 16"/>
          <p:cNvGraphicFramePr>
            <a:graphicFrameLocks noChangeAspect="1"/>
          </p:cNvGraphicFramePr>
          <p:nvPr/>
        </p:nvGraphicFramePr>
        <p:xfrm>
          <a:off x="2667000" y="5727700"/>
          <a:ext cx="633412" cy="368300"/>
        </p:xfrm>
        <a:graphic>
          <a:graphicData uri="http://schemas.openxmlformats.org/presentationml/2006/ole">
            <p:oleObj spid="_x0000_s292880" name="Equation" r:id="rId10" imgW="393480" imgH="228600" progId="Equation.DSMT4">
              <p:embed/>
            </p:oleObj>
          </a:graphicData>
        </a:graphic>
      </p:graphicFrame>
      <p:graphicFrame>
        <p:nvGraphicFramePr>
          <p:cNvPr id="292881" name="Object 17"/>
          <p:cNvGraphicFramePr>
            <a:graphicFrameLocks noChangeAspect="1"/>
          </p:cNvGraphicFramePr>
          <p:nvPr/>
        </p:nvGraphicFramePr>
        <p:xfrm>
          <a:off x="2667000" y="5956300"/>
          <a:ext cx="633412" cy="368300"/>
        </p:xfrm>
        <a:graphic>
          <a:graphicData uri="http://schemas.openxmlformats.org/presentationml/2006/ole">
            <p:oleObj spid="_x0000_s292881" name="Equation" r:id="rId11" imgW="393480" imgH="2286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8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9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9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9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9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9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9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9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20" grpId="0"/>
      <p:bldP spid="29" grpId="0"/>
      <p:bldP spid="33" grpId="0" animBg="1"/>
      <p:bldP spid="37" grpId="0" animBg="1"/>
      <p:bldP spid="32" grpId="0" animBg="1"/>
      <p:bldP spid="34" grpId="0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Finite multiplying systems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Aannamen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is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ook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splijtbaar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materiaal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aanwezig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is neutron leakage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uit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eindige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core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xtBox 17"/>
          <p:cNvSpPr txBox="1"/>
          <p:nvPr/>
        </p:nvSpPr>
        <p:spPr>
          <a:xfrm>
            <a:off x="533400" y="3048000"/>
            <a:ext cx="56388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Geboren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in source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of in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splijting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Eindigen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door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absorptie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of leakage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533400" y="21336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u="sng" dirty="0" smtClean="0">
                <a:latin typeface="Calibri" pitchFamily="34" charset="0"/>
                <a:cs typeface="Calibri" pitchFamily="34" charset="0"/>
              </a:rPr>
              <a:t>Finite multiplying system</a:t>
            </a:r>
            <a:endParaRPr lang="en-US" u="sng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33400" y="2438400"/>
            <a:ext cx="79248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Balansvergelijking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Notatie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: leakage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evenredig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met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aantal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absorbed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9802" name="Object 10"/>
          <p:cNvGraphicFramePr>
            <a:graphicFrameLocks noChangeAspect="1"/>
          </p:cNvGraphicFramePr>
          <p:nvPr/>
        </p:nvGraphicFramePr>
        <p:xfrm>
          <a:off x="4667250" y="2097088"/>
          <a:ext cx="4324350" cy="633412"/>
        </p:xfrm>
        <a:graphic>
          <a:graphicData uri="http://schemas.openxmlformats.org/presentationml/2006/ole">
            <p:oleObj spid="_x0000_s293890" name="Equation" r:id="rId4" imgW="2692080" imgH="393480" progId="Equation.DSMT4">
              <p:embed/>
            </p:oleObj>
          </a:graphicData>
        </a:graphic>
      </p:graphicFrame>
      <p:cxnSp>
        <p:nvCxnSpPr>
          <p:cNvPr id="31" name="Rechte verbindingslijn met pijl 30"/>
          <p:cNvCxnSpPr/>
          <p:nvPr/>
        </p:nvCxnSpPr>
        <p:spPr bwMode="auto">
          <a:xfrm rot="5400000" flipH="1" flipV="1">
            <a:off x="5390783" y="2997437"/>
            <a:ext cx="685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kstvak 32"/>
          <p:cNvSpPr txBox="1"/>
          <p:nvPr/>
        </p:nvSpPr>
        <p:spPr>
          <a:xfrm>
            <a:off x="5656689" y="3187937"/>
            <a:ext cx="2678938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# neutronen geproduceerd / s</a:t>
            </a:r>
          </a:p>
        </p:txBody>
      </p:sp>
      <p:cxnSp>
        <p:nvCxnSpPr>
          <p:cNvPr id="35" name="Rechte verbindingslijn met pijl 34"/>
          <p:cNvCxnSpPr/>
          <p:nvPr/>
        </p:nvCxnSpPr>
        <p:spPr bwMode="auto">
          <a:xfrm rot="5400000" flipH="1" flipV="1">
            <a:off x="6153577" y="2820986"/>
            <a:ext cx="380206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Tekstvak 31"/>
          <p:cNvSpPr txBox="1"/>
          <p:nvPr/>
        </p:nvSpPr>
        <p:spPr>
          <a:xfrm>
            <a:off x="6113889" y="2783680"/>
            <a:ext cx="2504275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# neutronen van splijting / s</a:t>
            </a:r>
          </a:p>
        </p:txBody>
      </p:sp>
      <p:graphicFrame>
        <p:nvGraphicFramePr>
          <p:cNvPr id="292873" name="Object 9"/>
          <p:cNvGraphicFramePr>
            <a:graphicFrameLocks noChangeAspect="1"/>
          </p:cNvGraphicFramePr>
          <p:nvPr/>
        </p:nvGraphicFramePr>
        <p:xfrm>
          <a:off x="4648200" y="6442076"/>
          <a:ext cx="2325687" cy="368300"/>
        </p:xfrm>
        <a:graphic>
          <a:graphicData uri="http://schemas.openxmlformats.org/presentationml/2006/ole">
            <p:oleObj spid="_x0000_s293891" name="Equation" r:id="rId5" imgW="1447560" imgH="228600" progId="Equation.DSMT4">
              <p:embed/>
            </p:oleObj>
          </a:graphicData>
        </a:graphic>
      </p:graphicFrame>
      <p:graphicFrame>
        <p:nvGraphicFramePr>
          <p:cNvPr id="292874" name="Object 10"/>
          <p:cNvGraphicFramePr>
            <a:graphicFrameLocks noChangeAspect="1"/>
          </p:cNvGraphicFramePr>
          <p:nvPr/>
        </p:nvGraphicFramePr>
        <p:xfrm>
          <a:off x="1524000" y="5595138"/>
          <a:ext cx="3632200" cy="735013"/>
        </p:xfrm>
        <a:graphic>
          <a:graphicData uri="http://schemas.openxmlformats.org/presentationml/2006/ole">
            <p:oleObj spid="_x0000_s293892" name="Equation" r:id="rId6" imgW="2260440" imgH="457200" progId="Equation.DSMT4">
              <p:embed/>
            </p:oleObj>
          </a:graphicData>
        </a:graphic>
      </p:graphicFrame>
      <p:sp>
        <p:nvSpPr>
          <p:cNvPr id="39" name="TextBox 17"/>
          <p:cNvSpPr txBox="1"/>
          <p:nvPr/>
        </p:nvSpPr>
        <p:spPr>
          <a:xfrm>
            <a:off x="533400" y="3917152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Waarschijnlijkheid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op (non)leakage</a:t>
            </a:r>
          </a:p>
        </p:txBody>
      </p:sp>
      <p:graphicFrame>
        <p:nvGraphicFramePr>
          <p:cNvPr id="292877" name="Object 13"/>
          <p:cNvGraphicFramePr>
            <a:graphicFrameLocks noChangeAspect="1"/>
          </p:cNvGraphicFramePr>
          <p:nvPr/>
        </p:nvGraphicFramePr>
        <p:xfrm>
          <a:off x="4315618" y="3804439"/>
          <a:ext cx="4792662" cy="693737"/>
        </p:xfrm>
        <a:graphic>
          <a:graphicData uri="http://schemas.openxmlformats.org/presentationml/2006/ole">
            <p:oleObj spid="_x0000_s293893" name="Equation" r:id="rId7" imgW="2984400" imgH="431640" progId="Equation.DSMT4">
              <p:embed/>
            </p:oleObj>
          </a:graphicData>
        </a:graphic>
      </p:graphicFrame>
      <p:sp>
        <p:nvSpPr>
          <p:cNvPr id="40" name="TextBox 17"/>
          <p:cNvSpPr txBox="1"/>
          <p:nvPr/>
        </p:nvSpPr>
        <p:spPr>
          <a:xfrm>
            <a:off x="533400" y="4512228"/>
            <a:ext cx="6019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verwachten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toeneemt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grootte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reactor</a:t>
            </a:r>
          </a:p>
        </p:txBody>
      </p:sp>
      <p:graphicFrame>
        <p:nvGraphicFramePr>
          <p:cNvPr id="292878" name="Object 14"/>
          <p:cNvGraphicFramePr>
            <a:graphicFrameLocks noChangeAspect="1"/>
          </p:cNvGraphicFramePr>
          <p:nvPr/>
        </p:nvGraphicFramePr>
        <p:xfrm>
          <a:off x="2514600" y="4578345"/>
          <a:ext cx="223837" cy="246063"/>
        </p:xfrm>
        <a:graphic>
          <a:graphicData uri="http://schemas.openxmlformats.org/presentationml/2006/ole">
            <p:oleObj spid="_x0000_s293894" name="Equation" r:id="rId8" imgW="139680" imgH="152280" progId="Equation.DSMT4">
              <p:embed/>
            </p:oleObj>
          </a:graphicData>
        </a:graphic>
      </p:graphicFrame>
      <p:sp>
        <p:nvSpPr>
          <p:cNvPr id="41" name="TextBox 17"/>
          <p:cNvSpPr txBox="1"/>
          <p:nvPr/>
        </p:nvSpPr>
        <p:spPr>
          <a:xfrm>
            <a:off x="533400" y="5071820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schrijven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6" name="Rechte verbindingslijn met pijl 35"/>
          <p:cNvCxnSpPr/>
          <p:nvPr/>
        </p:nvCxnSpPr>
        <p:spPr bwMode="auto">
          <a:xfrm rot="5400000">
            <a:off x="8152606" y="208518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kstvak 29"/>
          <p:cNvSpPr txBox="1"/>
          <p:nvPr/>
        </p:nvSpPr>
        <p:spPr>
          <a:xfrm>
            <a:off x="7696200" y="1490246"/>
            <a:ext cx="1295400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# neutronen 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leakage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/ s</a:t>
            </a:r>
          </a:p>
        </p:txBody>
      </p:sp>
      <p:cxnSp>
        <p:nvCxnSpPr>
          <p:cNvPr id="43" name="Rechte verbindingslijn met pijl 42"/>
          <p:cNvCxnSpPr/>
          <p:nvPr/>
        </p:nvCxnSpPr>
        <p:spPr bwMode="auto">
          <a:xfrm rot="5400000">
            <a:off x="7007230" y="1793080"/>
            <a:ext cx="914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kstvak 36"/>
          <p:cNvSpPr txBox="1"/>
          <p:nvPr/>
        </p:nvSpPr>
        <p:spPr>
          <a:xfrm>
            <a:off x="6113889" y="1109246"/>
            <a:ext cx="2665217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# neutronen geabsorbeerd / s</a:t>
            </a:r>
          </a:p>
        </p:txBody>
      </p:sp>
      <p:graphicFrame>
        <p:nvGraphicFramePr>
          <p:cNvPr id="293898" name="Object 10"/>
          <p:cNvGraphicFramePr>
            <a:graphicFrameLocks noChangeAspect="1"/>
          </p:cNvGraphicFramePr>
          <p:nvPr/>
        </p:nvGraphicFramePr>
        <p:xfrm>
          <a:off x="2044700" y="4969438"/>
          <a:ext cx="4508500" cy="633413"/>
        </p:xfrm>
        <a:graphic>
          <a:graphicData uri="http://schemas.openxmlformats.org/presentationml/2006/ole">
            <p:oleObj spid="_x0000_s293898" name="Equation" r:id="rId9" imgW="2806560" imgH="393480" progId="Equation.DSMT4">
              <p:embed/>
            </p:oleObj>
          </a:graphicData>
        </a:graphic>
      </p:graphicFrame>
      <p:sp>
        <p:nvSpPr>
          <p:cNvPr id="44" name="PIJL-RECHTS 43"/>
          <p:cNvSpPr/>
          <p:nvPr/>
        </p:nvSpPr>
        <p:spPr bwMode="auto">
          <a:xfrm>
            <a:off x="762000" y="5767384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PIJL-RECHTS 44"/>
          <p:cNvSpPr/>
          <p:nvPr/>
        </p:nvSpPr>
        <p:spPr bwMode="auto">
          <a:xfrm>
            <a:off x="5334000" y="5772144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4" name="Groep 33"/>
          <p:cNvGrpSpPr/>
          <p:nvPr/>
        </p:nvGrpSpPr>
        <p:grpSpPr>
          <a:xfrm>
            <a:off x="6248400" y="5622128"/>
            <a:ext cx="2667000" cy="685800"/>
            <a:chOff x="6248400" y="5622128"/>
            <a:chExt cx="2667000" cy="685800"/>
          </a:xfrm>
        </p:grpSpPr>
        <p:sp>
          <p:nvSpPr>
            <p:cNvPr id="47" name="Rounded Rectangle 27"/>
            <p:cNvSpPr/>
            <p:nvPr/>
          </p:nvSpPr>
          <p:spPr bwMode="auto">
            <a:xfrm>
              <a:off x="6248400" y="5622128"/>
              <a:ext cx="2667000" cy="6858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293899" name="Object 11"/>
            <p:cNvGraphicFramePr>
              <a:graphicFrameLocks noChangeAspect="1"/>
            </p:cNvGraphicFramePr>
            <p:nvPr/>
          </p:nvGraphicFramePr>
          <p:xfrm>
            <a:off x="6308725" y="5623715"/>
            <a:ext cx="2530475" cy="673100"/>
          </p:xfrm>
          <a:graphic>
            <a:graphicData uri="http://schemas.openxmlformats.org/presentationml/2006/ole">
              <p:oleObj spid="_x0000_s293899" name="Equation" r:id="rId10" imgW="1574640" imgH="419040" progId="Equation.DSMT4">
                <p:embed/>
              </p:oleObj>
            </a:graphicData>
          </a:graphic>
        </p:graphicFrame>
      </p:grpSp>
      <p:sp>
        <p:nvSpPr>
          <p:cNvPr id="49" name="TextBox 17"/>
          <p:cNvSpPr txBox="1"/>
          <p:nvPr/>
        </p:nvSpPr>
        <p:spPr>
          <a:xfrm>
            <a:off x="533400" y="6412468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Analoog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infinite medium, met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notatie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9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9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9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29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29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20" grpId="0"/>
      <p:bldP spid="29" grpId="0"/>
      <p:bldP spid="33" grpId="0" animBg="1"/>
      <p:bldP spid="32" grpId="0" animBg="1"/>
      <p:bldP spid="39" grpId="0"/>
      <p:bldP spid="40" grpId="0"/>
      <p:bldP spid="41" grpId="0"/>
      <p:bldP spid="30" grpId="0" animBg="1"/>
      <p:bldP spid="37" grpId="0" animBg="1"/>
      <p:bldP spid="44" grpId="0" animBg="1"/>
      <p:bldP spid="45" grpId="0" animBg="1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Gedrag</a:t>
            </a:r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multiplying systems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Criticality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analyse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Zet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bronterm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S(t) = 0</a:t>
            </a:r>
          </a:p>
          <a:p>
            <a:pPr lvl="1">
              <a:defRPr/>
            </a:pPr>
            <a:r>
              <a:rPr lang="en-US" sz="1600" b="1" i="1" u="sng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Verwaarloos</a:t>
            </a:r>
            <a:r>
              <a:rPr lang="en-US" sz="1600" b="1" i="1" u="sng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delayed neutrons</a:t>
            </a:r>
            <a:endParaRPr lang="en-US" sz="1600" b="1" i="1" u="sng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533400" y="21336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Indien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n(0) &gt; 0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33400" y="2567226"/>
            <a:ext cx="47244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systeem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is critical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tijdonafhankelijke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kettingreactie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gaande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is in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afwezigheid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bron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S(t)</a:t>
            </a:r>
            <a:endParaRPr lang="en-US" sz="16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xtBox 17"/>
          <p:cNvSpPr txBox="1"/>
          <p:nvPr/>
        </p:nvSpPr>
        <p:spPr>
          <a:xfrm>
            <a:off x="533400" y="4572000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bron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PIJL-RECHTS 43"/>
          <p:cNvSpPr/>
          <p:nvPr/>
        </p:nvSpPr>
        <p:spPr bwMode="auto">
          <a:xfrm>
            <a:off x="762000" y="5145880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PIJL-RECHTS 44"/>
          <p:cNvSpPr/>
          <p:nvPr/>
        </p:nvSpPr>
        <p:spPr bwMode="auto">
          <a:xfrm>
            <a:off x="5410200" y="2819400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93899" name="Object 11"/>
          <p:cNvGraphicFramePr>
            <a:graphicFrameLocks noChangeAspect="1"/>
          </p:cNvGraphicFramePr>
          <p:nvPr/>
        </p:nvGraphicFramePr>
        <p:xfrm>
          <a:off x="5257800" y="1371600"/>
          <a:ext cx="1919288" cy="673100"/>
        </p:xfrm>
        <a:graphic>
          <a:graphicData uri="http://schemas.openxmlformats.org/presentationml/2006/ole">
            <p:oleObj spid="_x0000_s295944" name="Equation" r:id="rId4" imgW="1193760" imgH="419040" progId="Equation.DSMT4">
              <p:embed/>
            </p:oleObj>
          </a:graphicData>
        </a:graphic>
      </p:graphicFrame>
      <p:graphicFrame>
        <p:nvGraphicFramePr>
          <p:cNvPr id="295945" name="Object 9"/>
          <p:cNvGraphicFramePr>
            <a:graphicFrameLocks noChangeAspect="1"/>
          </p:cNvGraphicFramePr>
          <p:nvPr/>
        </p:nvGraphicFramePr>
        <p:xfrm>
          <a:off x="3471862" y="1926432"/>
          <a:ext cx="1633538" cy="571500"/>
        </p:xfrm>
        <a:graphic>
          <a:graphicData uri="http://schemas.openxmlformats.org/presentationml/2006/ole">
            <p:oleObj spid="_x0000_s295945" name="Equation" r:id="rId5" imgW="1015920" imgH="355320" progId="Equation.DSMT4">
              <p:embed/>
            </p:oleObj>
          </a:graphicData>
        </a:graphic>
      </p:graphicFrame>
      <p:graphicFrame>
        <p:nvGraphicFramePr>
          <p:cNvPr id="295946" name="Object 10"/>
          <p:cNvGraphicFramePr>
            <a:graphicFrameLocks noChangeAspect="1"/>
          </p:cNvGraphicFramePr>
          <p:nvPr/>
        </p:nvGraphicFramePr>
        <p:xfrm>
          <a:off x="6327775" y="2840832"/>
          <a:ext cx="530225" cy="284162"/>
        </p:xfrm>
        <a:graphic>
          <a:graphicData uri="http://schemas.openxmlformats.org/presentationml/2006/ole">
            <p:oleObj spid="_x0000_s295946" name="Equation" r:id="rId6" imgW="330120" imgH="177480" progId="Equation.DSMT4">
              <p:embed/>
            </p:oleObj>
          </a:graphicData>
        </a:graphic>
      </p:graphicFrame>
      <p:sp>
        <p:nvSpPr>
          <p:cNvPr id="34" name="TextBox 17"/>
          <p:cNvSpPr txBox="1"/>
          <p:nvPr/>
        </p:nvSpPr>
        <p:spPr>
          <a:xfrm>
            <a:off x="533400" y="3429000"/>
            <a:ext cx="56388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onderscheiden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weer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Subcritical</a:t>
            </a:r>
          </a:p>
          <a:p>
            <a:pPr lvl="1"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Critical</a:t>
            </a:r>
          </a:p>
          <a:p>
            <a:pPr lvl="1"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Supercritical </a:t>
            </a:r>
          </a:p>
        </p:txBody>
      </p:sp>
      <p:graphicFrame>
        <p:nvGraphicFramePr>
          <p:cNvPr id="38" name="Object 15"/>
          <p:cNvGraphicFramePr>
            <a:graphicFrameLocks noChangeAspect="1"/>
          </p:cNvGraphicFramePr>
          <p:nvPr/>
        </p:nvGraphicFramePr>
        <p:xfrm>
          <a:off x="2643187" y="3706256"/>
          <a:ext cx="633413" cy="368300"/>
        </p:xfrm>
        <a:graphic>
          <a:graphicData uri="http://schemas.openxmlformats.org/presentationml/2006/ole">
            <p:oleObj spid="_x0000_s295947" name="Equation" r:id="rId7" imgW="393480" imgH="228600" progId="Equation.DSMT4">
              <p:embed/>
            </p:oleObj>
          </a:graphicData>
        </a:graphic>
      </p:graphicFrame>
      <p:graphicFrame>
        <p:nvGraphicFramePr>
          <p:cNvPr id="42" name="Object 16"/>
          <p:cNvGraphicFramePr>
            <a:graphicFrameLocks noChangeAspect="1"/>
          </p:cNvGraphicFramePr>
          <p:nvPr/>
        </p:nvGraphicFramePr>
        <p:xfrm>
          <a:off x="2667000" y="3963432"/>
          <a:ext cx="633412" cy="368300"/>
        </p:xfrm>
        <a:graphic>
          <a:graphicData uri="http://schemas.openxmlformats.org/presentationml/2006/ole">
            <p:oleObj spid="_x0000_s295948" name="Equation" r:id="rId8" imgW="393480" imgH="228600" progId="Equation.DSMT4">
              <p:embed/>
            </p:oleObj>
          </a:graphicData>
        </a:graphic>
      </p:graphicFrame>
      <p:graphicFrame>
        <p:nvGraphicFramePr>
          <p:cNvPr id="46" name="Object 17"/>
          <p:cNvGraphicFramePr>
            <a:graphicFrameLocks noChangeAspect="1"/>
          </p:cNvGraphicFramePr>
          <p:nvPr/>
        </p:nvGraphicFramePr>
        <p:xfrm>
          <a:off x="2667000" y="4192032"/>
          <a:ext cx="633412" cy="368300"/>
        </p:xfrm>
        <a:graphic>
          <a:graphicData uri="http://schemas.openxmlformats.org/presentationml/2006/ole">
            <p:oleObj spid="_x0000_s295949" name="Equation" r:id="rId9" imgW="393480" imgH="228600" progId="Equation.DSMT4">
              <p:embed/>
            </p:oleObj>
          </a:graphicData>
        </a:graphic>
      </p:graphicFrame>
      <p:grpSp>
        <p:nvGrpSpPr>
          <p:cNvPr id="28" name="Groep 27"/>
          <p:cNvGrpSpPr/>
          <p:nvPr/>
        </p:nvGrpSpPr>
        <p:grpSpPr>
          <a:xfrm>
            <a:off x="4599321" y="4229710"/>
            <a:ext cx="4544679" cy="2094890"/>
            <a:chOff x="4599321" y="4229710"/>
            <a:chExt cx="4544679" cy="2094890"/>
          </a:xfrm>
        </p:grpSpPr>
        <p:pic>
          <p:nvPicPr>
            <p:cNvPr id="295950" name="Picture 1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99321" y="4229710"/>
              <a:ext cx="4544679" cy="2094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5951" name="Picture 1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88720" y="4343400"/>
              <a:ext cx="919844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95952" name="Object 16"/>
            <p:cNvGraphicFramePr>
              <a:graphicFrameLocks noChangeAspect="1"/>
            </p:cNvGraphicFramePr>
            <p:nvPr/>
          </p:nvGraphicFramePr>
          <p:xfrm>
            <a:off x="5181600" y="4571999"/>
            <a:ext cx="657224" cy="254409"/>
          </p:xfrm>
          <a:graphic>
            <a:graphicData uri="http://schemas.openxmlformats.org/presentationml/2006/ole">
              <p:oleObj spid="_x0000_s295952" name="Equation" r:id="rId12" imgW="520560" imgH="203040" progId="Equation.DSMT4">
                <p:embed/>
              </p:oleObj>
            </a:graphicData>
          </a:graphic>
        </p:graphicFrame>
        <p:pic>
          <p:nvPicPr>
            <p:cNvPr id="295953" name="Picture 1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391400" y="4343401"/>
              <a:ext cx="97015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95954" name="Object 18"/>
            <p:cNvGraphicFramePr>
              <a:graphicFrameLocks noChangeAspect="1"/>
            </p:cNvGraphicFramePr>
            <p:nvPr/>
          </p:nvGraphicFramePr>
          <p:xfrm>
            <a:off x="7703344" y="4557712"/>
            <a:ext cx="714375" cy="285071"/>
          </p:xfrm>
          <a:graphic>
            <a:graphicData uri="http://schemas.openxmlformats.org/presentationml/2006/ole">
              <p:oleObj spid="_x0000_s295954" name="Equation" r:id="rId14" imgW="571320" imgH="228600" progId="Equation.DSMT4">
                <p:embed/>
              </p:oleObj>
            </a:graphicData>
          </a:graphic>
        </p:graphicFrame>
      </p:grpSp>
      <p:graphicFrame>
        <p:nvGraphicFramePr>
          <p:cNvPr id="295955" name="Object 19"/>
          <p:cNvGraphicFramePr>
            <a:graphicFrameLocks noChangeAspect="1"/>
          </p:cNvGraphicFramePr>
          <p:nvPr/>
        </p:nvGraphicFramePr>
        <p:xfrm>
          <a:off x="1676400" y="4576760"/>
          <a:ext cx="2200278" cy="366713"/>
        </p:xfrm>
        <a:graphic>
          <a:graphicData uri="http://schemas.openxmlformats.org/presentationml/2006/ole">
            <p:oleObj spid="_x0000_s295955" name="Equation" r:id="rId15" imgW="1371600" imgH="228600" progId="Equation.DSMT4">
              <p:embed/>
            </p:oleObj>
          </a:graphicData>
        </a:graphic>
      </p:graphicFrame>
      <p:graphicFrame>
        <p:nvGraphicFramePr>
          <p:cNvPr id="295956" name="Object 20"/>
          <p:cNvGraphicFramePr>
            <a:graphicFrameLocks noChangeAspect="1"/>
          </p:cNvGraphicFramePr>
          <p:nvPr/>
        </p:nvGraphicFramePr>
        <p:xfrm>
          <a:off x="1600200" y="4876800"/>
          <a:ext cx="2451100" cy="857250"/>
        </p:xfrm>
        <a:graphic>
          <a:graphicData uri="http://schemas.openxmlformats.org/presentationml/2006/ole">
            <p:oleObj spid="_x0000_s295956" name="Equation" r:id="rId16" imgW="1523880" imgH="533160" progId="Equation.DSMT4">
              <p:embed/>
            </p:oleObj>
          </a:graphicData>
        </a:graphic>
      </p:graphicFrame>
      <p:graphicFrame>
        <p:nvGraphicFramePr>
          <p:cNvPr id="295957" name="Object 21"/>
          <p:cNvGraphicFramePr>
            <a:graphicFrameLocks noChangeAspect="1"/>
          </p:cNvGraphicFramePr>
          <p:nvPr/>
        </p:nvGraphicFramePr>
        <p:xfrm>
          <a:off x="957262" y="5715000"/>
          <a:ext cx="2243138" cy="711200"/>
        </p:xfrm>
        <a:graphic>
          <a:graphicData uri="http://schemas.openxmlformats.org/presentationml/2006/ole">
            <p:oleObj spid="_x0000_s295957" name="Equation" r:id="rId17" imgW="1396800" imgH="444240" progId="Equation.DSMT4">
              <p:embed/>
            </p:oleObj>
          </a:graphicData>
        </a:graphic>
      </p:graphicFrame>
      <p:graphicFrame>
        <p:nvGraphicFramePr>
          <p:cNvPr id="295958" name="Object 22"/>
          <p:cNvGraphicFramePr>
            <a:graphicFrameLocks noChangeAspect="1"/>
          </p:cNvGraphicFramePr>
          <p:nvPr/>
        </p:nvGraphicFramePr>
        <p:xfrm>
          <a:off x="868363" y="6400800"/>
          <a:ext cx="1874837" cy="366713"/>
        </p:xfrm>
        <a:graphic>
          <a:graphicData uri="http://schemas.openxmlformats.org/presentationml/2006/ole">
            <p:oleObj spid="_x0000_s295958" name="Equation" r:id="rId18" imgW="1168200" imgH="228600" progId="Equation.DSMT4">
              <p:embed/>
            </p:oleObj>
          </a:graphicData>
        </a:graphic>
      </p:graphicFrame>
      <p:sp>
        <p:nvSpPr>
          <p:cNvPr id="50" name="Tekstvak 49"/>
          <p:cNvSpPr txBox="1"/>
          <p:nvPr/>
        </p:nvSpPr>
        <p:spPr>
          <a:xfrm>
            <a:off x="6690226" y="3329226"/>
            <a:ext cx="2241896" cy="86177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Neutronen populaties</a:t>
            </a:r>
          </a:p>
          <a:p>
            <a:pPr marL="800100" lvl="1" indent="-342900">
              <a:buAutoNum type="alphaLcParenBoth"/>
            </a:pPr>
            <a:r>
              <a:rPr lang="nl-NL" sz="1600" dirty="0" smtClean="0">
                <a:latin typeface="Calibri" pitchFamily="34" charset="0"/>
                <a:cs typeface="Calibri" pitchFamily="34" charset="0"/>
              </a:rPr>
              <a:t>zonder bron</a:t>
            </a:r>
          </a:p>
          <a:p>
            <a:pPr marL="800100" lvl="1" indent="-342900">
              <a:buAutoNum type="alphaLcParenBoth"/>
            </a:pPr>
            <a:r>
              <a:rPr lang="nl-NL" sz="1600" dirty="0" smtClean="0">
                <a:latin typeface="Calibri" pitchFamily="34" charset="0"/>
                <a:cs typeface="Calibri" pitchFamily="34" charset="0"/>
              </a:rPr>
              <a:t>met bron</a:t>
            </a:r>
          </a:p>
        </p:txBody>
      </p:sp>
      <p:sp>
        <p:nvSpPr>
          <p:cNvPr id="51" name="Tekstvak 50"/>
          <p:cNvSpPr txBox="1"/>
          <p:nvPr/>
        </p:nvSpPr>
        <p:spPr>
          <a:xfrm>
            <a:off x="4953000" y="6488668"/>
            <a:ext cx="3703258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Zeer snelle tijdvariaties: 10</a:t>
            </a:r>
            <a:r>
              <a:rPr lang="nl-NL" baseline="30000" dirty="0" smtClean="0">
                <a:latin typeface="Calibri" pitchFamily="34" charset="0"/>
                <a:cs typeface="Calibri" pitchFamily="34" charset="0"/>
              </a:rPr>
              <a:t>-8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 tot 10</a:t>
            </a:r>
            <a:r>
              <a:rPr lang="nl-NL" baseline="30000" dirty="0" smtClean="0">
                <a:latin typeface="Calibri" pitchFamily="34" charset="0"/>
                <a:cs typeface="Calibri" pitchFamily="34" charset="0"/>
              </a:rPr>
              <a:t>-4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 s</a:t>
            </a:r>
            <a:endParaRPr lang="nl-NL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hthoek 29"/>
          <p:cNvSpPr/>
          <p:nvPr/>
        </p:nvSpPr>
        <p:spPr bwMode="auto">
          <a:xfrm>
            <a:off x="7010400" y="4231480"/>
            <a:ext cx="2133600" cy="2133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1" name="Groep 30"/>
          <p:cNvGrpSpPr/>
          <p:nvPr/>
        </p:nvGrpSpPr>
        <p:grpSpPr>
          <a:xfrm>
            <a:off x="4572000" y="4267200"/>
            <a:ext cx="4544679" cy="2094890"/>
            <a:chOff x="4599321" y="4229710"/>
            <a:chExt cx="4544679" cy="2094890"/>
          </a:xfrm>
        </p:grpSpPr>
        <p:pic>
          <p:nvPicPr>
            <p:cNvPr id="32" name="Picture 1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99321" y="4229710"/>
              <a:ext cx="4544679" cy="2094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88720" y="4343400"/>
              <a:ext cx="919844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5" name="Object 16"/>
            <p:cNvGraphicFramePr>
              <a:graphicFrameLocks noChangeAspect="1"/>
            </p:cNvGraphicFramePr>
            <p:nvPr/>
          </p:nvGraphicFramePr>
          <p:xfrm>
            <a:off x="5181600" y="4571999"/>
            <a:ext cx="657224" cy="254409"/>
          </p:xfrm>
          <a:graphic>
            <a:graphicData uri="http://schemas.openxmlformats.org/presentationml/2006/ole">
              <p:oleObj spid="_x0000_s295959" name="Equation" r:id="rId19" imgW="520560" imgH="203040" progId="Equation.DSMT4">
                <p:embed/>
              </p:oleObj>
            </a:graphicData>
          </a:graphic>
        </p:graphicFrame>
        <p:pic>
          <p:nvPicPr>
            <p:cNvPr id="36" name="Picture 17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391400" y="4343401"/>
              <a:ext cx="97015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37" name="Object 18"/>
            <p:cNvGraphicFramePr>
              <a:graphicFrameLocks noChangeAspect="1"/>
            </p:cNvGraphicFramePr>
            <p:nvPr/>
          </p:nvGraphicFramePr>
          <p:xfrm>
            <a:off x="7703344" y="4557712"/>
            <a:ext cx="714375" cy="285071"/>
          </p:xfrm>
          <a:graphic>
            <a:graphicData uri="http://schemas.openxmlformats.org/presentationml/2006/ole">
              <p:oleObj spid="_x0000_s295960" name="Equation" r:id="rId20" imgW="571320" imgH="228600" progId="Equation.DSMT4">
                <p:embed/>
              </p:oleObj>
            </a:graphicData>
          </a:graphic>
        </p:graphicFrame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3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5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9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9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9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95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95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  <p:bldP spid="29" grpId="0"/>
      <p:bldP spid="41" grpId="0"/>
      <p:bldP spid="44" grpId="0" animBg="1"/>
      <p:bldP spid="45" grpId="0" animBg="1"/>
      <p:bldP spid="34" grpId="0"/>
      <p:bldP spid="50" grpId="0" animBg="1"/>
      <p:bldP spid="51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17"/>
          <p:cNvSpPr txBox="1"/>
          <p:nvPr/>
        </p:nvSpPr>
        <p:spPr>
          <a:xfrm>
            <a:off x="533400" y="4789286"/>
            <a:ext cx="3657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Bijdrage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delayed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domineert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gemiddelde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neutron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levensduur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want</a:t>
            </a:r>
          </a:p>
        </p:txBody>
      </p:sp>
      <p:sp>
        <p:nvSpPr>
          <p:cNvPr id="28" name="TextBox 17"/>
          <p:cNvSpPr txBox="1"/>
          <p:nvPr/>
        </p:nvSpPr>
        <p:spPr>
          <a:xfrm>
            <a:off x="533400" y="14809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kleine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fractie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komt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het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verval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splijtingsproducten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Vertraagde neutronen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Meer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99%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splijtingsneutronen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worden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instantaan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geproduceerd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533400" y="1764268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onderscheiden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33400" y="2133600"/>
            <a:ext cx="472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sz="160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xtBox 17"/>
          <p:cNvSpPr txBox="1"/>
          <p:nvPr/>
        </p:nvSpPr>
        <p:spPr>
          <a:xfrm>
            <a:off x="533400" y="3505200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Prompt neutron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levensduur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95946" name="Object 10"/>
          <p:cNvGraphicFramePr>
            <a:graphicFrameLocks noChangeAspect="1"/>
          </p:cNvGraphicFramePr>
          <p:nvPr/>
        </p:nvGraphicFramePr>
        <p:xfrm>
          <a:off x="2209800" y="1524000"/>
          <a:ext cx="244475" cy="323850"/>
        </p:xfrm>
        <a:graphic>
          <a:graphicData uri="http://schemas.openxmlformats.org/presentationml/2006/ole">
            <p:oleObj spid="_x0000_s296964" name="Equation" r:id="rId4" imgW="152280" imgH="203040" progId="Equation.DSMT4">
              <p:embed/>
            </p:oleObj>
          </a:graphicData>
        </a:graphic>
      </p:graphicFrame>
      <p:sp>
        <p:nvSpPr>
          <p:cNvPr id="34" name="TextBox 17"/>
          <p:cNvSpPr txBox="1"/>
          <p:nvPr/>
        </p:nvSpPr>
        <p:spPr>
          <a:xfrm>
            <a:off x="533400" y="2678668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Gemiddelde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halfwaardetijd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95955" name="Object 19"/>
          <p:cNvGraphicFramePr>
            <a:graphicFrameLocks noChangeAspect="1"/>
          </p:cNvGraphicFramePr>
          <p:nvPr/>
        </p:nvGraphicFramePr>
        <p:xfrm>
          <a:off x="2243138" y="5383252"/>
          <a:ext cx="957262" cy="325438"/>
        </p:xfrm>
        <a:graphic>
          <a:graphicData uri="http://schemas.openxmlformats.org/presentationml/2006/ole">
            <p:oleObj spid="_x0000_s296970" name="Equation" r:id="rId5" imgW="596880" imgH="203040" progId="Equation.DSMT4">
              <p:embed/>
            </p:oleObj>
          </a:graphicData>
        </a:graphic>
      </p:graphicFrame>
      <p:pic>
        <p:nvPicPr>
          <p:cNvPr id="296974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3332" y="4893082"/>
            <a:ext cx="4274468" cy="188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6975" name="Object 15"/>
          <p:cNvGraphicFramePr>
            <a:graphicFrameLocks noChangeAspect="1"/>
          </p:cNvGraphicFramePr>
          <p:nvPr/>
        </p:nvGraphicFramePr>
        <p:xfrm>
          <a:off x="1516063" y="1986758"/>
          <a:ext cx="998537" cy="688975"/>
        </p:xfrm>
        <a:graphic>
          <a:graphicData uri="http://schemas.openxmlformats.org/presentationml/2006/ole">
            <p:oleObj spid="_x0000_s296975" name="Equation" r:id="rId7" imgW="622080" imgH="431640" progId="Equation.DSMT4">
              <p:embed/>
            </p:oleObj>
          </a:graphicData>
        </a:graphic>
      </p:graphicFrame>
      <p:graphicFrame>
        <p:nvGraphicFramePr>
          <p:cNvPr id="296976" name="Object 16"/>
          <p:cNvGraphicFramePr>
            <a:graphicFrameLocks noChangeAspect="1"/>
          </p:cNvGraphicFramePr>
          <p:nvPr/>
        </p:nvGraphicFramePr>
        <p:xfrm>
          <a:off x="3419475" y="2532857"/>
          <a:ext cx="1609725" cy="688975"/>
        </p:xfrm>
        <a:graphic>
          <a:graphicData uri="http://schemas.openxmlformats.org/presentationml/2006/ole">
            <p:oleObj spid="_x0000_s296976" name="Equation" r:id="rId8" imgW="1002960" imgH="431640" progId="Equation.DSMT4">
              <p:embed/>
            </p:oleObj>
          </a:graphicData>
        </a:graphic>
      </p:graphicFrame>
      <p:sp>
        <p:nvSpPr>
          <p:cNvPr id="32" name="TextBox 17"/>
          <p:cNvSpPr txBox="1"/>
          <p:nvPr/>
        </p:nvSpPr>
        <p:spPr>
          <a:xfrm>
            <a:off x="533400" y="3059668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Verder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96977" name="Object 17"/>
          <p:cNvGraphicFramePr>
            <a:graphicFrameLocks noChangeAspect="1"/>
          </p:cNvGraphicFramePr>
          <p:nvPr/>
        </p:nvGraphicFramePr>
        <p:xfrm>
          <a:off x="1463675" y="3095624"/>
          <a:ext cx="1508125" cy="465138"/>
        </p:xfrm>
        <a:graphic>
          <a:graphicData uri="http://schemas.openxmlformats.org/presentationml/2006/ole">
            <p:oleObj spid="_x0000_s296977" name="Equation" r:id="rId9" imgW="939600" imgH="291960" progId="Equation.DSMT4">
              <p:embed/>
            </p:oleObj>
          </a:graphicData>
        </a:graphic>
      </p:graphicFrame>
      <p:sp>
        <p:nvSpPr>
          <p:cNvPr id="35" name="Rechteraccolade 34"/>
          <p:cNvSpPr/>
          <p:nvPr/>
        </p:nvSpPr>
        <p:spPr bwMode="auto">
          <a:xfrm>
            <a:off x="5105400" y="2590800"/>
            <a:ext cx="228600" cy="9144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96978" name="Object 18"/>
          <p:cNvGraphicFramePr>
            <a:graphicFrameLocks noChangeAspect="1"/>
          </p:cNvGraphicFramePr>
          <p:nvPr/>
        </p:nvGraphicFramePr>
        <p:xfrm>
          <a:off x="5634038" y="2719387"/>
          <a:ext cx="1528762" cy="709613"/>
        </p:xfrm>
        <a:graphic>
          <a:graphicData uri="http://schemas.openxmlformats.org/presentationml/2006/ole">
            <p:oleObj spid="_x0000_s296978" name="Equation" r:id="rId10" imgW="952200" imgH="444240" progId="Equation.DSMT4">
              <p:embed/>
            </p:oleObj>
          </a:graphicData>
        </a:graphic>
      </p:graphicFrame>
      <p:graphicFrame>
        <p:nvGraphicFramePr>
          <p:cNvPr id="296979" name="Object 19"/>
          <p:cNvGraphicFramePr>
            <a:graphicFrameLocks noChangeAspect="1"/>
          </p:cNvGraphicFramePr>
          <p:nvPr/>
        </p:nvGraphicFramePr>
        <p:xfrm>
          <a:off x="3576637" y="3548064"/>
          <a:ext cx="142875" cy="282575"/>
        </p:xfrm>
        <a:graphic>
          <a:graphicData uri="http://schemas.openxmlformats.org/presentationml/2006/ole">
            <p:oleObj spid="_x0000_s296979" name="Equation" r:id="rId11" imgW="88560" imgH="177480" progId="Equation.DSMT4">
              <p:embed/>
            </p:oleObj>
          </a:graphicData>
        </a:graphic>
      </p:graphicFrame>
      <p:sp>
        <p:nvSpPr>
          <p:cNvPr id="37" name="TextBox 17"/>
          <p:cNvSpPr txBox="1"/>
          <p:nvPr/>
        </p:nvSpPr>
        <p:spPr>
          <a:xfrm>
            <a:off x="533400" y="3745468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Delayed neutron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levensduur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96980" name="Object 20"/>
          <p:cNvGraphicFramePr>
            <a:graphicFrameLocks noChangeAspect="1"/>
          </p:cNvGraphicFramePr>
          <p:nvPr/>
        </p:nvGraphicFramePr>
        <p:xfrm>
          <a:off x="3571875" y="3763961"/>
          <a:ext cx="2695575" cy="361950"/>
        </p:xfrm>
        <a:graphic>
          <a:graphicData uri="http://schemas.openxmlformats.org/presentationml/2006/ole">
            <p:oleObj spid="_x0000_s296980" name="Equation" r:id="rId12" imgW="1676160" imgH="228600" progId="Equation.DSMT4">
              <p:embed/>
            </p:oleObj>
          </a:graphicData>
        </a:graphic>
      </p:graphicFrame>
      <p:sp>
        <p:nvSpPr>
          <p:cNvPr id="39" name="TextBox 17"/>
          <p:cNvSpPr txBox="1"/>
          <p:nvPr/>
        </p:nvSpPr>
        <p:spPr>
          <a:xfrm>
            <a:off x="533400" y="4230690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Gemiddelde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neutron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levensduur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8" name="Groep 47"/>
          <p:cNvGrpSpPr/>
          <p:nvPr/>
        </p:nvGrpSpPr>
        <p:grpSpPr>
          <a:xfrm>
            <a:off x="4005264" y="4233864"/>
            <a:ext cx="2928936" cy="414336"/>
            <a:chOff x="4005264" y="4233864"/>
            <a:chExt cx="2928936" cy="414336"/>
          </a:xfrm>
        </p:grpSpPr>
        <p:sp>
          <p:nvSpPr>
            <p:cNvPr id="47" name="Rounded Rectangle 27"/>
            <p:cNvSpPr/>
            <p:nvPr/>
          </p:nvSpPr>
          <p:spPr bwMode="auto">
            <a:xfrm>
              <a:off x="4005264" y="4233864"/>
              <a:ext cx="2928936" cy="3810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296981" name="Object 21"/>
            <p:cNvGraphicFramePr>
              <a:graphicFrameLocks noChangeAspect="1"/>
            </p:cNvGraphicFramePr>
            <p:nvPr/>
          </p:nvGraphicFramePr>
          <p:xfrm>
            <a:off x="4062413" y="4244975"/>
            <a:ext cx="2795587" cy="403225"/>
          </p:xfrm>
          <a:graphic>
            <a:graphicData uri="http://schemas.openxmlformats.org/presentationml/2006/ole">
              <p:oleObj spid="_x0000_s296981" name="Equation" r:id="rId13" imgW="1739880" imgH="253800" progId="Equation.DSMT4">
                <p:embed/>
              </p:oleObj>
            </a:graphicData>
          </a:graphic>
        </p:graphicFrame>
      </p:grpSp>
      <p:sp>
        <p:nvSpPr>
          <p:cNvPr id="49" name="TextBox 17"/>
          <p:cNvSpPr txBox="1"/>
          <p:nvPr/>
        </p:nvSpPr>
        <p:spPr>
          <a:xfrm>
            <a:off x="533400" y="5858470"/>
            <a:ext cx="3886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kunnen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niet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eenvoudig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door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vervangen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uitdrukkingen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96982" name="Object 22"/>
          <p:cNvGraphicFramePr>
            <a:graphicFrameLocks noChangeAspect="1"/>
          </p:cNvGraphicFramePr>
          <p:nvPr/>
        </p:nvGraphicFramePr>
        <p:xfrm>
          <a:off x="3195637" y="5910264"/>
          <a:ext cx="142875" cy="282575"/>
        </p:xfrm>
        <a:graphic>
          <a:graphicData uri="http://schemas.openxmlformats.org/presentationml/2006/ole">
            <p:oleObj spid="_x0000_s296982" name="Equation" r:id="rId14" imgW="88560" imgH="177480" progId="Equation.DSMT4">
              <p:embed/>
            </p:oleObj>
          </a:graphicData>
        </a:graphic>
      </p:graphicFrame>
      <p:graphicFrame>
        <p:nvGraphicFramePr>
          <p:cNvPr id="296983" name="Object 23"/>
          <p:cNvGraphicFramePr>
            <a:graphicFrameLocks noChangeAspect="1"/>
          </p:cNvGraphicFramePr>
          <p:nvPr/>
        </p:nvGraphicFramePr>
        <p:xfrm>
          <a:off x="3886200" y="5862637"/>
          <a:ext cx="203200" cy="322262"/>
        </p:xfrm>
        <a:graphic>
          <a:graphicData uri="http://schemas.openxmlformats.org/presentationml/2006/ole">
            <p:oleObj spid="_x0000_s296983" name="Equation" r:id="rId15" imgW="126720" imgH="20304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96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96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96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96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9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96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9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29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29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9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8" grpId="0"/>
      <p:bldP spid="22" grpId="0"/>
      <p:bldP spid="20" grpId="0"/>
      <p:bldP spid="29" grpId="0"/>
      <p:bldP spid="41" grpId="0"/>
      <p:bldP spid="34" grpId="0"/>
      <p:bldP spid="32" grpId="0"/>
      <p:bldP spid="35" grpId="0" animBg="1"/>
      <p:bldP spid="37" grpId="0"/>
      <p:bldP spid="39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Box 17"/>
          <p:cNvSpPr txBox="1"/>
          <p:nvPr/>
        </p:nvSpPr>
        <p:spPr>
          <a:xfrm>
            <a:off x="533400" y="4648200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Neutron kinetics equations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herschrijven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Vertraagde neutronen: dynamica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Kinetics equations</a:t>
            </a:r>
          </a:p>
        </p:txBody>
      </p:sp>
      <p:sp>
        <p:nvSpPr>
          <p:cNvPr id="37" name="TextBox 17"/>
          <p:cNvSpPr txBox="1"/>
          <p:nvPr/>
        </p:nvSpPr>
        <p:spPr>
          <a:xfrm>
            <a:off x="533400" y="3319228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Precursor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concentraties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0" name="Object 10"/>
          <p:cNvGraphicFramePr>
            <a:graphicFrameLocks noChangeAspect="1"/>
          </p:cNvGraphicFramePr>
          <p:nvPr/>
        </p:nvGraphicFramePr>
        <p:xfrm>
          <a:off x="1230312" y="1676400"/>
          <a:ext cx="6161088" cy="674688"/>
        </p:xfrm>
        <a:graphic>
          <a:graphicData uri="http://schemas.openxmlformats.org/presentationml/2006/ole">
            <p:oleObj spid="_x0000_s297997" name="Equation" r:id="rId4" imgW="3835080" imgH="419040" progId="Equation.DSMT4">
              <p:embed/>
            </p:oleObj>
          </a:graphicData>
        </a:graphic>
      </p:graphicFrame>
      <p:cxnSp>
        <p:nvCxnSpPr>
          <p:cNvPr id="31" name="Rechte verbindingslijn met pijl 30"/>
          <p:cNvCxnSpPr/>
          <p:nvPr/>
        </p:nvCxnSpPr>
        <p:spPr bwMode="auto">
          <a:xfrm rot="5400000" flipH="1" flipV="1">
            <a:off x="1943894" y="2575957"/>
            <a:ext cx="685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kstvak 32"/>
          <p:cNvSpPr txBox="1"/>
          <p:nvPr/>
        </p:nvSpPr>
        <p:spPr>
          <a:xfrm>
            <a:off x="2209800" y="2766457"/>
            <a:ext cx="2678938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# neutronen geproduceerd / s</a:t>
            </a:r>
          </a:p>
        </p:txBody>
      </p:sp>
      <p:cxnSp>
        <p:nvCxnSpPr>
          <p:cNvPr id="36" name="Rechte verbindingslijn met pijl 35"/>
          <p:cNvCxnSpPr/>
          <p:nvPr/>
        </p:nvCxnSpPr>
        <p:spPr bwMode="auto">
          <a:xfrm rot="5400000" flipH="1" flipV="1">
            <a:off x="2706688" y="2399506"/>
            <a:ext cx="380206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kstvak 37"/>
          <p:cNvSpPr txBox="1"/>
          <p:nvPr/>
        </p:nvSpPr>
        <p:spPr>
          <a:xfrm>
            <a:off x="2667000" y="2362200"/>
            <a:ext cx="2504275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# neutronen van splijting / s</a:t>
            </a:r>
          </a:p>
        </p:txBody>
      </p:sp>
      <p:cxnSp>
        <p:nvCxnSpPr>
          <p:cNvPr id="40" name="Rechte verbindingslijn met pijl 39"/>
          <p:cNvCxnSpPr/>
          <p:nvPr/>
        </p:nvCxnSpPr>
        <p:spPr bwMode="auto">
          <a:xfrm rot="16200000" flipV="1">
            <a:off x="6796882" y="2347118"/>
            <a:ext cx="27622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kstvak 41"/>
          <p:cNvSpPr txBox="1"/>
          <p:nvPr/>
        </p:nvSpPr>
        <p:spPr>
          <a:xfrm>
            <a:off x="6324600" y="2362200"/>
            <a:ext cx="1295400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# neutronen 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leakage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/ s</a:t>
            </a:r>
          </a:p>
        </p:txBody>
      </p:sp>
      <p:cxnSp>
        <p:nvCxnSpPr>
          <p:cNvPr id="44" name="Rechte verbindingslijn met pijl 43"/>
          <p:cNvCxnSpPr/>
          <p:nvPr/>
        </p:nvCxnSpPr>
        <p:spPr bwMode="auto">
          <a:xfrm rot="5400000">
            <a:off x="5715000" y="1676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kstvak 44"/>
          <p:cNvSpPr txBox="1"/>
          <p:nvPr/>
        </p:nvSpPr>
        <p:spPr>
          <a:xfrm>
            <a:off x="5334000" y="1371600"/>
            <a:ext cx="2665217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# neutronen geabsorbeerd / s</a:t>
            </a:r>
          </a:p>
        </p:txBody>
      </p:sp>
      <p:cxnSp>
        <p:nvCxnSpPr>
          <p:cNvPr id="50" name="Rechte verbindingslijn met pijl 49"/>
          <p:cNvCxnSpPr/>
          <p:nvPr/>
        </p:nvCxnSpPr>
        <p:spPr bwMode="auto">
          <a:xfrm rot="5400000">
            <a:off x="4648994" y="1447800"/>
            <a:ext cx="608806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kstvak 50"/>
          <p:cNvSpPr txBox="1"/>
          <p:nvPr/>
        </p:nvSpPr>
        <p:spPr>
          <a:xfrm>
            <a:off x="4419600" y="990600"/>
            <a:ext cx="2164375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# 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delayed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neutronen / s</a:t>
            </a:r>
          </a:p>
        </p:txBody>
      </p:sp>
      <p:graphicFrame>
        <p:nvGraphicFramePr>
          <p:cNvPr id="297998" name="Object 14"/>
          <p:cNvGraphicFramePr>
            <a:graphicFrameLocks noChangeAspect="1"/>
          </p:cNvGraphicFramePr>
          <p:nvPr/>
        </p:nvGraphicFramePr>
        <p:xfrm>
          <a:off x="3200400" y="3200400"/>
          <a:ext cx="4283075" cy="635000"/>
        </p:xfrm>
        <a:graphic>
          <a:graphicData uri="http://schemas.openxmlformats.org/presentationml/2006/ole">
            <p:oleObj spid="_x0000_s297998" name="Equation" r:id="rId5" imgW="2666880" imgH="393480" progId="Equation.DSMT4">
              <p:embed/>
            </p:oleObj>
          </a:graphicData>
        </a:graphic>
      </p:graphicFrame>
      <p:cxnSp>
        <p:nvCxnSpPr>
          <p:cNvPr id="54" name="Rechte verbindingslijn met pijl 53"/>
          <p:cNvCxnSpPr/>
          <p:nvPr/>
        </p:nvCxnSpPr>
        <p:spPr bwMode="auto">
          <a:xfrm rot="5400000" flipH="1" flipV="1">
            <a:off x="4214749" y="4099957"/>
            <a:ext cx="685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kstvak 54"/>
          <p:cNvSpPr txBox="1"/>
          <p:nvPr/>
        </p:nvSpPr>
        <p:spPr>
          <a:xfrm>
            <a:off x="4480655" y="4290457"/>
            <a:ext cx="2677336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# precursors geproduceerd / s</a:t>
            </a:r>
          </a:p>
        </p:txBody>
      </p:sp>
      <p:cxnSp>
        <p:nvCxnSpPr>
          <p:cNvPr id="56" name="Rechte verbindingslijn met pijl 55"/>
          <p:cNvCxnSpPr/>
          <p:nvPr/>
        </p:nvCxnSpPr>
        <p:spPr bwMode="auto">
          <a:xfrm rot="5400000" flipH="1" flipV="1">
            <a:off x="5529835" y="3923506"/>
            <a:ext cx="380206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Tekstvak 56"/>
          <p:cNvSpPr txBox="1"/>
          <p:nvPr/>
        </p:nvSpPr>
        <p:spPr>
          <a:xfrm>
            <a:off x="5490147" y="3886200"/>
            <a:ext cx="2013693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# precursors verval / s</a:t>
            </a:r>
          </a:p>
        </p:txBody>
      </p:sp>
      <p:grpSp>
        <p:nvGrpSpPr>
          <p:cNvPr id="61" name="Groep 60"/>
          <p:cNvGrpSpPr/>
          <p:nvPr/>
        </p:nvGrpSpPr>
        <p:grpSpPr>
          <a:xfrm>
            <a:off x="838200" y="5181600"/>
            <a:ext cx="4648200" cy="1371600"/>
            <a:chOff x="1905000" y="5181600"/>
            <a:chExt cx="4648200" cy="1371600"/>
          </a:xfrm>
        </p:grpSpPr>
        <p:sp>
          <p:nvSpPr>
            <p:cNvPr id="59" name="Rounded Rectangle 27"/>
            <p:cNvSpPr/>
            <p:nvPr/>
          </p:nvSpPr>
          <p:spPr bwMode="auto">
            <a:xfrm>
              <a:off x="1905000" y="5181600"/>
              <a:ext cx="4648200" cy="13716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297999" name="Object 15"/>
            <p:cNvGraphicFramePr>
              <a:graphicFrameLocks noChangeAspect="1"/>
            </p:cNvGraphicFramePr>
            <p:nvPr/>
          </p:nvGraphicFramePr>
          <p:xfrm>
            <a:off x="2044700" y="5192712"/>
            <a:ext cx="4508500" cy="674688"/>
          </p:xfrm>
          <a:graphic>
            <a:graphicData uri="http://schemas.openxmlformats.org/presentationml/2006/ole">
              <p:oleObj spid="_x0000_s297999" name="Equation" r:id="rId6" imgW="2806560" imgH="419040" progId="Equation.DSMT4">
                <p:embed/>
              </p:oleObj>
            </a:graphicData>
          </a:graphic>
        </p:graphicFrame>
        <p:graphicFrame>
          <p:nvGraphicFramePr>
            <p:cNvPr id="298000" name="Object 16"/>
            <p:cNvGraphicFramePr>
              <a:graphicFrameLocks noChangeAspect="1"/>
            </p:cNvGraphicFramePr>
            <p:nvPr/>
          </p:nvGraphicFramePr>
          <p:xfrm>
            <a:off x="1933576" y="5918200"/>
            <a:ext cx="4057650" cy="635000"/>
          </p:xfrm>
          <a:graphic>
            <a:graphicData uri="http://schemas.openxmlformats.org/presentationml/2006/ole">
              <p:oleObj spid="_x0000_s298000" name="Equation" r:id="rId7" imgW="2527200" imgH="393480" progId="Equation.DSMT4">
                <p:embed/>
              </p:oleObj>
            </a:graphicData>
          </a:graphic>
        </p:graphicFrame>
      </p:grpSp>
      <p:sp>
        <p:nvSpPr>
          <p:cNvPr id="62" name="Tekstvak 61"/>
          <p:cNvSpPr txBox="1"/>
          <p:nvPr/>
        </p:nvSpPr>
        <p:spPr>
          <a:xfrm>
            <a:off x="6400800" y="5334000"/>
            <a:ext cx="2101986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Steady-state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oplossing:</a:t>
            </a:r>
          </a:p>
        </p:txBody>
      </p:sp>
      <p:graphicFrame>
        <p:nvGraphicFramePr>
          <p:cNvPr id="298002" name="Object 18"/>
          <p:cNvGraphicFramePr>
            <a:graphicFrameLocks noChangeAspect="1"/>
          </p:cNvGraphicFramePr>
          <p:nvPr/>
        </p:nvGraphicFramePr>
        <p:xfrm>
          <a:off x="6858000" y="5648325"/>
          <a:ext cx="1693862" cy="676275"/>
        </p:xfrm>
        <a:graphic>
          <a:graphicData uri="http://schemas.openxmlformats.org/presentationml/2006/ole">
            <p:oleObj spid="_x0000_s298002" name="Equation" r:id="rId8" imgW="1054080" imgH="419040" progId="Equation.DSMT4">
              <p:embed/>
            </p:oleObj>
          </a:graphicData>
        </a:graphic>
      </p:graphicFrame>
      <p:sp>
        <p:nvSpPr>
          <p:cNvPr id="63" name="Tekstvak 62"/>
          <p:cNvSpPr txBox="1"/>
          <p:nvPr/>
        </p:nvSpPr>
        <p:spPr>
          <a:xfrm>
            <a:off x="6818957" y="6381334"/>
            <a:ext cx="1717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Dus </a:t>
            </a:r>
            <a:r>
              <a:rPr lang="nl-NL" sz="1600" i="1" dirty="0" smtClean="0">
                <a:latin typeface="Calibri" pitchFamily="34" charset="0"/>
                <a:cs typeface="Calibri" pitchFamily="34" charset="0"/>
              </a:rPr>
              <a:t>k = 1 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als </a:t>
            </a:r>
            <a:r>
              <a:rPr lang="nl-NL" sz="1600" i="1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nl-NL" sz="1600" baseline="-25000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600" i="1" dirty="0" smtClean="0">
                <a:latin typeface="Calibri" pitchFamily="34" charset="0"/>
                <a:cs typeface="Calibri" pitchFamily="34" charset="0"/>
              </a:rPr>
              <a:t>= 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97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9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2" grpId="0"/>
      <p:bldP spid="37" grpId="0"/>
      <p:bldP spid="33" grpId="0" animBg="1"/>
      <p:bldP spid="38" grpId="0" animBg="1"/>
      <p:bldP spid="42" grpId="0" animBg="1"/>
      <p:bldP spid="45" grpId="0" animBg="1"/>
      <p:bldP spid="51" grpId="0" animBg="1"/>
      <p:bldP spid="55" grpId="0" animBg="1"/>
      <p:bldP spid="57" grpId="0" animBg="1"/>
      <p:bldP spid="62" grpId="0" animBg="1"/>
      <p:bldP spid="6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 pitchFamily="34" charset="0"/>
                <a:cs typeface="Calibri" pitchFamily="34" charset="0"/>
              </a:rPr>
              <a:t>Najaar 2009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alibri" pitchFamily="34" charset="0"/>
                <a:cs typeface="Calibri" pitchFamily="34" charset="0"/>
              </a:rPr>
              <a:t>Jo van den Brand</a:t>
            </a:r>
          </a:p>
        </p:txBody>
      </p:sp>
      <p:sp>
        <p:nvSpPr>
          <p:cNvPr id="4101" name="Text Box 2"/>
          <p:cNvSpPr txBox="1">
            <a:spLocks noChangeArrowheads="1"/>
          </p:cNvSpPr>
          <p:nvPr/>
        </p:nvSpPr>
        <p:spPr bwMode="auto">
          <a:xfrm>
            <a:off x="3814366" y="228600"/>
            <a:ext cx="1526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Inhoud</a:t>
            </a:r>
            <a:endParaRPr lang="en-US" sz="3600" b="1" i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0" y="5715000"/>
            <a:ext cx="78486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Jo van den Brand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Email:</a:t>
            </a:r>
            <a:r>
              <a:rPr lang="en-US" sz="1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  <a:hlinkClick r:id="rId3"/>
              </a:rPr>
              <a:t>jo@nikhef.nl</a:t>
            </a:r>
            <a:r>
              <a:rPr lang="en-US" sz="14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 URL: </a:t>
            </a:r>
            <a:r>
              <a:rPr lang="en-US" sz="14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  <a:hlinkClick r:id="rId4"/>
              </a:rPr>
              <a:t>www.nikhef.nl</a:t>
            </a:r>
            <a:r>
              <a:rPr lang="en-US" sz="1400" b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  <a:hlinkClick r:id="rId4"/>
              </a:rPr>
              <a:t>/~jo/energie </a:t>
            </a:r>
            <a:endParaRPr lang="en-US" sz="1400" b="1" dirty="0" smtClean="0">
              <a:solidFill>
                <a:srgbClr val="006600"/>
              </a:solidFill>
              <a:latin typeface="Calibri" pitchFamily="34" charset="0"/>
              <a:cs typeface="Calibri" pitchFamily="34" charset="0"/>
              <a:hlinkClick r:id="rId4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4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0620 539 484 / 020 598 7900, </a:t>
            </a:r>
            <a:r>
              <a:rPr lang="en-US" sz="1400" b="1" err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Kamer</a:t>
            </a:r>
            <a:r>
              <a:rPr lang="en-US" sz="1400" b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T2.69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b="1" smtClean="0">
                <a:latin typeface="Calibri" pitchFamily="34" charset="0"/>
                <a:cs typeface="Calibri" pitchFamily="34" charset="0"/>
              </a:rPr>
              <a:t>Gideon Koekoek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400" b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Email: gkoekoek@nikhef.nl</a:t>
            </a:r>
            <a:endParaRPr lang="en-US" sz="1400" b="1" dirty="0" smtClean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b="1" smtClean="0">
                <a:latin typeface="Calibri" pitchFamily="34" charset="0"/>
                <a:cs typeface="Calibri" pitchFamily="34" charset="0"/>
              </a:rPr>
              <a:t>Dictaat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b="1" smtClean="0">
                <a:latin typeface="Calibri" pitchFamily="34" charset="0"/>
                <a:cs typeface="Calibri" pitchFamily="34" charset="0"/>
              </a:rPr>
              <a:t>Werk in uitvoering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b="1" smtClean="0">
                <a:latin typeface="Calibri" pitchFamily="34" charset="0"/>
                <a:cs typeface="Calibri" pitchFamily="34" charset="0"/>
              </a:rPr>
              <a:t>Boeken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1400" b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Energy Science, John Andrews &amp; Nick Jelley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1400" b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Sustainable Energy – without the hot air, David JC MacKay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1400" b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Elmer </a:t>
            </a:r>
            <a:r>
              <a:rPr lang="en-US" sz="14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E. Lewis, Fundamentals of Nuclear </a:t>
            </a:r>
            <a:r>
              <a:rPr lang="en-US" sz="1400" b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Reactor Physics</a:t>
            </a:r>
          </a:p>
          <a:p>
            <a:pPr marL="285750" indent="-285750">
              <a:spcBef>
                <a:spcPct val="20000"/>
              </a:spcBef>
              <a:buFontTx/>
              <a:buChar char="•"/>
              <a:defRPr/>
            </a:pPr>
            <a:r>
              <a:rPr lang="en-US" sz="1600" b="1" smtClean="0">
                <a:latin typeface="Calibri" pitchFamily="34" charset="0"/>
                <a:cs typeface="Calibri" pitchFamily="34" charset="0"/>
              </a:rPr>
              <a:t>Inhoud van de cursus</a:t>
            </a:r>
            <a:endParaRPr lang="en-US" sz="1600" b="1" dirty="0">
              <a:latin typeface="Calibri" pitchFamily="34" charset="0"/>
              <a:cs typeface="Calibri" pitchFamily="34" charset="0"/>
            </a:endParaRP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050" dirty="0" smtClean="0">
                <a:latin typeface="Calibri" pitchFamily="34" charset="0"/>
                <a:cs typeface="Calibri" pitchFamily="34" charset="0"/>
              </a:rPr>
              <a:t>Week </a:t>
            </a:r>
            <a:r>
              <a:rPr lang="en-US" sz="1050" smtClean="0">
                <a:latin typeface="Calibri" pitchFamily="34" charset="0"/>
                <a:cs typeface="Calibri" pitchFamily="34" charset="0"/>
              </a:rPr>
              <a:t>1 Motivatie, exponentiële groei, CO2 toename, broeikasteffect, klimaat</a:t>
            </a:r>
            <a:endParaRPr lang="en-US" sz="1050" dirty="0" smtClean="0">
              <a:latin typeface="Calibri" pitchFamily="34" charset="0"/>
              <a:cs typeface="Calibri" pitchFamily="34" charset="0"/>
            </a:endParaRP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050" dirty="0" smtClean="0">
                <a:latin typeface="Calibri" pitchFamily="34" charset="0"/>
                <a:cs typeface="Calibri" pitchFamily="34" charset="0"/>
              </a:rPr>
              <a:t>Week </a:t>
            </a:r>
            <a:r>
              <a:rPr lang="en-US" sz="1050" smtClean="0">
                <a:latin typeface="Calibri" pitchFamily="34" charset="0"/>
                <a:cs typeface="Calibri" pitchFamily="34" charset="0"/>
              </a:rPr>
              <a:t>2 Energieverbruik: transport, verwarming, koeling, verlichting, landbouw, veeteelt, fabricage</a:t>
            </a:r>
            <a:endParaRPr lang="en-US" sz="1050" dirty="0" smtClean="0">
              <a:latin typeface="Calibri" pitchFamily="34" charset="0"/>
              <a:cs typeface="Calibri" pitchFamily="34" charset="0"/>
            </a:endParaRP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050" dirty="0" smtClean="0">
                <a:latin typeface="Calibri" pitchFamily="34" charset="0"/>
                <a:cs typeface="Calibri" pitchFamily="34" charset="0"/>
              </a:rPr>
              <a:t>Week </a:t>
            </a:r>
            <a:r>
              <a:rPr lang="en-US" sz="1050" smtClean="0">
                <a:latin typeface="Calibri" pitchFamily="34" charset="0"/>
                <a:cs typeface="Calibri" pitchFamily="34" charset="0"/>
              </a:rPr>
              <a:t>3 Energie, thermodynamica</a:t>
            </a:r>
            <a:endParaRPr lang="en-US" sz="1050" dirty="0" smtClean="0">
              <a:latin typeface="Calibri" pitchFamily="34" charset="0"/>
              <a:cs typeface="Calibri" pitchFamily="34" charset="0"/>
            </a:endParaRP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050" dirty="0" smtClean="0">
                <a:latin typeface="Calibri" pitchFamily="34" charset="0"/>
                <a:cs typeface="Calibri" pitchFamily="34" charset="0"/>
              </a:rPr>
              <a:t>Week </a:t>
            </a:r>
            <a:r>
              <a:rPr lang="en-US" sz="1050" smtClean="0">
                <a:latin typeface="Calibri" pitchFamily="34" charset="0"/>
                <a:cs typeface="Calibri" pitchFamily="34" charset="0"/>
              </a:rPr>
              <a:t>4 Entropie, enthalpie, Carnot, Otto, Rankine processen, informatie</a:t>
            </a:r>
            <a:endParaRPr lang="en-US" sz="1050" dirty="0" smtClean="0">
              <a:latin typeface="Calibri" pitchFamily="34" charset="0"/>
              <a:cs typeface="Calibri" pitchFamily="34" charset="0"/>
            </a:endParaRP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050" smtClean="0">
                <a:latin typeface="Calibri" pitchFamily="34" charset="0"/>
                <a:cs typeface="Calibri" pitchFamily="34" charset="0"/>
              </a:rPr>
              <a:t>Week 5 Kernenergie: kernfysica, splijting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050" smtClean="0">
                <a:latin typeface="Calibri" pitchFamily="34" charset="0"/>
                <a:cs typeface="Calibri" pitchFamily="34" charset="0"/>
              </a:rPr>
              <a:t>Week 6 Kernenergie: reactorfysica I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050" smtClean="0">
                <a:latin typeface="Calibri" pitchFamily="34" charset="0"/>
                <a:cs typeface="Calibri" pitchFamily="34" charset="0"/>
              </a:rPr>
              <a:t>Week 7 Kernenergie: reactorfysica II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050" smtClean="0">
                <a:latin typeface="Calibri" pitchFamily="34" charset="0"/>
                <a:cs typeface="Calibri" pitchFamily="34" charset="0"/>
              </a:rPr>
              <a:t>Week 8 Kernenergie: maatschappelijke discussie (risico’s, afval), kernfusie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050" smtClean="0">
                <a:latin typeface="Calibri" pitchFamily="34" charset="0"/>
                <a:cs typeface="Calibri" pitchFamily="34" charset="0"/>
              </a:rPr>
              <a:t>Week 9 Energiebronnen: fossiele brandstoffen (olie, gas, kolen), wind, zon (PV, thermisch, biomassa), waterkracht, geothermisch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050" smtClean="0">
                <a:latin typeface="Calibri" pitchFamily="34" charset="0"/>
                <a:cs typeface="Calibri" pitchFamily="34" charset="0"/>
              </a:rPr>
              <a:t>Week 10 Energie: scenario’s voor Nederland, wereld, fysieke mogelijkheden, politiek, ethische vragen, economische aspecten</a:t>
            </a:r>
          </a:p>
          <a:p>
            <a:pPr marL="1257300" lvl="2" indent="-342900">
              <a:spcBef>
                <a:spcPct val="20000"/>
              </a:spcBef>
              <a:defRPr/>
            </a:pPr>
            <a:endParaRPr lang="en-US" sz="1050" smtClean="0">
              <a:latin typeface="Calibri" pitchFamily="34" charset="0"/>
              <a:cs typeface="Calibri" pitchFamily="34" charset="0"/>
            </a:endParaRPr>
          </a:p>
          <a:p>
            <a:pPr marL="1257300" lvl="2" indent="-342900">
              <a:spcBef>
                <a:spcPct val="20000"/>
              </a:spcBef>
              <a:defRPr/>
            </a:pPr>
            <a:endParaRPr lang="en-US" sz="105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155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524000"/>
            <a:ext cx="1912162" cy="2220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vak 7"/>
          <p:cNvSpPr txBox="1"/>
          <p:nvPr/>
        </p:nvSpPr>
        <p:spPr>
          <a:xfrm>
            <a:off x="6629400" y="3810000"/>
            <a:ext cx="1633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smtClean="0">
                <a:latin typeface="+mn-lt"/>
              </a:rPr>
              <a:t>Gratis te downloaden</a:t>
            </a:r>
            <a:endParaRPr lang="nl-NL" sz="1200" dirty="0" err="1" smtClean="0">
              <a:latin typeface="+mn-lt"/>
            </a:endParaRP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505200"/>
            <a:ext cx="2319338" cy="12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9"/>
          <p:cNvSpPr txBox="1"/>
          <p:nvPr/>
        </p:nvSpPr>
        <p:spPr>
          <a:xfrm>
            <a:off x="5348846" y="6553200"/>
            <a:ext cx="3781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smtClean="0">
                <a:latin typeface="+mn-lt"/>
              </a:rPr>
              <a:t>With thanks to dr. Stefan Hild, University of Glasgow </a:t>
            </a:r>
            <a:endParaRPr lang="nl-NL" sz="1200" dirty="0" err="1" smtClean="0">
              <a:latin typeface="+mn-lt"/>
            </a:endParaRPr>
          </a:p>
        </p:txBody>
      </p:sp>
      <p:sp>
        <p:nvSpPr>
          <p:cNvPr id="11" name="Afgeronde rechthoek 10"/>
          <p:cNvSpPr/>
          <p:nvPr/>
        </p:nvSpPr>
        <p:spPr bwMode="auto">
          <a:xfrm>
            <a:off x="940592" y="5617368"/>
            <a:ext cx="3200400" cy="228600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Box 17"/>
          <p:cNvSpPr txBox="1"/>
          <p:nvPr/>
        </p:nvSpPr>
        <p:spPr>
          <a:xfrm>
            <a:off x="533400" y="2971800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Neutron kinetics equations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herschrijven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Reactiviteit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Definitie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van reactiviteit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533400" y="2667000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Definitie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prompt generation time</a:t>
            </a:r>
          </a:p>
        </p:txBody>
      </p:sp>
      <p:graphicFrame>
        <p:nvGraphicFramePr>
          <p:cNvPr id="30" name="Object 10"/>
          <p:cNvGraphicFramePr>
            <a:graphicFrameLocks noChangeAspect="1"/>
          </p:cNvGraphicFramePr>
          <p:nvPr/>
        </p:nvGraphicFramePr>
        <p:xfrm>
          <a:off x="2895600" y="1085848"/>
          <a:ext cx="938213" cy="633412"/>
        </p:xfrm>
        <a:graphic>
          <a:graphicData uri="http://schemas.openxmlformats.org/presentationml/2006/ole">
            <p:oleObj spid="_x0000_s299010" name="Equation" r:id="rId4" imgW="583920" imgH="393480" progId="Equation.DSMT4">
              <p:embed/>
            </p:oleObj>
          </a:graphicData>
        </a:graphic>
      </p:graphicFrame>
      <p:grpSp>
        <p:nvGrpSpPr>
          <p:cNvPr id="46" name="Groep 45"/>
          <p:cNvGrpSpPr/>
          <p:nvPr/>
        </p:nvGrpSpPr>
        <p:grpSpPr>
          <a:xfrm>
            <a:off x="5410200" y="2590800"/>
            <a:ext cx="3581400" cy="1143000"/>
            <a:chOff x="1143000" y="3505200"/>
            <a:chExt cx="4191000" cy="1371600"/>
          </a:xfrm>
        </p:grpSpPr>
        <p:sp>
          <p:nvSpPr>
            <p:cNvPr id="59" name="Rounded Rectangle 27"/>
            <p:cNvSpPr/>
            <p:nvPr/>
          </p:nvSpPr>
          <p:spPr bwMode="auto">
            <a:xfrm>
              <a:off x="1143000" y="3505200"/>
              <a:ext cx="4191000" cy="13716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297999" name="Object 15"/>
            <p:cNvGraphicFramePr>
              <a:graphicFrameLocks noChangeAspect="1"/>
            </p:cNvGraphicFramePr>
            <p:nvPr/>
          </p:nvGraphicFramePr>
          <p:xfrm>
            <a:off x="1323975" y="3517107"/>
            <a:ext cx="3814763" cy="715963"/>
          </p:xfrm>
          <a:graphic>
            <a:graphicData uri="http://schemas.openxmlformats.org/presentationml/2006/ole">
              <p:oleObj spid="_x0000_s299012" name="Equation" r:id="rId5" imgW="2374560" imgH="444240" progId="Equation.DSMT4">
                <p:embed/>
              </p:oleObj>
            </a:graphicData>
          </a:graphic>
        </p:graphicFrame>
        <p:graphicFrame>
          <p:nvGraphicFramePr>
            <p:cNvPr id="298000" name="Object 16"/>
            <p:cNvGraphicFramePr>
              <a:graphicFrameLocks noChangeAspect="1"/>
            </p:cNvGraphicFramePr>
            <p:nvPr/>
          </p:nvGraphicFramePr>
          <p:xfrm>
            <a:off x="1287463" y="4191000"/>
            <a:ext cx="3894137" cy="635000"/>
          </p:xfrm>
          <a:graphic>
            <a:graphicData uri="http://schemas.openxmlformats.org/presentationml/2006/ole">
              <p:oleObj spid="_x0000_s299013" name="Equation" r:id="rId6" imgW="2425680" imgH="393480" progId="Equation.DSMT4">
                <p:embed/>
              </p:oleObj>
            </a:graphicData>
          </a:graphic>
        </p:graphicFrame>
      </p:grpSp>
      <p:sp>
        <p:nvSpPr>
          <p:cNvPr id="62" name="Tekstvak 61"/>
          <p:cNvSpPr txBox="1"/>
          <p:nvPr/>
        </p:nvSpPr>
        <p:spPr>
          <a:xfrm>
            <a:off x="554832" y="4114800"/>
            <a:ext cx="5029200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Aantal splijtingsproducten dat neutronen uitzendt is veel groter dan het aantal neutronen</a:t>
            </a:r>
          </a:p>
        </p:txBody>
      </p:sp>
      <p:graphicFrame>
        <p:nvGraphicFramePr>
          <p:cNvPr id="298002" name="Object 18"/>
          <p:cNvGraphicFramePr>
            <a:graphicFrameLocks noChangeAspect="1"/>
          </p:cNvGraphicFramePr>
          <p:nvPr/>
        </p:nvGraphicFramePr>
        <p:xfrm>
          <a:off x="1539875" y="3390104"/>
          <a:ext cx="1203325" cy="369888"/>
        </p:xfrm>
        <a:graphic>
          <a:graphicData uri="http://schemas.openxmlformats.org/presentationml/2006/ole">
            <p:oleObj spid="_x0000_s299014" name="Equation" r:id="rId7" imgW="749160" imgH="228600" progId="Equation.DSMT4">
              <p:embed/>
            </p:oleObj>
          </a:graphicData>
        </a:graphic>
      </p:graphicFrame>
      <p:sp>
        <p:nvSpPr>
          <p:cNvPr id="32" name="TextBox 17"/>
          <p:cNvSpPr txBox="1"/>
          <p:nvPr/>
        </p:nvSpPr>
        <p:spPr>
          <a:xfrm>
            <a:off x="533400" y="1600200"/>
            <a:ext cx="56388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onderscheiden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weer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Subcritical</a:t>
            </a:r>
          </a:p>
          <a:p>
            <a:pPr lvl="1"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Critical</a:t>
            </a:r>
          </a:p>
          <a:p>
            <a:pPr lvl="1"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Supercritical </a:t>
            </a:r>
          </a:p>
        </p:txBody>
      </p:sp>
      <p:graphicFrame>
        <p:nvGraphicFramePr>
          <p:cNvPr id="34" name="Object 15"/>
          <p:cNvGraphicFramePr>
            <a:graphicFrameLocks noChangeAspect="1"/>
          </p:cNvGraphicFramePr>
          <p:nvPr/>
        </p:nvGraphicFramePr>
        <p:xfrm>
          <a:off x="2663825" y="1898650"/>
          <a:ext cx="592138" cy="327025"/>
        </p:xfrm>
        <a:graphic>
          <a:graphicData uri="http://schemas.openxmlformats.org/presentationml/2006/ole">
            <p:oleObj spid="_x0000_s299015" name="Equation" r:id="rId8" imgW="368280" imgH="203040" progId="Equation.DSMT4">
              <p:embed/>
            </p:oleObj>
          </a:graphicData>
        </a:graphic>
      </p:graphicFrame>
      <p:graphicFrame>
        <p:nvGraphicFramePr>
          <p:cNvPr id="35" name="Object 16"/>
          <p:cNvGraphicFramePr>
            <a:graphicFrameLocks noChangeAspect="1"/>
          </p:cNvGraphicFramePr>
          <p:nvPr/>
        </p:nvGraphicFramePr>
        <p:xfrm>
          <a:off x="2676525" y="2155825"/>
          <a:ext cx="612775" cy="327025"/>
        </p:xfrm>
        <a:graphic>
          <a:graphicData uri="http://schemas.openxmlformats.org/presentationml/2006/ole">
            <p:oleObj spid="_x0000_s299016" name="Equation" r:id="rId9" imgW="380880" imgH="203040" progId="Equation.DSMT4">
              <p:embed/>
            </p:oleObj>
          </a:graphicData>
        </a:graphic>
      </p:graphicFrame>
      <p:graphicFrame>
        <p:nvGraphicFramePr>
          <p:cNvPr id="39" name="Object 17"/>
          <p:cNvGraphicFramePr>
            <a:graphicFrameLocks noChangeAspect="1"/>
          </p:cNvGraphicFramePr>
          <p:nvPr/>
        </p:nvGraphicFramePr>
        <p:xfrm>
          <a:off x="2676525" y="2384425"/>
          <a:ext cx="612775" cy="327025"/>
        </p:xfrm>
        <a:graphic>
          <a:graphicData uri="http://schemas.openxmlformats.org/presentationml/2006/ole">
            <p:oleObj spid="_x0000_s299017" name="Equation" r:id="rId10" imgW="380880" imgH="203040" progId="Equation.DSMT4">
              <p:embed/>
            </p:oleObj>
          </a:graphicData>
        </a:graphic>
      </p:graphicFrame>
      <p:graphicFrame>
        <p:nvGraphicFramePr>
          <p:cNvPr id="299018" name="Object 10"/>
          <p:cNvGraphicFramePr>
            <a:graphicFrameLocks noChangeAspect="1"/>
          </p:cNvGraphicFramePr>
          <p:nvPr/>
        </p:nvGraphicFramePr>
        <p:xfrm>
          <a:off x="3868737" y="2709070"/>
          <a:ext cx="855663" cy="287337"/>
        </p:xfrm>
        <a:graphic>
          <a:graphicData uri="http://schemas.openxmlformats.org/presentationml/2006/ole">
            <p:oleObj spid="_x0000_s299018" name="Equation" r:id="rId11" imgW="533160" imgH="177480" progId="Equation.DSMT4">
              <p:embed/>
            </p:oleObj>
          </a:graphicData>
        </a:graphic>
      </p:graphicFrame>
      <p:sp>
        <p:nvSpPr>
          <p:cNvPr id="47" name="TextBox 17"/>
          <p:cNvSpPr txBox="1"/>
          <p:nvPr/>
        </p:nvSpPr>
        <p:spPr>
          <a:xfrm>
            <a:off x="533400" y="3352800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Meestal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TextBox 17"/>
          <p:cNvSpPr txBox="1"/>
          <p:nvPr/>
        </p:nvSpPr>
        <p:spPr>
          <a:xfrm>
            <a:off x="533400" y="3669268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99019" name="Object 11"/>
          <p:cNvGraphicFramePr>
            <a:graphicFrameLocks noChangeAspect="1"/>
          </p:cNvGraphicFramePr>
          <p:nvPr/>
        </p:nvGraphicFramePr>
        <p:xfrm>
          <a:off x="1627188" y="3698080"/>
          <a:ext cx="735012" cy="369887"/>
        </p:xfrm>
        <a:graphic>
          <a:graphicData uri="http://schemas.openxmlformats.org/presentationml/2006/ole">
            <p:oleObj spid="_x0000_s299019" name="Equation" r:id="rId12" imgW="457200" imgH="228600" progId="Equation.DSMT4">
              <p:embed/>
            </p:oleObj>
          </a:graphicData>
        </a:graphic>
      </p:graphicFrame>
      <p:sp>
        <p:nvSpPr>
          <p:cNvPr id="49" name="TextBox 17"/>
          <p:cNvSpPr txBox="1"/>
          <p:nvPr/>
        </p:nvSpPr>
        <p:spPr>
          <a:xfrm>
            <a:off x="533400" y="4736068"/>
            <a:ext cx="5562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Stapverandering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reactiviteit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Neem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aan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99020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24600" y="4053776"/>
            <a:ext cx="2743200" cy="2688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9021" name="Object 13"/>
          <p:cNvGraphicFramePr>
            <a:graphicFrameLocks noChangeAspect="1"/>
          </p:cNvGraphicFramePr>
          <p:nvPr/>
        </p:nvGraphicFramePr>
        <p:xfrm>
          <a:off x="3581400" y="4786312"/>
          <a:ext cx="762000" cy="306875"/>
        </p:xfrm>
        <a:graphic>
          <a:graphicData uri="http://schemas.openxmlformats.org/presentationml/2006/ole">
            <p:oleObj spid="_x0000_s299021" name="Equation" r:id="rId14" imgW="507960" imgH="203040" progId="Equation.DSMT4">
              <p:embed/>
            </p:oleObj>
          </a:graphicData>
        </a:graphic>
      </p:graphicFrame>
      <p:graphicFrame>
        <p:nvGraphicFramePr>
          <p:cNvPr id="299022" name="Object 14"/>
          <p:cNvGraphicFramePr>
            <a:graphicFrameLocks noChangeAspect="1"/>
          </p:cNvGraphicFramePr>
          <p:nvPr/>
        </p:nvGraphicFramePr>
        <p:xfrm>
          <a:off x="1676400" y="5012531"/>
          <a:ext cx="1489075" cy="328613"/>
        </p:xfrm>
        <a:graphic>
          <a:graphicData uri="http://schemas.openxmlformats.org/presentationml/2006/ole">
            <p:oleObj spid="_x0000_s299022" name="Equation" r:id="rId15" imgW="927000" imgH="203040" progId="Equation.DSMT4">
              <p:embed/>
            </p:oleObj>
          </a:graphicData>
        </a:graphic>
      </p:graphicFrame>
      <p:sp>
        <p:nvSpPr>
          <p:cNvPr id="52" name="TextBox 17"/>
          <p:cNvSpPr txBox="1"/>
          <p:nvPr/>
        </p:nvSpPr>
        <p:spPr>
          <a:xfrm>
            <a:off x="533400" y="5410200"/>
            <a:ext cx="5562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Levensduur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splijtingsproducten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die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uitzenden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bepalen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tijd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response</a:t>
            </a:r>
          </a:p>
        </p:txBody>
      </p:sp>
      <p:sp>
        <p:nvSpPr>
          <p:cNvPr id="53" name="TextBox 17"/>
          <p:cNvSpPr txBox="1"/>
          <p:nvPr/>
        </p:nvSpPr>
        <p:spPr>
          <a:xfrm>
            <a:off x="533400" y="6059269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Asymptotisch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99023" name="Object 15"/>
          <p:cNvGraphicFramePr>
            <a:graphicFrameLocks noChangeAspect="1"/>
          </p:cNvGraphicFramePr>
          <p:nvPr/>
        </p:nvGraphicFramePr>
        <p:xfrm>
          <a:off x="2647950" y="6041232"/>
          <a:ext cx="2305050" cy="412750"/>
        </p:xfrm>
        <a:graphic>
          <a:graphicData uri="http://schemas.openxmlformats.org/presentationml/2006/ole">
            <p:oleObj spid="_x0000_s299023" name="Equation" r:id="rId16" imgW="1434960" imgH="253800" progId="Equation.DSMT4">
              <p:embed/>
            </p:oleObj>
          </a:graphicData>
        </a:graphic>
      </p:graphicFrame>
      <p:sp>
        <p:nvSpPr>
          <p:cNvPr id="58" name="TextBox 17"/>
          <p:cNvSpPr txBox="1"/>
          <p:nvPr/>
        </p:nvSpPr>
        <p:spPr>
          <a:xfrm>
            <a:off x="533400" y="6336268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Reactor period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T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6781800" y="4267200"/>
            <a:ext cx="1853584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mtClean="0">
                <a:latin typeface="Calibri" pitchFamily="34" charset="0"/>
                <a:cs typeface="Calibri" pitchFamily="34" charset="0"/>
              </a:rPr>
              <a:t>Reactormetingen</a:t>
            </a:r>
            <a:endParaRPr lang="nl-NL" dirty="0" err="1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99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9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99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99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99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99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99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2" grpId="0"/>
      <p:bldP spid="37" grpId="0"/>
      <p:bldP spid="62" grpId="0" animBg="1"/>
      <p:bldP spid="32" grpId="0"/>
      <p:bldP spid="47" grpId="0"/>
      <p:bldP spid="48" grpId="0"/>
      <p:bldP spid="49" grpId="0"/>
      <p:bldP spid="52" grpId="0"/>
      <p:bldP spid="53" grpId="0"/>
      <p:bldP spid="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Reactor periode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9" name="TextBox 17"/>
          <p:cNvSpPr txBox="1"/>
          <p:nvPr/>
        </p:nvSpPr>
        <p:spPr>
          <a:xfrm>
            <a:off x="609600" y="1371600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Prompt critical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conditie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99021" name="Object 13"/>
          <p:cNvGraphicFramePr>
            <a:graphicFrameLocks noChangeAspect="1"/>
          </p:cNvGraphicFramePr>
          <p:nvPr/>
        </p:nvGraphicFramePr>
        <p:xfrm>
          <a:off x="2936080" y="1408331"/>
          <a:ext cx="609600" cy="306387"/>
        </p:xfrm>
        <a:graphic>
          <a:graphicData uri="http://schemas.openxmlformats.org/presentationml/2006/ole">
            <p:oleObj spid="_x0000_s300043" name="Equation" r:id="rId4" imgW="406080" imgH="203040" progId="Equation.DSMT4">
              <p:embed/>
            </p:oleObj>
          </a:graphicData>
        </a:graphic>
      </p:graphicFrame>
      <p:sp>
        <p:nvSpPr>
          <p:cNvPr id="53" name="TextBox 17"/>
          <p:cNvSpPr txBox="1"/>
          <p:nvPr/>
        </p:nvSpPr>
        <p:spPr>
          <a:xfrm>
            <a:off x="609600" y="2334399"/>
            <a:ext cx="419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Prompt critical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niet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benaderen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!</a:t>
            </a:r>
          </a:p>
        </p:txBody>
      </p:sp>
      <p:sp>
        <p:nvSpPr>
          <p:cNvPr id="58" name="TextBox 17"/>
          <p:cNvSpPr txBox="1"/>
          <p:nvPr/>
        </p:nvSpPr>
        <p:spPr>
          <a:xfrm>
            <a:off x="609600" y="2981544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Reactor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niet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sneller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56 s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0" name="Groep 29"/>
          <p:cNvGrpSpPr/>
          <p:nvPr/>
        </p:nvGrpSpPr>
        <p:grpSpPr>
          <a:xfrm>
            <a:off x="5172075" y="4219684"/>
            <a:ext cx="3971925" cy="2638316"/>
            <a:chOff x="5172075" y="4219684"/>
            <a:chExt cx="3971925" cy="2638316"/>
          </a:xfrm>
        </p:grpSpPr>
        <p:pic>
          <p:nvPicPr>
            <p:cNvPr id="300048" name="Picture 1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72075" y="4219684"/>
              <a:ext cx="3971925" cy="2638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kstvak 39"/>
            <p:cNvSpPr txBox="1"/>
            <p:nvPr/>
          </p:nvSpPr>
          <p:spPr>
            <a:xfrm>
              <a:off x="5943600" y="5943600"/>
              <a:ext cx="5677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baseline="30000" dirty="0" smtClean="0">
                  <a:latin typeface="Calibri" pitchFamily="34" charset="0"/>
                  <a:cs typeface="Calibri" pitchFamily="34" charset="0"/>
                </a:rPr>
                <a:t>235</a:t>
              </a:r>
              <a:r>
                <a:rPr lang="nl-NL" dirty="0" smtClean="0">
                  <a:latin typeface="Calibri" pitchFamily="34" charset="0"/>
                  <a:cs typeface="Calibri" pitchFamily="34" charset="0"/>
                </a:rPr>
                <a:t>U</a:t>
              </a:r>
            </a:p>
          </p:txBody>
        </p:sp>
      </p:grpSp>
      <p:sp>
        <p:nvSpPr>
          <p:cNvPr id="41" name="TextBox 17"/>
          <p:cNvSpPr txBox="1"/>
          <p:nvPr/>
        </p:nvSpPr>
        <p:spPr>
          <a:xfrm>
            <a:off x="609600" y="1648599"/>
            <a:ext cx="4267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       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kettingreactie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mogelijk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zonder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delayed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!</a:t>
            </a:r>
          </a:p>
        </p:txBody>
      </p:sp>
      <p:graphicFrame>
        <p:nvGraphicFramePr>
          <p:cNvPr id="300049" name="Object 17"/>
          <p:cNvGraphicFramePr>
            <a:graphicFrameLocks noChangeAspect="1"/>
          </p:cNvGraphicFramePr>
          <p:nvPr/>
        </p:nvGraphicFramePr>
        <p:xfrm>
          <a:off x="1212056" y="1691699"/>
          <a:ext cx="609600" cy="306388"/>
        </p:xfrm>
        <a:graphic>
          <a:graphicData uri="http://schemas.openxmlformats.org/presentationml/2006/ole">
            <p:oleObj spid="_x0000_s300049" name="Equation" r:id="rId6" imgW="406080" imgH="203040" progId="Equation.DSMT4">
              <p:embed/>
            </p:oleObj>
          </a:graphicData>
        </a:graphic>
      </p:graphicFrame>
      <p:sp>
        <p:nvSpPr>
          <p:cNvPr id="42" name="TextBox 17"/>
          <p:cNvSpPr txBox="1"/>
          <p:nvPr/>
        </p:nvSpPr>
        <p:spPr>
          <a:xfrm>
            <a:off x="609600" y="3298012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kleine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reactivities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00050" name="Object 18"/>
          <p:cNvGraphicFramePr>
            <a:graphicFrameLocks noChangeAspect="1"/>
          </p:cNvGraphicFramePr>
          <p:nvPr/>
        </p:nvGraphicFramePr>
        <p:xfrm>
          <a:off x="2895600" y="3295869"/>
          <a:ext cx="1285875" cy="412750"/>
        </p:xfrm>
        <a:graphic>
          <a:graphicData uri="http://schemas.openxmlformats.org/presentationml/2006/ole">
            <p:oleObj spid="_x0000_s300050" name="Equation" r:id="rId7" imgW="799920" imgH="253800" progId="Equation.DSMT4">
              <p:embed/>
            </p:oleObj>
          </a:graphicData>
        </a:graphic>
      </p:graphicFrame>
      <p:sp>
        <p:nvSpPr>
          <p:cNvPr id="44" name="TextBox 17"/>
          <p:cNvSpPr txBox="1"/>
          <p:nvPr/>
        </p:nvSpPr>
        <p:spPr>
          <a:xfrm>
            <a:off x="609600" y="3629799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mtClean="0">
                <a:latin typeface="Calibri" pitchFamily="34" charset="0"/>
                <a:cs typeface="Calibri" pitchFamily="34" charset="0"/>
              </a:rPr>
              <a:t>Vertraagde neutronen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maken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dienst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9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0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0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3" grpId="0"/>
      <p:bldP spid="58" grpId="0"/>
      <p:bldP spid="41" grpId="0"/>
      <p:bldP spid="42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Diffusie</a:t>
            </a:r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van </a:t>
            </a:r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neutronen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3486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5663" y="4586288"/>
            <a:ext cx="3518337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Diffusie</a:t>
            </a:r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van </a:t>
            </a:r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neutronen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Tot nu toe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hebben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globale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neutronendiffusie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met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NL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gekarakteriseerd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533400" y="1600200"/>
            <a:ext cx="56388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Diffusievergelijking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nodig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Verband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tussen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reactorafmetingen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vorm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en criticality</a:t>
            </a: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Ruimtelijke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flux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distributies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in power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reactoren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TextBox 17"/>
          <p:cNvSpPr txBox="1"/>
          <p:nvPr/>
        </p:nvSpPr>
        <p:spPr>
          <a:xfrm>
            <a:off x="533400" y="3276600"/>
            <a:ext cx="55626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Diffusievergelijking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randvoorwaarden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opstellen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Eenvoudige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1D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gevallen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Eindige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cilindersymmetrische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reactor core</a:t>
            </a:r>
          </a:p>
        </p:txBody>
      </p:sp>
      <p:sp>
        <p:nvSpPr>
          <p:cNvPr id="49" name="TextBox 17"/>
          <p:cNvSpPr txBox="1"/>
          <p:nvPr/>
        </p:nvSpPr>
        <p:spPr>
          <a:xfrm>
            <a:off x="533400" y="4154269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Ruimtelijke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neutronenbalans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(steady state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conditie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53" name="TextBox 17"/>
          <p:cNvSpPr txBox="1"/>
          <p:nvPr/>
        </p:nvSpPr>
        <p:spPr>
          <a:xfrm>
            <a:off x="533400" y="4876800"/>
            <a:ext cx="419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TextBox 17"/>
          <p:cNvSpPr txBox="1"/>
          <p:nvPr/>
        </p:nvSpPr>
        <p:spPr>
          <a:xfrm>
            <a:off x="533400" y="5764213"/>
            <a:ext cx="5257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mtClean="0">
                <a:latin typeface="Calibri" pitchFamily="34" charset="0"/>
                <a:cs typeface="Calibri" pitchFamily="34" charset="0"/>
              </a:rPr>
              <a:t>Neutronenstroom               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is het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netto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aantal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/cm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/s door het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y-z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vlak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positieve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richting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op punt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x,y,z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41" name="TextBox 17"/>
          <p:cNvSpPr txBox="1"/>
          <p:nvPr/>
        </p:nvSpPr>
        <p:spPr>
          <a:xfrm>
            <a:off x="533400" y="4507468"/>
            <a:ext cx="426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Volume element</a:t>
            </a:r>
          </a:p>
        </p:txBody>
      </p:sp>
      <p:graphicFrame>
        <p:nvGraphicFramePr>
          <p:cNvPr id="300049" name="Object 17"/>
          <p:cNvGraphicFramePr>
            <a:graphicFrameLocks noChangeAspect="1"/>
          </p:cNvGraphicFramePr>
          <p:nvPr/>
        </p:nvGraphicFramePr>
        <p:xfrm>
          <a:off x="2286000" y="4558508"/>
          <a:ext cx="3067050" cy="306388"/>
        </p:xfrm>
        <a:graphic>
          <a:graphicData uri="http://schemas.openxmlformats.org/presentationml/2006/ole">
            <p:oleObj spid="_x0000_s334858" name="Equation" r:id="rId5" imgW="2044440" imgH="203040" progId="Equation.DSMT4">
              <p:embed/>
            </p:oleObj>
          </a:graphicData>
        </a:graphic>
      </p:graphicFrame>
      <p:graphicFrame>
        <p:nvGraphicFramePr>
          <p:cNvPr id="300050" name="Object 18"/>
          <p:cNvGraphicFramePr>
            <a:graphicFrameLocks noChangeAspect="1"/>
          </p:cNvGraphicFramePr>
          <p:nvPr/>
        </p:nvGraphicFramePr>
        <p:xfrm>
          <a:off x="2362200" y="5784056"/>
          <a:ext cx="1041400" cy="371475"/>
        </p:xfrm>
        <a:graphic>
          <a:graphicData uri="http://schemas.openxmlformats.org/presentationml/2006/ole">
            <p:oleObj spid="_x0000_s334859" name="Equation" r:id="rId6" imgW="647640" imgH="228600" progId="Equation.DSMT4">
              <p:embed/>
            </p:oleObj>
          </a:graphicData>
        </a:graphic>
      </p:graphicFrame>
      <p:sp>
        <p:nvSpPr>
          <p:cNvPr id="31" name="TextBox 17"/>
          <p:cNvSpPr txBox="1"/>
          <p:nvPr/>
        </p:nvSpPr>
        <p:spPr>
          <a:xfrm>
            <a:off x="533400" y="2438400"/>
            <a:ext cx="73914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Aannamen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energie-groep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model</a:t>
            </a:r>
          </a:p>
          <a:p>
            <a:pPr lvl="1"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Neutron flux en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werkzame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doorsneden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zijn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al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gemiddeld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over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energie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3486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4876800"/>
            <a:ext cx="3924300" cy="90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00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0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48" grpId="0"/>
      <p:bldP spid="49" grpId="0"/>
      <p:bldP spid="53" grpId="0"/>
      <p:bldP spid="58" grpId="0"/>
      <p:bldP spid="41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358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3436" y="4905376"/>
            <a:ext cx="4257764" cy="185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Diffusievergelijking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Aantal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door het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voorvlak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naar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binnen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stroomt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533400" y="1600200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En door het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achtervlak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naar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buiten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TextBox 17"/>
          <p:cNvSpPr txBox="1"/>
          <p:nvPr/>
        </p:nvSpPr>
        <p:spPr>
          <a:xfrm>
            <a:off x="533400" y="3733800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Gebruik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definitie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partiële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afgeleide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TextBox 17"/>
          <p:cNvSpPr txBox="1"/>
          <p:nvPr/>
        </p:nvSpPr>
        <p:spPr>
          <a:xfrm>
            <a:off x="533400" y="4876800"/>
            <a:ext cx="419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Verder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xtBox 17"/>
          <p:cNvSpPr txBox="1"/>
          <p:nvPr/>
        </p:nvSpPr>
        <p:spPr>
          <a:xfrm>
            <a:off x="533400" y="4114800"/>
            <a:ext cx="426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vinden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00050" name="Object 18"/>
          <p:cNvGraphicFramePr>
            <a:graphicFrameLocks noChangeAspect="1"/>
          </p:cNvGraphicFramePr>
          <p:nvPr/>
        </p:nvGraphicFramePr>
        <p:xfrm>
          <a:off x="6705600" y="1112837"/>
          <a:ext cx="2165350" cy="639763"/>
        </p:xfrm>
        <a:graphic>
          <a:graphicData uri="http://schemas.openxmlformats.org/presentationml/2006/ole">
            <p:oleObj spid="_x0000_s335875" name="Equation" r:id="rId5" imgW="1346040" imgH="393480" progId="Equation.DSMT4">
              <p:embed/>
            </p:oleObj>
          </a:graphicData>
        </a:graphic>
      </p:graphicFrame>
      <p:graphicFrame>
        <p:nvGraphicFramePr>
          <p:cNvPr id="335876" name="Object 4"/>
          <p:cNvGraphicFramePr>
            <a:graphicFrameLocks noChangeAspect="1"/>
          </p:cNvGraphicFramePr>
          <p:nvPr/>
        </p:nvGraphicFramePr>
        <p:xfrm>
          <a:off x="4195763" y="1493838"/>
          <a:ext cx="2308225" cy="639762"/>
        </p:xfrm>
        <a:graphic>
          <a:graphicData uri="http://schemas.openxmlformats.org/presentationml/2006/ole">
            <p:oleObj spid="_x0000_s335876" name="Equation" r:id="rId6" imgW="1434960" imgH="393480" progId="Equation.DSMT4">
              <p:embed/>
            </p:oleObj>
          </a:graphicData>
        </a:graphic>
      </p:graphicFrame>
      <p:sp>
        <p:nvSpPr>
          <p:cNvPr id="17" name="TextBox 17"/>
          <p:cNvSpPr txBox="1"/>
          <p:nvPr/>
        </p:nvSpPr>
        <p:spPr>
          <a:xfrm>
            <a:off x="533400" y="1916668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Evenzo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andere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vlakken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2221468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Netto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neutronenlek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per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seconde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kubus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358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2590800"/>
            <a:ext cx="5251481" cy="97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58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3762376"/>
            <a:ext cx="3938588" cy="33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5596" y="4876800"/>
            <a:ext cx="306840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5879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78856" y="4133848"/>
            <a:ext cx="3817144" cy="82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49" grpId="0"/>
      <p:bldP spid="53" grpId="0"/>
      <p:bldP spid="41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Diffusievergelijking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Invullen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gevonden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uitdrukkingen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</a:t>
            </a:r>
          </a:p>
        </p:txBody>
      </p:sp>
      <p:sp>
        <p:nvSpPr>
          <p:cNvPr id="49" name="TextBox 17"/>
          <p:cNvSpPr txBox="1"/>
          <p:nvPr/>
        </p:nvSpPr>
        <p:spPr>
          <a:xfrm>
            <a:off x="533400" y="2526268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Schrijf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neutronenstroom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vectorvorm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TextBox 17"/>
          <p:cNvSpPr txBox="1"/>
          <p:nvPr/>
        </p:nvSpPr>
        <p:spPr>
          <a:xfrm>
            <a:off x="533400" y="3810000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Diffusiebenadering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relatie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tussen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stroom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flux</a:t>
            </a:r>
          </a:p>
        </p:txBody>
      </p:sp>
      <p:sp>
        <p:nvSpPr>
          <p:cNvPr id="41" name="TextBox 17"/>
          <p:cNvSpPr txBox="1"/>
          <p:nvPr/>
        </p:nvSpPr>
        <p:spPr>
          <a:xfrm>
            <a:off x="533400" y="3364468"/>
            <a:ext cx="426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vinden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balansvergelijking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33400" y="1992868"/>
            <a:ext cx="563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Levert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990600"/>
            <a:ext cx="3924300" cy="90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905000"/>
            <a:ext cx="5715000" cy="52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4857" y="2557832"/>
            <a:ext cx="2743200" cy="30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17"/>
          <p:cNvSpPr txBox="1"/>
          <p:nvPr/>
        </p:nvSpPr>
        <p:spPr>
          <a:xfrm>
            <a:off x="533400" y="2895600"/>
            <a:ext cx="556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Definitie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gradiënt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369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2909888"/>
            <a:ext cx="2034302" cy="4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95813" y="3395664"/>
            <a:ext cx="4014787" cy="32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17368" y="3848025"/>
            <a:ext cx="1566862" cy="29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17"/>
          <p:cNvSpPr txBox="1"/>
          <p:nvPr/>
        </p:nvSpPr>
        <p:spPr>
          <a:xfrm>
            <a:off x="7315200" y="3824288"/>
            <a:ext cx="15240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Wet van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Fick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Rechte verbindingslijn met pijl 27"/>
          <p:cNvCxnSpPr/>
          <p:nvPr/>
        </p:nvCxnSpPr>
        <p:spPr bwMode="auto">
          <a:xfrm rot="5400000" flipH="1" flipV="1">
            <a:off x="6324600" y="4343400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17"/>
          <p:cNvSpPr txBox="1"/>
          <p:nvPr/>
        </p:nvSpPr>
        <p:spPr>
          <a:xfrm>
            <a:off x="6629400" y="4343400"/>
            <a:ext cx="1828800" cy="33855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smtClean="0">
                <a:latin typeface="Calibri" pitchFamily="34" charset="0"/>
                <a:cs typeface="Calibri" pitchFamily="34" charset="0"/>
              </a:rPr>
              <a:t>Diffusiecoefficient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4191000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Neutron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diffusievergelijking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5" name="Groep 34"/>
          <p:cNvGrpSpPr/>
          <p:nvPr/>
        </p:nvGrpSpPr>
        <p:grpSpPr>
          <a:xfrm>
            <a:off x="914400" y="4724400"/>
            <a:ext cx="5486400" cy="457200"/>
            <a:chOff x="1040608" y="4807744"/>
            <a:chExt cx="5486400" cy="457200"/>
          </a:xfrm>
        </p:grpSpPr>
        <p:sp>
          <p:nvSpPr>
            <p:cNvPr id="32" name="Rounded Rectangle 27"/>
            <p:cNvSpPr/>
            <p:nvPr/>
          </p:nvSpPr>
          <p:spPr bwMode="auto">
            <a:xfrm>
              <a:off x="1040608" y="4807744"/>
              <a:ext cx="5486400" cy="4572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36905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143000" y="4807744"/>
              <a:ext cx="5305425" cy="402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TextBox 17"/>
          <p:cNvSpPr txBox="1"/>
          <p:nvPr/>
        </p:nvSpPr>
        <p:spPr>
          <a:xfrm>
            <a:off x="533400" y="5410200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 geldt              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met transport cross section</a:t>
            </a:r>
          </a:p>
        </p:txBody>
      </p:sp>
      <p:pic>
        <p:nvPicPr>
          <p:cNvPr id="336908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1600" y="5486400"/>
            <a:ext cx="990600" cy="26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6909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86400" y="5507832"/>
            <a:ext cx="1219200" cy="236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Rechte verbindingslijn met pijl 39"/>
          <p:cNvCxnSpPr/>
          <p:nvPr/>
        </p:nvCxnSpPr>
        <p:spPr bwMode="auto">
          <a:xfrm rot="5400000" flipH="1" flipV="1">
            <a:off x="6310312" y="59293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17"/>
          <p:cNvSpPr txBox="1"/>
          <p:nvPr/>
        </p:nvSpPr>
        <p:spPr>
          <a:xfrm>
            <a:off x="6400800" y="6027003"/>
            <a:ext cx="2286000" cy="46166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Gemiddelde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verstrooiingshoek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isotroop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: 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3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36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9" grpId="0"/>
      <p:bldP spid="53" grpId="0"/>
      <p:bldP spid="41" grpId="0"/>
      <p:bldP spid="17" grpId="0"/>
      <p:bldP spid="21" grpId="0"/>
      <p:bldP spid="25" grpId="0" animBg="1"/>
      <p:bldP spid="29" grpId="0" animBg="1"/>
      <p:bldP spid="30" grpId="0"/>
      <p:bldP spid="36" grpId="0"/>
      <p:bldP spid="4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100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5788736"/>
            <a:ext cx="1295400" cy="53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04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2536" y="5192662"/>
            <a:ext cx="1981200" cy="57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Neutronenverdeling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Diffusievergelijking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cilindrische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coordinaten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533400" y="2362200"/>
            <a:ext cx="403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Neem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je het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aantal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per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splijting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kunt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varieren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Box 17"/>
          <p:cNvSpPr txBox="1"/>
          <p:nvPr/>
        </p:nvSpPr>
        <p:spPr>
          <a:xfrm>
            <a:off x="533400" y="30480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Neem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err="1" smtClean="0">
                <a:latin typeface="Calibri" pitchFamily="34" charset="0"/>
                <a:cs typeface="Calibri" pitchFamily="34" charset="0"/>
              </a:rPr>
              <a:t>dat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 met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de reactor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kritisch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is (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k = 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), met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echt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aantal</a:t>
            </a:r>
            <a:endParaRPr lang="en-US" baseline="-25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17"/>
          <p:cNvSpPr txBox="1"/>
          <p:nvPr/>
        </p:nvSpPr>
        <p:spPr>
          <a:xfrm>
            <a:off x="533400" y="1600200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mtClean="0">
                <a:latin typeface="Calibri" pitchFamily="34" charset="0"/>
                <a:cs typeface="Calibri" pitchFamily="34" charset="0"/>
              </a:rPr>
              <a:t>Tijdsonafhankelijk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zonder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bron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50" name="TextBox 17"/>
          <p:cNvSpPr txBox="1"/>
          <p:nvPr/>
        </p:nvSpPr>
        <p:spPr>
          <a:xfrm>
            <a:off x="533400" y="43550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eigenwaardenvergelijking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eigenwaarde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eigenfunctie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xtBox 17"/>
          <p:cNvSpPr txBox="1"/>
          <p:nvPr/>
        </p:nvSpPr>
        <p:spPr>
          <a:xfrm>
            <a:off x="533400" y="48337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D = constant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en                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TextBox 17"/>
          <p:cNvSpPr txBox="1"/>
          <p:nvPr/>
        </p:nvSpPr>
        <p:spPr>
          <a:xfrm>
            <a:off x="533400" y="526232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1992868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Enkel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oplossing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kritische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reactor 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anders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tijdafhankelijke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oplossingen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TextBox 17"/>
          <p:cNvSpPr txBox="1"/>
          <p:nvPr/>
        </p:nvSpPr>
        <p:spPr>
          <a:xfrm>
            <a:off x="533400" y="58674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moet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nu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TextBox 17"/>
          <p:cNvSpPr txBox="1"/>
          <p:nvPr/>
        </p:nvSpPr>
        <p:spPr>
          <a:xfrm>
            <a:off x="533400" y="6379132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Buckling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volgt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Helmholtz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vergelijking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614980"/>
            <a:ext cx="2667000" cy="33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2667000"/>
            <a:ext cx="3209925" cy="35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97370" y="3131344"/>
            <a:ext cx="26963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3166798"/>
            <a:ext cx="152400" cy="1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17"/>
          <p:cNvSpPr txBox="1"/>
          <p:nvPr/>
        </p:nvSpPr>
        <p:spPr>
          <a:xfrm>
            <a:off x="533400" y="33644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mtClean="0">
                <a:latin typeface="Calibri" pitchFamily="34" charset="0"/>
                <a:cs typeface="Calibri" pitchFamily="34" charset="0"/>
              </a:rPr>
              <a:t>Dan geldt                 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dus</a:t>
            </a:r>
            <a:endParaRPr lang="en-US" baseline="-25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00200" y="3436144"/>
            <a:ext cx="1076325" cy="255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ep 57"/>
          <p:cNvGrpSpPr/>
          <p:nvPr/>
        </p:nvGrpSpPr>
        <p:grpSpPr>
          <a:xfrm>
            <a:off x="3726656" y="3548064"/>
            <a:ext cx="3131344" cy="609600"/>
            <a:chOff x="3726656" y="3548064"/>
            <a:chExt cx="3131344" cy="609600"/>
          </a:xfrm>
        </p:grpSpPr>
        <p:sp>
          <p:nvSpPr>
            <p:cNvPr id="56" name="Rounded Rectangle 27"/>
            <p:cNvSpPr/>
            <p:nvPr/>
          </p:nvSpPr>
          <p:spPr bwMode="auto">
            <a:xfrm>
              <a:off x="3726656" y="3548064"/>
              <a:ext cx="3131344" cy="6096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810000" y="3581400"/>
              <a:ext cx="2895600" cy="540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5600" y="4419600"/>
            <a:ext cx="1674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71800" y="4905376"/>
            <a:ext cx="1262062" cy="270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02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76800" y="4883944"/>
            <a:ext cx="1128712" cy="29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1003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52600" y="5181600"/>
            <a:ext cx="2319337" cy="52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PIJL-RECHTS 58"/>
          <p:cNvSpPr/>
          <p:nvPr/>
        </p:nvSpPr>
        <p:spPr bwMode="auto">
          <a:xfrm>
            <a:off x="4267200" y="5269704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1005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583656" y="5927740"/>
            <a:ext cx="1447800" cy="29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PIJL-RECHTS 59"/>
          <p:cNvSpPr/>
          <p:nvPr/>
        </p:nvSpPr>
        <p:spPr bwMode="auto">
          <a:xfrm>
            <a:off x="4267200" y="5867400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ep 62"/>
          <p:cNvGrpSpPr/>
          <p:nvPr/>
        </p:nvGrpSpPr>
        <p:grpSpPr>
          <a:xfrm>
            <a:off x="5033960" y="6400800"/>
            <a:ext cx="1671640" cy="336091"/>
            <a:chOff x="5033960" y="6400800"/>
            <a:chExt cx="1671640" cy="336091"/>
          </a:xfrm>
        </p:grpSpPr>
        <p:sp>
          <p:nvSpPr>
            <p:cNvPr id="62" name="Rounded Rectangle 27"/>
            <p:cNvSpPr/>
            <p:nvPr/>
          </p:nvSpPr>
          <p:spPr bwMode="auto">
            <a:xfrm>
              <a:off x="5033960" y="6400800"/>
              <a:ext cx="1671640" cy="33337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41007" name="Picture 1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5105400" y="6400800"/>
              <a:ext cx="1524000" cy="336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1008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91400" y="5805488"/>
            <a:ext cx="1551162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PIJL-RECHTS 60"/>
          <p:cNvSpPr/>
          <p:nvPr/>
        </p:nvSpPr>
        <p:spPr bwMode="auto">
          <a:xfrm>
            <a:off x="6553200" y="5867400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4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4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34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34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34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43" grpId="0"/>
      <p:bldP spid="34" grpId="0"/>
      <p:bldP spid="50" grpId="0"/>
      <p:bldP spid="41" grpId="0"/>
      <p:bldP spid="47" grpId="0"/>
      <p:bldP spid="30" grpId="0"/>
      <p:bldP spid="48" grpId="0"/>
      <p:bldP spid="51" grpId="0"/>
      <p:bldP spid="45" grpId="0"/>
      <p:bldP spid="59" grpId="0" animBg="1"/>
      <p:bldP spid="60" grpId="0" animBg="1"/>
      <p:bldP spid="6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ep 66"/>
          <p:cNvGrpSpPr/>
          <p:nvPr/>
        </p:nvGrpSpPr>
        <p:grpSpPr>
          <a:xfrm>
            <a:off x="6110289" y="5955671"/>
            <a:ext cx="1662111" cy="292729"/>
            <a:chOff x="6781800" y="4719640"/>
            <a:chExt cx="1662111" cy="292729"/>
          </a:xfrm>
        </p:grpSpPr>
        <p:pic>
          <p:nvPicPr>
            <p:cNvPr id="342031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0" y="4724400"/>
              <a:ext cx="1647825" cy="2879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Rechthoek 64"/>
            <p:cNvSpPr/>
            <p:nvPr/>
          </p:nvSpPr>
          <p:spPr bwMode="auto">
            <a:xfrm>
              <a:off x="8315924" y="4719640"/>
              <a:ext cx="127987" cy="45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Eindige</a:t>
            </a:r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cilindrische</a:t>
            </a:r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core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Cilindrische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reactor (extrapolated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straal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hoogte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37" name="TextBox 17"/>
          <p:cNvSpPr txBox="1"/>
          <p:nvPr/>
        </p:nvSpPr>
        <p:spPr>
          <a:xfrm>
            <a:off x="533400" y="2602468"/>
            <a:ext cx="655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Separabele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oplossing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Box 17"/>
          <p:cNvSpPr txBox="1"/>
          <p:nvPr/>
        </p:nvSpPr>
        <p:spPr>
          <a:xfrm>
            <a:off x="533400" y="3126584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Invullen</a:t>
            </a:r>
            <a:endParaRPr lang="en-US" baseline="-25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17"/>
          <p:cNvSpPr txBox="1"/>
          <p:nvPr/>
        </p:nvSpPr>
        <p:spPr>
          <a:xfrm>
            <a:off x="533400" y="1700216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Box 17"/>
          <p:cNvSpPr txBox="1"/>
          <p:nvPr/>
        </p:nvSpPr>
        <p:spPr>
          <a:xfrm>
            <a:off x="533400" y="43550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vinden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2221468"/>
            <a:ext cx="8229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met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" name="TextBox 17"/>
          <p:cNvSpPr txBox="1"/>
          <p:nvPr/>
        </p:nvSpPr>
        <p:spPr>
          <a:xfrm>
            <a:off x="533400" y="56504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Probeer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341007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700216"/>
            <a:ext cx="1524000" cy="336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PIJL-RECHTS 60"/>
          <p:cNvSpPr/>
          <p:nvPr/>
        </p:nvSpPr>
        <p:spPr bwMode="auto">
          <a:xfrm>
            <a:off x="3490912" y="1693072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20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3525" y="914400"/>
            <a:ext cx="21704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1600200"/>
            <a:ext cx="2707454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2290524"/>
            <a:ext cx="4071929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62264" y="2619376"/>
            <a:ext cx="1838325" cy="34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19250" y="3048000"/>
            <a:ext cx="3028950" cy="57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hteraccolade 43"/>
          <p:cNvSpPr/>
          <p:nvPr/>
        </p:nvSpPr>
        <p:spPr bwMode="auto">
          <a:xfrm rot="5400000">
            <a:off x="1981200" y="3276600"/>
            <a:ext cx="304800" cy="10668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202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09800" y="3962400"/>
            <a:ext cx="3571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hteraccolade 45"/>
          <p:cNvSpPr/>
          <p:nvPr/>
        </p:nvSpPr>
        <p:spPr bwMode="auto">
          <a:xfrm rot="5400000">
            <a:off x="3162299" y="3467101"/>
            <a:ext cx="304801" cy="6858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2024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9000" y="3962400"/>
            <a:ext cx="338138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5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81600" y="3940386"/>
            <a:ext cx="1156958" cy="29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Rechte verbindingslijn met pijl 51"/>
          <p:cNvCxnSpPr/>
          <p:nvPr/>
        </p:nvCxnSpPr>
        <p:spPr bwMode="auto">
          <a:xfrm>
            <a:off x="4267200" y="4086224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42026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52600" y="4267200"/>
            <a:ext cx="3276600" cy="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7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52600" y="4953000"/>
            <a:ext cx="3495675" cy="51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8" name="Picture 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00200" y="5686424"/>
            <a:ext cx="5486400" cy="30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17"/>
          <p:cNvSpPr txBox="1"/>
          <p:nvPr/>
        </p:nvSpPr>
        <p:spPr>
          <a:xfrm>
            <a:off x="533400" y="59552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Randvoorwaarden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ep 56"/>
          <p:cNvGrpSpPr/>
          <p:nvPr/>
        </p:nvGrpSpPr>
        <p:grpSpPr>
          <a:xfrm>
            <a:off x="2590800" y="5943600"/>
            <a:ext cx="1295400" cy="311095"/>
            <a:chOff x="2590800" y="5943600"/>
            <a:chExt cx="1295400" cy="311095"/>
          </a:xfrm>
        </p:grpSpPr>
        <p:pic>
          <p:nvPicPr>
            <p:cNvPr id="342029" name="Picture 1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590800" y="5991224"/>
              <a:ext cx="1295400" cy="26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" name="Rechthoek 54"/>
            <p:cNvSpPr/>
            <p:nvPr/>
          </p:nvSpPr>
          <p:spPr bwMode="auto">
            <a:xfrm>
              <a:off x="2590800" y="5943600"/>
              <a:ext cx="152400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58" name="Rechte verbindingslijn met pijl 57"/>
          <p:cNvCxnSpPr/>
          <p:nvPr/>
        </p:nvCxnSpPr>
        <p:spPr bwMode="auto">
          <a:xfrm>
            <a:off x="3962400" y="6138864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42030" name="Picture 1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69632" y="6044556"/>
            <a:ext cx="533400" cy="18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Rechte verbindingslijn 62"/>
          <p:cNvCxnSpPr/>
          <p:nvPr/>
        </p:nvCxnSpPr>
        <p:spPr bwMode="auto">
          <a:xfrm>
            <a:off x="2307432" y="5841208"/>
            <a:ext cx="1219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Rechte verbindingslijn met pijl 63"/>
          <p:cNvCxnSpPr/>
          <p:nvPr/>
        </p:nvCxnSpPr>
        <p:spPr bwMode="auto">
          <a:xfrm>
            <a:off x="5334000" y="6136480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8" name="Rechte verbindingslijn met pijl 67"/>
          <p:cNvCxnSpPr/>
          <p:nvPr/>
        </p:nvCxnSpPr>
        <p:spPr bwMode="auto">
          <a:xfrm>
            <a:off x="838200" y="6612736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" name="Groep 72"/>
          <p:cNvGrpSpPr/>
          <p:nvPr/>
        </p:nvGrpSpPr>
        <p:grpSpPr>
          <a:xfrm>
            <a:off x="1600200" y="6424616"/>
            <a:ext cx="2971800" cy="310670"/>
            <a:chOff x="5181600" y="4688680"/>
            <a:chExt cx="2971800" cy="310670"/>
          </a:xfrm>
        </p:grpSpPr>
        <p:pic>
          <p:nvPicPr>
            <p:cNvPr id="342032" name="Picture 16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181600" y="4724400"/>
              <a:ext cx="2971800" cy="27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Rechthoek 68"/>
            <p:cNvSpPr/>
            <p:nvPr/>
          </p:nvSpPr>
          <p:spPr bwMode="auto">
            <a:xfrm>
              <a:off x="7010400" y="4688680"/>
              <a:ext cx="152400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0" name="Rechthoek 69"/>
            <p:cNvSpPr/>
            <p:nvPr/>
          </p:nvSpPr>
          <p:spPr bwMode="auto">
            <a:xfrm>
              <a:off x="7648576" y="4688680"/>
              <a:ext cx="152400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1" name="Rechthoek 70"/>
            <p:cNvSpPr/>
            <p:nvPr/>
          </p:nvSpPr>
          <p:spPr bwMode="auto">
            <a:xfrm>
              <a:off x="7910512" y="4691064"/>
              <a:ext cx="152400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2" name="Rechthoek 71"/>
            <p:cNvSpPr/>
            <p:nvPr/>
          </p:nvSpPr>
          <p:spPr bwMode="auto">
            <a:xfrm>
              <a:off x="5369720" y="4691064"/>
              <a:ext cx="152400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74" name="Rechte verbindingslijn met pijl 73"/>
          <p:cNvCxnSpPr/>
          <p:nvPr/>
        </p:nvCxnSpPr>
        <p:spPr bwMode="auto">
          <a:xfrm>
            <a:off x="4698200" y="6612736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" name="Groep 77"/>
          <p:cNvGrpSpPr/>
          <p:nvPr/>
        </p:nvGrpSpPr>
        <p:grpSpPr>
          <a:xfrm>
            <a:off x="5414960" y="6424616"/>
            <a:ext cx="1366840" cy="333376"/>
            <a:chOff x="5414960" y="6424616"/>
            <a:chExt cx="1366840" cy="333376"/>
          </a:xfrm>
        </p:grpSpPr>
        <p:sp>
          <p:nvSpPr>
            <p:cNvPr id="76" name="Rounded Rectangle 27"/>
            <p:cNvSpPr/>
            <p:nvPr/>
          </p:nvSpPr>
          <p:spPr bwMode="auto">
            <a:xfrm>
              <a:off x="5414960" y="6424616"/>
              <a:ext cx="1366840" cy="333376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42033" name="Picture 17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5562600" y="6438904"/>
              <a:ext cx="1066800" cy="314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5" name="Tekstvak 74"/>
          <p:cNvSpPr txBox="1"/>
          <p:nvPr/>
        </p:nvSpPr>
        <p:spPr>
          <a:xfrm>
            <a:off x="7445755" y="6500816"/>
            <a:ext cx="1151469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Positieve flux</a:t>
            </a:r>
            <a:endParaRPr lang="nl-NL" sz="1400" baseline="-25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7" name="Afgeronde rechthoek 76"/>
          <p:cNvSpPr/>
          <p:nvPr/>
        </p:nvSpPr>
        <p:spPr bwMode="auto">
          <a:xfrm>
            <a:off x="1702592" y="4919664"/>
            <a:ext cx="3657600" cy="6096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4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4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34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34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43" grpId="0"/>
      <p:bldP spid="34" grpId="0"/>
      <p:bldP spid="50" grpId="0"/>
      <p:bldP spid="30" grpId="0"/>
      <p:bldP spid="51" grpId="0"/>
      <p:bldP spid="61" grpId="0" animBg="1"/>
      <p:bldP spid="44" grpId="0" animBg="1"/>
      <p:bldP spid="46" grpId="0" animBg="1"/>
      <p:bldP spid="54" grpId="0"/>
      <p:bldP spid="75" grpId="0" animBg="1"/>
      <p:bldP spid="7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5334000"/>
            <a:ext cx="3962400" cy="30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145307"/>
            <a:ext cx="3962400" cy="30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Radiële</a:t>
            </a:r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oplossing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hadden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533400" y="2602468"/>
            <a:ext cx="655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Merk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op</a:t>
            </a:r>
          </a:p>
        </p:txBody>
      </p:sp>
      <p:sp>
        <p:nvSpPr>
          <p:cNvPr id="43" name="TextBox 17"/>
          <p:cNvSpPr txBox="1"/>
          <p:nvPr/>
        </p:nvSpPr>
        <p:spPr>
          <a:xfrm>
            <a:off x="533400" y="3126584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Verder</a:t>
            </a:r>
            <a:endParaRPr lang="en-US" baseline="-25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17"/>
          <p:cNvSpPr txBox="1"/>
          <p:nvPr/>
        </p:nvSpPr>
        <p:spPr>
          <a:xfrm>
            <a:off x="533400" y="1735936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Bessel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functies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Box 17"/>
          <p:cNvSpPr txBox="1"/>
          <p:nvPr/>
        </p:nvSpPr>
        <p:spPr>
          <a:xfrm>
            <a:off x="533400" y="35814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Buckling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2" name="Rechte verbindingslijn met pijl 51"/>
          <p:cNvCxnSpPr/>
          <p:nvPr/>
        </p:nvCxnSpPr>
        <p:spPr bwMode="auto">
          <a:xfrm>
            <a:off x="2971800" y="2840832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420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143000"/>
            <a:ext cx="3276600" cy="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5029200"/>
            <a:ext cx="5486400" cy="301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Rechte verbindingslijn 62"/>
          <p:cNvCxnSpPr/>
          <p:nvPr/>
        </p:nvCxnSpPr>
        <p:spPr bwMode="auto">
          <a:xfrm>
            <a:off x="3124200" y="2314576"/>
            <a:ext cx="1219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430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1219200"/>
            <a:ext cx="2933700" cy="269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04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8763" y="2709864"/>
            <a:ext cx="1214437" cy="25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304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79032" y="2717961"/>
            <a:ext cx="685800" cy="28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ep 56"/>
          <p:cNvGrpSpPr/>
          <p:nvPr/>
        </p:nvGrpSpPr>
        <p:grpSpPr>
          <a:xfrm>
            <a:off x="1364456" y="3124200"/>
            <a:ext cx="1252537" cy="330449"/>
            <a:chOff x="1364456" y="3124200"/>
            <a:chExt cx="1252537" cy="330449"/>
          </a:xfrm>
        </p:grpSpPr>
        <p:pic>
          <p:nvPicPr>
            <p:cNvPr id="343046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64456" y="3157536"/>
              <a:ext cx="1252537" cy="297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Rechthoek 55"/>
            <p:cNvSpPr/>
            <p:nvPr/>
          </p:nvSpPr>
          <p:spPr bwMode="auto">
            <a:xfrm>
              <a:off x="1981200" y="3124200"/>
              <a:ext cx="152400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59" name="Rechte verbindingslijn met pijl 58"/>
          <p:cNvCxnSpPr/>
          <p:nvPr/>
        </p:nvCxnSpPr>
        <p:spPr bwMode="auto">
          <a:xfrm>
            <a:off x="2819400" y="3315492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43047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40921" y="3164153"/>
            <a:ext cx="133588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2600" y="3654904"/>
            <a:ext cx="914400" cy="26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74032" y="3955256"/>
            <a:ext cx="1156958" cy="29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2600" y="4267200"/>
            <a:ext cx="1219200" cy="270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echteraccolade 66"/>
          <p:cNvSpPr/>
          <p:nvPr/>
        </p:nvSpPr>
        <p:spPr bwMode="auto">
          <a:xfrm>
            <a:off x="3048000" y="3733800"/>
            <a:ext cx="304800" cy="7620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3048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581400" y="3962400"/>
            <a:ext cx="2576512" cy="35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TextBox 17"/>
          <p:cNvSpPr txBox="1"/>
          <p:nvPr/>
        </p:nvSpPr>
        <p:spPr>
          <a:xfrm>
            <a:off x="533400" y="46482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Fluxverdeling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9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0" y="5638800"/>
            <a:ext cx="1838325" cy="34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0" name="Rechte verbindingslijn 79"/>
          <p:cNvCxnSpPr/>
          <p:nvPr/>
        </p:nvCxnSpPr>
        <p:spPr bwMode="auto">
          <a:xfrm>
            <a:off x="2209800" y="5181600"/>
            <a:ext cx="1219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Rechte verbindingslijn 80"/>
          <p:cNvCxnSpPr/>
          <p:nvPr/>
        </p:nvCxnSpPr>
        <p:spPr bwMode="auto">
          <a:xfrm>
            <a:off x="3200400" y="5486400"/>
            <a:ext cx="1219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2" name="PIJL-RECHTS 81"/>
          <p:cNvSpPr/>
          <p:nvPr/>
        </p:nvSpPr>
        <p:spPr bwMode="auto">
          <a:xfrm>
            <a:off x="3886200" y="5791200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ep 86"/>
          <p:cNvGrpSpPr/>
          <p:nvPr/>
        </p:nvGrpSpPr>
        <p:grpSpPr>
          <a:xfrm>
            <a:off x="4802984" y="5750720"/>
            <a:ext cx="3657600" cy="457200"/>
            <a:chOff x="4802984" y="5750720"/>
            <a:chExt cx="3657600" cy="457200"/>
          </a:xfrm>
        </p:grpSpPr>
        <p:sp>
          <p:nvSpPr>
            <p:cNvPr id="76" name="Rounded Rectangle 27"/>
            <p:cNvSpPr/>
            <p:nvPr/>
          </p:nvSpPr>
          <p:spPr bwMode="auto">
            <a:xfrm>
              <a:off x="4802984" y="5750720"/>
              <a:ext cx="3657600" cy="4572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43049" name="Picture 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876800" y="5812632"/>
              <a:ext cx="3509962" cy="343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3050" name="Picture 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19800" y="6593695"/>
            <a:ext cx="995362" cy="26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3" name="Rechte verbindingslijn met pijl 82"/>
          <p:cNvCxnSpPr/>
          <p:nvPr/>
        </p:nvCxnSpPr>
        <p:spPr bwMode="auto">
          <a:xfrm rot="5400000" flipH="1" flipV="1">
            <a:off x="5718968" y="6513512"/>
            <a:ext cx="379412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" name="Groep 85"/>
          <p:cNvGrpSpPr/>
          <p:nvPr/>
        </p:nvGrpSpPr>
        <p:grpSpPr>
          <a:xfrm>
            <a:off x="7086600" y="3962400"/>
            <a:ext cx="1905000" cy="1219200"/>
            <a:chOff x="7217568" y="3912392"/>
            <a:chExt cx="1905000" cy="1219200"/>
          </a:xfrm>
        </p:grpSpPr>
        <p:sp>
          <p:nvSpPr>
            <p:cNvPr id="85" name="Afgeronde rechthoek 84"/>
            <p:cNvSpPr/>
            <p:nvPr/>
          </p:nvSpPr>
          <p:spPr bwMode="auto">
            <a:xfrm>
              <a:off x="7217568" y="3912392"/>
              <a:ext cx="1905000" cy="1219200"/>
            </a:xfrm>
            <a:prstGeom prst="roundRect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43051" name="Picture 11" descr="\\vmware-host\Shared Folders\Desktop\1b23400208b273377e8cdec7d82f0242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315200" y="4267200"/>
              <a:ext cx="1752600" cy="286789"/>
            </a:xfrm>
            <a:prstGeom prst="rect">
              <a:avLst/>
            </a:prstGeom>
            <a:noFill/>
          </p:spPr>
        </p:pic>
        <p:pic>
          <p:nvPicPr>
            <p:cNvPr id="343052" name="Picture 12" descr="\\vmware-host\Shared Folders\Desktop\afe9f86ae39cdf0260aad124aac4a3e9.png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8077200" y="4587080"/>
              <a:ext cx="916112" cy="192088"/>
            </a:xfrm>
            <a:prstGeom prst="rect">
              <a:avLst/>
            </a:prstGeom>
            <a:noFill/>
          </p:spPr>
        </p:pic>
        <p:pic>
          <p:nvPicPr>
            <p:cNvPr id="343053" name="Picture 13" descr="\\vmware-host\Shared Folders\Desktop\b880485ae35fd9fba32f0498d139308f.png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315200" y="4800600"/>
              <a:ext cx="1333502" cy="228600"/>
            </a:xfrm>
            <a:prstGeom prst="rect">
              <a:avLst/>
            </a:prstGeom>
            <a:noFill/>
          </p:spPr>
        </p:pic>
        <p:pic>
          <p:nvPicPr>
            <p:cNvPr id="343054" name="Picture 14" descr="\\vmware-host\Shared Folders\Desktop\532a80bb3f175224ba6753e6426a3c9b.png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7315201" y="3992953"/>
              <a:ext cx="1447800" cy="23852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4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4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42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34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43" grpId="0"/>
      <p:bldP spid="34" grpId="0"/>
      <p:bldP spid="50" grpId="0"/>
      <p:bldP spid="67" grpId="0" animBg="1"/>
      <p:bldP spid="73" grpId="0"/>
      <p:bldP spid="8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Reactor </a:t>
            </a:r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vermogen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Energie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per kernsplijting                                               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#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splijtingen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/ cm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/ s</a:t>
            </a:r>
          </a:p>
          <a:p>
            <a:pPr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533400" y="2180988"/>
            <a:ext cx="655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Flux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invullen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Box 17"/>
          <p:cNvSpPr txBox="1"/>
          <p:nvPr/>
        </p:nvSpPr>
        <p:spPr>
          <a:xfrm>
            <a:off x="533400" y="315992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Herschrijven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met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2" name="Rechte verbindingslijn met pijl 51"/>
          <p:cNvCxnSpPr/>
          <p:nvPr/>
        </p:nvCxnSpPr>
        <p:spPr bwMode="auto">
          <a:xfrm>
            <a:off x="4572000" y="1864520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TextBox 17"/>
          <p:cNvSpPr txBox="1"/>
          <p:nvPr/>
        </p:nvSpPr>
        <p:spPr>
          <a:xfrm>
            <a:off x="533400" y="415052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err="1" smtClean="0">
                <a:latin typeface="Calibri" pitchFamily="34" charset="0"/>
                <a:cs typeface="Calibri" pitchFamily="34" charset="0"/>
              </a:rPr>
              <a:t>Verander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 variabele                      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gebruik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Bessel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functie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relatie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" name="PIJL-RECHTS 81"/>
          <p:cNvSpPr/>
          <p:nvPr/>
        </p:nvSpPr>
        <p:spPr bwMode="auto">
          <a:xfrm>
            <a:off x="1219200" y="2743200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30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197896"/>
            <a:ext cx="3509962" cy="34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285328"/>
            <a:ext cx="2438400" cy="2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1295400"/>
            <a:ext cx="4191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17"/>
          <p:cNvSpPr txBox="1"/>
          <p:nvPr/>
        </p:nvSpPr>
        <p:spPr>
          <a:xfrm>
            <a:off x="533400" y="1647588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Reactor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vermogen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40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1552576"/>
            <a:ext cx="1600200" cy="59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6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1524000"/>
            <a:ext cx="2595562" cy="66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7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2586040"/>
            <a:ext cx="4814887" cy="63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7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6968" y="3236120"/>
            <a:ext cx="990600" cy="24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7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3519488"/>
            <a:ext cx="5767388" cy="66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7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38400" y="4198145"/>
            <a:ext cx="1371600" cy="28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7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0" y="4607720"/>
            <a:ext cx="5562600" cy="54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Rechte verbindingslijn met pijl 47"/>
          <p:cNvCxnSpPr/>
          <p:nvPr/>
        </p:nvCxnSpPr>
        <p:spPr bwMode="auto">
          <a:xfrm>
            <a:off x="1524000" y="4891088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17"/>
          <p:cNvSpPr txBox="1"/>
          <p:nvPr/>
        </p:nvSpPr>
        <p:spPr>
          <a:xfrm>
            <a:off x="533400" y="520994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Evenzo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met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4075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1200" y="5274472"/>
            <a:ext cx="990600" cy="25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Rechte verbindingslijn met pijl 50"/>
          <p:cNvCxnSpPr/>
          <p:nvPr/>
        </p:nvCxnSpPr>
        <p:spPr bwMode="auto">
          <a:xfrm>
            <a:off x="3200400" y="5425284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44076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62401" y="5141121"/>
            <a:ext cx="362712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hteraccolade 52"/>
          <p:cNvSpPr/>
          <p:nvPr/>
        </p:nvSpPr>
        <p:spPr bwMode="auto">
          <a:xfrm>
            <a:off x="7962896" y="4800600"/>
            <a:ext cx="304800" cy="7620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Ovaal 53"/>
          <p:cNvSpPr/>
          <p:nvPr/>
        </p:nvSpPr>
        <p:spPr bwMode="auto">
          <a:xfrm>
            <a:off x="6988968" y="4648200"/>
            <a:ext cx="9144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4077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43800" y="4531520"/>
            <a:ext cx="1136649" cy="17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78" name="Picture 1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9600" y="5638800"/>
            <a:ext cx="3538537" cy="47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79" name="Picture 1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195512" y="6103144"/>
            <a:ext cx="1357312" cy="52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" name="Rechte verbindingslijn met pijl 60"/>
          <p:cNvCxnSpPr/>
          <p:nvPr/>
        </p:nvCxnSpPr>
        <p:spPr bwMode="auto">
          <a:xfrm>
            <a:off x="1524000" y="6357936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PIJL-RECHTS 64"/>
          <p:cNvSpPr/>
          <p:nvPr/>
        </p:nvSpPr>
        <p:spPr bwMode="auto">
          <a:xfrm>
            <a:off x="3733800" y="6193632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ep 68"/>
          <p:cNvGrpSpPr/>
          <p:nvPr/>
        </p:nvGrpSpPr>
        <p:grpSpPr>
          <a:xfrm>
            <a:off x="4650584" y="6019800"/>
            <a:ext cx="4341016" cy="650080"/>
            <a:chOff x="4650584" y="6019800"/>
            <a:chExt cx="4341016" cy="650080"/>
          </a:xfrm>
        </p:grpSpPr>
        <p:sp>
          <p:nvSpPr>
            <p:cNvPr id="68" name="Rounded Rectangle 27"/>
            <p:cNvSpPr/>
            <p:nvPr/>
          </p:nvSpPr>
          <p:spPr bwMode="auto">
            <a:xfrm>
              <a:off x="4650584" y="6019800"/>
              <a:ext cx="4341016" cy="65008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44080" name="Picture 16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691064" y="6056331"/>
              <a:ext cx="4248150" cy="584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4081" name="Picture 17" descr="\\vmware-host\Shared Folders\Desktop\NoBessel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50315" y="2405745"/>
            <a:ext cx="1798826" cy="943952"/>
          </a:xfrm>
          <a:prstGeom prst="rect">
            <a:avLst/>
          </a:prstGeom>
          <a:noFill/>
        </p:spPr>
      </p:pic>
      <p:pic>
        <p:nvPicPr>
          <p:cNvPr id="344082" name="Picture 18" descr="\\vmware-host\Shared Folders\Desktop\c740f5308a26ede948beb2bbc0e1d10b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095344" y="2329545"/>
            <a:ext cx="990600" cy="23308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4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4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4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3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4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50" grpId="0"/>
      <p:bldP spid="73" grpId="0"/>
      <p:bldP spid="82" grpId="0" animBg="1"/>
      <p:bldP spid="39" grpId="0"/>
      <p:bldP spid="49" grpId="0"/>
      <p:bldP spid="53" grpId="0" animBg="1"/>
      <p:bldP spid="54" grpId="0" animBg="1"/>
      <p:bldP spid="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990600"/>
          </a:xfrm>
          <a:noFill/>
          <a:ln/>
        </p:spPr>
        <p:txBody>
          <a:bodyPr/>
          <a:lstStyle/>
          <a:p>
            <a:r>
              <a:rPr lang="en-GB" sz="3600" i="1" kern="120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Vier-factoren formule</a:t>
            </a:r>
            <a:endParaRPr lang="en-US" sz="3600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mtClean="0">
                <a:latin typeface="Calibri" pitchFamily="34" charset="0"/>
                <a:cs typeface="Calibri" pitchFamily="34" charset="0"/>
              </a:rPr>
              <a:t>Vermenigvuldigingsfactor 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inzichtelijk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gemaakt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worden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0578" name="Object 2"/>
          <p:cNvGraphicFramePr>
            <a:graphicFrameLocks noChangeAspect="1"/>
          </p:cNvGraphicFramePr>
          <p:nvPr/>
        </p:nvGraphicFramePr>
        <p:xfrm>
          <a:off x="3036088" y="1238248"/>
          <a:ext cx="304800" cy="368300"/>
        </p:xfrm>
        <a:graphic>
          <a:graphicData uri="http://schemas.openxmlformats.org/presentationml/2006/ole">
            <p:oleObj spid="_x0000_s343042" name="Equation" r:id="rId4" imgW="190440" imgH="228600" progId="Equation.DSMT4">
              <p:embed/>
            </p:oleObj>
          </a:graphicData>
        </a:graphic>
      </p:graphicFrame>
      <p:sp>
        <p:nvSpPr>
          <p:cNvPr id="29" name="TextBox 17"/>
          <p:cNvSpPr txBox="1"/>
          <p:nvPr/>
        </p:nvSpPr>
        <p:spPr>
          <a:xfrm>
            <a:off x="533400" y="1773796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0579" name="Object 3"/>
          <p:cNvGraphicFramePr>
            <a:graphicFrameLocks noChangeAspect="1"/>
          </p:cNvGraphicFramePr>
          <p:nvPr/>
        </p:nvGraphicFramePr>
        <p:xfrm>
          <a:off x="3267075" y="1682735"/>
          <a:ext cx="4505325" cy="603265"/>
        </p:xfrm>
        <a:graphic>
          <a:graphicData uri="http://schemas.openxmlformats.org/presentationml/2006/ole">
            <p:oleObj spid="_x0000_s343043" name="Equation" r:id="rId5" imgW="3149280" imgH="419040" progId="Equation.DSMT4">
              <p:embed/>
            </p:oleObj>
          </a:graphicData>
        </a:graphic>
      </p:graphicFrame>
      <p:sp>
        <p:nvSpPr>
          <p:cNvPr id="31" name="TextBox 17"/>
          <p:cNvSpPr txBox="1"/>
          <p:nvPr/>
        </p:nvSpPr>
        <p:spPr>
          <a:xfrm>
            <a:off x="533400" y="255246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Fast fission factor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2" name="Object 3"/>
          <p:cNvGraphicFramePr>
            <a:graphicFrameLocks noChangeAspect="1"/>
          </p:cNvGraphicFramePr>
          <p:nvPr/>
        </p:nvGraphicFramePr>
        <p:xfrm>
          <a:off x="3379659" y="2449514"/>
          <a:ext cx="5659565" cy="598486"/>
        </p:xfrm>
        <a:graphic>
          <a:graphicData uri="http://schemas.openxmlformats.org/presentationml/2006/ole">
            <p:oleObj spid="_x0000_s343044" name="Equation" r:id="rId6" imgW="3987720" imgH="419040" progId="Equation.DSMT4">
              <p:embed/>
            </p:oleObj>
          </a:graphicData>
        </a:graphic>
      </p:graphicFrame>
      <p:sp>
        <p:nvSpPr>
          <p:cNvPr id="33" name="TextBox 17"/>
          <p:cNvSpPr txBox="1"/>
          <p:nvPr/>
        </p:nvSpPr>
        <p:spPr>
          <a:xfrm>
            <a:off x="533400" y="3269212"/>
            <a:ext cx="792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Resonance</a:t>
            </a:r>
          </a:p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escape probability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4" name="Object 3"/>
          <p:cNvGraphicFramePr>
            <a:graphicFrameLocks noChangeAspect="1"/>
          </p:cNvGraphicFramePr>
          <p:nvPr/>
        </p:nvGraphicFramePr>
        <p:xfrm>
          <a:off x="3338513" y="3287713"/>
          <a:ext cx="4724399" cy="617615"/>
        </p:xfrm>
        <a:graphic>
          <a:graphicData uri="http://schemas.openxmlformats.org/presentationml/2006/ole">
            <p:oleObj spid="_x0000_s343045" name="Equation" r:id="rId7" imgW="3225600" imgH="419040" progId="Equation.DSMT4">
              <p:embed/>
            </p:oleObj>
          </a:graphicData>
        </a:graphic>
      </p:graphicFrame>
      <p:sp>
        <p:nvSpPr>
          <p:cNvPr id="35" name="TextBox 17"/>
          <p:cNvSpPr txBox="1"/>
          <p:nvPr/>
        </p:nvSpPr>
        <p:spPr>
          <a:xfrm>
            <a:off x="533400" y="4034387"/>
            <a:ext cx="7924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Thermal</a:t>
            </a:r>
          </a:p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utilization factor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6" name="Object 3"/>
          <p:cNvGraphicFramePr>
            <a:graphicFrameLocks noChangeAspect="1"/>
          </p:cNvGraphicFramePr>
          <p:nvPr/>
        </p:nvGraphicFramePr>
        <p:xfrm>
          <a:off x="3305176" y="4038600"/>
          <a:ext cx="4602161" cy="631349"/>
        </p:xfrm>
        <a:graphic>
          <a:graphicData uri="http://schemas.openxmlformats.org/presentationml/2006/ole">
            <p:oleObj spid="_x0000_s343046" name="Equation" r:id="rId8" imgW="3073320" imgH="419040" progId="Equation.DSMT4">
              <p:embed/>
            </p:oleObj>
          </a:graphicData>
        </a:graphic>
      </p:graphicFrame>
      <p:sp>
        <p:nvSpPr>
          <p:cNvPr id="37" name="TextBox 17"/>
          <p:cNvSpPr txBox="1"/>
          <p:nvPr/>
        </p:nvSpPr>
        <p:spPr>
          <a:xfrm>
            <a:off x="533400" y="4990859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Reproduction factor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8" name="Object 3"/>
          <p:cNvGraphicFramePr>
            <a:graphicFrameLocks noChangeAspect="1"/>
          </p:cNvGraphicFramePr>
          <p:nvPr/>
        </p:nvGraphicFramePr>
        <p:xfrm>
          <a:off x="3241675" y="4887913"/>
          <a:ext cx="5597525" cy="630017"/>
        </p:xfrm>
        <a:graphic>
          <a:graphicData uri="http://schemas.openxmlformats.org/presentationml/2006/ole">
            <p:oleObj spid="_x0000_s343047" name="Equation" r:id="rId9" imgW="3746160" imgH="419040" progId="Equation.DSMT4">
              <p:embed/>
            </p:oleObj>
          </a:graphicData>
        </a:graphic>
      </p:graphicFrame>
      <p:sp>
        <p:nvSpPr>
          <p:cNvPr id="39" name="TextBox 17"/>
          <p:cNvSpPr txBox="1"/>
          <p:nvPr/>
        </p:nvSpPr>
        <p:spPr>
          <a:xfrm>
            <a:off x="533400" y="6019564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mtClean="0">
                <a:latin typeface="Calibri" pitchFamily="34" charset="0"/>
                <a:cs typeface="Calibri" pitchFamily="34" charset="0"/>
              </a:rPr>
              <a:t>Vier-factoren formule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ep 41"/>
          <p:cNvGrpSpPr/>
          <p:nvPr/>
        </p:nvGrpSpPr>
        <p:grpSpPr>
          <a:xfrm>
            <a:off x="3028952" y="6041232"/>
            <a:ext cx="1524000" cy="381000"/>
            <a:chOff x="3617120" y="6019800"/>
            <a:chExt cx="1524000" cy="381000"/>
          </a:xfrm>
        </p:grpSpPr>
        <p:sp>
          <p:nvSpPr>
            <p:cNvPr id="41" name="Rounded Rectangle 27"/>
            <p:cNvSpPr/>
            <p:nvPr/>
          </p:nvSpPr>
          <p:spPr bwMode="auto">
            <a:xfrm>
              <a:off x="3617120" y="6019800"/>
              <a:ext cx="1524000" cy="3810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280584" name="Object 8"/>
            <p:cNvGraphicFramePr>
              <a:graphicFrameLocks noChangeAspect="1"/>
            </p:cNvGraphicFramePr>
            <p:nvPr/>
          </p:nvGraphicFramePr>
          <p:xfrm>
            <a:off x="3810000" y="6019800"/>
            <a:ext cx="1177925" cy="368300"/>
          </p:xfrm>
          <a:graphic>
            <a:graphicData uri="http://schemas.openxmlformats.org/presentationml/2006/ole">
              <p:oleObj spid="_x0000_s343048" name="Equation" r:id="rId10" imgW="736560" imgH="228600" progId="Equation.DSMT4">
                <p:embed/>
              </p:oleObj>
            </a:graphicData>
          </a:graphic>
        </p:graphicFrame>
      </p:grpSp>
      <p:pic>
        <p:nvPicPr>
          <p:cNvPr id="280585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2800" y="5591174"/>
            <a:ext cx="19812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80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8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  <p:bldP spid="33" grpId="0"/>
      <p:bldP spid="35" grpId="0"/>
      <p:bldP spid="37" grpId="0"/>
      <p:bldP spid="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Neutron leakage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4800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Two group approximation: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neutronenmigratie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slowdown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thermisch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gebied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533400" y="1905000"/>
            <a:ext cx="655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Definieer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snelle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thermische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flux</a:t>
            </a:r>
          </a:p>
        </p:txBody>
      </p:sp>
      <p:sp>
        <p:nvSpPr>
          <p:cNvPr id="50" name="TextBox 17"/>
          <p:cNvSpPr txBox="1"/>
          <p:nvPr/>
        </p:nvSpPr>
        <p:spPr>
          <a:xfrm>
            <a:off x="533400" y="2590800"/>
            <a:ext cx="3124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Diffusievergelijking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snelle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Rechteraccolade 52"/>
          <p:cNvSpPr/>
          <p:nvPr/>
        </p:nvSpPr>
        <p:spPr bwMode="auto">
          <a:xfrm rot="5400000">
            <a:off x="4005264" y="3426023"/>
            <a:ext cx="304800" cy="10668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5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990600"/>
            <a:ext cx="3539637" cy="170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Afgeronde rechthoek 39"/>
          <p:cNvSpPr/>
          <p:nvPr/>
        </p:nvSpPr>
        <p:spPr bwMode="auto">
          <a:xfrm>
            <a:off x="8077200" y="914400"/>
            <a:ext cx="990600" cy="182880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50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959768"/>
            <a:ext cx="111052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349823"/>
            <a:ext cx="3225524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kstvak 41"/>
          <p:cNvSpPr txBox="1"/>
          <p:nvPr/>
        </p:nvSpPr>
        <p:spPr>
          <a:xfrm>
            <a:off x="4267200" y="4111823"/>
            <a:ext cx="3263970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# snelle neutronen geproduceerd / cm</a:t>
            </a:r>
            <a:r>
              <a:rPr lang="nl-NL" sz="1400" baseline="30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/ s</a:t>
            </a:r>
          </a:p>
        </p:txBody>
      </p:sp>
      <p:cxnSp>
        <p:nvCxnSpPr>
          <p:cNvPr id="44" name="Rechte verbindingslijn met pijl 43"/>
          <p:cNvCxnSpPr/>
          <p:nvPr/>
        </p:nvCxnSpPr>
        <p:spPr bwMode="auto">
          <a:xfrm rot="5400000">
            <a:off x="4093368" y="330279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5" name="Tekstvak 44"/>
          <p:cNvSpPr txBox="1"/>
          <p:nvPr/>
        </p:nvSpPr>
        <p:spPr>
          <a:xfrm>
            <a:off x="4204821" y="2971800"/>
            <a:ext cx="2827312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Thermal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utilization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absorbed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fuel</a:t>
            </a:r>
            <a:endParaRPr lang="nl-NL" sz="14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7" name="Rechte verbindingslijn met pijl 56"/>
          <p:cNvCxnSpPr/>
          <p:nvPr/>
        </p:nvCxnSpPr>
        <p:spPr bwMode="auto">
          <a:xfrm rot="10800000" flipV="1">
            <a:off x="3900488" y="2751832"/>
            <a:ext cx="1588" cy="6843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Tekstvak 46"/>
          <p:cNvSpPr txBox="1"/>
          <p:nvPr/>
        </p:nvSpPr>
        <p:spPr>
          <a:xfrm>
            <a:off x="3864768" y="2590800"/>
            <a:ext cx="985783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Fast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fission</a:t>
            </a:r>
            <a:endParaRPr lang="nl-NL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Rechteraccolade 57"/>
          <p:cNvSpPr/>
          <p:nvPr/>
        </p:nvSpPr>
        <p:spPr bwMode="auto">
          <a:xfrm rot="5400000">
            <a:off x="1905000" y="3429000"/>
            <a:ext cx="304800" cy="10668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Tekstvak 58"/>
          <p:cNvSpPr txBox="1"/>
          <p:nvPr/>
        </p:nvSpPr>
        <p:spPr>
          <a:xfrm>
            <a:off x="685800" y="4114800"/>
            <a:ext cx="1074205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Fast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leakage</a:t>
            </a:r>
            <a:endParaRPr lang="nl-NL" sz="14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8" name="Rechte verbindingslijn met pijl 47"/>
          <p:cNvCxnSpPr/>
          <p:nvPr/>
        </p:nvCxnSpPr>
        <p:spPr bwMode="auto">
          <a:xfrm rot="5400000" flipH="1" flipV="1">
            <a:off x="2897188" y="4037012"/>
            <a:ext cx="455612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Tekstvak 61"/>
          <p:cNvSpPr txBox="1"/>
          <p:nvPr/>
        </p:nvSpPr>
        <p:spPr>
          <a:xfrm>
            <a:off x="1981200" y="4267200"/>
            <a:ext cx="2107565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Verlies door </a:t>
            </a:r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slowing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down</a:t>
            </a:r>
          </a:p>
        </p:txBody>
      </p:sp>
      <p:sp>
        <p:nvSpPr>
          <p:cNvPr id="63" name="TextBox 17"/>
          <p:cNvSpPr txBox="1"/>
          <p:nvPr/>
        </p:nvSpPr>
        <p:spPr>
          <a:xfrm>
            <a:off x="533400" y="4611469"/>
            <a:ext cx="3124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Diffusievergelijking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thermische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3744" y="4905376"/>
            <a:ext cx="2810503" cy="3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echteraccolade 63"/>
          <p:cNvSpPr/>
          <p:nvPr/>
        </p:nvSpPr>
        <p:spPr bwMode="auto">
          <a:xfrm rot="5400000">
            <a:off x="3745704" y="4852391"/>
            <a:ext cx="304800" cy="10668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6" name="Tekstvak 65"/>
          <p:cNvSpPr txBox="1"/>
          <p:nvPr/>
        </p:nvSpPr>
        <p:spPr>
          <a:xfrm>
            <a:off x="2014316" y="5538191"/>
            <a:ext cx="1630831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Thermische </a:t>
            </a:r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leakage</a:t>
            </a:r>
            <a:endParaRPr lang="nl-NL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Rechteraccolade 66"/>
          <p:cNvSpPr/>
          <p:nvPr/>
        </p:nvSpPr>
        <p:spPr bwMode="auto">
          <a:xfrm rot="5400000">
            <a:off x="5621207" y="5139598"/>
            <a:ext cx="280391" cy="516794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Tekstvak 68"/>
          <p:cNvSpPr txBox="1"/>
          <p:nvPr/>
        </p:nvSpPr>
        <p:spPr>
          <a:xfrm>
            <a:off x="5861129" y="5538191"/>
            <a:ext cx="2599045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Bronterm thermische neutronen </a:t>
            </a:r>
          </a:p>
        </p:txBody>
      </p:sp>
      <p:sp>
        <p:nvSpPr>
          <p:cNvPr id="70" name="TextBox 17"/>
          <p:cNvSpPr txBox="1"/>
          <p:nvPr/>
        </p:nvSpPr>
        <p:spPr>
          <a:xfrm>
            <a:off x="533400" y="5983069"/>
            <a:ext cx="708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Bereken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diffusiecoëfficiënten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removal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werkzame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doorsnede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509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6070146"/>
            <a:ext cx="25781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3483768"/>
            <a:ext cx="1219200" cy="252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4988720"/>
            <a:ext cx="1219200" cy="23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3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50" grpId="0"/>
      <p:bldP spid="53" grpId="0" animBg="1"/>
      <p:bldP spid="40" grpId="0" animBg="1"/>
      <p:bldP spid="42" grpId="0" animBg="1"/>
      <p:bldP spid="45" grpId="0" animBg="1"/>
      <p:bldP spid="47" grpId="0" animBg="1"/>
      <p:bldP spid="58" grpId="0" animBg="1"/>
      <p:bldP spid="59" grpId="0" animBg="1"/>
      <p:bldP spid="62" grpId="0" animBg="1"/>
      <p:bldP spid="63" grpId="0"/>
      <p:bldP spid="64" grpId="0" animBg="1"/>
      <p:bldP spid="66" grpId="0" animBg="1"/>
      <p:bldP spid="67" grpId="0" animBg="1"/>
      <p:bldP spid="69" grpId="0" animBg="1"/>
      <p:bldP spid="7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Two group approximation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err="1" smtClean="0">
                <a:latin typeface="Calibri" pitchFamily="34" charset="0"/>
                <a:cs typeface="Calibri" pitchFamily="34" charset="0"/>
              </a:rPr>
              <a:t>Deel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 door  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en 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definieer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en</a:t>
            </a:r>
          </a:p>
          <a:p>
            <a:pPr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83464"/>
            <a:ext cx="3225524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17"/>
          <p:cNvSpPr txBox="1"/>
          <p:nvPr/>
        </p:nvSpPr>
        <p:spPr>
          <a:xfrm>
            <a:off x="533400" y="2971800"/>
            <a:ext cx="6553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Beschouw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uniforme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reactor met zero flux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randvoorwaarden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Dan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weer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369252"/>
            <a:ext cx="2810503" cy="3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echteraccolade 63"/>
          <p:cNvSpPr/>
          <p:nvPr/>
        </p:nvSpPr>
        <p:spPr bwMode="auto">
          <a:xfrm>
            <a:off x="3962400" y="1835852"/>
            <a:ext cx="304800" cy="9144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0" name="TextBox 17"/>
          <p:cNvSpPr txBox="1"/>
          <p:nvPr/>
        </p:nvSpPr>
        <p:spPr>
          <a:xfrm>
            <a:off x="533400" y="4953000"/>
            <a:ext cx="708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Combineren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levert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61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1288256"/>
            <a:ext cx="269137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96886" y="1295400"/>
            <a:ext cx="265338" cy="24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1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0" y="1273968"/>
            <a:ext cx="1319212" cy="27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1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64992" y="1281112"/>
            <a:ext cx="1219200" cy="27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18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1745364"/>
            <a:ext cx="2762250" cy="5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19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8200" y="2314484"/>
            <a:ext cx="2305050" cy="50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20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28800" y="3393280"/>
            <a:ext cx="1914525" cy="356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kstvak 37"/>
          <p:cNvSpPr txBox="1"/>
          <p:nvPr/>
        </p:nvSpPr>
        <p:spPr>
          <a:xfrm>
            <a:off x="3852856" y="3376372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en</a:t>
            </a:r>
          </a:p>
        </p:txBody>
      </p:sp>
      <p:pic>
        <p:nvPicPr>
          <p:cNvPr id="346121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95789" y="3393280"/>
            <a:ext cx="1852611" cy="32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17"/>
          <p:cNvSpPr txBox="1"/>
          <p:nvPr/>
        </p:nvSpPr>
        <p:spPr>
          <a:xfrm>
            <a:off x="533400" y="3810000"/>
            <a:ext cx="655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Gebruik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Laplace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operatoren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elimineren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PIJL-RECHTS 42"/>
          <p:cNvSpPr/>
          <p:nvPr/>
        </p:nvSpPr>
        <p:spPr bwMode="auto">
          <a:xfrm>
            <a:off x="762000" y="4343400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6122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76400" y="4267200"/>
            <a:ext cx="2466975" cy="55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kstvak 45"/>
          <p:cNvSpPr txBox="1"/>
          <p:nvPr/>
        </p:nvSpPr>
        <p:spPr>
          <a:xfrm>
            <a:off x="4207054" y="4355068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en</a:t>
            </a:r>
          </a:p>
        </p:txBody>
      </p:sp>
      <p:pic>
        <p:nvPicPr>
          <p:cNvPr id="346123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24400" y="4274902"/>
            <a:ext cx="2133600" cy="59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6124" name="Picture 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607464" y="4921886"/>
            <a:ext cx="2590800" cy="585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kstvak 48"/>
          <p:cNvSpPr txBox="1"/>
          <p:nvPr/>
        </p:nvSpPr>
        <p:spPr>
          <a:xfrm>
            <a:off x="5350054" y="49646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met</a:t>
            </a:r>
          </a:p>
        </p:txBody>
      </p:sp>
      <p:pic>
        <p:nvPicPr>
          <p:cNvPr id="346125" name="Picture 1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19800" y="5038621"/>
            <a:ext cx="1219200" cy="26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17"/>
          <p:cNvSpPr txBox="1"/>
          <p:nvPr/>
        </p:nvSpPr>
        <p:spPr>
          <a:xfrm>
            <a:off x="533400" y="5588556"/>
            <a:ext cx="708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vinden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6126" name="Picture 1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81200" y="5562600"/>
            <a:ext cx="2395537" cy="54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17"/>
          <p:cNvSpPr txBox="1"/>
          <p:nvPr/>
        </p:nvSpPr>
        <p:spPr>
          <a:xfrm>
            <a:off x="533400" y="6260068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Bepaal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diffusielengten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transport,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resonantie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absorptie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werkzame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doorsneden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4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4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46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46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46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46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3" grpId="0"/>
      <p:bldP spid="64" grpId="0" animBg="1"/>
      <p:bldP spid="70" grpId="0"/>
      <p:bldP spid="38" grpId="0"/>
      <p:bldP spid="41" grpId="0"/>
      <p:bldP spid="43" grpId="0" animBg="1"/>
      <p:bldP spid="46" grpId="0"/>
      <p:bldP spid="49" grpId="0"/>
      <p:bldP spid="51" grpId="0"/>
      <p:bldP spid="5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Migratielengte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TextBox 17"/>
          <p:cNvSpPr txBox="1"/>
          <p:nvPr/>
        </p:nvSpPr>
        <p:spPr>
          <a:xfrm>
            <a:off x="533400" y="1828800"/>
            <a:ext cx="655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grote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reactor is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klein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B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4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verwaarloosd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worden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xtBox 17"/>
          <p:cNvSpPr txBox="1"/>
          <p:nvPr/>
        </p:nvSpPr>
        <p:spPr>
          <a:xfrm>
            <a:off x="533400" y="2286000"/>
            <a:ext cx="655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vinden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dan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612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83480"/>
            <a:ext cx="2395537" cy="540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17"/>
          <p:cNvSpPr txBox="1"/>
          <p:nvPr/>
        </p:nvSpPr>
        <p:spPr>
          <a:xfrm>
            <a:off x="533400" y="3581400"/>
            <a:ext cx="4495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Grootste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correctie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thermische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diffusielengte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geval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H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O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gemodereerde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power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reactoren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0" name="Rechte verbindingslijn met pijl 29"/>
          <p:cNvCxnSpPr/>
          <p:nvPr/>
        </p:nvCxnSpPr>
        <p:spPr bwMode="auto">
          <a:xfrm>
            <a:off x="4038600" y="1446212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471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1" y="1176573"/>
            <a:ext cx="3124200" cy="57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Rechte verbindingslijn 32"/>
          <p:cNvCxnSpPr/>
          <p:nvPr/>
        </p:nvCxnSpPr>
        <p:spPr bwMode="auto">
          <a:xfrm>
            <a:off x="7162800" y="1600200"/>
            <a:ext cx="76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471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78856" y="2224088"/>
            <a:ext cx="1776412" cy="53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Rechte verbindingslijn met pijl 35"/>
          <p:cNvCxnSpPr/>
          <p:nvPr/>
        </p:nvCxnSpPr>
        <p:spPr bwMode="auto">
          <a:xfrm rot="5400000" flipH="1" flipV="1">
            <a:off x="3390900" y="3086100"/>
            <a:ext cx="381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kstvak 36"/>
          <p:cNvSpPr txBox="1"/>
          <p:nvPr/>
        </p:nvSpPr>
        <p:spPr>
          <a:xfrm>
            <a:off x="3429000" y="3124200"/>
            <a:ext cx="1247136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migratielengte</a:t>
            </a:r>
          </a:p>
        </p:txBody>
      </p:sp>
      <p:pic>
        <p:nvPicPr>
          <p:cNvPr id="34714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083720"/>
            <a:ext cx="1481137" cy="43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714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1362" y="4267200"/>
            <a:ext cx="4122638" cy="259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17"/>
          <p:cNvSpPr txBox="1"/>
          <p:nvPr/>
        </p:nvSpPr>
        <p:spPr>
          <a:xfrm>
            <a:off x="533400" y="4563070"/>
            <a:ext cx="4495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komt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door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grote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absorptie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werkzame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doorsnede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waterstof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17"/>
          <p:cNvSpPr txBox="1"/>
          <p:nvPr/>
        </p:nvSpPr>
        <p:spPr>
          <a:xfrm>
            <a:off x="533400" y="5297269"/>
            <a:ext cx="44958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Snelle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reactoren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diffusie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migratielengte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zijn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hetzelfde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):</a:t>
            </a:r>
          </a:p>
          <a:p>
            <a:pPr lvl="1"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SFR: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M = 19.2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cm</a:t>
            </a:r>
          </a:p>
          <a:p>
            <a:pPr lvl="1"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GCFR: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 M = 25.5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cm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3" grpId="0"/>
      <p:bldP spid="41" grpId="0"/>
      <p:bldP spid="52" grpId="0"/>
      <p:bldP spid="37" grpId="0" animBg="1"/>
      <p:bldP spid="40" grpId="0"/>
      <p:bldP spid="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Leakage </a:t>
            </a:r>
            <a:r>
              <a:rPr lang="en-GB" i="1" kern="120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en ontwerp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" name="TextBox 17"/>
          <p:cNvSpPr txBox="1"/>
          <p:nvPr/>
        </p:nvSpPr>
        <p:spPr>
          <a:xfrm>
            <a:off x="533400" y="1676400"/>
            <a:ext cx="655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Stel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hebben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cilindrische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reactor met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xtBox 17"/>
          <p:cNvSpPr txBox="1"/>
          <p:nvPr/>
        </p:nvSpPr>
        <p:spPr>
          <a:xfrm>
            <a:off x="533400" y="2057400"/>
            <a:ext cx="655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De buckling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volgt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2" name="TextBox 17"/>
          <p:cNvSpPr txBox="1"/>
          <p:nvPr/>
        </p:nvSpPr>
        <p:spPr>
          <a:xfrm>
            <a:off x="533400" y="3124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Leakage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wordt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primair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bepaald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door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TextBox 17"/>
          <p:cNvSpPr txBox="1"/>
          <p:nvPr/>
        </p:nvSpPr>
        <p:spPr>
          <a:xfrm>
            <a:off x="533400" y="3448048"/>
            <a:ext cx="678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Karakteristieke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dimensie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eenheden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migratielengten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17"/>
          <p:cNvSpPr txBox="1"/>
          <p:nvPr/>
        </p:nvSpPr>
        <p:spPr>
          <a:xfrm>
            <a:off x="533400" y="3814227"/>
            <a:ext cx="73152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Ontwerp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reactor core: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Kies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vermogen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P</a:t>
            </a:r>
          </a:p>
          <a:p>
            <a:pPr lvl="1">
              <a:defRPr/>
            </a:pP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Bepaal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structuur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van de core lattice</a:t>
            </a:r>
          </a:p>
          <a:p>
            <a:pPr lvl="1">
              <a:defRPr/>
            </a:pP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Kies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brandstof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, moderator,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koelmiddel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andere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materialen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Bepaal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volume ratio’s en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geometrische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configuraties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straal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fuel rods, 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etc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.)</a:t>
            </a:r>
          </a:p>
          <a:p>
            <a:pPr lvl="1">
              <a:defRPr/>
            </a:pP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Kies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lattice parameters,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zodat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gegeven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enrichment 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US" sz="1400" baseline="-25000" dirty="0" smtClean="0">
                <a:latin typeface="Calibri" pitchFamily="34" charset="0"/>
                <a:cs typeface="Calibri" pitchFamily="34" charset="0"/>
                <a:sym typeface="Symbol"/>
              </a:rPr>
              <a:t></a:t>
            </a:r>
            <a:r>
              <a:rPr lang="en-US" sz="1400" baseline="-25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bijna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optimaal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is en de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powerdichtheid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van fuel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naar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koelmiddel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maximaal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Nu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ligt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migratielengte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i="1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vast</a:t>
            </a:r>
          </a:p>
          <a:p>
            <a:pPr lvl="1"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Lattice design en maximum/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gemiddelde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flux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bepaalt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power density</a:t>
            </a:r>
          </a:p>
          <a:p>
            <a:pPr lvl="1">
              <a:defRPr/>
            </a:pP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Vermogen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en power density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bepalen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core volume</a:t>
            </a:r>
          </a:p>
          <a:p>
            <a:pPr lvl="1"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Fuel enrichment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wordt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aangepast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om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juiste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US" sz="1600" baseline="-25000" dirty="0" smtClean="0">
                <a:latin typeface="Calibri" pitchFamily="34" charset="0"/>
                <a:cs typeface="Calibri" pitchFamily="34" charset="0"/>
                <a:sym typeface="Symbol"/>
              </a:rPr>
              <a:t></a:t>
            </a:r>
            <a:r>
              <a:rPr lang="en-US" sz="1600" baseline="-25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te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krijgen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348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1690687" cy="54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738312"/>
            <a:ext cx="691095" cy="22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7968" y="2078832"/>
            <a:ext cx="2576512" cy="35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Rechte verbindingslijn met pijl 22"/>
          <p:cNvCxnSpPr/>
          <p:nvPr/>
        </p:nvCxnSpPr>
        <p:spPr bwMode="auto">
          <a:xfrm>
            <a:off x="5486400" y="2270124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4816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2114347"/>
            <a:ext cx="1295400" cy="2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17"/>
          <p:cNvSpPr txBox="1"/>
          <p:nvPr/>
        </p:nvSpPr>
        <p:spPr>
          <a:xfrm>
            <a:off x="533400" y="2528648"/>
            <a:ext cx="6553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Aldus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816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2462212"/>
            <a:ext cx="229935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6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1680" y="3164680"/>
            <a:ext cx="533400" cy="28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3" grpId="0"/>
      <p:bldP spid="41" grpId="0"/>
      <p:bldP spid="52" grpId="0"/>
      <p:bldP spid="40" grpId="0"/>
      <p:bldP spid="42" grpId="0"/>
      <p:bldP spid="2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Energietransport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Energietransport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In het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voorgaande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hebben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tijd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-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ruimteverdelingen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reactor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besproken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xtBox 17"/>
          <p:cNvSpPr txBox="1"/>
          <p:nvPr/>
        </p:nvSpPr>
        <p:spPr>
          <a:xfrm>
            <a:off x="533400" y="1840468"/>
            <a:ext cx="4191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kritische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reactor is flux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evenredig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vermogen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TextBox 17"/>
          <p:cNvSpPr txBox="1"/>
          <p:nvPr/>
        </p:nvSpPr>
        <p:spPr>
          <a:xfrm>
            <a:off x="533400" y="3448048"/>
            <a:ext cx="678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Core averaged power density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17"/>
          <p:cNvSpPr txBox="1"/>
          <p:nvPr/>
        </p:nvSpPr>
        <p:spPr>
          <a:xfrm>
            <a:off x="533400" y="3814227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Power peaking factor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533400" y="2528648"/>
            <a:ext cx="7239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Bij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hoog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vermogen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Thermische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limiet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bepaalt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maximum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vermogen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oververhitting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fuel)</a:t>
            </a: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Dichtheden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veranderen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(reactivity feedback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effecten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grpSp>
        <p:nvGrpSpPr>
          <p:cNvPr id="2" name="Groep 17"/>
          <p:cNvGrpSpPr/>
          <p:nvPr/>
        </p:nvGrpSpPr>
        <p:grpSpPr>
          <a:xfrm>
            <a:off x="4650584" y="1905000"/>
            <a:ext cx="4341016" cy="650080"/>
            <a:chOff x="4650584" y="6019800"/>
            <a:chExt cx="4341016" cy="650080"/>
          </a:xfrm>
        </p:grpSpPr>
        <p:sp>
          <p:nvSpPr>
            <p:cNvPr id="19" name="Rounded Rectangle 27"/>
            <p:cNvSpPr/>
            <p:nvPr/>
          </p:nvSpPr>
          <p:spPr bwMode="auto">
            <a:xfrm>
              <a:off x="4650584" y="6019800"/>
              <a:ext cx="4341016" cy="65008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0" name="Picture 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91064" y="6056331"/>
              <a:ext cx="4248150" cy="584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91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512344"/>
            <a:ext cx="1047750" cy="25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918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886200"/>
            <a:ext cx="1343025" cy="27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hteraccolade 24"/>
          <p:cNvSpPr/>
          <p:nvPr/>
        </p:nvSpPr>
        <p:spPr bwMode="auto">
          <a:xfrm>
            <a:off x="4800600" y="3505200"/>
            <a:ext cx="304800" cy="6858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918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624264"/>
            <a:ext cx="995362" cy="51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17"/>
          <p:cNvSpPr txBox="1"/>
          <p:nvPr/>
        </p:nvSpPr>
        <p:spPr>
          <a:xfrm>
            <a:off x="533400" y="42672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Constructie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kosten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nemen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sterk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toe met volume </a:t>
            </a:r>
            <a:r>
              <a:rPr lang="en-US" i="1" smtClean="0">
                <a:latin typeface="Calibri" pitchFamily="34" charset="0"/>
                <a:cs typeface="Calibri" pitchFamily="34" charset="0"/>
              </a:rPr>
              <a:t>V              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optimaliseer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Rechte verbindingslijn met pijl 27"/>
          <p:cNvCxnSpPr/>
          <p:nvPr/>
        </p:nvCxnSpPr>
        <p:spPr bwMode="auto">
          <a:xfrm>
            <a:off x="5334000" y="4465636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4918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4324352"/>
            <a:ext cx="838200" cy="28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17"/>
          <p:cNvSpPr txBox="1"/>
          <p:nvPr/>
        </p:nvSpPr>
        <p:spPr>
          <a:xfrm>
            <a:off x="533400" y="45836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mtClean="0">
                <a:latin typeface="Calibri" pitchFamily="34" charset="0"/>
                <a:cs typeface="Calibri" pitchFamily="34" charset="0"/>
              </a:rPr>
              <a:t>Maximale      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wordt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bepaald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door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materiaaleigenschappen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919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00200" y="4683920"/>
            <a:ext cx="457199" cy="23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17"/>
          <p:cNvSpPr txBox="1"/>
          <p:nvPr/>
        </p:nvSpPr>
        <p:spPr>
          <a:xfrm>
            <a:off x="533400" y="4964668"/>
            <a:ext cx="7620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Minimale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peaking factor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wordt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bepaald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door reactorfysica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Niet-uniforme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verdelingen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van fuel enrichment</a:t>
            </a:r>
          </a:p>
          <a:p>
            <a:pPr lvl="1">
              <a:defRPr/>
            </a:pP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Plaatsing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van control rods and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andere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neutron poisons</a:t>
            </a:r>
          </a:p>
        </p:txBody>
      </p:sp>
      <p:sp>
        <p:nvSpPr>
          <p:cNvPr id="32" name="TextBox 17"/>
          <p:cNvSpPr txBox="1"/>
          <p:nvPr/>
        </p:nvSpPr>
        <p:spPr>
          <a:xfrm>
            <a:off x="533400" y="5829181"/>
            <a:ext cx="7620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Gekozen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core volume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bepaalt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Core-averaged fuel enrichment</a:t>
            </a:r>
          </a:p>
          <a:p>
            <a:pPr lvl="1"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Non-leakage probabilities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49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49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1" grpId="0"/>
      <p:bldP spid="40" grpId="0"/>
      <p:bldP spid="42" grpId="0"/>
      <p:bldP spid="24" grpId="0"/>
      <p:bldP spid="25" grpId="0" animBg="1"/>
      <p:bldP spid="27" grpId="0"/>
      <p:bldP spid="30" grpId="0"/>
      <p:bldP spid="31" grpId="0"/>
      <p:bldP spid="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Core eigenschappen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350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55" y="2209800"/>
            <a:ext cx="906224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4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9576" y="4024312"/>
            <a:ext cx="1790700" cy="58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Eindige cilindrische </a:t>
            </a:r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core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Vermogensdichtheid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[ W / cm3 ]</a:t>
            </a:r>
          </a:p>
        </p:txBody>
      </p:sp>
      <p:sp>
        <p:nvSpPr>
          <p:cNvPr id="41" name="TextBox 17"/>
          <p:cNvSpPr txBox="1"/>
          <p:nvPr/>
        </p:nvSpPr>
        <p:spPr>
          <a:xfrm>
            <a:off x="533400" y="1600200"/>
            <a:ext cx="4191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kritische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reactor is flux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evenredig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vermogen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TextBox 17"/>
          <p:cNvSpPr txBox="1"/>
          <p:nvPr/>
        </p:nvSpPr>
        <p:spPr>
          <a:xfrm>
            <a:off x="533400" y="2983468"/>
            <a:ext cx="678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Core averaged power density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17"/>
          <p:cNvSpPr txBox="1"/>
          <p:nvPr/>
        </p:nvSpPr>
        <p:spPr>
          <a:xfrm>
            <a:off x="533400" y="3545444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Cilindrische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geometrie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533400" y="2528648"/>
            <a:ext cx="723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cilindrische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reactor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hteraccolade 24"/>
          <p:cNvSpPr/>
          <p:nvPr/>
        </p:nvSpPr>
        <p:spPr bwMode="auto">
          <a:xfrm rot="5400000">
            <a:off x="5562600" y="1219200"/>
            <a:ext cx="228600" cy="9906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533400" y="41148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Normering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    en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45836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Power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peaking factor               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met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radiale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axiale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peaking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17"/>
          <p:cNvSpPr txBox="1"/>
          <p:nvPr/>
        </p:nvSpPr>
        <p:spPr>
          <a:xfrm>
            <a:off x="533400" y="4964668"/>
            <a:ext cx="7620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Local peaking factor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F</a:t>
            </a:r>
            <a:r>
              <a:rPr lang="en-US" baseline="-25000" dirty="0" smtClean="0">
                <a:latin typeface="Calibri" pitchFamily="34" charset="0"/>
                <a:cs typeface="Calibri" pitchFamily="34" charset="0"/>
              </a:rPr>
              <a:t>l</a:t>
            </a:r>
          </a:p>
          <a:p>
            <a:pPr lvl="1"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Fuel element manufacturing tolerances</a:t>
            </a:r>
          </a:p>
          <a:p>
            <a:pPr lvl="1"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Local control and instrumentation perturbations</a:t>
            </a:r>
          </a:p>
        </p:txBody>
      </p:sp>
      <p:sp>
        <p:nvSpPr>
          <p:cNvPr id="32" name="TextBox 17"/>
          <p:cNvSpPr txBox="1"/>
          <p:nvPr/>
        </p:nvSpPr>
        <p:spPr>
          <a:xfrm>
            <a:off x="533400" y="5829181"/>
            <a:ext cx="7620000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Flatten power distribution 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reduceer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peaking)</a:t>
            </a:r>
          </a:p>
          <a:p>
            <a:pPr lvl="1">
              <a:defRPr/>
            </a:pP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Meerdere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radiële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zone’s met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verschillende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fuel enrichment</a:t>
            </a:r>
          </a:p>
          <a:p>
            <a:pPr lvl="1">
              <a:defRPr/>
            </a:pPr>
            <a:r>
              <a:rPr lang="en-US" sz="1400" dirty="0" smtClean="0">
                <a:latin typeface="Calibri" pitchFamily="34" charset="0"/>
                <a:cs typeface="Calibri" pitchFamily="34" charset="0"/>
              </a:rPr>
              <a:t>Partially inserted control-rod banks</a:t>
            </a:r>
          </a:p>
        </p:txBody>
      </p:sp>
      <p:pic>
        <p:nvPicPr>
          <p:cNvPr id="3512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8614" y="1269208"/>
            <a:ext cx="215358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kstvak 28"/>
          <p:cNvSpPr txBox="1"/>
          <p:nvPr/>
        </p:nvSpPr>
        <p:spPr>
          <a:xfrm>
            <a:off x="5790538" y="1828800"/>
            <a:ext cx="1557734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# 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fission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/ cm</a:t>
            </a:r>
            <a:r>
              <a:rPr lang="nl-NL" sz="1600" baseline="30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/s</a:t>
            </a:r>
          </a:p>
        </p:txBody>
      </p:sp>
      <p:cxnSp>
        <p:nvCxnSpPr>
          <p:cNvPr id="34" name="Rechte verbindingslijn met pijl 33"/>
          <p:cNvCxnSpPr/>
          <p:nvPr/>
        </p:nvCxnSpPr>
        <p:spPr bwMode="auto">
          <a:xfrm rot="5400000" flipH="1" flipV="1">
            <a:off x="4702968" y="1981200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kstvak 34"/>
          <p:cNvSpPr txBox="1"/>
          <p:nvPr/>
        </p:nvSpPr>
        <p:spPr>
          <a:xfrm>
            <a:off x="5029200" y="2252246"/>
            <a:ext cx="1293046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# 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Ws</a:t>
            </a:r>
            <a:r>
              <a:rPr lang="nl-NL" sz="1600" dirty="0" smtClean="0">
                <a:latin typeface="Calibri" pitchFamily="34" charset="0"/>
                <a:cs typeface="Calibri" pitchFamily="34" charset="0"/>
              </a:rPr>
              <a:t> / </a:t>
            </a:r>
            <a:r>
              <a:rPr lang="nl-NL" sz="1600" dirty="0" err="1" smtClean="0">
                <a:latin typeface="Calibri" pitchFamily="34" charset="0"/>
                <a:cs typeface="Calibri" pitchFamily="34" charset="0"/>
              </a:rPr>
              <a:t>fission</a:t>
            </a:r>
            <a:endParaRPr lang="nl-NL" sz="1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123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1" y="2589447"/>
            <a:ext cx="2286000" cy="28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3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5224" y="2950368"/>
            <a:ext cx="1781175" cy="512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3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6564" y="3510073"/>
            <a:ext cx="1409700" cy="49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hteraccolade 35"/>
          <p:cNvSpPr/>
          <p:nvPr/>
        </p:nvSpPr>
        <p:spPr bwMode="auto">
          <a:xfrm>
            <a:off x="5486400" y="3048000"/>
            <a:ext cx="228600" cy="9906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123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1680" y="3276601"/>
            <a:ext cx="3276600" cy="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4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76425" y="4017168"/>
            <a:ext cx="1781175" cy="56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4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67000" y="4648200"/>
            <a:ext cx="990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43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48500" y="4241008"/>
            <a:ext cx="1409700" cy="33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44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86601" y="4650584"/>
            <a:ext cx="1371600" cy="28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45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29400" y="4944305"/>
            <a:ext cx="2476500" cy="183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1246" name="Picture 1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6800" y="5181600"/>
            <a:ext cx="1209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5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5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5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5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5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5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5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5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1" grpId="0"/>
      <p:bldP spid="40" grpId="0"/>
      <p:bldP spid="42" grpId="0"/>
      <p:bldP spid="24" grpId="0"/>
      <p:bldP spid="25" grpId="0" animBg="1"/>
      <p:bldP spid="27" grpId="0"/>
      <p:bldP spid="30" grpId="0"/>
      <p:bldP spid="31" grpId="0"/>
      <p:bldP spid="32" grpId="0"/>
      <p:bldP spid="29" grpId="0" animBg="1"/>
      <p:bldP spid="35" grpId="0" animBg="1"/>
      <p:bldP spid="3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4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6900" y="2662239"/>
            <a:ext cx="1790700" cy="58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Voorbeeld</a:t>
            </a:r>
            <a:r>
              <a:rPr lang="en-GB" i="1" kern="120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: uniforme cilindrische </a:t>
            </a:r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core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Flux 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uniforme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core</a:t>
            </a:r>
          </a:p>
        </p:txBody>
      </p:sp>
      <p:sp>
        <p:nvSpPr>
          <p:cNvPr id="41" name="TextBox 17"/>
          <p:cNvSpPr txBox="1"/>
          <p:nvPr/>
        </p:nvSpPr>
        <p:spPr>
          <a:xfrm>
            <a:off x="533400" y="1600200"/>
            <a:ext cx="647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Power density distributions                                         en      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533400" y="2350295"/>
            <a:ext cx="723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Normalisatie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coefficienten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volgen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533400" y="2752727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                    en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4190763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Deze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integralen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hebben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we al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uitgerekend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17"/>
          <p:cNvSpPr txBox="1"/>
          <p:nvPr/>
        </p:nvSpPr>
        <p:spPr>
          <a:xfrm>
            <a:off x="533400" y="4979076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Zowel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Bessel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functie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cosinus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hebben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maximum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waarde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1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17"/>
          <p:cNvSpPr txBox="1"/>
          <p:nvPr/>
        </p:nvSpPr>
        <p:spPr>
          <a:xfrm>
            <a:off x="533400" y="5398295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Peaking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factoren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124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6425" y="2655095"/>
            <a:ext cx="1781175" cy="56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1281112"/>
            <a:ext cx="2457450" cy="27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5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1655842"/>
            <a:ext cx="2286000" cy="28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6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1662112"/>
            <a:ext cx="2109787" cy="270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Rechte verbindingslijn met pijl 32"/>
          <p:cNvCxnSpPr/>
          <p:nvPr/>
        </p:nvCxnSpPr>
        <p:spPr bwMode="auto">
          <a:xfrm>
            <a:off x="838200" y="3574255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5226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83544" y="3324223"/>
            <a:ext cx="2733675" cy="5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6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3297496"/>
            <a:ext cx="2743200" cy="60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63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00200" y="4560095"/>
            <a:ext cx="2514600" cy="30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64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5000" y="4574383"/>
            <a:ext cx="24431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65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431256" y="5483240"/>
            <a:ext cx="990600" cy="25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2266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422586" y="5791200"/>
            <a:ext cx="99212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hteraccolade 42"/>
          <p:cNvSpPr/>
          <p:nvPr/>
        </p:nvSpPr>
        <p:spPr bwMode="auto">
          <a:xfrm>
            <a:off x="3581400" y="5474495"/>
            <a:ext cx="228600" cy="5334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2267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038600" y="5626895"/>
            <a:ext cx="1219200" cy="29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5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5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5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52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5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52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1" grpId="0"/>
      <p:bldP spid="24" grpId="0"/>
      <p:bldP spid="27" grpId="0"/>
      <p:bldP spid="30" grpId="0"/>
      <p:bldP spid="31" grpId="0"/>
      <p:bldP spid="32" grpId="0"/>
      <p:bldP spid="4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Warmtetransport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Fuel – coolant model: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goed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thermische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fast reactors</a:t>
            </a:r>
          </a:p>
        </p:txBody>
      </p:sp>
      <p:sp>
        <p:nvSpPr>
          <p:cNvPr id="41" name="TextBox 17"/>
          <p:cNvSpPr txBox="1"/>
          <p:nvPr/>
        </p:nvSpPr>
        <p:spPr>
          <a:xfrm>
            <a:off x="533400" y="1571624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Thermal power per unit length van fuel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element         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(linear heat rate in W/cm)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533400" y="2133600"/>
            <a:ext cx="723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cilindrisch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element met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straal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533400" y="25908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Oppervlak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lattice cell met 1 fuel rod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35052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Combineren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geeft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17"/>
          <p:cNvSpPr txBox="1"/>
          <p:nvPr/>
        </p:nvSpPr>
        <p:spPr>
          <a:xfrm>
            <a:off x="533400" y="38862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Aanname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reactor met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identieke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cellen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17"/>
          <p:cNvSpPr txBox="1"/>
          <p:nvPr/>
        </p:nvSpPr>
        <p:spPr>
          <a:xfrm>
            <a:off x="533400" y="50292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Temperatuurverschil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tussen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fuel en coolant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3" name="Rechte verbindingslijn met pijl 32"/>
          <p:cNvCxnSpPr/>
          <p:nvPr/>
        </p:nvCxnSpPr>
        <p:spPr bwMode="auto">
          <a:xfrm>
            <a:off x="5181600" y="3733800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53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54968"/>
            <a:ext cx="647700" cy="23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17"/>
          <p:cNvSpPr txBox="1"/>
          <p:nvPr/>
        </p:nvSpPr>
        <p:spPr>
          <a:xfrm>
            <a:off x="533400" y="1840468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Surface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heat flux         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in W/cm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2</a:t>
            </a:r>
            <a:endParaRPr lang="en-US" i="1" baseline="300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32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5946" y="1926432"/>
            <a:ext cx="629654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2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5392" y="2097880"/>
            <a:ext cx="1914525" cy="46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2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2667000"/>
            <a:ext cx="4953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17"/>
          <p:cNvSpPr txBox="1"/>
          <p:nvPr/>
        </p:nvSpPr>
        <p:spPr>
          <a:xfrm>
            <a:off x="533400" y="29072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Thermische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power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geproduceerd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per unit core volume is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328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2971800"/>
            <a:ext cx="2271712" cy="26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17"/>
          <p:cNvSpPr txBox="1"/>
          <p:nvPr/>
        </p:nvSpPr>
        <p:spPr>
          <a:xfrm>
            <a:off x="533400" y="3200400"/>
            <a:ext cx="723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cilindrische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reactor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24201" y="3261199"/>
            <a:ext cx="2286000" cy="28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287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4600" y="3581400"/>
            <a:ext cx="2552700" cy="26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288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3601" y="3482274"/>
            <a:ext cx="2514600" cy="48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289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22032" y="3948112"/>
            <a:ext cx="2195512" cy="27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17"/>
          <p:cNvSpPr txBox="1"/>
          <p:nvPr/>
        </p:nvSpPr>
        <p:spPr>
          <a:xfrm>
            <a:off x="533400" y="4288396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3290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28800" y="4191000"/>
            <a:ext cx="25431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Ovaal 39"/>
          <p:cNvSpPr/>
          <p:nvPr/>
        </p:nvSpPr>
        <p:spPr bwMode="auto">
          <a:xfrm>
            <a:off x="2774168" y="4481512"/>
            <a:ext cx="609600" cy="3048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kstvak 41"/>
          <p:cNvSpPr txBox="1"/>
          <p:nvPr/>
        </p:nvSpPr>
        <p:spPr>
          <a:xfrm>
            <a:off x="3399496" y="4724400"/>
            <a:ext cx="1805302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Totale lengte </a:t>
            </a:r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fuel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rods</a:t>
            </a:r>
            <a:endParaRPr lang="nl-NL" sz="1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3291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29200" y="5093172"/>
            <a:ext cx="3048000" cy="31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hteraccolade 43"/>
          <p:cNvSpPr/>
          <p:nvPr/>
        </p:nvSpPr>
        <p:spPr bwMode="auto">
          <a:xfrm rot="5400000">
            <a:off x="5295900" y="5067300"/>
            <a:ext cx="228600" cy="7620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kstvak 44"/>
          <p:cNvSpPr txBox="1"/>
          <p:nvPr/>
        </p:nvSpPr>
        <p:spPr>
          <a:xfrm>
            <a:off x="2590800" y="5559623"/>
            <a:ext cx="2545890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Gemiddeld over </a:t>
            </a:r>
            <a:r>
              <a:rPr lang="nl-NL" sz="1400" dirty="0" smtClean="0">
                <a:cs typeface="Calibri" pitchFamily="34" charset="0"/>
              </a:rPr>
              <a:t>p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nl-NL" sz="1400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fuel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rod</a:t>
            </a:r>
            <a:endParaRPr lang="nl-NL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Rechteraccolade 45"/>
          <p:cNvSpPr/>
          <p:nvPr/>
        </p:nvSpPr>
        <p:spPr bwMode="auto">
          <a:xfrm rot="5400000">
            <a:off x="6362700" y="5067300"/>
            <a:ext cx="228600" cy="7620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Tekstvak 46"/>
          <p:cNvSpPr txBox="1"/>
          <p:nvPr/>
        </p:nvSpPr>
        <p:spPr>
          <a:xfrm>
            <a:off x="6561871" y="5562600"/>
            <a:ext cx="2170402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Gemiddeld over koelkanaal</a:t>
            </a:r>
          </a:p>
        </p:txBody>
      </p:sp>
      <p:cxnSp>
        <p:nvCxnSpPr>
          <p:cNvPr id="48" name="Rechte verbindingslijn met pijl 47"/>
          <p:cNvCxnSpPr/>
          <p:nvPr/>
        </p:nvCxnSpPr>
        <p:spPr bwMode="auto">
          <a:xfrm rot="5400000">
            <a:off x="7085806" y="4910932"/>
            <a:ext cx="306388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Tekstvak 49"/>
          <p:cNvSpPr txBox="1"/>
          <p:nvPr/>
        </p:nvSpPr>
        <p:spPr>
          <a:xfrm>
            <a:off x="6934200" y="4267200"/>
            <a:ext cx="1842940" cy="52322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Thermische weerstand</a:t>
            </a:r>
          </a:p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(1/warmte geleiding)</a:t>
            </a:r>
          </a:p>
        </p:txBody>
      </p:sp>
      <p:sp>
        <p:nvSpPr>
          <p:cNvPr id="51" name="TextBox 17"/>
          <p:cNvSpPr txBox="1"/>
          <p:nvPr/>
        </p:nvSpPr>
        <p:spPr>
          <a:xfrm>
            <a:off x="533400" y="58790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3292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0" y="5935272"/>
            <a:ext cx="3581400" cy="31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3293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738229" y="6386512"/>
            <a:ext cx="1147971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kstvak 54"/>
          <p:cNvSpPr txBox="1"/>
          <p:nvPr/>
        </p:nvSpPr>
        <p:spPr>
          <a:xfrm>
            <a:off x="533400" y="6324600"/>
            <a:ext cx="2133600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Thermische weerstand reactor core</a:t>
            </a:r>
          </a:p>
        </p:txBody>
      </p:sp>
      <p:cxnSp>
        <p:nvCxnSpPr>
          <p:cNvPr id="52" name="Rechte verbindingslijn met pijl 51"/>
          <p:cNvCxnSpPr/>
          <p:nvPr/>
        </p:nvCxnSpPr>
        <p:spPr bwMode="auto">
          <a:xfrm rot="5400000" flipH="1" flipV="1">
            <a:off x="3735388" y="6399212"/>
            <a:ext cx="303212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Rechte verbindingslijn met pijl 55"/>
          <p:cNvCxnSpPr/>
          <p:nvPr/>
        </p:nvCxnSpPr>
        <p:spPr bwMode="auto">
          <a:xfrm>
            <a:off x="4876800" y="6400800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53294" name="Picture 1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38800" y="6248400"/>
            <a:ext cx="1371600" cy="3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10512" y="6458989"/>
            <a:ext cx="1219200" cy="39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41455" y="6065665"/>
            <a:ext cx="1295401" cy="41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Tekstvak 59"/>
          <p:cNvSpPr txBox="1"/>
          <p:nvPr/>
        </p:nvSpPr>
        <p:spPr>
          <a:xfrm>
            <a:off x="5593017" y="6553200"/>
            <a:ext cx="1937390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Gemiddeld over volume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53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5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5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5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5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5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5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53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353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353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35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1" grpId="0"/>
      <p:bldP spid="24" grpId="0"/>
      <p:bldP spid="27" grpId="0"/>
      <p:bldP spid="30" grpId="0"/>
      <p:bldP spid="31" grpId="0"/>
      <p:bldP spid="32" grpId="0"/>
      <p:bldP spid="28" grpId="0"/>
      <p:bldP spid="34" grpId="0"/>
      <p:bldP spid="36" grpId="0"/>
      <p:bldP spid="38" grpId="0"/>
      <p:bldP spid="40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50" grpId="0" animBg="1"/>
      <p:bldP spid="51" grpId="0"/>
      <p:bldP spid="55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990600"/>
          </a:xfrm>
          <a:noFill/>
          <a:ln/>
        </p:spPr>
        <p:txBody>
          <a:bodyPr/>
          <a:lstStyle/>
          <a:p>
            <a:r>
              <a:rPr lang="en-GB" sz="3600" i="1" kern="120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Effectieve vermenigvuldigingsfactor</a:t>
            </a:r>
            <a:endParaRPr lang="en-US" sz="3600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18" name="Groep 17"/>
          <p:cNvGrpSpPr/>
          <p:nvPr/>
        </p:nvGrpSpPr>
        <p:grpSpPr>
          <a:xfrm>
            <a:off x="304800" y="1095375"/>
            <a:ext cx="7581900" cy="819150"/>
            <a:chOff x="304800" y="1095375"/>
            <a:chExt cx="7581900" cy="819150"/>
          </a:xfrm>
        </p:grpSpPr>
        <p:sp>
          <p:nvSpPr>
            <p:cNvPr id="644099" name="Text Box 3"/>
            <p:cNvSpPr txBox="1">
              <a:spLocks noChangeArrowheads="1"/>
            </p:cNvSpPr>
            <p:nvPr/>
          </p:nvSpPr>
          <p:spPr bwMode="auto">
            <a:xfrm>
              <a:off x="304800" y="1234069"/>
              <a:ext cx="5562600" cy="48013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36550" indent="-336550">
                <a:lnSpc>
                  <a:spcPct val="90000"/>
                </a:lnSpc>
                <a:buSzPct val="100000"/>
                <a:tabLst>
                  <a:tab pos="336550" algn="l"/>
                  <a:tab pos="793750" algn="l"/>
                  <a:tab pos="1250950" algn="l"/>
                  <a:tab pos="1708150" algn="l"/>
                  <a:tab pos="2165350" algn="l"/>
                  <a:tab pos="2622550" algn="l"/>
                  <a:tab pos="3079750" algn="l"/>
                  <a:tab pos="3536950" algn="l"/>
                  <a:tab pos="3994150" algn="l"/>
                  <a:tab pos="4451350" algn="l"/>
                  <a:tab pos="4908550" algn="l"/>
                  <a:tab pos="5365750" algn="l"/>
                  <a:tab pos="5822950" algn="l"/>
                  <a:tab pos="6280150" algn="l"/>
                  <a:tab pos="6737350" algn="l"/>
                  <a:tab pos="7194550" algn="l"/>
                  <a:tab pos="7651750" algn="l"/>
                  <a:tab pos="8108950" algn="l"/>
                  <a:tab pos="8566150" algn="l"/>
                  <a:tab pos="9023350" algn="l"/>
                  <a:tab pos="9480550" algn="l"/>
                </a:tabLst>
              </a:pPr>
              <a:r>
                <a:rPr lang="en-US" sz="1400" smtClean="0">
                  <a:latin typeface="Calibri" pitchFamily="34" charset="0"/>
                  <a:cs typeface="Calibri" pitchFamily="34" charset="0"/>
                </a:rPr>
                <a:t>Effectieve vermenigvuldigingsfactor </a:t>
              </a:r>
              <a:endParaRPr lang="en-US" sz="1400" dirty="0" smtClean="0">
                <a:latin typeface="Calibri" pitchFamily="34" charset="0"/>
                <a:cs typeface="Calibri" pitchFamily="34" charset="0"/>
              </a:endParaRPr>
            </a:p>
            <a:p>
              <a:pPr marL="336550" indent="-336550">
                <a:lnSpc>
                  <a:spcPct val="90000"/>
                </a:lnSpc>
                <a:buSzPct val="100000"/>
                <a:tabLst>
                  <a:tab pos="336550" algn="l"/>
                  <a:tab pos="793750" algn="l"/>
                  <a:tab pos="1250950" algn="l"/>
                  <a:tab pos="1708150" algn="l"/>
                  <a:tab pos="2165350" algn="l"/>
                  <a:tab pos="2622550" algn="l"/>
                  <a:tab pos="3079750" algn="l"/>
                  <a:tab pos="3536950" algn="l"/>
                  <a:tab pos="3994150" algn="l"/>
                  <a:tab pos="4451350" algn="l"/>
                  <a:tab pos="4908550" algn="l"/>
                  <a:tab pos="5365750" algn="l"/>
                  <a:tab pos="5822950" algn="l"/>
                  <a:tab pos="6280150" algn="l"/>
                  <a:tab pos="6737350" algn="l"/>
                  <a:tab pos="7194550" algn="l"/>
                  <a:tab pos="7651750" algn="l"/>
                  <a:tab pos="8108950" algn="l"/>
                  <a:tab pos="8566150" algn="l"/>
                  <a:tab pos="9023350" algn="l"/>
                  <a:tab pos="9480550" algn="l"/>
                </a:tabLst>
              </a:pPr>
              <a:endParaRPr lang="nl-NL" sz="1400" dirty="0">
                <a:latin typeface="Calibri" pitchFamily="34" charset="0"/>
                <a:cs typeface="Calibri" pitchFamily="34" charset="0"/>
                <a:sym typeface="Symbol" pitchFamily="18" charset="2"/>
              </a:endParaRPr>
            </a:p>
          </p:txBody>
        </p:sp>
        <p:pic>
          <p:nvPicPr>
            <p:cNvPr id="13619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4200" y="1095375"/>
              <a:ext cx="4762500" cy="819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228850"/>
            <a:ext cx="160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8"/>
          <p:cNvGrpSpPr/>
          <p:nvPr/>
        </p:nvGrpSpPr>
        <p:grpSpPr>
          <a:xfrm>
            <a:off x="304800" y="2743200"/>
            <a:ext cx="7772400" cy="588124"/>
            <a:chOff x="304800" y="2743200"/>
            <a:chExt cx="7772400" cy="588124"/>
          </a:xfrm>
        </p:grpSpPr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304800" y="2796469"/>
              <a:ext cx="5562600" cy="48013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36550" indent="-336550">
                <a:lnSpc>
                  <a:spcPct val="90000"/>
                </a:lnSpc>
                <a:buSzPct val="100000"/>
                <a:tabLst>
                  <a:tab pos="336550" algn="l"/>
                  <a:tab pos="793750" algn="l"/>
                  <a:tab pos="1250950" algn="l"/>
                  <a:tab pos="1708150" algn="l"/>
                  <a:tab pos="2165350" algn="l"/>
                  <a:tab pos="2622550" algn="l"/>
                  <a:tab pos="3079750" algn="l"/>
                  <a:tab pos="3536950" algn="l"/>
                  <a:tab pos="3994150" algn="l"/>
                  <a:tab pos="4451350" algn="l"/>
                  <a:tab pos="4908550" algn="l"/>
                  <a:tab pos="5365750" algn="l"/>
                  <a:tab pos="5822950" algn="l"/>
                  <a:tab pos="6280150" algn="l"/>
                  <a:tab pos="6737350" algn="l"/>
                  <a:tab pos="7194550" algn="l"/>
                  <a:tab pos="7651750" algn="l"/>
                  <a:tab pos="8108950" algn="l"/>
                  <a:tab pos="8566150" algn="l"/>
                  <a:tab pos="9023350" algn="l"/>
                  <a:tab pos="9480550" algn="l"/>
                </a:tabLst>
              </a:pP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Fast non-leakage probability</a:t>
              </a:r>
            </a:p>
            <a:p>
              <a:pPr marL="336550" indent="-336550">
                <a:lnSpc>
                  <a:spcPct val="90000"/>
                </a:lnSpc>
                <a:buSzPct val="100000"/>
                <a:tabLst>
                  <a:tab pos="336550" algn="l"/>
                  <a:tab pos="793750" algn="l"/>
                  <a:tab pos="1250950" algn="l"/>
                  <a:tab pos="1708150" algn="l"/>
                  <a:tab pos="2165350" algn="l"/>
                  <a:tab pos="2622550" algn="l"/>
                  <a:tab pos="3079750" algn="l"/>
                  <a:tab pos="3536950" algn="l"/>
                  <a:tab pos="3994150" algn="l"/>
                  <a:tab pos="4451350" algn="l"/>
                  <a:tab pos="4908550" algn="l"/>
                  <a:tab pos="5365750" algn="l"/>
                  <a:tab pos="5822950" algn="l"/>
                  <a:tab pos="6280150" algn="l"/>
                  <a:tab pos="6737350" algn="l"/>
                  <a:tab pos="7194550" algn="l"/>
                  <a:tab pos="7651750" algn="l"/>
                  <a:tab pos="8108950" algn="l"/>
                  <a:tab pos="8566150" algn="l"/>
                  <a:tab pos="9023350" algn="l"/>
                  <a:tab pos="9480550" algn="l"/>
                </a:tabLst>
              </a:pPr>
              <a:endParaRPr lang="nl-NL" sz="1400" dirty="0">
                <a:latin typeface="Calibri" pitchFamily="34" charset="0"/>
                <a:cs typeface="Calibri" pitchFamily="34" charset="0"/>
                <a:sym typeface="Symbol" pitchFamily="18" charset="2"/>
              </a:endParaRPr>
            </a:p>
          </p:txBody>
        </p:sp>
        <p:pic>
          <p:nvPicPr>
            <p:cNvPr id="13619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43225" y="2743200"/>
              <a:ext cx="5133975" cy="588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Group 29"/>
          <p:cNvGrpSpPr/>
          <p:nvPr/>
        </p:nvGrpSpPr>
        <p:grpSpPr>
          <a:xfrm>
            <a:off x="304800" y="3339394"/>
            <a:ext cx="7772400" cy="480131"/>
            <a:chOff x="304800" y="3339394"/>
            <a:chExt cx="7772400" cy="480131"/>
          </a:xfrm>
        </p:grpSpPr>
        <p:sp>
          <p:nvSpPr>
            <p:cNvPr id="23" name="Text Box 3"/>
            <p:cNvSpPr txBox="1">
              <a:spLocks noChangeArrowheads="1"/>
            </p:cNvSpPr>
            <p:nvPr/>
          </p:nvSpPr>
          <p:spPr bwMode="auto">
            <a:xfrm>
              <a:off x="304800" y="3339394"/>
              <a:ext cx="2743200" cy="48013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36550" indent="-336550">
                <a:lnSpc>
                  <a:spcPct val="90000"/>
                </a:lnSpc>
                <a:buSzPct val="100000"/>
                <a:tabLst>
                  <a:tab pos="336550" algn="l"/>
                  <a:tab pos="793750" algn="l"/>
                  <a:tab pos="1250950" algn="l"/>
                  <a:tab pos="1708150" algn="l"/>
                  <a:tab pos="2165350" algn="l"/>
                  <a:tab pos="2622550" algn="l"/>
                  <a:tab pos="3079750" algn="l"/>
                  <a:tab pos="3536950" algn="l"/>
                  <a:tab pos="3994150" algn="l"/>
                  <a:tab pos="4451350" algn="l"/>
                  <a:tab pos="4908550" algn="l"/>
                  <a:tab pos="5365750" algn="l"/>
                  <a:tab pos="5822950" algn="l"/>
                  <a:tab pos="6280150" algn="l"/>
                  <a:tab pos="6737350" algn="l"/>
                  <a:tab pos="7194550" algn="l"/>
                  <a:tab pos="7651750" algn="l"/>
                  <a:tab pos="8108950" algn="l"/>
                  <a:tab pos="8566150" algn="l"/>
                  <a:tab pos="9023350" algn="l"/>
                  <a:tab pos="9480550" algn="l"/>
                </a:tabLst>
              </a:pPr>
              <a:r>
                <a:rPr lang="en-US" sz="1400" dirty="0" smtClean="0">
                  <a:latin typeface="Calibri" pitchFamily="34" charset="0"/>
                  <a:cs typeface="Calibri" pitchFamily="34" charset="0"/>
                </a:rPr>
                <a:t>Thermal non-leakage probability</a:t>
              </a:r>
            </a:p>
            <a:p>
              <a:pPr marL="336550" indent="-336550">
                <a:lnSpc>
                  <a:spcPct val="90000"/>
                </a:lnSpc>
                <a:buSzPct val="100000"/>
                <a:tabLst>
                  <a:tab pos="336550" algn="l"/>
                  <a:tab pos="793750" algn="l"/>
                  <a:tab pos="1250950" algn="l"/>
                  <a:tab pos="1708150" algn="l"/>
                  <a:tab pos="2165350" algn="l"/>
                  <a:tab pos="2622550" algn="l"/>
                  <a:tab pos="3079750" algn="l"/>
                  <a:tab pos="3536950" algn="l"/>
                  <a:tab pos="3994150" algn="l"/>
                  <a:tab pos="4451350" algn="l"/>
                  <a:tab pos="4908550" algn="l"/>
                  <a:tab pos="5365750" algn="l"/>
                  <a:tab pos="5822950" algn="l"/>
                  <a:tab pos="6280150" algn="l"/>
                  <a:tab pos="6737350" algn="l"/>
                  <a:tab pos="7194550" algn="l"/>
                  <a:tab pos="7651750" algn="l"/>
                  <a:tab pos="8108950" algn="l"/>
                  <a:tab pos="8566150" algn="l"/>
                  <a:tab pos="9023350" algn="l"/>
                  <a:tab pos="9480550" algn="l"/>
                </a:tabLst>
              </a:pPr>
              <a:endParaRPr lang="nl-NL" sz="1400" dirty="0">
                <a:latin typeface="Calibri" pitchFamily="34" charset="0"/>
                <a:cs typeface="Calibri" pitchFamily="34" charset="0"/>
                <a:sym typeface="Symbol" pitchFamily="18" charset="2"/>
              </a:endParaRPr>
            </a:p>
          </p:txBody>
        </p:sp>
        <p:pic>
          <p:nvPicPr>
            <p:cNvPr id="13619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54622" y="3352800"/>
              <a:ext cx="502257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5" name="TextBox 24"/>
          <p:cNvSpPr txBox="1"/>
          <p:nvPr/>
        </p:nvSpPr>
        <p:spPr>
          <a:xfrm>
            <a:off x="304800" y="4038600"/>
            <a:ext cx="5867400" cy="1169551"/>
          </a:xfrm>
          <a:prstGeom prst="rect">
            <a:avLst/>
          </a:prstGeom>
          <a:solidFill>
            <a:srgbClr val="FEFCAC"/>
          </a:solidFill>
        </p:spPr>
        <p:txBody>
          <a:bodyPr wrap="square" rtlCol="0">
            <a:spAutoFit/>
          </a:bodyPr>
          <a:lstStyle/>
          <a:p>
            <a:r>
              <a:rPr lang="en-US" sz="1400" smtClean="0">
                <a:latin typeface="Calibri" pitchFamily="34" charset="0"/>
                <a:cs typeface="Calibri" pitchFamily="34" charset="0"/>
              </a:rPr>
              <a:t>Totale “non-leakage” waarschijnlijkheid hangt af van temperatuur van koelmiddel via een negatieve temperatuure coefficient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r>
              <a:rPr lang="en-US" sz="1400" smtClean="0">
                <a:latin typeface="Calibri" pitchFamily="34" charset="0"/>
                <a:cs typeface="Calibri" pitchFamily="34" charset="0"/>
              </a:rPr>
              <a:t>Als temperatuur stijgt, dan zet het koelmiddel uit. Dichtheid van de moderator wordt kleiner; neutronen leggen grotere afstand af tijdens slow-down.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04800" y="5733568"/>
            <a:ext cx="2743200" cy="28623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36550" indent="-336550">
              <a:lnSpc>
                <a:spcPct val="90000"/>
              </a:lnSpc>
              <a:buSzPct val="10000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</a:pPr>
            <a:r>
              <a:rPr lang="en-US" sz="1400" smtClean="0">
                <a:latin typeface="Calibri" pitchFamily="34" charset="0"/>
                <a:cs typeface="Calibri" pitchFamily="34" charset="0"/>
              </a:rPr>
              <a:t>Zes-factoren formule</a:t>
            </a:r>
            <a:endParaRPr lang="nl-NL" sz="14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</p:txBody>
      </p:sp>
      <p:pic>
        <p:nvPicPr>
          <p:cNvPr id="136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47875" y="5600700"/>
            <a:ext cx="26003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43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0056" y="5110160"/>
            <a:ext cx="1295400" cy="3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058148"/>
            <a:ext cx="2057400" cy="44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Warmtetransport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Warmtebalans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roostercel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533400" y="2093120"/>
            <a:ext cx="723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hadden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533400" y="2619376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levert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uitgaand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koelwater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35052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Combineren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met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Box 17"/>
          <p:cNvSpPr txBox="1"/>
          <p:nvPr/>
        </p:nvSpPr>
        <p:spPr>
          <a:xfrm>
            <a:off x="533400" y="3974068"/>
            <a:ext cx="6019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gemiddelde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temperatuur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het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uitgaande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koelwater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vinden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we door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integratie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over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doorsnede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de kern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17"/>
          <p:cNvSpPr txBox="1"/>
          <p:nvPr/>
        </p:nvSpPr>
        <p:spPr>
          <a:xfrm>
            <a:off x="533400" y="46482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mtClean="0">
                <a:latin typeface="Calibri" pitchFamily="34" charset="0"/>
                <a:cs typeface="Calibri" pitchFamily="34" charset="0"/>
              </a:rPr>
              <a:t>Met                      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vinden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we 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3" name="Rechte verbindingslijn met pijl 32"/>
          <p:cNvCxnSpPr/>
          <p:nvPr/>
        </p:nvCxnSpPr>
        <p:spPr bwMode="auto">
          <a:xfrm>
            <a:off x="4038600" y="3733800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Box 17"/>
          <p:cNvSpPr txBox="1"/>
          <p:nvPr/>
        </p:nvSpPr>
        <p:spPr>
          <a:xfrm>
            <a:off x="533400" y="1688068"/>
            <a:ext cx="8610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Massa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flow rate     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in [ kg/s ]</a:t>
            </a:r>
            <a:endParaRPr lang="en-US" i="1" baseline="30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xtBox 17"/>
          <p:cNvSpPr txBox="1"/>
          <p:nvPr/>
        </p:nvSpPr>
        <p:spPr>
          <a:xfrm>
            <a:off x="533400" y="3114672"/>
            <a:ext cx="723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Reactorkern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err="1" smtClean="0">
                <a:latin typeface="Calibri" pitchFamily="34" charset="0"/>
                <a:cs typeface="Calibri" pitchFamily="34" charset="0"/>
              </a:rPr>
              <a:t>massa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 flow                 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door de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identieke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koelkanalen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kstvak 49"/>
          <p:cNvSpPr txBox="1"/>
          <p:nvPr/>
        </p:nvSpPr>
        <p:spPr>
          <a:xfrm>
            <a:off x="6781800" y="1981200"/>
            <a:ext cx="1981200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Warmte geproduceerd in </a:t>
            </a:r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fuel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element</a:t>
            </a:r>
          </a:p>
        </p:txBody>
      </p:sp>
      <p:sp>
        <p:nvSpPr>
          <p:cNvPr id="51" name="TextBox 17"/>
          <p:cNvSpPr txBox="1"/>
          <p:nvPr/>
        </p:nvSpPr>
        <p:spPr>
          <a:xfrm>
            <a:off x="533400" y="51054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err="1" smtClean="0">
                <a:latin typeface="Calibri" pitchFamily="34" charset="0"/>
                <a:cs typeface="Calibri" pitchFamily="34" charset="0"/>
              </a:rPr>
              <a:t>Gemiddelde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 koelwatertemperatuur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Tekstvak 54"/>
          <p:cNvSpPr txBox="1"/>
          <p:nvPr/>
        </p:nvSpPr>
        <p:spPr>
          <a:xfrm>
            <a:off x="4495800" y="6258580"/>
            <a:ext cx="4419600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Gemiddelde temperatuur van </a:t>
            </a:r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fuel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en koelmiddel is later nodig om </a:t>
            </a:r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reactivity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feedback te modelleren.</a:t>
            </a:r>
          </a:p>
        </p:txBody>
      </p:sp>
      <p:cxnSp>
        <p:nvCxnSpPr>
          <p:cNvPr id="52" name="Rechte verbindingslijn met pijl 51"/>
          <p:cNvCxnSpPr/>
          <p:nvPr/>
        </p:nvCxnSpPr>
        <p:spPr bwMode="auto">
          <a:xfrm rot="5400000" flipH="1" flipV="1">
            <a:off x="6859588" y="1827212"/>
            <a:ext cx="303212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Rechte verbindingslijn met pijl 55"/>
          <p:cNvCxnSpPr/>
          <p:nvPr/>
        </p:nvCxnSpPr>
        <p:spPr bwMode="auto">
          <a:xfrm>
            <a:off x="990600" y="6326984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53294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3568" y="5536644"/>
            <a:ext cx="1371600" cy="31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4648200"/>
            <a:ext cx="1295401" cy="41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1153034"/>
            <a:ext cx="3200400" cy="54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kstvak 48"/>
          <p:cNvSpPr txBox="1"/>
          <p:nvPr/>
        </p:nvSpPr>
        <p:spPr>
          <a:xfrm>
            <a:off x="5334000" y="1828800"/>
            <a:ext cx="1143000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Opwarming koelmiddel</a:t>
            </a:r>
          </a:p>
        </p:txBody>
      </p:sp>
      <p:pic>
        <p:nvPicPr>
          <p:cNvPr id="3594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1730829"/>
            <a:ext cx="478741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7200" y="2534429"/>
            <a:ext cx="3733800" cy="58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2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1800" y="3178968"/>
            <a:ext cx="1071561" cy="25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38400" y="3505200"/>
            <a:ext cx="1219200" cy="39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30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67264" y="3471864"/>
            <a:ext cx="2466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3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31769" y="4316048"/>
            <a:ext cx="838199" cy="270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9432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57601" y="4666456"/>
            <a:ext cx="1295399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hteraccolade 43"/>
          <p:cNvSpPr/>
          <p:nvPr/>
        </p:nvSpPr>
        <p:spPr bwMode="auto">
          <a:xfrm rot="5400000">
            <a:off x="5143500" y="952500"/>
            <a:ext cx="228600" cy="15240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Rechteraccolade 56"/>
          <p:cNvSpPr/>
          <p:nvPr/>
        </p:nvSpPr>
        <p:spPr bwMode="auto">
          <a:xfrm>
            <a:off x="5638800" y="4764880"/>
            <a:ext cx="228600" cy="6477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ep 37"/>
          <p:cNvGrpSpPr/>
          <p:nvPr/>
        </p:nvGrpSpPr>
        <p:grpSpPr>
          <a:xfrm>
            <a:off x="6858000" y="4822032"/>
            <a:ext cx="1600200" cy="609600"/>
            <a:chOff x="6858000" y="4822032"/>
            <a:chExt cx="1600200" cy="609600"/>
          </a:xfrm>
        </p:grpSpPr>
        <p:sp>
          <p:nvSpPr>
            <p:cNvPr id="63" name="Rounded Rectangle 27"/>
            <p:cNvSpPr/>
            <p:nvPr/>
          </p:nvSpPr>
          <p:spPr bwMode="auto">
            <a:xfrm>
              <a:off x="6858000" y="4822032"/>
              <a:ext cx="1600200" cy="6096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59434" name="Picture 1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941345" y="4883548"/>
              <a:ext cx="1447800" cy="476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" name="TextBox 17"/>
          <p:cNvSpPr txBox="1"/>
          <p:nvPr/>
        </p:nvSpPr>
        <p:spPr>
          <a:xfrm>
            <a:off x="533400" y="54864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hadden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ep 38"/>
          <p:cNvGrpSpPr/>
          <p:nvPr/>
        </p:nvGrpSpPr>
        <p:grpSpPr>
          <a:xfrm>
            <a:off x="1752600" y="6019800"/>
            <a:ext cx="2286000" cy="609600"/>
            <a:chOff x="1752600" y="6019800"/>
            <a:chExt cx="2286000" cy="609600"/>
          </a:xfrm>
        </p:grpSpPr>
        <p:sp>
          <p:nvSpPr>
            <p:cNvPr id="65" name="Rounded Rectangle 27"/>
            <p:cNvSpPr/>
            <p:nvPr/>
          </p:nvSpPr>
          <p:spPr bwMode="auto">
            <a:xfrm>
              <a:off x="1752600" y="6019800"/>
              <a:ext cx="2286000" cy="6096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59435" name="Picture 1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828800" y="6096000"/>
              <a:ext cx="2133600" cy="492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5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59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5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5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59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359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3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5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7" grpId="0"/>
      <p:bldP spid="30" grpId="0"/>
      <p:bldP spid="31" grpId="0"/>
      <p:bldP spid="32" grpId="0"/>
      <p:bldP spid="28" grpId="0"/>
      <p:bldP spid="36" grpId="0"/>
      <p:bldP spid="50" grpId="0" animBg="1"/>
      <p:bldP spid="51" grpId="0"/>
      <p:bldP spid="55" grpId="0" animBg="1"/>
      <p:bldP spid="49" grpId="0" animBg="1"/>
      <p:bldP spid="44" grpId="0" animBg="1"/>
      <p:bldP spid="57" grpId="0" animBg="1"/>
      <p:bldP spid="6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165934"/>
            <a:ext cx="2133600" cy="56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Warmtetransport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mtClean="0">
                <a:latin typeface="Calibri" pitchFamily="34" charset="0"/>
                <a:cs typeface="Calibri" pitchFamily="34" charset="0"/>
              </a:rPr>
              <a:t>Maximum koelwatertemperatuur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533400" y="2352436"/>
            <a:ext cx="723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Maximaal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temperatuurverschil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35052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Combineren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met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17"/>
          <p:cNvSpPr txBox="1"/>
          <p:nvPr/>
        </p:nvSpPr>
        <p:spPr>
          <a:xfrm>
            <a:off x="533400" y="46482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vloeistof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gekoelde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reactoren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3" name="Rechte verbindingslijn met pijl 32"/>
          <p:cNvCxnSpPr/>
          <p:nvPr/>
        </p:nvCxnSpPr>
        <p:spPr bwMode="auto">
          <a:xfrm>
            <a:off x="4267200" y="2936080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Tekstvak 49"/>
          <p:cNvSpPr txBox="1"/>
          <p:nvPr/>
        </p:nvSpPr>
        <p:spPr>
          <a:xfrm>
            <a:off x="5431632" y="1924048"/>
            <a:ext cx="1981200" cy="30777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Radiale </a:t>
            </a:r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peaking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factor</a:t>
            </a:r>
          </a:p>
        </p:txBody>
      </p:sp>
      <p:sp>
        <p:nvSpPr>
          <p:cNvPr id="51" name="TextBox 17"/>
          <p:cNvSpPr txBox="1"/>
          <p:nvPr/>
        </p:nvSpPr>
        <p:spPr>
          <a:xfrm>
            <a:off x="533400" y="51054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Gemiddelde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koelwater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temperatuur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5" name="Tekstvak 54"/>
          <p:cNvSpPr txBox="1"/>
          <p:nvPr/>
        </p:nvSpPr>
        <p:spPr>
          <a:xfrm>
            <a:off x="6553200" y="4648200"/>
            <a:ext cx="2362200" cy="30777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Maximum </a:t>
            </a:r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fuel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temperatuur</a:t>
            </a:r>
          </a:p>
        </p:txBody>
      </p:sp>
      <p:cxnSp>
        <p:nvCxnSpPr>
          <p:cNvPr id="52" name="Rechte verbindingslijn met pijl 51"/>
          <p:cNvCxnSpPr/>
          <p:nvPr/>
        </p:nvCxnSpPr>
        <p:spPr bwMode="auto">
          <a:xfrm rot="5400000" flipH="1" flipV="1">
            <a:off x="5509420" y="1770060"/>
            <a:ext cx="303212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Rechte verbindingslijn met pijl 55"/>
          <p:cNvCxnSpPr/>
          <p:nvPr/>
        </p:nvCxnSpPr>
        <p:spPr bwMode="auto">
          <a:xfrm>
            <a:off x="4267200" y="4191000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594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9824" y="3476624"/>
            <a:ext cx="2133600" cy="492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04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743200"/>
            <a:ext cx="3605212" cy="36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2416" y="2412208"/>
            <a:ext cx="3581400" cy="31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kstvak 40"/>
          <p:cNvSpPr txBox="1"/>
          <p:nvPr/>
        </p:nvSpPr>
        <p:spPr>
          <a:xfrm>
            <a:off x="5029200" y="3426023"/>
            <a:ext cx="2667000" cy="30777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Hiervoor moeten we </a:t>
            </a:r>
            <a:r>
              <a:rPr lang="nl-NL" sz="1400" i="1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nl-NL" sz="1400" baseline="-25000" dirty="0" smtClean="0">
                <a:latin typeface="Calibri" pitchFamily="34" charset="0"/>
                <a:cs typeface="Calibri" pitchFamily="34" charset="0"/>
              </a:rPr>
              <a:t>c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weten!</a:t>
            </a:r>
          </a:p>
        </p:txBody>
      </p:sp>
      <p:cxnSp>
        <p:nvCxnSpPr>
          <p:cNvPr id="42" name="Rechte verbindingslijn met pijl 41"/>
          <p:cNvCxnSpPr/>
          <p:nvPr/>
        </p:nvCxnSpPr>
        <p:spPr bwMode="auto">
          <a:xfrm rot="5400000" flipH="1" flipV="1">
            <a:off x="5106988" y="3272035"/>
            <a:ext cx="303212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oep 27"/>
          <p:cNvGrpSpPr/>
          <p:nvPr/>
        </p:nvGrpSpPr>
        <p:grpSpPr>
          <a:xfrm>
            <a:off x="5029200" y="3924304"/>
            <a:ext cx="3200400" cy="533400"/>
            <a:chOff x="5029200" y="3924304"/>
            <a:chExt cx="3200400" cy="533400"/>
          </a:xfrm>
        </p:grpSpPr>
        <p:sp>
          <p:nvSpPr>
            <p:cNvPr id="63" name="Rounded Rectangle 27"/>
            <p:cNvSpPr/>
            <p:nvPr/>
          </p:nvSpPr>
          <p:spPr bwMode="auto">
            <a:xfrm>
              <a:off x="5029200" y="3924304"/>
              <a:ext cx="3200400" cy="5334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60452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05400" y="3962400"/>
              <a:ext cx="3009900" cy="4940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ep 28"/>
          <p:cNvGrpSpPr/>
          <p:nvPr/>
        </p:nvGrpSpPr>
        <p:grpSpPr>
          <a:xfrm>
            <a:off x="4648200" y="4953000"/>
            <a:ext cx="2286000" cy="685800"/>
            <a:chOff x="4648200" y="4876800"/>
            <a:chExt cx="2286000" cy="685800"/>
          </a:xfrm>
        </p:grpSpPr>
        <p:sp>
          <p:nvSpPr>
            <p:cNvPr id="65" name="Rounded Rectangle 27"/>
            <p:cNvSpPr/>
            <p:nvPr/>
          </p:nvSpPr>
          <p:spPr bwMode="auto">
            <a:xfrm>
              <a:off x="4648200" y="4876800"/>
              <a:ext cx="2286000" cy="6858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60453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24400" y="4931568"/>
              <a:ext cx="2152650" cy="574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TextBox 17"/>
          <p:cNvSpPr txBox="1"/>
          <p:nvPr/>
        </p:nvSpPr>
        <p:spPr>
          <a:xfrm>
            <a:off x="533400" y="58790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err="1" smtClean="0">
                <a:latin typeface="Calibri" pitchFamily="34" charset="0"/>
                <a:cs typeface="Calibri" pitchFamily="34" charset="0"/>
              </a:rPr>
              <a:t>Thermische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 weerstand                           gebruikt   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gemiddeld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over fuel rod</a:t>
            </a:r>
          </a:p>
        </p:txBody>
      </p:sp>
      <p:sp>
        <p:nvSpPr>
          <p:cNvPr id="46" name="TextBox 17"/>
          <p:cNvSpPr txBox="1"/>
          <p:nvPr/>
        </p:nvSpPr>
        <p:spPr>
          <a:xfrm>
            <a:off x="533400" y="6260068"/>
            <a:ext cx="784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Hoogste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temperatuur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fuel rod (center line)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geeft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limiet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op linear heat rate</a:t>
            </a:r>
          </a:p>
        </p:txBody>
      </p:sp>
      <p:pic>
        <p:nvPicPr>
          <p:cNvPr id="36045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5965032"/>
            <a:ext cx="1185862" cy="25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045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7768" y="5953416"/>
            <a:ext cx="304800" cy="28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5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30" grpId="0"/>
      <p:bldP spid="32" grpId="0"/>
      <p:bldP spid="50" grpId="0" animBg="1"/>
      <p:bldP spid="51" grpId="0"/>
      <p:bldP spid="55" grpId="0" animBg="1"/>
      <p:bldP spid="41" grpId="0" animBg="1"/>
      <p:bldP spid="45" grpId="0"/>
      <p:bldP spid="4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Voorbeeld</a:t>
            </a:r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: PWR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Specificaties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27432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bepaalt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17"/>
          <p:cNvSpPr txBox="1"/>
          <p:nvPr/>
        </p:nvSpPr>
        <p:spPr>
          <a:xfrm>
            <a:off x="533400" y="43434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Fuel radius: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3" name="Rechte verbindingslijn met pijl 32"/>
          <p:cNvCxnSpPr/>
          <p:nvPr/>
        </p:nvCxnSpPr>
        <p:spPr bwMode="auto">
          <a:xfrm rot="10800000">
            <a:off x="6084096" y="1495424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17"/>
          <p:cNvSpPr txBox="1"/>
          <p:nvPr/>
        </p:nvSpPr>
        <p:spPr>
          <a:xfrm>
            <a:off x="533400" y="48768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Lattice 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vierkant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pitch: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56" name="Rechte verbindingslijn met pijl 55"/>
          <p:cNvCxnSpPr/>
          <p:nvPr/>
        </p:nvCxnSpPr>
        <p:spPr bwMode="auto">
          <a:xfrm>
            <a:off x="2590800" y="1676400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kstvak 40"/>
          <p:cNvSpPr txBox="1"/>
          <p:nvPr/>
        </p:nvSpPr>
        <p:spPr>
          <a:xfrm>
            <a:off x="6705600" y="1238248"/>
            <a:ext cx="2057400" cy="30777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Energiemaatschappij</a:t>
            </a:r>
          </a:p>
        </p:txBody>
      </p:sp>
      <p:sp>
        <p:nvSpPr>
          <p:cNvPr id="45" name="TextBox 17"/>
          <p:cNvSpPr txBox="1"/>
          <p:nvPr/>
        </p:nvSpPr>
        <p:spPr>
          <a:xfrm>
            <a:off x="533400" y="55626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Core volume:</a:t>
            </a:r>
          </a:p>
        </p:txBody>
      </p:sp>
      <p:pic>
        <p:nvPicPr>
          <p:cNvPr id="361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4696" y="1447800"/>
            <a:ext cx="271649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kstvak 54"/>
          <p:cNvSpPr txBox="1"/>
          <p:nvPr/>
        </p:nvSpPr>
        <p:spPr>
          <a:xfrm>
            <a:off x="1371600" y="1600200"/>
            <a:ext cx="1371600" cy="30777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Reactorfysica</a:t>
            </a:r>
          </a:p>
        </p:txBody>
      </p:sp>
      <p:cxnSp>
        <p:nvCxnSpPr>
          <p:cNvPr id="31" name="Rechte verbindingslijn met pijl 30"/>
          <p:cNvCxnSpPr/>
          <p:nvPr/>
        </p:nvCxnSpPr>
        <p:spPr bwMode="auto">
          <a:xfrm rot="10800000">
            <a:off x="6096000" y="1866303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kstvak 33"/>
          <p:cNvSpPr txBox="1"/>
          <p:nvPr/>
        </p:nvSpPr>
        <p:spPr>
          <a:xfrm>
            <a:off x="6717504" y="1609127"/>
            <a:ext cx="2057400" cy="52322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Thermische geleiding en </a:t>
            </a:r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smelt-temperatuur</a:t>
            </a:r>
            <a:endParaRPr lang="nl-NL" sz="14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5" name="Rechte verbindingslijn met pijl 34"/>
          <p:cNvCxnSpPr/>
          <p:nvPr/>
        </p:nvCxnSpPr>
        <p:spPr bwMode="auto">
          <a:xfrm>
            <a:off x="2590800" y="2047279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kstvak 35"/>
          <p:cNvSpPr txBox="1"/>
          <p:nvPr/>
        </p:nvSpPr>
        <p:spPr>
          <a:xfrm>
            <a:off x="1295400" y="1971079"/>
            <a:ext cx="1447800" cy="30777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Voorkom koken</a:t>
            </a:r>
          </a:p>
        </p:txBody>
      </p:sp>
      <p:cxnSp>
        <p:nvCxnSpPr>
          <p:cNvPr id="37" name="Rechte verbindingslijn met pijl 36"/>
          <p:cNvCxnSpPr/>
          <p:nvPr/>
        </p:nvCxnSpPr>
        <p:spPr bwMode="auto">
          <a:xfrm rot="10800000">
            <a:off x="6096000" y="2246172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Tekstvak 37"/>
          <p:cNvSpPr txBox="1"/>
          <p:nvPr/>
        </p:nvSpPr>
        <p:spPr>
          <a:xfrm>
            <a:off x="6717504" y="2174732"/>
            <a:ext cx="2057400" cy="30777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Thermodynamica</a:t>
            </a:r>
          </a:p>
        </p:txBody>
      </p:sp>
      <p:cxnSp>
        <p:nvCxnSpPr>
          <p:cNvPr id="39" name="Rechte verbindingslijn met pijl 38"/>
          <p:cNvCxnSpPr/>
          <p:nvPr/>
        </p:nvCxnSpPr>
        <p:spPr bwMode="auto">
          <a:xfrm>
            <a:off x="2590800" y="2416375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Tekstvak 42"/>
          <p:cNvSpPr txBox="1"/>
          <p:nvPr/>
        </p:nvSpPr>
        <p:spPr>
          <a:xfrm>
            <a:off x="1295400" y="2340175"/>
            <a:ext cx="1447800" cy="30777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Voorkom koken</a:t>
            </a:r>
          </a:p>
        </p:txBody>
      </p:sp>
      <p:pic>
        <p:nvPicPr>
          <p:cNvPr id="3614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895600"/>
            <a:ext cx="2405062" cy="129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1675" y="4307680"/>
            <a:ext cx="1914525" cy="460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Rechte verbindingslijn met pijl 46"/>
          <p:cNvCxnSpPr/>
          <p:nvPr/>
        </p:nvCxnSpPr>
        <p:spPr bwMode="auto">
          <a:xfrm>
            <a:off x="4038600" y="4548980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614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10254" y="4324352"/>
            <a:ext cx="301454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14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67041" y="4965118"/>
            <a:ext cx="2533648" cy="237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Rechte verbindingslijn met pijl 47"/>
          <p:cNvCxnSpPr/>
          <p:nvPr/>
        </p:nvCxnSpPr>
        <p:spPr bwMode="auto">
          <a:xfrm>
            <a:off x="4038600" y="5403852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614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5222080"/>
            <a:ext cx="4038600" cy="33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57400" y="5549646"/>
            <a:ext cx="2209800" cy="42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Rechte verbindingslijn met pijl 52"/>
          <p:cNvCxnSpPr/>
          <p:nvPr/>
        </p:nvCxnSpPr>
        <p:spPr bwMode="auto">
          <a:xfrm rot="-5400000">
            <a:off x="2666206" y="6320829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oep 56"/>
          <p:cNvGrpSpPr/>
          <p:nvPr/>
        </p:nvGrpSpPr>
        <p:grpSpPr>
          <a:xfrm>
            <a:off x="1981200" y="6397823"/>
            <a:ext cx="1066800" cy="307777"/>
            <a:chOff x="1752600" y="6400800"/>
            <a:chExt cx="1066800" cy="307777"/>
          </a:xfrm>
        </p:grpSpPr>
        <p:sp>
          <p:nvSpPr>
            <p:cNvPr id="54" name="Tekstvak 53"/>
            <p:cNvSpPr txBox="1"/>
            <p:nvPr/>
          </p:nvSpPr>
          <p:spPr>
            <a:xfrm>
              <a:off x="1752600" y="6400800"/>
              <a:ext cx="1066800" cy="307777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endParaRPr lang="nl-NL" sz="1400" dirty="0" smtClean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61480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28800" y="6434136"/>
              <a:ext cx="885825" cy="231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" name="Rechteraccolade 58"/>
          <p:cNvSpPr/>
          <p:nvPr/>
        </p:nvSpPr>
        <p:spPr bwMode="auto">
          <a:xfrm rot="5400000">
            <a:off x="3734992" y="5713808"/>
            <a:ext cx="226216" cy="6858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1481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81400" y="6324600"/>
            <a:ext cx="771525" cy="19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1482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81400" y="6541248"/>
            <a:ext cx="762000" cy="179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0" name="Rechte verbindingslijn met pijl 59"/>
          <p:cNvCxnSpPr/>
          <p:nvPr/>
        </p:nvCxnSpPr>
        <p:spPr bwMode="auto">
          <a:xfrm>
            <a:off x="4391024" y="5775324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61483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60152" y="5664992"/>
            <a:ext cx="40604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6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6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6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6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36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36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  <p:bldP spid="32" grpId="0"/>
      <p:bldP spid="51" grpId="0"/>
      <p:bldP spid="41" grpId="0" animBg="1"/>
      <p:bldP spid="45" grpId="0"/>
      <p:bldP spid="55" grpId="0" animBg="1"/>
      <p:bldP spid="34" grpId="0" animBg="1"/>
      <p:bldP spid="36" grpId="0" animBg="1"/>
      <p:bldP spid="38" grpId="0" animBg="1"/>
      <p:bldP spid="43" grpId="0" animBg="1"/>
      <p:bldP spid="5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028519"/>
            <a:ext cx="1828800" cy="48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</a:rPr>
              <a:t>Voorbeeld</a:t>
            </a:r>
            <a:r>
              <a:rPr lang="en-GB" i="1" kern="1200" dirty="0" smtClean="0">
                <a:solidFill>
                  <a:srgbClr val="000099"/>
                </a:solidFill>
              </a:rPr>
              <a:t>: PWR</a:t>
            </a:r>
            <a:endParaRPr lang="en-US" i="1" kern="1200" dirty="0">
              <a:solidFill>
                <a:srgbClr val="000099"/>
              </a:solidFill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Specificaties</a:t>
            </a:r>
            <a:endParaRPr lang="en-US" dirty="0" smtClean="0">
              <a:latin typeface="+mn-lt"/>
            </a:endParaRPr>
          </a:p>
        </p:txBody>
      </p:sp>
      <p:sp>
        <p:nvSpPr>
          <p:cNvPr id="32" name="TextBox 17"/>
          <p:cNvSpPr txBox="1"/>
          <p:nvPr/>
        </p:nvSpPr>
        <p:spPr>
          <a:xfrm>
            <a:off x="533400" y="270272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 smtClean="0">
                <a:latin typeface="+mn-lt"/>
              </a:rPr>
              <a:t>H/D = 1</a:t>
            </a:r>
            <a:r>
              <a:rPr lang="en-US" dirty="0" smtClean="0">
                <a:latin typeface="+mn-lt"/>
              </a:rPr>
              <a:t>:</a:t>
            </a:r>
            <a:endParaRPr lang="en-US" sz="1400" dirty="0" smtClean="0"/>
          </a:p>
        </p:txBody>
      </p:sp>
      <p:sp>
        <p:nvSpPr>
          <p:cNvPr id="51" name="TextBox 17"/>
          <p:cNvSpPr txBox="1"/>
          <p:nvPr/>
        </p:nvSpPr>
        <p:spPr>
          <a:xfrm>
            <a:off x="533400" y="31358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Vermogensdichtheid</a:t>
            </a:r>
            <a:r>
              <a:rPr lang="en-US" dirty="0" smtClean="0">
                <a:latin typeface="+mn-lt"/>
              </a:rPr>
              <a:t>:</a:t>
            </a:r>
            <a:endParaRPr lang="en-US" sz="1400" dirty="0" smtClean="0"/>
          </a:p>
        </p:txBody>
      </p:sp>
      <p:sp>
        <p:nvSpPr>
          <p:cNvPr id="45" name="TextBox 17"/>
          <p:cNvSpPr txBox="1"/>
          <p:nvPr/>
        </p:nvSpPr>
        <p:spPr>
          <a:xfrm>
            <a:off x="533400" y="5867400"/>
            <a:ext cx="762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Overige</a:t>
            </a:r>
            <a:r>
              <a:rPr lang="en-US" dirty="0" smtClean="0">
                <a:latin typeface="+mn-lt"/>
              </a:rPr>
              <a:t> parameters: </a:t>
            </a:r>
            <a:r>
              <a:rPr lang="en-US" dirty="0" err="1" smtClean="0">
                <a:latin typeface="+mn-lt"/>
              </a:rPr>
              <a:t>verrijkingsfactor</a:t>
            </a:r>
            <a:r>
              <a:rPr lang="en-US" dirty="0" smtClean="0">
                <a:latin typeface="+mn-lt"/>
              </a:rPr>
              <a:t>, control </a:t>
            </a:r>
            <a:r>
              <a:rPr lang="en-US" dirty="0" err="1" smtClean="0">
                <a:latin typeface="+mn-lt"/>
              </a:rPr>
              <a:t>poisson</a:t>
            </a:r>
            <a:r>
              <a:rPr lang="en-US" dirty="0" smtClean="0">
                <a:latin typeface="+mn-lt"/>
              </a:rPr>
              <a:t>, control rods (die </a:t>
            </a:r>
            <a:r>
              <a:rPr lang="en-US" dirty="0" err="1" smtClean="0">
                <a:latin typeface="+mn-lt"/>
              </a:rPr>
              <a:t>nemen</a:t>
            </a:r>
            <a:r>
              <a:rPr lang="en-US" dirty="0" smtClean="0">
                <a:latin typeface="+mn-lt"/>
              </a:rPr>
              <a:t> volume in). </a:t>
            </a:r>
            <a:r>
              <a:rPr lang="en-US" dirty="0" err="1" smtClean="0">
                <a:latin typeface="+mn-lt"/>
              </a:rPr>
              <a:t>Een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iteratief</a:t>
            </a:r>
            <a:r>
              <a:rPr lang="en-US" dirty="0" smtClean="0">
                <a:latin typeface="+mn-lt"/>
              </a:rPr>
              <a:t> engineering </a:t>
            </a:r>
            <a:r>
              <a:rPr lang="en-US" dirty="0" err="1" smtClean="0">
                <a:latin typeface="+mn-lt"/>
              </a:rPr>
              <a:t>proces</a:t>
            </a:r>
            <a:r>
              <a:rPr lang="en-US" dirty="0" smtClean="0">
                <a:latin typeface="+mn-lt"/>
              </a:rPr>
              <a:t>.</a:t>
            </a:r>
          </a:p>
        </p:txBody>
      </p:sp>
      <p:pic>
        <p:nvPicPr>
          <p:cNvPr id="3614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447800"/>
            <a:ext cx="271649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Rechte verbindingslijn met pijl 47"/>
          <p:cNvCxnSpPr/>
          <p:nvPr/>
        </p:nvCxnSpPr>
        <p:spPr bwMode="auto">
          <a:xfrm>
            <a:off x="3429000" y="2895600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Rechte verbindingslijn met pijl 52"/>
          <p:cNvCxnSpPr/>
          <p:nvPr/>
        </p:nvCxnSpPr>
        <p:spPr bwMode="auto">
          <a:xfrm rot="-5400000">
            <a:off x="3429794" y="5409406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4" name="Tekstvak 53"/>
          <p:cNvSpPr txBox="1"/>
          <p:nvPr/>
        </p:nvSpPr>
        <p:spPr>
          <a:xfrm>
            <a:off x="1295400" y="5209401"/>
            <a:ext cx="2286000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+mn-lt"/>
              </a:rPr>
              <a:t>Dichtheid (300 </a:t>
            </a:r>
            <a:r>
              <a:rPr lang="nl-NL" sz="1200" baseline="30000" dirty="0" err="1" smtClean="0">
                <a:latin typeface="+mn-lt"/>
              </a:rPr>
              <a:t>o</a:t>
            </a:r>
            <a:r>
              <a:rPr lang="nl-NL" sz="1200" dirty="0" err="1" smtClean="0">
                <a:latin typeface="+mn-lt"/>
              </a:rPr>
              <a:t>C</a:t>
            </a:r>
            <a:r>
              <a:rPr lang="nl-NL" sz="1200" dirty="0" smtClean="0">
                <a:latin typeface="+mn-lt"/>
              </a:rPr>
              <a:t>: 0.676 g/ml)</a:t>
            </a:r>
          </a:p>
        </p:txBody>
      </p:sp>
      <p:pic>
        <p:nvPicPr>
          <p:cNvPr id="3624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54968" y="2728912"/>
            <a:ext cx="147917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1371601"/>
            <a:ext cx="212352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24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71952" y="2776536"/>
            <a:ext cx="4876800" cy="26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250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3193255"/>
            <a:ext cx="5791200" cy="26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17"/>
          <p:cNvSpPr txBox="1"/>
          <p:nvPr/>
        </p:nvSpPr>
        <p:spPr>
          <a:xfrm>
            <a:off x="533400" y="3559732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+mn-lt"/>
              </a:rPr>
              <a:t># </a:t>
            </a:r>
            <a:r>
              <a:rPr lang="en-US" dirty="0" err="1" smtClean="0">
                <a:latin typeface="+mn-lt"/>
              </a:rPr>
              <a:t>brandstofelementen</a:t>
            </a:r>
            <a:r>
              <a:rPr lang="en-US" dirty="0" smtClean="0">
                <a:latin typeface="+mn-lt"/>
              </a:rPr>
              <a:t>:</a:t>
            </a:r>
            <a:endParaRPr lang="en-US" sz="1400" dirty="0" smtClean="0"/>
          </a:p>
        </p:txBody>
      </p:sp>
      <p:pic>
        <p:nvPicPr>
          <p:cNvPr id="36250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0" y="3505200"/>
            <a:ext cx="355814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17"/>
          <p:cNvSpPr txBox="1"/>
          <p:nvPr/>
        </p:nvSpPr>
        <p:spPr>
          <a:xfrm>
            <a:off x="533400" y="40502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Vloeistofdebiet</a:t>
            </a:r>
            <a:r>
              <a:rPr lang="en-US" dirty="0" smtClean="0">
                <a:latin typeface="+mn-lt"/>
              </a:rPr>
              <a:t>:</a:t>
            </a:r>
            <a:endParaRPr lang="en-US" sz="1400" dirty="0" smtClean="0"/>
          </a:p>
        </p:txBody>
      </p:sp>
      <p:cxnSp>
        <p:nvCxnSpPr>
          <p:cNvPr id="57" name="Rechte verbindingslijn met pijl 56"/>
          <p:cNvCxnSpPr/>
          <p:nvPr/>
        </p:nvCxnSpPr>
        <p:spPr bwMode="auto">
          <a:xfrm>
            <a:off x="4169568" y="4262440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62502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8712" y="4064792"/>
            <a:ext cx="35064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TextBox 17"/>
          <p:cNvSpPr txBox="1"/>
          <p:nvPr/>
        </p:nvSpPr>
        <p:spPr>
          <a:xfrm>
            <a:off x="533400" y="47360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+mn-lt"/>
              </a:rPr>
              <a:t>Snelheid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koelvloeistof</a:t>
            </a:r>
            <a:r>
              <a:rPr lang="en-US" dirty="0" smtClean="0">
                <a:latin typeface="+mn-lt"/>
              </a:rPr>
              <a:t>:</a:t>
            </a:r>
            <a:endParaRPr lang="en-US" sz="1400" dirty="0" smtClean="0"/>
          </a:p>
        </p:txBody>
      </p:sp>
      <p:pic>
        <p:nvPicPr>
          <p:cNvPr id="362503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71800" y="4800600"/>
            <a:ext cx="1285875" cy="278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2504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52675" y="5637218"/>
            <a:ext cx="1685925" cy="20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1" name="Rechte verbindingslijn met pijl 60"/>
          <p:cNvCxnSpPr/>
          <p:nvPr/>
        </p:nvCxnSpPr>
        <p:spPr bwMode="auto">
          <a:xfrm>
            <a:off x="4724400" y="5408612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62505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86400" y="5181599"/>
            <a:ext cx="3637192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6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6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62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62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62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6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362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/>
      <p:bldP spid="51" grpId="0"/>
      <p:bldP spid="45" grpId="0"/>
      <p:bldP spid="54" grpId="0" animBg="1"/>
      <p:bldP spid="46" grpId="0"/>
      <p:bldP spid="50" grpId="0"/>
      <p:bldP spid="5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Thermische</a:t>
            </a:r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transients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Steady state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condities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17"/>
          <p:cNvSpPr txBox="1"/>
          <p:nvPr/>
        </p:nvSpPr>
        <p:spPr>
          <a:xfrm>
            <a:off x="533400" y="21452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Combineer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beide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situaties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lumped-parameter model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Tekstvak 53"/>
          <p:cNvSpPr txBox="1"/>
          <p:nvPr/>
        </p:nvSpPr>
        <p:spPr>
          <a:xfrm>
            <a:off x="3886200" y="3200400"/>
            <a:ext cx="1447800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Calibri" pitchFamily="34" charset="0"/>
                <a:cs typeface="Calibri" pitchFamily="34" charset="0"/>
              </a:rPr>
              <a:t>= 0 in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steady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state</a:t>
            </a:r>
          </a:p>
        </p:txBody>
      </p:sp>
      <p:sp>
        <p:nvSpPr>
          <p:cNvPr id="46" name="TextBox 17"/>
          <p:cNvSpPr txBox="1"/>
          <p:nvPr/>
        </p:nvSpPr>
        <p:spPr>
          <a:xfrm>
            <a:off x="533400" y="3559732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Schrijf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als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TextBox 17"/>
          <p:cNvSpPr txBox="1"/>
          <p:nvPr/>
        </p:nvSpPr>
        <p:spPr>
          <a:xfrm>
            <a:off x="533400" y="47360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Voorbeeld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reactor shutdown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35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2275" y="1287454"/>
            <a:ext cx="1609725" cy="27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17"/>
          <p:cNvSpPr txBox="1"/>
          <p:nvPr/>
        </p:nvSpPr>
        <p:spPr>
          <a:xfrm>
            <a:off x="533400" y="1657116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Uitval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koelinstallatie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35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600200"/>
            <a:ext cx="1981200" cy="51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35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2514600"/>
            <a:ext cx="3505200" cy="50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hteraccolade 30"/>
          <p:cNvSpPr/>
          <p:nvPr/>
        </p:nvSpPr>
        <p:spPr bwMode="auto">
          <a:xfrm rot="5400000">
            <a:off x="5008960" y="2768200"/>
            <a:ext cx="226216" cy="6858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Ovaal 32"/>
          <p:cNvSpPr/>
          <p:nvPr/>
        </p:nvSpPr>
        <p:spPr bwMode="auto">
          <a:xfrm>
            <a:off x="6226968" y="2438400"/>
            <a:ext cx="3810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6172200" y="3200400"/>
            <a:ext cx="1752600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Calibri" pitchFamily="34" charset="0"/>
                <a:cs typeface="Calibri" pitchFamily="34" charset="0"/>
              </a:rPr>
              <a:t>= 0 indien geen koeling</a:t>
            </a:r>
          </a:p>
        </p:txBody>
      </p:sp>
      <p:pic>
        <p:nvPicPr>
          <p:cNvPr id="3635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1" y="3510535"/>
            <a:ext cx="3581400" cy="54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hteraccolade 34"/>
          <p:cNvSpPr/>
          <p:nvPr/>
        </p:nvSpPr>
        <p:spPr bwMode="auto">
          <a:xfrm rot="5400000">
            <a:off x="3027760" y="3742136"/>
            <a:ext cx="238120" cy="812008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Tekstvak 35"/>
          <p:cNvSpPr txBox="1"/>
          <p:nvPr/>
        </p:nvSpPr>
        <p:spPr>
          <a:xfrm>
            <a:off x="1828800" y="4295001"/>
            <a:ext cx="1752600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Adiabatic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heatup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rate</a:t>
            </a:r>
            <a:endParaRPr lang="nl-NL" sz="1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Ovaal 36"/>
          <p:cNvSpPr/>
          <p:nvPr/>
        </p:nvSpPr>
        <p:spPr bwMode="auto">
          <a:xfrm>
            <a:off x="3719512" y="3471864"/>
            <a:ext cx="3810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3962400" y="4295001"/>
            <a:ext cx="2209800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Calibri" pitchFamily="34" charset="0"/>
                <a:cs typeface="Calibri" pitchFamily="34" charset="0"/>
              </a:rPr>
              <a:t>Core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thermal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time constant</a:t>
            </a:r>
          </a:p>
        </p:txBody>
      </p:sp>
      <p:pic>
        <p:nvPicPr>
          <p:cNvPr id="3635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34089" y="4324818"/>
            <a:ext cx="914400" cy="2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kstvak 40"/>
          <p:cNvSpPr txBox="1"/>
          <p:nvPr/>
        </p:nvSpPr>
        <p:spPr>
          <a:xfrm>
            <a:off x="6019800" y="4599801"/>
            <a:ext cx="2667000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Calibri" pitchFamily="34" charset="0"/>
                <a:cs typeface="Calibri" pitchFamily="34" charset="0"/>
              </a:rPr>
              <a:t>Tijd nodig voor warmteoverdracht van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fuel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naar koelmiddel (paar secs)</a:t>
            </a:r>
          </a:p>
        </p:txBody>
      </p:sp>
      <p:pic>
        <p:nvPicPr>
          <p:cNvPr id="36352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3000" y="5105400"/>
            <a:ext cx="3276600" cy="50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17"/>
          <p:cNvSpPr txBox="1"/>
          <p:nvPr/>
        </p:nvSpPr>
        <p:spPr>
          <a:xfrm>
            <a:off x="533400" y="56504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Randvoorwaarde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ep 46"/>
          <p:cNvGrpSpPr/>
          <p:nvPr/>
        </p:nvGrpSpPr>
        <p:grpSpPr>
          <a:xfrm>
            <a:off x="2514600" y="5703096"/>
            <a:ext cx="1757362" cy="294262"/>
            <a:chOff x="2514600" y="5703096"/>
            <a:chExt cx="1757362" cy="294262"/>
          </a:xfrm>
        </p:grpSpPr>
        <p:pic>
          <p:nvPicPr>
            <p:cNvPr id="363528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14600" y="5715000"/>
              <a:ext cx="1757362" cy="282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Rechthoek 43"/>
            <p:cNvSpPr/>
            <p:nvPr/>
          </p:nvSpPr>
          <p:spPr bwMode="auto">
            <a:xfrm>
              <a:off x="2728912" y="5703096"/>
              <a:ext cx="152400" cy="457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9" name="Rechteraccolade 48"/>
          <p:cNvSpPr/>
          <p:nvPr/>
        </p:nvSpPr>
        <p:spPr bwMode="auto">
          <a:xfrm>
            <a:off x="4495800" y="5181600"/>
            <a:ext cx="238120" cy="812008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352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53001" y="5431633"/>
            <a:ext cx="2667000" cy="34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6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63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6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6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6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6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/>
      <p:bldP spid="54" grpId="0" animBg="1"/>
      <p:bldP spid="46" grpId="0"/>
      <p:bldP spid="58" grpId="0"/>
      <p:bldP spid="28" grpId="0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/>
      <p:bldP spid="4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Lange </a:t>
            </a:r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termijn</a:t>
            </a:r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core </a:t>
            </a:r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gedrag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Lange </a:t>
            </a:r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termijn</a:t>
            </a:r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core </a:t>
            </a:r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gedrag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4008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Lange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termijn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effecten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Opbouw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verval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radioactieve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splijtingsproducten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Depletie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brandstof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Opbouw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actiniden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veroorzaken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neutron capture) </a:t>
            </a:r>
          </a:p>
        </p:txBody>
      </p:sp>
      <p:sp>
        <p:nvSpPr>
          <p:cNvPr id="32" name="TextBox 17"/>
          <p:cNvSpPr txBox="1"/>
          <p:nvPr/>
        </p:nvSpPr>
        <p:spPr>
          <a:xfrm>
            <a:off x="533400" y="23738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Vermenigvuldigingsfactor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neemt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tijd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TextBox 17"/>
          <p:cNvSpPr txBox="1"/>
          <p:nvPr/>
        </p:nvSpPr>
        <p:spPr>
          <a:xfrm>
            <a:off x="533400" y="3559732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Merk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op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17"/>
          <p:cNvSpPr txBox="1"/>
          <p:nvPr/>
        </p:nvSpPr>
        <p:spPr>
          <a:xfrm>
            <a:off x="533400" y="50292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Fuel depletion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9" name="Rechteraccolade 48"/>
          <p:cNvSpPr/>
          <p:nvPr/>
        </p:nvSpPr>
        <p:spPr bwMode="auto">
          <a:xfrm>
            <a:off x="4038600" y="3581400"/>
            <a:ext cx="238120" cy="12192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4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438400"/>
            <a:ext cx="1428750" cy="27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ep 38"/>
          <p:cNvGrpSpPr/>
          <p:nvPr/>
        </p:nvGrpSpPr>
        <p:grpSpPr>
          <a:xfrm>
            <a:off x="3048000" y="2819400"/>
            <a:ext cx="3962400" cy="490538"/>
            <a:chOff x="3048000" y="2819400"/>
            <a:chExt cx="3962400" cy="490538"/>
          </a:xfrm>
        </p:grpSpPr>
        <p:sp>
          <p:nvSpPr>
            <p:cNvPr id="54" name="Tekstvak 53"/>
            <p:cNvSpPr txBox="1"/>
            <p:nvPr/>
          </p:nvSpPr>
          <p:spPr>
            <a:xfrm>
              <a:off x="3048000" y="2819400"/>
              <a:ext cx="3962400" cy="461665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r>
                <a:rPr lang="nl-NL" sz="1200" dirty="0" err="1" smtClean="0">
                  <a:latin typeface="Calibri" pitchFamily="34" charset="0"/>
                  <a:cs typeface="Calibri" pitchFamily="34" charset="0"/>
                </a:rPr>
                <a:t>Fuel</a:t>
              </a:r>
              <a:r>
                <a:rPr lang="nl-NL" sz="1200" dirty="0" smtClean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nl-NL" sz="1200" dirty="0" err="1" smtClean="0">
                  <a:latin typeface="Calibri" pitchFamily="34" charset="0"/>
                  <a:cs typeface="Calibri" pitchFamily="34" charset="0"/>
                </a:rPr>
                <a:t>burnup</a:t>
              </a:r>
              <a:r>
                <a:rPr lang="nl-NL" sz="1200" dirty="0" smtClean="0">
                  <a:latin typeface="Calibri" pitchFamily="34" charset="0"/>
                  <a:cs typeface="Calibri" pitchFamily="34" charset="0"/>
                </a:rPr>
                <a:t> en </a:t>
              </a:r>
              <a:r>
                <a:rPr lang="nl-NL" sz="1200" dirty="0" err="1" smtClean="0">
                  <a:latin typeface="Calibri" pitchFamily="34" charset="0"/>
                  <a:cs typeface="Calibri" pitchFamily="34" charset="0"/>
                </a:rPr>
                <a:t>fission</a:t>
              </a:r>
              <a:r>
                <a:rPr lang="nl-NL" sz="1200" dirty="0" smtClean="0">
                  <a:latin typeface="Calibri" pitchFamily="34" charset="0"/>
                  <a:cs typeface="Calibri" pitchFamily="34" charset="0"/>
                </a:rPr>
                <a:t> product </a:t>
              </a:r>
              <a:r>
                <a:rPr lang="nl-NL" sz="1200" dirty="0" err="1" smtClean="0">
                  <a:latin typeface="Calibri" pitchFamily="34" charset="0"/>
                  <a:cs typeface="Calibri" pitchFamily="34" charset="0"/>
                </a:rPr>
                <a:t>buildup</a:t>
              </a:r>
              <a:r>
                <a:rPr lang="nl-NL" sz="1200" dirty="0" smtClean="0">
                  <a:latin typeface="Calibri" pitchFamily="34" charset="0"/>
                  <a:cs typeface="Calibri" pitchFamily="34" charset="0"/>
                </a:rPr>
                <a:t> hebben effect op thermische werkzame doorsnede, en dus        en</a:t>
              </a:r>
            </a:p>
          </p:txBody>
        </p:sp>
        <p:pic>
          <p:nvPicPr>
            <p:cNvPr id="36454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50745" y="3062288"/>
              <a:ext cx="228600" cy="191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454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77000" y="3048000"/>
              <a:ext cx="123825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645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10100" y="3864768"/>
            <a:ext cx="2705100" cy="65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45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545679"/>
            <a:ext cx="2445926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45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4348777"/>
            <a:ext cx="876300" cy="60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455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00363" y="4267200"/>
            <a:ext cx="1062037" cy="24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455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12168" y="5062536"/>
            <a:ext cx="1000125" cy="33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17"/>
          <p:cNvSpPr txBox="1"/>
          <p:nvPr/>
        </p:nvSpPr>
        <p:spPr>
          <a:xfrm>
            <a:off x="533400" y="53456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Splijtingsproducten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fp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die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ontstaan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455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19600" y="5406848"/>
            <a:ext cx="2057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17"/>
          <p:cNvSpPr txBox="1"/>
          <p:nvPr/>
        </p:nvSpPr>
        <p:spPr>
          <a:xfrm>
            <a:off x="533400" y="57150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Reactor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moet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altijd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kritisch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blijven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k = 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dus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voegen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we poisons toe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Box 17"/>
          <p:cNvSpPr txBox="1"/>
          <p:nvPr/>
        </p:nvSpPr>
        <p:spPr>
          <a:xfrm>
            <a:off x="533400" y="6288644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Dus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4555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47799" y="6172200"/>
            <a:ext cx="425167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6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6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64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6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6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64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/>
      <p:bldP spid="46" grpId="0"/>
      <p:bldP spid="42" grpId="0"/>
      <p:bldP spid="49" grpId="0" animBg="1"/>
      <p:bldP spid="40" grpId="0"/>
      <p:bldP spid="43" grpId="0"/>
      <p:bldP spid="4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917872"/>
            <a:ext cx="4079492" cy="58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Splijtingsproducten</a:t>
            </a:r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opbouw</a:t>
            </a:r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en </a:t>
            </a:r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verval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Vermenigvuldigingsfactor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zonder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poisons</a:t>
            </a:r>
          </a:p>
        </p:txBody>
      </p:sp>
      <p:sp>
        <p:nvSpPr>
          <p:cNvPr id="32" name="TextBox 17"/>
          <p:cNvSpPr txBox="1"/>
          <p:nvPr/>
        </p:nvSpPr>
        <p:spPr>
          <a:xfrm>
            <a:off x="533400" y="22098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Fuel depletion en fission product buildup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laten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reactivity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afnemen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TextBox 17"/>
          <p:cNvSpPr txBox="1"/>
          <p:nvPr/>
        </p:nvSpPr>
        <p:spPr>
          <a:xfrm>
            <a:off x="533400" y="3036096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Splijtingsproducten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17"/>
          <p:cNvSpPr txBox="1"/>
          <p:nvPr/>
        </p:nvSpPr>
        <p:spPr>
          <a:xfrm>
            <a:off x="533400" y="41148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Herschrijf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4" name="Tekstvak 53"/>
          <p:cNvSpPr txBox="1"/>
          <p:nvPr/>
        </p:nvSpPr>
        <p:spPr>
          <a:xfrm>
            <a:off x="5715000" y="2590800"/>
            <a:ext cx="3200400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Calibri" pitchFamily="34" charset="0"/>
                <a:cs typeface="Calibri" pitchFamily="34" charset="0"/>
              </a:rPr>
              <a:t>Splijtingsproducten als Xenon en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Samarium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hebben grote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capture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werkzame doorsnede</a:t>
            </a:r>
          </a:p>
        </p:txBody>
      </p:sp>
      <p:sp>
        <p:nvSpPr>
          <p:cNvPr id="40" name="TextBox 17"/>
          <p:cNvSpPr txBox="1"/>
          <p:nvPr/>
        </p:nvSpPr>
        <p:spPr>
          <a:xfrm>
            <a:off x="533400" y="46598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Oplossing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Box 17"/>
          <p:cNvSpPr txBox="1"/>
          <p:nvPr/>
        </p:nvSpPr>
        <p:spPr>
          <a:xfrm>
            <a:off x="533400" y="51816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err="1" smtClean="0">
                <a:latin typeface="Calibri" pitchFamily="34" charset="0"/>
                <a:cs typeface="Calibri" pitchFamily="34" charset="0"/>
              </a:rPr>
              <a:t>korte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 tijden             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Box 17"/>
          <p:cNvSpPr txBox="1"/>
          <p:nvPr/>
        </p:nvSpPr>
        <p:spPr>
          <a:xfrm>
            <a:off x="533400" y="6288644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Halfwaardetijden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jodium-131 (8.0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dagen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), cesium-137 (30.2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jaren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55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2520" y="1073944"/>
            <a:ext cx="4114800" cy="67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17"/>
          <p:cNvSpPr txBox="1"/>
          <p:nvPr/>
        </p:nvSpPr>
        <p:spPr>
          <a:xfrm>
            <a:off x="533400" y="1764268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Excess reactivity</a:t>
            </a:r>
          </a:p>
        </p:txBody>
      </p:sp>
      <p:pic>
        <p:nvPicPr>
          <p:cNvPr id="3655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1724024"/>
            <a:ext cx="2324100" cy="48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Rechte verbindingslijn met pijl 27"/>
          <p:cNvCxnSpPr/>
          <p:nvPr/>
        </p:nvCxnSpPr>
        <p:spPr bwMode="auto">
          <a:xfrm rot="-5400000">
            <a:off x="4092574" y="3692518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kstvak 28"/>
          <p:cNvSpPr txBox="1"/>
          <p:nvPr/>
        </p:nvSpPr>
        <p:spPr>
          <a:xfrm>
            <a:off x="2759864" y="3779040"/>
            <a:ext cx="1775620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Fission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rate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: opbouw </a:t>
            </a:r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fp</a:t>
            </a:r>
            <a:endParaRPr lang="nl-NL" sz="12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0" name="Rechte verbindingslijn met pijl 29"/>
          <p:cNvCxnSpPr/>
          <p:nvPr/>
        </p:nvCxnSpPr>
        <p:spPr bwMode="auto">
          <a:xfrm rot="-5400000">
            <a:off x="4876006" y="3694902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kstvak 30"/>
          <p:cNvSpPr txBox="1"/>
          <p:nvPr/>
        </p:nvSpPr>
        <p:spPr>
          <a:xfrm>
            <a:off x="4795840" y="3785409"/>
            <a:ext cx="762000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fp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verval</a:t>
            </a:r>
          </a:p>
        </p:txBody>
      </p:sp>
      <p:cxnSp>
        <p:nvCxnSpPr>
          <p:cNvPr id="33" name="Rechte verbindingslijn met pijl 32"/>
          <p:cNvCxnSpPr/>
          <p:nvPr/>
        </p:nvCxnSpPr>
        <p:spPr bwMode="auto">
          <a:xfrm rot="-5400000">
            <a:off x="5715794" y="3694902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kstvak 33"/>
          <p:cNvSpPr txBox="1"/>
          <p:nvPr/>
        </p:nvSpPr>
        <p:spPr>
          <a:xfrm>
            <a:off x="5791200" y="3779040"/>
            <a:ext cx="1600200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200" dirty="0" err="1" smtClean="0">
                <a:latin typeface="Calibri" pitchFamily="34" charset="0"/>
                <a:cs typeface="Calibri" pitchFamily="34" charset="0"/>
              </a:rPr>
              <a:t>fp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neutron absorptie</a:t>
            </a:r>
          </a:p>
        </p:txBody>
      </p:sp>
      <p:pic>
        <p:nvPicPr>
          <p:cNvPr id="3655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3846" y="4060032"/>
            <a:ext cx="2400954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55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4240092"/>
            <a:ext cx="990600" cy="20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557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4545808"/>
            <a:ext cx="3048000" cy="57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557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47900" y="5236368"/>
            <a:ext cx="8001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557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02864" y="5250656"/>
            <a:ext cx="1514475" cy="27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17"/>
          <p:cNvSpPr txBox="1"/>
          <p:nvPr/>
        </p:nvSpPr>
        <p:spPr>
          <a:xfrm>
            <a:off x="533400" y="55742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err="1" smtClean="0">
                <a:latin typeface="Calibri" pitchFamily="34" charset="0"/>
                <a:cs typeface="Calibri" pitchFamily="34" charset="0"/>
              </a:rPr>
              <a:t>lange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 tijden            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5578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0" y="5645026"/>
            <a:ext cx="762000" cy="24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5579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69544" y="5603080"/>
            <a:ext cx="10144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6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6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6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6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6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6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365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365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2" grpId="0"/>
      <p:bldP spid="46" grpId="0"/>
      <p:bldP spid="42" grpId="0"/>
      <p:bldP spid="54" grpId="0" animBg="1"/>
      <p:bldP spid="40" grpId="0"/>
      <p:bldP spid="43" grpId="0"/>
      <p:bldP spid="45" grpId="0"/>
      <p:bldP spid="25" grpId="0"/>
      <p:bldP spid="29" grpId="0" animBg="1"/>
      <p:bldP spid="31" grpId="0" animBg="1"/>
      <p:bldP spid="34" grpId="0" animBg="1"/>
      <p:bldP spid="4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710074"/>
            <a:ext cx="4495800" cy="69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Xenon </a:t>
            </a:r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vergiftiging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Absorptie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werkzame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doorsnede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Box 17"/>
          <p:cNvSpPr txBox="1"/>
          <p:nvPr/>
        </p:nvSpPr>
        <p:spPr>
          <a:xfrm>
            <a:off x="533400" y="41148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Box 17"/>
          <p:cNvSpPr txBox="1"/>
          <p:nvPr/>
        </p:nvSpPr>
        <p:spPr>
          <a:xfrm>
            <a:off x="533400" y="54218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Na reactor start-up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bouwen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I en X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concentraties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op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naar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evenwicht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533400" y="1600200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Productie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verval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ep 35"/>
          <p:cNvGrpSpPr/>
          <p:nvPr/>
        </p:nvGrpSpPr>
        <p:grpSpPr>
          <a:xfrm>
            <a:off x="3962400" y="1262064"/>
            <a:ext cx="1219200" cy="267631"/>
            <a:chOff x="3962400" y="1262064"/>
            <a:chExt cx="1219200" cy="267631"/>
          </a:xfrm>
        </p:grpSpPr>
        <p:pic>
          <p:nvPicPr>
            <p:cNvPr id="36659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62400" y="1295400"/>
              <a:ext cx="1219200" cy="234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Rechthoek 34"/>
            <p:cNvSpPr/>
            <p:nvPr/>
          </p:nvSpPr>
          <p:spPr bwMode="auto">
            <a:xfrm>
              <a:off x="4405312" y="1262064"/>
              <a:ext cx="152400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665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2514600"/>
            <a:ext cx="5110163" cy="157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5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4237786"/>
            <a:ext cx="2057400" cy="49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5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4800600"/>
            <a:ext cx="4263329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kstvak 36"/>
          <p:cNvSpPr txBox="1"/>
          <p:nvPr/>
        </p:nvSpPr>
        <p:spPr>
          <a:xfrm>
            <a:off x="6477000" y="4926033"/>
            <a:ext cx="2438400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200" dirty="0" smtClean="0">
                <a:latin typeface="Calibri" pitchFamily="34" charset="0"/>
                <a:cs typeface="Calibri" pitchFamily="34" charset="0"/>
              </a:rPr>
              <a:t>Verwaarloos verval van cesium, en geen absorptie door </a:t>
            </a:r>
            <a:r>
              <a:rPr lang="nl-NL" sz="1200" baseline="30000" dirty="0" smtClean="0">
                <a:latin typeface="Calibri" pitchFamily="34" charset="0"/>
                <a:cs typeface="Calibri" pitchFamily="34" charset="0"/>
              </a:rPr>
              <a:t>135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I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6477000" y="4343400"/>
            <a:ext cx="2286000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Neem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tellurium-235 en jodium-135 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samen</a:t>
            </a:r>
            <a:endParaRPr lang="en-US" sz="1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TextBox 17"/>
          <p:cNvSpPr txBox="1"/>
          <p:nvPr/>
        </p:nvSpPr>
        <p:spPr>
          <a:xfrm>
            <a:off x="533400" y="6031468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Evenwichtconcentraties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en</a:t>
            </a:r>
          </a:p>
        </p:txBody>
      </p:sp>
      <p:sp>
        <p:nvSpPr>
          <p:cNvPr id="47" name="TextBox 17"/>
          <p:cNvSpPr txBox="1"/>
          <p:nvPr/>
        </p:nvSpPr>
        <p:spPr>
          <a:xfrm>
            <a:off x="533400" y="6412468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hoge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fluxen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6111372"/>
            <a:ext cx="1666875" cy="27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4936" y="5962412"/>
            <a:ext cx="1914525" cy="52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31328" y="6491052"/>
            <a:ext cx="1066800" cy="25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6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66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3" grpId="0"/>
      <p:bldP spid="45" grpId="0"/>
      <p:bldP spid="25" grpId="0"/>
      <p:bldP spid="37" grpId="0" animBg="1"/>
      <p:bldP spid="38" grpId="0" animBg="1"/>
      <p:bldP spid="44" grpId="0"/>
      <p:bldP spid="4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Xenon en reactor shutdown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Tijdens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shutdown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hebben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we concentraties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en</a:t>
            </a:r>
          </a:p>
        </p:txBody>
      </p:sp>
      <p:sp>
        <p:nvSpPr>
          <p:cNvPr id="43" name="TextBox 17"/>
          <p:cNvSpPr txBox="1"/>
          <p:nvPr/>
        </p:nvSpPr>
        <p:spPr>
          <a:xfrm>
            <a:off x="533400" y="20574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Box 17"/>
          <p:cNvSpPr txBox="1"/>
          <p:nvPr/>
        </p:nvSpPr>
        <p:spPr>
          <a:xfrm>
            <a:off x="533400" y="53456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Negatieve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reactivity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bijdrage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533400" y="1600200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err="1" smtClean="0">
                <a:latin typeface="Calibri" pitchFamily="34" charset="0"/>
                <a:cs typeface="Calibri" pitchFamily="34" charset="0"/>
              </a:rPr>
              <a:t>Stel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        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in</a:t>
            </a:r>
          </a:p>
        </p:txBody>
      </p:sp>
      <p:pic>
        <p:nvPicPr>
          <p:cNvPr id="3665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545432"/>
            <a:ext cx="2057400" cy="49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5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0271" y="2414588"/>
            <a:ext cx="4263329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kstvak 37"/>
          <p:cNvSpPr txBox="1"/>
          <p:nvPr/>
        </p:nvSpPr>
        <p:spPr>
          <a:xfrm>
            <a:off x="2895600" y="4052887"/>
            <a:ext cx="1143000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Xenon 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verval</a:t>
            </a:r>
            <a:endParaRPr lang="en-US" sz="12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76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273968"/>
            <a:ext cx="209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69301" y="1309688"/>
            <a:ext cx="293299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4897" y="1676598"/>
            <a:ext cx="609600" cy="24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2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83545" y="2110144"/>
            <a:ext cx="1897856" cy="28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17"/>
          <p:cNvSpPr txBox="1"/>
          <p:nvPr/>
        </p:nvSpPr>
        <p:spPr>
          <a:xfrm>
            <a:off x="533400" y="2459592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Invullen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7" name="Rechte verbindingslijn met pijl 26"/>
          <p:cNvCxnSpPr/>
          <p:nvPr/>
        </p:nvCxnSpPr>
        <p:spPr bwMode="auto">
          <a:xfrm>
            <a:off x="1047752" y="3114625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6762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09752" y="2895600"/>
            <a:ext cx="2762248" cy="42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Rechte verbindingslijn met pijl 27"/>
          <p:cNvCxnSpPr/>
          <p:nvPr/>
        </p:nvCxnSpPr>
        <p:spPr bwMode="auto">
          <a:xfrm>
            <a:off x="1676400" y="3548064"/>
            <a:ext cx="6096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67626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4600" y="3319464"/>
            <a:ext cx="3352800" cy="44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hteraccolade 28"/>
          <p:cNvSpPr/>
          <p:nvPr/>
        </p:nvSpPr>
        <p:spPr bwMode="auto">
          <a:xfrm rot="5400000">
            <a:off x="4757740" y="2952747"/>
            <a:ext cx="238120" cy="18288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hteraccolade 29"/>
          <p:cNvSpPr/>
          <p:nvPr/>
        </p:nvSpPr>
        <p:spPr bwMode="auto">
          <a:xfrm rot="5400000">
            <a:off x="3314700" y="3557587"/>
            <a:ext cx="228600" cy="6096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4191000" y="4052887"/>
            <a:ext cx="1828800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Xenon 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uit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jodium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verval</a:t>
            </a:r>
            <a:endParaRPr lang="en-US" sz="1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17"/>
          <p:cNvSpPr txBox="1"/>
          <p:nvPr/>
        </p:nvSpPr>
        <p:spPr>
          <a:xfrm>
            <a:off x="533400" y="4290536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enkele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dagen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7627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14401" y="4736069"/>
            <a:ext cx="4859914" cy="52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28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86163" y="5421868"/>
            <a:ext cx="833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7629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92989" y="3295650"/>
            <a:ext cx="3151011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90600" y="5715000"/>
            <a:ext cx="4114800" cy="67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76400" y="6527008"/>
            <a:ext cx="2057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Ovaal 39"/>
          <p:cNvSpPr/>
          <p:nvPr/>
        </p:nvSpPr>
        <p:spPr bwMode="auto">
          <a:xfrm>
            <a:off x="1564480" y="6003128"/>
            <a:ext cx="6858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2" name="Rechte verbindingslijn 41"/>
          <p:cNvCxnSpPr/>
          <p:nvPr/>
        </p:nvCxnSpPr>
        <p:spPr bwMode="auto">
          <a:xfrm>
            <a:off x="6872288" y="5943600"/>
            <a:ext cx="381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6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6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67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67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67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67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67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3" grpId="0"/>
      <p:bldP spid="45" grpId="0"/>
      <p:bldP spid="25" grpId="0"/>
      <p:bldP spid="38" grpId="0" animBg="1"/>
      <p:bldP spid="24" grpId="0"/>
      <p:bldP spid="29" grpId="0" animBg="1"/>
      <p:bldP spid="30" grpId="0" animBg="1"/>
      <p:bldP spid="31" grpId="0" animBg="1"/>
      <p:bldP spid="32" grpId="0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E3B9A-920A-4125-978D-897D40EA07B2}" type="slidenum">
              <a:rPr lang="en-US" smtClean="0">
                <a:latin typeface="Calibri" pitchFamily="34" charset="0"/>
                <a:cs typeface="Calibri" pitchFamily="34" charset="0"/>
              </a:rPr>
              <a:pPr>
                <a:defRPr/>
              </a:pPr>
              <a:t>5</a:t>
            </a:fld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7324" y="2257045"/>
            <a:ext cx="3876676" cy="4600955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0"/>
            <a:ext cx="9144000" cy="990600"/>
          </a:xfrm>
          <a:prstGeom prst="rect">
            <a:avLst/>
          </a:prstGeom>
          <a:noFill/>
          <a:ln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i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Neutron life cycle </a:t>
            </a:r>
            <a:r>
              <a:rPr lang="en-GB" sz="3600" b="1" i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 thermische reactor</a:t>
            </a:r>
            <a:endParaRPr lang="en-US" sz="3600" b="1" i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473005"/>
            <a:ext cx="3048000" cy="1384995"/>
          </a:xfrm>
          <a:prstGeom prst="rect">
            <a:avLst/>
          </a:prstGeom>
          <a:solidFill>
            <a:srgbClr val="FEFCAC"/>
          </a:solidFill>
        </p:spPr>
        <p:txBody>
          <a:bodyPr wrap="square" rtlCol="0">
            <a:spAutoFit/>
          </a:bodyPr>
          <a:lstStyle/>
          <a:p>
            <a:r>
              <a:rPr lang="en-US" sz="1400" smtClean="0">
                <a:latin typeface="Calibri" pitchFamily="34" charset="0"/>
                <a:cs typeface="Calibri" pitchFamily="34" charset="0"/>
              </a:rPr>
              <a:t>Cyclus in een snelle kweekreactor is geheel anders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  <a:p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r>
              <a:rPr lang="en-US" sz="1400" smtClean="0">
                <a:latin typeface="Calibri" pitchFamily="34" charset="0"/>
                <a:cs typeface="Calibri" pitchFamily="34" charset="0"/>
              </a:rPr>
              <a:t>Energieverlies wordt geminimaliseerd en bijna alle splijtingen vinden plaats door snelle neutronen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886200"/>
            <a:ext cx="2895600" cy="861774"/>
          </a:xfrm>
          <a:prstGeom prst="rect">
            <a:avLst/>
          </a:prstGeom>
          <a:solidFill>
            <a:srgbClr val="FEFCAC"/>
          </a:solidFill>
        </p:spPr>
        <p:txBody>
          <a:bodyPr wrap="square" rtlCol="0">
            <a:spAutoFit/>
          </a:bodyPr>
          <a:lstStyle/>
          <a:p>
            <a:r>
              <a:rPr lang="en-US" sz="1400" smtClean="0">
                <a:latin typeface="Calibri" pitchFamily="34" charset="0"/>
                <a:cs typeface="Calibri" pitchFamily="34" charset="0"/>
              </a:rPr>
              <a:t>Verrijking beinvloedt</a:t>
            </a:r>
          </a:p>
          <a:p>
            <a:r>
              <a:rPr lang="en-US" sz="1200" smtClean="0">
                <a:latin typeface="Calibri" pitchFamily="34" charset="0"/>
                <a:cs typeface="Calibri" pitchFamily="34" charset="0"/>
              </a:rPr>
              <a:t>  thermal utilization </a:t>
            </a:r>
            <a:r>
              <a:rPr lang="en-US" sz="1200" i="1" smtClean="0">
                <a:latin typeface="Calibri" pitchFamily="34" charset="0"/>
                <a:cs typeface="Calibri" pitchFamily="34" charset="0"/>
              </a:rPr>
              <a:t>f</a:t>
            </a:r>
          </a:p>
          <a:p>
            <a:r>
              <a:rPr lang="en-US" sz="1200" smtClean="0">
                <a:latin typeface="Calibri" pitchFamily="34" charset="0"/>
                <a:cs typeface="Calibri" pitchFamily="34" charset="0"/>
              </a:rPr>
              <a:t>  reproduction factor </a:t>
            </a:r>
            <a:r>
              <a:rPr lang="en-US" sz="1200" i="1" smtClean="0">
                <a:latin typeface="Calibri" pitchFamily="34" charset="0"/>
                <a:cs typeface="Calibri" pitchFamily="34" charset="0"/>
                <a:sym typeface="Symbol"/>
              </a:rPr>
              <a:t></a:t>
            </a:r>
            <a:endParaRPr lang="en-US" sz="1200" i="1" smtClean="0">
              <a:latin typeface="Calibri" pitchFamily="34" charset="0"/>
              <a:cs typeface="Calibri" pitchFamily="34" charset="0"/>
            </a:endParaRPr>
          </a:p>
          <a:p>
            <a:r>
              <a:rPr lang="en-US" sz="1200" smtClean="0">
                <a:latin typeface="Calibri" pitchFamily="34" charset="0"/>
                <a:cs typeface="Calibri" pitchFamily="34" charset="0"/>
              </a:rPr>
              <a:t>  resonance escape probability </a:t>
            </a:r>
            <a:r>
              <a:rPr lang="en-US" sz="1200" i="1" smtClean="0">
                <a:latin typeface="Calibri" pitchFamily="34" charset="0"/>
                <a:cs typeface="Calibri" pitchFamily="34" charset="0"/>
              </a:rPr>
              <a:t>p</a:t>
            </a:r>
            <a:endParaRPr lang="en-US" sz="12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371600"/>
            <a:ext cx="45720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Samarium </a:t>
            </a:r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vergiftiging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Werkzame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doorsnede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absorptie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Box 17"/>
          <p:cNvSpPr txBox="1"/>
          <p:nvPr/>
        </p:nvSpPr>
        <p:spPr>
          <a:xfrm>
            <a:off x="533400" y="4386264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Combineren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533400" y="1600200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Vervalreeks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1524000" y="3178968"/>
            <a:ext cx="1066800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Promothium</a:t>
            </a:r>
            <a:endParaRPr lang="en-US" sz="1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533400" y="2352432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            en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hteraccolade 29"/>
          <p:cNvSpPr/>
          <p:nvPr/>
        </p:nvSpPr>
        <p:spPr bwMode="auto">
          <a:xfrm rot="5400000">
            <a:off x="1714500" y="2705100"/>
            <a:ext cx="228600" cy="6096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17"/>
          <p:cNvSpPr txBox="1"/>
          <p:nvPr/>
        </p:nvSpPr>
        <p:spPr>
          <a:xfrm>
            <a:off x="533400" y="3505200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Shutdown yield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86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8412" y="3148396"/>
            <a:ext cx="2795588" cy="3709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6744" y="1331120"/>
            <a:ext cx="781050" cy="21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1595432"/>
            <a:ext cx="2128837" cy="645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2297676"/>
            <a:ext cx="2362200" cy="48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307432"/>
            <a:ext cx="2514600" cy="462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echteraccolade 36"/>
          <p:cNvSpPr/>
          <p:nvPr/>
        </p:nvSpPr>
        <p:spPr bwMode="auto">
          <a:xfrm rot="5400000">
            <a:off x="4762500" y="2705100"/>
            <a:ext cx="228600" cy="6096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4572000" y="3178968"/>
            <a:ext cx="914400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Samarium</a:t>
            </a:r>
          </a:p>
        </p:txBody>
      </p:sp>
      <p:pic>
        <p:nvPicPr>
          <p:cNvPr id="36864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24088" y="3567112"/>
            <a:ext cx="1966912" cy="2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4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05037" y="3876672"/>
            <a:ext cx="2581275" cy="32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4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02656" y="4267614"/>
            <a:ext cx="3157537" cy="60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17"/>
          <p:cNvSpPr txBox="1"/>
          <p:nvPr/>
        </p:nvSpPr>
        <p:spPr>
          <a:xfrm>
            <a:off x="533400" y="51054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Na shutdown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neemt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samarium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concentratie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toe met 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8650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19400" y="5410200"/>
            <a:ext cx="1114425" cy="33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17"/>
          <p:cNvSpPr txBox="1"/>
          <p:nvPr/>
        </p:nvSpPr>
        <p:spPr>
          <a:xfrm>
            <a:off x="533400" y="5830669"/>
            <a:ext cx="403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Forse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extra reactivity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nodig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kunnen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herstarten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6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5" grpId="0"/>
      <p:bldP spid="25" grpId="0"/>
      <p:bldP spid="38" grpId="0" animBg="1"/>
      <p:bldP spid="24" grpId="0"/>
      <p:bldP spid="30" grpId="0" animBg="1"/>
      <p:bldP spid="32" grpId="0"/>
      <p:bldP spid="37" grpId="0" animBg="1"/>
      <p:bldP spid="41" grpId="0" animBg="1"/>
      <p:bldP spid="44" grpId="0"/>
      <p:bldP spid="4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67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0720" y="4819648"/>
            <a:ext cx="3438525" cy="65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557336"/>
            <a:ext cx="2600325" cy="51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Brandstofdepletie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err="1" smtClean="0">
                <a:latin typeface="Calibri" pitchFamily="34" charset="0"/>
                <a:cs typeface="Calibri" pitchFamily="34" charset="0"/>
              </a:rPr>
              <a:t>Vermogensdichtheid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                     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opsplitsen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Box 17"/>
          <p:cNvSpPr txBox="1"/>
          <p:nvPr/>
        </p:nvSpPr>
        <p:spPr>
          <a:xfrm>
            <a:off x="533400" y="39740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Fluence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533400" y="1600200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Vergelijkingen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533400" y="263818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Plutonium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TextBox 17"/>
          <p:cNvSpPr txBox="1"/>
          <p:nvPr/>
        </p:nvSpPr>
        <p:spPr>
          <a:xfrm>
            <a:off x="533400" y="3593068"/>
            <a:ext cx="762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Integreer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25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5638800" y="1676400"/>
            <a:ext cx="1066800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Uranium-235</a:t>
            </a:r>
          </a:p>
        </p:txBody>
      </p:sp>
      <p:sp>
        <p:nvSpPr>
          <p:cNvPr id="44" name="TextBox 17"/>
          <p:cNvSpPr txBox="1"/>
          <p:nvPr/>
        </p:nvSpPr>
        <p:spPr>
          <a:xfrm>
            <a:off x="533400" y="44958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Evenzo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28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TextBox 17"/>
          <p:cNvSpPr txBox="1"/>
          <p:nvPr/>
        </p:nvSpPr>
        <p:spPr>
          <a:xfrm>
            <a:off x="533400" y="4953000"/>
            <a:ext cx="403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vinden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96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38812" y="2667000"/>
            <a:ext cx="34051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6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1283496"/>
            <a:ext cx="1219200" cy="27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6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912" y="1190624"/>
            <a:ext cx="3624263" cy="48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7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5592" y="2051781"/>
            <a:ext cx="2583656" cy="50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kstvak 28"/>
          <p:cNvSpPr txBox="1"/>
          <p:nvPr/>
        </p:nvSpPr>
        <p:spPr>
          <a:xfrm>
            <a:off x="5638800" y="2189977"/>
            <a:ext cx="1066800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Uranium-238</a:t>
            </a:r>
          </a:p>
        </p:txBody>
      </p:sp>
      <p:pic>
        <p:nvPicPr>
          <p:cNvPr id="36967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28800" y="2590800"/>
            <a:ext cx="3837494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7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200" y="3124200"/>
            <a:ext cx="3128962" cy="401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7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97885" y="3593305"/>
            <a:ext cx="25669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7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24000" y="3955256"/>
            <a:ext cx="1643062" cy="48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75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5000" y="4524666"/>
            <a:ext cx="2514600" cy="316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676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95800" y="4530090"/>
            <a:ext cx="9144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kstvak 35"/>
          <p:cNvSpPr txBox="1"/>
          <p:nvPr/>
        </p:nvSpPr>
        <p:spPr>
          <a:xfrm>
            <a:off x="4114800" y="4191000"/>
            <a:ext cx="1371600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Kleine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absorptie</a:t>
            </a:r>
            <a:endParaRPr lang="en-US" sz="1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7696200" y="5638800"/>
            <a:ext cx="609600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Calibri" pitchFamily="34" charset="0"/>
                <a:cs typeface="Calibri" pitchFamily="34" charset="0"/>
              </a:rPr>
              <a:t>PWR</a:t>
            </a:r>
          </a:p>
        </p:txBody>
      </p:sp>
      <p:sp>
        <p:nvSpPr>
          <p:cNvPr id="40" name="TextBox 17"/>
          <p:cNvSpPr txBox="1"/>
          <p:nvPr/>
        </p:nvSpPr>
        <p:spPr>
          <a:xfrm>
            <a:off x="533400" y="5636424"/>
            <a:ext cx="403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Breeding ratio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9678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09800" y="5562600"/>
            <a:ext cx="2667000" cy="53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17"/>
          <p:cNvSpPr txBox="1"/>
          <p:nvPr/>
        </p:nvSpPr>
        <p:spPr>
          <a:xfrm>
            <a:off x="533400" y="6248400"/>
            <a:ext cx="403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Verder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9679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24000" y="6248400"/>
            <a:ext cx="3855720" cy="42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69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6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6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6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6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6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69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6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369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69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5" grpId="0"/>
      <p:bldP spid="25" grpId="0"/>
      <p:bldP spid="24" grpId="0"/>
      <p:bldP spid="32" grpId="0"/>
      <p:bldP spid="41" grpId="0" animBg="1"/>
      <p:bldP spid="44" grpId="0"/>
      <p:bldP spid="46" grpId="0"/>
      <p:bldP spid="29" grpId="0" animBg="1"/>
      <p:bldP spid="36" grpId="0" animBg="1"/>
      <p:bldP spid="39" grpId="0" animBg="1"/>
      <p:bldP spid="40" grpId="0"/>
      <p:bldP spid="4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Burnable poisons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Los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neutronabsorbers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op 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koelvloeistof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533400" y="1600200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Beperk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hiermee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excess reactivity</a:t>
            </a:r>
          </a:p>
        </p:txBody>
      </p:sp>
      <p:sp>
        <p:nvSpPr>
          <p:cNvPr id="24" name="TextBox 17"/>
          <p:cNvSpPr txBox="1"/>
          <p:nvPr/>
        </p:nvSpPr>
        <p:spPr>
          <a:xfrm>
            <a:off x="533400" y="2133600"/>
            <a:ext cx="746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Deze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materialen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hebben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grote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absorptie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werkzame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doorsnede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worden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opgebrand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zijn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effectief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het begin van het reactor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leven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70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275775"/>
            <a:ext cx="5181600" cy="358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17"/>
          <p:cNvSpPr txBox="1"/>
          <p:nvPr/>
        </p:nvSpPr>
        <p:spPr>
          <a:xfrm>
            <a:off x="533400" y="2935069"/>
            <a:ext cx="3048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Lumping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leidt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tot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ruimtelijke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self-shielding</a:t>
            </a:r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7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4" grpId="0"/>
      <p:bldP spid="3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Splijtingsproducten</a:t>
            </a:r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en </a:t>
            </a:r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actiniden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543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Productie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splijtingsproducten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potentieel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gezondheidsrisico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17"/>
          <p:cNvSpPr txBox="1"/>
          <p:nvPr/>
        </p:nvSpPr>
        <p:spPr>
          <a:xfrm>
            <a:off x="533400" y="1981200"/>
            <a:ext cx="3962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ongeveer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eeuw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komt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radioactiviteit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actiniden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en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niet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splijtingsproducten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71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852469"/>
            <a:ext cx="3505200" cy="500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7"/>
          <p:cNvSpPr txBox="1"/>
          <p:nvPr/>
        </p:nvSpPr>
        <p:spPr>
          <a:xfrm>
            <a:off x="533400" y="1535668"/>
            <a:ext cx="7543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Belangrijk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zijn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jodium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, strontium en cesium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533400" y="2971800"/>
            <a:ext cx="4572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mtClean="0">
                <a:latin typeface="Calibri" pitchFamily="34" charset="0"/>
                <a:cs typeface="Calibri" pitchFamily="34" charset="0"/>
              </a:rPr>
              <a:t>Tim van der Hagen (TU Delft) over hoogradioactief afval. Bij 100% gebruik van kernenergie</a:t>
            </a:r>
          </a:p>
          <a:p>
            <a:pPr lvl="1">
              <a:defRPr/>
            </a:pPr>
            <a:r>
              <a:rPr lang="en-US" sz="1600" smtClean="0">
                <a:latin typeface="Calibri" pitchFamily="34" charset="0"/>
                <a:cs typeface="Calibri" pitchFamily="34" charset="0"/>
              </a:rPr>
              <a:t>Afval per gezin 0.4 gram per jaar</a:t>
            </a:r>
          </a:p>
          <a:p>
            <a:pPr lvl="1">
              <a:defRPr/>
            </a:pPr>
            <a:r>
              <a:rPr lang="en-US" sz="1600" smtClean="0">
                <a:latin typeface="Calibri" pitchFamily="34" charset="0"/>
                <a:cs typeface="Calibri" pitchFamily="34" charset="0"/>
              </a:rPr>
              <a:t>In een leven, 1 biljartbal per persoon</a:t>
            </a:r>
          </a:p>
          <a:p>
            <a:pPr lvl="1">
              <a:defRPr/>
            </a:pPr>
            <a:endParaRPr lang="en-US" sz="160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smtClean="0">
                <a:latin typeface="Calibri" pitchFamily="34" charset="0"/>
                <a:cs typeface="Calibri" pitchFamily="34" charset="0"/>
              </a:rPr>
              <a:t>Borssele: 1.5 kubieke meter per jaar:</a:t>
            </a:r>
          </a:p>
          <a:p>
            <a:pPr lvl="3">
              <a:defRPr/>
            </a:pPr>
            <a:r>
              <a:rPr lang="en-US" sz="1600" smtClean="0">
                <a:latin typeface="Calibri" pitchFamily="34" charset="0"/>
                <a:cs typeface="Calibri" pitchFamily="34" charset="0"/>
              </a:rPr>
              <a:t>140 kilo actiniden, </a:t>
            </a:r>
          </a:p>
          <a:p>
            <a:pPr lvl="3">
              <a:defRPr/>
            </a:pPr>
            <a:r>
              <a:rPr lang="en-US" sz="1600" smtClean="0">
                <a:latin typeface="Calibri" pitchFamily="34" charset="0"/>
                <a:cs typeface="Calibri" pitchFamily="34" charset="0"/>
              </a:rPr>
              <a:t>450 kilo splijtingsproducten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533400" y="541020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mtClean="0">
                <a:latin typeface="Calibri" pitchFamily="34" charset="0"/>
                <a:cs typeface="Calibri" pitchFamily="34" charset="0"/>
              </a:rPr>
              <a:t>Snelle reactoren (4e generatie) maken transmutatie mogelijk: reduceer levensduur van 220.000 jaar tot 500 – 5000 jaar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10" grpId="0"/>
      <p:bldP spid="8" grpId="0"/>
      <p:bldP spid="1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20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727796"/>
            <a:ext cx="4648200" cy="213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Diffusielengte</a:t>
            </a:r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Afstand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die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neutron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aflegt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geboorte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op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r = 0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tot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absorptie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TextBox 17"/>
          <p:cNvSpPr txBox="1"/>
          <p:nvPr/>
        </p:nvSpPr>
        <p:spPr>
          <a:xfrm>
            <a:off x="533400" y="1840468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2590800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Met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TextBox 17"/>
          <p:cNvSpPr txBox="1"/>
          <p:nvPr/>
        </p:nvSpPr>
        <p:spPr>
          <a:xfrm>
            <a:off x="533400" y="3383516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Uitrekenen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levert</a:t>
            </a:r>
            <a:endParaRPr lang="en-US" baseline="-25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PIJL-RECHTS 45"/>
          <p:cNvSpPr/>
          <p:nvPr/>
        </p:nvSpPr>
        <p:spPr bwMode="auto">
          <a:xfrm>
            <a:off x="3581400" y="3371848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533400" y="4078069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Diffusielengte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evenredig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rms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diffusieafstand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geboorte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tot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absorptie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17"/>
          <p:cNvSpPr txBox="1"/>
          <p:nvPr/>
        </p:nvSpPr>
        <p:spPr>
          <a:xfrm>
            <a:off x="533400" y="4459069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Vrije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weglengte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" name="TextBox 17"/>
          <p:cNvSpPr txBox="1"/>
          <p:nvPr/>
        </p:nvSpPr>
        <p:spPr>
          <a:xfrm>
            <a:off x="533400" y="48006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Isotrope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verstrooiing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1006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1" y="2535086"/>
            <a:ext cx="2362200" cy="50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1600200"/>
            <a:ext cx="1624012" cy="91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hteraccolade 32"/>
          <p:cNvSpPr/>
          <p:nvPr/>
        </p:nvSpPr>
        <p:spPr bwMode="auto">
          <a:xfrm>
            <a:off x="3810000" y="1828800"/>
            <a:ext cx="228600" cy="10668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20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00519" y="1895472"/>
            <a:ext cx="4825027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78880" y="3378991"/>
            <a:ext cx="874986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ep 37"/>
          <p:cNvGrpSpPr/>
          <p:nvPr/>
        </p:nvGrpSpPr>
        <p:grpSpPr>
          <a:xfrm>
            <a:off x="4572000" y="3217072"/>
            <a:ext cx="2590800" cy="669128"/>
            <a:chOff x="4383880" y="2974184"/>
            <a:chExt cx="2590800" cy="669128"/>
          </a:xfrm>
        </p:grpSpPr>
        <p:sp>
          <p:nvSpPr>
            <p:cNvPr id="54" name="Rounded Rectangle 27"/>
            <p:cNvSpPr/>
            <p:nvPr/>
          </p:nvSpPr>
          <p:spPr bwMode="auto">
            <a:xfrm>
              <a:off x="4383880" y="2974184"/>
              <a:ext cx="2590800" cy="669128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42021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81512" y="3012280"/>
              <a:ext cx="2371725" cy="565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202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95512" y="4536280"/>
            <a:ext cx="838200" cy="23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4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50345" y="4900180"/>
            <a:ext cx="1676399" cy="224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17"/>
          <p:cNvSpPr txBox="1"/>
          <p:nvPr/>
        </p:nvSpPr>
        <p:spPr>
          <a:xfrm>
            <a:off x="533400" y="51170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mtClean="0">
                <a:latin typeface="Calibri" pitchFamily="34" charset="0"/>
                <a:cs typeface="Calibri" pitchFamily="34" charset="0"/>
              </a:rPr>
              <a:t>Met                   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en</a:t>
            </a:r>
          </a:p>
        </p:txBody>
      </p:sp>
      <p:pic>
        <p:nvPicPr>
          <p:cNvPr id="342025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66800" y="5181600"/>
            <a:ext cx="914400" cy="27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6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4600" y="5181600"/>
            <a:ext cx="1371600" cy="27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PIJL-RECHTS 43"/>
          <p:cNvSpPr/>
          <p:nvPr/>
        </p:nvSpPr>
        <p:spPr bwMode="auto">
          <a:xfrm>
            <a:off x="685800" y="5562600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2027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0" y="56388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17"/>
          <p:cNvSpPr txBox="1"/>
          <p:nvPr/>
        </p:nvSpPr>
        <p:spPr>
          <a:xfrm>
            <a:off x="533400" y="6081476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Dus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ep 51"/>
          <p:cNvGrpSpPr/>
          <p:nvPr/>
        </p:nvGrpSpPr>
        <p:grpSpPr>
          <a:xfrm>
            <a:off x="1309688" y="6053136"/>
            <a:ext cx="1981200" cy="457200"/>
            <a:chOff x="1309688" y="6053136"/>
            <a:chExt cx="1981200" cy="457200"/>
          </a:xfrm>
        </p:grpSpPr>
        <p:sp>
          <p:nvSpPr>
            <p:cNvPr id="49" name="Rounded Rectangle 27"/>
            <p:cNvSpPr/>
            <p:nvPr/>
          </p:nvSpPr>
          <p:spPr bwMode="auto">
            <a:xfrm>
              <a:off x="1309688" y="6053136"/>
              <a:ext cx="1981200" cy="4572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342028" name="Picture 1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371600" y="6105528"/>
              <a:ext cx="1824037" cy="349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5" name="Tekstvak 54"/>
          <p:cNvSpPr txBox="1"/>
          <p:nvPr/>
        </p:nvSpPr>
        <p:spPr>
          <a:xfrm>
            <a:off x="3581400" y="6488668"/>
            <a:ext cx="1845570" cy="338554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600" dirty="0" smtClean="0">
                <a:latin typeface="Calibri" pitchFamily="34" charset="0"/>
                <a:cs typeface="Calibri" pitchFamily="34" charset="0"/>
              </a:rPr>
              <a:t>Voorwaarde: </a:t>
            </a:r>
            <a:r>
              <a:rPr lang="nl-NL" sz="1600" i="1" dirty="0" smtClean="0">
                <a:latin typeface="Calibri" pitchFamily="34" charset="0"/>
                <a:cs typeface="Calibri" pitchFamily="34" charset="0"/>
              </a:rPr>
              <a:t>c &gt; 0.7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4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42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4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42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3" grpId="0"/>
      <p:bldP spid="30" grpId="0"/>
      <p:bldP spid="45" grpId="0"/>
      <p:bldP spid="46" grpId="0" animBg="1"/>
      <p:bldP spid="37" grpId="0"/>
      <p:bldP spid="42" grpId="0"/>
      <p:bldP spid="43" grpId="0"/>
      <p:bldP spid="33" grpId="0" animBg="1"/>
      <p:bldP spid="41" grpId="0"/>
      <p:bldP spid="44" grpId="0" animBg="1"/>
      <p:bldP spid="47" grpId="0"/>
      <p:bldP spid="5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  <a:ln/>
        </p:spPr>
        <p:txBody>
          <a:bodyPr/>
          <a:lstStyle/>
          <a:p>
            <a:r>
              <a:rPr lang="en-GB" i="1" kern="120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Voorbeeld: kritische bolvormige reactor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Flux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neemt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toe met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toenemende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Box 17"/>
          <p:cNvSpPr txBox="1"/>
          <p:nvPr/>
        </p:nvSpPr>
        <p:spPr>
          <a:xfrm>
            <a:off x="533400" y="25146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verwachten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uitdrukking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flux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singulier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wordt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TextBox 17"/>
          <p:cNvSpPr txBox="1"/>
          <p:nvPr/>
        </p:nvSpPr>
        <p:spPr>
          <a:xfrm>
            <a:off x="533400" y="29718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Criticality condition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eindige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reactor</a:t>
            </a:r>
          </a:p>
        </p:txBody>
      </p:sp>
      <p:sp>
        <p:nvSpPr>
          <p:cNvPr id="43" name="TextBox 17"/>
          <p:cNvSpPr txBox="1"/>
          <p:nvPr/>
        </p:nvSpPr>
        <p:spPr>
          <a:xfrm>
            <a:off x="533400" y="3390904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sferische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reactor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baseline="-250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17"/>
          <p:cNvSpPr txBox="1"/>
          <p:nvPr/>
        </p:nvSpPr>
        <p:spPr>
          <a:xfrm>
            <a:off x="533400" y="1600200"/>
            <a:ext cx="518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komt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door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noemer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</a:t>
            </a:r>
          </a:p>
        </p:txBody>
      </p:sp>
      <p:sp>
        <p:nvSpPr>
          <p:cNvPr id="50" name="TextBox 17"/>
          <p:cNvSpPr txBox="1"/>
          <p:nvPr/>
        </p:nvSpPr>
        <p:spPr>
          <a:xfrm>
            <a:off x="533400" y="4355068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nonleakage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probability is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dus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extBox 17"/>
          <p:cNvSpPr txBox="1"/>
          <p:nvPr/>
        </p:nvSpPr>
        <p:spPr>
          <a:xfrm>
            <a:off x="533400" y="48337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Merk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op: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dus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407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93032"/>
            <a:ext cx="4648200" cy="82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17"/>
          <p:cNvSpPr txBox="1"/>
          <p:nvPr/>
        </p:nvSpPr>
        <p:spPr>
          <a:xfrm>
            <a:off x="533400" y="5181600"/>
            <a:ext cx="5943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Zoals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verwacht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neemt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nonleakage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toe met         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ge-extrapoleerde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reactorstraal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gemeten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diffusielengten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407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3320" y="3995267"/>
            <a:ext cx="2404480" cy="286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kstvak 48"/>
          <p:cNvSpPr txBox="1"/>
          <p:nvPr/>
        </p:nvSpPr>
        <p:spPr>
          <a:xfrm>
            <a:off x="7093744" y="2542401"/>
            <a:ext cx="1293944" cy="276999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200" dirty="0" smtClean="0">
                <a:cs typeface="Calibri" pitchFamily="34" charset="0"/>
              </a:rPr>
              <a:t>p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200" dirty="0" smtClean="0">
                <a:latin typeface="Calibri" pitchFamily="34" charset="0"/>
                <a:cs typeface="Calibri" pitchFamily="34" charset="0"/>
                <a:sym typeface="Symbol"/>
              </a:rPr>
              <a:t> </a:t>
            </a:r>
            <a:r>
              <a:rPr lang="nl-NL" sz="1200" dirty="0" smtClean="0">
                <a:latin typeface="Calibri" pitchFamily="34" charset="0"/>
                <a:cs typeface="Calibri" pitchFamily="34" charset="0"/>
              </a:rPr>
              <a:t>flux oneindig</a:t>
            </a:r>
          </a:p>
        </p:txBody>
      </p:sp>
      <p:sp>
        <p:nvSpPr>
          <p:cNvPr id="46" name="Rechteraccolade 45"/>
          <p:cNvSpPr/>
          <p:nvPr/>
        </p:nvSpPr>
        <p:spPr bwMode="auto">
          <a:xfrm rot="5400000">
            <a:off x="7620000" y="1616143"/>
            <a:ext cx="304800" cy="1371600"/>
          </a:xfrm>
          <a:prstGeom prst="rightBrac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ep 32"/>
          <p:cNvGrpSpPr/>
          <p:nvPr/>
        </p:nvGrpSpPr>
        <p:grpSpPr>
          <a:xfrm>
            <a:off x="3810000" y="1219200"/>
            <a:ext cx="873920" cy="381000"/>
            <a:chOff x="4002880" y="1219200"/>
            <a:chExt cx="873920" cy="381000"/>
          </a:xfrm>
        </p:grpSpPr>
        <p:pic>
          <p:nvPicPr>
            <p:cNvPr id="344075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02880" y="1262064"/>
              <a:ext cx="727749" cy="300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Rechthoek 31"/>
            <p:cNvSpPr/>
            <p:nvPr/>
          </p:nvSpPr>
          <p:spPr bwMode="auto">
            <a:xfrm>
              <a:off x="4343400" y="1219200"/>
              <a:ext cx="533400" cy="381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0" name="TextBox 17"/>
          <p:cNvSpPr txBox="1"/>
          <p:nvPr/>
        </p:nvSpPr>
        <p:spPr>
          <a:xfrm>
            <a:off x="533400" y="2069068"/>
            <a:ext cx="6781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Als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flux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oneindig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wordt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is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bol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critical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1" y="3020050"/>
            <a:ext cx="1600200" cy="24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99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0" y="3380906"/>
            <a:ext cx="1833562" cy="41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PIJL-RECHTS 35"/>
          <p:cNvSpPr/>
          <p:nvPr/>
        </p:nvSpPr>
        <p:spPr bwMode="auto">
          <a:xfrm>
            <a:off x="1219200" y="3864768"/>
            <a:ext cx="685800" cy="381000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4099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3788568"/>
            <a:ext cx="1543050" cy="6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99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14800" y="4336256"/>
            <a:ext cx="1676400" cy="57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0998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0800" y="4789486"/>
            <a:ext cx="1309687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ep 44"/>
          <p:cNvGrpSpPr/>
          <p:nvPr/>
        </p:nvGrpSpPr>
        <p:grpSpPr>
          <a:xfrm>
            <a:off x="5000624" y="5191128"/>
            <a:ext cx="389238" cy="273840"/>
            <a:chOff x="4979192" y="5191128"/>
            <a:chExt cx="389238" cy="273840"/>
          </a:xfrm>
        </p:grpSpPr>
        <p:pic>
          <p:nvPicPr>
            <p:cNvPr id="340999" name="Picture 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79192" y="5236368"/>
              <a:ext cx="389238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Rechthoek 43"/>
            <p:cNvSpPr/>
            <p:nvPr/>
          </p:nvSpPr>
          <p:spPr bwMode="auto">
            <a:xfrm>
              <a:off x="5181600" y="5191128"/>
              <a:ext cx="152400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8" name="TextBox 17"/>
          <p:cNvSpPr txBox="1"/>
          <p:nvPr/>
        </p:nvSpPr>
        <p:spPr>
          <a:xfrm>
            <a:off x="533400" y="5867400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Material buckling term</a:t>
            </a:r>
          </a:p>
        </p:txBody>
      </p:sp>
      <p:pic>
        <p:nvPicPr>
          <p:cNvPr id="341000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71800" y="5889924"/>
            <a:ext cx="1662112" cy="30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17"/>
          <p:cNvSpPr txBox="1"/>
          <p:nvPr/>
        </p:nvSpPr>
        <p:spPr>
          <a:xfrm>
            <a:off x="533400" y="6198156"/>
            <a:ext cx="815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Geometric buckling term</a:t>
            </a:r>
          </a:p>
        </p:txBody>
      </p:sp>
      <p:grpSp>
        <p:nvGrpSpPr>
          <p:cNvPr id="4" name="Groep 53"/>
          <p:cNvGrpSpPr/>
          <p:nvPr/>
        </p:nvGrpSpPr>
        <p:grpSpPr>
          <a:xfrm>
            <a:off x="3193256" y="6207920"/>
            <a:ext cx="921544" cy="322334"/>
            <a:chOff x="3193256" y="6207920"/>
            <a:chExt cx="921544" cy="322334"/>
          </a:xfrm>
        </p:grpSpPr>
        <p:pic>
          <p:nvPicPr>
            <p:cNvPr id="341001" name="Picture 9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228975" y="6248400"/>
              <a:ext cx="885825" cy="281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Rechthoek 51"/>
            <p:cNvSpPr/>
            <p:nvPr/>
          </p:nvSpPr>
          <p:spPr bwMode="auto">
            <a:xfrm>
              <a:off x="3193256" y="6207920"/>
              <a:ext cx="228600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Rechthoek 52"/>
            <p:cNvSpPr/>
            <p:nvPr/>
          </p:nvSpPr>
          <p:spPr bwMode="auto">
            <a:xfrm>
              <a:off x="3762376" y="6219824"/>
              <a:ext cx="228600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5" name="Tekstvak 54"/>
          <p:cNvSpPr txBox="1"/>
          <p:nvPr/>
        </p:nvSpPr>
        <p:spPr>
          <a:xfrm>
            <a:off x="4495800" y="6474023"/>
            <a:ext cx="1431930" cy="307777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Criticality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400" i="1" dirty="0" err="1" smtClean="0">
                <a:latin typeface="Calibri" pitchFamily="34" charset="0"/>
                <a:cs typeface="Calibri" pitchFamily="34" charset="0"/>
              </a:rPr>
              <a:t>B</a:t>
            </a:r>
            <a:r>
              <a:rPr lang="nl-NL" sz="1400" baseline="-25000" dirty="0" err="1" smtClean="0">
                <a:latin typeface="Calibri" pitchFamily="34" charset="0"/>
                <a:cs typeface="Calibri" pitchFamily="34" charset="0"/>
              </a:rPr>
              <a:t>g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400" i="1" dirty="0" smtClean="0">
                <a:latin typeface="Calibri" pitchFamily="34" charset="0"/>
                <a:cs typeface="Calibri" pitchFamily="34" charset="0"/>
              </a:rPr>
              <a:t>= </a:t>
            </a:r>
            <a:r>
              <a:rPr lang="nl-NL" sz="1400" i="1" dirty="0" err="1" smtClean="0">
                <a:latin typeface="Calibri" pitchFamily="34" charset="0"/>
                <a:cs typeface="Calibri" pitchFamily="34" charset="0"/>
              </a:rPr>
              <a:t>B</a:t>
            </a:r>
            <a:r>
              <a:rPr lang="nl-NL" sz="1400" baseline="-25000" dirty="0" err="1" smtClean="0">
                <a:latin typeface="Calibri" pitchFamily="34" charset="0"/>
                <a:cs typeface="Calibri" pitchFamily="34" charset="0"/>
              </a:rPr>
              <a:t>m</a:t>
            </a:r>
            <a:endParaRPr lang="nl-NL" sz="1400" baseline="-250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7" grpId="0"/>
      <p:bldP spid="42" grpId="0"/>
      <p:bldP spid="43" grpId="0"/>
      <p:bldP spid="34" grpId="0"/>
      <p:bldP spid="50" grpId="0"/>
      <p:bldP spid="41" grpId="0"/>
      <p:bldP spid="47" grpId="0"/>
      <p:bldP spid="49" grpId="0" animBg="1"/>
      <p:bldP spid="46" grpId="0" animBg="1"/>
      <p:bldP spid="30" grpId="0"/>
      <p:bldP spid="36" grpId="0" animBg="1"/>
      <p:bldP spid="48" grpId="0"/>
      <p:bldP spid="51" grpId="0"/>
      <p:bldP spid="5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Fast fission factor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Fast fission factor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33400" y="2297668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2" name="Object 3"/>
          <p:cNvGraphicFramePr>
            <a:graphicFrameLocks noChangeAspect="1"/>
          </p:cNvGraphicFramePr>
          <p:nvPr/>
        </p:nvGraphicFramePr>
        <p:xfrm>
          <a:off x="2590800" y="1128712"/>
          <a:ext cx="5659565" cy="598486"/>
        </p:xfrm>
        <a:graphic>
          <a:graphicData uri="http://schemas.openxmlformats.org/presentationml/2006/ole">
            <p:oleObj spid="_x0000_s282628" name="Equation" r:id="rId4" imgW="3987720" imgH="419040" progId="Equation.DSMT4">
              <p:embed/>
            </p:oleObj>
          </a:graphicData>
        </a:graphic>
      </p:graphicFrame>
      <p:graphicFrame>
        <p:nvGraphicFramePr>
          <p:cNvPr id="24" name="Object 20"/>
          <p:cNvGraphicFramePr>
            <a:graphicFrameLocks noChangeAspect="1"/>
          </p:cNvGraphicFramePr>
          <p:nvPr/>
        </p:nvGraphicFramePr>
        <p:xfrm>
          <a:off x="914400" y="2743200"/>
          <a:ext cx="6832600" cy="939800"/>
        </p:xfrm>
        <a:graphic>
          <a:graphicData uri="http://schemas.openxmlformats.org/presentationml/2006/ole">
            <p:oleObj spid="_x0000_s282634" name="Equation" r:id="rId5" imgW="4254480" imgH="583920" progId="Equation.DSMT4">
              <p:embed/>
            </p:oleObj>
          </a:graphicData>
        </a:graphic>
      </p:graphicFrame>
      <p:sp>
        <p:nvSpPr>
          <p:cNvPr id="25" name="Rechteraccolade 24"/>
          <p:cNvSpPr/>
          <p:nvPr/>
        </p:nvSpPr>
        <p:spPr bwMode="auto">
          <a:xfrm rot="5400000">
            <a:off x="6646068" y="2857500"/>
            <a:ext cx="228600" cy="18288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5925824" y="3974068"/>
            <a:ext cx="2816797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Varieert tussen 0.02 en 0.30</a:t>
            </a:r>
          </a:p>
        </p:txBody>
      </p:sp>
      <p:sp>
        <p:nvSpPr>
          <p:cNvPr id="30" name="TextBox 17"/>
          <p:cNvSpPr txBox="1"/>
          <p:nvPr/>
        </p:nvSpPr>
        <p:spPr>
          <a:xfrm>
            <a:off x="533400" y="4572000"/>
            <a:ext cx="79248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Afhankelijk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</a:t>
            </a:r>
          </a:p>
          <a:p>
            <a:pPr lvl="1"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Moderator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materiaal</a:t>
            </a: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Verrijkingsgraad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25" grpId="0" animBg="1"/>
      <p:bldP spid="28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Resonance escape probability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533400" y="1933576"/>
            <a:ext cx="79248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Alle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snelle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die downward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scatteren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worden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geabsorbeerd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In I-range door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resonante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capture door fuel</a:t>
            </a:r>
          </a:p>
          <a:p>
            <a:pPr lvl="1">
              <a:defRPr/>
            </a:pPr>
            <a:r>
              <a:rPr lang="en-US" sz="1600" dirty="0" smtClean="0">
                <a:latin typeface="Calibri" pitchFamily="34" charset="0"/>
                <a:cs typeface="Calibri" pitchFamily="34" charset="0"/>
              </a:rPr>
              <a:t>In T-range door fuel en moderator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hadden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4238388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Schrijf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als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533400" y="3157289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2" name="Object 20"/>
          <p:cNvGraphicFramePr>
            <a:graphicFrameLocks noChangeAspect="1"/>
          </p:cNvGraphicFramePr>
          <p:nvPr/>
        </p:nvGraphicFramePr>
        <p:xfrm>
          <a:off x="1785938" y="2876541"/>
          <a:ext cx="6935787" cy="981075"/>
        </p:xfrm>
        <a:graphic>
          <a:graphicData uri="http://schemas.openxmlformats.org/presentationml/2006/ole">
            <p:oleObj spid="_x0000_s283652" name="Equation" r:id="rId4" imgW="4317840" imgH="609480" progId="Equation.DSMT4">
              <p:embed/>
            </p:oleObj>
          </a:graphicData>
        </a:graphic>
      </p:graphicFrame>
      <p:graphicFrame>
        <p:nvGraphicFramePr>
          <p:cNvPr id="283653" name="Object 5"/>
          <p:cNvGraphicFramePr>
            <a:graphicFrameLocks noChangeAspect="1"/>
          </p:cNvGraphicFramePr>
          <p:nvPr/>
        </p:nvGraphicFramePr>
        <p:xfrm>
          <a:off x="2286000" y="1095376"/>
          <a:ext cx="4724400" cy="617537"/>
        </p:xfrm>
        <a:graphic>
          <a:graphicData uri="http://schemas.openxmlformats.org/presentationml/2006/ole">
            <p:oleObj spid="_x0000_s283653" name="Equation" r:id="rId5" imgW="3225600" imgH="419040" progId="Equation.DSMT4">
              <p:embed/>
            </p:oleObj>
          </a:graphicData>
        </a:graphic>
      </p:graphicFrame>
      <p:graphicFrame>
        <p:nvGraphicFramePr>
          <p:cNvPr id="283654" name="Object 6"/>
          <p:cNvGraphicFramePr>
            <a:graphicFrameLocks noChangeAspect="1"/>
          </p:cNvGraphicFramePr>
          <p:nvPr/>
        </p:nvGraphicFramePr>
        <p:xfrm>
          <a:off x="1828800" y="3971925"/>
          <a:ext cx="7221538" cy="981075"/>
        </p:xfrm>
        <a:graphic>
          <a:graphicData uri="http://schemas.openxmlformats.org/presentationml/2006/ole">
            <p:oleObj spid="_x0000_s283654" name="Equation" r:id="rId6" imgW="4495680" imgH="609480" progId="Equation.DSMT4">
              <p:embed/>
            </p:oleObj>
          </a:graphicData>
        </a:graphic>
      </p:graphicFrame>
      <p:sp>
        <p:nvSpPr>
          <p:cNvPr id="16" name="Afgeronde rechthoek 15"/>
          <p:cNvSpPr/>
          <p:nvPr/>
        </p:nvSpPr>
        <p:spPr bwMode="auto">
          <a:xfrm>
            <a:off x="2514600" y="4467224"/>
            <a:ext cx="6553200" cy="457200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3116427" y="4974432"/>
            <a:ext cx="5493555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= Totale absorptie </a:t>
            </a:r>
            <a:r>
              <a:rPr lang="nl-NL" i="1" dirty="0" smtClean="0">
                <a:latin typeface="Calibri" pitchFamily="34" charset="0"/>
                <a:cs typeface="Calibri" pitchFamily="34" charset="0"/>
              </a:rPr>
              <a:t>= </a:t>
            </a:r>
            <a:r>
              <a:rPr lang="nl-NL" i="1" dirty="0" err="1" smtClean="0">
                <a:latin typeface="Calibri" pitchFamily="34" charset="0"/>
                <a:cs typeface="Calibri" pitchFamily="34" charset="0"/>
              </a:rPr>
              <a:t>Vq</a:t>
            </a:r>
            <a:r>
              <a:rPr lang="nl-NL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met </a:t>
            </a:r>
            <a:r>
              <a:rPr lang="nl-NL" i="1" dirty="0" smtClean="0">
                <a:latin typeface="Calibri" pitchFamily="34" charset="0"/>
                <a:cs typeface="Calibri" pitchFamily="34" charset="0"/>
              </a:rPr>
              <a:t>q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nl-NL" dirty="0" err="1" smtClean="0">
                <a:latin typeface="Calibri" pitchFamily="34" charset="0"/>
                <a:cs typeface="Calibri" pitchFamily="34" charset="0"/>
              </a:rPr>
              <a:t>slowing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 down dichtheid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5421868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Twee volume model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3655" name="Object 7"/>
          <p:cNvGraphicFramePr>
            <a:graphicFrameLocks noChangeAspect="1"/>
          </p:cNvGraphicFramePr>
          <p:nvPr/>
        </p:nvGraphicFramePr>
        <p:xfrm>
          <a:off x="2743200" y="5257800"/>
          <a:ext cx="3122612" cy="674688"/>
        </p:xfrm>
        <a:graphic>
          <a:graphicData uri="http://schemas.openxmlformats.org/presentationml/2006/ole">
            <p:oleObj spid="_x0000_s283655" name="Equation" r:id="rId7" imgW="1942920" imgH="419040" progId="Equation.DSMT4">
              <p:embed/>
            </p:oleObj>
          </a:graphicData>
        </a:graphic>
      </p:graphicFrame>
      <p:sp>
        <p:nvSpPr>
          <p:cNvPr id="21" name="Tekstvak 20"/>
          <p:cNvSpPr txBox="1"/>
          <p:nvPr/>
        </p:nvSpPr>
        <p:spPr>
          <a:xfrm>
            <a:off x="5943600" y="5421868"/>
            <a:ext cx="3002104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dirty="0" smtClean="0">
                <a:latin typeface="Calibri" pitchFamily="34" charset="0"/>
                <a:cs typeface="Calibri" pitchFamily="34" charset="0"/>
              </a:rPr>
              <a:t>Verwaarloos </a:t>
            </a:r>
            <a:r>
              <a:rPr lang="nl-NL" dirty="0" err="1" smtClean="0">
                <a:latin typeface="Calibri" pitchFamily="34" charset="0"/>
                <a:cs typeface="Calibri" pitchFamily="34" charset="0"/>
              </a:rPr>
              <a:t>slowdown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nl-NL" dirty="0" err="1" smtClean="0">
                <a:latin typeface="Calibri" pitchFamily="34" charset="0"/>
                <a:cs typeface="Calibri" pitchFamily="34" charset="0"/>
              </a:rPr>
              <a:t>fuel</a:t>
            </a:r>
            <a:endParaRPr lang="nl-NL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Box 17"/>
          <p:cNvSpPr txBox="1"/>
          <p:nvPr/>
        </p:nvSpPr>
        <p:spPr>
          <a:xfrm>
            <a:off x="533400" y="6107668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3656" name="Object 8"/>
          <p:cNvGraphicFramePr>
            <a:graphicFrameLocks noChangeAspect="1"/>
          </p:cNvGraphicFramePr>
          <p:nvPr/>
        </p:nvGraphicFramePr>
        <p:xfrm>
          <a:off x="1719262" y="5927724"/>
          <a:ext cx="3081338" cy="735012"/>
        </p:xfrm>
        <a:graphic>
          <a:graphicData uri="http://schemas.openxmlformats.org/presentationml/2006/ole">
            <p:oleObj spid="_x0000_s283656" name="Equation" r:id="rId8" imgW="1917360" imgH="457200" progId="Equation.DSMT4">
              <p:embed/>
            </p:oleObj>
          </a:graphicData>
        </a:graphic>
      </p:graphicFrame>
      <p:sp>
        <p:nvSpPr>
          <p:cNvPr id="31" name="Tekstvak 30"/>
          <p:cNvSpPr txBox="1"/>
          <p:nvPr/>
        </p:nvSpPr>
        <p:spPr>
          <a:xfrm>
            <a:off x="5026824" y="6100524"/>
            <a:ext cx="3447867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nl-NL" dirty="0" err="1" smtClean="0">
                <a:latin typeface="Calibri" pitchFamily="34" charset="0"/>
                <a:cs typeface="Calibri" pitchFamily="34" charset="0"/>
              </a:rPr>
              <a:t>Capture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dirty="0" err="1" smtClean="0">
                <a:latin typeface="Calibri" pitchFamily="34" charset="0"/>
                <a:cs typeface="Calibri" pitchFamily="34" charset="0"/>
              </a:rPr>
              <a:t>fertile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 materiaal dominant</a:t>
            </a:r>
          </a:p>
        </p:txBody>
      </p:sp>
      <p:graphicFrame>
        <p:nvGraphicFramePr>
          <p:cNvPr id="283657" name="Object 9"/>
          <p:cNvGraphicFramePr>
            <a:graphicFrameLocks noChangeAspect="1"/>
          </p:cNvGraphicFramePr>
          <p:nvPr/>
        </p:nvGraphicFramePr>
        <p:xfrm>
          <a:off x="6934200" y="6400800"/>
          <a:ext cx="1693862" cy="388937"/>
        </p:xfrm>
        <a:graphic>
          <a:graphicData uri="http://schemas.openxmlformats.org/presentationml/2006/ole">
            <p:oleObj spid="_x0000_s283657" name="Equation" r:id="rId9" imgW="1054080" imgH="2412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8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8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8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8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11" grpId="0"/>
      <p:bldP spid="16" grpId="0" animBg="1"/>
      <p:bldP spid="17" grpId="0" animBg="1"/>
      <p:bldP spid="18" grpId="0"/>
      <p:bldP spid="21" grpId="0" animBg="1"/>
      <p:bldP spid="22" grpId="0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468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3153" y="2667000"/>
            <a:ext cx="237641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Resonance escape probability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533400" y="1933576"/>
            <a:ext cx="79248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In I-range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zijn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moderatoren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zuivere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verstrooiiers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is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relatie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tussen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flux en slowing down density</a:t>
            </a:r>
          </a:p>
          <a:p>
            <a:pPr lvl="1">
              <a:defRPr/>
            </a:pPr>
            <a:r>
              <a:rPr lang="en-US" sz="1600" smtClean="0">
                <a:latin typeface="Calibri" pitchFamily="34" charset="0"/>
                <a:cs typeface="Calibri" pitchFamily="34" charset="0"/>
              </a:rPr>
              <a:t>Als                                     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dirty="0" err="1" smtClean="0">
                <a:latin typeface="Calibri" pitchFamily="34" charset="0"/>
                <a:cs typeface="Calibri" pitchFamily="34" charset="0"/>
              </a:rPr>
              <a:t>dan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is de flux </a:t>
            </a:r>
            <a:r>
              <a:rPr lang="en-US" sz="1600" i="1" dirty="0" smtClean="0">
                <a:latin typeface="Calibri" pitchFamily="34" charset="0"/>
                <a:cs typeface="Calibri" pitchFamily="34" charset="0"/>
              </a:rPr>
              <a:t>1/E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hadden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17"/>
          <p:cNvSpPr txBox="1"/>
          <p:nvPr/>
        </p:nvSpPr>
        <p:spPr>
          <a:xfrm>
            <a:off x="533400" y="39624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Herschrijf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als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7"/>
          <p:cNvSpPr txBox="1"/>
          <p:nvPr/>
        </p:nvSpPr>
        <p:spPr>
          <a:xfrm>
            <a:off x="533400" y="28956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45720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resonantie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3655" name="Object 7"/>
          <p:cNvGraphicFramePr>
            <a:graphicFrameLocks noChangeAspect="1"/>
          </p:cNvGraphicFramePr>
          <p:nvPr/>
        </p:nvGraphicFramePr>
        <p:xfrm>
          <a:off x="1447801" y="2466555"/>
          <a:ext cx="1600200" cy="338557"/>
        </p:xfrm>
        <a:graphic>
          <a:graphicData uri="http://schemas.openxmlformats.org/presentationml/2006/ole">
            <p:oleObj spid="_x0000_s284677" name="Equation" r:id="rId5" imgW="1143000" imgH="241200" progId="Equation.DSMT4">
              <p:embed/>
            </p:oleObj>
          </a:graphicData>
        </a:graphic>
      </p:graphicFrame>
      <p:sp>
        <p:nvSpPr>
          <p:cNvPr id="22" name="TextBox 17"/>
          <p:cNvSpPr txBox="1"/>
          <p:nvPr/>
        </p:nvSpPr>
        <p:spPr>
          <a:xfrm>
            <a:off x="533400" y="5754915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3656" name="Object 8"/>
          <p:cNvGraphicFramePr>
            <a:graphicFrameLocks noChangeAspect="1"/>
          </p:cNvGraphicFramePr>
          <p:nvPr/>
        </p:nvGraphicFramePr>
        <p:xfrm>
          <a:off x="1828800" y="1043780"/>
          <a:ext cx="3081338" cy="735012"/>
        </p:xfrm>
        <a:graphic>
          <a:graphicData uri="http://schemas.openxmlformats.org/presentationml/2006/ole">
            <p:oleObj spid="_x0000_s284678" name="Equation" r:id="rId6" imgW="1917360" imgH="457200" progId="Equation.DSMT4">
              <p:embed/>
            </p:oleObj>
          </a:graphicData>
        </a:graphic>
      </p:graphicFrame>
      <p:sp>
        <p:nvSpPr>
          <p:cNvPr id="31" name="Tekstvak 30"/>
          <p:cNvSpPr txBox="1"/>
          <p:nvPr/>
        </p:nvSpPr>
        <p:spPr>
          <a:xfrm>
            <a:off x="609600" y="6412468"/>
            <a:ext cx="419100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dirty="0" err="1" smtClean="0">
                <a:latin typeface="Calibri" pitchFamily="34" charset="0"/>
                <a:cs typeface="Calibri" pitchFamily="34" charset="0"/>
              </a:rPr>
              <a:t>Self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dirty="0" err="1" smtClean="0">
                <a:latin typeface="Calibri" pitchFamily="34" charset="0"/>
                <a:cs typeface="Calibri" pitchFamily="34" charset="0"/>
              </a:rPr>
              <a:t>shielding</a:t>
            </a:r>
            <a:r>
              <a:rPr lang="nl-NL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dirty="0" err="1" smtClean="0">
                <a:latin typeface="Calibri" pitchFamily="34" charset="0"/>
                <a:cs typeface="Calibri" pitchFamily="34" charset="0"/>
              </a:rPr>
              <a:t>depresses</a:t>
            </a:r>
            <a:endParaRPr lang="nl-NL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3657" name="Object 9"/>
          <p:cNvGraphicFramePr>
            <a:graphicFrameLocks noChangeAspect="1"/>
          </p:cNvGraphicFramePr>
          <p:nvPr/>
        </p:nvGraphicFramePr>
        <p:xfrm>
          <a:off x="1473200" y="2887663"/>
          <a:ext cx="1879600" cy="390525"/>
        </p:xfrm>
        <a:graphic>
          <a:graphicData uri="http://schemas.openxmlformats.org/presentationml/2006/ole">
            <p:oleObj spid="_x0000_s284679" name="Equation" r:id="rId7" imgW="1168200" imgH="241200" progId="Equation.DSMT4">
              <p:embed/>
            </p:oleObj>
          </a:graphicData>
        </a:graphic>
      </p:graphicFrame>
      <p:sp>
        <p:nvSpPr>
          <p:cNvPr id="20" name="TextBox 17"/>
          <p:cNvSpPr txBox="1"/>
          <p:nvPr/>
        </p:nvSpPr>
        <p:spPr>
          <a:xfrm>
            <a:off x="533400" y="3288268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vinden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4680" name="Object 8"/>
          <p:cNvGraphicFramePr>
            <a:graphicFrameLocks noChangeAspect="1"/>
          </p:cNvGraphicFramePr>
          <p:nvPr/>
        </p:nvGraphicFramePr>
        <p:xfrm>
          <a:off x="2019300" y="3124200"/>
          <a:ext cx="4305300" cy="735013"/>
        </p:xfrm>
        <a:graphic>
          <a:graphicData uri="http://schemas.openxmlformats.org/presentationml/2006/ole">
            <p:oleObj spid="_x0000_s284680" name="Equation" r:id="rId8" imgW="2679480" imgH="457200" progId="Equation.DSMT4">
              <p:embed/>
            </p:oleObj>
          </a:graphicData>
        </a:graphic>
      </p:graphicFrame>
      <p:graphicFrame>
        <p:nvGraphicFramePr>
          <p:cNvPr id="284681" name="Object 9"/>
          <p:cNvGraphicFramePr>
            <a:graphicFrameLocks noChangeAspect="1"/>
          </p:cNvGraphicFramePr>
          <p:nvPr/>
        </p:nvGraphicFramePr>
        <p:xfrm>
          <a:off x="2133600" y="3779838"/>
          <a:ext cx="4591050" cy="755650"/>
        </p:xfrm>
        <a:graphic>
          <a:graphicData uri="http://schemas.openxmlformats.org/presentationml/2006/ole">
            <p:oleObj spid="_x0000_s284681" name="Equation" r:id="rId9" imgW="2857320" imgH="469800" progId="Equation.DSMT4">
              <p:embed/>
            </p:oleObj>
          </a:graphicData>
        </a:graphic>
      </p:graphicFrame>
      <p:pic>
        <p:nvPicPr>
          <p:cNvPr id="28468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1800" y="1066799"/>
            <a:ext cx="4807819" cy="162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oep 34"/>
          <p:cNvGrpSpPr/>
          <p:nvPr/>
        </p:nvGrpSpPr>
        <p:grpSpPr>
          <a:xfrm>
            <a:off x="6248400" y="4724400"/>
            <a:ext cx="2514600" cy="838200"/>
            <a:chOff x="5947230" y="4953000"/>
            <a:chExt cx="2514600" cy="838200"/>
          </a:xfrm>
        </p:grpSpPr>
        <p:sp>
          <p:nvSpPr>
            <p:cNvPr id="33" name="Rounded Rectangle 27"/>
            <p:cNvSpPr/>
            <p:nvPr/>
          </p:nvSpPr>
          <p:spPr bwMode="auto">
            <a:xfrm>
              <a:off x="5947230" y="4953000"/>
              <a:ext cx="2514600" cy="8382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84684" name="Picture 1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019800" y="5029200"/>
              <a:ext cx="2362200" cy="694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84685" name="Object 13"/>
          <p:cNvGraphicFramePr>
            <a:graphicFrameLocks noChangeAspect="1"/>
          </p:cNvGraphicFramePr>
          <p:nvPr/>
        </p:nvGraphicFramePr>
        <p:xfrm>
          <a:off x="2778125" y="4383088"/>
          <a:ext cx="2346325" cy="774700"/>
        </p:xfrm>
        <a:graphic>
          <a:graphicData uri="http://schemas.openxmlformats.org/presentationml/2006/ole">
            <p:oleObj spid="_x0000_s284685" name="Equation" r:id="rId12" imgW="1460160" imgH="482400" progId="Equation.DSMT4">
              <p:embed/>
            </p:oleObj>
          </a:graphicData>
        </a:graphic>
      </p:graphicFrame>
      <p:sp>
        <p:nvSpPr>
          <p:cNvPr id="28" name="TextBox 17"/>
          <p:cNvSpPr txBox="1"/>
          <p:nvPr/>
        </p:nvSpPr>
        <p:spPr>
          <a:xfrm>
            <a:off x="533400" y="5117068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resonanties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4686" name="Object 14"/>
          <p:cNvGraphicFramePr>
            <a:graphicFrameLocks noChangeAspect="1"/>
          </p:cNvGraphicFramePr>
          <p:nvPr/>
        </p:nvGraphicFramePr>
        <p:xfrm>
          <a:off x="2819400" y="5119688"/>
          <a:ext cx="2570163" cy="366712"/>
        </p:xfrm>
        <a:graphic>
          <a:graphicData uri="http://schemas.openxmlformats.org/presentationml/2006/ole">
            <p:oleObj spid="_x0000_s284686" name="Equation" r:id="rId13" imgW="1600200" imgH="228600" progId="Equation.DSMT4">
              <p:embed/>
            </p:oleObj>
          </a:graphicData>
        </a:graphic>
      </p:graphicFrame>
      <p:graphicFrame>
        <p:nvGraphicFramePr>
          <p:cNvPr id="284687" name="Object 15"/>
          <p:cNvGraphicFramePr>
            <a:graphicFrameLocks noChangeAspect="1"/>
          </p:cNvGraphicFramePr>
          <p:nvPr/>
        </p:nvGraphicFramePr>
        <p:xfrm>
          <a:off x="1828800" y="5562600"/>
          <a:ext cx="3733800" cy="774700"/>
        </p:xfrm>
        <a:graphic>
          <a:graphicData uri="http://schemas.openxmlformats.org/presentationml/2006/ole">
            <p:oleObj spid="_x0000_s284687" name="Equation" r:id="rId14" imgW="2323800" imgH="482400" progId="Equation.DSMT4">
              <p:embed/>
            </p:oleObj>
          </a:graphicData>
        </a:graphic>
      </p:graphicFrame>
      <p:graphicFrame>
        <p:nvGraphicFramePr>
          <p:cNvPr id="284688" name="Object 16"/>
          <p:cNvGraphicFramePr>
            <a:graphicFrameLocks noChangeAspect="1"/>
          </p:cNvGraphicFramePr>
          <p:nvPr/>
        </p:nvGraphicFramePr>
        <p:xfrm>
          <a:off x="3273425" y="6437085"/>
          <a:ext cx="1450975" cy="390525"/>
        </p:xfrm>
        <a:graphic>
          <a:graphicData uri="http://schemas.openxmlformats.org/presentationml/2006/ole">
            <p:oleObj spid="_x0000_s284688" name="Equation" r:id="rId15" imgW="901440" imgH="241200" progId="Equation.DSMT4">
              <p:embed/>
            </p:oleObj>
          </a:graphicData>
        </a:graphic>
      </p:graphicFrame>
      <p:sp>
        <p:nvSpPr>
          <p:cNvPr id="36" name="Tekstvak 35"/>
          <p:cNvSpPr txBox="1"/>
          <p:nvPr/>
        </p:nvSpPr>
        <p:spPr>
          <a:xfrm>
            <a:off x="6629400" y="5738336"/>
            <a:ext cx="2438400" cy="738664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Fuel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400" dirty="0" err="1" smtClean="0">
                <a:latin typeface="Calibri" pitchFamily="34" charset="0"/>
                <a:cs typeface="Calibri" pitchFamily="34" charset="0"/>
              </a:rPr>
              <a:t>rods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nl-NL" sz="1400" i="1" dirty="0" smtClean="0">
                <a:latin typeface="Calibri" pitchFamily="34" charset="0"/>
                <a:cs typeface="Calibri" pitchFamily="34" charset="0"/>
              </a:rPr>
              <a:t>0.2 &lt; D &lt; 3.5 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cm</a:t>
            </a:r>
          </a:p>
          <a:p>
            <a:r>
              <a:rPr lang="nl-NL" sz="1400" dirty="0" smtClean="0">
                <a:latin typeface="Calibri" pitchFamily="34" charset="0"/>
                <a:cs typeface="Calibri" pitchFamily="34" charset="0"/>
              </a:rPr>
              <a:t>Integraal </a:t>
            </a:r>
            <a:r>
              <a:rPr lang="nl-NL" sz="1400" i="1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(absorptie) neemt af als </a:t>
            </a:r>
            <a:r>
              <a:rPr lang="nl-NL" sz="1400" i="1" dirty="0" smtClean="0">
                <a:latin typeface="Calibri" pitchFamily="34" charset="0"/>
                <a:cs typeface="Calibri" pitchFamily="34" charset="0"/>
              </a:rPr>
              <a:t>D</a:t>
            </a:r>
            <a:r>
              <a:rPr lang="nl-NL" sz="1400" dirty="0" smtClean="0">
                <a:latin typeface="Calibri" pitchFamily="34" charset="0"/>
                <a:cs typeface="Calibri" pitchFamily="34" charset="0"/>
              </a:rPr>
              <a:t> toeneemt!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8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8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84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84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84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84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8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84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84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84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11" grpId="0"/>
      <p:bldP spid="18" grpId="0"/>
      <p:bldP spid="22" grpId="0"/>
      <p:bldP spid="31" grpId="0" animBg="1"/>
      <p:bldP spid="20" grpId="0"/>
      <p:bldP spid="28" grpId="0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990600"/>
          </a:xfrm>
          <a:noFill/>
          <a:ln/>
        </p:spPr>
        <p:txBody>
          <a:bodyPr/>
          <a:lstStyle/>
          <a:p>
            <a:r>
              <a:rPr lang="en-GB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Thermal utilization factor</a:t>
            </a:r>
            <a:endParaRPr lang="en-US" i="1" kern="1200" dirty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54931" y="2924176"/>
            <a:ext cx="3244606" cy="307777"/>
          </a:xfrm>
          <a:prstGeom prst="rect">
            <a:avLst/>
          </a:prstGeom>
          <a:solidFill>
            <a:srgbClr val="FEFCAC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ruimtelijk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gemiddelde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thermische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  <a:cs typeface="Calibri" pitchFamily="34" charset="0"/>
              </a:rPr>
              <a:t>fluxen</a:t>
            </a:r>
            <a:r>
              <a:rPr lang="en-US" sz="1400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5698" name="Object 2"/>
          <p:cNvGraphicFramePr>
            <a:graphicFrameLocks noChangeAspect="1"/>
          </p:cNvGraphicFramePr>
          <p:nvPr/>
        </p:nvGraphicFramePr>
        <p:xfrm>
          <a:off x="3322637" y="1121568"/>
          <a:ext cx="4602163" cy="631825"/>
        </p:xfrm>
        <a:graphic>
          <a:graphicData uri="http://schemas.openxmlformats.org/presentationml/2006/ole">
            <p:oleObj spid="_x0000_s285698" name="Equation" r:id="rId4" imgW="3073320" imgH="419040" progId="Equation.DSMT4">
              <p:embed/>
            </p:oleObj>
          </a:graphicData>
        </a:graphic>
      </p:graphicFrame>
      <p:sp>
        <p:nvSpPr>
          <p:cNvPr id="17" name="TextBox 17"/>
          <p:cNvSpPr txBox="1"/>
          <p:nvPr/>
        </p:nvSpPr>
        <p:spPr>
          <a:xfrm>
            <a:off x="533400" y="1219200"/>
            <a:ext cx="792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Thermal utilization factor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5699" name="Object 3"/>
          <p:cNvGraphicFramePr>
            <a:graphicFrameLocks noChangeAspect="1"/>
          </p:cNvGraphicFramePr>
          <p:nvPr/>
        </p:nvGraphicFramePr>
        <p:xfrm>
          <a:off x="3657600" y="1905000"/>
          <a:ext cx="4752975" cy="939800"/>
        </p:xfrm>
        <a:graphic>
          <a:graphicData uri="http://schemas.openxmlformats.org/presentationml/2006/ole">
            <p:oleObj spid="_x0000_s285699" name="Equation" r:id="rId5" imgW="2958840" imgH="583920" progId="Equation.DSMT4">
              <p:embed/>
            </p:oleObj>
          </a:graphicData>
        </a:graphic>
      </p:graphicFrame>
      <p:sp>
        <p:nvSpPr>
          <p:cNvPr id="19" name="TextBox 17"/>
          <p:cNvSpPr txBox="1"/>
          <p:nvPr/>
        </p:nvSpPr>
        <p:spPr>
          <a:xfrm>
            <a:off x="533400" y="1840468"/>
            <a:ext cx="3352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Alle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thermische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worden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fuel of moderator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geabsorbeerd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533400" y="2886670"/>
            <a:ext cx="335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Definieer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5700" name="Object 4"/>
          <p:cNvGraphicFramePr>
            <a:graphicFrameLocks noChangeAspect="1"/>
          </p:cNvGraphicFramePr>
          <p:nvPr/>
        </p:nvGraphicFramePr>
        <p:xfrm>
          <a:off x="1620838" y="2866228"/>
          <a:ext cx="4017962" cy="469900"/>
        </p:xfrm>
        <a:graphic>
          <a:graphicData uri="http://schemas.openxmlformats.org/presentationml/2006/ole">
            <p:oleObj spid="_x0000_s285700" name="Equation" r:id="rId6" imgW="2501640" imgH="291960" progId="Equation.DSMT4">
              <p:embed/>
            </p:oleObj>
          </a:graphicData>
        </a:graphic>
      </p:graphicFrame>
      <p:sp>
        <p:nvSpPr>
          <p:cNvPr id="22" name="TextBox 17"/>
          <p:cNvSpPr txBox="1"/>
          <p:nvPr/>
        </p:nvSpPr>
        <p:spPr>
          <a:xfrm>
            <a:off x="533400" y="3364468"/>
            <a:ext cx="335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Dan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5701" name="Object 5"/>
          <p:cNvGraphicFramePr>
            <a:graphicFrameLocks noChangeAspect="1"/>
          </p:cNvGraphicFramePr>
          <p:nvPr/>
        </p:nvGraphicFramePr>
        <p:xfrm>
          <a:off x="1198563" y="3352800"/>
          <a:ext cx="6650037" cy="469900"/>
        </p:xfrm>
        <a:graphic>
          <a:graphicData uri="http://schemas.openxmlformats.org/presentationml/2006/ole">
            <p:oleObj spid="_x0000_s285701" name="Equation" r:id="rId7" imgW="4140000" imgH="291960" progId="Equation.DSMT4">
              <p:embed/>
            </p:oleObj>
          </a:graphicData>
        </a:graphic>
      </p:graphicFrame>
      <p:sp>
        <p:nvSpPr>
          <p:cNvPr id="24" name="TextBox 17"/>
          <p:cNvSpPr txBox="1"/>
          <p:nvPr/>
        </p:nvSpPr>
        <p:spPr>
          <a:xfrm>
            <a:off x="533400" y="4174092"/>
            <a:ext cx="3352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vinden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3" name="Groep 32"/>
          <p:cNvGrpSpPr/>
          <p:nvPr/>
        </p:nvGrpSpPr>
        <p:grpSpPr>
          <a:xfrm>
            <a:off x="2438400" y="4024312"/>
            <a:ext cx="2667000" cy="790575"/>
            <a:chOff x="2438400" y="4024312"/>
            <a:chExt cx="2667000" cy="790575"/>
          </a:xfrm>
        </p:grpSpPr>
        <p:sp>
          <p:nvSpPr>
            <p:cNvPr id="30" name="Rounded Rectangle 27"/>
            <p:cNvSpPr/>
            <p:nvPr/>
          </p:nvSpPr>
          <p:spPr bwMode="auto">
            <a:xfrm>
              <a:off x="2438400" y="4024312"/>
              <a:ext cx="2667000" cy="7620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graphicFrame>
          <p:nvGraphicFramePr>
            <p:cNvPr id="285702" name="Object 6"/>
            <p:cNvGraphicFramePr>
              <a:graphicFrameLocks noChangeAspect="1"/>
            </p:cNvGraphicFramePr>
            <p:nvPr/>
          </p:nvGraphicFramePr>
          <p:xfrm>
            <a:off x="2514600" y="4038600"/>
            <a:ext cx="2487612" cy="776287"/>
          </p:xfrm>
          <a:graphic>
            <a:graphicData uri="http://schemas.openxmlformats.org/presentationml/2006/ole">
              <p:oleObj spid="_x0000_s285702" name="Equation" r:id="rId8" imgW="1549080" imgH="482400" progId="Equation.DSMT4">
                <p:embed/>
              </p:oleObj>
            </a:graphicData>
          </a:graphic>
        </p:graphicFrame>
      </p:grpSp>
      <p:sp>
        <p:nvSpPr>
          <p:cNvPr id="27" name="TextBox 17"/>
          <p:cNvSpPr txBox="1"/>
          <p:nvPr/>
        </p:nvSpPr>
        <p:spPr>
          <a:xfrm>
            <a:off x="533400" y="4964668"/>
            <a:ext cx="4267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Met thermal disadvantage factor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85703" name="Object 7"/>
          <p:cNvGraphicFramePr>
            <a:graphicFrameLocks noChangeAspect="1"/>
          </p:cNvGraphicFramePr>
          <p:nvPr/>
        </p:nvGraphicFramePr>
        <p:xfrm>
          <a:off x="4048125" y="4994275"/>
          <a:ext cx="1285875" cy="388938"/>
        </p:xfrm>
        <a:graphic>
          <a:graphicData uri="http://schemas.openxmlformats.org/presentationml/2006/ole">
            <p:oleObj spid="_x0000_s285703" name="Equation" r:id="rId9" imgW="799920" imgH="241200" progId="Equation.DSMT4">
              <p:embed/>
            </p:oleObj>
          </a:graphicData>
        </a:graphic>
      </p:graphicFrame>
      <p:sp>
        <p:nvSpPr>
          <p:cNvPr id="34" name="TextBox 17"/>
          <p:cNvSpPr txBox="1"/>
          <p:nvPr/>
        </p:nvSpPr>
        <p:spPr>
          <a:xfrm>
            <a:off x="533400" y="5562600"/>
            <a:ext cx="731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Hoe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meer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neutronen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gecaptured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worden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de moderator (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vanwege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grotere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flux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daar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), hoe minder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splijting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kunnen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veroorzaken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de fuel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8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8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8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8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7" grpId="0"/>
      <p:bldP spid="19" grpId="0"/>
      <p:bldP spid="20" grpId="0"/>
      <p:bldP spid="22" grpId="0"/>
      <p:bldP spid="24" grpId="0"/>
      <p:bldP spid="27" grpId="0"/>
      <p:bldP spid="3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  <a:txDef>
      <a:spPr>
        <a:noFill/>
      </a:spPr>
      <a:bodyPr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40566</TotalTime>
  <Words>2884</Words>
  <Application>Microsoft Office PowerPoint</Application>
  <PresentationFormat>Brief (216 x 279 mm)</PresentationFormat>
  <Paragraphs>654</Paragraphs>
  <Slides>55</Slides>
  <Notes>55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55</vt:i4>
      </vt:variant>
    </vt:vector>
  </HeadingPairs>
  <TitlesOfParts>
    <vt:vector size="58" baseType="lpstr">
      <vt:lpstr>Default Design</vt:lpstr>
      <vt:lpstr>Photo Editor Photo</vt:lpstr>
      <vt:lpstr>Equation</vt:lpstr>
      <vt:lpstr>Dia 1</vt:lpstr>
      <vt:lpstr>Dia 2</vt:lpstr>
      <vt:lpstr>Vier-factoren formule</vt:lpstr>
      <vt:lpstr>Effectieve vermenigvuldigingsfactor</vt:lpstr>
      <vt:lpstr>Dia 5</vt:lpstr>
      <vt:lpstr>Fast fission factor</vt:lpstr>
      <vt:lpstr>Resonance escape probability</vt:lpstr>
      <vt:lpstr>Resonance escape probability</vt:lpstr>
      <vt:lpstr>Thermal utilization factor</vt:lpstr>
      <vt:lpstr>Thermal utilization factor</vt:lpstr>
      <vt:lpstr>Reproduction factor</vt:lpstr>
      <vt:lpstr>Voorbeeld: UO2 PWR</vt:lpstr>
      <vt:lpstr>Reactor kinetics</vt:lpstr>
      <vt:lpstr>Reactor kinetics</vt:lpstr>
      <vt:lpstr>Infinite medium multiplying systems</vt:lpstr>
      <vt:lpstr>Finite multiplying systems</vt:lpstr>
      <vt:lpstr>Gedrag multiplying systems</vt:lpstr>
      <vt:lpstr>Vertraagde neutronen</vt:lpstr>
      <vt:lpstr>Vertraagde neutronen: dynamica</vt:lpstr>
      <vt:lpstr>Reactiviteit</vt:lpstr>
      <vt:lpstr>Reactor periode</vt:lpstr>
      <vt:lpstr>Diffusie van neutronen</vt:lpstr>
      <vt:lpstr>Diffusie van neutronen</vt:lpstr>
      <vt:lpstr>Diffusievergelijking</vt:lpstr>
      <vt:lpstr>Diffusievergelijking</vt:lpstr>
      <vt:lpstr>Neutronenverdeling</vt:lpstr>
      <vt:lpstr>Eindige cilindrische core</vt:lpstr>
      <vt:lpstr>Radiële oplossing</vt:lpstr>
      <vt:lpstr>Reactor vermogen</vt:lpstr>
      <vt:lpstr>Neutron leakage</vt:lpstr>
      <vt:lpstr>Two group approximation</vt:lpstr>
      <vt:lpstr>Migratielengte</vt:lpstr>
      <vt:lpstr>Leakage en ontwerp</vt:lpstr>
      <vt:lpstr>Energietransport</vt:lpstr>
      <vt:lpstr>Energietransport</vt:lpstr>
      <vt:lpstr>Core eigenschappen</vt:lpstr>
      <vt:lpstr>Eindige cilindrische core</vt:lpstr>
      <vt:lpstr>Voorbeeld: uniforme cilindrische core</vt:lpstr>
      <vt:lpstr>Warmtetransport</vt:lpstr>
      <vt:lpstr>Warmtetransport</vt:lpstr>
      <vt:lpstr>Warmtetransport</vt:lpstr>
      <vt:lpstr>Voorbeeld: PWR</vt:lpstr>
      <vt:lpstr>Voorbeeld: PWR</vt:lpstr>
      <vt:lpstr>Thermische transients</vt:lpstr>
      <vt:lpstr>Lange termijn core gedrag</vt:lpstr>
      <vt:lpstr>Lange termijn core gedrag</vt:lpstr>
      <vt:lpstr>Splijtingsproducten: opbouw en verval</vt:lpstr>
      <vt:lpstr>Xenon vergiftiging</vt:lpstr>
      <vt:lpstr>Xenon en reactor shutdown</vt:lpstr>
      <vt:lpstr>Samarium vergiftiging</vt:lpstr>
      <vt:lpstr>Brandstofdepletie</vt:lpstr>
      <vt:lpstr>Burnable poisons</vt:lpstr>
      <vt:lpstr>Splijtingsproducten en actiniden</vt:lpstr>
      <vt:lpstr>Diffusielengte </vt:lpstr>
      <vt:lpstr>Voorbeeld: kritische bolvormige reactor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HEF</dc:title>
  <dc:creator>Jo van den Brand</dc:creator>
  <cp:lastModifiedBy>su</cp:lastModifiedBy>
  <cp:revision>1677</cp:revision>
  <cp:lastPrinted>2002-09-13T18:52:55Z</cp:lastPrinted>
  <dcterms:created xsi:type="dcterms:W3CDTF">2001-01-08T10:28:24Z</dcterms:created>
  <dcterms:modified xsi:type="dcterms:W3CDTF">2011-11-08T07:53:10Z</dcterms:modified>
</cp:coreProperties>
</file>