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1017" r:id="rId2"/>
    <p:sldId id="1018" r:id="rId3"/>
    <p:sldId id="1052" r:id="rId4"/>
    <p:sldId id="1053" r:id="rId5"/>
    <p:sldId id="1054" r:id="rId6"/>
    <p:sldId id="1055" r:id="rId7"/>
    <p:sldId id="1056" r:id="rId8"/>
    <p:sldId id="1057" r:id="rId9"/>
    <p:sldId id="1058" r:id="rId10"/>
    <p:sldId id="1059" r:id="rId11"/>
    <p:sldId id="1060" r:id="rId12"/>
    <p:sldId id="971" r:id="rId13"/>
    <p:sldId id="969" r:id="rId14"/>
    <p:sldId id="972" r:id="rId15"/>
    <p:sldId id="977" r:id="rId16"/>
    <p:sldId id="973" r:id="rId17"/>
    <p:sldId id="974" r:id="rId18"/>
    <p:sldId id="976" r:id="rId19"/>
    <p:sldId id="975" r:id="rId20"/>
    <p:sldId id="879" r:id="rId21"/>
    <p:sldId id="1016" r:id="rId22"/>
    <p:sldId id="978" r:id="rId23"/>
    <p:sldId id="979" r:id="rId24"/>
    <p:sldId id="913" r:id="rId25"/>
    <p:sldId id="980" r:id="rId26"/>
    <p:sldId id="981" r:id="rId27"/>
    <p:sldId id="982" r:id="rId28"/>
    <p:sldId id="984" r:id="rId29"/>
    <p:sldId id="985" r:id="rId30"/>
    <p:sldId id="986" r:id="rId31"/>
    <p:sldId id="987" r:id="rId32"/>
    <p:sldId id="988" r:id="rId33"/>
    <p:sldId id="989" r:id="rId34"/>
    <p:sldId id="990" r:id="rId35"/>
    <p:sldId id="991" r:id="rId36"/>
    <p:sldId id="992" r:id="rId37"/>
    <p:sldId id="993" r:id="rId38"/>
    <p:sldId id="994" r:id="rId39"/>
    <p:sldId id="996" r:id="rId40"/>
    <p:sldId id="995" r:id="rId41"/>
    <p:sldId id="997" r:id="rId42"/>
    <p:sldId id="998" r:id="rId43"/>
    <p:sldId id="1021" r:id="rId44"/>
    <p:sldId id="1022" r:id="rId45"/>
    <p:sldId id="1023" r:id="rId46"/>
    <p:sldId id="1024" r:id="rId47"/>
    <p:sldId id="1025" r:id="rId48"/>
    <p:sldId id="1026" r:id="rId49"/>
    <p:sldId id="1027" r:id="rId50"/>
    <p:sldId id="1028" r:id="rId51"/>
    <p:sldId id="1029" r:id="rId52"/>
    <p:sldId id="1030" r:id="rId53"/>
    <p:sldId id="1031" r:id="rId54"/>
    <p:sldId id="1032" r:id="rId55"/>
    <p:sldId id="1033" r:id="rId56"/>
    <p:sldId id="1034" r:id="rId57"/>
    <p:sldId id="1035" r:id="rId58"/>
    <p:sldId id="1036" r:id="rId59"/>
    <p:sldId id="1037" r:id="rId60"/>
    <p:sldId id="1038" r:id="rId61"/>
    <p:sldId id="1039" r:id="rId62"/>
    <p:sldId id="1040" r:id="rId63"/>
    <p:sldId id="1041" r:id="rId64"/>
    <p:sldId id="1042" r:id="rId65"/>
    <p:sldId id="1065" r:id="rId66"/>
    <p:sldId id="1066" r:id="rId67"/>
    <p:sldId id="1048" r:id="rId68"/>
    <p:sldId id="1049" r:id="rId69"/>
    <p:sldId id="1050" r:id="rId70"/>
    <p:sldId id="1063" r:id="rId71"/>
    <p:sldId id="1064" r:id="rId72"/>
    <p:sldId id="1044" r:id="rId73"/>
    <p:sldId id="1045" r:id="rId74"/>
    <p:sldId id="1046" r:id="rId75"/>
    <p:sldId id="1047" r:id="rId76"/>
    <p:sldId id="1061" r:id="rId77"/>
    <p:sldId id="1062" r:id="rId78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FEFCAC"/>
    <a:srgbClr val="CCFF66"/>
    <a:srgbClr val="CC0000"/>
    <a:srgbClr val="0033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 autoAdjust="0"/>
  </p:normalViewPr>
  <p:slideViewPr>
    <p:cSldViewPr>
      <p:cViewPr varScale="1">
        <p:scale>
          <a:sx n="133" d="100"/>
          <a:sy n="133" d="100"/>
        </p:scale>
        <p:origin x="-3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3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wmf"/><Relationship Id="rId2" Type="http://schemas.openxmlformats.org/officeDocument/2006/relationships/image" Target="../media/image234.wmf"/><Relationship Id="rId1" Type="http://schemas.openxmlformats.org/officeDocument/2006/relationships/image" Target="../media/image23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wmf"/><Relationship Id="rId1" Type="http://schemas.openxmlformats.org/officeDocument/2006/relationships/image" Target="../media/image23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wmf"/><Relationship Id="rId2" Type="http://schemas.openxmlformats.org/officeDocument/2006/relationships/image" Target="../media/image256.wmf"/><Relationship Id="rId1" Type="http://schemas.openxmlformats.org/officeDocument/2006/relationships/image" Target="../media/image255.wmf"/><Relationship Id="rId4" Type="http://schemas.openxmlformats.org/officeDocument/2006/relationships/image" Target="../media/image25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wmf"/><Relationship Id="rId2" Type="http://schemas.openxmlformats.org/officeDocument/2006/relationships/image" Target="../media/image260.wmf"/><Relationship Id="rId1" Type="http://schemas.openxmlformats.org/officeDocument/2006/relationships/image" Target="../media/image259.wmf"/><Relationship Id="rId6" Type="http://schemas.openxmlformats.org/officeDocument/2006/relationships/image" Target="../media/image264.wmf"/><Relationship Id="rId5" Type="http://schemas.openxmlformats.org/officeDocument/2006/relationships/image" Target="../media/image263.wmf"/><Relationship Id="rId4" Type="http://schemas.openxmlformats.org/officeDocument/2006/relationships/image" Target="../media/image26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wmf"/><Relationship Id="rId1" Type="http://schemas.openxmlformats.org/officeDocument/2006/relationships/image" Target="../media/image26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wmf"/><Relationship Id="rId1" Type="http://schemas.openxmlformats.org/officeDocument/2006/relationships/image" Target="../media/image27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wmf"/><Relationship Id="rId2" Type="http://schemas.openxmlformats.org/officeDocument/2006/relationships/image" Target="../media/image266.wmf"/><Relationship Id="rId1" Type="http://schemas.openxmlformats.org/officeDocument/2006/relationships/image" Target="../media/image265.wmf"/><Relationship Id="rId4" Type="http://schemas.openxmlformats.org/officeDocument/2006/relationships/image" Target="../media/image28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wmf"/><Relationship Id="rId7" Type="http://schemas.openxmlformats.org/officeDocument/2006/relationships/image" Target="../media/image292.wmf"/><Relationship Id="rId2" Type="http://schemas.openxmlformats.org/officeDocument/2006/relationships/image" Target="../media/image287.wmf"/><Relationship Id="rId1" Type="http://schemas.openxmlformats.org/officeDocument/2006/relationships/image" Target="../media/image286.wmf"/><Relationship Id="rId6" Type="http://schemas.openxmlformats.org/officeDocument/2006/relationships/image" Target="../media/image291.wmf"/><Relationship Id="rId5" Type="http://schemas.openxmlformats.org/officeDocument/2006/relationships/image" Target="../media/image290.wmf"/><Relationship Id="rId4" Type="http://schemas.openxmlformats.org/officeDocument/2006/relationships/image" Target="../media/image289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wmf"/><Relationship Id="rId3" Type="http://schemas.openxmlformats.org/officeDocument/2006/relationships/image" Target="../media/image223.wmf"/><Relationship Id="rId7" Type="http://schemas.openxmlformats.org/officeDocument/2006/relationships/image" Target="../media/image230.wmf"/><Relationship Id="rId2" Type="http://schemas.openxmlformats.org/officeDocument/2006/relationships/image" Target="../media/image222.wmf"/><Relationship Id="rId1" Type="http://schemas.openxmlformats.org/officeDocument/2006/relationships/image" Target="../media/image221.wmf"/><Relationship Id="rId6" Type="http://schemas.openxmlformats.org/officeDocument/2006/relationships/image" Target="../media/image228.wmf"/><Relationship Id="rId5" Type="http://schemas.openxmlformats.org/officeDocument/2006/relationships/image" Target="../media/image227.wmf"/><Relationship Id="rId4" Type="http://schemas.openxmlformats.org/officeDocument/2006/relationships/image" Target="../media/image226.wmf"/><Relationship Id="rId9" Type="http://schemas.openxmlformats.org/officeDocument/2006/relationships/image" Target="../media/image2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wmf"/><Relationship Id="rId2" Type="http://schemas.openxmlformats.org/officeDocument/2006/relationships/image" Target="../media/image294.wmf"/><Relationship Id="rId1" Type="http://schemas.openxmlformats.org/officeDocument/2006/relationships/image" Target="../media/image293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wmf"/><Relationship Id="rId3" Type="http://schemas.openxmlformats.org/officeDocument/2006/relationships/image" Target="../media/image302.wmf"/><Relationship Id="rId7" Type="http://schemas.openxmlformats.org/officeDocument/2006/relationships/image" Target="../media/image306.wmf"/><Relationship Id="rId2" Type="http://schemas.openxmlformats.org/officeDocument/2006/relationships/image" Target="../media/image301.wmf"/><Relationship Id="rId1" Type="http://schemas.openxmlformats.org/officeDocument/2006/relationships/image" Target="../media/image300.wmf"/><Relationship Id="rId6" Type="http://schemas.openxmlformats.org/officeDocument/2006/relationships/image" Target="../media/image305.wmf"/><Relationship Id="rId5" Type="http://schemas.openxmlformats.org/officeDocument/2006/relationships/image" Target="../media/image304.wmf"/><Relationship Id="rId10" Type="http://schemas.openxmlformats.org/officeDocument/2006/relationships/image" Target="../media/image309.wmf"/><Relationship Id="rId4" Type="http://schemas.openxmlformats.org/officeDocument/2006/relationships/image" Target="../media/image303.wmf"/><Relationship Id="rId9" Type="http://schemas.openxmlformats.org/officeDocument/2006/relationships/image" Target="../media/image30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wmf"/><Relationship Id="rId2" Type="http://schemas.openxmlformats.org/officeDocument/2006/relationships/image" Target="../media/image311.wmf"/><Relationship Id="rId1" Type="http://schemas.openxmlformats.org/officeDocument/2006/relationships/image" Target="../media/image310.wmf"/><Relationship Id="rId4" Type="http://schemas.openxmlformats.org/officeDocument/2006/relationships/image" Target="../media/image313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wmf"/><Relationship Id="rId2" Type="http://schemas.openxmlformats.org/officeDocument/2006/relationships/image" Target="../media/image226.wmf"/><Relationship Id="rId1" Type="http://schemas.openxmlformats.org/officeDocument/2006/relationships/image" Target="../media/image314.wmf"/><Relationship Id="rId6" Type="http://schemas.openxmlformats.org/officeDocument/2006/relationships/image" Target="../media/image227.wmf"/><Relationship Id="rId5" Type="http://schemas.openxmlformats.org/officeDocument/2006/relationships/image" Target="../media/image317.wmf"/><Relationship Id="rId4" Type="http://schemas.openxmlformats.org/officeDocument/2006/relationships/image" Target="../media/image31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wmf"/><Relationship Id="rId7" Type="http://schemas.openxmlformats.org/officeDocument/2006/relationships/image" Target="../media/image322.wmf"/><Relationship Id="rId2" Type="http://schemas.openxmlformats.org/officeDocument/2006/relationships/image" Target="../media/image227.wmf"/><Relationship Id="rId1" Type="http://schemas.openxmlformats.org/officeDocument/2006/relationships/image" Target="../media/image318.wmf"/><Relationship Id="rId6" Type="http://schemas.openxmlformats.org/officeDocument/2006/relationships/image" Target="../media/image321.wmf"/><Relationship Id="rId5" Type="http://schemas.openxmlformats.org/officeDocument/2006/relationships/image" Target="../media/image295.wmf"/><Relationship Id="rId4" Type="http://schemas.openxmlformats.org/officeDocument/2006/relationships/image" Target="../media/image32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wmf"/><Relationship Id="rId2" Type="http://schemas.openxmlformats.org/officeDocument/2006/relationships/image" Target="../media/image324.wmf"/><Relationship Id="rId1" Type="http://schemas.openxmlformats.org/officeDocument/2006/relationships/image" Target="../media/image323.wmf"/><Relationship Id="rId6" Type="http://schemas.openxmlformats.org/officeDocument/2006/relationships/image" Target="../media/image327.wmf"/><Relationship Id="rId5" Type="http://schemas.openxmlformats.org/officeDocument/2006/relationships/image" Target="../media/image294.wmf"/><Relationship Id="rId4" Type="http://schemas.openxmlformats.org/officeDocument/2006/relationships/image" Target="../media/image326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wmf"/><Relationship Id="rId2" Type="http://schemas.openxmlformats.org/officeDocument/2006/relationships/image" Target="../media/image330.wmf"/><Relationship Id="rId1" Type="http://schemas.openxmlformats.org/officeDocument/2006/relationships/image" Target="../media/image329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wmf"/><Relationship Id="rId3" Type="http://schemas.openxmlformats.org/officeDocument/2006/relationships/image" Target="../media/image334.wmf"/><Relationship Id="rId7" Type="http://schemas.openxmlformats.org/officeDocument/2006/relationships/image" Target="../media/image338.wmf"/><Relationship Id="rId2" Type="http://schemas.openxmlformats.org/officeDocument/2006/relationships/image" Target="../media/image333.wmf"/><Relationship Id="rId1" Type="http://schemas.openxmlformats.org/officeDocument/2006/relationships/image" Target="../media/image332.wmf"/><Relationship Id="rId6" Type="http://schemas.openxmlformats.org/officeDocument/2006/relationships/image" Target="../media/image337.wmf"/><Relationship Id="rId5" Type="http://schemas.openxmlformats.org/officeDocument/2006/relationships/image" Target="../media/image336.wmf"/><Relationship Id="rId10" Type="http://schemas.openxmlformats.org/officeDocument/2006/relationships/image" Target="../media/image341.wmf"/><Relationship Id="rId4" Type="http://schemas.openxmlformats.org/officeDocument/2006/relationships/image" Target="../media/image335.wmf"/><Relationship Id="rId9" Type="http://schemas.openxmlformats.org/officeDocument/2006/relationships/image" Target="../media/image3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image" Target="../media/image193.wmf"/><Relationship Id="rId1" Type="http://schemas.openxmlformats.org/officeDocument/2006/relationships/image" Target="../media/image192.wmf"/><Relationship Id="rId6" Type="http://schemas.openxmlformats.org/officeDocument/2006/relationships/image" Target="../media/image197.wmf"/><Relationship Id="rId5" Type="http://schemas.openxmlformats.org/officeDocument/2006/relationships/image" Target="../media/image196.wmf"/><Relationship Id="rId4" Type="http://schemas.openxmlformats.org/officeDocument/2006/relationships/image" Target="../media/image19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wmf"/><Relationship Id="rId3" Type="http://schemas.openxmlformats.org/officeDocument/2006/relationships/image" Target="../media/image204.wmf"/><Relationship Id="rId7" Type="http://schemas.openxmlformats.org/officeDocument/2006/relationships/image" Target="../media/image208.wmf"/><Relationship Id="rId2" Type="http://schemas.openxmlformats.org/officeDocument/2006/relationships/image" Target="../media/image194.wmf"/><Relationship Id="rId1" Type="http://schemas.openxmlformats.org/officeDocument/2006/relationships/image" Target="../media/image203.wmf"/><Relationship Id="rId6" Type="http://schemas.openxmlformats.org/officeDocument/2006/relationships/image" Target="../media/image207.wmf"/><Relationship Id="rId5" Type="http://schemas.openxmlformats.org/officeDocument/2006/relationships/image" Target="../media/image206.wmf"/><Relationship Id="rId10" Type="http://schemas.openxmlformats.org/officeDocument/2006/relationships/image" Target="../media/image211.wmf"/><Relationship Id="rId4" Type="http://schemas.openxmlformats.org/officeDocument/2006/relationships/image" Target="../media/image205.wmf"/><Relationship Id="rId9" Type="http://schemas.openxmlformats.org/officeDocument/2006/relationships/image" Target="../media/image21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wmf"/><Relationship Id="rId2" Type="http://schemas.openxmlformats.org/officeDocument/2006/relationships/image" Target="../media/image212.wmf"/><Relationship Id="rId1" Type="http://schemas.openxmlformats.org/officeDocument/2006/relationships/image" Target="../media/image196.wmf"/><Relationship Id="rId6" Type="http://schemas.openxmlformats.org/officeDocument/2006/relationships/image" Target="../media/image216.wmf"/><Relationship Id="rId5" Type="http://schemas.openxmlformats.org/officeDocument/2006/relationships/image" Target="../media/image215.wmf"/><Relationship Id="rId4" Type="http://schemas.openxmlformats.org/officeDocument/2006/relationships/image" Target="../media/image21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wmf"/><Relationship Id="rId2" Type="http://schemas.openxmlformats.org/officeDocument/2006/relationships/image" Target="../media/image222.wmf"/><Relationship Id="rId1" Type="http://schemas.openxmlformats.org/officeDocument/2006/relationships/image" Target="../media/image221.wmf"/><Relationship Id="rId5" Type="http://schemas.openxmlformats.org/officeDocument/2006/relationships/image" Target="../media/image225.wmf"/><Relationship Id="rId4" Type="http://schemas.openxmlformats.org/officeDocument/2006/relationships/image" Target="../media/image22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wmf"/><Relationship Id="rId2" Type="http://schemas.openxmlformats.org/officeDocument/2006/relationships/image" Target="../media/image227.wmf"/><Relationship Id="rId1" Type="http://schemas.openxmlformats.org/officeDocument/2006/relationships/image" Target="../media/image226.wmf"/><Relationship Id="rId6" Type="http://schemas.openxmlformats.org/officeDocument/2006/relationships/image" Target="../media/image231.wmf"/><Relationship Id="rId5" Type="http://schemas.openxmlformats.org/officeDocument/2006/relationships/image" Target="../media/image230.wmf"/><Relationship Id="rId4" Type="http://schemas.openxmlformats.org/officeDocument/2006/relationships/image" Target="../media/image2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1702C-42A1-42D4-971A-7AA863F8BE4F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1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Relationship Id="rId9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01.png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9.png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198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0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1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32.png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3.bin"/><Relationship Id="rId9" Type="http://schemas.openxmlformats.org/officeDocument/2006/relationships/oleObject" Target="../embeddings/oleObject37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7.png"/><Relationship Id="rId5" Type="http://schemas.openxmlformats.org/officeDocument/2006/relationships/oleObject" Target="../embeddings/oleObject41.bin"/><Relationship Id="rId4" Type="http://schemas.openxmlformats.org/officeDocument/2006/relationships/image" Target="../media/image2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5.bin"/><Relationship Id="rId5" Type="http://schemas.openxmlformats.org/officeDocument/2006/relationships/oleObject" Target="../embeddings/oleObject44.bin"/><Relationship Id="rId4" Type="http://schemas.openxmlformats.org/officeDocument/2006/relationships/image" Target="../media/image2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8.bin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Relationship Id="rId9" Type="http://schemas.openxmlformats.org/officeDocument/2006/relationships/oleObject" Target="../embeddings/oleObject55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gif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26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7.bin"/><Relationship Id="rId5" Type="http://schemas.openxmlformats.org/officeDocument/2006/relationships/oleObject" Target="../embeddings/oleObject56.bin"/><Relationship Id="rId4" Type="http://schemas.openxmlformats.org/officeDocument/2006/relationships/image" Target="../media/image2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2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72.png"/><Relationship Id="rId5" Type="http://schemas.openxmlformats.org/officeDocument/2006/relationships/image" Target="../media/image98.png"/><Relationship Id="rId4" Type="http://schemas.openxmlformats.org/officeDocument/2006/relationships/oleObject" Target="../embeddings/oleObject58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Relationship Id="rId9" Type="http://schemas.openxmlformats.org/officeDocument/2006/relationships/image" Target="../media/image2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3.bin"/><Relationship Id="rId5" Type="http://schemas.openxmlformats.org/officeDocument/2006/relationships/oleObject" Target="../embeddings/oleObject62.bin"/><Relationship Id="rId4" Type="http://schemas.openxmlformats.org/officeDocument/2006/relationships/oleObject" Target="../embeddings/oleObject61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notesSlide" Target="../notesSlides/notesSlide55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7.bin"/><Relationship Id="rId5" Type="http://schemas.openxmlformats.org/officeDocument/2006/relationships/oleObject" Target="../embeddings/oleObject66.bin"/><Relationship Id="rId10" Type="http://schemas.openxmlformats.org/officeDocument/2006/relationships/oleObject" Target="../embeddings/oleObject71.bin"/><Relationship Id="rId4" Type="http://schemas.openxmlformats.org/officeDocument/2006/relationships/oleObject" Target="../embeddings/oleObject65.bin"/><Relationship Id="rId9" Type="http://schemas.openxmlformats.org/officeDocument/2006/relationships/oleObject" Target="../embeddings/oleObject70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13" Type="http://schemas.openxmlformats.org/officeDocument/2006/relationships/oleObject" Target="../embeddings/oleObject80.bin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75.bin"/><Relationship Id="rId12" Type="http://schemas.openxmlformats.org/officeDocument/2006/relationships/oleObject" Target="../embeddings/oleObject7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74.bin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3.bin"/><Relationship Id="rId15" Type="http://schemas.openxmlformats.org/officeDocument/2006/relationships/oleObject" Target="../embeddings/oleObject82.bin"/><Relationship Id="rId10" Type="http://schemas.openxmlformats.org/officeDocument/2006/relationships/oleObject" Target="../embeddings/oleObject77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232.png"/><Relationship Id="rId14" Type="http://schemas.openxmlformats.org/officeDocument/2006/relationships/oleObject" Target="../embeddings/oleObject81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3" Type="http://schemas.openxmlformats.org/officeDocument/2006/relationships/notesSlide" Target="../notesSlides/notesSlide57.xml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296.png"/><Relationship Id="rId4" Type="http://schemas.openxmlformats.org/officeDocument/2006/relationships/image" Target="../media/image2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13" Type="http://schemas.openxmlformats.org/officeDocument/2006/relationships/oleObject" Target="../embeddings/oleObject95.bin"/><Relationship Id="rId3" Type="http://schemas.openxmlformats.org/officeDocument/2006/relationships/notesSlide" Target="../notesSlides/notesSlide59.xml"/><Relationship Id="rId7" Type="http://schemas.openxmlformats.org/officeDocument/2006/relationships/oleObject" Target="../embeddings/oleObject89.bin"/><Relationship Id="rId12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88.bin"/><Relationship Id="rId11" Type="http://schemas.openxmlformats.org/officeDocument/2006/relationships/oleObject" Target="../embeddings/oleObject93.bin"/><Relationship Id="rId5" Type="http://schemas.openxmlformats.org/officeDocument/2006/relationships/oleObject" Target="../embeddings/oleObject87.bin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86.bin"/><Relationship Id="rId9" Type="http://schemas.openxmlformats.org/officeDocument/2006/relationships/oleObject" Target="../embeddings/oleObject91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98.bin"/><Relationship Id="rId5" Type="http://schemas.openxmlformats.org/officeDocument/2006/relationships/oleObject" Target="../embeddings/oleObject97.bin"/><Relationship Id="rId4" Type="http://schemas.openxmlformats.org/officeDocument/2006/relationships/oleObject" Target="../embeddings/oleObject9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notesSlide" Target="../notesSlides/notesSlide62.xml"/><Relationship Id="rId7" Type="http://schemas.openxmlformats.org/officeDocument/2006/relationships/oleObject" Target="../embeddings/oleObject1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02.bin"/><Relationship Id="rId5" Type="http://schemas.openxmlformats.org/officeDocument/2006/relationships/oleObject" Target="../embeddings/oleObject101.bin"/><Relationship Id="rId4" Type="http://schemas.openxmlformats.org/officeDocument/2006/relationships/oleObject" Target="../embeddings/oleObject100.bin"/><Relationship Id="rId9" Type="http://schemas.openxmlformats.org/officeDocument/2006/relationships/oleObject" Target="../embeddings/oleObject105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3" Type="http://schemas.openxmlformats.org/officeDocument/2006/relationships/notesSlide" Target="../notesSlides/notesSlide63.xml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08.bin"/><Relationship Id="rId5" Type="http://schemas.openxmlformats.org/officeDocument/2006/relationships/oleObject" Target="../embeddings/oleObject107.bin"/><Relationship Id="rId10" Type="http://schemas.openxmlformats.org/officeDocument/2006/relationships/oleObject" Target="../embeddings/oleObject112.bin"/><Relationship Id="rId4" Type="http://schemas.openxmlformats.org/officeDocument/2006/relationships/oleObject" Target="../embeddings/oleObject106.bin"/><Relationship Id="rId9" Type="http://schemas.openxmlformats.org/officeDocument/2006/relationships/oleObject" Target="../embeddings/oleObject111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notesSlide" Target="../notesSlides/notesSlide64.xml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14.bin"/><Relationship Id="rId5" Type="http://schemas.openxmlformats.org/officeDocument/2006/relationships/oleObject" Target="../embeddings/oleObject113.bin"/><Relationship Id="rId10" Type="http://schemas.openxmlformats.org/officeDocument/2006/relationships/oleObject" Target="../embeddings/oleObject118.bin"/><Relationship Id="rId4" Type="http://schemas.openxmlformats.org/officeDocument/2006/relationships/image" Target="../media/image328.png"/><Relationship Id="rId9" Type="http://schemas.openxmlformats.org/officeDocument/2006/relationships/oleObject" Target="../embeddings/oleObject117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1.bin"/><Relationship Id="rId3" Type="http://schemas.openxmlformats.org/officeDocument/2006/relationships/notesSlide" Target="../notesSlides/notesSlide65.xml"/><Relationship Id="rId7" Type="http://schemas.openxmlformats.org/officeDocument/2006/relationships/oleObject" Target="../embeddings/oleObject1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331.png"/><Relationship Id="rId4" Type="http://schemas.openxmlformats.org/officeDocument/2006/relationships/image" Target="../media/image29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6.bin"/><Relationship Id="rId13" Type="http://schemas.openxmlformats.org/officeDocument/2006/relationships/oleObject" Target="../embeddings/oleObject131.bin"/><Relationship Id="rId3" Type="http://schemas.openxmlformats.org/officeDocument/2006/relationships/notesSlide" Target="../notesSlides/notesSlide66.xml"/><Relationship Id="rId7" Type="http://schemas.openxmlformats.org/officeDocument/2006/relationships/oleObject" Target="../embeddings/oleObject125.bin"/><Relationship Id="rId12" Type="http://schemas.openxmlformats.org/officeDocument/2006/relationships/oleObject" Target="../embeddings/oleObject1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24.bin"/><Relationship Id="rId11" Type="http://schemas.openxmlformats.org/officeDocument/2006/relationships/oleObject" Target="../embeddings/oleObject129.bin"/><Relationship Id="rId5" Type="http://schemas.openxmlformats.org/officeDocument/2006/relationships/oleObject" Target="../embeddings/oleObject123.bin"/><Relationship Id="rId10" Type="http://schemas.openxmlformats.org/officeDocument/2006/relationships/oleObject" Target="../embeddings/oleObject128.bin"/><Relationship Id="rId4" Type="http://schemas.openxmlformats.org/officeDocument/2006/relationships/oleObject" Target="../embeddings/oleObject122.bin"/><Relationship Id="rId9" Type="http://schemas.openxmlformats.org/officeDocument/2006/relationships/oleObject" Target="../embeddings/oleObject127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den Brand en Gideon Koekoek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</a:t>
            </a:r>
            <a:r>
              <a:rPr lang="en-US" sz="1800" b="0" i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/~jo/energie</a:t>
            </a:r>
            <a:endParaRPr lang="en-US" sz="1800" b="0" i="1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18 oktober 2011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800" b="1" i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Kernenergie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en-US" sz="3600" b="1" i="1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HOVO cursus</a:t>
            </a:r>
            <a:endParaRPr lang="en-US" sz="3600" b="1" i="1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5,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3F6B-B2B0-4CC7-A478-EE075CB72FA8}" type="slidenum">
              <a:rPr lang="en-US"/>
              <a:pPr/>
              <a:t>10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63554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pPr>
              <a:defRPr/>
            </a:pP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 - voorbeelden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6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642" y="1095368"/>
            <a:ext cx="630035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3558" name="Text Box 6"/>
          <p:cNvSpPr txBox="1">
            <a:spLocks noChangeArrowheads="1"/>
          </p:cNvSpPr>
          <p:nvPr/>
        </p:nvSpPr>
        <p:spPr bwMode="auto">
          <a:xfrm>
            <a:off x="228600" y="1228728"/>
            <a:ext cx="2286000" cy="206210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Elektronen</a:t>
            </a:r>
          </a:p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aan lood:</a:t>
            </a:r>
          </a:p>
          <a:p>
            <a:pPr lvl="1"/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- 502 MeV</a:t>
            </a:r>
          </a:p>
          <a:p>
            <a:pPr lvl="1"/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</a:t>
            </a:r>
            <a:r>
              <a:rPr lang="nl-NL" sz="2000" baseline="30000">
                <a:latin typeface="Calibri" pitchFamily="34" charset="0"/>
                <a:cs typeface="Calibri" pitchFamily="34" charset="0"/>
                <a:sym typeface="Symbol" pitchFamily="18" charset="2"/>
              </a:rPr>
              <a:t>208</a:t>
            </a:r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Pb spinloos</a:t>
            </a:r>
          </a:p>
          <a:p>
            <a:pPr lvl="1"/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nl-NL" sz="2000" smtClean="0">
                <a:latin typeface="Calibri" pitchFamily="34" charset="0"/>
                <a:cs typeface="Calibri" pitchFamily="34" charset="0"/>
                <a:sym typeface="Symbol" pitchFamily="18" charset="2"/>
              </a:rPr>
              <a:t>- 12 decaden </a:t>
            </a:r>
          </a:p>
          <a:p>
            <a:pPr lvl="1"/>
            <a:r>
              <a:rPr lang="nl-NL" sz="2000" smtClean="0">
                <a:latin typeface="Calibri" pitchFamily="34" charset="0"/>
                <a:cs typeface="Calibri" pitchFamily="34" charset="0"/>
                <a:sym typeface="Symbol" pitchFamily="18" charset="2"/>
              </a:rPr>
              <a:t> - elastisch</a:t>
            </a:r>
          </a:p>
        </p:txBody>
      </p:sp>
      <p:sp>
        <p:nvSpPr>
          <p:cNvPr id="663559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54864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 u="sng">
                <a:latin typeface="Calibri" pitchFamily="34" charset="0"/>
                <a:cs typeface="Calibri" pitchFamily="34" charset="0"/>
                <a:sym typeface="Symbol" pitchFamily="18" charset="2"/>
              </a:rPr>
              <a:t>Model-onafhankelijke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 informatie over ladingsverdeling van nucleon en kernen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6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58" grpId="0" animBg="1"/>
      <p:bldP spid="6635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4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003B-1195-4B50-8C5A-DC9F537A34DB}" type="slidenum">
              <a:rPr lang="en-US"/>
              <a:pPr/>
              <a:t>11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62530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pPr>
              <a:defRPr/>
            </a:pP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 </a:t>
            </a:r>
            <a:r>
              <a:rPr lang="en-GB" sz="3600" i="1" kern="120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- 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voorbeelden</a:t>
            </a:r>
            <a:endParaRPr lang="en-US" sz="3600" i="1" kern="1200" dirty="0" err="1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62556" name="Pict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3529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2558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95600"/>
            <a:ext cx="34099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2559" name="Text Box 31"/>
          <p:cNvSpPr txBox="1">
            <a:spLocks noChangeArrowheads="1"/>
          </p:cNvSpPr>
          <p:nvPr/>
        </p:nvSpPr>
        <p:spPr bwMode="auto">
          <a:xfrm>
            <a:off x="4876800" y="2006600"/>
            <a:ext cx="2362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ladingsverdeling</a:t>
            </a:r>
            <a:r>
              <a:rPr lang="nl-NL" sz="2400">
                <a:latin typeface="Times New Roman" charset="0"/>
                <a:sym typeface="Symbol" pitchFamily="18" charset="2"/>
              </a:rPr>
              <a:t>:</a:t>
            </a:r>
            <a:endParaRPr lang="nl-NL" sz="2400" baseline="30000">
              <a:latin typeface="Times New Roman" charset="0"/>
              <a:sym typeface="Symbol" pitchFamily="18" charset="2"/>
            </a:endParaRPr>
          </a:p>
        </p:txBody>
      </p:sp>
      <p:pic>
        <p:nvPicPr>
          <p:cNvPr id="662560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990725"/>
            <a:ext cx="1600200" cy="6000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662562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652714"/>
            <a:ext cx="3657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2563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4900" y="3033714"/>
            <a:ext cx="10287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2564" name="Text Box 36"/>
          <p:cNvSpPr txBox="1">
            <a:spLocks noChangeArrowheads="1"/>
          </p:cNvSpPr>
          <p:nvPr/>
        </p:nvSpPr>
        <p:spPr bwMode="auto">
          <a:xfrm>
            <a:off x="4876800" y="1149350"/>
            <a:ext cx="36576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Elektron-goud verstrooiing</a:t>
            </a:r>
          </a:p>
          <a:p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energie: 153 MeV</a:t>
            </a:r>
            <a:endParaRPr lang="nl-NL" sz="2000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62565" name="Text Box 37"/>
          <p:cNvSpPr txBox="1">
            <a:spLocks noChangeArrowheads="1"/>
          </p:cNvSpPr>
          <p:nvPr/>
        </p:nvSpPr>
        <p:spPr bwMode="auto">
          <a:xfrm>
            <a:off x="5257800" y="6400800"/>
            <a:ext cx="3886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Ladingsdichtheid is constant!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6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6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6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6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6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6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59" grpId="0" animBg="1"/>
      <p:bldP spid="662564" grpId="0" animBg="1"/>
      <p:bldP spid="6625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Structuur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Ladingsverdeling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1" y="3276600"/>
            <a:ext cx="270587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223673"/>
            <a:ext cx="3581400" cy="363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benadering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2743200" y="1752600"/>
            <a:ext cx="2514600" cy="609600"/>
            <a:chOff x="2667000" y="1676400"/>
            <a:chExt cx="2514600" cy="609600"/>
          </a:xfrm>
        </p:grpSpPr>
        <p:sp>
          <p:nvSpPr>
            <p:cNvPr id="11" name="Rounded Rectangle 27"/>
            <p:cNvSpPr/>
            <p:nvPr/>
          </p:nvSpPr>
          <p:spPr bwMode="auto">
            <a:xfrm>
              <a:off x="2667000" y="1676400"/>
              <a:ext cx="25146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43201" y="1721676"/>
              <a:ext cx="2362200" cy="440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7"/>
          <p:cNvSpPr txBox="1"/>
          <p:nvPr/>
        </p:nvSpPr>
        <p:spPr>
          <a:xfrm>
            <a:off x="533400" y="2525712"/>
            <a:ext cx="4648200" cy="36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 =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femtometer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fermi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826394"/>
            <a:ext cx="2056996" cy="2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Definities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onderdeel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genoemd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1828800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verzamelnaam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2667000"/>
            <a:ext cx="7315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Proton: kern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waterstofatoom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positief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spin ½)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3429000"/>
            <a:ext cx="5257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(spin ½)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5791200"/>
            <a:ext cx="7467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type element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775" y="3061650"/>
            <a:ext cx="2409825" cy="2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3470690"/>
            <a:ext cx="2405061" cy="28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3"/>
          <p:cNvSpPr txBox="1"/>
          <p:nvPr/>
        </p:nvSpPr>
        <p:spPr>
          <a:xfrm>
            <a:off x="533400" y="4059021"/>
            <a:ext cx="632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p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533400" y="4355068"/>
            <a:ext cx="632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=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533400" y="46598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= Z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+ 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533400" y="49646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nucleide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(met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chemisch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symbool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6"/>
          <p:cNvGrpSpPr/>
          <p:nvPr/>
        </p:nvGrpSpPr>
        <p:grpSpPr>
          <a:xfrm>
            <a:off x="6477000" y="5181600"/>
            <a:ext cx="838200" cy="533400"/>
            <a:chOff x="6324600" y="5029200"/>
            <a:chExt cx="838200" cy="533400"/>
          </a:xfrm>
        </p:grpSpPr>
        <p:sp>
          <p:nvSpPr>
            <p:cNvPr id="25" name="Rounded Rectangle 27"/>
            <p:cNvSpPr/>
            <p:nvPr/>
          </p:nvSpPr>
          <p:spPr bwMode="auto">
            <a:xfrm>
              <a:off x="6324600" y="5029200"/>
              <a:ext cx="8382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41291" y="5121849"/>
              <a:ext cx="390525" cy="3550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sp>
        <p:nvSpPr>
          <p:cNvPr id="28" name="TextBox 14"/>
          <p:cNvSpPr txBox="1"/>
          <p:nvPr/>
        </p:nvSpPr>
        <p:spPr>
          <a:xfrm>
            <a:off x="533400" y="6096000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abundantie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98.9%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1.1% is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9728" y="6170069"/>
            <a:ext cx="304800" cy="25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1438" y="6146008"/>
            <a:ext cx="309562" cy="28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14"/>
          <p:cNvSpPr txBox="1"/>
          <p:nvPr/>
        </p:nvSpPr>
        <p:spPr>
          <a:xfrm>
            <a:off x="533400" y="6412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je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Periodiek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14" grpId="0"/>
      <p:bldP spid="15" grpId="0"/>
      <p:bldP spid="16" grpId="0"/>
      <p:bldP spid="17" grpId="0"/>
      <p:bldP spid="20" grpId="0"/>
      <p:bldP spid="23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Massa’s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massaspectrometers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Unified atomic mass unit [ u ]: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12.000000 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592215"/>
            <a:ext cx="304800" cy="25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133600"/>
            <a:ext cx="6400800" cy="19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4202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impulsmoment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kern met spin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9862" y="4238624"/>
            <a:ext cx="1246338" cy="29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4506912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Magnetische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nuclear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magneton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3475" y="4669181"/>
            <a:ext cx="1228725" cy="66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5221069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Metingen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5265083"/>
            <a:ext cx="1704975" cy="31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6694" y="5639292"/>
            <a:ext cx="1842247" cy="26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5905962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(quarks)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bestaan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6260068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NMR en MRI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gebaseerd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3" grpId="0"/>
      <p:bldP spid="14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7"/>
          <p:cNvSpPr/>
          <p:nvPr/>
        </p:nvSpPr>
        <p:spPr bwMode="auto">
          <a:xfrm>
            <a:off x="4038600" y="4800600"/>
            <a:ext cx="4038600" cy="7620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Kernreacties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Transmutatie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verandering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Kernreactie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(of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gamma,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18399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Rutherford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observeerde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1919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856" y="1862136"/>
            <a:ext cx="2752725" cy="32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23738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Notatie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895600"/>
            <a:ext cx="2466975" cy="3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PIJL-RECHTS 31"/>
          <p:cNvSpPr/>
          <p:nvPr/>
        </p:nvSpPr>
        <p:spPr bwMode="auto">
          <a:xfrm>
            <a:off x="1952624" y="3455192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2" name="Groep 35"/>
          <p:cNvGrpSpPr/>
          <p:nvPr/>
        </p:nvGrpSpPr>
        <p:grpSpPr>
          <a:xfrm>
            <a:off x="2895600" y="3429000"/>
            <a:ext cx="1981200" cy="457200"/>
            <a:chOff x="2797968" y="3290888"/>
            <a:chExt cx="1981200" cy="457200"/>
          </a:xfrm>
        </p:grpSpPr>
        <p:sp>
          <p:nvSpPr>
            <p:cNvPr id="34" name="Rounded Rectangle 27"/>
            <p:cNvSpPr/>
            <p:nvPr/>
          </p:nvSpPr>
          <p:spPr bwMode="auto">
            <a:xfrm>
              <a:off x="2797968" y="3290888"/>
              <a:ext cx="19812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09888" y="3338512"/>
              <a:ext cx="1743075" cy="368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TextBox 17"/>
          <p:cNvSpPr txBox="1"/>
          <p:nvPr/>
        </p:nvSpPr>
        <p:spPr>
          <a:xfrm>
            <a:off x="533400" y="39740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baryon-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leptongetal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2788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1" y="4314824"/>
            <a:ext cx="2209800" cy="2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/>
          <p:nvPr/>
        </p:nvSpPr>
        <p:spPr>
          <a:xfrm>
            <a:off x="533400" y="4583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4807744"/>
            <a:ext cx="3886200" cy="3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93368" y="5220073"/>
            <a:ext cx="3429000" cy="27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5726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positief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exotherm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endotherm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9552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&lt; 0,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verloopt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projectiel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voldoende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61838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&lt; 0,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over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drempelenergie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" name="Groep 32"/>
          <p:cNvGrpSpPr/>
          <p:nvPr/>
        </p:nvGrpSpPr>
        <p:grpSpPr>
          <a:xfrm>
            <a:off x="6248400" y="3429000"/>
            <a:ext cx="1676400" cy="457200"/>
            <a:chOff x="6096000" y="3276600"/>
            <a:chExt cx="1676400" cy="457200"/>
          </a:xfrm>
        </p:grpSpPr>
        <p:sp>
          <p:nvSpPr>
            <p:cNvPr id="29" name="Afgeronde rechthoek 28"/>
            <p:cNvSpPr/>
            <p:nvPr/>
          </p:nvSpPr>
          <p:spPr bwMode="auto">
            <a:xfrm>
              <a:off x="6096000" y="3276600"/>
              <a:ext cx="167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marL="0" marR="0" indent="0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endParaRPr lang="nl-NL" smtClean="0"/>
            </a:p>
          </p:txBody>
        </p:sp>
        <p:pic>
          <p:nvPicPr>
            <p:cNvPr id="13619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72200" y="3276600"/>
              <a:ext cx="14346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PIJL-RECHTS 34"/>
          <p:cNvSpPr/>
          <p:nvPr/>
        </p:nvSpPr>
        <p:spPr bwMode="auto">
          <a:xfrm>
            <a:off x="5257800" y="3457576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64886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niet-relativistisch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26" grpId="0"/>
      <p:bldP spid="30" grpId="0"/>
      <p:bldP spid="31" grpId="0"/>
      <p:bldP spid="32" grpId="0" animBg="1"/>
      <p:bldP spid="37" grpId="0"/>
      <p:bldP spid="16" grpId="0"/>
      <p:bldP spid="19" grpId="0"/>
      <p:bldP spid="25" grpId="0"/>
      <p:bldP spid="27" grpId="0"/>
      <p:bldP spid="28" grpId="0"/>
      <p:bldP spid="35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Bindingsenergie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kernkracht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Massa kern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proton en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massa’s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-defect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He: 28.3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stoppen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je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wilt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opbreken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delen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50068"/>
            <a:ext cx="8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waterstofatoom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13.6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proton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rustenergie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(effect is 1 op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4" name="Picture 2" descr="\\vmware-host\Shared Folders\Desktop\s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242952"/>
            <a:ext cx="2819704" cy="2615048"/>
          </a:xfrm>
          <a:prstGeom prst="rect">
            <a:avLst/>
          </a:prstGeom>
          <a:noFill/>
        </p:spPr>
      </p:pic>
      <p:pic>
        <p:nvPicPr>
          <p:cNvPr id="23555" name="Picture 3" descr="\\vmware-host\Shared Folders\Desktop\Einstein_-_Time_Magazine_-_July_1,_1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3187"/>
            <a:ext cx="2235152" cy="2944813"/>
          </a:xfrm>
          <a:prstGeom prst="rect">
            <a:avLst/>
          </a:prstGeom>
          <a:noFill/>
        </p:spPr>
      </p:pic>
      <p:pic>
        <p:nvPicPr>
          <p:cNvPr id="23556" name="Picture 4" descr="\\vmware-host\Shared Folders\Desktop\E_equals_m_plus_c_square_at_Taipei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505200"/>
            <a:ext cx="1371600" cy="1828800"/>
          </a:xfrm>
          <a:prstGeom prst="rect">
            <a:avLst/>
          </a:prstGeom>
          <a:noFill/>
        </p:spPr>
      </p:pic>
      <p:pic>
        <p:nvPicPr>
          <p:cNvPr id="23557" name="Picture 5" descr="\\vmware-host\Shared Folders\Desktop\800px-TaskForce_O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4264152"/>
            <a:ext cx="3505200" cy="25938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Bindingsenergie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nucleon.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He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28.3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4 = 7.1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651760"/>
            <a:ext cx="525780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Curve (versus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plateau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8.7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nucleon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&gt; 80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toont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minder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verband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basis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kernfusie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Bindingsenergie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neutron + uranium(235)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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+ 200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2" descr="C:\Users\jo\Desktop\698px-Binding_energy_curve_-_all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5550" y="2438400"/>
            <a:ext cx="66484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028950" y="3086100"/>
            <a:ext cx="5153025" cy="785813"/>
            <a:chOff x="1676400" y="2171700"/>
            <a:chExt cx="5153025" cy="785812"/>
          </a:xfrm>
        </p:grpSpPr>
        <p:graphicFrame>
          <p:nvGraphicFramePr>
            <p:cNvPr id="11" name="Object 24"/>
            <p:cNvGraphicFramePr>
              <a:graphicFrameLocks noChangeAspect="1"/>
            </p:cNvGraphicFramePr>
            <p:nvPr/>
          </p:nvGraphicFramePr>
          <p:xfrm>
            <a:off x="6019800" y="2514600"/>
            <a:ext cx="581025" cy="442912"/>
          </p:xfrm>
          <a:graphic>
            <a:graphicData uri="http://schemas.openxmlformats.org/presentationml/2006/ole">
              <p:oleObj spid="_x0000_s135170" name="Equation" r:id="rId5" imgW="317160" imgH="241200" progId="Equation.3">
                <p:embed/>
              </p:oleObj>
            </a:graphicData>
          </a:graphic>
        </p:graphicFrame>
        <p:sp>
          <p:nvSpPr>
            <p:cNvPr id="13" name="Oval 27"/>
            <p:cNvSpPr/>
            <p:nvPr/>
          </p:nvSpPr>
          <p:spPr bwMode="auto">
            <a:xfrm>
              <a:off x="6600825" y="217170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4" name="Straight Connector 31"/>
            <p:cNvCxnSpPr/>
            <p:nvPr/>
          </p:nvCxnSpPr>
          <p:spPr bwMode="auto">
            <a:xfrm rot="10800000">
              <a:off x="1676400" y="2286000"/>
              <a:ext cx="5029200" cy="1588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3028950" y="2817813"/>
            <a:ext cx="2514600" cy="384175"/>
            <a:chOff x="1676400" y="1903412"/>
            <a:chExt cx="2514600" cy="383382"/>
          </a:xfrm>
        </p:grpSpPr>
        <p:cxnSp>
          <p:nvCxnSpPr>
            <p:cNvPr id="16" name="Straight Connector 32"/>
            <p:cNvCxnSpPr/>
            <p:nvPr/>
          </p:nvCxnSpPr>
          <p:spPr bwMode="auto">
            <a:xfrm rot="10800000">
              <a:off x="1676400" y="1903412"/>
              <a:ext cx="2514600" cy="1584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35"/>
            <p:cNvCxnSpPr>
              <a:cxnSpLocks noChangeShapeType="1"/>
            </p:cNvCxnSpPr>
            <p:nvPr/>
          </p:nvCxnSpPr>
          <p:spPr bwMode="auto">
            <a:xfrm rot="5400000">
              <a:off x="3162300" y="2095500"/>
              <a:ext cx="381000" cy="1588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9" name="TextBox 36"/>
            <p:cNvSpPr txBox="1">
              <a:spLocks noChangeArrowheads="1"/>
            </p:cNvSpPr>
            <p:nvPr/>
          </p:nvSpPr>
          <p:spPr bwMode="auto">
            <a:xfrm>
              <a:off x="3390900" y="1905000"/>
              <a:ext cx="6206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DBE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5541963" y="2819400"/>
            <a:ext cx="1068387" cy="3506788"/>
            <a:chOff x="4190206" y="1905000"/>
            <a:chExt cx="1067594" cy="3505994"/>
          </a:xfrm>
        </p:grpSpPr>
        <p:cxnSp>
          <p:nvCxnSpPr>
            <p:cNvPr id="21" name="Straight Connector 29"/>
            <p:cNvCxnSpPr/>
            <p:nvPr/>
          </p:nvCxnSpPr>
          <p:spPr bwMode="auto">
            <a:xfrm rot="5400000" flipH="1" flipV="1">
              <a:off x="2438002" y="3657204"/>
              <a:ext cx="3505994" cy="1586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38"/>
            <p:cNvSpPr txBox="1"/>
            <p:nvPr/>
          </p:nvSpPr>
          <p:spPr>
            <a:xfrm>
              <a:off x="4191792" y="2590645"/>
              <a:ext cx="1066008" cy="6459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70C0"/>
                  </a:solidFill>
                  <a:latin typeface="+mn-lt"/>
                </a:rPr>
                <a:t>Fission products</a:t>
              </a:r>
            </a:p>
          </p:txBody>
        </p:sp>
      </p:grpSp>
      <p:pic>
        <p:nvPicPr>
          <p:cNvPr id="23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95950" y="4648200"/>
            <a:ext cx="3076575" cy="14573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9296" y="1621632"/>
            <a:ext cx="14562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kstvak 23"/>
          <p:cNvSpPr txBox="1"/>
          <p:nvPr/>
        </p:nvSpPr>
        <p:spPr>
          <a:xfrm>
            <a:off x="3733800" y="1571624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(4.0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)</a:t>
            </a:r>
            <a:endParaRPr lang="nl-NL" sz="1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Kernkracht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" name="TextBox 17"/>
          <p:cNvSpPr txBox="1"/>
          <p:nvPr/>
        </p:nvSpPr>
        <p:spPr>
          <a:xfrm>
            <a:off x="533400" y="1447800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kernkrachten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1840468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Dracht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femtometers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209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Ingewikkelde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kracht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functie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– 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spin, spin-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koppeling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743200"/>
            <a:ext cx="2964455" cy="41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2590800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&gt; 82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elektrostatische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afstoting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316069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zwakke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001869"/>
            <a:ext cx="51816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bestaan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interacties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gravitatie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elektromagnetisme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zwakke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4366" y="228600"/>
            <a:ext cx="1526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Inhoud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/~jo/energie 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Gideon Koekoek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gkoekoek@nikhef.nl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Dictaat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Werk in uitvoering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Jelley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E. Lewis, Fundamentals of Nuclear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Inhoud van de 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1 Motivatie, exponentiële groei, CO2 toename, broeikasteffect, klimaat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2 Energieverbruik: transport, verwarming, koeling, verlichting, landbouw, veeteelt, fabricage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3 Energie, thermodynamica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4 Entropie, enthalpie, Carnot, Otto, Rankine processen, informatie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5 Kernenergie: kernfysica, splijting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6 Kernenergie: reactorfysica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7 Kernenergie: maatschappelijke discussie (risico’s, afval), kernfusie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8 Energiebronnen: fossiele brandstoffen (olie, gas, kolen), wind, zon (PV, thermisch, biomassa), waterkracht, geothermisch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9 Fluctuaties: opslag (batterijen, water, waterstof), transport van energie, efficientie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10 Energie: scenario’s voor Nederland, wereld, fysieke mogelijkheden, politiek, ethische vragen, economische aspecten</a:t>
            </a: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162" cy="222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Gratis te downloaden</a:t>
            </a:r>
            <a:endParaRPr lang="nl-NL" sz="1200" dirty="0" err="1" smtClean="0">
              <a:latin typeface="+mn-lt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5348846" y="6553200"/>
            <a:ext cx="3781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With thanks to dr. Stefan Hild, University of Glasgow </a:t>
            </a:r>
            <a:endParaRPr lang="nl-NL" sz="1200" dirty="0" err="1" smtClean="0">
              <a:latin typeface="+mn-lt"/>
            </a:endParaRPr>
          </a:p>
        </p:txBody>
      </p:sp>
      <p:sp>
        <p:nvSpPr>
          <p:cNvPr id="11" name="Afgeronde rechthoek 10"/>
          <p:cNvSpPr/>
          <p:nvPr/>
        </p:nvSpPr>
        <p:spPr bwMode="auto">
          <a:xfrm>
            <a:off x="940592" y="5236368"/>
            <a:ext cx="3200400" cy="2286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Fysica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24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Enrico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Fermi: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geschiktste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projectielen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kernreacties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transmutaties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onderhevig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last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Coulombafstoting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alfa-deeltjes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5373" y="4114800"/>
            <a:ext cx="228862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2450068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Enrico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Fermi: met uranium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92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3974068"/>
            <a:ext cx="37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gelden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 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baryon-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leptongetal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17"/>
          <p:cNvSpPr txBox="1"/>
          <p:nvPr/>
        </p:nvSpPr>
        <p:spPr>
          <a:xfrm>
            <a:off x="533400" y="31358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Transuranen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neptunium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93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en plutonium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94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gemaakt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4" name="Picture 6" descr="\\vmware-host\Shared Folders\Desktop\484px-Enrico_Fermi_1943-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323804"/>
            <a:ext cx="1981200" cy="2456033"/>
          </a:xfrm>
          <a:prstGeom prst="rect">
            <a:avLst/>
          </a:prstGeom>
          <a:noFill/>
        </p:spPr>
      </p:pic>
      <p:pic>
        <p:nvPicPr>
          <p:cNvPr id="2055" name="Picture 7" descr="\\vmware-host\Shared Folders\Desktop\631px-Plutonium_r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6362" y="3048000"/>
            <a:ext cx="1443038" cy="1371600"/>
          </a:xfrm>
          <a:prstGeom prst="rect">
            <a:avLst/>
          </a:prstGeom>
          <a:noFill/>
        </p:spPr>
      </p:pic>
      <p:pic>
        <p:nvPicPr>
          <p:cNvPr id="2056" name="Picture 8" descr="\\vmware-host\Shared Folders\Desktop\B-Reactor_Hanfo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00600"/>
            <a:ext cx="2610914" cy="2057400"/>
          </a:xfrm>
          <a:prstGeom prst="rect">
            <a:avLst/>
          </a:prstGeom>
          <a:noFill/>
        </p:spPr>
      </p:pic>
      <p:pic>
        <p:nvPicPr>
          <p:cNvPr id="2057" name="Picture 9" descr="\\vmware-host\Shared Folders\Desktop\Neptunium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792309"/>
            <a:ext cx="2655888" cy="20656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7650" name="Rectangle 103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  <a:noFill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Splijting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GB" sz="3600" i="1" kern="1200" baseline="300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235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U</a:t>
            </a:r>
            <a:endParaRPr lang="nl-NL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304800" y="1143000"/>
            <a:ext cx="6705600" cy="2031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geinduceerd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was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voorspeld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Enrico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Fermi en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werd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door Otto Hahn,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Lise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smtClean="0">
                <a:latin typeface="Calibri" pitchFamily="34" charset="0"/>
                <a:cs typeface="Calibri" pitchFamily="34" charset="0"/>
              </a:rPr>
              <a:t>Meitner en Fritz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Strassmann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(Dec.1938)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Verandering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elementen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verander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lood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goud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...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Sporen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Barium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gevonden</a:t>
            </a:r>
            <a:endParaRPr lang="en-GB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vrijgave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uranium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653" name="Picture 1040" descr="C:\Users\jo\Desktop\3dd977157883544970fd89c3ada2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169445"/>
            <a:ext cx="52101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42" descr="C:\Users\jo\Desktop\800px-Nuclear_Fission_Experimental_Apparatus_1938_-_Deutsches_Museum_-_Mun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400" y="1676400"/>
            <a:ext cx="19685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86720"/>
            <a:ext cx="5715000" cy="317128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</p:pic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5318634"/>
            <a:ext cx="3352800" cy="153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Kernsplijtingsreacties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" name="TextBox 17"/>
          <p:cNvSpPr txBox="1"/>
          <p:nvPr/>
        </p:nvSpPr>
        <p:spPr>
          <a:xfrm>
            <a:off x="533400" y="1447800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uranium-235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18404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2 – 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gamma’s, neutrino’s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22860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80%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316069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Merendeel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(193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810000"/>
            <a:ext cx="518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Mechanisme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energiedissipatie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deeltjes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fotonen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en neutrino’s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343400"/>
            <a:ext cx="4681538" cy="2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2602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rest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beta-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gamma’s en neutrino’s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2895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neutrino’s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ontsnappen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reactor.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990600"/>
            <a:ext cx="3733800" cy="31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Kettingreactie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992312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door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gevormd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895600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herhalen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kettingreactie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505200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verhouding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die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- 1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45836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tijdstip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 = 0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8884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levensduur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l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1932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tijdstip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5650468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 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 1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3983832" y="5188744"/>
          <a:ext cx="1168400" cy="382752"/>
        </p:xfrm>
        <a:graphic>
          <a:graphicData uri="http://schemas.openxmlformats.org/presentationml/2006/ole">
            <p:oleObj spid="_x0000_s138242" name="Equation" r:id="rId5" imgW="736560" imgH="241200" progId="Equation.DSMT4">
              <p:embed/>
            </p:oleObj>
          </a:graphicData>
        </a:graphic>
      </p:graphicFrame>
      <p:grpSp>
        <p:nvGrpSpPr>
          <p:cNvPr id="22" name="Groep 21"/>
          <p:cNvGrpSpPr/>
          <p:nvPr/>
        </p:nvGrpSpPr>
        <p:grpSpPr>
          <a:xfrm>
            <a:off x="5532740" y="4648200"/>
            <a:ext cx="2780331" cy="2057085"/>
            <a:chOff x="5334000" y="4648200"/>
            <a:chExt cx="2780331" cy="2057085"/>
          </a:xfrm>
        </p:grpSpPr>
        <p:pic>
          <p:nvPicPr>
            <p:cNvPr id="13824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62600" y="4648200"/>
              <a:ext cx="1933575" cy="2057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kstvak 24"/>
            <p:cNvSpPr txBox="1"/>
            <p:nvPr/>
          </p:nvSpPr>
          <p:spPr>
            <a:xfrm>
              <a:off x="6934200" y="5102423"/>
              <a:ext cx="11801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err="1" smtClean="0">
                  <a:latin typeface="Calibri" pitchFamily="34" charset="0"/>
                  <a:cs typeface="Calibri" pitchFamily="34" charset="0"/>
                </a:rPr>
                <a:t>super-kritisch</a:t>
              </a:r>
              <a:endParaRPr lang="nl-NL" sz="1400" dirty="0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858000" y="5407223"/>
              <a:ext cx="7136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kritisch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5334000" y="6245423"/>
              <a:ext cx="10278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err="1" smtClean="0">
                  <a:latin typeface="Calibri" pitchFamily="34" charset="0"/>
                  <a:cs typeface="Calibri" pitchFamily="34" charset="0"/>
                </a:rPr>
                <a:t>sub-kritisch</a:t>
              </a:r>
              <a:endParaRPr lang="nl-NL" sz="1400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3004" y="5653088"/>
            <a:ext cx="2625196" cy="35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17"/>
          <p:cNvSpPr txBox="1"/>
          <p:nvPr/>
        </p:nvSpPr>
        <p:spPr>
          <a:xfrm>
            <a:off x="533400" y="59552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Regeling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dankzij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delayed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5" grpId="0"/>
      <p:bldP spid="17" grpId="0"/>
      <p:bldP spid="20" grpId="0"/>
      <p:bldP spid="2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716028"/>
            <a:ext cx="2133599" cy="514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Kernsplijting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Kernsplijting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ontdekt</a:t>
            </a:r>
            <a:r>
              <a:rPr lang="en-US" dirty="0" smtClean="0">
                <a:latin typeface="+mn-lt"/>
              </a:rPr>
              <a:t> in1938 door Otto Hahn en Fritz </a:t>
            </a:r>
            <a:r>
              <a:rPr lang="en-US" dirty="0" err="1" smtClean="0">
                <a:latin typeface="+mn-lt"/>
              </a:rPr>
              <a:t>Strassmann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Verklaring</a:t>
            </a:r>
            <a:r>
              <a:rPr lang="en-US" dirty="0" smtClean="0">
                <a:latin typeface="+mn-lt"/>
              </a:rPr>
              <a:t> door Lisa Meitner en Otto Frisch                                               door </a:t>
            </a:r>
            <a:r>
              <a:rPr lang="en-US" dirty="0" err="1" smtClean="0">
                <a:latin typeface="+mn-lt"/>
              </a:rPr>
              <a:t>vloeistofdruppelmodel</a:t>
            </a:r>
            <a:endParaRPr lang="en-US" dirty="0">
              <a:latin typeface="+mn-lt"/>
            </a:endParaRPr>
          </a:p>
        </p:txBody>
      </p:sp>
      <p:pic>
        <p:nvPicPr>
          <p:cNvPr id="5123" name="Picture 3" descr="\\vmware-host\Shared Folders\Desktop\384px-Lise_Meitner_1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76400"/>
            <a:ext cx="1169988" cy="1825625"/>
          </a:xfrm>
          <a:prstGeom prst="rect">
            <a:avLst/>
          </a:prstGeom>
          <a:noFill/>
        </p:spPr>
      </p:pic>
      <p:sp>
        <p:nvSpPr>
          <p:cNvPr id="8" name="TextBox 17"/>
          <p:cNvSpPr txBox="1"/>
          <p:nvPr/>
        </p:nvSpPr>
        <p:spPr>
          <a:xfrm>
            <a:off x="533400" y="21730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Vloeistofdruppelmodel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7064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Beschouw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bijvoorbeeld</a:t>
            </a:r>
            <a:endParaRPr lang="en-US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067048"/>
            <a:ext cx="3276600" cy="28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3440668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resulteert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compound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1713" y="3733800"/>
            <a:ext cx="547687" cy="3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4191000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(Coulomb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840069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(8.5 – 7.6) = 0.9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nucleon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(*236 =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1932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miljoenen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hoger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conventionele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2" descr="C:\Users\jo\Desktop\nukegif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5429250"/>
            <a:ext cx="1476375" cy="1428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2" grpId="0"/>
      <p:bldP spid="14" grpId="0"/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Splijtingsproducten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instabiel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neutronenoverschot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Minder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1%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fragmenten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delayed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73069"/>
            <a:ext cx="586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Dominant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beta-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combinatie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gamma-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7064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vervalsreeksen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41910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begin-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snelst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7860" y="4572000"/>
            <a:ext cx="25361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7"/>
          <p:cNvSpPr txBox="1"/>
          <p:nvPr/>
        </p:nvSpPr>
        <p:spPr>
          <a:xfrm>
            <a:off x="533400" y="4572000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40 fragment-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waargenomen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groep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193268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Meer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splijtingsproducten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9346" y="990600"/>
            <a:ext cx="260465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124200"/>
            <a:ext cx="4419600" cy="40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0643" y="3657600"/>
            <a:ext cx="2066925" cy="40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4" grpId="0"/>
      <p:bldP spid="16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Splijtingsproducten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8% van de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toegeschreven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beta-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gammaverval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shutdown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gekoeld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!)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533400" y="2173069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Verval-warmte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 Wigner-Way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572000"/>
            <a:ext cx="358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Figuur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verval-warmte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lange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gestaan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629870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megawatt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vermogen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shutdown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350" y="3708652"/>
            <a:ext cx="4819650" cy="314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971800"/>
            <a:ext cx="27146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503538"/>
            <a:ext cx="3200400" cy="5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6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Fissile en fertile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gebombardeerd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362200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Fertile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3528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is fissile (en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1/2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=24.4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duizend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4572000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behalve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thorium-232 fertile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Thorium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aardkorst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819400"/>
            <a:ext cx="3705225" cy="39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19050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(0.7%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abondantie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 de rest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5373" y="4114800"/>
            <a:ext cx="228862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3821668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0688" y="3825578"/>
            <a:ext cx="1790700" cy="3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4126468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Plutonium-240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fertile, want plutonium-241 is fissile</a:t>
            </a:r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5181600"/>
            <a:ext cx="3657600" cy="42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5638799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Uranium-233 is fissile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6031468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kweekreactor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(breeder)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6" grpId="0"/>
      <p:bldP spid="20" grpId="0"/>
      <p:bldP spid="12" grpId="0"/>
      <p:bldP spid="11" grpId="0"/>
      <p:bldP spid="14" grpId="0"/>
      <p:bldP spid="17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Start-up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548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initiële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vandaan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kettingreactie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533400" y="2667000"/>
            <a:ext cx="5638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figuur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toont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schematisch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reactor core van Chernobyl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laatste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opname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control room.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blauw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de 12 startup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neutronenbronnen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1905000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Kosmische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flux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laag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moeilijk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(en `blind’ start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risico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1" name="TextBox 17"/>
          <p:cNvSpPr txBox="1"/>
          <p:nvPr/>
        </p:nvSpPr>
        <p:spPr>
          <a:xfrm>
            <a:off x="533400" y="3821668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Americium-beryllium </a:t>
            </a:r>
            <a:r>
              <a:rPr lang="en-US" dirty="0" err="1" smtClean="0">
                <a:latin typeface="+mn-lt"/>
              </a:rPr>
              <a:t>bron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Ra-Be)</a:t>
            </a:r>
          </a:p>
        </p:txBody>
      </p:sp>
      <p:pic>
        <p:nvPicPr>
          <p:cNvPr id="179203" name="Picture 3" descr="\\vmware-host\Shared Folders\Desktop\tmp\600px-RBMK_Reaktor_ChNPP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75" y="3429000"/>
            <a:ext cx="2892425" cy="2892425"/>
          </a:xfrm>
          <a:prstGeom prst="rect">
            <a:avLst/>
          </a:prstGeom>
          <a:noFill/>
        </p:spPr>
      </p:pic>
      <p:pic>
        <p:nvPicPr>
          <p:cNvPr id="179204" name="Picture 4" descr="\\vmware-host\Shared Folders\Desktop\tmp\Americi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572000"/>
            <a:ext cx="1512968" cy="2286000"/>
          </a:xfrm>
          <a:prstGeom prst="rect">
            <a:avLst/>
          </a:prstGeom>
          <a:noFill/>
        </p:spPr>
      </p:pic>
      <p:pic>
        <p:nvPicPr>
          <p:cNvPr id="179205" name="Picture 5" descr="\\vmware-host\Shared Folders\Desktop\tmp\Americium_microscop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5616996"/>
            <a:ext cx="1295400" cy="1241003"/>
          </a:xfrm>
          <a:prstGeom prst="rect">
            <a:avLst/>
          </a:prstGeom>
          <a:noFill/>
        </p:spPr>
      </p:pic>
      <p:pic>
        <p:nvPicPr>
          <p:cNvPr id="179206" name="Picture 6" descr="\\vmware-host\Shared Folders\Desktop\RBMK_reactor_from_Ignalina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5665" y="1196052"/>
            <a:ext cx="2988335" cy="2080549"/>
          </a:xfrm>
          <a:prstGeom prst="rect">
            <a:avLst/>
          </a:prstGeom>
          <a:noFill/>
        </p:spPr>
      </p:pic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066799" y="4267200"/>
          <a:ext cx="2021305" cy="304800"/>
        </p:xfrm>
        <a:graphic>
          <a:graphicData uri="http://schemas.openxmlformats.org/presentationml/2006/ole">
            <p:oleObj spid="_x0000_s179207" name="Equation" r:id="rId8" imgW="1600200" imgH="241200" progId="Equation.DSMT4">
              <p:embed/>
            </p:oleObj>
          </a:graphicData>
        </a:graphic>
      </p:graphicFrame>
      <p:graphicFrame>
        <p:nvGraphicFramePr>
          <p:cNvPr id="179208" name="Object 8"/>
          <p:cNvGraphicFramePr>
            <a:graphicFrameLocks noChangeAspect="1"/>
          </p:cNvGraphicFramePr>
          <p:nvPr/>
        </p:nvGraphicFramePr>
        <p:xfrm>
          <a:off x="812008" y="4648200"/>
          <a:ext cx="1587500" cy="304800"/>
        </p:xfrm>
        <a:graphic>
          <a:graphicData uri="http://schemas.openxmlformats.org/presentationml/2006/ole">
            <p:oleObj spid="_x0000_s179208" name="Equation" r:id="rId9" imgW="1257120" imgH="241200" progId="Equation.DSMT4">
              <p:embed/>
            </p:oleObj>
          </a:graphicData>
        </a:graphic>
      </p:graphicFrame>
      <p:sp>
        <p:nvSpPr>
          <p:cNvPr id="25" name="TextBox 17"/>
          <p:cNvSpPr txBox="1"/>
          <p:nvPr/>
        </p:nvSpPr>
        <p:spPr>
          <a:xfrm>
            <a:off x="533400" y="4964668"/>
            <a:ext cx="358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Americium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transuraan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1994.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gesyntheseerd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2" grpId="0"/>
      <p:bldP spid="11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Radioactief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radioactiviteit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62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Kernfysica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begon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1896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fosforescentie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foute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overigens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door Henri Becquerel: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mineraal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fotografische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plaat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123" name="Picture 3" descr="\\vmware-host\Shared Folders\Desktop\800px-Phosphoresc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0484" y="2967037"/>
            <a:ext cx="2954916" cy="1300163"/>
          </a:xfrm>
          <a:prstGeom prst="rect">
            <a:avLst/>
          </a:prstGeom>
          <a:noFill/>
        </p:spPr>
      </p:pic>
      <p:sp>
        <p:nvSpPr>
          <p:cNvPr id="7" name="TextBox 17"/>
          <p:cNvSpPr txBox="1"/>
          <p:nvPr/>
        </p:nvSpPr>
        <p:spPr>
          <a:xfrm>
            <a:off x="533400" y="2124670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4154269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Rontgen had in 1896 al X-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8" name="Picture 2" descr="\\vmware-host\Shared Folders\Desktop\382px-Roentgen-x-ray-von-kollikers-h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545" y="4572000"/>
            <a:ext cx="1409255" cy="2209800"/>
          </a:xfrm>
          <a:prstGeom prst="rect">
            <a:avLst/>
          </a:prstGeom>
          <a:noFill/>
        </p:spPr>
      </p:pic>
      <p:pic>
        <p:nvPicPr>
          <p:cNvPr id="24579" name="Picture 3" descr="\\vmware-host\Shared Folders\Desktop\755px-Roentgen-Roehre_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071084"/>
            <a:ext cx="2514600" cy="1482116"/>
          </a:xfrm>
          <a:prstGeom prst="rect">
            <a:avLst/>
          </a:prstGeom>
          <a:noFill/>
        </p:spPr>
      </p:pic>
      <p:sp>
        <p:nvSpPr>
          <p:cNvPr id="11" name="TextBox 17"/>
          <p:cNvSpPr txBox="1"/>
          <p:nvPr/>
        </p:nvSpPr>
        <p:spPr>
          <a:xfrm>
            <a:off x="533400" y="2743200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Marie en Pierre Curie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radium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radionuclei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524375"/>
            <a:ext cx="28956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3429000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makkelijk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beinvloeden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verhitten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magneetveld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043" descr="C:\Users\jo\Desktop\225px-Becquerel_Henri_photograp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900114"/>
            <a:ext cx="1443038" cy="190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44" descr="C:\Users\jo\Desktop\120px-Nobel_medal_dsc0617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2209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7010400" y="2514600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1903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11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0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85800" y="6858000"/>
            <a:ext cx="1905000" cy="304800"/>
          </a:xfrm>
        </p:spPr>
        <p:txBody>
          <a:bodyPr/>
          <a:lstStyle/>
          <a:p>
            <a:r>
              <a:rPr lang="en-US"/>
              <a:t>Najaar 2004</a:t>
            </a:r>
          </a:p>
        </p:txBody>
      </p:sp>
      <p:pic>
        <p:nvPicPr>
          <p:cNvPr id="65536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200150"/>
            <a:ext cx="5334000" cy="311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5364" name="Text Box 4"/>
          <p:cNvSpPr txBox="1">
            <a:spLocks noChangeArrowheads="1"/>
          </p:cNvSpPr>
          <p:nvPr/>
        </p:nvSpPr>
        <p:spPr bwMode="auto">
          <a:xfrm>
            <a:off x="609600" y="1309686"/>
            <a:ext cx="26670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Marsden en Geiger</a:t>
            </a:r>
          </a:p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rond 1910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5366" name="Text Box 6"/>
          <p:cNvSpPr txBox="1">
            <a:spLocks noChangeArrowheads="1"/>
          </p:cNvSpPr>
          <p:nvPr/>
        </p:nvSpPr>
        <p:spPr bwMode="auto">
          <a:xfrm>
            <a:off x="5715000" y="5334000"/>
            <a:ext cx="3429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Coulomb potentiaal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53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06813"/>
            <a:ext cx="41148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70" name="Text Box 10"/>
          <p:cNvSpPr txBox="1">
            <a:spLocks noChangeArrowheads="1"/>
          </p:cNvSpPr>
          <p:nvPr/>
        </p:nvSpPr>
        <p:spPr bwMode="auto">
          <a:xfrm>
            <a:off x="152400" y="3200400"/>
            <a:ext cx="3886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Alfa deeltjes: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T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= 4 – 7 MeV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537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6486525"/>
            <a:ext cx="3505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3850" y="5791200"/>
            <a:ext cx="50101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5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5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5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64" grpId="0" animBg="1"/>
      <p:bldP spid="655366" grpId="0" animBg="1"/>
      <p:bldP spid="65537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Radioactief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Rutherford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klassificatie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1898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6887" y="3150907"/>
            <a:ext cx="3338513" cy="347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Type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zelfs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papier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Type </a:t>
            </a:r>
            <a:r>
              <a:rPr lang="en-US" dirty="0" smtClean="0"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3 mm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aluminium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4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Type </a:t>
            </a:r>
            <a:r>
              <a:rPr lang="en-US" dirty="0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lood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678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Elk type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lading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9718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Uiteindelijk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bleek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692944" y="322183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helium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692944" y="352663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692944" y="383143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hoogenergetische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4354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Eenheden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685800" y="4648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 Becquerel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disintegratie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5800" y="49530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 Curie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3.7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disintegraties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685800" y="5268912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 Curie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correspondeert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1 gram radium-266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878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Avogadro: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6.023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6172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64770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Concentratie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[ #/cm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]: </a:t>
            </a:r>
            <a:r>
              <a:rPr lang="en-US" i="1" dirty="0" err="1" smtClean="0">
                <a:cs typeface="Calibri" pitchFamily="34" charset="0"/>
              </a:rPr>
              <a:t>r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Alfa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originele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kwijt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05000"/>
            <a:ext cx="3624609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595718"/>
            <a:ext cx="2309812" cy="30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916112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dochterkern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parent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transmutatie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8310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Algemeen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4"/>
          <p:cNvGrpSpPr/>
          <p:nvPr/>
        </p:nvGrpSpPr>
        <p:grpSpPr>
          <a:xfrm>
            <a:off x="1905000" y="2743200"/>
            <a:ext cx="2743200" cy="609600"/>
            <a:chOff x="2312894" y="3258671"/>
            <a:chExt cx="2743200" cy="609600"/>
          </a:xfrm>
        </p:grpSpPr>
        <p:sp>
          <p:nvSpPr>
            <p:cNvPr id="13" name="Rounded Rectangle 27"/>
            <p:cNvSpPr/>
            <p:nvPr/>
          </p:nvSpPr>
          <p:spPr bwMode="auto">
            <a:xfrm>
              <a:off x="2312894" y="3258671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24125" y="3385761"/>
              <a:ext cx="2352675" cy="333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7"/>
          <p:cNvSpPr txBox="1"/>
          <p:nvPr/>
        </p:nvSpPr>
        <p:spPr>
          <a:xfrm>
            <a:off x="533400" y="3572470"/>
            <a:ext cx="838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Alfa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korte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dracht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elektrostatische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afstoting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48687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4966447"/>
            <a:ext cx="3609975" cy="35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2575" y="4953000"/>
            <a:ext cx="3629025" cy="39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IJL-RECHTS 18"/>
          <p:cNvSpPr/>
          <p:nvPr/>
        </p:nvSpPr>
        <p:spPr bwMode="auto">
          <a:xfrm>
            <a:off x="4724400" y="5042647"/>
            <a:ext cx="533400" cy="2286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3456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Q &lt; 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verboden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5715000"/>
            <a:ext cx="838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twee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discreet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761" y="5776913"/>
            <a:ext cx="2666239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6" grpId="0"/>
      <p:bldP spid="17" grpId="0"/>
      <p:bldP spid="19" grpId="0" animBg="1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Alfa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tunneleffect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 &gt; 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parent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958915"/>
            <a:ext cx="3643313" cy="289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begrijpen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potentiele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alfa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alfa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5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Tunneleffect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betekent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sprong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punt 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50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onzekerheidsrelatie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819400"/>
            <a:ext cx="1738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3288268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Schending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cs typeface="Calibri" pitchFamily="34" charset="0"/>
              </a:rPr>
              <a:t>D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barriere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tunnelen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4182070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breedte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barriere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levensduur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miljarden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5096470"/>
            <a:ext cx="464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Reactie                          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7304" y="5729288"/>
            <a:ext cx="1982114" cy="22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Alfa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rookdetector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hoeveelheid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(&lt; </a:t>
            </a:r>
            <a:r>
              <a:rPr lang="en-US" dirty="0" smtClean="0"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g) Americium            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oxide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Ionisatiekamer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ioniseer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lucht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twee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tegengesteld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platen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5146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849469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gedetecteerd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circuit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4459069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Stralingsdosis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achtergrondstraling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2" name="Picture 2" descr="\\vmware-host\Shared Folders\Desktop\SmokeAlarmPlac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3886200"/>
            <a:ext cx="1641220" cy="2971800"/>
          </a:xfrm>
          <a:prstGeom prst="rect">
            <a:avLst/>
          </a:prstGeom>
          <a:noFill/>
        </p:spPr>
      </p:pic>
      <p:pic>
        <p:nvPicPr>
          <p:cNvPr id="25603" name="Picture 3" descr="\\vmware-host\Shared Folders\Desktop\800px-Smokealar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295400"/>
            <a:ext cx="3048000" cy="2286000"/>
          </a:xfrm>
          <a:prstGeom prst="rect">
            <a:avLst/>
          </a:prstGeom>
          <a:noFill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1064" y="1266824"/>
            <a:ext cx="5905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/>
          <p:nvPr/>
        </p:nvSpPr>
        <p:spPr>
          <a:xfrm>
            <a:off x="533400" y="3163669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Rookdeeltjes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afneemt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1" grpId="0"/>
      <p:bldP spid="13" grpId="0"/>
      <p:bldP spid="14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Beta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Transmutatie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beta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0556" y="3200400"/>
            <a:ext cx="228724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281112"/>
            <a:ext cx="2895600" cy="26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458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Neutrino was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oorspronkelijk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hypothese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763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blijft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hetzelfde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verandert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68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3733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6504" y="2445544"/>
            <a:ext cx="290512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2678112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neutrino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postulaat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2982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proton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287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Neutrino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1956 (experiment Poltergeist)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5726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Neutrino’s (en antineutrino’s)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spin ½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6030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Correcte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notatie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6335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Beta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zwakke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9825" y="6103439"/>
            <a:ext cx="2238375" cy="27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3748087"/>
            <a:ext cx="1572983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62250" y="4321175"/>
            <a:ext cx="15811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4140476"/>
            <a:ext cx="1914525" cy="149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Beta+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 elektron-vangst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beta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3039" y="2667000"/>
            <a:ext cx="300476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459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weinig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beta+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(positron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7642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Positron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antideeltje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690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2107408"/>
            <a:ext cx="2514599" cy="30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23738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Merk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neutrino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uitkomt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26786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6"/>
          <p:cNvGrpSpPr/>
          <p:nvPr/>
        </p:nvGrpSpPr>
        <p:grpSpPr>
          <a:xfrm>
            <a:off x="2057400" y="2983704"/>
            <a:ext cx="2819400" cy="673896"/>
            <a:chOff x="1869280" y="2797968"/>
            <a:chExt cx="2819400" cy="673896"/>
          </a:xfrm>
        </p:grpSpPr>
        <p:sp>
          <p:nvSpPr>
            <p:cNvPr id="15" name="Rounded Rectangle 27"/>
            <p:cNvSpPr/>
            <p:nvPr/>
          </p:nvSpPr>
          <p:spPr bwMode="auto">
            <a:xfrm>
              <a:off x="1869280" y="2797968"/>
              <a:ext cx="2819400" cy="67389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2895600"/>
              <a:ext cx="2185987" cy="508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Box 17"/>
          <p:cNvSpPr txBox="1"/>
          <p:nvPr/>
        </p:nvSpPr>
        <p:spPr>
          <a:xfrm>
            <a:off x="533400" y="39740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mogelijkheid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: elektron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capture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42788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baanelektron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45836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7363" y="4633912"/>
            <a:ext cx="22050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7"/>
          <p:cNvSpPr txBox="1"/>
          <p:nvPr/>
        </p:nvSpPr>
        <p:spPr>
          <a:xfrm>
            <a:off x="533400" y="49646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26"/>
          <p:cNvGrpSpPr/>
          <p:nvPr/>
        </p:nvGrpSpPr>
        <p:grpSpPr>
          <a:xfrm>
            <a:off x="2057400" y="5257800"/>
            <a:ext cx="2819400" cy="457200"/>
            <a:chOff x="2057400" y="5181600"/>
            <a:chExt cx="2819400" cy="457200"/>
          </a:xfrm>
        </p:grpSpPr>
        <p:sp>
          <p:nvSpPr>
            <p:cNvPr id="25" name="Rounded Rectangle 27"/>
            <p:cNvSpPr/>
            <p:nvPr/>
          </p:nvSpPr>
          <p:spPr bwMode="auto">
            <a:xfrm>
              <a:off x="2057400" y="5181600"/>
              <a:ext cx="2819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26480" y="5293948"/>
              <a:ext cx="2224088" cy="268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extBox 17"/>
          <p:cNvSpPr txBox="1"/>
          <p:nvPr/>
        </p:nvSpPr>
        <p:spPr>
          <a:xfrm>
            <a:off x="533400" y="5955268"/>
            <a:ext cx="533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Meestal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binnenste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schil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gat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karakteristieke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9" grpId="0"/>
      <p:bldP spid="11" grpId="0"/>
      <p:bldP spid="13" grpId="0"/>
      <p:bldP spid="19" grpId="0"/>
      <p:bldP spid="20" grpId="0"/>
      <p:bldP spid="21" grpId="0"/>
      <p:bldP spid="22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Gamma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Hoogenergetische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kerntoestanden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niveaus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energieverschil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419600"/>
            <a:ext cx="313455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868269"/>
            <a:ext cx="762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deeltjes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7064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1676400" y="2819400"/>
            <a:ext cx="2133600" cy="457200"/>
            <a:chOff x="2688432" y="3338512"/>
            <a:chExt cx="2133600" cy="457200"/>
          </a:xfrm>
        </p:grpSpPr>
        <p:sp>
          <p:nvSpPr>
            <p:cNvPr id="11" name="Rounded Rectangle 27"/>
            <p:cNvSpPr/>
            <p:nvPr/>
          </p:nvSpPr>
          <p:spPr bwMode="auto">
            <a:xfrm>
              <a:off x="2688432" y="3338512"/>
              <a:ext cx="21336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5600" y="3416228"/>
              <a:ext cx="1752600" cy="293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7"/>
          <p:cNvSpPr txBox="1"/>
          <p:nvPr/>
        </p:nvSpPr>
        <p:spPr>
          <a:xfrm>
            <a:off x="533400" y="34406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asterisk *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duidt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745468"/>
            <a:ext cx="762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Nomenclatuur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X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elektron-atoom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interactie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gamma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kernreactie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624626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 in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metastabiele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isomeer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4916269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Interne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conversie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kern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15" grpId="0"/>
      <p:bldP spid="16" grpId="0"/>
      <p:bldP spid="17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Behoudswetten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1354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klassieke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wet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impuls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impulsmoment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lading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999" y="2890837"/>
            <a:ext cx="3371801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2743200"/>
            <a:ext cx="762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nucleongetal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baryongetal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leptongetal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Halfwaardetijd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vervalsnelheid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random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110292"/>
            <a:ext cx="2895600" cy="109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korte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D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601238"/>
            <a:ext cx="1676400" cy="28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/>
          <p:nvPr/>
        </p:nvSpPr>
        <p:spPr>
          <a:xfrm>
            <a:off x="533400" y="1981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met </a:t>
            </a:r>
            <a:r>
              <a:rPr lang="en-US" dirty="0" smtClean="0">
                <a:cs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vervalconstante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970395"/>
            <a:ext cx="1176337" cy="46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23733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`one-shot’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2830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limiet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integreren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276600"/>
            <a:ext cx="2085975" cy="67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IJL-RECHTS 13"/>
          <p:cNvSpPr/>
          <p:nvPr/>
        </p:nvSpPr>
        <p:spPr bwMode="auto">
          <a:xfrm>
            <a:off x="3505200" y="3505200"/>
            <a:ext cx="533400" cy="2286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7186" y="3333752"/>
            <a:ext cx="1395414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IJL-RECHTS 15"/>
          <p:cNvSpPr/>
          <p:nvPr/>
        </p:nvSpPr>
        <p:spPr bwMode="auto">
          <a:xfrm>
            <a:off x="5791200" y="3505200"/>
            <a:ext cx="533400" cy="2286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1"/>
          <p:cNvGrpSpPr/>
          <p:nvPr/>
        </p:nvGrpSpPr>
        <p:grpSpPr>
          <a:xfrm>
            <a:off x="6503192" y="3393280"/>
            <a:ext cx="1559720" cy="457200"/>
            <a:chOff x="6503192" y="3393280"/>
            <a:chExt cx="1559720" cy="457200"/>
          </a:xfrm>
        </p:grpSpPr>
        <p:sp>
          <p:nvSpPr>
            <p:cNvPr id="20" name="Rounded Rectangle 27"/>
            <p:cNvSpPr/>
            <p:nvPr/>
          </p:nvSpPr>
          <p:spPr bwMode="auto">
            <a:xfrm>
              <a:off x="6503192" y="3393280"/>
              <a:ext cx="155972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77013" y="3473904"/>
              <a:ext cx="1423987" cy="31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17"/>
          <p:cNvSpPr txBox="1"/>
          <p:nvPr/>
        </p:nvSpPr>
        <p:spPr>
          <a:xfrm>
            <a:off x="533400" y="3973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vervalswet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33400" y="4278312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per seconde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men 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activiteit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4241008"/>
            <a:ext cx="41894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85181" y="4953000"/>
            <a:ext cx="4882619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/>
          <p:nvPr/>
        </p:nvSpPr>
        <p:spPr>
          <a:xfrm>
            <a:off x="533400" y="4583668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30"/>
          <p:cNvGrpSpPr/>
          <p:nvPr/>
        </p:nvGrpSpPr>
        <p:grpSpPr>
          <a:xfrm>
            <a:off x="1676400" y="4800600"/>
            <a:ext cx="1752600" cy="609600"/>
            <a:chOff x="1524000" y="4731544"/>
            <a:chExt cx="1752600" cy="609600"/>
          </a:xfrm>
        </p:grpSpPr>
        <p:sp>
          <p:nvSpPr>
            <p:cNvPr id="29" name="Rounded Rectangle 27"/>
            <p:cNvSpPr/>
            <p:nvPr/>
          </p:nvSpPr>
          <p:spPr bwMode="auto">
            <a:xfrm>
              <a:off x="1524000" y="4731544"/>
              <a:ext cx="17526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4345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00200" y="4800600"/>
              <a:ext cx="1600200" cy="50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TextBox 17"/>
          <p:cNvSpPr txBox="1"/>
          <p:nvPr/>
        </p:nvSpPr>
        <p:spPr>
          <a:xfrm>
            <a:off x="533400" y="5498068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9800" y="5715000"/>
            <a:ext cx="173582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17"/>
          <p:cNvSpPr txBox="1"/>
          <p:nvPr/>
        </p:nvSpPr>
        <p:spPr>
          <a:xfrm>
            <a:off x="533400" y="61722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Levensduur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71712" y="6248400"/>
            <a:ext cx="1476376" cy="5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9" grpId="0"/>
      <p:bldP spid="11" grpId="0"/>
      <p:bldP spid="13" grpId="0"/>
      <p:bldP spid="14" grpId="0" animBg="1"/>
      <p:bldP spid="16" grpId="0" animBg="1"/>
      <p:bldP spid="23" grpId="0"/>
      <p:bldP spid="24" grpId="0"/>
      <p:bldP spid="26" grpId="0"/>
      <p:bldP spid="32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Verzadigingsactiviteit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nucleide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voegen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bronterm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574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beide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exp(</a:t>
            </a:r>
            <a:r>
              <a:rPr lang="en-US" dirty="0" err="1" smtClean="0">
                <a:cs typeface="Calibri" pitchFamily="34" charset="0"/>
              </a:rPr>
              <a:t>l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2961315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3440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beginnen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N(0)=0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00200"/>
            <a:ext cx="1771650" cy="45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438400"/>
            <a:ext cx="3705225" cy="48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950203"/>
            <a:ext cx="2309811" cy="40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114800"/>
            <a:ext cx="2328858" cy="24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7"/>
          <p:cNvSpPr txBox="1"/>
          <p:nvPr/>
        </p:nvSpPr>
        <p:spPr>
          <a:xfrm>
            <a:off x="533400" y="3744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disintegraties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tijdseenheid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802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4495800"/>
            <a:ext cx="1828800" cy="14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17"/>
          <p:cNvSpPr txBox="1"/>
          <p:nvPr/>
        </p:nvSpPr>
        <p:spPr>
          <a:xfrm>
            <a:off x="533400" y="4354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het begin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lineair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4724400"/>
            <a:ext cx="2028825" cy="21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17"/>
          <p:cNvSpPr txBox="1"/>
          <p:nvPr/>
        </p:nvSpPr>
        <p:spPr>
          <a:xfrm>
            <a:off x="533400" y="5116512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lange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verzadigingsactiviteit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bereikt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7592" y="5493544"/>
            <a:ext cx="1109662" cy="21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17"/>
          <p:cNvSpPr txBox="1"/>
          <p:nvPr/>
        </p:nvSpPr>
        <p:spPr>
          <a:xfrm>
            <a:off x="533400" y="5983069"/>
            <a:ext cx="8153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jodium-131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1/2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8,05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en strontium-90 (10.628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Jodium-131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bereikt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verzadiging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hoeveelheid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strontium in de core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blijft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9" grpId="0"/>
      <p:bldP spid="13" grpId="0"/>
      <p:bldP spid="23" grpId="0"/>
      <p:bldP spid="36" grpId="0"/>
      <p:bldP spid="39" grpId="0"/>
      <p:bldP spid="41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5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6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85C-CDB4-4505-816B-E661595D44D6}" type="slidenum">
              <a:rPr lang="en-US"/>
              <a:pPr/>
              <a:t>4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6397" name="Rectangle 13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5639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589" y="1133198"/>
            <a:ext cx="6533411" cy="244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63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1825" y="3733800"/>
            <a:ext cx="59721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6388" name="Text Box 4"/>
          <p:cNvSpPr txBox="1">
            <a:spLocks noChangeArrowheads="1"/>
          </p:cNvSpPr>
          <p:nvPr/>
        </p:nvSpPr>
        <p:spPr bwMode="auto">
          <a:xfrm>
            <a:off x="76200" y="3733800"/>
            <a:ext cx="3048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Klassieke mechanica</a:t>
            </a:r>
          </a:p>
        </p:txBody>
      </p:sp>
      <p:pic>
        <p:nvPicPr>
          <p:cNvPr id="65639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445920"/>
            <a:ext cx="53149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639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096000"/>
            <a:ext cx="32670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639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6146800"/>
            <a:ext cx="3695700" cy="685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56398" name="Text Box 14"/>
          <p:cNvSpPr txBox="1">
            <a:spLocks noChangeArrowheads="1"/>
          </p:cNvSpPr>
          <p:nvPr/>
        </p:nvSpPr>
        <p:spPr bwMode="auto">
          <a:xfrm>
            <a:off x="76200" y="5029200"/>
            <a:ext cx="3048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Werkzame doorsnede</a:t>
            </a:r>
          </a:p>
        </p:txBody>
      </p:sp>
      <p:sp>
        <p:nvSpPr>
          <p:cNvPr id="656399" name="Text Box 15"/>
          <p:cNvSpPr txBox="1">
            <a:spLocks noChangeArrowheads="1"/>
          </p:cNvSpPr>
          <p:nvPr/>
        </p:nvSpPr>
        <p:spPr bwMode="auto">
          <a:xfrm>
            <a:off x="6019800" y="5562600"/>
            <a:ext cx="22098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Voor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&lt; b &lt; 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+db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</a:p>
        </p:txBody>
      </p:sp>
      <p:sp>
        <p:nvSpPr>
          <p:cNvPr id="656389" name="Text Box 5"/>
          <p:cNvSpPr txBox="1">
            <a:spLocks noChangeArrowheads="1"/>
          </p:cNvSpPr>
          <p:nvPr/>
        </p:nvSpPr>
        <p:spPr bwMode="auto">
          <a:xfrm>
            <a:off x="152400" y="1295400"/>
            <a:ext cx="2743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Coulomb potentiaal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5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5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5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5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5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5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88" grpId="0" animBg="1"/>
      <p:bldP spid="656398" grpId="0" animBg="1"/>
      <p:bldP spid="656399" grpId="0" animBg="1"/>
      <p:bldP spid="65638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Vervalsreeksen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parent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dochter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wijze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reeks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635" y="2590800"/>
            <a:ext cx="357816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8682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figuur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toont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933576"/>
            <a:ext cx="4143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2145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eindigt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5825" y="2209800"/>
            <a:ext cx="4857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2450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2819400"/>
            <a:ext cx="4191000" cy="6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3516868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Het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gevormd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supernova die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zonnestelsel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getriggerd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50%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0607" y="3576639"/>
            <a:ext cx="4143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7"/>
          <p:cNvSpPr txBox="1"/>
          <p:nvPr/>
        </p:nvSpPr>
        <p:spPr>
          <a:xfrm>
            <a:off x="533400" y="4486870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err="1" smtClean="0">
                <a:latin typeface="Calibri" pitchFamily="34" charset="0"/>
                <a:cs typeface="Calibri" pitchFamily="34" charset="0"/>
              </a:rPr>
              <a:t>Origineel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radium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1600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verdwenen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uranium.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07432" y="4543424"/>
            <a:ext cx="5286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7"/>
          <p:cNvSpPr txBox="1"/>
          <p:nvPr/>
        </p:nvSpPr>
        <p:spPr>
          <a:xfrm>
            <a:off x="533400" y="5486400"/>
            <a:ext cx="464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abondantie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(0,7%)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(700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miljoen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van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supernova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6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ontploft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3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316832"/>
            <a:ext cx="139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Vervalsreeksen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2-staps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8404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antwoord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450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352800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8862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begin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aanwezig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6315" y="2271712"/>
            <a:ext cx="209368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2819400"/>
            <a:ext cx="2509837" cy="44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2133600"/>
            <a:ext cx="158675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IJL-RECHTS 20"/>
          <p:cNvSpPr/>
          <p:nvPr/>
        </p:nvSpPr>
        <p:spPr bwMode="auto">
          <a:xfrm>
            <a:off x="4648200" y="218836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PIJL-RECHTS 21"/>
          <p:cNvSpPr/>
          <p:nvPr/>
        </p:nvSpPr>
        <p:spPr bwMode="auto">
          <a:xfrm>
            <a:off x="4038600" y="28956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2819400"/>
            <a:ext cx="3641801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95537" y="3354004"/>
            <a:ext cx="4919664" cy="42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256307"/>
            <a:ext cx="881062" cy="22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ep 36"/>
          <p:cNvGrpSpPr/>
          <p:nvPr/>
        </p:nvGrpSpPr>
        <p:grpSpPr>
          <a:xfrm>
            <a:off x="5257800" y="4075331"/>
            <a:ext cx="3429000" cy="533400"/>
            <a:chOff x="5141120" y="4310064"/>
            <a:chExt cx="3429000" cy="533400"/>
          </a:xfrm>
        </p:grpSpPr>
        <p:sp>
          <p:nvSpPr>
            <p:cNvPr id="27" name="Afgeronde rechthoek 26"/>
            <p:cNvSpPr/>
            <p:nvPr/>
          </p:nvSpPr>
          <p:spPr bwMode="auto">
            <a:xfrm>
              <a:off x="5141120" y="4310064"/>
              <a:ext cx="34290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marL="0" marR="0" indent="0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endParaRPr lang="nl-NL" smtClean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81257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57800" y="4339004"/>
              <a:ext cx="3200400" cy="46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125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38400" y="4724400"/>
            <a:ext cx="4343400" cy="172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98480" y="4745795"/>
            <a:ext cx="2133600" cy="174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17"/>
          <p:cNvSpPr txBox="1"/>
          <p:nvPr/>
        </p:nvSpPr>
        <p:spPr>
          <a:xfrm>
            <a:off x="533400" y="4761131"/>
            <a:ext cx="464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(a)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(b)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(c)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1260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5370731"/>
            <a:ext cx="785812" cy="24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61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71576" y="5145823"/>
            <a:ext cx="740568" cy="21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62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50144" y="5639811"/>
            <a:ext cx="762000" cy="26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7"/>
          <p:cNvSpPr txBox="1"/>
          <p:nvPr/>
        </p:nvSpPr>
        <p:spPr>
          <a:xfrm>
            <a:off x="533400" y="6488668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staps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analoog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8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8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8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0" grpId="0"/>
      <p:bldP spid="13" grpId="0"/>
      <p:bldP spid="15" grpId="0"/>
      <p:bldP spid="21" grpId="0" animBg="1"/>
      <p:bldP spid="22" grpId="0" animBg="1"/>
      <p:bldP spid="33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verloopt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992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beweegt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richting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Effectief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kern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neutron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643062"/>
            <a:ext cx="228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2297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743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intensiteit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# /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s 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7912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Microscopische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505200" y="2771776"/>
          <a:ext cx="696005" cy="295275"/>
        </p:xfrm>
        <a:graphic>
          <a:graphicData uri="http://schemas.openxmlformats.org/presentationml/2006/ole">
            <p:oleObj spid="_x0000_s229378" name="Equation" r:id="rId5" imgW="419040" imgH="17748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3059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bundelintensiteit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diepte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I(x)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209800"/>
            <a:ext cx="2057400" cy="16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17"/>
          <p:cNvSpPr txBox="1"/>
          <p:nvPr/>
        </p:nvSpPr>
        <p:spPr>
          <a:xfrm>
            <a:off x="533400" y="3364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821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4126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dikte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4431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geblokkeerd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7244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762000" y="5093732"/>
          <a:ext cx="2760663" cy="338137"/>
        </p:xfrm>
        <a:graphic>
          <a:graphicData uri="http://schemas.openxmlformats.org/presentationml/2006/ole">
            <p:oleObj spid="_x0000_s229379" name="Equation" r:id="rId7" imgW="1663560" imgH="203040" progId="Equation.DSMT4">
              <p:embed/>
            </p:oleObj>
          </a:graphicData>
        </a:graphic>
      </p:graphicFrame>
      <p:sp>
        <p:nvSpPr>
          <p:cNvPr id="38" name="PIJL-RECHTS 37"/>
          <p:cNvSpPr/>
          <p:nvPr/>
        </p:nvSpPr>
        <p:spPr bwMode="auto">
          <a:xfrm>
            <a:off x="3581400" y="507944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7" name="Object 5"/>
          <p:cNvGraphicFramePr>
            <a:graphicFrameLocks noChangeAspect="1"/>
          </p:cNvGraphicFramePr>
          <p:nvPr/>
        </p:nvGraphicFramePr>
        <p:xfrm>
          <a:off x="4343400" y="4934982"/>
          <a:ext cx="2024062" cy="655638"/>
        </p:xfrm>
        <a:graphic>
          <a:graphicData uri="http://schemas.openxmlformats.org/presentationml/2006/ole">
            <p:oleObj spid="_x0000_s229380" name="Equation" r:id="rId8" imgW="1218960" imgH="393480" progId="Equation.DSMT4">
              <p:embed/>
            </p:oleObj>
          </a:graphicData>
        </a:graphic>
      </p:graphicFrame>
      <p:sp>
        <p:nvSpPr>
          <p:cNvPr id="40" name="PIJL-RECHTS 39"/>
          <p:cNvSpPr/>
          <p:nvPr/>
        </p:nvSpPr>
        <p:spPr bwMode="auto">
          <a:xfrm>
            <a:off x="6477000" y="5093732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46"/>
          <p:cNvGrpSpPr/>
          <p:nvPr/>
        </p:nvGrpSpPr>
        <p:grpSpPr>
          <a:xfrm>
            <a:off x="7315200" y="5038964"/>
            <a:ext cx="1708150" cy="457200"/>
            <a:chOff x="7391400" y="4593432"/>
            <a:chExt cx="1708150" cy="457200"/>
          </a:xfrm>
        </p:grpSpPr>
        <p:sp>
          <p:nvSpPr>
            <p:cNvPr id="45" name="Rounded Rectangle 27"/>
            <p:cNvSpPr/>
            <p:nvPr/>
          </p:nvSpPr>
          <p:spPr bwMode="auto">
            <a:xfrm>
              <a:off x="7391400" y="4593432"/>
              <a:ext cx="167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2278" name="Object 6"/>
            <p:cNvGraphicFramePr>
              <a:graphicFrameLocks noChangeAspect="1"/>
            </p:cNvGraphicFramePr>
            <p:nvPr/>
          </p:nvGraphicFramePr>
          <p:xfrm>
            <a:off x="7391400" y="4632325"/>
            <a:ext cx="1708150" cy="381000"/>
          </p:xfrm>
          <a:graphic>
            <a:graphicData uri="http://schemas.openxmlformats.org/presentationml/2006/ole">
              <p:oleObj spid="_x0000_s229381" name="Equation" r:id="rId9" imgW="1028520" imgH="228600" progId="Equation.DSMT4">
                <p:embed/>
              </p:oleObj>
            </a:graphicData>
          </a:graphic>
        </p:graphicFrame>
      </p:grpSp>
      <p:sp>
        <p:nvSpPr>
          <p:cNvPr id="42" name="TextBox 17"/>
          <p:cNvSpPr txBox="1"/>
          <p:nvPr/>
        </p:nvSpPr>
        <p:spPr>
          <a:xfrm>
            <a:off x="533400" y="61076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doorsnede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9" name="Object 7"/>
          <p:cNvGraphicFramePr>
            <a:graphicFrameLocks noChangeAspect="1"/>
          </p:cNvGraphicFramePr>
          <p:nvPr/>
        </p:nvGraphicFramePr>
        <p:xfrm>
          <a:off x="4191000" y="6143624"/>
          <a:ext cx="863600" cy="295275"/>
        </p:xfrm>
        <a:graphic>
          <a:graphicData uri="http://schemas.openxmlformats.org/presentationml/2006/ole">
            <p:oleObj spid="_x0000_s229382" name="Equation" r:id="rId10" imgW="520560" imgH="177480" progId="Equation.DSMT4">
              <p:embed/>
            </p:oleObj>
          </a:graphicData>
        </a:graphic>
      </p:graphicFrame>
      <p:graphicFrame>
        <p:nvGraphicFramePr>
          <p:cNvPr id="182280" name="Object 8"/>
          <p:cNvGraphicFramePr>
            <a:graphicFrameLocks noChangeAspect="1"/>
          </p:cNvGraphicFramePr>
          <p:nvPr/>
        </p:nvGraphicFramePr>
        <p:xfrm>
          <a:off x="4102896" y="5888832"/>
          <a:ext cx="252413" cy="231775"/>
        </p:xfrm>
        <a:graphic>
          <a:graphicData uri="http://schemas.openxmlformats.org/presentationml/2006/ole">
            <p:oleObj spid="_x0000_s229383" name="Equation" r:id="rId11" imgW="152280" imgH="139680" progId="Equation.DSMT4">
              <p:embed/>
            </p:oleObj>
          </a:graphicData>
        </a:graphic>
      </p:graphicFrame>
      <p:grpSp>
        <p:nvGrpSpPr>
          <p:cNvPr id="3" name="Groep 48"/>
          <p:cNvGrpSpPr/>
          <p:nvPr/>
        </p:nvGrpSpPr>
        <p:grpSpPr>
          <a:xfrm>
            <a:off x="7391400" y="5791200"/>
            <a:ext cx="1684826" cy="1066800"/>
            <a:chOff x="6324600" y="4800600"/>
            <a:chExt cx="2751626" cy="2057400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24600" y="4800600"/>
              <a:ext cx="2531768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39000" y="5867400"/>
              <a:ext cx="1837226" cy="19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6491288"/>
            <a:ext cx="2057400" cy="25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17"/>
          <p:cNvSpPr txBox="1"/>
          <p:nvPr/>
        </p:nvSpPr>
        <p:spPr>
          <a:xfrm>
            <a:off x="533400" y="6412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Eenheid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1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0" grpId="0" animBg="1"/>
      <p:bldP spid="42" grpId="0"/>
      <p:bldP spid="5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533400" y="27826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186826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Waarschijnlijkheidsinterpretatie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553670"/>
            <a:ext cx="419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vrije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weglengte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aflegt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42304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geinterpreteerd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888468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De kans    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eerste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product 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PIJL-RECHTS 37"/>
          <p:cNvSpPr/>
          <p:nvPr/>
        </p:nvSpPr>
        <p:spPr bwMode="auto">
          <a:xfrm>
            <a:off x="3657600" y="12192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4" name="Object 8"/>
          <p:cNvGraphicFramePr>
            <a:graphicFrameLocks noChangeAspect="1"/>
          </p:cNvGraphicFramePr>
          <p:nvPr/>
        </p:nvGraphicFramePr>
        <p:xfrm>
          <a:off x="3276600" y="3083717"/>
          <a:ext cx="463550" cy="295275"/>
        </p:xfrm>
        <a:graphic>
          <a:graphicData uri="http://schemas.openxmlformats.org/presentationml/2006/ole">
            <p:oleObj spid="_x0000_s230402" name="Equation" r:id="rId4" imgW="279360" imgH="177480" progId="Equation.DSMT4">
              <p:embed/>
            </p:oleObj>
          </a:graphicData>
        </a:graphic>
      </p:graphicFrame>
      <p:graphicFrame>
        <p:nvGraphicFramePr>
          <p:cNvPr id="183305" name="Object 9"/>
          <p:cNvGraphicFramePr>
            <a:graphicFrameLocks noChangeAspect="1"/>
          </p:cNvGraphicFramePr>
          <p:nvPr/>
        </p:nvGraphicFramePr>
        <p:xfrm>
          <a:off x="1497808" y="1081088"/>
          <a:ext cx="2024063" cy="655637"/>
        </p:xfrm>
        <a:graphic>
          <a:graphicData uri="http://schemas.openxmlformats.org/presentationml/2006/ole">
            <p:oleObj spid="_x0000_s230403" name="Equation" r:id="rId5" imgW="1218960" imgH="393480" progId="Equation.DSMT4">
              <p:embed/>
            </p:oleObj>
          </a:graphicData>
        </a:graphic>
      </p:graphicFrame>
      <p:graphicFrame>
        <p:nvGraphicFramePr>
          <p:cNvPr id="183306" name="Object 10"/>
          <p:cNvGraphicFramePr>
            <a:graphicFrameLocks noChangeAspect="1"/>
          </p:cNvGraphicFramePr>
          <p:nvPr/>
        </p:nvGraphicFramePr>
        <p:xfrm>
          <a:off x="4598988" y="1060450"/>
          <a:ext cx="2487612" cy="698500"/>
        </p:xfrm>
        <a:graphic>
          <a:graphicData uri="http://schemas.openxmlformats.org/presentationml/2006/ole">
            <p:oleObj spid="_x0000_s230404" name="Equation" r:id="rId6" imgW="1498320" imgH="419040" progId="Equation.DSMT4">
              <p:embed/>
            </p:oleObj>
          </a:graphicData>
        </a:graphic>
      </p:graphicFrame>
      <p:graphicFrame>
        <p:nvGraphicFramePr>
          <p:cNvPr id="183307" name="Object 11"/>
          <p:cNvGraphicFramePr>
            <a:graphicFrameLocks noChangeAspect="1"/>
          </p:cNvGraphicFramePr>
          <p:nvPr/>
        </p:nvGraphicFramePr>
        <p:xfrm>
          <a:off x="3944938" y="1905000"/>
          <a:ext cx="779462" cy="338137"/>
        </p:xfrm>
        <a:graphic>
          <a:graphicData uri="http://schemas.openxmlformats.org/presentationml/2006/ole">
            <p:oleObj spid="_x0000_s230405" name="Equation" r:id="rId7" imgW="469800" imgH="203040" progId="Equation.DSMT4">
              <p:embed/>
            </p:oleObj>
          </a:graphicData>
        </a:graphic>
      </p:graphicFrame>
      <p:sp>
        <p:nvSpPr>
          <p:cNvPr id="41" name="TextBox 17"/>
          <p:cNvSpPr txBox="1"/>
          <p:nvPr/>
        </p:nvSpPr>
        <p:spPr>
          <a:xfrm>
            <a:off x="533400" y="2221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aangekomen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8" name="Object 12"/>
          <p:cNvGraphicFramePr>
            <a:graphicFrameLocks noChangeAspect="1"/>
          </p:cNvGraphicFramePr>
          <p:nvPr/>
        </p:nvGraphicFramePr>
        <p:xfrm>
          <a:off x="4600575" y="2252662"/>
          <a:ext cx="504825" cy="338138"/>
        </p:xfrm>
        <a:graphic>
          <a:graphicData uri="http://schemas.openxmlformats.org/presentationml/2006/ole">
            <p:oleObj spid="_x0000_s230406" name="Equation" r:id="rId8" imgW="304560" imgH="203040" progId="Equation.DSMT4">
              <p:embed/>
            </p:oleObj>
          </a:graphicData>
        </a:graphic>
      </p:graphicFrame>
      <p:sp>
        <p:nvSpPr>
          <p:cNvPr id="43" name="TextBox 17"/>
          <p:cNvSpPr txBox="1"/>
          <p:nvPr/>
        </p:nvSpPr>
        <p:spPr>
          <a:xfrm>
            <a:off x="533400" y="36208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err="1" smtClean="0">
                <a:latin typeface="Calibri" pitchFamily="34" charset="0"/>
                <a:cs typeface="Calibri" pitchFamily="34" charset="0"/>
              </a:rPr>
              <a:t>Evenzo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          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afgelegd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9" name="Object 13"/>
          <p:cNvGraphicFramePr>
            <a:graphicFrameLocks noChangeAspect="1"/>
          </p:cNvGraphicFramePr>
          <p:nvPr/>
        </p:nvGraphicFramePr>
        <p:xfrm>
          <a:off x="1524000" y="3663732"/>
          <a:ext cx="2292350" cy="338137"/>
        </p:xfrm>
        <a:graphic>
          <a:graphicData uri="http://schemas.openxmlformats.org/presentationml/2006/ole">
            <p:oleObj spid="_x0000_s230407" name="Equation" r:id="rId9" imgW="1384200" imgH="203040" progId="Equation.DSMT4">
              <p:embed/>
            </p:oleObj>
          </a:graphicData>
        </a:graphic>
      </p:graphicFrame>
      <p:graphicFrame>
        <p:nvGraphicFramePr>
          <p:cNvPr id="183310" name="Object 14"/>
          <p:cNvGraphicFramePr>
            <a:graphicFrameLocks noChangeAspect="1"/>
          </p:cNvGraphicFramePr>
          <p:nvPr/>
        </p:nvGraphicFramePr>
        <p:xfrm>
          <a:off x="1371600" y="4918075"/>
          <a:ext cx="801688" cy="336550"/>
        </p:xfrm>
        <a:graphic>
          <a:graphicData uri="http://schemas.openxmlformats.org/presentationml/2006/ole">
            <p:oleObj spid="_x0000_s230408" name="Equation" r:id="rId10" imgW="482400" imgH="203040" progId="Equation.DSMT4">
              <p:embed/>
            </p:oleObj>
          </a:graphicData>
        </a:graphic>
      </p:graphicFrame>
      <p:graphicFrame>
        <p:nvGraphicFramePr>
          <p:cNvPr id="183311" name="Object 15"/>
          <p:cNvGraphicFramePr>
            <a:graphicFrameLocks noChangeAspect="1"/>
          </p:cNvGraphicFramePr>
          <p:nvPr/>
        </p:nvGraphicFramePr>
        <p:xfrm>
          <a:off x="5022850" y="5147468"/>
          <a:ext cx="1835150" cy="379412"/>
        </p:xfrm>
        <a:graphic>
          <a:graphicData uri="http://schemas.openxmlformats.org/presentationml/2006/ole">
            <p:oleObj spid="_x0000_s230409" name="Equation" r:id="rId11" imgW="1104840" imgH="228600" progId="Equation.DSMT4">
              <p:embed/>
            </p:oleObj>
          </a:graphicData>
        </a:graphic>
      </p:graphicFrame>
      <p:grpSp>
        <p:nvGrpSpPr>
          <p:cNvPr id="2" name="Groep 47"/>
          <p:cNvGrpSpPr/>
          <p:nvPr/>
        </p:nvGrpSpPr>
        <p:grpSpPr>
          <a:xfrm>
            <a:off x="4953000" y="5650508"/>
            <a:ext cx="3581400" cy="800100"/>
            <a:chOff x="4953000" y="5659438"/>
            <a:chExt cx="3581400" cy="800100"/>
          </a:xfrm>
        </p:grpSpPr>
        <p:sp>
          <p:nvSpPr>
            <p:cNvPr id="46" name="Rounded Rectangle 27"/>
            <p:cNvSpPr/>
            <p:nvPr/>
          </p:nvSpPr>
          <p:spPr bwMode="auto">
            <a:xfrm>
              <a:off x="4953000" y="5707856"/>
              <a:ext cx="3581400" cy="72866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3312" name="Object 16"/>
            <p:cNvGraphicFramePr>
              <a:graphicFrameLocks noChangeAspect="1"/>
            </p:cNvGraphicFramePr>
            <p:nvPr/>
          </p:nvGraphicFramePr>
          <p:xfrm>
            <a:off x="5029200" y="5659438"/>
            <a:ext cx="3417888" cy="800100"/>
          </p:xfrm>
          <a:graphic>
            <a:graphicData uri="http://schemas.openxmlformats.org/presentationml/2006/ole">
              <p:oleObj spid="_x0000_s230410" name="Equation" r:id="rId12" imgW="2057400" imgH="482400" progId="Equation.DSMT4">
                <p:embed/>
              </p:oleObj>
            </a:graphicData>
          </a:graphic>
        </p:graphicFrame>
      </p:grpSp>
      <p:sp>
        <p:nvSpPr>
          <p:cNvPr id="49" name="TextBox 17"/>
          <p:cNvSpPr txBox="1"/>
          <p:nvPr/>
        </p:nvSpPr>
        <p:spPr>
          <a:xfrm>
            <a:off x="533400" y="6469657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uncollided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flux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13" name="Object 17"/>
          <p:cNvGraphicFramePr>
            <a:graphicFrameLocks noChangeAspect="1"/>
          </p:cNvGraphicFramePr>
          <p:nvPr/>
        </p:nvGraphicFramePr>
        <p:xfrm>
          <a:off x="2667000" y="6478587"/>
          <a:ext cx="2171700" cy="379413"/>
        </p:xfrm>
        <a:graphic>
          <a:graphicData uri="http://schemas.openxmlformats.org/presentationml/2006/ole">
            <p:oleObj spid="_x0000_s230411" name="Equation" r:id="rId13" imgW="130788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8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0" grpId="0"/>
      <p:bldP spid="18" grpId="0"/>
      <p:bldP spid="25" grpId="0"/>
      <p:bldP spid="35" grpId="0"/>
      <p:bldP spid="37" grpId="0"/>
      <p:bldP spid="38" grpId="0" animBg="1"/>
      <p:bldP spid="41" grpId="0"/>
      <p:bldP spid="43" grpId="0"/>
      <p:bldP spid="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  <a:ln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Mengsels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(en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moleculen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) van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nucleïden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10022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doorsnede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4205288" y="1023936"/>
          <a:ext cx="863600" cy="295275"/>
        </p:xfrm>
        <a:graphic>
          <a:graphicData uri="http://schemas.openxmlformats.org/presentationml/2006/ole">
            <p:oleObj spid="_x0000_s231426" name="Equation" r:id="rId4" imgW="520560" imgH="177480" progId="Equation.DSMT4">
              <p:embed/>
            </p:oleObj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533400" y="14478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Avogadro: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6.023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7414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20462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= </a:t>
            </a:r>
            <a:r>
              <a:rPr lang="en-US" i="1" dirty="0" err="1" smtClean="0">
                <a:cs typeface="Calibri" pitchFamily="34" charset="0"/>
              </a:rPr>
              <a:t>r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i="1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/A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3" name="Object 3"/>
          <p:cNvGraphicFramePr>
            <a:graphicFrameLocks noChangeAspect="1"/>
          </p:cNvGraphicFramePr>
          <p:nvPr/>
        </p:nvGraphicFramePr>
        <p:xfrm>
          <a:off x="5715000" y="1633537"/>
          <a:ext cx="1852612" cy="652463"/>
        </p:xfrm>
        <a:graphic>
          <a:graphicData uri="http://schemas.openxmlformats.org/presentationml/2006/ole">
            <p:oleObj spid="_x0000_s231427" name="Equation" r:id="rId5" imgW="1117440" imgH="393480" progId="Equation.DSMT4">
              <p:embed/>
            </p:oleObj>
          </a:graphicData>
        </a:graphic>
      </p:graphicFrame>
      <p:sp>
        <p:nvSpPr>
          <p:cNvPr id="25" name="PIJL-RECHTS 24"/>
          <p:cNvSpPr/>
          <p:nvPr/>
        </p:nvSpPr>
        <p:spPr bwMode="auto">
          <a:xfrm>
            <a:off x="4724400" y="17526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5257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Definieer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atomaire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831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mengsel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4" name="Object 4"/>
          <p:cNvGraphicFramePr>
            <a:graphicFrameLocks noChangeAspect="1"/>
          </p:cNvGraphicFramePr>
          <p:nvPr/>
        </p:nvGraphicFramePr>
        <p:xfrm>
          <a:off x="2362200" y="3276600"/>
          <a:ext cx="3849688" cy="461963"/>
        </p:xfrm>
        <a:graphic>
          <a:graphicData uri="http://schemas.openxmlformats.org/presentationml/2006/ole">
            <p:oleObj spid="_x0000_s231428" name="Equation" r:id="rId6" imgW="2323800" imgH="279360" progId="Equation.DSMT4">
              <p:embed/>
            </p:oleObj>
          </a:graphicData>
        </a:graphic>
      </p:graphicFrame>
      <p:sp>
        <p:nvSpPr>
          <p:cNvPr id="30" name="TextBox 17"/>
          <p:cNvSpPr txBox="1"/>
          <p:nvPr/>
        </p:nvSpPr>
        <p:spPr>
          <a:xfrm>
            <a:off x="533400" y="37454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mengsel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5" name="Object 5"/>
          <p:cNvGraphicFramePr>
            <a:graphicFrameLocks noChangeAspect="1"/>
          </p:cNvGraphicFramePr>
          <p:nvPr/>
        </p:nvGraphicFramePr>
        <p:xfrm>
          <a:off x="4294187" y="3870325"/>
          <a:ext cx="3935413" cy="695325"/>
        </p:xfrm>
        <a:graphic>
          <a:graphicData uri="http://schemas.openxmlformats.org/presentationml/2006/ole">
            <p:oleObj spid="_x0000_s231429" name="Equation" r:id="rId7" imgW="2374560" imgH="41904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4648200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volume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gecombineerd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6" name="Object 6"/>
          <p:cNvGraphicFramePr>
            <a:graphicFrameLocks noChangeAspect="1"/>
          </p:cNvGraphicFramePr>
          <p:nvPr/>
        </p:nvGraphicFramePr>
        <p:xfrm>
          <a:off x="3311525" y="4938712"/>
          <a:ext cx="5451475" cy="442912"/>
        </p:xfrm>
        <a:graphic>
          <a:graphicData uri="http://schemas.openxmlformats.org/presentationml/2006/ole">
            <p:oleObj spid="_x0000_s231430" name="Equation" r:id="rId8" imgW="3288960" imgH="26640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5617944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combinaties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7" name="Object 7"/>
          <p:cNvGraphicFramePr>
            <a:graphicFrameLocks noChangeAspect="1"/>
          </p:cNvGraphicFramePr>
          <p:nvPr/>
        </p:nvGraphicFramePr>
        <p:xfrm>
          <a:off x="3352800" y="5989638"/>
          <a:ext cx="4398962" cy="715962"/>
        </p:xfrm>
        <a:graphic>
          <a:graphicData uri="http://schemas.openxmlformats.org/presentationml/2006/ole">
            <p:oleObj spid="_x0000_s231431" name="Equation" r:id="rId9" imgW="2654280" imgH="43164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5" grpId="0" animBg="1"/>
      <p:bldP spid="28" grpId="0"/>
      <p:bldP spid="29" grpId="0"/>
      <p:bldP spid="30" grpId="0"/>
      <p:bldP spid="32" grpId="0"/>
      <p:bldP spid="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762000"/>
          </a:xfrm>
          <a:noFill/>
          <a:ln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Voorbeeld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304800" y="1219200"/>
            <a:ext cx="5746214" cy="1333500"/>
            <a:chOff x="304800" y="1219200"/>
            <a:chExt cx="5746214" cy="1333500"/>
          </a:xfrm>
        </p:grpSpPr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304800" y="1257300"/>
              <a:ext cx="9144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Legering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9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1219200"/>
              <a:ext cx="4755614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7"/>
          <p:cNvGrpSpPr/>
          <p:nvPr/>
        </p:nvGrpSpPr>
        <p:grpSpPr>
          <a:xfrm>
            <a:off x="228600" y="2667000"/>
            <a:ext cx="1916723" cy="2743200"/>
            <a:chOff x="6858000" y="3657600"/>
            <a:chExt cx="1916723" cy="2743200"/>
          </a:xfrm>
        </p:grpSpPr>
        <p:pic>
          <p:nvPicPr>
            <p:cNvPr id="129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0" y="4038600"/>
              <a:ext cx="1916723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6858000" y="3657600"/>
              <a:ext cx="1828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Atomaire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dichtheden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" name="Group 34"/>
          <p:cNvGrpSpPr/>
          <p:nvPr/>
        </p:nvGrpSpPr>
        <p:grpSpPr>
          <a:xfrm>
            <a:off x="2971800" y="3429000"/>
            <a:ext cx="5162550" cy="1314742"/>
            <a:chOff x="152400" y="5543258"/>
            <a:chExt cx="5162550" cy="1314742"/>
          </a:xfrm>
        </p:grpSpPr>
        <p:pic>
          <p:nvPicPr>
            <p:cNvPr id="129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5543258"/>
              <a:ext cx="3181350" cy="131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152400" y="5562600"/>
              <a:ext cx="19050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Macr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werkz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doorsn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7772400" y="4800600"/>
            <a:ext cx="859400" cy="2057400"/>
            <a:chOff x="5791200" y="4800600"/>
            <a:chExt cx="859400" cy="2057400"/>
          </a:xfrm>
        </p:grpSpPr>
        <p:pic>
          <p:nvPicPr>
            <p:cNvPr id="129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91200" y="5186362"/>
              <a:ext cx="859400" cy="167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Rectangle 2"/>
            <p:cNvSpPr>
              <a:spLocks noChangeArrowheads="1"/>
            </p:cNvSpPr>
            <p:nvPr/>
          </p:nvSpPr>
          <p:spPr bwMode="auto">
            <a:xfrm>
              <a:off x="5867400" y="4800600"/>
              <a:ext cx="685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VWL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" name="PIJL-RECHTS 27"/>
          <p:cNvSpPr/>
          <p:nvPr/>
        </p:nvSpPr>
        <p:spPr bwMode="auto">
          <a:xfrm>
            <a:off x="3124200" y="39624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9" name="PIJL-RECHTS 28"/>
          <p:cNvSpPr/>
          <p:nvPr/>
        </p:nvSpPr>
        <p:spPr bwMode="auto">
          <a:xfrm>
            <a:off x="6781800" y="57150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2" name="Rechte verbindingslijn met pijl 31"/>
          <p:cNvCxnSpPr/>
          <p:nvPr/>
        </p:nvCxnSpPr>
        <p:spPr bwMode="auto">
          <a:xfrm rot="5400000" flipH="1" flipV="1">
            <a:off x="4991100" y="2628900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kstvak 33"/>
          <p:cNvSpPr txBox="1"/>
          <p:nvPr/>
        </p:nvSpPr>
        <p:spPr>
          <a:xfrm>
            <a:off x="5181600" y="25146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verstrooiing</a:t>
            </a:r>
          </a:p>
        </p:txBody>
      </p:sp>
      <p:cxnSp>
        <p:nvCxnSpPr>
          <p:cNvPr id="36" name="Rechte verbindingslijn met pijl 35"/>
          <p:cNvCxnSpPr/>
          <p:nvPr/>
        </p:nvCxnSpPr>
        <p:spPr bwMode="auto">
          <a:xfrm rot="5400000" flipH="1" flipV="1">
            <a:off x="3962400" y="2743200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4343400" y="283106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absorptie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4" grpId="0"/>
      <p:bldP spid="3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Reactiesoorten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5" name="TextBox 17"/>
          <p:cNvSpPr txBox="1"/>
          <p:nvPr/>
        </p:nvSpPr>
        <p:spPr>
          <a:xfrm>
            <a:off x="533400" y="5297269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8674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elastisch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inelastisch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p:oleObj spid="_x0000_s232450" name="Equation" r:id="rId4" imgW="774360" imgH="228600" progId="Equation.DSMT4">
              <p:embed/>
            </p:oleObj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invangst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en gamma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17"/>
          <p:cNvSpPr txBox="1"/>
          <p:nvPr/>
        </p:nvSpPr>
        <p:spPr>
          <a:xfrm>
            <a:off x="533400" y="38494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p:oleObj spid="_x0000_s232451" name="Equation" r:id="rId5" imgW="825480" imgH="241200" progId="Equation.DSMT4">
              <p:embed/>
            </p:oleObj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p:oleObj spid="_x0000_s232452" name="Equation" r:id="rId6" imgW="812520" imgH="228600" progId="Equation.DSMT4">
              <p:embed/>
            </p:oleObj>
          </a:graphicData>
        </a:graphic>
      </p:graphicFrame>
      <p:sp>
        <p:nvSpPr>
          <p:cNvPr id="51" name="TextBox 17"/>
          <p:cNvSpPr txBox="1"/>
          <p:nvPr/>
        </p:nvSpPr>
        <p:spPr>
          <a:xfrm>
            <a:off x="533400" y="45352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is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6373" name="Object 5"/>
          <p:cNvGraphicFramePr>
            <a:graphicFrameLocks noChangeAspect="1"/>
          </p:cNvGraphicFramePr>
          <p:nvPr/>
        </p:nvGraphicFramePr>
        <p:xfrm>
          <a:off x="4721225" y="5319713"/>
          <a:ext cx="3051175" cy="366712"/>
        </p:xfrm>
        <a:graphic>
          <a:graphicData uri="http://schemas.openxmlformats.org/presentationml/2006/ole">
            <p:oleObj spid="_x0000_s232453" name="Equation" r:id="rId7" imgW="1904760" imgH="228600" progId="Equation.DSMT4">
              <p:embed/>
            </p:oleObj>
          </a:graphicData>
        </a:graphic>
      </p:graphicFrame>
      <p:graphicFrame>
        <p:nvGraphicFramePr>
          <p:cNvPr id="186374" name="Object 6"/>
          <p:cNvGraphicFramePr>
            <a:graphicFrameLocks noChangeAspect="1"/>
          </p:cNvGraphicFramePr>
          <p:nvPr/>
        </p:nvGraphicFramePr>
        <p:xfrm>
          <a:off x="3025775" y="5888831"/>
          <a:ext cx="1241425" cy="366713"/>
        </p:xfrm>
        <a:graphic>
          <a:graphicData uri="http://schemas.openxmlformats.org/presentationml/2006/ole">
            <p:oleObj spid="_x0000_s232454" name="Equation" r:id="rId8" imgW="7743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7" grpId="0"/>
      <p:bldP spid="34" grpId="0" animBg="1"/>
      <p:bldP spid="37" grpId="0" animBg="1"/>
      <p:bldP spid="45" grpId="0" animBg="1"/>
      <p:bldP spid="50" grpId="0"/>
      <p:bldP spid="5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produceert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7399" name="Object 7"/>
          <p:cNvGraphicFramePr>
            <a:graphicFrameLocks noChangeAspect="1"/>
          </p:cNvGraphicFramePr>
          <p:nvPr/>
        </p:nvGraphicFramePr>
        <p:xfrm>
          <a:off x="873125" y="1670050"/>
          <a:ext cx="4994275" cy="387350"/>
        </p:xfrm>
        <a:graphic>
          <a:graphicData uri="http://schemas.openxmlformats.org/presentationml/2006/ole">
            <p:oleObj spid="_x0000_s233474" name="Equation" r:id="rId4" imgW="3111480" imgH="241200" progId="Equation.DSMT4">
              <p:embed/>
            </p:oleObj>
          </a:graphicData>
        </a:graphic>
      </p:graphicFrame>
      <p:graphicFrame>
        <p:nvGraphicFramePr>
          <p:cNvPr id="187400" name="Object 8"/>
          <p:cNvGraphicFramePr>
            <a:graphicFrameLocks noChangeAspect="1"/>
          </p:cNvGraphicFramePr>
          <p:nvPr/>
        </p:nvGraphicFramePr>
        <p:xfrm>
          <a:off x="1600200" y="1975644"/>
          <a:ext cx="1344612" cy="774700"/>
        </p:xfrm>
        <a:graphic>
          <a:graphicData uri="http://schemas.openxmlformats.org/presentationml/2006/ole">
            <p:oleObj spid="_x0000_s233475" name="Equation" r:id="rId5" imgW="838080" imgH="482400" progId="Equation.DSMT4">
              <p:embed/>
            </p:oleObj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678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2983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Meest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0.75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2882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&gt;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praktisch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4001869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kamertemperatuur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(293.61 K) is 0.0253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3/2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494407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269468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is de Maxwell-Boltzmann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7403" name="Object 11"/>
          <p:cNvGraphicFramePr>
            <a:graphicFrameLocks noChangeAspect="1"/>
          </p:cNvGraphicFramePr>
          <p:nvPr/>
        </p:nvGraphicFramePr>
        <p:xfrm>
          <a:off x="3711575" y="5437186"/>
          <a:ext cx="2689225" cy="754062"/>
        </p:xfrm>
        <a:graphic>
          <a:graphicData uri="http://schemas.openxmlformats.org/presentationml/2006/ole">
            <p:oleObj spid="_x0000_s233477" name="Equation" r:id="rId6" imgW="1676160" imgH="469800" progId="Equation.DSMT4">
              <p:embed/>
            </p:oleObj>
          </a:graphicData>
        </a:graphic>
      </p:graphicFrame>
      <p:grpSp>
        <p:nvGrpSpPr>
          <p:cNvPr id="2" name="Groep 22"/>
          <p:cNvGrpSpPr/>
          <p:nvPr/>
        </p:nvGrpSpPr>
        <p:grpSpPr>
          <a:xfrm>
            <a:off x="4953000" y="2209800"/>
            <a:ext cx="3739863" cy="1981200"/>
            <a:chOff x="4953000" y="2209800"/>
            <a:chExt cx="3739863" cy="1981200"/>
          </a:xfrm>
        </p:grpSpPr>
        <p:pic>
          <p:nvPicPr>
            <p:cNvPr id="1874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87402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233476" name="Equation" r:id="rId8" imgW="368280" imgH="203040" progId="Equation.DSMT4">
                <p:embed/>
              </p:oleObj>
            </a:graphicData>
          </a:graphic>
        </p:graphicFrame>
        <p:sp>
          <p:nvSpPr>
            <p:cNvPr id="26" name="Rechthoek 25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Rechthoek 27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7404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233478" name="Equation" r:id="rId9" imgW="419040" imgH="203040" progId="Equation.DSMT4">
                <p:embed/>
              </p:oleObj>
            </a:graphicData>
          </a:graphic>
        </p:graphicFrame>
      </p:grpSp>
      <p:graphicFrame>
        <p:nvGraphicFramePr>
          <p:cNvPr id="187405" name="Object 13"/>
          <p:cNvGraphicFramePr>
            <a:graphicFrameLocks noChangeAspect="1"/>
          </p:cNvGraphicFramePr>
          <p:nvPr/>
        </p:nvGraphicFramePr>
        <p:xfrm>
          <a:off x="6921500" y="5334000"/>
          <a:ext cx="1425575" cy="774700"/>
        </p:xfrm>
        <a:graphic>
          <a:graphicData uri="http://schemas.openxmlformats.org/presentationml/2006/ole">
            <p:oleObj spid="_x0000_s233479" name="Equation" r:id="rId10" imgW="888840" imgH="48240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6059269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E &lt;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533400" y="6477000"/>
            <a:ext cx="838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onderscheiden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(1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– 1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(0.1 – 10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en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epithermische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hthoek 24"/>
          <p:cNvSpPr/>
          <p:nvPr/>
        </p:nvSpPr>
        <p:spPr bwMode="auto">
          <a:xfrm>
            <a:off x="5167312" y="22979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26"/>
          <p:cNvGrpSpPr/>
          <p:nvPr/>
        </p:nvGrpSpPr>
        <p:grpSpPr>
          <a:xfrm>
            <a:off x="4953000" y="2209800"/>
            <a:ext cx="3739863" cy="1981200"/>
            <a:chOff x="4953000" y="2209800"/>
            <a:chExt cx="3739863" cy="1981200"/>
          </a:xfrm>
        </p:grpSpPr>
        <p:pic>
          <p:nvPicPr>
            <p:cNvPr id="34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7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233480" name="Equation" r:id="rId11" imgW="368280" imgH="203040" progId="Equation.DSMT4">
                <p:embed/>
              </p:oleObj>
            </a:graphicData>
          </a:graphic>
        </p:graphicFrame>
        <p:sp>
          <p:nvSpPr>
            <p:cNvPr id="38" name="Rechthoek 37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Rechthoek 39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41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233481" name="Equation" r:id="rId12" imgW="419040" imgH="20304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9" grpId="0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Verstrooiing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aan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waterstof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840468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resolutie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interne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structuur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650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6211669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Deuterium en helium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analoog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gedrag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iets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2"/>
          <p:cNvGrpSpPr/>
          <p:nvPr/>
        </p:nvGrpSpPr>
        <p:grpSpPr>
          <a:xfrm>
            <a:off x="6045734" y="1978987"/>
            <a:ext cx="2945866" cy="1907213"/>
            <a:chOff x="6045734" y="1978987"/>
            <a:chExt cx="2945866" cy="1907213"/>
          </a:xfrm>
        </p:grpSpPr>
        <p:pic>
          <p:nvPicPr>
            <p:cNvPr id="1884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5734" y="1978987"/>
              <a:ext cx="2869666" cy="190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hthoek 31"/>
            <p:cNvSpPr/>
            <p:nvPr/>
          </p:nvSpPr>
          <p:spPr bwMode="auto">
            <a:xfrm>
              <a:off x="8839200" y="2133600"/>
              <a:ext cx="152400" cy="137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4" name="TextBox 17"/>
          <p:cNvSpPr txBox="1"/>
          <p:nvPr/>
        </p:nvSpPr>
        <p:spPr>
          <a:xfrm>
            <a:off x="533400" y="2145268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Biljartballen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2450068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potentiaal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3011269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consistent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/>
        </p:nvGraphicFramePr>
        <p:xfrm>
          <a:off x="3581400" y="3559175"/>
          <a:ext cx="2284412" cy="327025"/>
        </p:xfrm>
        <a:graphic>
          <a:graphicData uri="http://schemas.openxmlformats.org/presentationml/2006/ole">
            <p:oleObj spid="_x0000_s234498" name="Equation" r:id="rId5" imgW="1422360" imgH="203040" progId="Equation.DSMT4">
              <p:embed/>
            </p:oleObj>
          </a:graphicData>
        </a:graphic>
      </p:graphicFrame>
      <p:sp>
        <p:nvSpPr>
          <p:cNvPr id="37" name="TextBox 17"/>
          <p:cNvSpPr txBox="1"/>
          <p:nvPr/>
        </p:nvSpPr>
        <p:spPr>
          <a:xfrm>
            <a:off x="533400" y="4105870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6553200" y="2969587"/>
            <a:ext cx="14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Elastisch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n + p</a:t>
            </a:r>
          </a:p>
        </p:txBody>
      </p:sp>
      <p:grpSp>
        <p:nvGrpSpPr>
          <p:cNvPr id="3" name="Groep 41"/>
          <p:cNvGrpSpPr/>
          <p:nvPr/>
        </p:nvGrpSpPr>
        <p:grpSpPr>
          <a:xfrm>
            <a:off x="5943600" y="4343400"/>
            <a:ext cx="2939042" cy="1905000"/>
            <a:chOff x="5943600" y="4495800"/>
            <a:chExt cx="2939042" cy="1905000"/>
          </a:xfrm>
        </p:grpSpPr>
        <p:pic>
          <p:nvPicPr>
            <p:cNvPr id="1884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19800" y="4495800"/>
              <a:ext cx="2862842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kstvak 39"/>
            <p:cNvSpPr txBox="1"/>
            <p:nvPr/>
          </p:nvSpPr>
          <p:spPr>
            <a:xfrm>
              <a:off x="6553200" y="5562600"/>
              <a:ext cx="1607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latin typeface="Calibri" pitchFamily="34" charset="0"/>
                  <a:cs typeface="Calibri" pitchFamily="34" charset="0"/>
                </a:rPr>
                <a:t>Absorptie </a:t>
              </a:r>
              <a:r>
                <a:rPr lang="nl-NL" i="1" dirty="0" smtClean="0">
                  <a:latin typeface="Calibri" pitchFamily="34" charset="0"/>
                  <a:cs typeface="Calibri" pitchFamily="34" charset="0"/>
                </a:rPr>
                <a:t>n + p</a:t>
              </a:r>
            </a:p>
          </p:txBody>
        </p:sp>
        <p:sp>
          <p:nvSpPr>
            <p:cNvPr id="41" name="Rechthoek 40"/>
            <p:cNvSpPr/>
            <p:nvPr/>
          </p:nvSpPr>
          <p:spPr bwMode="auto">
            <a:xfrm>
              <a:off x="5943600" y="6019800"/>
              <a:ext cx="2286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3" name="TextBox 17"/>
          <p:cNvSpPr txBox="1"/>
          <p:nvPr/>
        </p:nvSpPr>
        <p:spPr>
          <a:xfrm>
            <a:off x="533400" y="4763869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evenredig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21" name="Object 5"/>
          <p:cNvGraphicFramePr>
            <a:graphicFrameLocks noChangeAspect="1"/>
          </p:cNvGraphicFramePr>
          <p:nvPr/>
        </p:nvGraphicFramePr>
        <p:xfrm>
          <a:off x="3541713" y="5029200"/>
          <a:ext cx="1263650" cy="347663"/>
        </p:xfrm>
        <a:graphic>
          <a:graphicData uri="http://schemas.openxmlformats.org/presentationml/2006/ole">
            <p:oleObj spid="_x0000_s234499" name="Equation" r:id="rId7" imgW="787320" imgH="215640" progId="Equation.DSMT4">
              <p:embed/>
            </p:oleObj>
          </a:graphicData>
        </a:graphic>
      </p:graphicFrame>
      <p:graphicFrame>
        <p:nvGraphicFramePr>
          <p:cNvPr id="188422" name="Object 6"/>
          <p:cNvGraphicFramePr>
            <a:graphicFrameLocks noChangeAspect="1"/>
          </p:cNvGraphicFramePr>
          <p:nvPr/>
        </p:nvGraphicFramePr>
        <p:xfrm>
          <a:off x="1600200" y="5627689"/>
          <a:ext cx="2792413" cy="428625"/>
        </p:xfrm>
        <a:graphic>
          <a:graphicData uri="http://schemas.openxmlformats.org/presentationml/2006/ole">
            <p:oleObj spid="_x0000_s234500" name="Equation" r:id="rId8" imgW="1739880" imgH="2664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5" grpId="0"/>
      <p:bldP spid="27" grpId="0"/>
      <p:bldP spid="34" grpId="0"/>
      <p:bldP spid="35" grpId="0"/>
      <p:bldP spid="36" grpId="0"/>
      <p:bldP spid="37" grpId="0"/>
      <p:bldP spid="39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1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2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7EE3-53F0-4504-AC35-C74B5DBD2799}" type="slidenum">
              <a:rPr lang="en-US"/>
              <a:pPr/>
              <a:t>5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7410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7420" name="Text Box 12"/>
          <p:cNvSpPr txBox="1">
            <a:spLocks noChangeArrowheads="1"/>
          </p:cNvSpPr>
          <p:nvPr/>
        </p:nvSpPr>
        <p:spPr bwMode="auto">
          <a:xfrm>
            <a:off x="304800" y="1200150"/>
            <a:ext cx="4572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Geldig voor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b &gt; b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=R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+ R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t 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ofwel</a:t>
            </a:r>
          </a:p>
        </p:txBody>
      </p:sp>
      <p:pic>
        <p:nvPicPr>
          <p:cNvPr id="65742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123950"/>
            <a:ext cx="26003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742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85925"/>
            <a:ext cx="32670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742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6325" y="1695450"/>
            <a:ext cx="42576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7419" name="Text Box 11"/>
          <p:cNvSpPr txBox="1">
            <a:spLocks noChangeArrowheads="1"/>
          </p:cNvSpPr>
          <p:nvPr/>
        </p:nvSpPr>
        <p:spPr bwMode="auto">
          <a:xfrm>
            <a:off x="304800" y="5105400"/>
            <a:ext cx="480060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Meet interactieafstand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 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versus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A </a:t>
            </a:r>
          </a:p>
        </p:txBody>
      </p:sp>
      <p:sp>
        <p:nvSpPr>
          <p:cNvPr id="657426" name="Text Box 18"/>
          <p:cNvSpPr txBox="1">
            <a:spLocks noChangeArrowheads="1"/>
          </p:cNvSpPr>
          <p:nvPr/>
        </p:nvSpPr>
        <p:spPr bwMode="auto">
          <a:xfrm>
            <a:off x="304800" y="5715000"/>
            <a:ext cx="4572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Eigenlijk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 R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+ R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t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+ R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s </a:t>
            </a:r>
            <a:endParaRPr lang="nl-NL" sz="24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5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5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20" grpId="0" animBg="1"/>
      <p:bldP spid="657419" grpId="0" animBg="1"/>
      <p:bldP spid="6574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94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490833"/>
            <a:ext cx="2667000" cy="336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Compound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+ A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 (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A+1)*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tussenkern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2147888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288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Impulsbehoud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257800"/>
            <a:ext cx="5867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compound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excitatie-energie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geleverd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correspondeert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die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31242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tweede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E*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/>
        </p:nvGraphicFramePr>
        <p:xfrm>
          <a:off x="2193925" y="1871900"/>
          <a:ext cx="1692275" cy="327025"/>
        </p:xfrm>
        <a:graphic>
          <a:graphicData uri="http://schemas.openxmlformats.org/presentationml/2006/ole">
            <p:oleObj spid="_x0000_s235522" name="Equation" r:id="rId5" imgW="1054080" imgH="203040" progId="Equation.DSMT4">
              <p:embed/>
            </p:oleObj>
          </a:graphicData>
        </a:graphic>
      </p:graphicFrame>
      <p:sp>
        <p:nvSpPr>
          <p:cNvPr id="43" name="TextBox 17"/>
          <p:cNvSpPr txBox="1"/>
          <p:nvPr/>
        </p:nvSpPr>
        <p:spPr>
          <a:xfrm>
            <a:off x="533400" y="3505200"/>
            <a:ext cx="79248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compound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(A+1)*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 n + A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, in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feite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elastische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verstrooiing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(A+1)*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 (A+1) +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gamma’s, capture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vormt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isotoop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(A+1)*  n + A +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gamma’s,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inelastische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  <a:sym typeface="Symbol"/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(A+1)* 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splijting</a:t>
            </a:r>
            <a:endParaRPr lang="en-US" sz="1600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graphicFrame>
        <p:nvGraphicFramePr>
          <p:cNvPr id="189445" name="Object 5"/>
          <p:cNvGraphicFramePr>
            <a:graphicFrameLocks noChangeAspect="1"/>
          </p:cNvGraphicFramePr>
          <p:nvPr/>
        </p:nvGraphicFramePr>
        <p:xfrm>
          <a:off x="3171825" y="2490787"/>
          <a:ext cx="5057775" cy="633413"/>
        </p:xfrm>
        <a:graphic>
          <a:graphicData uri="http://schemas.openxmlformats.org/presentationml/2006/ole">
            <p:oleObj spid="_x0000_s235523" name="Equation" r:id="rId6" imgW="3149280" imgH="39348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excitatie-energie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E*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neutron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888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6260068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energietoestanden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" name="Picture 6" descr="\\vmware-host\Shared Folders\Desktop\I14-05-nuclearenerg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4900" y="3505201"/>
            <a:ext cx="1689100" cy="1600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7" grpId="0"/>
      <p:bldP spid="36" grpId="0"/>
      <p:bldP spid="43" grpId="0"/>
      <p:bldP spid="28" grpId="0"/>
      <p:bldP spid="29" grpId="0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Resonanties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resonatiestructuur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40469"/>
            <a:ext cx="35052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Laagste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koolstof-12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400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zuurstof-16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natrium-23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6.6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uranium-238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7"/>
          <p:cNvGrpSpPr/>
          <p:nvPr/>
        </p:nvGrpSpPr>
        <p:grpSpPr>
          <a:xfrm>
            <a:off x="3505200" y="3399449"/>
            <a:ext cx="5638800" cy="1810462"/>
            <a:chOff x="3505200" y="3399449"/>
            <a:chExt cx="5638800" cy="1810462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3399449"/>
              <a:ext cx="5638800" cy="181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3922485" y="4521134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781800" y="4524111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962400" y="3457311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81800" y="3457311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grpSp>
        <p:nvGrpSpPr>
          <p:cNvPr id="3" name="Groep 26"/>
          <p:cNvGrpSpPr/>
          <p:nvPr/>
        </p:nvGrpSpPr>
        <p:grpSpPr>
          <a:xfrm>
            <a:off x="3505200" y="1295400"/>
            <a:ext cx="5638800" cy="1857111"/>
            <a:chOff x="3505200" y="1295400"/>
            <a:chExt cx="5638800" cy="1857111"/>
          </a:xfrm>
        </p:grpSpPr>
        <p:pic>
          <p:nvPicPr>
            <p:cNvPr id="19046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5200" y="1295400"/>
              <a:ext cx="5638800" cy="1857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kstvak 18"/>
            <p:cNvSpPr txBox="1"/>
            <p:nvPr/>
          </p:nvSpPr>
          <p:spPr>
            <a:xfrm>
              <a:off x="3918627" y="2463734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6814227" y="2466711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3962400" y="139991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Na</a:t>
              </a:r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6818063" y="139991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Na</a:t>
              </a:r>
            </a:p>
          </p:txBody>
        </p:sp>
      </p:grpSp>
      <p:sp>
        <p:nvSpPr>
          <p:cNvPr id="33" name="TextBox 17"/>
          <p:cNvSpPr txBox="1"/>
          <p:nvPr/>
        </p:nvSpPr>
        <p:spPr>
          <a:xfrm>
            <a:off x="533400" y="320040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Spacing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ratio capture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4114800"/>
            <a:ext cx="281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onderscheiden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 &gt;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334000"/>
            <a:ext cx="281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Breit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-Wigner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formule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486400"/>
            <a:ext cx="3205162" cy="53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17"/>
          <p:cNvSpPr txBox="1"/>
          <p:nvPr/>
        </p:nvSpPr>
        <p:spPr>
          <a:xfrm>
            <a:off x="533400" y="6059269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9799" y="6253446"/>
            <a:ext cx="5443538" cy="52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7"/>
          <p:cNvSpPr txBox="1"/>
          <p:nvPr/>
        </p:nvSpPr>
        <p:spPr>
          <a:xfrm>
            <a:off x="533400" y="64124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258" y="6527627"/>
            <a:ext cx="1034142" cy="2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33" grpId="0"/>
      <p:bldP spid="34" grpId="0"/>
      <p:bldP spid="35" grpId="0"/>
      <p:bldP spid="37" grpId="0"/>
      <p:bldP spid="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Dopplerverbreding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verwaarlozen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grpSp>
        <p:nvGrpSpPr>
          <p:cNvPr id="2" name="Groep 15"/>
          <p:cNvGrpSpPr/>
          <p:nvPr/>
        </p:nvGrpSpPr>
        <p:grpSpPr>
          <a:xfrm>
            <a:off x="3505200" y="1313738"/>
            <a:ext cx="5638800" cy="1810462"/>
            <a:chOff x="3505200" y="1313738"/>
            <a:chExt cx="5638800" cy="1810462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1313738"/>
              <a:ext cx="5638800" cy="181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3922485" y="2435423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781800" y="2438400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962400" y="137160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81800" y="137160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sp>
        <p:nvSpPr>
          <p:cNvPr id="33" name="TextBox 17"/>
          <p:cNvSpPr txBox="1"/>
          <p:nvPr/>
        </p:nvSpPr>
        <p:spPr>
          <a:xfrm>
            <a:off x="533400" y="2286000"/>
            <a:ext cx="281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de Maxwell-Boltzmann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5052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uitgesmeerd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lager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029200"/>
            <a:ext cx="4038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Dopplerverbreding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negatieve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feedback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draagt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stabiliteit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4154269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uitsmeren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temperatuur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16"/>
          <p:cNvGrpSpPr/>
          <p:nvPr/>
        </p:nvGrpSpPr>
        <p:grpSpPr>
          <a:xfrm>
            <a:off x="5105400" y="4114800"/>
            <a:ext cx="2990850" cy="2087428"/>
            <a:chOff x="5105400" y="4114800"/>
            <a:chExt cx="2990850" cy="2087428"/>
          </a:xfrm>
        </p:grpSpPr>
        <p:pic>
          <p:nvPicPr>
            <p:cNvPr id="19149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4114800"/>
              <a:ext cx="2990850" cy="2087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4191000"/>
              <a:ext cx="685800" cy="244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  <p:bldP spid="35" grpId="0"/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Drempelwaarden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slaan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emitteren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944469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quantumconfiguraties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2976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602468"/>
            <a:ext cx="777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Drempelenergie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4.8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koolstof-12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6.4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zuurstof-16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0.04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uranium-238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81400"/>
            <a:ext cx="3819525" cy="286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kstvak 20"/>
          <p:cNvSpPr txBox="1"/>
          <p:nvPr/>
        </p:nvSpPr>
        <p:spPr>
          <a:xfrm>
            <a:off x="5562600" y="4278868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U</a:t>
            </a:r>
          </a:p>
        </p:txBody>
      </p:sp>
      <p:sp>
        <p:nvSpPr>
          <p:cNvPr id="23" name="TextBox 17"/>
          <p:cNvSpPr txBox="1"/>
          <p:nvPr/>
        </p:nvSpPr>
        <p:spPr>
          <a:xfrm>
            <a:off x="533400" y="3661827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495800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297269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in uranium-238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6135469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liggen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voldoende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verwaarloosd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/>
      <p:bldP spid="19" grpId="0"/>
      <p:bldP spid="21" grpId="0"/>
      <p:bldP spid="23" grpId="0"/>
      <p:bldP spid="28" grpId="0"/>
      <p:bldP spid="29" grpId="0"/>
      <p:bldP spid="3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Splijtbaar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Uranium-235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enige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5908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plutonium-240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6"/>
          <p:cNvGrpSpPr/>
          <p:nvPr/>
        </p:nvGrpSpPr>
        <p:grpSpPr>
          <a:xfrm>
            <a:off x="5486400" y="1981200"/>
            <a:ext cx="3646545" cy="2448345"/>
            <a:chOff x="5486400" y="1981200"/>
            <a:chExt cx="3646545" cy="2448345"/>
          </a:xfrm>
        </p:grpSpPr>
        <p:pic>
          <p:nvPicPr>
            <p:cNvPr id="1935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1981200"/>
              <a:ext cx="3646545" cy="2448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5946944" y="3669268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235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8077200" y="2209800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latin typeface="Calibri" pitchFamily="34" charset="0"/>
                  <a:cs typeface="Calibri" pitchFamily="34" charset="0"/>
                </a:rPr>
                <a:t>fission</a:t>
              </a:r>
              <a:endParaRPr lang="nl-NL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ep 20"/>
          <p:cNvGrpSpPr/>
          <p:nvPr/>
        </p:nvGrpSpPr>
        <p:grpSpPr>
          <a:xfrm>
            <a:off x="5486734" y="4495800"/>
            <a:ext cx="3657266" cy="2362200"/>
            <a:chOff x="5486734" y="4495800"/>
            <a:chExt cx="3657266" cy="2362200"/>
          </a:xfrm>
        </p:grpSpPr>
        <p:pic>
          <p:nvPicPr>
            <p:cNvPr id="1935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734" y="4495800"/>
              <a:ext cx="3657266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5943600" y="6096000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239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Pu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8077200" y="4659868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latin typeface="Calibri" pitchFamily="34" charset="0"/>
                  <a:cs typeface="Calibri" pitchFamily="34" charset="0"/>
                </a:rPr>
                <a:t>fission</a:t>
              </a:r>
              <a:endParaRPr lang="nl-NL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7" name="TextBox 17"/>
          <p:cNvSpPr txBox="1"/>
          <p:nvPr/>
        </p:nvSpPr>
        <p:spPr>
          <a:xfrm>
            <a:off x="533400" y="19166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en -241, en uranium-233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634026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Fission cross sections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4801"/>
            <a:ext cx="3772836" cy="27431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5791200"/>
            <a:ext cx="1905000" cy="30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57912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>
                <a:latin typeface="Calibri" pitchFamily="34" charset="0"/>
                <a:cs typeface="Calibri" pitchFamily="34" charset="0"/>
              </a:rPr>
              <a:pPr>
                <a:defRPr/>
              </a:pPr>
              <a:t>55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Isotopen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natuurlijk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uranium</a:t>
            </a:r>
            <a:endParaRPr lang="nl-NL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0378"/>
            <a:ext cx="9144000" cy="341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43434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5144869"/>
            <a:ext cx="594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654" y="5257800"/>
            <a:ext cx="240634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Verstrooiing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166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degradatie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(neutron slow down)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28194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ratio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hard spectrum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221468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medium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ratio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soft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spectrum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32766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4079875" y="3857632"/>
          <a:ext cx="1855788" cy="327025"/>
        </p:xfrm>
        <a:graphic>
          <a:graphicData uri="http://schemas.openxmlformats.org/presentationml/2006/ole">
            <p:oleObj spid="_x0000_s236546" name="Equation" r:id="rId4" imgW="1155600" imgH="203040" progId="Equation.DSMT4">
              <p:embed/>
            </p:oleObj>
          </a:graphicData>
        </a:graphic>
      </p:graphicFrame>
      <p:graphicFrame>
        <p:nvGraphicFramePr>
          <p:cNvPr id="194563" name="Object 3"/>
          <p:cNvGraphicFramePr>
            <a:graphicFrameLocks noChangeAspect="1"/>
          </p:cNvGraphicFramePr>
          <p:nvPr/>
        </p:nvGraphicFramePr>
        <p:xfrm>
          <a:off x="3775075" y="4107664"/>
          <a:ext cx="2732088" cy="633413"/>
        </p:xfrm>
        <a:graphic>
          <a:graphicData uri="http://schemas.openxmlformats.org/presentationml/2006/ole">
            <p:oleObj spid="_x0000_s236547" name="Equation" r:id="rId5" imgW="1701720" imgH="393480" progId="Equation.DSMT4">
              <p:embed/>
            </p:oleObj>
          </a:graphicData>
        </a:graphic>
      </p:graphicFrame>
      <p:sp>
        <p:nvSpPr>
          <p:cNvPr id="23" name="Rechteraccolade 22"/>
          <p:cNvSpPr/>
          <p:nvPr/>
        </p:nvSpPr>
        <p:spPr bwMode="auto">
          <a:xfrm>
            <a:off x="6594475" y="3901289"/>
            <a:ext cx="152400" cy="762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4" name="Object 4"/>
          <p:cNvGraphicFramePr>
            <a:graphicFrameLocks noChangeAspect="1"/>
          </p:cNvGraphicFramePr>
          <p:nvPr/>
        </p:nvGraphicFramePr>
        <p:xfrm>
          <a:off x="6950075" y="3887795"/>
          <a:ext cx="1812925" cy="755650"/>
        </p:xfrm>
        <a:graphic>
          <a:graphicData uri="http://schemas.openxmlformats.org/presentationml/2006/ole">
            <p:oleObj spid="_x0000_s236548" name="Equation" r:id="rId6" imgW="1130040" imgH="46980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3626404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frontale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6629400" y="4706012"/>
            <a:ext cx="24384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Maximum energieverlies:</a:t>
            </a:r>
          </a:p>
          <a:p>
            <a:pPr lvl="1"/>
            <a:r>
              <a:rPr lang="nl-NL" sz="1100" dirty="0" smtClean="0">
                <a:latin typeface="Calibri" pitchFamily="34" charset="0"/>
                <a:cs typeface="Calibri" pitchFamily="34" charset="0"/>
              </a:rPr>
              <a:t>2% in een botsing met </a:t>
            </a:r>
            <a:r>
              <a:rPr lang="nl-NL" sz="1100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nl-NL" sz="1100" dirty="0" smtClean="0">
                <a:latin typeface="Calibri" pitchFamily="34" charset="0"/>
                <a:cs typeface="Calibri" pitchFamily="34" charset="0"/>
              </a:rPr>
              <a:t>U</a:t>
            </a:r>
          </a:p>
          <a:p>
            <a:pPr lvl="1"/>
            <a:r>
              <a:rPr lang="nl-NL" sz="1100" dirty="0" smtClean="0">
                <a:latin typeface="Calibri" pitchFamily="34" charset="0"/>
                <a:cs typeface="Calibri" pitchFamily="34" charset="0"/>
              </a:rPr>
              <a:t>100% voor met een proton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533400" y="4736068"/>
            <a:ext cx="480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Algemeen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waarschijnlijkheidsverdeling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3"/>
          <p:cNvGrpSpPr/>
          <p:nvPr/>
        </p:nvGrpSpPr>
        <p:grpSpPr>
          <a:xfrm>
            <a:off x="1462088" y="5181600"/>
            <a:ext cx="4876800" cy="819812"/>
            <a:chOff x="1462088" y="5181600"/>
            <a:chExt cx="4876800" cy="819812"/>
          </a:xfrm>
        </p:grpSpPr>
        <p:graphicFrame>
          <p:nvGraphicFramePr>
            <p:cNvPr id="194565" name="Object 5"/>
            <p:cNvGraphicFramePr>
              <a:graphicFrameLocks noChangeAspect="1"/>
            </p:cNvGraphicFramePr>
            <p:nvPr/>
          </p:nvGraphicFramePr>
          <p:xfrm>
            <a:off x="1462088" y="5181600"/>
            <a:ext cx="4876800" cy="819812"/>
          </p:xfrm>
          <a:graphic>
            <a:graphicData uri="http://schemas.openxmlformats.org/presentationml/2006/ole">
              <p:oleObj spid="_x0000_s236549" name="Equation" r:id="rId7" imgW="4241520" imgH="711000" progId="Equation.DSMT4">
                <p:embed/>
              </p:oleObj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4786313" y="5181600"/>
              <a:ext cx="90488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5" name="TextBox 17"/>
          <p:cNvSpPr txBox="1"/>
          <p:nvPr/>
        </p:nvSpPr>
        <p:spPr>
          <a:xfrm>
            <a:off x="533400" y="5867400"/>
            <a:ext cx="396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Voorbeelden: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H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0, 0 &lt; E’ &lt; E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C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0.72, 0.72E &lt; E’ &lt; E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U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0.98, 0.98E &lt; E’ &lt;E 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Ovaal 24"/>
          <p:cNvSpPr/>
          <p:nvPr/>
        </p:nvSpPr>
        <p:spPr bwMode="auto">
          <a:xfrm>
            <a:off x="5105400" y="3324232"/>
            <a:ext cx="304800" cy="304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6" name="Ovaal 25"/>
          <p:cNvSpPr/>
          <p:nvPr/>
        </p:nvSpPr>
        <p:spPr bwMode="auto">
          <a:xfrm>
            <a:off x="4419600" y="340043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4" name="Rechte verbindingslijn met pijl 33"/>
          <p:cNvCxnSpPr>
            <a:stCxn id="26" idx="6"/>
          </p:cNvCxnSpPr>
          <p:nvPr/>
        </p:nvCxnSpPr>
        <p:spPr bwMode="auto">
          <a:xfrm>
            <a:off x="4572000" y="3476632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Ovaal 36"/>
          <p:cNvSpPr/>
          <p:nvPr/>
        </p:nvSpPr>
        <p:spPr bwMode="auto">
          <a:xfrm>
            <a:off x="7239000" y="3324232"/>
            <a:ext cx="304800" cy="304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8" name="Ovaal 37"/>
          <p:cNvSpPr/>
          <p:nvPr/>
        </p:nvSpPr>
        <p:spPr bwMode="auto">
          <a:xfrm>
            <a:off x="6553200" y="340043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9" name="Rechte verbindingslijn met pijl 38"/>
          <p:cNvCxnSpPr/>
          <p:nvPr/>
        </p:nvCxnSpPr>
        <p:spPr bwMode="auto">
          <a:xfrm flipH="1">
            <a:off x="6096000" y="3476632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Rechte verbindingslijn met pijl 40"/>
          <p:cNvCxnSpPr/>
          <p:nvPr/>
        </p:nvCxnSpPr>
        <p:spPr bwMode="auto">
          <a:xfrm>
            <a:off x="7543800" y="3476632"/>
            <a:ext cx="228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31" grpId="0"/>
      <p:bldP spid="17" grpId="0"/>
      <p:bldP spid="21" grpId="0"/>
      <p:bldP spid="23" grpId="0" animBg="1"/>
      <p:bldP spid="28" grpId="0"/>
      <p:bldP spid="29" grpId="0" animBg="1"/>
      <p:bldP spid="30" grpId="0"/>
      <p:bldP spid="35" grpId="0"/>
      <p:bldP spid="25" grpId="0" animBg="1"/>
      <p:bldP spid="26" grpId="0" animBg="1"/>
      <p:bldP spid="37" grpId="0" animBg="1"/>
      <p:bldP spid="3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Modereren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30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). 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533400" y="2221468"/>
            <a:ext cx="7848600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wenselijke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Grote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energieverlies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botsing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3505200"/>
            <a:ext cx="4495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Slowing down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decrement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defRPr/>
            </a:pPr>
            <a:r>
              <a:rPr lang="en-US" sz="1600" smtClean="0">
                <a:latin typeface="Calibri" pitchFamily="34" charset="0"/>
                <a:cs typeface="Calibri" pitchFamily="34" charset="0"/>
              </a:rPr>
              <a:t>gemiddeld relatief verlies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3352800" y="3485356"/>
          <a:ext cx="4262438" cy="469900"/>
        </p:xfrm>
        <a:graphic>
          <a:graphicData uri="http://schemas.openxmlformats.org/presentationml/2006/ole">
            <p:oleObj spid="_x0000_s237570" name="Equation" r:id="rId4" imgW="2654280" imgH="29196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41148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7391400" y="5819419"/>
            <a:ext cx="171688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Verlies onafhankelijk van energie</a:t>
            </a:r>
            <a:endParaRPr lang="nl-NL" sz="11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5181600"/>
            <a:ext cx="381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modereren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5593" name="Object 9"/>
          <p:cNvGraphicFramePr>
            <a:graphicFrameLocks noChangeAspect="1"/>
          </p:cNvGraphicFramePr>
          <p:nvPr/>
        </p:nvGraphicFramePr>
        <p:xfrm>
          <a:off x="1066800" y="4450796"/>
          <a:ext cx="4486275" cy="715962"/>
        </p:xfrm>
        <a:graphic>
          <a:graphicData uri="http://schemas.openxmlformats.org/presentationml/2006/ole">
            <p:oleObj spid="_x0000_s237571" name="Equation" r:id="rId5" imgW="2793960" imgH="444240" progId="Equation.DSMT4">
              <p:embed/>
            </p:oleObj>
          </a:graphicData>
        </a:graphic>
      </p:graphicFrame>
      <p:sp>
        <p:nvSpPr>
          <p:cNvPr id="25" name="PIJL-RECHTS 24"/>
          <p:cNvSpPr/>
          <p:nvPr/>
        </p:nvSpPr>
        <p:spPr bwMode="auto">
          <a:xfrm>
            <a:off x="5791200" y="458890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5594" name="Object 10"/>
          <p:cNvGraphicFramePr>
            <a:graphicFrameLocks noChangeAspect="1"/>
          </p:cNvGraphicFramePr>
          <p:nvPr/>
        </p:nvGraphicFramePr>
        <p:xfrm>
          <a:off x="7467600" y="4846084"/>
          <a:ext cx="1039813" cy="939800"/>
        </p:xfrm>
        <a:graphic>
          <a:graphicData uri="http://schemas.openxmlformats.org/presentationml/2006/ole">
            <p:oleObj spid="_x0000_s237572" name="Equation" r:id="rId6" imgW="647640" imgH="583920" progId="Equation.DSMT4">
              <p:embed/>
            </p:oleObj>
          </a:graphicData>
        </a:graphic>
      </p:graphicFrame>
      <p:graphicFrame>
        <p:nvGraphicFramePr>
          <p:cNvPr id="195595" name="Object 11"/>
          <p:cNvGraphicFramePr>
            <a:graphicFrameLocks noChangeAspect="1"/>
          </p:cNvGraphicFramePr>
          <p:nvPr/>
        </p:nvGraphicFramePr>
        <p:xfrm>
          <a:off x="3429000" y="5395912"/>
          <a:ext cx="3265488" cy="776288"/>
        </p:xfrm>
        <a:graphic>
          <a:graphicData uri="http://schemas.openxmlformats.org/presentationml/2006/ole">
            <p:oleObj spid="_x0000_s237573" name="Equation" r:id="rId7" imgW="2031840" imgH="482400" progId="Equation.DSMT4">
              <p:embed/>
            </p:oleObj>
          </a:graphicData>
        </a:graphic>
      </p:graphicFrame>
      <p:graphicFrame>
        <p:nvGraphicFramePr>
          <p:cNvPr id="195596" name="Object 12"/>
          <p:cNvGraphicFramePr>
            <a:graphicFrameLocks noChangeAspect="1"/>
          </p:cNvGraphicFramePr>
          <p:nvPr/>
        </p:nvGraphicFramePr>
        <p:xfrm>
          <a:off x="6774656" y="4580971"/>
          <a:ext cx="1366837" cy="327025"/>
        </p:xfrm>
        <a:graphic>
          <a:graphicData uri="http://schemas.openxmlformats.org/presentationml/2006/ole">
            <p:oleObj spid="_x0000_s237574" name="Equation" r:id="rId8" imgW="850680" imgH="203040" progId="Equation.DSMT4">
              <p:embed/>
            </p:oleObj>
          </a:graphicData>
        </a:graphic>
      </p:graphicFrame>
      <p:graphicFrame>
        <p:nvGraphicFramePr>
          <p:cNvPr id="195597" name="Object 13"/>
          <p:cNvGraphicFramePr>
            <a:graphicFrameLocks noChangeAspect="1"/>
          </p:cNvGraphicFramePr>
          <p:nvPr/>
        </p:nvGraphicFramePr>
        <p:xfrm>
          <a:off x="6781800" y="5025929"/>
          <a:ext cx="571500" cy="265112"/>
        </p:xfrm>
        <a:graphic>
          <a:graphicData uri="http://schemas.openxmlformats.org/presentationml/2006/ole">
            <p:oleObj spid="_x0000_s237575" name="Equation" r:id="rId9" imgW="355320" imgH="164880" progId="Equation.DSMT4">
              <p:embed/>
            </p:oleObj>
          </a:graphicData>
        </a:graphic>
      </p:graphicFrame>
      <p:sp>
        <p:nvSpPr>
          <p:cNvPr id="19" name="TextBox 17"/>
          <p:cNvSpPr txBox="1"/>
          <p:nvPr/>
        </p:nvSpPr>
        <p:spPr>
          <a:xfrm>
            <a:off x="533400" y="5867400"/>
            <a:ext cx="784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Voorbeelden: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H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= 1, E/E’ = 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1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= 2.72, Ē’ = 0.37E,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(2e6/0.025)/1=18</a:t>
            </a:r>
            <a:endParaRPr lang="en-US" sz="1400" i="1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C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0.72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=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0.16,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E/E’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=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0.16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=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1.17,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Ē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’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=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0.85E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)/0.16=114</a:t>
            </a:r>
            <a:endParaRPr lang="en-US" sz="1400" i="1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U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0.98 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=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0.0084,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E/E’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=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0.0084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=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1.01,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Ē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’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=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0.99E,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)/0.0084=2275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5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21" grpId="0"/>
      <p:bldP spid="28" grpId="0"/>
      <p:bldP spid="29" grpId="0" animBg="1"/>
      <p:bldP spid="30" grpId="0"/>
      <p:bldP spid="25" grpId="0" animBg="1"/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Reactortheorie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moderatoren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ep 17"/>
          <p:cNvGrpSpPr/>
          <p:nvPr/>
        </p:nvGrpSpPr>
        <p:grpSpPr>
          <a:xfrm>
            <a:off x="5715001" y="4701480"/>
            <a:ext cx="3429000" cy="2156520"/>
            <a:chOff x="5715001" y="4701480"/>
            <a:chExt cx="3429000" cy="2156520"/>
          </a:xfrm>
        </p:grpSpPr>
        <p:pic>
          <p:nvPicPr>
            <p:cNvPr id="131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1" y="4701480"/>
              <a:ext cx="3429000" cy="2156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20"/>
            <p:cNvSpPr/>
            <p:nvPr/>
          </p:nvSpPr>
          <p:spPr bwMode="auto">
            <a:xfrm>
              <a:off x="7086600" y="4800600"/>
              <a:ext cx="6858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14" name="TextBox 17"/>
          <p:cNvSpPr txBox="1"/>
          <p:nvPr/>
        </p:nvSpPr>
        <p:spPr>
          <a:xfrm>
            <a:off x="533400" y="1219200"/>
            <a:ext cx="61722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Macroscopic slowing down power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(MSDP) is het product of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logarithmisch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energieverlies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2131570"/>
            <a:ext cx="59436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moderating ratio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(MR) is de ratio van de macroscopic slowing down power en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6610" name="Object 2"/>
          <p:cNvGraphicFramePr>
            <a:graphicFrameLocks noChangeAspect="1"/>
          </p:cNvGraphicFramePr>
          <p:nvPr/>
        </p:nvGraphicFramePr>
        <p:xfrm>
          <a:off x="6970712" y="2286000"/>
          <a:ext cx="1182688" cy="693737"/>
        </p:xfrm>
        <a:graphic>
          <a:graphicData uri="http://schemas.openxmlformats.org/presentationml/2006/ole">
            <p:oleObj spid="_x0000_s238594" name="Equation" r:id="rId5" imgW="736560" imgH="431640" progId="Equation.DSMT4">
              <p:embed/>
            </p:oleObj>
          </a:graphicData>
        </a:graphic>
      </p:graphicFrame>
      <p:graphicFrame>
        <p:nvGraphicFramePr>
          <p:cNvPr id="196611" name="Object 3"/>
          <p:cNvGraphicFramePr>
            <a:graphicFrameLocks noChangeAspect="1"/>
          </p:cNvGraphicFramePr>
          <p:nvPr/>
        </p:nvGraphicFramePr>
        <p:xfrm>
          <a:off x="6669088" y="1704976"/>
          <a:ext cx="1408112" cy="366712"/>
        </p:xfrm>
        <a:graphic>
          <a:graphicData uri="http://schemas.openxmlformats.org/presentationml/2006/ole">
            <p:oleObj spid="_x0000_s238595" name="Equation" r:id="rId6" imgW="876240" imgH="228600" progId="Equation.DSMT4">
              <p:embed/>
            </p:oleObj>
          </a:graphicData>
        </a:graphic>
      </p:graphicFrame>
      <p:pic>
        <p:nvPicPr>
          <p:cNvPr id="196612" name="Picture 4" descr="\\vmware-host\Shared Folders\Desktop\nuclear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388866"/>
            <a:ext cx="2209800" cy="3370065"/>
          </a:xfrm>
          <a:prstGeom prst="rect">
            <a:avLst/>
          </a:prstGeom>
          <a:noFill/>
        </p:spPr>
      </p:pic>
      <p:pic>
        <p:nvPicPr>
          <p:cNvPr id="196613" name="Picture 5" descr="\\vmware-host\Shared Folders\Desktop\neutron-moderator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394646"/>
            <a:ext cx="2038350" cy="17869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energieverdelingen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C833-366B-49DE-8161-A1C2A7DB214D}" type="slidenum">
              <a:rPr lang="en-US"/>
              <a:pPr/>
              <a:t>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8434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8436" name="Text Box 4"/>
          <p:cNvSpPr txBox="1">
            <a:spLocks noChangeArrowheads="1"/>
          </p:cNvSpPr>
          <p:nvPr/>
        </p:nvSpPr>
        <p:spPr bwMode="auto">
          <a:xfrm>
            <a:off x="228600" y="5562600"/>
            <a:ext cx="3048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Rutherford </a:t>
            </a:r>
            <a:r>
              <a:rPr lang="nl-NL" sz="2400" smtClean="0">
                <a:latin typeface="Calibri" pitchFamily="34" charset="0"/>
                <a:cs typeface="Calibri" pitchFamily="34" charset="0"/>
                <a:sym typeface="Symbol" pitchFamily="18" charset="2"/>
              </a:rPr>
              <a:t>vond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8437" name="Text Box 5"/>
          <p:cNvSpPr txBox="1">
            <a:spLocks noChangeArrowheads="1"/>
          </p:cNvSpPr>
          <p:nvPr/>
        </p:nvSpPr>
        <p:spPr bwMode="auto">
          <a:xfrm>
            <a:off x="228600" y="1828800"/>
            <a:ext cx="1295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Er geldt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8438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281940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Plot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b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versus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sz="2400" baseline="30000">
                <a:latin typeface="Calibri" pitchFamily="34" charset="0"/>
                <a:cs typeface="Calibri" pitchFamily="34" charset="0"/>
                <a:sym typeface="Symbol" pitchFamily="18" charset="2"/>
              </a:rPr>
              <a:t>1/3</a:t>
            </a:r>
          </a:p>
        </p:txBody>
      </p:sp>
      <p:pic>
        <p:nvPicPr>
          <p:cNvPr id="65844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3704" y="1066800"/>
            <a:ext cx="530649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844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83567"/>
            <a:ext cx="17240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8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172200"/>
            <a:ext cx="39814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844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6172200"/>
            <a:ext cx="2295525" cy="4667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58446" name="AutoShape 14"/>
          <p:cNvSpPr>
            <a:spLocks noChangeArrowheads="1"/>
          </p:cNvSpPr>
          <p:nvPr/>
        </p:nvSpPr>
        <p:spPr bwMode="auto">
          <a:xfrm>
            <a:off x="4724400" y="6248400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8448" name="Text Box 16"/>
          <p:cNvSpPr txBox="1">
            <a:spLocks noChangeArrowheads="1"/>
          </p:cNvSpPr>
          <p:nvPr/>
        </p:nvSpPr>
        <p:spPr bwMode="auto">
          <a:xfrm>
            <a:off x="228600" y="2514600"/>
            <a:ext cx="3352800" cy="1676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Goede beschrijving dus</a:t>
            </a:r>
          </a:p>
          <a:p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Coulombwet geldig op</a:t>
            </a:r>
          </a:p>
          <a:p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   korte afstand (femtometers)</a:t>
            </a:r>
          </a:p>
          <a:p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Sterke WW korte dracht </a:t>
            </a:r>
          </a:p>
          <a:p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Alle lading zit in kleine bol</a:t>
            </a:r>
            <a:endParaRPr lang="nl-NL" sz="20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5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5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5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5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36" grpId="0" animBg="1"/>
      <p:bldP spid="658437" grpId="0" animBg="1"/>
      <p:bldP spid="658438" grpId="0" animBg="1"/>
      <p:bldP spid="658446" grpId="0" animBg="1"/>
      <p:bldP spid="65844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energieverdelingen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55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verhouding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i+1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die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916668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fission,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verwijden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5908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12068"/>
            <a:ext cx="5410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Vereenvoudigingen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ontstaan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allemaal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instantaan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delayed neutrons)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Verwaarlozen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eindige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afmetingen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reactor 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en stellen                        met      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oneindig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 en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NL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non-leakage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1655763" y="4205288"/>
          <a:ext cx="1011237" cy="381000"/>
        </p:xfrm>
        <a:graphic>
          <a:graphicData uri="http://schemas.openxmlformats.org/presentationml/2006/ole">
            <p:oleObj spid="_x0000_s239618" name="Equation" r:id="rId4" imgW="609480" imgH="228600" progId="Equation.DSMT4">
              <p:embed/>
            </p:oleObj>
          </a:graphicData>
        </a:graphic>
      </p:graphicFrame>
      <p:sp>
        <p:nvSpPr>
          <p:cNvPr id="54" name="TextBox 17"/>
          <p:cNvSpPr txBox="1"/>
          <p:nvPr/>
        </p:nvSpPr>
        <p:spPr>
          <a:xfrm>
            <a:off x="533400" y="50292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Later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invloeden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delayed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eindigheid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reactorkern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219200"/>
            <a:ext cx="1828800" cy="156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200400"/>
            <a:ext cx="151883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3016663"/>
            <a:ext cx="1447800" cy="125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4504" name="Object 8"/>
          <p:cNvGraphicFramePr>
            <a:graphicFrameLocks noChangeAspect="1"/>
          </p:cNvGraphicFramePr>
          <p:nvPr/>
        </p:nvGraphicFramePr>
        <p:xfrm>
          <a:off x="3062288" y="4198144"/>
          <a:ext cx="315913" cy="381000"/>
        </p:xfrm>
        <a:graphic>
          <a:graphicData uri="http://schemas.openxmlformats.org/presentationml/2006/ole">
            <p:oleObj spid="_x0000_s239619" name="Equation" r:id="rId8" imgW="19044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5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1890" y="5105400"/>
            <a:ext cx="24421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nucleaire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brandstof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55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gespleten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2098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per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gespleten kern (typisch 2 – 3)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362092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TextBox 17"/>
          <p:cNvSpPr txBox="1"/>
          <p:nvPr/>
        </p:nvSpPr>
        <p:spPr>
          <a:xfrm>
            <a:off x="533400" y="3733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reactor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houden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gespleten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9"/>
          <p:cNvGrpSpPr/>
          <p:nvPr/>
        </p:nvGrpSpPr>
        <p:grpSpPr>
          <a:xfrm>
            <a:off x="2362200" y="2667000"/>
            <a:ext cx="3124200" cy="533400"/>
            <a:chOff x="4343400" y="2590800"/>
            <a:chExt cx="3124200" cy="533400"/>
          </a:xfrm>
        </p:grpSpPr>
        <p:sp>
          <p:nvSpPr>
            <p:cNvPr id="17" name="Rounded Rectangle 27"/>
            <p:cNvSpPr/>
            <p:nvPr/>
          </p:nvSpPr>
          <p:spPr bwMode="auto">
            <a:xfrm>
              <a:off x="4343400" y="2590800"/>
              <a:ext cx="31242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55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9600" y="2667000"/>
              <a:ext cx="2895600" cy="39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429000"/>
            <a:ext cx="2014537" cy="26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27" name="Object 7"/>
          <p:cNvGraphicFramePr>
            <a:graphicFrameLocks noChangeAspect="1"/>
          </p:cNvGraphicFramePr>
          <p:nvPr/>
        </p:nvGraphicFramePr>
        <p:xfrm>
          <a:off x="1997865" y="3762374"/>
          <a:ext cx="547687" cy="338138"/>
        </p:xfrm>
        <a:graphic>
          <a:graphicData uri="http://schemas.openxmlformats.org/presentationml/2006/ole">
            <p:oleObj spid="_x0000_s240642" name="Equation" r:id="rId7" imgW="330120" imgH="20304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438471"/>
            <a:ext cx="403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één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4350603"/>
            <a:ext cx="1219200" cy="5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7155" y="3333937"/>
            <a:ext cx="2436845" cy="181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/>
          <p:nvPr/>
        </p:nvSpPr>
        <p:spPr>
          <a:xfrm>
            <a:off x="7086600" y="35052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7086600" y="52578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239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884003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0.1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352871"/>
            <a:ext cx="5715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Behalve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marine propulsion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fabricage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duur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!</a:t>
            </a:r>
          </a:p>
          <a:p>
            <a:pPr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proliferatie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issues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6248400" y="2743200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3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54" grpId="0"/>
      <p:bldP spid="14" grpId="0"/>
      <p:bldP spid="22" grpId="0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4114800"/>
            <a:ext cx="3803650" cy="274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brandstof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Voornamelijk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uranium-238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0.7%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8310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Boven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helpt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h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(E)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verhogen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76600"/>
            <a:ext cx="5410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Power reactorontwerp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Intermediate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reactoren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gemaakt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itchFamily="34" charset="0"/>
                <a:cs typeface="Calibri" pitchFamily="34" charset="0"/>
              </a:rPr>
              <a:t>Definitie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343400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Concentreer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range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029200"/>
            <a:ext cx="5791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Ontwerp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i="1" smtClean="0">
                <a:cs typeface="Calibri" pitchFamily="34" charset="0"/>
              </a:rPr>
              <a:t>e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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10%)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4"/>
          <p:cNvGrpSpPr/>
          <p:nvPr/>
        </p:nvGrpSpPr>
        <p:grpSpPr>
          <a:xfrm>
            <a:off x="2895600" y="1981200"/>
            <a:ext cx="1447800" cy="685800"/>
            <a:chOff x="5105400" y="1828800"/>
            <a:chExt cx="1447800" cy="685800"/>
          </a:xfrm>
        </p:grpSpPr>
        <p:sp>
          <p:nvSpPr>
            <p:cNvPr id="17" name="Rounded Rectangle 27"/>
            <p:cNvSpPr/>
            <p:nvPr/>
          </p:nvSpPr>
          <p:spPr bwMode="auto">
            <a:xfrm>
              <a:off x="5105400" y="1828800"/>
              <a:ext cx="1447800" cy="685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65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1905000"/>
              <a:ext cx="1271587" cy="565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PIJL-RECHTS 29"/>
          <p:cNvSpPr/>
          <p:nvPr/>
        </p:nvSpPr>
        <p:spPr bwMode="auto">
          <a:xfrm>
            <a:off x="4572000" y="214788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038352"/>
            <a:ext cx="2767012" cy="5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5920026"/>
            <a:ext cx="4800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Ontwerp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(moderator)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of D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14" grpId="0"/>
      <p:bldP spid="22" grpId="0"/>
      <p:bldP spid="29" grpId="0"/>
      <p:bldP spid="30" grpId="0" animBg="1"/>
      <p:bldP spid="3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moderatoren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uranium-238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907268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Macroscopic slowing down power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Goede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want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slowing down decrement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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genoeg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Grote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5117068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Gassen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dichtheid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48640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Power reactor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gerealiseerd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moderator (met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moeilijk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lukt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7570" name="Object 2"/>
          <p:cNvGraphicFramePr>
            <a:graphicFrameLocks noChangeAspect="1"/>
          </p:cNvGraphicFramePr>
          <p:nvPr/>
        </p:nvGraphicFramePr>
        <p:xfrm>
          <a:off x="1143000" y="3810000"/>
          <a:ext cx="1182687" cy="693738"/>
        </p:xfrm>
        <a:graphic>
          <a:graphicData uri="http://schemas.openxmlformats.org/presentationml/2006/ole">
            <p:oleObj spid="_x0000_s241666" name="Equation" r:id="rId4" imgW="736560" imgH="431640" progId="Equation.DSMT4">
              <p:embed/>
            </p:oleObj>
          </a:graphicData>
        </a:graphic>
      </p:graphicFrame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3810000" y="2924175"/>
          <a:ext cx="1408112" cy="366713"/>
        </p:xfrm>
        <a:graphic>
          <a:graphicData uri="http://schemas.openxmlformats.org/presentationml/2006/ole">
            <p:oleObj spid="_x0000_s241667" name="Equation" r:id="rId5" imgW="876240" imgH="228600" progId="Equation.DSMT4">
              <p:embed/>
            </p:oleObj>
          </a:graphicData>
        </a:graphic>
      </p:graphicFrame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6248400" y="2347912"/>
          <a:ext cx="979487" cy="366713"/>
        </p:xfrm>
        <a:graphic>
          <a:graphicData uri="http://schemas.openxmlformats.org/presentationml/2006/ole">
            <p:oleObj spid="_x0000_s241668" name="Equation" r:id="rId6" imgW="609480" imgH="228600" progId="Equation.DSMT4">
              <p:embed/>
            </p:oleObj>
          </a:graphicData>
        </a:graphic>
      </p:graphicFrame>
      <p:graphicFrame>
        <p:nvGraphicFramePr>
          <p:cNvPr id="237573" name="Object 5"/>
          <p:cNvGraphicFramePr>
            <a:graphicFrameLocks noChangeAspect="1"/>
          </p:cNvGraphicFramePr>
          <p:nvPr/>
        </p:nvGraphicFramePr>
        <p:xfrm>
          <a:off x="5181600" y="2590800"/>
          <a:ext cx="306388" cy="366713"/>
        </p:xfrm>
        <a:graphic>
          <a:graphicData uri="http://schemas.openxmlformats.org/presentationml/2006/ole">
            <p:oleObj spid="_x0000_s241669" name="Equation" r:id="rId7" imgW="190440" imgH="228600" progId="Equation.DSMT4">
              <p:embed/>
            </p:oleObj>
          </a:graphicData>
        </a:graphic>
      </p:graphicFrame>
      <p:sp>
        <p:nvSpPr>
          <p:cNvPr id="23" name="TextBox 17"/>
          <p:cNvSpPr txBox="1"/>
          <p:nvPr/>
        </p:nvSpPr>
        <p:spPr>
          <a:xfrm>
            <a:off x="533400" y="3200400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Macroscopic slowing down ratio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75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352800"/>
            <a:ext cx="5943598" cy="168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6096000"/>
            <a:ext cx="8229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Boron-10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4000 b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Het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`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poisson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’ en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stoppen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33" grpId="0"/>
      <p:bldP spid="14" grpId="0"/>
      <p:bldP spid="22" grpId="0"/>
      <p:bldP spid="29" grpId="0"/>
      <p:bldP spid="23" grpId="0"/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Energiespectra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5908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flux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Dichtheidsverdeling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202668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/cm pad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8768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flux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2913062" y="2638424"/>
          <a:ext cx="1735138" cy="327025"/>
        </p:xfrm>
        <a:graphic>
          <a:graphicData uri="http://schemas.openxmlformats.org/presentationml/2006/ole">
            <p:oleObj spid="_x0000_s242690" name="Equation" r:id="rId4" imgW="1079280" imgH="203040" progId="Equation.DSMT4">
              <p:embed/>
            </p:oleObj>
          </a:graphicData>
        </a:graphic>
      </p:graphicFrame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2532852" y="1868487"/>
          <a:ext cx="836612" cy="327025"/>
        </p:xfrm>
        <a:graphic>
          <a:graphicData uri="http://schemas.openxmlformats.org/presentationml/2006/ole">
            <p:oleObj spid="_x0000_s242691" name="Equation" r:id="rId5" imgW="520560" imgH="203040" progId="Equation.DSMT4">
              <p:embed/>
            </p:oleObj>
          </a:graphicData>
        </a:graphic>
      </p:graphicFrame>
      <p:sp>
        <p:nvSpPr>
          <p:cNvPr id="23" name="TextBox 17"/>
          <p:cNvSpPr txBox="1"/>
          <p:nvPr/>
        </p:nvSpPr>
        <p:spPr>
          <a:xfrm>
            <a:off x="533400" y="3468469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afgelegde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 s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819776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Reaction rates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1452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8598" name="Object 6"/>
          <p:cNvGraphicFramePr>
            <a:graphicFrameLocks noChangeAspect="1"/>
          </p:cNvGraphicFramePr>
          <p:nvPr/>
        </p:nvGraphicFramePr>
        <p:xfrm>
          <a:off x="1485900" y="2058193"/>
          <a:ext cx="3305175" cy="531813"/>
        </p:xfrm>
        <a:graphic>
          <a:graphicData uri="http://schemas.openxmlformats.org/presentationml/2006/ole">
            <p:oleObj spid="_x0000_s242692" name="Equation" r:id="rId6" imgW="2057400" imgH="330120" progId="Equation.DSMT4">
              <p:embed/>
            </p:oleObj>
          </a:graphicData>
        </a:graphic>
      </p:graphicFrame>
      <p:cxnSp>
        <p:nvCxnSpPr>
          <p:cNvPr id="20" name="Rechte verbindingslijn met pijl 19"/>
          <p:cNvCxnSpPr/>
          <p:nvPr/>
        </p:nvCxnSpPr>
        <p:spPr bwMode="auto">
          <a:xfrm rot="5400000" flipH="1" flipV="1">
            <a:off x="3543300" y="3162300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3712368" y="3090864"/>
            <a:ext cx="409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Neutron snelheid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die hoort bij energie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E</a:t>
            </a:r>
          </a:p>
        </p:txBody>
      </p:sp>
      <p:graphicFrame>
        <p:nvGraphicFramePr>
          <p:cNvPr id="238599" name="Object 7"/>
          <p:cNvGraphicFramePr>
            <a:graphicFrameLocks noChangeAspect="1"/>
          </p:cNvGraphicFramePr>
          <p:nvPr/>
        </p:nvGraphicFramePr>
        <p:xfrm>
          <a:off x="1905000" y="3505200"/>
          <a:ext cx="857250" cy="327025"/>
        </p:xfrm>
        <a:graphic>
          <a:graphicData uri="http://schemas.openxmlformats.org/presentationml/2006/ole">
            <p:oleObj spid="_x0000_s242693" name="Equation" r:id="rId7" imgW="533160" imgH="203040" progId="Equation.DSMT4">
              <p:embed/>
            </p:oleObj>
          </a:graphicData>
        </a:graphic>
      </p:graphicFrame>
      <p:graphicFrame>
        <p:nvGraphicFramePr>
          <p:cNvPr id="238600" name="Object 8"/>
          <p:cNvGraphicFramePr>
            <a:graphicFrameLocks noChangeAspect="1"/>
          </p:cNvGraphicFramePr>
          <p:nvPr/>
        </p:nvGraphicFramePr>
        <p:xfrm>
          <a:off x="1890712" y="4239419"/>
          <a:ext cx="673100" cy="368300"/>
        </p:xfrm>
        <a:graphic>
          <a:graphicData uri="http://schemas.openxmlformats.org/presentationml/2006/ole">
            <p:oleObj spid="_x0000_s242694" name="Equation" r:id="rId8" imgW="419040" imgH="228600" progId="Equation.DSMT4">
              <p:embed/>
            </p:oleObj>
          </a:graphicData>
        </a:graphic>
      </p:graphicFrame>
      <p:graphicFrame>
        <p:nvGraphicFramePr>
          <p:cNvPr id="238601" name="Object 9"/>
          <p:cNvGraphicFramePr>
            <a:graphicFrameLocks noChangeAspect="1"/>
          </p:cNvGraphicFramePr>
          <p:nvPr/>
        </p:nvGraphicFramePr>
        <p:xfrm>
          <a:off x="6227762" y="4898231"/>
          <a:ext cx="1163638" cy="368300"/>
        </p:xfrm>
        <a:graphic>
          <a:graphicData uri="http://schemas.openxmlformats.org/presentationml/2006/ole">
            <p:oleObj spid="_x0000_s242695" name="Equation" r:id="rId9" imgW="723600" imgH="228600" progId="Equation.DSMT4">
              <p:embed/>
            </p:oleObj>
          </a:graphicData>
        </a:graphic>
      </p:graphicFrame>
      <p:sp>
        <p:nvSpPr>
          <p:cNvPr id="26" name="TextBox 17"/>
          <p:cNvSpPr txBox="1"/>
          <p:nvPr/>
        </p:nvSpPr>
        <p:spPr>
          <a:xfrm>
            <a:off x="533400" y="5144869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0"/>
          <p:cNvGrpSpPr/>
          <p:nvPr/>
        </p:nvGrpSpPr>
        <p:grpSpPr>
          <a:xfrm>
            <a:off x="2362200" y="5907880"/>
            <a:ext cx="1905000" cy="547688"/>
            <a:chOff x="2057400" y="5943600"/>
            <a:chExt cx="1905000" cy="547688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2057400" y="5957888"/>
              <a:ext cx="19050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38602" name="Object 10"/>
            <p:cNvGraphicFramePr>
              <a:graphicFrameLocks noChangeAspect="1"/>
            </p:cNvGraphicFramePr>
            <p:nvPr/>
          </p:nvGraphicFramePr>
          <p:xfrm>
            <a:off x="2133600" y="5943600"/>
            <a:ext cx="1714500" cy="531812"/>
          </p:xfrm>
          <a:graphic>
            <a:graphicData uri="http://schemas.openxmlformats.org/presentationml/2006/ole">
              <p:oleObj spid="_x0000_s242696" name="Equation" r:id="rId10" imgW="1066680" imgH="330120" progId="Equation.DSMT4">
                <p:embed/>
              </p:oleObj>
            </a:graphicData>
          </a:graphic>
        </p:graphicFrame>
      </p:grpSp>
      <p:sp>
        <p:nvSpPr>
          <p:cNvPr id="32" name="Tekstvak 31"/>
          <p:cNvSpPr txBox="1"/>
          <p:nvPr/>
        </p:nvSpPr>
        <p:spPr>
          <a:xfrm>
            <a:off x="4495800" y="6172200"/>
            <a:ext cx="3865545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Calibri" pitchFamily="34" charset="0"/>
                <a:cs typeface="Calibri" pitchFamily="34" charset="0"/>
              </a:rPr>
              <a:t>Verstrooiings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, absorptie en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fission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rates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23" grpId="0"/>
      <p:bldP spid="25" grpId="0"/>
      <p:bldP spid="17" grpId="0"/>
      <p:bldP spid="21" grpId="0"/>
      <p:bldP spid="26" grpId="0"/>
      <p:bldP spid="3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</a:rPr>
              <a:t>Reacties</a:t>
            </a:r>
            <a:r>
              <a:rPr lang="en-US" i="1" kern="1200" dirty="0" smtClean="0">
                <a:solidFill>
                  <a:srgbClr val="000099"/>
                </a:solidFill>
              </a:rPr>
              <a:t> en neutron </a:t>
            </a:r>
            <a:r>
              <a:rPr lang="en-US" i="1" kern="1200" dirty="0" err="1" smtClean="0">
                <a:solidFill>
                  <a:srgbClr val="000099"/>
                </a:solidFill>
              </a:rPr>
              <a:t>energie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verschillende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reacties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Arial" charset="0"/>
              </a:rPr>
              <a:t>Totaal</a:t>
            </a:r>
            <a:r>
              <a:rPr lang="en-GB" sz="1400" dirty="0" smtClean="0">
                <a:latin typeface="Arial" charset="0"/>
              </a:rPr>
              <a:t>: </a:t>
            </a:r>
            <a:r>
              <a:rPr lang="en-GB" sz="1400" dirty="0" err="1" smtClean="0">
                <a:latin typeface="Arial" charset="0"/>
              </a:rPr>
              <a:t>verstrooiing</a:t>
            </a:r>
            <a:r>
              <a:rPr lang="en-GB" sz="1400" dirty="0" smtClean="0">
                <a:latin typeface="Arial" charset="0"/>
              </a:rPr>
              <a:t> + </a:t>
            </a:r>
            <a:r>
              <a:rPr lang="en-GB" sz="1400" dirty="0" err="1" smtClean="0">
                <a:latin typeface="Arial" charset="0"/>
              </a:rPr>
              <a:t>absorptie</a:t>
            </a:r>
            <a:r>
              <a:rPr lang="en-GB" sz="1400" dirty="0" smtClean="0">
                <a:latin typeface="Arial" charset="0"/>
              </a:rPr>
              <a:t> </a:t>
            </a:r>
            <a:endParaRPr lang="en-GB" sz="1400" dirty="0">
              <a:latin typeface="Arial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Arial" charset="0"/>
              </a:rPr>
              <a:t>Verstrooiing</a:t>
            </a:r>
            <a:r>
              <a:rPr lang="en-GB" sz="1400" dirty="0" smtClean="0">
                <a:latin typeface="Arial" charset="0"/>
              </a:rPr>
              <a:t> : </a:t>
            </a:r>
            <a:r>
              <a:rPr lang="en-GB" sz="1400" dirty="0" err="1" smtClean="0">
                <a:latin typeface="Arial" charset="0"/>
              </a:rPr>
              <a:t>elastisch</a:t>
            </a:r>
            <a:r>
              <a:rPr lang="en-GB" sz="1400" dirty="0" smtClean="0">
                <a:latin typeface="Arial" charset="0"/>
              </a:rPr>
              <a:t> + </a:t>
            </a:r>
            <a:r>
              <a:rPr lang="en-GB" sz="1400" dirty="0" err="1" smtClean="0">
                <a:latin typeface="Arial" charset="0"/>
              </a:rPr>
              <a:t>inelastisch</a:t>
            </a:r>
            <a:endParaRPr lang="en-GB" sz="1400" dirty="0">
              <a:latin typeface="Arial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p:oleObj spid="_x0000_s321538" name="Equation" r:id="rId4" imgW="774360" imgH="228600" progId="Equation.DSMT4">
              <p:embed/>
            </p:oleObj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Arial" charset="0"/>
              </a:rPr>
              <a:t>Absorptie</a:t>
            </a:r>
            <a:r>
              <a:rPr lang="en-GB" sz="1400" dirty="0" smtClean="0">
                <a:latin typeface="Arial" charset="0"/>
              </a:rPr>
              <a:t>: </a:t>
            </a:r>
            <a:r>
              <a:rPr lang="en-GB" sz="1400" dirty="0" err="1" smtClean="0">
                <a:latin typeface="Arial" charset="0"/>
              </a:rPr>
              <a:t>invangst</a:t>
            </a:r>
            <a:r>
              <a:rPr lang="en-GB" sz="1400" dirty="0" smtClean="0">
                <a:latin typeface="Arial" charset="0"/>
              </a:rPr>
              <a:t> en gamma </a:t>
            </a:r>
            <a:r>
              <a:rPr lang="en-GB" sz="1400" dirty="0" err="1" smtClean="0">
                <a:latin typeface="Arial" charset="0"/>
              </a:rPr>
              <a:t>emissie</a:t>
            </a:r>
            <a:r>
              <a:rPr lang="en-GB" sz="1400" dirty="0" smtClean="0">
                <a:latin typeface="Arial" charset="0"/>
              </a:rPr>
              <a:t> + </a:t>
            </a:r>
            <a:r>
              <a:rPr lang="en-GB" sz="1400" dirty="0" err="1" smtClean="0">
                <a:latin typeface="Arial" charset="0"/>
              </a:rPr>
              <a:t>splijting</a:t>
            </a:r>
            <a:endParaRPr lang="en-GB" sz="1400" dirty="0">
              <a:latin typeface="Arial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p:oleObj spid="_x0000_s321539" name="Equation" r:id="rId5" imgW="825480" imgH="241200" progId="Equation.DSMT4">
              <p:embed/>
            </p:oleObj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p:oleObj spid="_x0000_s321540" name="Equation" r:id="rId6" imgW="812520" imgH="228600" progId="Equation.DSMT4">
              <p:embed/>
            </p:oleObj>
          </a:graphicData>
        </a:graphic>
      </p:graphicFrame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873125" y="4108450"/>
          <a:ext cx="4994275" cy="387350"/>
        </p:xfrm>
        <a:graphic>
          <a:graphicData uri="http://schemas.openxmlformats.org/presentationml/2006/ole">
            <p:oleObj spid="_x0000_s321541" name="Equation" r:id="rId7" imgW="3111480" imgH="241200" progId="Equation.DSMT4">
              <p:embed/>
            </p:oleObj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/>
        </p:nvGraphicFramePr>
        <p:xfrm>
          <a:off x="1600200" y="4414044"/>
          <a:ext cx="1344612" cy="774700"/>
        </p:xfrm>
        <a:graphic>
          <a:graphicData uri="http://schemas.openxmlformats.org/presentationml/2006/ole">
            <p:oleObj spid="_x0000_s321542" name="Equation" r:id="rId8" imgW="838080" imgH="48240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583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33400" y="3657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Energieverdeling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reactor</a:t>
            </a:r>
            <a:endParaRPr lang="en-US" dirty="0">
              <a:latin typeface="+mn-lt"/>
            </a:endParaRPr>
          </a:p>
        </p:txBody>
      </p:sp>
      <p:grpSp>
        <p:nvGrpSpPr>
          <p:cNvPr id="2" name="Groep 2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321543" name="Equation" r:id="rId10" imgW="368280" imgH="203040" progId="Equation.DSMT4">
                <p:embed/>
              </p:oleObj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33" name="Rechthoek 32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35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321544" name="Equation" r:id="rId11" imgW="419040" imgH="203040" progId="Equation.DSMT4">
                <p:embed/>
              </p:oleObj>
            </a:graphicData>
          </a:graphic>
        </p:graphicFrame>
      </p:grpSp>
      <p:sp>
        <p:nvSpPr>
          <p:cNvPr id="36" name="Rechthoek 35"/>
          <p:cNvSpPr/>
          <p:nvPr/>
        </p:nvSpPr>
        <p:spPr bwMode="auto">
          <a:xfrm>
            <a:off x="5542249" y="47363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3" name="Groep 3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4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321545" name="Equation" r:id="rId12" imgW="368280" imgH="203040" progId="Equation.DSMT4">
                <p:embed/>
              </p:oleObj>
            </a:graphicData>
          </a:graphic>
        </p:graphicFrame>
        <p:sp>
          <p:nvSpPr>
            <p:cNvPr id="42" name="Rechthoek 4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44" name="Rechthoek 43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47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321546" name="Equation" r:id="rId13" imgW="419040" imgH="203040" progId="Equation.DSMT4">
                <p:embed/>
              </p:oleObj>
            </a:graphicData>
          </a:graphic>
        </p:graphicFrame>
      </p:grpSp>
      <p:sp>
        <p:nvSpPr>
          <p:cNvPr id="48" name="TextBox 17"/>
          <p:cNvSpPr txBox="1"/>
          <p:nvPr/>
        </p:nvSpPr>
        <p:spPr>
          <a:xfrm>
            <a:off x="533400" y="5077422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Na </a:t>
            </a:r>
            <a:r>
              <a:rPr lang="en-US" dirty="0" err="1" smtClean="0">
                <a:latin typeface="+mn-lt"/>
              </a:rPr>
              <a:t>veel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botsingen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zonder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absorptie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zouden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(Maxwell Boltzmann)</a:t>
            </a:r>
            <a:endParaRPr lang="en-US" dirty="0">
              <a:latin typeface="+mn-lt"/>
            </a:endParaRPr>
          </a:p>
        </p:txBody>
      </p:sp>
      <p:graphicFrame>
        <p:nvGraphicFramePr>
          <p:cNvPr id="52" name="Object 11"/>
          <p:cNvGraphicFramePr>
            <a:graphicFrameLocks noChangeAspect="1"/>
          </p:cNvGraphicFramePr>
          <p:nvPr/>
        </p:nvGraphicFramePr>
        <p:xfrm>
          <a:off x="587375" y="6096000"/>
          <a:ext cx="2689225" cy="754062"/>
        </p:xfrm>
        <a:graphic>
          <a:graphicData uri="http://schemas.openxmlformats.org/presentationml/2006/ole">
            <p:oleObj spid="_x0000_s321547" name="Equation" r:id="rId14" imgW="1676160" imgH="469800" progId="Equation.DSMT4">
              <p:embed/>
            </p:oleObj>
          </a:graphicData>
        </a:graphic>
      </p:graphicFrame>
      <p:graphicFrame>
        <p:nvGraphicFramePr>
          <p:cNvPr id="53" name="Object 13"/>
          <p:cNvGraphicFramePr>
            <a:graphicFrameLocks noChangeAspect="1"/>
          </p:cNvGraphicFramePr>
          <p:nvPr/>
        </p:nvGraphicFramePr>
        <p:xfrm>
          <a:off x="3679825" y="6019800"/>
          <a:ext cx="1425575" cy="774700"/>
        </p:xfrm>
        <a:graphic>
          <a:graphicData uri="http://schemas.openxmlformats.org/presentationml/2006/ole">
            <p:oleObj spid="_x0000_s321548" name="Equation" r:id="rId15" imgW="888840" imgH="4824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 animBg="1"/>
      <p:bldP spid="37" grpId="0" animBg="1"/>
      <p:bldP spid="45" grpId="0" animBg="1"/>
      <p:bldP spid="22" grpId="0"/>
      <p:bldP spid="26" grpId="0"/>
      <p:bldP spid="36" grpId="0" animBg="1"/>
      <p:bldP spid="4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</a:rPr>
              <a:t>Cross </a:t>
            </a:r>
            <a:r>
              <a:rPr lang="en-US" i="1" kern="1200" dirty="0" err="1" smtClean="0">
                <a:solidFill>
                  <a:srgbClr val="000099"/>
                </a:solidFill>
              </a:rPr>
              <a:t>secties</a:t>
            </a:r>
            <a:r>
              <a:rPr lang="en-US" i="1" kern="1200" dirty="0" smtClean="0">
                <a:solidFill>
                  <a:srgbClr val="000099"/>
                </a:solidFill>
              </a:rPr>
              <a:t> en neutron flux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van </a:t>
            </a:r>
            <a:r>
              <a:rPr lang="en-US" i="1" dirty="0" err="1" smtClean="0">
                <a:latin typeface="+mn-lt"/>
              </a:rPr>
              <a:t>elke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veroorzaken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splijting</a:t>
            </a:r>
            <a:r>
              <a:rPr lang="en-US" dirty="0" smtClean="0">
                <a:latin typeface="+mn-lt"/>
              </a:rPr>
              <a:t> in </a:t>
            </a:r>
            <a:r>
              <a:rPr lang="en-US" i="1" dirty="0" smtClean="0">
                <a:latin typeface="+mn-lt"/>
              </a:rPr>
              <a:t>fissile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6" name="TextBox 17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Uranium-235 is het </a:t>
            </a:r>
            <a:r>
              <a:rPr lang="en-US" dirty="0" err="1" smtClean="0">
                <a:latin typeface="+mn-lt"/>
              </a:rPr>
              <a:t>enige</a:t>
            </a:r>
            <a:r>
              <a:rPr lang="en-US" dirty="0" smtClean="0">
                <a:latin typeface="+mn-lt"/>
              </a:rPr>
              <a:t> in de </a:t>
            </a:r>
            <a:r>
              <a:rPr lang="en-US" dirty="0" err="1" smtClean="0">
                <a:latin typeface="+mn-lt"/>
              </a:rPr>
              <a:t>natuur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voorkomend</a:t>
            </a:r>
            <a:r>
              <a:rPr lang="en-US" dirty="0" smtClean="0">
                <a:latin typeface="+mn-lt"/>
              </a:rPr>
              <a:t> fissile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>
              <a:latin typeface="+mn-lt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5908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Fertile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Natuurlijk</a:t>
            </a:r>
            <a:r>
              <a:rPr lang="en-US" sz="1600" dirty="0" smtClean="0">
                <a:latin typeface="+mn-lt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Kunstmatig</a:t>
            </a:r>
            <a:r>
              <a:rPr lang="en-US" sz="1600" dirty="0" smtClean="0">
                <a:latin typeface="+mn-lt"/>
              </a:rPr>
              <a:t>: plutonium-240</a:t>
            </a:r>
            <a:endParaRPr lang="en-US" sz="1600" dirty="0">
              <a:latin typeface="+mn-lt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166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Plutonium-239 en -241, en uranium-233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kunstmatig</a:t>
            </a:r>
            <a:r>
              <a:rPr lang="en-US" dirty="0" smtClean="0">
                <a:latin typeface="+mn-lt"/>
              </a:rPr>
              <a:t> fissile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>
              <a:latin typeface="+mn-lt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634026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Fission cross sections </a:t>
            </a:r>
            <a:r>
              <a:rPr lang="en-US" dirty="0" err="1" smtClean="0">
                <a:latin typeface="+mn-lt"/>
              </a:rPr>
              <a:t>lijken</a:t>
            </a:r>
            <a:r>
              <a:rPr lang="en-US" dirty="0" smtClean="0">
                <a:latin typeface="+mn-lt"/>
              </a:rPr>
              <a:t> op </a:t>
            </a:r>
            <a:r>
              <a:rPr lang="en-US" dirty="0" err="1" smtClean="0">
                <a:latin typeface="+mn-lt"/>
              </a:rPr>
              <a:t>elkaar</a:t>
            </a:r>
            <a:endParaRPr lang="en-US" sz="1600" dirty="0">
              <a:latin typeface="+mn-lt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1"/>
            <a:ext cx="3772836" cy="2743199"/>
          </a:xfrm>
          <a:prstGeom prst="rect">
            <a:avLst/>
          </a:prstGeom>
          <a:noFill/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8072" y="4095750"/>
            <a:ext cx="412972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Rechte verbindingslijn met pijl 34"/>
          <p:cNvCxnSpPr/>
          <p:nvPr/>
        </p:nvCxnSpPr>
        <p:spPr bwMode="auto">
          <a:xfrm rot="5400000">
            <a:off x="4266406" y="4343400"/>
            <a:ext cx="3353594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5220098" y="5066903"/>
            <a:ext cx="2666999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ep 42"/>
          <p:cNvGrpSpPr/>
          <p:nvPr/>
        </p:nvGrpSpPr>
        <p:grpSpPr>
          <a:xfrm>
            <a:off x="6186488" y="3124200"/>
            <a:ext cx="1966912" cy="693738"/>
            <a:chOff x="3374232" y="3276600"/>
            <a:chExt cx="1966912" cy="693738"/>
          </a:xfrm>
        </p:grpSpPr>
        <p:sp>
          <p:nvSpPr>
            <p:cNvPr id="44" name="Rounded Rectangle 27"/>
            <p:cNvSpPr/>
            <p:nvPr/>
          </p:nvSpPr>
          <p:spPr bwMode="auto">
            <a:xfrm>
              <a:off x="3374232" y="3345656"/>
              <a:ext cx="1966912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45" name="Object 11"/>
            <p:cNvGraphicFramePr>
              <a:graphicFrameLocks noChangeAspect="1"/>
            </p:cNvGraphicFramePr>
            <p:nvPr/>
          </p:nvGraphicFramePr>
          <p:xfrm>
            <a:off x="3429000" y="3276600"/>
            <a:ext cx="1835150" cy="693738"/>
          </p:xfrm>
          <a:graphic>
            <a:graphicData uri="http://schemas.openxmlformats.org/presentationml/2006/ole">
              <p:oleObj spid="_x0000_s322563" name="Equation" r:id="rId6" imgW="1143000" imgH="431640" progId="Equation.DSMT4">
                <p:embed/>
              </p:oleObj>
            </a:graphicData>
          </a:graphic>
        </p:graphicFrame>
      </p:grpSp>
      <p:grpSp>
        <p:nvGrpSpPr>
          <p:cNvPr id="3" name="Groep 31"/>
          <p:cNvGrpSpPr/>
          <p:nvPr/>
        </p:nvGrpSpPr>
        <p:grpSpPr>
          <a:xfrm>
            <a:off x="5326856" y="2133600"/>
            <a:ext cx="2369344" cy="682625"/>
            <a:chOff x="3171824" y="3276600"/>
            <a:chExt cx="2369344" cy="682625"/>
          </a:xfrm>
        </p:grpSpPr>
        <p:sp>
          <p:nvSpPr>
            <p:cNvPr id="33" name="Rounded Rectangle 27"/>
            <p:cNvSpPr/>
            <p:nvPr/>
          </p:nvSpPr>
          <p:spPr bwMode="auto">
            <a:xfrm>
              <a:off x="3171824" y="3276600"/>
              <a:ext cx="2369344" cy="6786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34" name="Object 11"/>
            <p:cNvGraphicFramePr>
              <a:graphicFrameLocks noChangeAspect="1"/>
            </p:cNvGraphicFramePr>
            <p:nvPr/>
          </p:nvGraphicFramePr>
          <p:xfrm>
            <a:off x="3205163" y="3286125"/>
            <a:ext cx="2284412" cy="673100"/>
          </p:xfrm>
          <a:graphic>
            <a:graphicData uri="http://schemas.openxmlformats.org/presentationml/2006/ole">
              <p:oleObj spid="_x0000_s322562" name="Equation" r:id="rId7" imgW="1422360" imgH="419040" progId="Equation.DSMT4">
                <p:embed/>
              </p:oleObj>
            </a:graphicData>
          </a:graphic>
        </p:graphicFrame>
      </p:grpSp>
      <p:cxnSp>
        <p:nvCxnSpPr>
          <p:cNvPr id="52" name="Rechte verbindingslijn met pijl 51"/>
          <p:cNvCxnSpPr/>
          <p:nvPr/>
        </p:nvCxnSpPr>
        <p:spPr bwMode="auto">
          <a:xfrm rot="5400000">
            <a:off x="7658102" y="5372100"/>
            <a:ext cx="1447797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oep 50"/>
          <p:cNvGrpSpPr/>
          <p:nvPr/>
        </p:nvGrpSpPr>
        <p:grpSpPr>
          <a:xfrm>
            <a:off x="6803232" y="4398168"/>
            <a:ext cx="2362200" cy="421480"/>
            <a:chOff x="6803232" y="4398168"/>
            <a:chExt cx="2362200" cy="421480"/>
          </a:xfrm>
        </p:grpSpPr>
        <p:sp>
          <p:nvSpPr>
            <p:cNvPr id="49" name="Rounded Rectangle 27"/>
            <p:cNvSpPr/>
            <p:nvPr/>
          </p:nvSpPr>
          <p:spPr bwMode="auto">
            <a:xfrm>
              <a:off x="6803232" y="4398168"/>
              <a:ext cx="23622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20165" name="Object 5"/>
            <p:cNvGraphicFramePr>
              <a:graphicFrameLocks noChangeAspect="1"/>
            </p:cNvGraphicFramePr>
            <p:nvPr/>
          </p:nvGraphicFramePr>
          <p:xfrm>
            <a:off x="6859587" y="4419600"/>
            <a:ext cx="2284413" cy="388938"/>
          </p:xfrm>
          <a:graphic>
            <a:graphicData uri="http://schemas.openxmlformats.org/presentationml/2006/ole">
              <p:oleObj spid="_x0000_s322564" name="Equation" r:id="rId8" imgW="1422360" imgH="24120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/>
          </a:p>
        </p:txBody>
      </p:sp>
      <p:pic>
        <p:nvPicPr>
          <p:cNvPr id="24474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739" y="3521304"/>
            <a:ext cx="7553325" cy="280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399" y="304800"/>
            <a:ext cx="7573203" cy="317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6477000"/>
            <a:ext cx="7005638" cy="14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Gemiddelde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werkzame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doorsneden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1.0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0.1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4290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                                    (self shielding zit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in)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4394537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362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capture en fission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2694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905919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integraal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2" name="Object 10"/>
          <p:cNvGraphicFramePr>
            <a:graphicFrameLocks noChangeAspect="1"/>
          </p:cNvGraphicFramePr>
          <p:nvPr/>
        </p:nvGraphicFramePr>
        <p:xfrm>
          <a:off x="3006725" y="5255180"/>
          <a:ext cx="3775075" cy="366712"/>
        </p:xfrm>
        <a:graphic>
          <a:graphicData uri="http://schemas.openxmlformats.org/presentationml/2006/ole">
            <p:oleObj spid="_x0000_s248834" name="Equation" r:id="rId4" imgW="2349360" imgH="22860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5700711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Metingen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533400" y="6135469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tabel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bindingseffecten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moleculen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kristalroosters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/>
        </p:nvGraphicFramePr>
        <p:xfrm>
          <a:off x="2209800" y="1857376"/>
          <a:ext cx="1223963" cy="327025"/>
        </p:xfrm>
        <a:graphic>
          <a:graphicData uri="http://schemas.openxmlformats.org/presentationml/2006/ole">
            <p:oleObj spid="_x0000_s248835" name="Equation" r:id="rId5" imgW="761760" imgH="203040" progId="Equation.DSMT4">
              <p:embed/>
            </p:oleObj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/>
        </p:nvGraphicFramePr>
        <p:xfrm>
          <a:off x="6003925" y="1476376"/>
          <a:ext cx="2530475" cy="631825"/>
        </p:xfrm>
        <a:graphic>
          <a:graphicData uri="http://schemas.openxmlformats.org/presentationml/2006/ole">
            <p:oleObj spid="_x0000_s248836" name="Equation" r:id="rId6" imgW="1574640" imgH="393480" progId="Equation.DSMT4">
              <p:embed/>
            </p:oleObj>
          </a:graphicData>
        </a:graphic>
      </p:graphicFrame>
      <p:sp>
        <p:nvSpPr>
          <p:cNvPr id="30" name="Rechteraccolade 29"/>
          <p:cNvSpPr/>
          <p:nvPr/>
        </p:nvSpPr>
        <p:spPr bwMode="auto">
          <a:xfrm>
            <a:off x="5486400" y="1371600"/>
            <a:ext cx="304800" cy="838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4" name="Object 14"/>
          <p:cNvGraphicFramePr>
            <a:graphicFrameLocks noChangeAspect="1"/>
          </p:cNvGraphicFramePr>
          <p:nvPr/>
        </p:nvGraphicFramePr>
        <p:xfrm>
          <a:off x="4371976" y="2245520"/>
          <a:ext cx="1530350" cy="631825"/>
        </p:xfrm>
        <a:graphic>
          <a:graphicData uri="http://schemas.openxmlformats.org/presentationml/2006/ole">
            <p:oleObj spid="_x0000_s248837" name="Equation" r:id="rId7" imgW="952200" imgH="393480" progId="Equation.DSMT4">
              <p:embed/>
            </p:oleObj>
          </a:graphicData>
        </a:graphic>
      </p:graphicFrame>
      <p:graphicFrame>
        <p:nvGraphicFramePr>
          <p:cNvPr id="245775" name="Object 15"/>
          <p:cNvGraphicFramePr>
            <a:graphicFrameLocks noChangeAspect="1"/>
          </p:cNvGraphicFramePr>
          <p:nvPr/>
        </p:nvGraphicFramePr>
        <p:xfrm>
          <a:off x="2822575" y="2790824"/>
          <a:ext cx="1673225" cy="631825"/>
        </p:xfrm>
        <a:graphic>
          <a:graphicData uri="http://schemas.openxmlformats.org/presentationml/2006/ole">
            <p:oleObj spid="_x0000_s248838" name="Equation" r:id="rId8" imgW="1041120" imgH="393480" progId="Equation.DSMT4">
              <p:embed/>
            </p:oleObj>
          </a:graphicData>
        </a:graphic>
      </p:graphicFrame>
      <p:grpSp>
        <p:nvGrpSpPr>
          <p:cNvPr id="2" name="Groep 33"/>
          <p:cNvGrpSpPr/>
          <p:nvPr/>
        </p:nvGrpSpPr>
        <p:grpSpPr>
          <a:xfrm>
            <a:off x="1905000" y="3455192"/>
            <a:ext cx="1676400" cy="381000"/>
            <a:chOff x="2209800" y="3476624"/>
            <a:chExt cx="1676400" cy="381000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2209800" y="3476624"/>
              <a:ext cx="1676400" cy="381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5776" name="Object 16"/>
            <p:cNvGraphicFramePr>
              <a:graphicFrameLocks noChangeAspect="1"/>
            </p:cNvGraphicFramePr>
            <p:nvPr/>
          </p:nvGraphicFramePr>
          <p:xfrm>
            <a:off x="2273300" y="3484563"/>
            <a:ext cx="1489075" cy="366712"/>
          </p:xfrm>
          <a:graphic>
            <a:graphicData uri="http://schemas.openxmlformats.org/presentationml/2006/ole">
              <p:oleObj spid="_x0000_s248839" name="Equation" r:id="rId9" imgW="927000" imgH="228600" progId="Equation.DSMT4">
                <p:embed/>
              </p:oleObj>
            </a:graphicData>
          </a:graphic>
        </p:graphicFrame>
      </p:grpSp>
      <p:sp>
        <p:nvSpPr>
          <p:cNvPr id="35" name="TextBox 17"/>
          <p:cNvSpPr txBox="1"/>
          <p:nvPr/>
        </p:nvSpPr>
        <p:spPr>
          <a:xfrm>
            <a:off x="533400" y="4671536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Maxwell 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/>
        </p:nvGraphicFramePr>
        <p:xfrm>
          <a:off x="5389563" y="4686855"/>
          <a:ext cx="1468437" cy="368300"/>
        </p:xfrm>
        <a:graphic>
          <a:graphicData uri="http://schemas.openxmlformats.org/presentationml/2006/ole">
            <p:oleObj spid="_x0000_s248840" name="Equation" r:id="rId10" imgW="914400" imgH="22860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495038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maximum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van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8" name="Object 18"/>
          <p:cNvGraphicFramePr>
            <a:graphicFrameLocks noChangeAspect="1"/>
          </p:cNvGraphicFramePr>
          <p:nvPr/>
        </p:nvGraphicFramePr>
        <p:xfrm>
          <a:off x="2998788" y="4964668"/>
          <a:ext cx="735012" cy="368300"/>
        </p:xfrm>
        <a:graphic>
          <a:graphicData uri="http://schemas.openxmlformats.org/presentationml/2006/ole">
            <p:oleObj spid="_x0000_s248841" name="Equation" r:id="rId11" imgW="457200" imgH="228600" progId="Equation.DSMT4">
              <p:embed/>
            </p:oleObj>
          </a:graphicData>
        </a:graphic>
      </p:graphicFrame>
      <p:graphicFrame>
        <p:nvGraphicFramePr>
          <p:cNvPr id="245779" name="Object 19"/>
          <p:cNvGraphicFramePr>
            <a:graphicFrameLocks noChangeAspect="1"/>
          </p:cNvGraphicFramePr>
          <p:nvPr/>
        </p:nvGraphicFramePr>
        <p:xfrm>
          <a:off x="4267200" y="4949586"/>
          <a:ext cx="2530475" cy="327025"/>
        </p:xfrm>
        <a:graphic>
          <a:graphicData uri="http://schemas.openxmlformats.org/presentationml/2006/ole">
            <p:oleObj spid="_x0000_s248842" name="Equation" r:id="rId12" imgW="1574640" imgH="203040" progId="Equation.DSMT4">
              <p:embed/>
            </p:oleObj>
          </a:graphicData>
        </a:graphic>
      </p:graphicFrame>
      <p:graphicFrame>
        <p:nvGraphicFramePr>
          <p:cNvPr id="245780" name="Object 20"/>
          <p:cNvGraphicFramePr>
            <a:graphicFrameLocks noChangeAspect="1"/>
          </p:cNvGraphicFramePr>
          <p:nvPr/>
        </p:nvGraphicFramePr>
        <p:xfrm>
          <a:off x="2951163" y="5729288"/>
          <a:ext cx="4897437" cy="366712"/>
        </p:xfrm>
        <a:graphic>
          <a:graphicData uri="http://schemas.openxmlformats.org/presentationml/2006/ole">
            <p:oleObj spid="_x0000_s248843" name="Equation" r:id="rId13" imgW="30477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4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4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4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4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8" grpId="0"/>
      <p:bldP spid="39" grpId="0"/>
      <p:bldP spid="40" grpId="0"/>
      <p:bldP spid="30" grpId="0" animBg="1"/>
      <p:bldP spid="35" grpId="0"/>
      <p:bldP spid="3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Vermenigvuldiging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in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oneindig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medium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impliciet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blootgesteld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dezelfde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678668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345668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flux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rekening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brengen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/>
        </p:nvGraphicFramePr>
        <p:xfrm>
          <a:off x="1371600" y="1741487"/>
          <a:ext cx="4160837" cy="531813"/>
        </p:xfrm>
        <a:graphic>
          <a:graphicData uri="http://schemas.openxmlformats.org/presentationml/2006/ole">
            <p:oleObj spid="_x0000_s249858" name="Equation" r:id="rId4" imgW="2590560" imgH="330120" progId="Equation.DSMT4">
              <p:embed/>
            </p:oleObj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/>
        </p:nvGraphicFramePr>
        <p:xfrm>
          <a:off x="2971800" y="1231104"/>
          <a:ext cx="304800" cy="366712"/>
        </p:xfrm>
        <a:graphic>
          <a:graphicData uri="http://schemas.openxmlformats.org/presentationml/2006/ole">
            <p:oleObj spid="_x0000_s249859" name="Equation" r:id="rId5" imgW="190440" imgH="228600" progId="Equation.DSMT4">
              <p:embed/>
            </p:oleObj>
          </a:graphicData>
        </a:graphic>
      </p:graphicFrame>
      <p:sp>
        <p:nvSpPr>
          <p:cNvPr id="35" name="TextBox 17"/>
          <p:cNvSpPr txBox="1"/>
          <p:nvPr/>
        </p:nvSpPr>
        <p:spPr>
          <a:xfrm>
            <a:off x="533400" y="4936867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gemengd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core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oneindig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/>
        </p:nvGraphicFramePr>
        <p:xfrm>
          <a:off x="7886700" y="4695588"/>
          <a:ext cx="571500" cy="327025"/>
        </p:xfrm>
        <a:graphic>
          <a:graphicData uri="http://schemas.openxmlformats.org/presentationml/2006/ole">
            <p:oleObj spid="_x0000_s249860" name="Equation" r:id="rId6" imgW="355320" imgH="203040" progId="Equation.DSMT4">
              <p:embed/>
            </p:oleObj>
          </a:graphicData>
        </a:graphic>
      </p:graphicFrame>
      <p:grpSp>
        <p:nvGrpSpPr>
          <p:cNvPr id="2" name="Groep 36"/>
          <p:cNvGrpSpPr/>
          <p:nvPr/>
        </p:nvGrpSpPr>
        <p:grpSpPr>
          <a:xfrm>
            <a:off x="2819400" y="2652476"/>
            <a:ext cx="1524000" cy="435768"/>
            <a:chOff x="4010024" y="2321720"/>
            <a:chExt cx="1524000" cy="435768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4010024" y="2321720"/>
              <a:ext cx="15240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6796" name="Object 12"/>
            <p:cNvGraphicFramePr>
              <a:graphicFrameLocks noChangeAspect="1"/>
            </p:cNvGraphicFramePr>
            <p:nvPr/>
          </p:nvGraphicFramePr>
          <p:xfrm>
            <a:off x="4114800" y="2347913"/>
            <a:ext cx="1325563" cy="409575"/>
          </p:xfrm>
          <a:graphic>
            <a:graphicData uri="http://schemas.openxmlformats.org/presentationml/2006/ole">
              <p:oleObj spid="_x0000_s249861" name="Equation" r:id="rId7" imgW="825480" imgH="253800" progId="Equation.DSMT4">
                <p:embed/>
              </p:oleObj>
            </a:graphicData>
          </a:graphic>
        </p:graphicFrame>
      </p:grpSp>
      <p:cxnSp>
        <p:nvCxnSpPr>
          <p:cNvPr id="41" name="Rechte verbindingslijn met pijl 40"/>
          <p:cNvCxnSpPr/>
          <p:nvPr/>
        </p:nvCxnSpPr>
        <p:spPr bwMode="auto">
          <a:xfrm rot="5400000" flipH="1" flipV="1">
            <a:off x="3429000" y="3364468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17"/>
          <p:cNvSpPr txBox="1"/>
          <p:nvPr/>
        </p:nvSpPr>
        <p:spPr>
          <a:xfrm>
            <a:off x="3124200" y="3669268"/>
            <a:ext cx="16764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8" name="Rechte verbindingslijn met pijl 47"/>
          <p:cNvCxnSpPr/>
          <p:nvPr/>
        </p:nvCxnSpPr>
        <p:spPr bwMode="auto">
          <a:xfrm rot="5400000" flipH="1" flipV="1">
            <a:off x="3886200" y="3288268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17"/>
          <p:cNvSpPr txBox="1"/>
          <p:nvPr/>
        </p:nvSpPr>
        <p:spPr>
          <a:xfrm>
            <a:off x="4121944" y="3238260"/>
            <a:ext cx="36576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koelmiddel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moderator,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9" grpId="0"/>
      <p:bldP spid="42" grpId="0"/>
      <p:bldP spid="25" grpId="0"/>
      <p:bldP spid="35" grpId="0"/>
      <p:bldP spid="46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26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27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B54E-C369-4ED9-A0BB-F3AB687D2570}" type="slidenum">
              <a:rPr lang="en-US"/>
              <a:pPr/>
              <a:t>7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9458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9460" name="Text Box 4"/>
          <p:cNvSpPr txBox="1">
            <a:spLocks noChangeArrowheads="1"/>
          </p:cNvSpPr>
          <p:nvPr/>
        </p:nvSpPr>
        <p:spPr bwMode="auto">
          <a:xfrm>
            <a:off x="228600" y="3555208"/>
            <a:ext cx="3048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Werkzame doorsnede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9461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2819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Voor resolutie geldt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9462" name="Text Box 6"/>
          <p:cNvSpPr txBox="1">
            <a:spLocks noChangeArrowheads="1"/>
          </p:cNvSpPr>
          <p:nvPr/>
        </p:nvSpPr>
        <p:spPr bwMode="auto">
          <a:xfrm>
            <a:off x="228600" y="1138535"/>
            <a:ext cx="365760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Meten van ladingsverdeling</a:t>
            </a:r>
            <a:endParaRPr lang="nl-NL" sz="2400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9467" name="AutoShape 11"/>
          <p:cNvSpPr>
            <a:spLocks noChangeArrowheads="1"/>
          </p:cNvSpPr>
          <p:nvPr/>
        </p:nvSpPr>
        <p:spPr bwMode="auto">
          <a:xfrm>
            <a:off x="6934200" y="1997872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5946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845472"/>
            <a:ext cx="9620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946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5" y="1845472"/>
            <a:ext cx="17240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947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667000"/>
            <a:ext cx="5543550" cy="6762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65947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3505200"/>
            <a:ext cx="15906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9472" name="Text Box 16"/>
          <p:cNvSpPr txBox="1">
            <a:spLocks noChangeArrowheads="1"/>
          </p:cNvSpPr>
          <p:nvPr/>
        </p:nvSpPr>
        <p:spPr bwMode="auto">
          <a:xfrm>
            <a:off x="228600" y="4343400"/>
            <a:ext cx="32004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Eerste Born benadering</a:t>
            </a:r>
          </a:p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(geen spin / terugstoot)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9473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419600"/>
            <a:ext cx="10572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953000" y="4364832"/>
            <a:ext cx="1066800" cy="409575"/>
            <a:chOff x="3072" y="2736"/>
            <a:chExt cx="672" cy="258"/>
          </a:xfrm>
        </p:grpSpPr>
        <p:pic>
          <p:nvPicPr>
            <p:cNvPr id="659474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72" y="2784"/>
              <a:ext cx="34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9475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44" y="2736"/>
              <a:ext cx="300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59476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4800600"/>
            <a:ext cx="3781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9477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4400550"/>
            <a:ext cx="1143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9479" name="Text Box 23"/>
          <p:cNvSpPr txBox="1">
            <a:spLocks noChangeArrowheads="1"/>
          </p:cNvSpPr>
          <p:nvPr/>
        </p:nvSpPr>
        <p:spPr bwMode="auto">
          <a:xfrm>
            <a:off x="228600" y="5410200"/>
            <a:ext cx="3048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Sferische symmetrie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9481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5550696"/>
            <a:ext cx="1209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9482" name="AutoShape 26"/>
          <p:cNvSpPr>
            <a:spLocks noChangeArrowheads="1"/>
          </p:cNvSpPr>
          <p:nvPr/>
        </p:nvSpPr>
        <p:spPr bwMode="auto">
          <a:xfrm>
            <a:off x="4038600" y="6019800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59483" name="Picture 2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34000" y="5917408"/>
            <a:ext cx="3219450" cy="685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5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5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5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5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5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65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5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5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5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65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460" grpId="0" animBg="1"/>
      <p:bldP spid="659461" grpId="0" animBg="1"/>
      <p:bldP spid="659462" grpId="0" animBg="1"/>
      <p:bldP spid="659467" grpId="0" animBg="1"/>
      <p:bldP spid="659472" grpId="0" animBg="1"/>
      <p:bldP spid="659479" grpId="0" animBg="1"/>
      <p:bldP spid="65948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Back-up slides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kstvak 38"/>
          <p:cNvSpPr txBox="1"/>
          <p:nvPr/>
        </p:nvSpPr>
        <p:spPr>
          <a:xfrm>
            <a:off x="5943600" y="4572000"/>
            <a:ext cx="20839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aantal dat verstrooit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Neutronenbalans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450068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verliesterm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838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verwijdert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 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0386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Balansvergelijking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216524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28956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fission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8601" name="Object 9"/>
          <p:cNvGraphicFramePr>
            <a:graphicFrameLocks noChangeAspect="1"/>
          </p:cNvGraphicFramePr>
          <p:nvPr/>
        </p:nvGraphicFramePr>
        <p:xfrm>
          <a:off x="3429000" y="1509712"/>
          <a:ext cx="1144587" cy="368300"/>
        </p:xfrm>
        <a:graphic>
          <a:graphicData uri="http://schemas.openxmlformats.org/presentationml/2006/ole">
            <p:oleObj spid="_x0000_s320514" name="Equation" r:id="rId4" imgW="711000" imgH="228600" progId="Equation.DSMT4">
              <p:embed/>
            </p:oleObj>
          </a:graphicData>
        </a:graphic>
      </p:graphicFrame>
      <p:sp>
        <p:nvSpPr>
          <p:cNvPr id="32" name="Tekstvak 31"/>
          <p:cNvSpPr txBox="1"/>
          <p:nvPr/>
        </p:nvSpPr>
        <p:spPr>
          <a:xfrm>
            <a:off x="7172124" y="5866368"/>
            <a:ext cx="1210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Calibri" pitchFamily="34" charset="0"/>
                <a:cs typeface="Calibri" pitchFamily="34" charset="0"/>
              </a:rPr>
              <a:t>fission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rate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32004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fission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9625" name="Object 9"/>
          <p:cNvGraphicFramePr>
            <a:graphicFrameLocks noChangeAspect="1"/>
          </p:cNvGraphicFramePr>
          <p:nvPr/>
        </p:nvGraphicFramePr>
        <p:xfrm>
          <a:off x="2667000" y="3194050"/>
          <a:ext cx="4994275" cy="387350"/>
        </p:xfrm>
        <a:graphic>
          <a:graphicData uri="http://schemas.openxmlformats.org/presentationml/2006/ole">
            <p:oleObj spid="_x0000_s320515" name="Equation" r:id="rId5" imgW="3111480" imgH="241200" progId="Equation.DSMT4">
              <p:embed/>
            </p:oleObj>
          </a:graphicData>
        </a:graphic>
      </p:graphicFrame>
      <p:sp>
        <p:nvSpPr>
          <p:cNvPr id="30" name="TextBox 17"/>
          <p:cNvSpPr txBox="1"/>
          <p:nvPr/>
        </p:nvSpPr>
        <p:spPr>
          <a:xfrm>
            <a:off x="533400" y="3531156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9626" name="Object 10"/>
          <p:cNvGraphicFramePr>
            <a:graphicFrameLocks noChangeAspect="1"/>
          </p:cNvGraphicFramePr>
          <p:nvPr/>
        </p:nvGraphicFramePr>
        <p:xfrm>
          <a:off x="3200400" y="3505200"/>
          <a:ext cx="2833688" cy="449262"/>
        </p:xfrm>
        <a:graphic>
          <a:graphicData uri="http://schemas.openxmlformats.org/presentationml/2006/ole">
            <p:oleObj spid="_x0000_s320516" name="Equation" r:id="rId6" imgW="1765080" imgH="279360" progId="Equation.DSMT4">
              <p:embed/>
            </p:oleObj>
          </a:graphicData>
        </a:graphic>
      </p:graphicFrame>
      <p:graphicFrame>
        <p:nvGraphicFramePr>
          <p:cNvPr id="239627" name="Object 11"/>
          <p:cNvGraphicFramePr>
            <a:graphicFrameLocks noChangeAspect="1"/>
          </p:cNvGraphicFramePr>
          <p:nvPr/>
        </p:nvGraphicFramePr>
        <p:xfrm>
          <a:off x="2809875" y="4038600"/>
          <a:ext cx="5075238" cy="449263"/>
        </p:xfrm>
        <a:graphic>
          <a:graphicData uri="http://schemas.openxmlformats.org/presentationml/2006/ole">
            <p:oleObj spid="_x0000_s320517" name="Equation" r:id="rId7" imgW="3162240" imgH="279360" progId="Equation.DSMT4">
              <p:embed/>
            </p:oleObj>
          </a:graphicData>
        </a:graphic>
      </p:graphicFrame>
      <p:grpSp>
        <p:nvGrpSpPr>
          <p:cNvPr id="2" name="Groep 30"/>
          <p:cNvGrpSpPr/>
          <p:nvPr/>
        </p:nvGrpSpPr>
        <p:grpSpPr>
          <a:xfrm>
            <a:off x="2514600" y="5168900"/>
            <a:ext cx="5029200" cy="533400"/>
            <a:chOff x="2514600" y="4524376"/>
            <a:chExt cx="5029200" cy="533400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2514600" y="4524376"/>
              <a:ext cx="50292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39628" name="Object 12"/>
            <p:cNvGraphicFramePr>
              <a:graphicFrameLocks noChangeAspect="1"/>
            </p:cNvGraphicFramePr>
            <p:nvPr/>
          </p:nvGraphicFramePr>
          <p:xfrm>
            <a:off x="2819400" y="4579939"/>
            <a:ext cx="4506913" cy="449262"/>
          </p:xfrm>
          <a:graphic>
            <a:graphicData uri="http://schemas.openxmlformats.org/presentationml/2006/ole">
              <p:oleObj spid="_x0000_s320518" name="Equation" r:id="rId8" imgW="2806560" imgH="279360" progId="Equation.DSMT4">
                <p:embed/>
              </p:oleObj>
            </a:graphicData>
          </a:graphic>
        </p:graphicFrame>
      </p:grpSp>
      <p:cxnSp>
        <p:nvCxnSpPr>
          <p:cNvPr id="35" name="Rechte verbindingslijn met pijl 34"/>
          <p:cNvCxnSpPr/>
          <p:nvPr/>
        </p:nvCxnSpPr>
        <p:spPr bwMode="auto">
          <a:xfrm rot="5400000" flipH="1" flipV="1">
            <a:off x="7015160" y="5975904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Rechte verbindingslijn met pijl 36"/>
          <p:cNvCxnSpPr/>
          <p:nvPr/>
        </p:nvCxnSpPr>
        <p:spPr bwMode="auto">
          <a:xfrm rot="5400000" flipH="1" flipV="1">
            <a:off x="6351586" y="6159500"/>
            <a:ext cx="609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239629" name="Object 13"/>
          <p:cNvGraphicFramePr>
            <a:graphicFrameLocks noChangeAspect="1"/>
          </p:cNvGraphicFramePr>
          <p:nvPr/>
        </p:nvGraphicFramePr>
        <p:xfrm>
          <a:off x="6669880" y="6007100"/>
          <a:ext cx="1344613" cy="774700"/>
        </p:xfrm>
        <a:graphic>
          <a:graphicData uri="http://schemas.openxmlformats.org/presentationml/2006/ole">
            <p:oleObj spid="_x0000_s320519" name="Equation" r:id="rId9" imgW="838080" imgH="482400" progId="Equation.DSMT4">
              <p:embed/>
            </p:oleObj>
          </a:graphicData>
        </a:graphic>
      </p:graphicFrame>
      <p:sp>
        <p:nvSpPr>
          <p:cNvPr id="38" name="Rechteraccolade 37"/>
          <p:cNvSpPr/>
          <p:nvPr/>
        </p:nvSpPr>
        <p:spPr bwMode="auto">
          <a:xfrm rot="5400000">
            <a:off x="5838824" y="3962400"/>
            <a:ext cx="228600" cy="1143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533400" y="6107668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inzicht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krijgen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de energiespectra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39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39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8" grpId="0"/>
      <p:bldP spid="33" grpId="0"/>
      <p:bldP spid="14" grpId="0"/>
      <p:bldP spid="22" grpId="0"/>
      <p:bldP spid="29" grpId="0"/>
      <p:bldP spid="23" grpId="0"/>
      <p:bldP spid="32" grpId="0" animBg="1"/>
      <p:bldP spid="27" grpId="0"/>
      <p:bldP spid="30" grpId="0"/>
      <p:bldP spid="38" grpId="0" animBg="1"/>
      <p:bldP spid="4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1: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snelle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hadden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1336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domineert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fission  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886200"/>
            <a:ext cx="7620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Aannamen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up-scatter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voorkomt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 &gt; 1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Intermediate range: fission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verwaarloosbaar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 &lt; 0.1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216524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afgeleide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25146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spectrum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32004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Slowing down density q(E)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slowing down past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/s /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sz="1600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9628" name="Object 12"/>
          <p:cNvGraphicFramePr>
            <a:graphicFrameLocks noChangeAspect="1"/>
          </p:cNvGraphicFramePr>
          <p:nvPr/>
        </p:nvGraphicFramePr>
        <p:xfrm>
          <a:off x="5791200" y="4114800"/>
          <a:ext cx="3138487" cy="389838"/>
        </p:xfrm>
        <a:graphic>
          <a:graphicData uri="http://schemas.openxmlformats.org/presentationml/2006/ole">
            <p:oleObj spid="_x0000_s244738" name="Equation" r:id="rId4" imgW="2666880" imgH="330120" progId="Equation.DSMT4">
              <p:embed/>
            </p:oleObj>
          </a:graphicData>
        </a:graphic>
      </p:graphicFrame>
      <p:cxnSp>
        <p:nvCxnSpPr>
          <p:cNvPr id="35" name="Rechte verbindingslijn met pijl 34"/>
          <p:cNvCxnSpPr/>
          <p:nvPr/>
        </p:nvCxnSpPr>
        <p:spPr bwMode="auto">
          <a:xfrm rot="5400000" flipH="1" flipV="1">
            <a:off x="8154194" y="47236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239629" name="Object 13"/>
          <p:cNvGraphicFramePr>
            <a:graphicFrameLocks noChangeAspect="1"/>
          </p:cNvGraphicFramePr>
          <p:nvPr/>
        </p:nvGraphicFramePr>
        <p:xfrm>
          <a:off x="7951787" y="4822716"/>
          <a:ext cx="887413" cy="511284"/>
        </p:xfrm>
        <a:graphic>
          <a:graphicData uri="http://schemas.openxmlformats.org/presentationml/2006/ole">
            <p:oleObj spid="_x0000_s244739" name="Equation" r:id="rId5" imgW="838080" imgH="482400" progId="Equation.DSMT4">
              <p:embed/>
            </p:oleObj>
          </a:graphicData>
        </a:graphic>
      </p:graphicFrame>
      <p:sp>
        <p:nvSpPr>
          <p:cNvPr id="40" name="TextBox 17"/>
          <p:cNvSpPr txBox="1"/>
          <p:nvPr/>
        </p:nvSpPr>
        <p:spPr>
          <a:xfrm>
            <a:off x="533400" y="6107668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slowing down density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q(E)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constant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4" name="Object 12"/>
          <p:cNvGraphicFramePr>
            <a:graphicFrameLocks noChangeAspect="1"/>
          </p:cNvGraphicFramePr>
          <p:nvPr/>
        </p:nvGraphicFramePr>
        <p:xfrm>
          <a:off x="2286000" y="1198563"/>
          <a:ext cx="4505325" cy="449262"/>
        </p:xfrm>
        <a:graphic>
          <a:graphicData uri="http://schemas.openxmlformats.org/presentationml/2006/ole">
            <p:oleObj spid="_x0000_s244740" name="Equation" r:id="rId6" imgW="2806560" imgH="279360" progId="Equation.DSMT4">
              <p:embed/>
            </p:oleObj>
          </a:graphicData>
        </a:graphic>
      </p:graphicFrame>
      <p:graphicFrame>
        <p:nvGraphicFramePr>
          <p:cNvPr id="240649" name="Object 9"/>
          <p:cNvGraphicFramePr>
            <a:graphicFrameLocks noChangeAspect="1"/>
          </p:cNvGraphicFramePr>
          <p:nvPr/>
        </p:nvGraphicFramePr>
        <p:xfrm>
          <a:off x="4495800" y="1861343"/>
          <a:ext cx="590550" cy="327025"/>
        </p:xfrm>
        <a:graphic>
          <a:graphicData uri="http://schemas.openxmlformats.org/presentationml/2006/ole">
            <p:oleObj spid="_x0000_s244741" name="Equation" r:id="rId7" imgW="368280" imgH="203040" progId="Equation.DSMT4">
              <p:embed/>
            </p:oleObj>
          </a:graphicData>
        </a:graphic>
      </p:graphicFrame>
      <p:graphicFrame>
        <p:nvGraphicFramePr>
          <p:cNvPr id="240650" name="Object 10"/>
          <p:cNvGraphicFramePr>
            <a:graphicFrameLocks noChangeAspect="1"/>
          </p:cNvGraphicFramePr>
          <p:nvPr/>
        </p:nvGraphicFramePr>
        <p:xfrm>
          <a:off x="2133600" y="2148681"/>
          <a:ext cx="2284412" cy="388938"/>
        </p:xfrm>
        <a:graphic>
          <a:graphicData uri="http://schemas.openxmlformats.org/presentationml/2006/ole">
            <p:oleObj spid="_x0000_s244742" name="Equation" r:id="rId8" imgW="1422360" imgH="241200" progId="Equation.DSMT4">
              <p:embed/>
            </p:oleObj>
          </a:graphicData>
        </a:graphic>
      </p:graphicFrame>
      <p:cxnSp>
        <p:nvCxnSpPr>
          <p:cNvPr id="41" name="Rechte verbindingslijn 40"/>
          <p:cNvCxnSpPr/>
          <p:nvPr/>
        </p:nvCxnSpPr>
        <p:spPr bwMode="auto">
          <a:xfrm>
            <a:off x="3657600" y="1419224"/>
            <a:ext cx="2133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17"/>
          <p:cNvSpPr txBox="1"/>
          <p:nvPr/>
        </p:nvSpPr>
        <p:spPr>
          <a:xfrm>
            <a:off x="533400" y="28194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spectrum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degradeert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uranium, moderator,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0651" name="Object 11"/>
          <p:cNvGraphicFramePr>
            <a:graphicFrameLocks noChangeAspect="1"/>
          </p:cNvGraphicFramePr>
          <p:nvPr/>
        </p:nvGraphicFramePr>
        <p:xfrm>
          <a:off x="2706688" y="4724400"/>
          <a:ext cx="3160712" cy="531813"/>
        </p:xfrm>
        <a:graphic>
          <a:graphicData uri="http://schemas.openxmlformats.org/presentationml/2006/ole">
            <p:oleObj spid="_x0000_s244743" name="Equation" r:id="rId9" imgW="1968480" imgH="330120" progId="Equation.DSMT4">
              <p:embed/>
            </p:oleObj>
          </a:graphicData>
        </a:graphic>
      </p:graphicFrame>
      <p:graphicFrame>
        <p:nvGraphicFramePr>
          <p:cNvPr id="240652" name="Object 12"/>
          <p:cNvGraphicFramePr>
            <a:graphicFrameLocks noChangeAspect="1"/>
          </p:cNvGraphicFramePr>
          <p:nvPr/>
        </p:nvGraphicFramePr>
        <p:xfrm>
          <a:off x="2362200" y="5334000"/>
          <a:ext cx="2243137" cy="633413"/>
        </p:xfrm>
        <a:graphic>
          <a:graphicData uri="http://schemas.openxmlformats.org/presentationml/2006/ole">
            <p:oleObj spid="_x0000_s244744" name="Equation" r:id="rId10" imgW="1396800" imgH="393480" progId="Equation.DSMT4">
              <p:embed/>
            </p:oleObj>
          </a:graphicData>
        </a:graphic>
      </p:graphicFrame>
      <p:sp>
        <p:nvSpPr>
          <p:cNvPr id="25" name="TextBox 17"/>
          <p:cNvSpPr txBox="1"/>
          <p:nvPr/>
        </p:nvSpPr>
        <p:spPr>
          <a:xfrm>
            <a:off x="533400" y="3516868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slowen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down</a:t>
            </a:r>
            <a:endParaRPr lang="en-US" sz="1600" baseline="30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39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39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4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4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23" grpId="0"/>
      <p:bldP spid="30" grpId="0"/>
      <p:bldP spid="40" grpId="0"/>
      <p:bldP spid="42" grpId="0"/>
      <p:bldP spid="2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167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3100" y="5715000"/>
            <a:ext cx="285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2: intermediate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hadden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1336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één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aanwezig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774032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nu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050268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goed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onafhankelijk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one-over-E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48006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533400" y="5334000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Energy self-shielding: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absorber is de flux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1/E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4" name="Object 12"/>
          <p:cNvGraphicFramePr>
            <a:graphicFrameLocks noChangeAspect="1"/>
          </p:cNvGraphicFramePr>
          <p:nvPr/>
        </p:nvGraphicFramePr>
        <p:xfrm>
          <a:off x="2286000" y="1198563"/>
          <a:ext cx="4505325" cy="449262"/>
        </p:xfrm>
        <a:graphic>
          <a:graphicData uri="http://schemas.openxmlformats.org/presentationml/2006/ole">
            <p:oleObj spid="_x0000_s245762" name="Equation" r:id="rId5" imgW="2806560" imgH="279360" progId="Equation.DSMT4">
              <p:embed/>
            </p:oleObj>
          </a:graphicData>
        </a:graphic>
      </p:graphicFrame>
      <p:sp>
        <p:nvSpPr>
          <p:cNvPr id="42" name="TextBox 17"/>
          <p:cNvSpPr txBox="1"/>
          <p:nvPr/>
        </p:nvSpPr>
        <p:spPr>
          <a:xfrm>
            <a:off x="533400" y="3059668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neutronenflux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0652" name="Object 12"/>
          <p:cNvGraphicFramePr>
            <a:graphicFrameLocks noChangeAspect="1"/>
          </p:cNvGraphicFramePr>
          <p:nvPr/>
        </p:nvGraphicFramePr>
        <p:xfrm>
          <a:off x="5638800" y="4648200"/>
          <a:ext cx="2508250" cy="735013"/>
        </p:xfrm>
        <a:graphic>
          <a:graphicData uri="http://schemas.openxmlformats.org/presentationml/2006/ole">
            <p:oleObj spid="_x0000_s245763" name="Equation" r:id="rId6" imgW="1562040" imgH="457200" progId="Equation.DSMT4">
              <p:embed/>
            </p:oleObj>
          </a:graphicData>
        </a:graphic>
      </p:graphicFrame>
      <p:graphicFrame>
        <p:nvGraphicFramePr>
          <p:cNvPr id="241673" name="Object 9"/>
          <p:cNvGraphicFramePr>
            <a:graphicFrameLocks noChangeAspect="1"/>
          </p:cNvGraphicFramePr>
          <p:nvPr/>
        </p:nvGraphicFramePr>
        <p:xfrm>
          <a:off x="2611438" y="1752600"/>
          <a:ext cx="4159250" cy="449263"/>
        </p:xfrm>
        <a:graphic>
          <a:graphicData uri="http://schemas.openxmlformats.org/presentationml/2006/ole">
            <p:oleObj spid="_x0000_s245764" name="Equation" r:id="rId7" imgW="2590560" imgH="279360" progId="Equation.DSMT4">
              <p:embed/>
            </p:oleObj>
          </a:graphicData>
        </a:graphic>
      </p:graphicFrame>
      <p:graphicFrame>
        <p:nvGraphicFramePr>
          <p:cNvPr id="241674" name="Object 10"/>
          <p:cNvGraphicFramePr>
            <a:graphicFrameLocks noChangeAspect="1"/>
          </p:cNvGraphicFramePr>
          <p:nvPr/>
        </p:nvGraphicFramePr>
        <p:xfrm>
          <a:off x="2057400" y="2449513"/>
          <a:ext cx="5281613" cy="674687"/>
        </p:xfrm>
        <a:graphic>
          <a:graphicData uri="http://schemas.openxmlformats.org/presentationml/2006/ole">
            <p:oleObj spid="_x0000_s245765" name="Equation" r:id="rId8" imgW="3288960" imgH="419040" progId="Equation.DSMT4">
              <p:embed/>
            </p:oleObj>
          </a:graphicData>
        </a:graphic>
      </p:graphicFrame>
      <p:grpSp>
        <p:nvGrpSpPr>
          <p:cNvPr id="2" name="Groep 27"/>
          <p:cNvGrpSpPr/>
          <p:nvPr/>
        </p:nvGrpSpPr>
        <p:grpSpPr>
          <a:xfrm>
            <a:off x="3374232" y="3276600"/>
            <a:ext cx="1966912" cy="693738"/>
            <a:chOff x="3374232" y="3276600"/>
            <a:chExt cx="1966912" cy="693738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3374232" y="3345656"/>
              <a:ext cx="1966912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1675" name="Object 11"/>
            <p:cNvGraphicFramePr>
              <a:graphicFrameLocks noChangeAspect="1"/>
            </p:cNvGraphicFramePr>
            <p:nvPr/>
          </p:nvGraphicFramePr>
          <p:xfrm>
            <a:off x="3429000" y="3276600"/>
            <a:ext cx="1835150" cy="693738"/>
          </p:xfrm>
          <a:graphic>
            <a:graphicData uri="http://schemas.openxmlformats.org/presentationml/2006/ole">
              <p:oleObj spid="_x0000_s245766" name="Equation" r:id="rId9" imgW="1143000" imgH="431640" progId="Equation.DSMT4">
                <p:embed/>
              </p:oleObj>
            </a:graphicData>
          </a:graphic>
        </p:graphicFrame>
      </p:grpSp>
      <p:graphicFrame>
        <p:nvGraphicFramePr>
          <p:cNvPr id="241677" name="Object 13"/>
          <p:cNvGraphicFramePr>
            <a:graphicFrameLocks noChangeAspect="1"/>
          </p:cNvGraphicFramePr>
          <p:nvPr/>
        </p:nvGraphicFramePr>
        <p:xfrm>
          <a:off x="7315200" y="5410200"/>
          <a:ext cx="1489075" cy="368300"/>
        </p:xfrm>
        <a:graphic>
          <a:graphicData uri="http://schemas.openxmlformats.org/presentationml/2006/ole">
            <p:oleObj spid="_x0000_s245767" name="Equation" r:id="rId10" imgW="927000" imgH="228600" progId="Equation.DSMT4">
              <p:embed/>
            </p:oleObj>
          </a:graphicData>
        </a:graphic>
      </p:graphicFrame>
      <p:sp>
        <p:nvSpPr>
          <p:cNvPr id="31" name="TextBox 17"/>
          <p:cNvSpPr txBox="1"/>
          <p:nvPr/>
        </p:nvSpPr>
        <p:spPr>
          <a:xfrm>
            <a:off x="533400" y="5983069"/>
            <a:ext cx="495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`Lumping’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leidt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reductie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absorptieverliezen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(door self shielding)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4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0" grpId="0"/>
      <p:bldP spid="42" grpId="0"/>
      <p:bldP spid="3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269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672" y="4095750"/>
            <a:ext cx="412972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657600"/>
            <a:ext cx="2209800" cy="14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 20"/>
          <p:cNvGrpSpPr/>
          <p:nvPr/>
        </p:nvGrpSpPr>
        <p:grpSpPr>
          <a:xfrm>
            <a:off x="5867400" y="2590800"/>
            <a:ext cx="2369344" cy="682625"/>
            <a:chOff x="3171824" y="3276600"/>
            <a:chExt cx="2369344" cy="682625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3171824" y="3276600"/>
              <a:ext cx="2369344" cy="6786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1675" name="Object 11"/>
            <p:cNvGraphicFramePr>
              <a:graphicFrameLocks noChangeAspect="1"/>
            </p:cNvGraphicFramePr>
            <p:nvPr/>
          </p:nvGraphicFramePr>
          <p:xfrm>
            <a:off x="3205163" y="3286125"/>
            <a:ext cx="2284412" cy="673100"/>
          </p:xfrm>
          <a:graphic>
            <a:graphicData uri="http://schemas.openxmlformats.org/presentationml/2006/ole">
              <p:oleObj spid="_x0000_s246788" name="Equation" r:id="rId6" imgW="1422360" imgH="419040" progId="Equation.DSMT4">
                <p:embed/>
              </p:oleObj>
            </a:graphicData>
          </a:graphic>
        </p:graphicFrame>
      </p:grp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3: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thermische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range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 &lt; E</a:t>
            </a:r>
            <a:r>
              <a:rPr lang="en-US" i="1" baseline="-25000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=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1336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1/E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corrigeer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kristalrooster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7526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bronterm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5168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werkelijkheid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078069"/>
            <a:ext cx="2362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Spectra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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(E)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4" name="Object 12"/>
          <p:cNvGraphicFramePr>
            <a:graphicFrameLocks noChangeAspect="1"/>
          </p:cNvGraphicFramePr>
          <p:nvPr/>
        </p:nvGraphicFramePr>
        <p:xfrm>
          <a:off x="4191000" y="1143000"/>
          <a:ext cx="4608513" cy="531812"/>
        </p:xfrm>
        <a:graphic>
          <a:graphicData uri="http://schemas.openxmlformats.org/presentationml/2006/ole">
            <p:oleObj spid="_x0000_s246786" name="Equation" r:id="rId7" imgW="2869920" imgH="330120" progId="Equation.DSMT4">
              <p:embed/>
            </p:oleObj>
          </a:graphicData>
        </a:graphic>
      </p:graphicFrame>
      <p:sp>
        <p:nvSpPr>
          <p:cNvPr id="42" name="TextBox 17"/>
          <p:cNvSpPr txBox="1"/>
          <p:nvPr/>
        </p:nvSpPr>
        <p:spPr>
          <a:xfrm>
            <a:off x="533400" y="2514600"/>
            <a:ext cx="518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zuiver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de rate constant,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eeuwig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het spectrum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Maxwell Boltzmann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1673" name="Object 9"/>
          <p:cNvGraphicFramePr>
            <a:graphicFrameLocks noChangeAspect="1"/>
          </p:cNvGraphicFramePr>
          <p:nvPr/>
        </p:nvGraphicFramePr>
        <p:xfrm>
          <a:off x="2032000" y="1662112"/>
          <a:ext cx="3302000" cy="571500"/>
        </p:xfrm>
        <a:graphic>
          <a:graphicData uri="http://schemas.openxmlformats.org/presentationml/2006/ole">
            <p:oleObj spid="_x0000_s246787" name="Equation" r:id="rId8" imgW="2057400" imgH="355320" progId="Equation.DSMT4">
              <p:embed/>
            </p:oleObj>
          </a:graphicData>
        </a:graphic>
      </p:graphicFrame>
      <p:sp>
        <p:nvSpPr>
          <p:cNvPr id="25" name="TextBox 17"/>
          <p:cNvSpPr txBox="1"/>
          <p:nvPr/>
        </p:nvSpPr>
        <p:spPr>
          <a:xfrm>
            <a:off x="533400" y="5228272"/>
            <a:ext cx="2514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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(E)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geplot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hadden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miljoenen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hoger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7010400" y="5638800"/>
            <a:ext cx="20574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Absorptiepieken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Na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 en Fe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" name="Rechte verbindingslijn met pijl 29"/>
          <p:cNvCxnSpPr>
            <a:stCxn id="27" idx="1"/>
          </p:cNvCxnSpPr>
          <p:nvPr/>
        </p:nvCxnSpPr>
        <p:spPr bwMode="auto">
          <a:xfrm rot="10800000" flipV="1">
            <a:off x="6096000" y="5931188"/>
            <a:ext cx="914400" cy="124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17"/>
          <p:cNvSpPr txBox="1"/>
          <p:nvPr/>
        </p:nvSpPr>
        <p:spPr>
          <a:xfrm>
            <a:off x="3429000" y="4919246"/>
            <a:ext cx="20574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Self-shielding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pieken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Rechte verbindingslijn met pijl 35"/>
          <p:cNvCxnSpPr/>
          <p:nvPr/>
        </p:nvCxnSpPr>
        <p:spPr bwMode="auto">
          <a:xfrm rot="5400000">
            <a:off x="4311650" y="5829300"/>
            <a:ext cx="1143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7" grpId="0" animBg="1"/>
      <p:bldP spid="3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0"/>
          <p:cNvGrpSpPr/>
          <p:nvPr/>
        </p:nvGrpSpPr>
        <p:grpSpPr>
          <a:xfrm>
            <a:off x="2100264" y="2278856"/>
            <a:ext cx="2471736" cy="540544"/>
            <a:chOff x="2100264" y="2202656"/>
            <a:chExt cx="2471736" cy="540544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2100264" y="2209800"/>
              <a:ext cx="2471736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1675" name="Object 11"/>
            <p:cNvGraphicFramePr>
              <a:graphicFrameLocks noChangeAspect="1"/>
            </p:cNvGraphicFramePr>
            <p:nvPr/>
          </p:nvGraphicFramePr>
          <p:xfrm>
            <a:off x="2170113" y="2202656"/>
            <a:ext cx="2325687" cy="530225"/>
          </p:xfrm>
          <a:graphic>
            <a:graphicData uri="http://schemas.openxmlformats.org/presentationml/2006/ole">
              <p:oleObj spid="_x0000_s247810" name="Equation" r:id="rId4" imgW="1447560" imgH="330120" progId="Equation.DSMT4">
                <p:embed/>
              </p:oleObj>
            </a:graphicData>
          </a:graphic>
        </p:graphicFrame>
      </p:grp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Energy averaged reaction rates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Bedrijven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kettingreactie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hangt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data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in de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aanwezig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4290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Flux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geintegreerd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407806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Vanwege        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e.e.a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362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Reaction rate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11635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En de flux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geschreven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" name="Object 11"/>
          <p:cNvGraphicFramePr>
            <a:graphicFrameLocks noChangeAspect="1"/>
          </p:cNvGraphicFramePr>
          <p:nvPr/>
        </p:nvGraphicFramePr>
        <p:xfrm>
          <a:off x="3200400" y="2829719"/>
          <a:ext cx="3427413" cy="530225"/>
        </p:xfrm>
        <a:graphic>
          <a:graphicData uri="http://schemas.openxmlformats.org/presentationml/2006/ole">
            <p:oleObj spid="_x0000_s247811" name="Equation" r:id="rId5" imgW="2133360" imgH="33012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2905919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18" name="Object 6"/>
          <p:cNvGraphicFramePr>
            <a:graphicFrameLocks noChangeAspect="1"/>
          </p:cNvGraphicFramePr>
          <p:nvPr/>
        </p:nvGraphicFramePr>
        <p:xfrm>
          <a:off x="4038600" y="3355975"/>
          <a:ext cx="1509712" cy="530225"/>
        </p:xfrm>
        <a:graphic>
          <a:graphicData uri="http://schemas.openxmlformats.org/presentationml/2006/ole">
            <p:oleObj spid="_x0000_s247812" name="Equation" r:id="rId6" imgW="939600" imgH="330120" progId="Equation.DSMT4">
              <p:embed/>
            </p:oleObj>
          </a:graphicData>
        </a:graphic>
      </p:graphicFrame>
      <p:graphicFrame>
        <p:nvGraphicFramePr>
          <p:cNvPr id="243719" name="Object 7"/>
          <p:cNvGraphicFramePr>
            <a:graphicFrameLocks noChangeAspect="1"/>
          </p:cNvGraphicFramePr>
          <p:nvPr/>
        </p:nvGraphicFramePr>
        <p:xfrm>
          <a:off x="1545432" y="4100512"/>
          <a:ext cx="998537" cy="366712"/>
        </p:xfrm>
        <a:graphic>
          <a:graphicData uri="http://schemas.openxmlformats.org/presentationml/2006/ole">
            <p:oleObj spid="_x0000_s247813" name="Equation" r:id="rId7" imgW="622080" imgH="228600" progId="Equation.DSMT4">
              <p:embed/>
            </p:oleObj>
          </a:graphicData>
        </a:graphic>
      </p:graphicFrame>
      <p:graphicFrame>
        <p:nvGraphicFramePr>
          <p:cNvPr id="38" name="Object 11"/>
          <p:cNvGraphicFramePr>
            <a:graphicFrameLocks noChangeAspect="1"/>
          </p:cNvGraphicFramePr>
          <p:nvPr/>
        </p:nvGraphicFramePr>
        <p:xfrm>
          <a:off x="762000" y="4495800"/>
          <a:ext cx="2325687" cy="530225"/>
        </p:xfrm>
        <a:graphic>
          <a:graphicData uri="http://schemas.openxmlformats.org/presentationml/2006/ole">
            <p:oleObj spid="_x0000_s247814" name="Equation" r:id="rId8" imgW="1447560" imgH="330120" progId="Equation.DSMT4">
              <p:embed/>
            </p:oleObj>
          </a:graphicData>
        </a:graphic>
      </p:graphicFrame>
      <p:graphicFrame>
        <p:nvGraphicFramePr>
          <p:cNvPr id="243721" name="Object 9"/>
          <p:cNvGraphicFramePr>
            <a:graphicFrameLocks noChangeAspect="1"/>
          </p:cNvGraphicFramePr>
          <p:nvPr/>
        </p:nvGraphicFramePr>
        <p:xfrm>
          <a:off x="4095750" y="4495800"/>
          <a:ext cx="3448050" cy="530225"/>
        </p:xfrm>
        <a:graphic>
          <a:graphicData uri="http://schemas.openxmlformats.org/presentationml/2006/ole">
            <p:oleObj spid="_x0000_s247815" name="Equation" r:id="rId9" imgW="2145960" imgH="330120" progId="Equation.DSMT4">
              <p:embed/>
            </p:oleObj>
          </a:graphicData>
        </a:graphic>
      </p:graphicFrame>
      <p:graphicFrame>
        <p:nvGraphicFramePr>
          <p:cNvPr id="243722" name="Object 10"/>
          <p:cNvGraphicFramePr>
            <a:graphicFrameLocks noChangeAspect="1"/>
          </p:cNvGraphicFramePr>
          <p:nvPr/>
        </p:nvGraphicFramePr>
        <p:xfrm>
          <a:off x="4144962" y="5029200"/>
          <a:ext cx="2408238" cy="530225"/>
        </p:xfrm>
        <a:graphic>
          <a:graphicData uri="http://schemas.openxmlformats.org/presentationml/2006/ole">
            <p:oleObj spid="_x0000_s247816" name="Equation" r:id="rId10" imgW="1498320" imgH="33012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553854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snelheid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3" name="Object 11"/>
          <p:cNvGraphicFramePr>
            <a:graphicFrameLocks noChangeAspect="1"/>
          </p:cNvGraphicFramePr>
          <p:nvPr/>
        </p:nvGraphicFramePr>
        <p:xfrm>
          <a:off x="2801938" y="5457824"/>
          <a:ext cx="3141662" cy="530225"/>
        </p:xfrm>
        <a:graphic>
          <a:graphicData uri="http://schemas.openxmlformats.org/presentationml/2006/ole">
            <p:oleObj spid="_x0000_s247817" name="Equation" r:id="rId11" imgW="1955520" imgH="330120" progId="Equation.DSMT4">
              <p:embed/>
            </p:oleObj>
          </a:graphicData>
        </a:graphic>
      </p:graphicFrame>
      <p:sp>
        <p:nvSpPr>
          <p:cNvPr id="40" name="TextBox 17"/>
          <p:cNvSpPr txBox="1"/>
          <p:nvPr/>
        </p:nvSpPr>
        <p:spPr>
          <a:xfrm>
            <a:off x="533400" y="599574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Partities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4" name="Object 12"/>
          <p:cNvGraphicFramePr>
            <a:graphicFrameLocks noChangeAspect="1"/>
          </p:cNvGraphicFramePr>
          <p:nvPr/>
        </p:nvGraphicFramePr>
        <p:xfrm>
          <a:off x="3352800" y="5984080"/>
          <a:ext cx="5610225" cy="469900"/>
        </p:xfrm>
        <a:graphic>
          <a:graphicData uri="http://schemas.openxmlformats.org/presentationml/2006/ole">
            <p:oleObj spid="_x0000_s247818" name="Equation" r:id="rId12" imgW="3492360" imgH="291960" progId="Equation.DSMT4">
              <p:embed/>
            </p:oleObj>
          </a:graphicData>
        </a:graphic>
      </p:graphicFrame>
      <p:sp>
        <p:nvSpPr>
          <p:cNvPr id="41" name="PIJL-RECHTS 40"/>
          <p:cNvSpPr/>
          <p:nvPr/>
        </p:nvSpPr>
        <p:spPr bwMode="auto">
          <a:xfrm>
            <a:off x="1447800" y="647938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5" name="Object 13"/>
          <p:cNvGraphicFramePr>
            <a:graphicFrameLocks noChangeAspect="1"/>
          </p:cNvGraphicFramePr>
          <p:nvPr/>
        </p:nvGraphicFramePr>
        <p:xfrm>
          <a:off x="2209800" y="6489700"/>
          <a:ext cx="2754312" cy="368300"/>
        </p:xfrm>
        <a:graphic>
          <a:graphicData uri="http://schemas.openxmlformats.org/presentationml/2006/ole">
            <p:oleObj spid="_x0000_s247819" name="Equation" r:id="rId13" imgW="171432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4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4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4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4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4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24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8" grpId="0"/>
      <p:bldP spid="39" grpId="0"/>
      <p:bldP spid="40" grpId="0"/>
      <p:bldP spid="4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hoek 30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Diffractieve verstrooiing</a:t>
            </a:r>
            <a:endParaRPr lang="en-US" sz="3600" i="1" kern="120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49219" name="Text Box 3"/>
          <p:cNvSpPr txBox="1">
            <a:spLocks noChangeArrowheads="1"/>
          </p:cNvSpPr>
          <p:nvPr/>
        </p:nvSpPr>
        <p:spPr bwMode="auto">
          <a:xfrm>
            <a:off x="533400" y="1462088"/>
            <a:ext cx="38862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Vergelijk met diffractie van licht aan een zwarte schijf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49228" name="Oval 12"/>
          <p:cNvSpPr>
            <a:spLocks noChangeArrowheads="1"/>
          </p:cNvSpPr>
          <p:nvPr/>
        </p:nvSpPr>
        <p:spPr bwMode="auto">
          <a:xfrm>
            <a:off x="3124200" y="3062288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0" name="Oval 14"/>
          <p:cNvSpPr>
            <a:spLocks noChangeArrowheads="1"/>
          </p:cNvSpPr>
          <p:nvPr/>
        </p:nvSpPr>
        <p:spPr bwMode="auto">
          <a:xfrm>
            <a:off x="3048000" y="3062288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49233" name="Picture 17" descr="mul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6475" y="2389188"/>
            <a:ext cx="5800725" cy="39497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49234" name="Line 18"/>
          <p:cNvSpPr>
            <a:spLocks noChangeShapeType="1"/>
          </p:cNvSpPr>
          <p:nvPr/>
        </p:nvSpPr>
        <p:spPr bwMode="auto">
          <a:xfrm>
            <a:off x="990600" y="4357688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6" name="Line 20"/>
          <p:cNvSpPr>
            <a:spLocks noChangeShapeType="1"/>
          </p:cNvSpPr>
          <p:nvPr/>
        </p:nvSpPr>
        <p:spPr bwMode="auto">
          <a:xfrm flipH="1" flipV="1">
            <a:off x="2959100" y="4433888"/>
            <a:ext cx="12700" cy="129540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0" name="Rectangle 24"/>
          <p:cNvSpPr>
            <a:spLocks noChangeArrowheads="1"/>
          </p:cNvSpPr>
          <p:nvPr/>
        </p:nvSpPr>
        <p:spPr bwMode="auto">
          <a:xfrm>
            <a:off x="5410200" y="2528888"/>
            <a:ext cx="22860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1" name="Line 25"/>
          <p:cNvSpPr>
            <a:spLocks noChangeShapeType="1"/>
          </p:cNvSpPr>
          <p:nvPr/>
        </p:nvSpPr>
        <p:spPr bwMode="auto">
          <a:xfrm flipH="1" flipV="1">
            <a:off x="8001000" y="2452688"/>
            <a:ext cx="0" cy="373380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2" name="Text Box 26"/>
          <p:cNvSpPr txBox="1">
            <a:spLocks noChangeArrowheads="1"/>
          </p:cNvSpPr>
          <p:nvPr/>
        </p:nvSpPr>
        <p:spPr bwMode="auto">
          <a:xfrm>
            <a:off x="7239000" y="1843088"/>
            <a:ext cx="1257075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>
                <a:latin typeface="Calibri" pitchFamily="34" charset="0"/>
                <a:cs typeface="Calibri" pitchFamily="34" charset="0"/>
              </a:rPr>
              <a:t>scherm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4876800" y="2376488"/>
            <a:ext cx="3048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4" name="Rectangle 28"/>
          <p:cNvSpPr>
            <a:spLocks noChangeArrowheads="1"/>
          </p:cNvSpPr>
          <p:nvPr/>
        </p:nvSpPr>
        <p:spPr bwMode="auto">
          <a:xfrm>
            <a:off x="5029200" y="6186488"/>
            <a:ext cx="3048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5" name="Rectangle 29"/>
          <p:cNvSpPr>
            <a:spLocks noChangeArrowheads="1"/>
          </p:cNvSpPr>
          <p:nvPr/>
        </p:nvSpPr>
        <p:spPr bwMode="auto">
          <a:xfrm>
            <a:off x="5029200" y="2528888"/>
            <a:ext cx="228600" cy="3733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3048000" y="4357688"/>
            <a:ext cx="5181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7" name="Text Box 31"/>
          <p:cNvSpPr txBox="1">
            <a:spLocks noChangeArrowheads="1"/>
          </p:cNvSpPr>
          <p:nvPr/>
        </p:nvSpPr>
        <p:spPr bwMode="auto">
          <a:xfrm>
            <a:off x="5410200" y="5119688"/>
            <a:ext cx="165481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>
                <a:latin typeface="Calibri" pitchFamily="34" charset="0"/>
                <a:cs typeface="Calibri" pitchFamily="34" charset="0"/>
              </a:rPr>
              <a:t>intensiteit</a:t>
            </a:r>
          </a:p>
        </p:txBody>
      </p:sp>
      <p:sp>
        <p:nvSpPr>
          <p:cNvPr id="649248" name="Text Box 32"/>
          <p:cNvSpPr txBox="1">
            <a:spLocks noChangeArrowheads="1"/>
          </p:cNvSpPr>
          <p:nvPr/>
        </p:nvSpPr>
        <p:spPr bwMode="auto">
          <a:xfrm>
            <a:off x="8191500" y="4217988"/>
            <a:ext cx="375424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latin typeface="Calibri" pitchFamily="34" charset="0"/>
                <a:cs typeface="Calibri" pitchFamily="34" charset="0"/>
              </a:rPr>
              <a:t>P</a:t>
            </a:r>
          </a:p>
        </p:txBody>
      </p:sp>
      <p:sp>
        <p:nvSpPr>
          <p:cNvPr id="649249" name="Text Box 33"/>
          <p:cNvSpPr txBox="1">
            <a:spLocks noChangeArrowheads="1"/>
          </p:cNvSpPr>
          <p:nvPr/>
        </p:nvSpPr>
        <p:spPr bwMode="auto">
          <a:xfrm>
            <a:off x="8153400" y="3138488"/>
            <a:ext cx="441325" cy="519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latin typeface="Calibri" pitchFamily="34" charset="0"/>
                <a:cs typeface="Calibri" pitchFamily="34" charset="0"/>
              </a:rPr>
              <a:t>Q</a:t>
            </a: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 flipV="1">
            <a:off x="3048000" y="3367088"/>
            <a:ext cx="4876800" cy="990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51" name="Text Box 35"/>
          <p:cNvSpPr txBox="1">
            <a:spLocks noChangeArrowheads="1"/>
          </p:cNvSpPr>
          <p:nvPr/>
        </p:nvSpPr>
        <p:spPr bwMode="auto">
          <a:xfrm>
            <a:off x="4699000" y="3902075"/>
            <a:ext cx="37382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cs typeface="Calibri" pitchFamily="34" charset="0"/>
              </a:rPr>
              <a:t>q</a:t>
            </a:r>
          </a:p>
        </p:txBody>
      </p: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990600" y="3352800"/>
            <a:ext cx="109517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i="1">
                <a:latin typeface="Calibri" pitchFamily="34" charset="0"/>
                <a:cs typeface="Calibri" pitchFamily="34" charset="0"/>
              </a:rPr>
              <a:t>p=h/</a:t>
            </a:r>
            <a:r>
              <a:rPr lang="nl-NL" sz="2800" i="1">
                <a:cs typeface="Calibri" pitchFamily="34" charset="0"/>
              </a:rPr>
              <a:t>l</a:t>
            </a:r>
          </a:p>
        </p:txBody>
      </p:sp>
      <p:sp useBgFill="1">
        <p:nvSpPr>
          <p:cNvPr id="649259" name="Rectangle 43"/>
          <p:cNvSpPr>
            <a:spLocks noChangeArrowheads="1"/>
          </p:cNvSpPr>
          <p:nvPr/>
        </p:nvSpPr>
        <p:spPr bwMode="auto">
          <a:xfrm>
            <a:off x="2133600" y="2743200"/>
            <a:ext cx="1295400" cy="32004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60" name="Oval 44"/>
          <p:cNvSpPr>
            <a:spLocks noChangeArrowheads="1"/>
          </p:cNvSpPr>
          <p:nvPr/>
        </p:nvSpPr>
        <p:spPr bwMode="auto">
          <a:xfrm>
            <a:off x="2895600" y="3657600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61" name="Oval 45"/>
          <p:cNvSpPr>
            <a:spLocks noChangeArrowheads="1"/>
          </p:cNvSpPr>
          <p:nvPr/>
        </p:nvSpPr>
        <p:spPr bwMode="auto">
          <a:xfrm>
            <a:off x="2819400" y="3657600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1" name="AutoShape 15"/>
          <p:cNvSpPr>
            <a:spLocks noChangeArrowheads="1"/>
          </p:cNvSpPr>
          <p:nvPr/>
        </p:nvSpPr>
        <p:spPr bwMode="auto">
          <a:xfrm>
            <a:off x="990600" y="4038600"/>
            <a:ext cx="1676400" cy="685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53" name="Text Box 37"/>
          <p:cNvSpPr txBox="1">
            <a:spLocks noChangeArrowheads="1"/>
          </p:cNvSpPr>
          <p:nvPr/>
        </p:nvSpPr>
        <p:spPr bwMode="auto">
          <a:xfrm>
            <a:off x="1371600" y="5334000"/>
            <a:ext cx="1999265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i="1">
                <a:latin typeface="Calibri" pitchFamily="34" charset="0"/>
                <a:cs typeface="Calibri" pitchFamily="34" charset="0"/>
              </a:rPr>
              <a:t>D </a:t>
            </a:r>
            <a:r>
              <a:rPr lang="nl-NL" sz="2800">
                <a:latin typeface="Calibri" pitchFamily="34" charset="0"/>
                <a:cs typeface="Calibri" pitchFamily="34" charset="0"/>
              </a:rPr>
              <a:t>sin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r>
              <a:rPr lang="nl-NL" sz="2800" i="1">
                <a:cs typeface="Calibri" pitchFamily="34" charset="0"/>
              </a:rPr>
              <a:t>q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r>
              <a:rPr lang="nl-NL" sz="2800" i="1">
                <a:latin typeface="Calibri" pitchFamily="34" charset="0"/>
                <a:cs typeface="Calibri" pitchFamily="34" charset="0"/>
                <a:sym typeface="Symbol" pitchFamily="18" charset="2"/>
              </a:rPr>
              <a:t> n</a:t>
            </a:r>
            <a:r>
              <a:rPr lang="nl-NL" sz="2800" i="1">
                <a:cs typeface="Calibri" pitchFamily="34" charset="0"/>
              </a:rPr>
              <a:t>l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endParaRPr lang="nl-NL" sz="28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hoek 30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Diffractieve verstrooiing</a:t>
            </a:r>
            <a:endParaRPr lang="en-US" sz="3600" i="1" kern="120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49219" name="Text Box 3"/>
          <p:cNvSpPr txBox="1">
            <a:spLocks noChangeArrowheads="1"/>
          </p:cNvSpPr>
          <p:nvPr/>
        </p:nvSpPr>
        <p:spPr bwMode="auto">
          <a:xfrm>
            <a:off x="533400" y="1462088"/>
            <a:ext cx="38862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Vergelijk met diffractie van licht aan een zwarte schijf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49228" name="Oval 12"/>
          <p:cNvSpPr>
            <a:spLocks noChangeArrowheads="1"/>
          </p:cNvSpPr>
          <p:nvPr/>
        </p:nvSpPr>
        <p:spPr bwMode="auto">
          <a:xfrm>
            <a:off x="3124200" y="3062288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0" name="Oval 14"/>
          <p:cNvSpPr>
            <a:spLocks noChangeArrowheads="1"/>
          </p:cNvSpPr>
          <p:nvPr/>
        </p:nvSpPr>
        <p:spPr bwMode="auto">
          <a:xfrm>
            <a:off x="3048000" y="3062288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49233" name="Picture 17" descr="mul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6475" y="2389188"/>
            <a:ext cx="5800725" cy="39497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49234" name="Line 18"/>
          <p:cNvSpPr>
            <a:spLocks noChangeShapeType="1"/>
          </p:cNvSpPr>
          <p:nvPr/>
        </p:nvSpPr>
        <p:spPr bwMode="auto">
          <a:xfrm>
            <a:off x="990600" y="4357688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6" name="Line 20"/>
          <p:cNvSpPr>
            <a:spLocks noChangeShapeType="1"/>
          </p:cNvSpPr>
          <p:nvPr/>
        </p:nvSpPr>
        <p:spPr bwMode="auto">
          <a:xfrm flipH="1" flipV="1">
            <a:off x="2959100" y="4433888"/>
            <a:ext cx="12700" cy="129540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0" name="Rectangle 24"/>
          <p:cNvSpPr>
            <a:spLocks noChangeArrowheads="1"/>
          </p:cNvSpPr>
          <p:nvPr/>
        </p:nvSpPr>
        <p:spPr bwMode="auto">
          <a:xfrm>
            <a:off x="5410200" y="2528888"/>
            <a:ext cx="22860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1" name="Line 25"/>
          <p:cNvSpPr>
            <a:spLocks noChangeShapeType="1"/>
          </p:cNvSpPr>
          <p:nvPr/>
        </p:nvSpPr>
        <p:spPr bwMode="auto">
          <a:xfrm flipH="1" flipV="1">
            <a:off x="8001000" y="2452688"/>
            <a:ext cx="0" cy="373380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2" name="Text Box 26"/>
          <p:cNvSpPr txBox="1">
            <a:spLocks noChangeArrowheads="1"/>
          </p:cNvSpPr>
          <p:nvPr/>
        </p:nvSpPr>
        <p:spPr bwMode="auto">
          <a:xfrm>
            <a:off x="7239000" y="1843088"/>
            <a:ext cx="1257075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>
                <a:latin typeface="Calibri" pitchFamily="34" charset="0"/>
                <a:cs typeface="Calibri" pitchFamily="34" charset="0"/>
              </a:rPr>
              <a:t>scherm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4876800" y="2376488"/>
            <a:ext cx="3048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4" name="Rectangle 28"/>
          <p:cNvSpPr>
            <a:spLocks noChangeArrowheads="1"/>
          </p:cNvSpPr>
          <p:nvPr/>
        </p:nvSpPr>
        <p:spPr bwMode="auto">
          <a:xfrm>
            <a:off x="5029200" y="6186488"/>
            <a:ext cx="3048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5" name="Rectangle 29"/>
          <p:cNvSpPr>
            <a:spLocks noChangeArrowheads="1"/>
          </p:cNvSpPr>
          <p:nvPr/>
        </p:nvSpPr>
        <p:spPr bwMode="auto">
          <a:xfrm>
            <a:off x="5029200" y="2528888"/>
            <a:ext cx="228600" cy="3733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3048000" y="4357688"/>
            <a:ext cx="5181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7" name="Text Box 31"/>
          <p:cNvSpPr txBox="1">
            <a:spLocks noChangeArrowheads="1"/>
          </p:cNvSpPr>
          <p:nvPr/>
        </p:nvSpPr>
        <p:spPr bwMode="auto">
          <a:xfrm>
            <a:off x="5410200" y="5119688"/>
            <a:ext cx="165481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>
                <a:latin typeface="Calibri" pitchFamily="34" charset="0"/>
                <a:cs typeface="Calibri" pitchFamily="34" charset="0"/>
              </a:rPr>
              <a:t>intensiteit</a:t>
            </a:r>
          </a:p>
        </p:txBody>
      </p:sp>
      <p:sp>
        <p:nvSpPr>
          <p:cNvPr id="649248" name="Text Box 32"/>
          <p:cNvSpPr txBox="1">
            <a:spLocks noChangeArrowheads="1"/>
          </p:cNvSpPr>
          <p:nvPr/>
        </p:nvSpPr>
        <p:spPr bwMode="auto">
          <a:xfrm>
            <a:off x="8191500" y="4217988"/>
            <a:ext cx="375424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latin typeface="Calibri" pitchFamily="34" charset="0"/>
                <a:cs typeface="Calibri" pitchFamily="34" charset="0"/>
              </a:rPr>
              <a:t>P</a:t>
            </a:r>
          </a:p>
        </p:txBody>
      </p:sp>
      <p:sp>
        <p:nvSpPr>
          <p:cNvPr id="649249" name="Text Box 33"/>
          <p:cNvSpPr txBox="1">
            <a:spLocks noChangeArrowheads="1"/>
          </p:cNvSpPr>
          <p:nvPr/>
        </p:nvSpPr>
        <p:spPr bwMode="auto">
          <a:xfrm>
            <a:off x="8153400" y="3138488"/>
            <a:ext cx="441325" cy="519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latin typeface="Calibri" pitchFamily="34" charset="0"/>
                <a:cs typeface="Calibri" pitchFamily="34" charset="0"/>
              </a:rPr>
              <a:t>Q</a:t>
            </a: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 flipV="1">
            <a:off x="3048000" y="3367088"/>
            <a:ext cx="4876800" cy="990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51" name="Text Box 35"/>
          <p:cNvSpPr txBox="1">
            <a:spLocks noChangeArrowheads="1"/>
          </p:cNvSpPr>
          <p:nvPr/>
        </p:nvSpPr>
        <p:spPr bwMode="auto">
          <a:xfrm>
            <a:off x="4699000" y="3902075"/>
            <a:ext cx="37382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cs typeface="Calibri" pitchFamily="34" charset="0"/>
              </a:rPr>
              <a:t>q</a:t>
            </a:r>
          </a:p>
        </p:txBody>
      </p: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990600" y="3352800"/>
            <a:ext cx="109517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i="1">
                <a:latin typeface="Calibri" pitchFamily="34" charset="0"/>
                <a:cs typeface="Calibri" pitchFamily="34" charset="0"/>
              </a:rPr>
              <a:t>p=h/</a:t>
            </a:r>
            <a:r>
              <a:rPr lang="nl-NL" sz="2800" i="1">
                <a:cs typeface="Calibri" pitchFamily="34" charset="0"/>
              </a:rPr>
              <a:t>l</a:t>
            </a:r>
          </a:p>
        </p:txBody>
      </p:sp>
      <p:sp useBgFill="1">
        <p:nvSpPr>
          <p:cNvPr id="649259" name="Rectangle 43"/>
          <p:cNvSpPr>
            <a:spLocks noChangeArrowheads="1"/>
          </p:cNvSpPr>
          <p:nvPr/>
        </p:nvSpPr>
        <p:spPr bwMode="auto">
          <a:xfrm>
            <a:off x="2133600" y="2743200"/>
            <a:ext cx="1295400" cy="32004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60" name="Oval 44"/>
          <p:cNvSpPr>
            <a:spLocks noChangeArrowheads="1"/>
          </p:cNvSpPr>
          <p:nvPr/>
        </p:nvSpPr>
        <p:spPr bwMode="auto">
          <a:xfrm>
            <a:off x="2895600" y="3657600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61" name="Oval 45"/>
          <p:cNvSpPr>
            <a:spLocks noChangeArrowheads="1"/>
          </p:cNvSpPr>
          <p:nvPr/>
        </p:nvSpPr>
        <p:spPr bwMode="auto">
          <a:xfrm>
            <a:off x="2819400" y="3657600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1" name="AutoShape 15"/>
          <p:cNvSpPr>
            <a:spLocks noChangeArrowheads="1"/>
          </p:cNvSpPr>
          <p:nvPr/>
        </p:nvSpPr>
        <p:spPr bwMode="auto">
          <a:xfrm>
            <a:off x="990600" y="4038600"/>
            <a:ext cx="1676400" cy="685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5181600" y="1295400"/>
            <a:ext cx="3962400" cy="5562600"/>
            <a:chOff x="3264" y="-2592"/>
            <a:chExt cx="1926" cy="3096"/>
          </a:xfrm>
        </p:grpSpPr>
        <p:pic>
          <p:nvPicPr>
            <p:cNvPr id="64922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4" y="-2592"/>
              <a:ext cx="1926" cy="3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49226" name="Text Box 10"/>
            <p:cNvSpPr txBox="1">
              <a:spLocks noChangeArrowheads="1"/>
            </p:cNvSpPr>
            <p:nvPr/>
          </p:nvSpPr>
          <p:spPr bwMode="auto">
            <a:xfrm>
              <a:off x="3792" y="-336"/>
              <a:ext cx="1104" cy="25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Times New Roman" charset="0"/>
                  <a:sym typeface="Symbol" pitchFamily="18" charset="2"/>
                </a:rPr>
                <a:t>1050 MeV</a:t>
              </a:r>
              <a:endParaRPr lang="nl-NL" sz="2400" baseline="-25000">
                <a:latin typeface="Times New Roman" charset="0"/>
                <a:sym typeface="Symbol" pitchFamily="18" charset="2"/>
              </a:endParaRPr>
            </a:p>
          </p:txBody>
        </p:sp>
      </p:grpSp>
      <p:sp>
        <p:nvSpPr>
          <p:cNvPr id="649253" name="Text Box 37"/>
          <p:cNvSpPr txBox="1">
            <a:spLocks noChangeArrowheads="1"/>
          </p:cNvSpPr>
          <p:nvPr/>
        </p:nvSpPr>
        <p:spPr bwMode="auto">
          <a:xfrm>
            <a:off x="1371600" y="5334000"/>
            <a:ext cx="1999265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i="1">
                <a:latin typeface="Calibri" pitchFamily="34" charset="0"/>
                <a:cs typeface="Calibri" pitchFamily="34" charset="0"/>
              </a:rPr>
              <a:t>D </a:t>
            </a:r>
            <a:r>
              <a:rPr lang="nl-NL" sz="2800">
                <a:latin typeface="Calibri" pitchFamily="34" charset="0"/>
                <a:cs typeface="Calibri" pitchFamily="34" charset="0"/>
              </a:rPr>
              <a:t>sin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r>
              <a:rPr lang="nl-NL" sz="2800" i="1">
                <a:cs typeface="Calibri" pitchFamily="34" charset="0"/>
              </a:rPr>
              <a:t>q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r>
              <a:rPr lang="nl-NL" sz="2800" i="1">
                <a:latin typeface="Calibri" pitchFamily="34" charset="0"/>
                <a:cs typeface="Calibri" pitchFamily="34" charset="0"/>
                <a:sym typeface="Symbol" pitchFamily="18" charset="2"/>
              </a:rPr>
              <a:t> n</a:t>
            </a:r>
            <a:r>
              <a:rPr lang="nl-NL" sz="2800" i="1">
                <a:cs typeface="Calibri" pitchFamily="34" charset="0"/>
              </a:rPr>
              <a:t>l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endParaRPr lang="nl-NL" sz="28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49224" name="Text Box 8"/>
          <p:cNvSpPr txBox="1">
            <a:spLocks noChangeArrowheads="1"/>
          </p:cNvSpPr>
          <p:nvPr/>
        </p:nvSpPr>
        <p:spPr bwMode="auto">
          <a:xfrm>
            <a:off x="1371600" y="6019800"/>
            <a:ext cx="2819400" cy="3667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Opgave: Diameter kern?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33" name="Rechte verbindingslijn 32"/>
          <p:cNvCxnSpPr/>
          <p:nvPr/>
        </p:nvCxnSpPr>
        <p:spPr bwMode="auto">
          <a:xfrm>
            <a:off x="7246144" y="3252784"/>
            <a:ext cx="0" cy="304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Rechte verbindingslijn 33"/>
          <p:cNvCxnSpPr/>
          <p:nvPr/>
        </p:nvCxnSpPr>
        <p:spPr bwMode="auto">
          <a:xfrm>
            <a:off x="7839072" y="3248024"/>
            <a:ext cx="0" cy="304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Rechte verbindingslijn met pijl 35"/>
          <p:cNvCxnSpPr/>
          <p:nvPr/>
        </p:nvCxnSpPr>
        <p:spPr bwMode="auto">
          <a:xfrm>
            <a:off x="7239000" y="3276600"/>
            <a:ext cx="609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7150896" y="2995616"/>
            <a:ext cx="793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Calibri" pitchFamily="34" charset="0"/>
                <a:cs typeface="Calibri" pitchFamily="34" charset="0"/>
              </a:rPr>
              <a:t>3 degrees</a:t>
            </a:r>
            <a:endParaRPr lang="nl-NL" sz="12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2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 useBgFill="1">
        <p:nvSpPr>
          <p:cNvPr id="660508" name="AutoShape 28"/>
          <p:cNvSpPr>
            <a:spLocks noChangeArrowheads="1"/>
          </p:cNvSpPr>
          <p:nvPr/>
        </p:nvSpPr>
        <p:spPr bwMode="auto">
          <a:xfrm>
            <a:off x="457200" y="2667000"/>
            <a:ext cx="4419600" cy="1676400"/>
          </a:xfrm>
          <a:prstGeom prst="rightArrowCallout">
            <a:avLst>
              <a:gd name="adj1" fmla="val 25000"/>
              <a:gd name="adj2" fmla="val 25000"/>
              <a:gd name="adj3" fmla="val 43939"/>
              <a:gd name="adj4" fmla="val 66667"/>
            </a:avLst>
          </a:prstGeom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 useBgFill="1">
        <p:nvSpPr>
          <p:cNvPr id="660482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Elastische 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60486" name="Text Box 6"/>
          <p:cNvSpPr txBox="1">
            <a:spLocks noChangeArrowheads="1"/>
          </p:cNvSpPr>
          <p:nvPr/>
        </p:nvSpPr>
        <p:spPr bwMode="auto">
          <a:xfrm>
            <a:off x="228600" y="990600"/>
            <a:ext cx="25908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Afgeschermde Coulombpotentiaal</a:t>
            </a:r>
            <a:endParaRPr lang="nl-NL" sz="2400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60501" name="AutoShape 21"/>
          <p:cNvSpPr>
            <a:spLocks noChangeArrowheads="1"/>
          </p:cNvSpPr>
          <p:nvPr/>
        </p:nvSpPr>
        <p:spPr bwMode="auto">
          <a:xfrm>
            <a:off x="4038600" y="6019800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60503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990600"/>
            <a:ext cx="18097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0504" name="Text Box 24"/>
          <p:cNvSpPr txBox="1">
            <a:spLocks noChangeArrowheads="1"/>
          </p:cNvSpPr>
          <p:nvPr/>
        </p:nvSpPr>
        <p:spPr bwMode="auto">
          <a:xfrm>
            <a:off x="5181600" y="1143000"/>
            <a:ext cx="22098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  atoomstraal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0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43200"/>
            <a:ext cx="27146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0506" name="Text Box 26"/>
          <p:cNvSpPr txBox="1">
            <a:spLocks noChangeArrowheads="1"/>
          </p:cNvSpPr>
          <p:nvPr/>
        </p:nvSpPr>
        <p:spPr bwMode="auto">
          <a:xfrm>
            <a:off x="228600" y="2057400"/>
            <a:ext cx="25908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Integraal levert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07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81400"/>
            <a:ext cx="26003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0509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124200"/>
            <a:ext cx="3190875" cy="7143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60510" name="Text Box 30"/>
          <p:cNvSpPr txBox="1">
            <a:spLocks noChangeArrowheads="1"/>
          </p:cNvSpPr>
          <p:nvPr/>
        </p:nvSpPr>
        <p:spPr bwMode="auto">
          <a:xfrm>
            <a:off x="304800" y="4572000"/>
            <a:ext cx="2819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Overgedragen impuls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11" name="Picture 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531519"/>
            <a:ext cx="1343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0512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2825" y="4610100"/>
            <a:ext cx="14763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0513" name="Text Box 33"/>
          <p:cNvSpPr txBox="1">
            <a:spLocks noChangeArrowheads="1"/>
          </p:cNvSpPr>
          <p:nvPr/>
        </p:nvSpPr>
        <p:spPr bwMode="auto">
          <a:xfrm>
            <a:off x="5305425" y="4572000"/>
            <a:ext cx="18288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met in COM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15" name="Picture 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5867400"/>
            <a:ext cx="35337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0516" name="Picture 3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867400"/>
            <a:ext cx="2305050" cy="685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60517" name="Text Box 37"/>
          <p:cNvSpPr txBox="1">
            <a:spLocks noChangeArrowheads="1"/>
          </p:cNvSpPr>
          <p:nvPr/>
        </p:nvSpPr>
        <p:spPr bwMode="auto">
          <a:xfrm>
            <a:off x="304800" y="5181600"/>
            <a:ext cx="3124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Rutherford </a:t>
            </a:r>
            <a:r>
              <a:rPr lang="en-GB" sz="2400">
                <a:latin typeface="Calibri" pitchFamily="34" charset="0"/>
                <a:cs typeface="Calibri" pitchFamily="34" charset="0"/>
              </a:rPr>
              <a:t>verstrooi</a:t>
            </a:r>
            <a:r>
              <a:rPr lang="en-US" sz="2400">
                <a:latin typeface="Calibri" pitchFamily="34" charset="0"/>
                <a:cs typeface="Calibri" pitchFamily="34" charset="0"/>
              </a:rPr>
              <a:t>ï</a:t>
            </a:r>
            <a:r>
              <a:rPr lang="en-GB" sz="2400">
                <a:latin typeface="Calibri" pitchFamily="34" charset="0"/>
                <a:cs typeface="Calibri" pitchFamily="34" charset="0"/>
              </a:rPr>
              <a:t>ng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</a:p>
        </p:txBody>
      </p:sp>
      <p:pic>
        <p:nvPicPr>
          <p:cNvPr id="660518" name="Picture 3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1400" y="5105400"/>
            <a:ext cx="15906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6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6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6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6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6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6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6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6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6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6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6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66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66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8" grpId="0" animBg="1"/>
      <p:bldP spid="660486" grpId="0" animBg="1"/>
      <p:bldP spid="660501" grpId="0" animBg="1"/>
      <p:bldP spid="660504" grpId="0" animBg="1"/>
      <p:bldP spid="660506" grpId="0" animBg="1"/>
      <p:bldP spid="660510" grpId="0" animBg="1"/>
      <p:bldP spid="660513" grpId="0" animBg="1"/>
      <p:bldP spid="6605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29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30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EDD6-D3D8-4BBA-8D2D-2C4FCBB2C829}" type="slidenum">
              <a:rPr lang="en-US"/>
              <a:pPr/>
              <a:t>9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61507" name="Rectangle 3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61509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46482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Uitgebreide sferisch symmetrische ladingsverdeling</a:t>
            </a:r>
            <a:endParaRPr lang="nl-NL" sz="2400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61517" name="Text Box 13"/>
          <p:cNvSpPr txBox="1">
            <a:spLocks noChangeArrowheads="1"/>
          </p:cNvSpPr>
          <p:nvPr/>
        </p:nvSpPr>
        <p:spPr bwMode="auto">
          <a:xfrm>
            <a:off x="228600" y="2743200"/>
            <a:ext cx="1524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potentiaal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152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4450" y="904875"/>
            <a:ext cx="40195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1528" name="Rectangle 24"/>
          <p:cNvSpPr>
            <a:spLocks noChangeArrowheads="1"/>
          </p:cNvSpPr>
          <p:nvPr/>
        </p:nvSpPr>
        <p:spPr bwMode="auto">
          <a:xfrm>
            <a:off x="8204200" y="2657475"/>
            <a:ext cx="457200" cy="457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61530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695576"/>
            <a:ext cx="3048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1531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75" y="4191000"/>
            <a:ext cx="45434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1532" name="Text Box 28"/>
          <p:cNvSpPr txBox="1">
            <a:spLocks noChangeArrowheads="1"/>
          </p:cNvSpPr>
          <p:nvPr/>
        </p:nvSpPr>
        <p:spPr bwMode="auto">
          <a:xfrm>
            <a:off x="228600" y="3526632"/>
            <a:ext cx="213360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matrixelement</a:t>
            </a:r>
            <a:r>
              <a:rPr lang="nl-NL" sz="2400">
                <a:latin typeface="Times New Roman" charset="0"/>
                <a:sym typeface="Symbol" pitchFamily="18" charset="2"/>
              </a:rPr>
              <a:t> </a:t>
            </a:r>
            <a:endParaRPr lang="nl-NL" sz="2400" baseline="-25000">
              <a:latin typeface="Times New Roman" charset="0"/>
              <a:sym typeface="Symbol" pitchFamily="18" charset="2"/>
            </a:endParaRPr>
          </a:p>
        </p:txBody>
      </p:sp>
      <p:pic>
        <p:nvPicPr>
          <p:cNvPr id="661533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505200"/>
            <a:ext cx="3781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1534" name="Oval 30"/>
          <p:cNvSpPr>
            <a:spLocks noChangeArrowheads="1"/>
          </p:cNvSpPr>
          <p:nvPr/>
        </p:nvSpPr>
        <p:spPr bwMode="auto">
          <a:xfrm>
            <a:off x="6985000" y="2581275"/>
            <a:ext cx="152400" cy="1524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248400" y="3429000"/>
            <a:ext cx="2286000" cy="685800"/>
            <a:chOff x="3936" y="1728"/>
            <a:chExt cx="1440" cy="432"/>
          </a:xfrm>
        </p:grpSpPr>
        <p:sp>
          <p:nvSpPr>
            <p:cNvPr id="661535" name="Text Box 31"/>
            <p:cNvSpPr txBox="1">
              <a:spLocks noChangeArrowheads="1"/>
            </p:cNvSpPr>
            <p:nvPr/>
          </p:nvSpPr>
          <p:spPr bwMode="auto">
            <a:xfrm>
              <a:off x="3984" y="1792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Times New Roman" charset="0"/>
                  <a:sym typeface="Symbol" pitchFamily="18" charset="2"/>
                </a:rPr>
                <a:t>met </a:t>
              </a:r>
              <a:endParaRPr lang="nl-NL" sz="2400" baseline="-25000">
                <a:latin typeface="Times New Roman" charset="0"/>
                <a:sym typeface="Symbol" pitchFamily="18" charset="2"/>
              </a:endParaRPr>
            </a:p>
          </p:txBody>
        </p:sp>
        <p:pic>
          <p:nvPicPr>
            <p:cNvPr id="661536" name="Picture 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40" y="1872"/>
              <a:ext cx="16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1537" name="AutoShape 33"/>
            <p:cNvSpPr>
              <a:spLocks noChangeArrowheads="1"/>
            </p:cNvSpPr>
            <p:nvPr/>
          </p:nvSpPr>
          <p:spPr bwMode="auto">
            <a:xfrm>
              <a:off x="4674" y="1888"/>
              <a:ext cx="384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1538" name="Picture 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36" y="1880"/>
              <a:ext cx="17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1539" name="Rectangle 35"/>
            <p:cNvSpPr>
              <a:spLocks noChangeArrowheads="1"/>
            </p:cNvSpPr>
            <p:nvPr/>
          </p:nvSpPr>
          <p:spPr bwMode="auto">
            <a:xfrm>
              <a:off x="3936" y="1728"/>
              <a:ext cx="1440" cy="43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32" name="Groep 31"/>
          <p:cNvGrpSpPr/>
          <p:nvPr/>
        </p:nvGrpSpPr>
        <p:grpSpPr>
          <a:xfrm>
            <a:off x="223840" y="5845968"/>
            <a:ext cx="8763000" cy="914400"/>
            <a:chOff x="223840" y="5845968"/>
            <a:chExt cx="8763000" cy="914400"/>
          </a:xfrm>
        </p:grpSpPr>
        <p:sp>
          <p:nvSpPr>
            <p:cNvPr id="661541" name="Text Box 37"/>
            <p:cNvSpPr txBox="1">
              <a:spLocks noChangeArrowheads="1"/>
            </p:cNvSpPr>
            <p:nvPr/>
          </p:nvSpPr>
          <p:spPr bwMode="auto">
            <a:xfrm>
              <a:off x="304800" y="6038850"/>
              <a:ext cx="1981200" cy="4572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Calibri" pitchFamily="34" charset="0"/>
                  <a:cs typeface="Calibri" pitchFamily="34" charset="0"/>
                  <a:sym typeface="Symbol" pitchFamily="18" charset="2"/>
                </a:rPr>
                <a:t>Form factor </a:t>
              </a:r>
              <a:endParaRPr lang="nl-NL" sz="2400" baseline="-25000"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</p:txBody>
        </p:sp>
        <p:pic>
          <p:nvPicPr>
            <p:cNvPr id="661543" name="Picture 3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38400" y="6107908"/>
              <a:ext cx="495300" cy="3619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</p:pic>
        <p:sp>
          <p:nvSpPr>
            <p:cNvPr id="661544" name="Text Box 40"/>
            <p:cNvSpPr txBox="1">
              <a:spLocks noChangeArrowheads="1"/>
            </p:cNvSpPr>
            <p:nvPr/>
          </p:nvSpPr>
          <p:spPr bwMode="auto">
            <a:xfrm>
              <a:off x="3124200" y="6038850"/>
              <a:ext cx="2286000" cy="4572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Calibri" pitchFamily="34" charset="0"/>
                  <a:cs typeface="Calibri" pitchFamily="34" charset="0"/>
                  <a:sym typeface="Symbol" pitchFamily="18" charset="2"/>
                </a:rPr>
                <a:t>ladingsverdeling</a:t>
              </a:r>
              <a:r>
                <a:rPr lang="nl-NL" sz="2400">
                  <a:latin typeface="Times New Roman" charset="0"/>
                  <a:sym typeface="Symbol" pitchFamily="18" charset="2"/>
                </a:rPr>
                <a:t> </a:t>
              </a:r>
              <a:endParaRPr lang="nl-NL" sz="2400" baseline="-25000">
                <a:latin typeface="Times New Roman" charset="0"/>
                <a:sym typeface="Symbol" pitchFamily="18" charset="2"/>
              </a:endParaRPr>
            </a:p>
          </p:txBody>
        </p:sp>
        <p:pic>
          <p:nvPicPr>
            <p:cNvPr id="661545" name="Picture 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62600" y="5998370"/>
              <a:ext cx="3314700" cy="5905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</p:pic>
        <p:sp>
          <p:nvSpPr>
            <p:cNvPr id="661547" name="Rectangle 43"/>
            <p:cNvSpPr>
              <a:spLocks noChangeArrowheads="1"/>
            </p:cNvSpPr>
            <p:nvPr/>
          </p:nvSpPr>
          <p:spPr bwMode="auto">
            <a:xfrm>
              <a:off x="223840" y="5845968"/>
              <a:ext cx="8763000" cy="914400"/>
            </a:xfrm>
            <a:prstGeom prst="rect">
              <a:avLst/>
            </a:prstGeom>
            <a:solidFill>
              <a:srgbClr val="FFCC00">
                <a:alpha val="9000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6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6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6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6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6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6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09" grpId="0" animBg="1"/>
      <p:bldP spid="661517" grpId="0" animBg="1"/>
      <p:bldP spid="661528" grpId="0" animBg="1"/>
      <p:bldP spid="661532" grpId="0" animBg="1"/>
      <p:bldP spid="66153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31483</TotalTime>
  <Words>5558</Words>
  <Application>Microsoft Office PowerPoint</Application>
  <PresentationFormat>Brief (216 x 279 mm)</PresentationFormat>
  <Paragraphs>830</Paragraphs>
  <Slides>77</Slides>
  <Notes>66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77</vt:i4>
      </vt:variant>
    </vt:vector>
  </HeadingPairs>
  <TitlesOfParts>
    <vt:vector size="81" baseType="lpstr">
      <vt:lpstr>Default Design</vt:lpstr>
      <vt:lpstr>Photo Editor Photo</vt:lpstr>
      <vt:lpstr>Equation</vt:lpstr>
      <vt:lpstr>MathType 6.0 Equation</vt:lpstr>
      <vt:lpstr>Dia 1</vt:lpstr>
      <vt:lpstr>Dia 2</vt:lpstr>
      <vt:lpstr>Rutherford verstrooiïng</vt:lpstr>
      <vt:lpstr>Rutherford verstrooiïng</vt:lpstr>
      <vt:lpstr>Rutherford verstrooiïng</vt:lpstr>
      <vt:lpstr>Rutherford verstrooiïng</vt:lpstr>
      <vt:lpstr>Elektronenverstrooiïng</vt:lpstr>
      <vt:lpstr>Elastische elektronenverstrooiïng</vt:lpstr>
      <vt:lpstr>Elektronenverstrooiïng</vt:lpstr>
      <vt:lpstr>Elektronenverstrooiïng - voorbeelden</vt:lpstr>
      <vt:lpstr>Elektronenverstrooiïng - voorbeelden</vt:lpstr>
      <vt:lpstr>Structuur van kernen</vt:lpstr>
      <vt:lpstr>Definities</vt:lpstr>
      <vt:lpstr>Eigenschappen van kernen</vt:lpstr>
      <vt:lpstr>Kernreacties</vt:lpstr>
      <vt:lpstr>Bindingsenergie en kernkracht</vt:lpstr>
      <vt:lpstr>Bindingsenergie</vt:lpstr>
      <vt:lpstr>Bindingsenergie</vt:lpstr>
      <vt:lpstr>Kernkracht</vt:lpstr>
      <vt:lpstr>Fysica van neutronen</vt:lpstr>
      <vt:lpstr>Splijting van 235U</vt:lpstr>
      <vt:lpstr>Kernsplijtingsreacties</vt:lpstr>
      <vt:lpstr>Kettingreactie</vt:lpstr>
      <vt:lpstr>Kernsplijting</vt:lpstr>
      <vt:lpstr>Splijtingsproducten</vt:lpstr>
      <vt:lpstr>Splijtingsproducten</vt:lpstr>
      <vt:lpstr>Fissile en fertile materiaal</vt:lpstr>
      <vt:lpstr>Start-up neutronen</vt:lpstr>
      <vt:lpstr>Radioactief verval: radioactiviteit</vt:lpstr>
      <vt:lpstr>Radioactief verval</vt:lpstr>
      <vt:lpstr>Alfa verval</vt:lpstr>
      <vt:lpstr>Alfa verval: tunneleffect</vt:lpstr>
      <vt:lpstr>Alfa verval: rookdetector</vt:lpstr>
      <vt:lpstr>Beta verval</vt:lpstr>
      <vt:lpstr>Beta+ verval en elektron-vangst</vt:lpstr>
      <vt:lpstr>Gamma verval</vt:lpstr>
      <vt:lpstr>Behoudswetten</vt:lpstr>
      <vt:lpstr>Halfwaardetijd en vervalsnelheid</vt:lpstr>
      <vt:lpstr>Verzadigingsactiviteit</vt:lpstr>
      <vt:lpstr>Vervalsreeksen</vt:lpstr>
      <vt:lpstr>Vervalsreeksen</vt:lpstr>
      <vt:lpstr>Neutron interacties</vt:lpstr>
      <vt:lpstr>Neutron interacties</vt:lpstr>
      <vt:lpstr>Waarschijnlijkheidsinterpretatie</vt:lpstr>
      <vt:lpstr>Mengsels (en moleculen) van nucleïden</vt:lpstr>
      <vt:lpstr>Voorbeeld</vt:lpstr>
      <vt:lpstr>Reactiesoorten</vt:lpstr>
      <vt:lpstr>Energie van neutronen</vt:lpstr>
      <vt:lpstr>Verstrooiing aan waterstof</vt:lpstr>
      <vt:lpstr>Compound kernen</vt:lpstr>
      <vt:lpstr>Resonanties</vt:lpstr>
      <vt:lpstr>Dopplerverbreding</vt:lpstr>
      <vt:lpstr>Drempelwaarden</vt:lpstr>
      <vt:lpstr>Splijtbaar materiaal</vt:lpstr>
      <vt:lpstr>Isotopen natuurlijk uranium</vt:lpstr>
      <vt:lpstr>Verstrooiing van neutronen</vt:lpstr>
      <vt:lpstr>Modereren van neutronen</vt:lpstr>
      <vt:lpstr>Reactortheorie: moderatoren</vt:lpstr>
      <vt:lpstr>Neutron energieverdelingen</vt:lpstr>
      <vt:lpstr>Neutron energieverdelingen</vt:lpstr>
      <vt:lpstr>Eigenschappen van nucleaire brandstof</vt:lpstr>
      <vt:lpstr>Reactor brandstof</vt:lpstr>
      <vt:lpstr>Neutron moderatoren</vt:lpstr>
      <vt:lpstr>Energiespectra van neutronen</vt:lpstr>
      <vt:lpstr>Reacties en neutron energie</vt:lpstr>
      <vt:lpstr>Cross secties en neutron flux</vt:lpstr>
      <vt:lpstr>Dia 67</vt:lpstr>
      <vt:lpstr>Gemiddelde werkzame doorsneden</vt:lpstr>
      <vt:lpstr>Vermenigvuldiging in oneindig medium</vt:lpstr>
      <vt:lpstr>Back-up slides</vt:lpstr>
      <vt:lpstr>Neutronenbalans</vt:lpstr>
      <vt:lpstr>Geval 1: snelle neutronen</vt:lpstr>
      <vt:lpstr>Geval 2: intermediate neutronen</vt:lpstr>
      <vt:lpstr>Geval 3: thermische neutronen</vt:lpstr>
      <vt:lpstr>Energy averaged reaction rates</vt:lpstr>
      <vt:lpstr>Diffractieve verstrooiing</vt:lpstr>
      <vt:lpstr>Diffractieve verstrooiing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1381</cp:revision>
  <cp:lastPrinted>2002-09-13T18:52:55Z</cp:lastPrinted>
  <dcterms:created xsi:type="dcterms:W3CDTF">2001-01-08T10:28:24Z</dcterms:created>
  <dcterms:modified xsi:type="dcterms:W3CDTF">2011-10-17T21:58:08Z</dcterms:modified>
</cp:coreProperties>
</file>