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handoutMasterIdLst>
    <p:handoutMasterId r:id="rId70"/>
  </p:handoutMasterIdLst>
  <p:sldIdLst>
    <p:sldId id="310" r:id="rId2"/>
    <p:sldId id="967" r:id="rId3"/>
    <p:sldId id="1023" r:id="rId4"/>
    <p:sldId id="1024" r:id="rId5"/>
    <p:sldId id="1025" r:id="rId6"/>
    <p:sldId id="1026" r:id="rId7"/>
    <p:sldId id="1027" r:id="rId8"/>
    <p:sldId id="1028" r:id="rId9"/>
    <p:sldId id="1029" r:id="rId10"/>
    <p:sldId id="1030" r:id="rId11"/>
    <p:sldId id="1031" r:id="rId12"/>
    <p:sldId id="1032" r:id="rId13"/>
    <p:sldId id="1033" r:id="rId14"/>
    <p:sldId id="1034" r:id="rId15"/>
    <p:sldId id="1035" r:id="rId16"/>
    <p:sldId id="1020" r:id="rId17"/>
    <p:sldId id="1022" r:id="rId18"/>
    <p:sldId id="1036" r:id="rId19"/>
    <p:sldId id="1037" r:id="rId20"/>
    <p:sldId id="1038" r:id="rId21"/>
    <p:sldId id="1039" r:id="rId22"/>
    <p:sldId id="1040" r:id="rId23"/>
    <p:sldId id="1041" r:id="rId24"/>
    <p:sldId id="1042" r:id="rId25"/>
    <p:sldId id="1043" r:id="rId26"/>
    <p:sldId id="1044" r:id="rId27"/>
    <p:sldId id="1045" r:id="rId28"/>
    <p:sldId id="1046" r:id="rId29"/>
    <p:sldId id="1047" r:id="rId30"/>
    <p:sldId id="1048" r:id="rId31"/>
    <p:sldId id="1049" r:id="rId32"/>
    <p:sldId id="1051" r:id="rId33"/>
    <p:sldId id="1050" r:id="rId34"/>
    <p:sldId id="1052" r:id="rId35"/>
    <p:sldId id="1053" r:id="rId36"/>
    <p:sldId id="1054" r:id="rId37"/>
    <p:sldId id="1056" r:id="rId38"/>
    <p:sldId id="1057" r:id="rId39"/>
    <p:sldId id="1058" r:id="rId40"/>
    <p:sldId id="1059" r:id="rId41"/>
    <p:sldId id="1078" r:id="rId42"/>
    <p:sldId id="1060" r:id="rId43"/>
    <p:sldId id="1061" r:id="rId44"/>
    <p:sldId id="1062" r:id="rId45"/>
    <p:sldId id="1063" r:id="rId46"/>
    <p:sldId id="1064" r:id="rId47"/>
    <p:sldId id="1065" r:id="rId48"/>
    <p:sldId id="1066" r:id="rId49"/>
    <p:sldId id="1067" r:id="rId50"/>
    <p:sldId id="1068" r:id="rId51"/>
    <p:sldId id="1069" r:id="rId52"/>
    <p:sldId id="1070" r:id="rId53"/>
    <p:sldId id="1071" r:id="rId54"/>
    <p:sldId id="1072" r:id="rId55"/>
    <p:sldId id="1073" r:id="rId56"/>
    <p:sldId id="1074" r:id="rId57"/>
    <p:sldId id="1075" r:id="rId58"/>
    <p:sldId id="1076" r:id="rId59"/>
    <p:sldId id="1084" r:id="rId60"/>
    <p:sldId id="1085" r:id="rId61"/>
    <p:sldId id="1079" r:id="rId62"/>
    <p:sldId id="1080" r:id="rId63"/>
    <p:sldId id="1081" r:id="rId64"/>
    <p:sldId id="1082" r:id="rId65"/>
    <p:sldId id="1083" r:id="rId66"/>
    <p:sldId id="1077" r:id="rId67"/>
    <p:sldId id="1055" r:id="rId68"/>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0000"/>
    <a:srgbClr val="008000"/>
    <a:srgbClr val="CCFFCC"/>
    <a:srgbClr val="99FF99"/>
    <a:srgbClr val="FFCCCC"/>
    <a:srgbClr val="FFFFCC"/>
    <a:srgbClr val="FEFCAC"/>
    <a:srgbClr val="CCFF66"/>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66" d="100"/>
          <a:sy n="66" d="100"/>
        </p:scale>
        <p:origin x="-516"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23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2</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kern="1200" smtClean="0">
                <a:solidFill>
                  <a:schemeClr val="tx1"/>
                </a:solidFill>
                <a:latin typeface="Times" pitchFamily="18" charset="0"/>
                <a:ea typeface="+mn-ea"/>
                <a:cs typeface="+mn-cs"/>
              </a:rPr>
              <a:t>Verschil is 4 l per 100 km. Voor 8.6 l per 100 km hadden we 40 kWh/d. We besparen</a:t>
            </a:r>
          </a:p>
          <a:p>
            <a:r>
              <a:rPr lang="nl-NL" sz="1200" kern="1200" smtClean="0">
                <a:solidFill>
                  <a:schemeClr val="tx1"/>
                </a:solidFill>
                <a:latin typeface="Times" pitchFamily="18" charset="0"/>
                <a:ea typeface="+mn-ea"/>
                <a:cs typeface="+mn-cs"/>
              </a:rPr>
              <a:t>Dus 20 kWh/d. Dan levert 76000/20=3800 dagen; dus meer dan 10 jaar</a:t>
            </a:r>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32.png"/><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46.png"/><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0.xml"/><Relationship Id="rId7"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image" Target="../media/image49.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oleObject" Target="../embeddings/oleObject28.bin"/><Relationship Id="rId5" Type="http://schemas.openxmlformats.org/officeDocument/2006/relationships/oleObject" Target="../embeddings/oleObject23.bin"/><Relationship Id="rId10" Type="http://schemas.openxmlformats.org/officeDocument/2006/relationships/image" Target="../media/image65.png"/><Relationship Id="rId4" Type="http://schemas.openxmlformats.org/officeDocument/2006/relationships/oleObject" Target="../embeddings/oleObject22.bin"/><Relationship Id="rId9"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74.png"/><Relationship Id="rId3" Type="http://schemas.openxmlformats.org/officeDocument/2006/relationships/notesSlide" Target="../notesSlides/notesSlide12.xml"/><Relationship Id="rId7" Type="http://schemas.openxmlformats.org/officeDocument/2006/relationships/image" Target="../media/image71.png"/><Relationship Id="rId12"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oleObject" Target="../embeddings/oleObject30.bin"/><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oleObject" Target="../embeddings/oleObject3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80.png"/><Relationship Id="rId4" Type="http://schemas.openxmlformats.org/officeDocument/2006/relationships/oleObject" Target="../embeddings/oleObject33.bin"/></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9.xml"/><Relationship Id="rId7" Type="http://schemas.openxmlformats.org/officeDocument/2006/relationships/oleObject" Target="../embeddings/oleObject35.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oleObject" Target="../embeddings/oleObject37.bin"/></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5.bin"/><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29.png"/><Relationship Id="rId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Gideon Koekoek</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27 september 2011</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Kernenergie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HOVO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2,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5334000"/>
          </a:xfrm>
        </p:spPr>
        <p:txBody>
          <a:bodyPr/>
          <a:lstStyle/>
          <a:p>
            <a:r>
              <a:rPr lang="en-US" sz="1800" b="0" smtClean="0">
                <a:latin typeface="Calibri" pitchFamily="34" charset="0"/>
                <a:cs typeface="Calibri" pitchFamily="34" charset="0"/>
              </a:rPr>
              <a:t>Energie gaat verloren in de rolweerstand van</a:t>
            </a:r>
          </a:p>
          <a:p>
            <a:pPr lvl="1"/>
            <a:r>
              <a:rPr lang="en-US" sz="1400" b="0" smtClean="0">
                <a:latin typeface="Calibri" pitchFamily="34" charset="0"/>
                <a:cs typeface="Calibri" pitchFamily="34" charset="0"/>
              </a:rPr>
              <a:t>Kogellagers en banden van de auto</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Schommelen van de auto (remsporen en geluid)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Aanname: de kracht van de rolweerstand is evenredig met gewicht van de auto en onafhankelijk van de snelheid</a:t>
            </a:r>
          </a:p>
          <a:p>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is de coefficient van rolweerstand: </a:t>
            </a:r>
            <a:r>
              <a:rPr lang="en-US" sz="1800" b="0" i="1" smtClean="0">
                <a:latin typeface="Calibri" pitchFamily="34" charset="0"/>
                <a:cs typeface="Calibri" pitchFamily="34" charset="0"/>
              </a:rPr>
              <a:t>F</a:t>
            </a:r>
            <a:r>
              <a:rPr lang="en-US" sz="1800" b="0" baseline="-25000" smtClean="0">
                <a:latin typeface="Calibri" pitchFamily="34" charset="0"/>
                <a:cs typeface="Calibri" pitchFamily="34" charset="0"/>
              </a:rPr>
              <a:t>cc</a:t>
            </a:r>
            <a:r>
              <a:rPr lang="en-US" sz="1800" b="0" smtClean="0">
                <a:latin typeface="Calibri" pitchFamily="34" charset="0"/>
                <a:cs typeface="Calibri" pitchFamily="34" charset="0"/>
              </a:rPr>
              <a:t> =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m</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g</a:t>
            </a:r>
          </a:p>
          <a:p>
            <a:r>
              <a:rPr lang="en-US" sz="1800" b="0" smtClean="0">
                <a:latin typeface="Calibri" pitchFamily="34" charset="0"/>
                <a:cs typeface="Calibri" pitchFamily="34" charset="0"/>
              </a:rPr>
              <a:t>Voorbeeld: auto van 1000 kg met snelheid van 31 m/s</a:t>
            </a:r>
          </a:p>
          <a:p>
            <a:pPr lvl="1"/>
            <a:r>
              <a:rPr lang="en-US" sz="1400" b="0" smtClean="0">
                <a:latin typeface="Calibri" pitchFamily="34" charset="0"/>
                <a:cs typeface="Calibri" pitchFamily="34" charset="0"/>
              </a:rPr>
              <a:t>Vermogen nodig om rolweerstand te overwinnen</a:t>
            </a: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Voor welke snelheid zijn rol- en luchtweerstand gelijk?</a:t>
            </a:r>
            <a:endParaRPr lang="en-US" sz="1400" b="0" baseline="3000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Rolweerstand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1436687" y="3916362"/>
          <a:ext cx="4735513" cy="274638"/>
        </p:xfrm>
        <a:graphic>
          <a:graphicData uri="http://schemas.openxmlformats.org/presentationml/2006/ole">
            <p:oleObj spid="_x0000_s307202" name="Equation" r:id="rId3" imgW="3517560" imgH="203040" progId="Equation.DSMT4">
              <p:embed/>
            </p:oleObj>
          </a:graphicData>
        </a:graphic>
      </p:graphicFrame>
      <p:graphicFrame>
        <p:nvGraphicFramePr>
          <p:cNvPr id="307205" name="Object 5"/>
          <p:cNvGraphicFramePr>
            <a:graphicFrameLocks noChangeAspect="1"/>
          </p:cNvGraphicFramePr>
          <p:nvPr/>
        </p:nvGraphicFramePr>
        <p:xfrm>
          <a:off x="1600200" y="4416841"/>
          <a:ext cx="4765675" cy="652463"/>
        </p:xfrm>
        <a:graphic>
          <a:graphicData uri="http://schemas.openxmlformats.org/presentationml/2006/ole">
            <p:oleObj spid="_x0000_s307205" name="Equation" r:id="rId4" imgW="3543120" imgH="482400" progId="Equation.DSMT4">
              <p:embed/>
            </p:oleObj>
          </a:graphicData>
        </a:graphic>
      </p:graphicFrame>
      <p:pic>
        <p:nvPicPr>
          <p:cNvPr id="307206" name="Picture 6"/>
          <p:cNvPicPr>
            <a:picLocks noChangeAspect="1" noChangeArrowheads="1"/>
          </p:cNvPicPr>
          <p:nvPr/>
        </p:nvPicPr>
        <p:blipFill>
          <a:blip r:embed="rId5" cstate="print"/>
          <a:srcRect/>
          <a:stretch>
            <a:fillRect/>
          </a:stretch>
        </p:blipFill>
        <p:spPr bwMode="auto">
          <a:xfrm>
            <a:off x="6324600" y="5029200"/>
            <a:ext cx="2667000" cy="1594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efficientie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2667000"/>
          </a:xfrm>
        </p:spPr>
        <p:txBody>
          <a:bodyPr/>
          <a:lstStyle/>
          <a:p>
            <a:r>
              <a:rPr lang="en-US" sz="1800" b="0" smtClean="0">
                <a:latin typeface="Calibri" pitchFamily="34" charset="0"/>
                <a:cs typeface="Calibri" pitchFamily="34" charset="0"/>
              </a:rPr>
              <a:t>Vermogen van auto’s </a:t>
            </a:r>
          </a:p>
          <a:p>
            <a:pPr lvl="1"/>
            <a:r>
              <a:rPr lang="en-US" sz="1400" b="0" smtClean="0">
                <a:latin typeface="Calibri" pitchFamily="34" charset="0"/>
                <a:cs typeface="Calibri" pitchFamily="34" charset="0"/>
              </a:rPr>
              <a:t>Neemt met de derde macht van de snelheid toe</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Twee keer zo snel vereist acht keer meer vermogen</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Top Gear</a:t>
            </a:r>
          </a:p>
          <a:p>
            <a:pPr lvl="1"/>
            <a:r>
              <a:rPr lang="en-US" sz="1400" b="0" smtClean="0">
                <a:latin typeface="Calibri" pitchFamily="34" charset="0"/>
                <a:cs typeface="Calibri" pitchFamily="34" charset="0"/>
              </a:rPr>
              <a:t>Bugatti Veyron</a:t>
            </a:r>
          </a:p>
          <a:p>
            <a:pPr lvl="2"/>
            <a:r>
              <a:rPr lang="en-US" sz="1000" b="0" smtClean="0">
                <a:latin typeface="Calibri" pitchFamily="34" charset="0"/>
                <a:cs typeface="Calibri" pitchFamily="34" charset="0"/>
              </a:rPr>
              <a:t>1001 pk</a:t>
            </a:r>
          </a:p>
          <a:p>
            <a:pPr lvl="2"/>
            <a:r>
              <a:rPr lang="en-US" sz="1000" b="0" smtClean="0">
                <a:latin typeface="Calibri" pitchFamily="34" charset="0"/>
                <a:cs typeface="Calibri" pitchFamily="34" charset="0"/>
              </a:rPr>
              <a:t>Topsnelheid 408 km/uur</a:t>
            </a:r>
          </a:p>
          <a:p>
            <a:pPr lvl="1"/>
            <a:r>
              <a:rPr lang="en-US" sz="1400" b="0" smtClean="0">
                <a:latin typeface="Calibri" pitchFamily="34" charset="0"/>
                <a:cs typeface="Calibri" pitchFamily="34" charset="0"/>
              </a:rPr>
              <a:t>Bugatti Veyron Super Sport</a:t>
            </a:r>
          </a:p>
          <a:p>
            <a:pPr lvl="2"/>
            <a:r>
              <a:rPr lang="en-US" sz="1000" b="0" smtClean="0">
                <a:latin typeface="Calibri" pitchFamily="34" charset="0"/>
                <a:cs typeface="Calibri" pitchFamily="34" charset="0"/>
              </a:rPr>
              <a:t>1200 pk</a:t>
            </a:r>
          </a:p>
          <a:p>
            <a:pPr lvl="2"/>
            <a:r>
              <a:rPr lang="en-US" sz="1000" b="0" smtClean="0">
                <a:latin typeface="Calibri" pitchFamily="34" charset="0"/>
                <a:cs typeface="Calibri" pitchFamily="34" charset="0"/>
              </a:rPr>
              <a:t>Topsnelheid?</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Topsnelheid en motorvermogen</a:t>
            </a:r>
            <a:endParaRPr lang="en-US" i="1" kern="1200" dirty="0" smtClean="0">
              <a:solidFill>
                <a:srgbClr val="000099"/>
              </a:solidFill>
              <a:ea typeface="+mn-ea"/>
              <a:cs typeface="+mn-cs"/>
            </a:endParaRPr>
          </a:p>
        </p:txBody>
      </p:sp>
      <p:pic>
        <p:nvPicPr>
          <p:cNvPr id="309252" name="Picture 4"/>
          <p:cNvPicPr>
            <a:picLocks noChangeAspect="1" noChangeArrowheads="1"/>
          </p:cNvPicPr>
          <p:nvPr/>
        </p:nvPicPr>
        <p:blipFill>
          <a:blip r:embed="rId3" cstate="print"/>
          <a:srcRect/>
          <a:stretch>
            <a:fillRect/>
          </a:stretch>
        </p:blipFill>
        <p:spPr bwMode="auto">
          <a:xfrm>
            <a:off x="5943600" y="1447800"/>
            <a:ext cx="3164366" cy="5381625"/>
          </a:xfrm>
          <a:prstGeom prst="rect">
            <a:avLst/>
          </a:prstGeom>
          <a:noFill/>
          <a:ln w="9525">
            <a:noFill/>
            <a:miter lim="800000"/>
            <a:headEnd/>
            <a:tailEnd/>
          </a:ln>
        </p:spPr>
      </p:pic>
      <p:pic>
        <p:nvPicPr>
          <p:cNvPr id="309253" name="Picture 5"/>
          <p:cNvPicPr>
            <a:picLocks noChangeAspect="1" noChangeArrowheads="1"/>
          </p:cNvPicPr>
          <p:nvPr/>
        </p:nvPicPr>
        <p:blipFill>
          <a:blip r:embed="rId4" cstate="print"/>
          <a:srcRect/>
          <a:stretch>
            <a:fillRect/>
          </a:stretch>
        </p:blipFill>
        <p:spPr bwMode="auto">
          <a:xfrm>
            <a:off x="2971799" y="3377950"/>
            <a:ext cx="2882639" cy="3343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3124200"/>
          </a:xfrm>
        </p:spPr>
        <p:txBody>
          <a:bodyPr/>
          <a:lstStyle/>
          <a:p>
            <a:r>
              <a:rPr lang="en-US" sz="1800" b="0" smtClean="0">
                <a:latin typeface="Calibri" pitchFamily="34" charset="0"/>
                <a:cs typeface="Calibri" pitchFamily="34" charset="0"/>
              </a:rPr>
              <a:t>Er zijn genoeg energie efficiente auto’s te koop</a:t>
            </a:r>
          </a:p>
          <a:p>
            <a:pPr lvl="1"/>
            <a:r>
              <a:rPr lang="en-US" sz="1400" b="0" smtClean="0">
                <a:latin typeface="Calibri" pitchFamily="34" charset="0"/>
                <a:cs typeface="Calibri" pitchFamily="34" charset="0"/>
              </a:rPr>
              <a:t>Iedereen moet zelf weten wat hij/zij wil</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Politieke argumenten</a:t>
            </a:r>
          </a:p>
          <a:p>
            <a:pPr lvl="2"/>
            <a:r>
              <a:rPr lang="en-US" sz="1000" b="0" smtClean="0">
                <a:latin typeface="Calibri" pitchFamily="34" charset="0"/>
                <a:cs typeface="Calibri" pitchFamily="34" charset="0"/>
              </a:rPr>
              <a:t>Meer belasting op brandstof, belasting op weinig efficiente auto’s, etc</a:t>
            </a:r>
          </a:p>
          <a:p>
            <a:pPr lvl="2"/>
            <a:r>
              <a:rPr lang="en-US" sz="1000" b="0" smtClean="0">
                <a:latin typeface="Calibri" pitchFamily="34" charset="0"/>
                <a:cs typeface="Calibri" pitchFamily="34" charset="0"/>
              </a:rPr>
              <a:t>Is dat etisch verdedigbaar?</a:t>
            </a:r>
          </a:p>
          <a:p>
            <a:r>
              <a:rPr lang="en-US" sz="1800" b="0" smtClean="0">
                <a:latin typeface="Calibri" pitchFamily="34" charset="0"/>
                <a:cs typeface="Calibri" pitchFamily="34" charset="0"/>
              </a:rPr>
              <a:t>Nieuwe technologie</a:t>
            </a:r>
          </a:p>
          <a:p>
            <a:pPr lvl="1"/>
            <a:r>
              <a:rPr lang="en-US" sz="14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Waterstof auto’s</a:t>
            </a:r>
          </a:p>
          <a:p>
            <a:pPr lvl="1"/>
            <a:r>
              <a:rPr lang="en-US" sz="1400" b="0" smtClean="0">
                <a:latin typeface="Calibri" pitchFamily="34" charset="0"/>
                <a:cs typeface="Calibri" pitchFamily="34" charset="0"/>
              </a:rPr>
              <a:t>Perslucht aandrijving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auto’s</a:t>
            </a:r>
            <a:endParaRPr lang="en-US" i="1" kern="1200" dirty="0" smtClean="0">
              <a:solidFill>
                <a:srgbClr val="000099"/>
              </a:solidFill>
              <a:ea typeface="+mn-ea"/>
              <a:cs typeface="+mn-cs"/>
            </a:endParaRPr>
          </a:p>
        </p:txBody>
      </p:sp>
      <p:pic>
        <p:nvPicPr>
          <p:cNvPr id="310274" name="Picture 2"/>
          <p:cNvPicPr>
            <a:picLocks noChangeAspect="1" noChangeArrowheads="1"/>
          </p:cNvPicPr>
          <p:nvPr/>
        </p:nvPicPr>
        <p:blipFill>
          <a:blip r:embed="rId3" cstate="print"/>
          <a:srcRect/>
          <a:stretch>
            <a:fillRect/>
          </a:stretch>
        </p:blipFill>
        <p:spPr bwMode="auto">
          <a:xfrm>
            <a:off x="3406938" y="3276600"/>
            <a:ext cx="573706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Elektrische generator gekoppeld aan wielen</a:t>
            </a:r>
          </a:p>
          <a:p>
            <a:pPr lvl="2"/>
            <a:r>
              <a:rPr lang="en-US" sz="1000" b="0" smtClean="0">
                <a:latin typeface="Calibri" pitchFamily="34" charset="0"/>
                <a:cs typeface="Calibri" pitchFamily="34" charset="0"/>
              </a:rPr>
              <a:t>Kan een batterij of supercondensator opladen</a:t>
            </a:r>
          </a:p>
          <a:p>
            <a:pPr lvl="2"/>
            <a:r>
              <a:rPr lang="en-US" sz="1000" b="0" smtClean="0">
                <a:latin typeface="Calibri" pitchFamily="34" charset="0"/>
                <a:cs typeface="Calibri" pitchFamily="34" charset="0"/>
              </a:rPr>
              <a:t>Slaat ongeveer 50% van de remenergie op</a:t>
            </a:r>
          </a:p>
          <a:p>
            <a:pPr lvl="1"/>
            <a:r>
              <a:rPr lang="en-US" sz="1400" b="0" smtClean="0">
                <a:latin typeface="Calibri" pitchFamily="34" charset="0"/>
                <a:cs typeface="Calibri" pitchFamily="34" charset="0"/>
              </a:rPr>
              <a:t>Hydrolische motoren gekoppeld aan wielen</a:t>
            </a:r>
          </a:p>
          <a:p>
            <a:pPr lvl="2"/>
            <a:r>
              <a:rPr lang="en-US" sz="1000" b="0" smtClean="0">
                <a:latin typeface="Calibri" pitchFamily="34" charset="0"/>
                <a:cs typeface="Calibri" pitchFamily="34" charset="0"/>
              </a:rPr>
              <a:t>Maken perslucht en slaan die op</a:t>
            </a:r>
          </a:p>
          <a:p>
            <a:pPr lvl="2"/>
            <a:r>
              <a:rPr lang="en-US" sz="1000" b="0" smtClean="0">
                <a:latin typeface="Calibri" pitchFamily="34" charset="0"/>
                <a:cs typeface="Calibri" pitchFamily="34" charset="0"/>
              </a:rPr>
              <a:t>Slaat ongeveer 70% van de remenergie op</a:t>
            </a:r>
          </a:p>
          <a:p>
            <a:pPr lvl="1"/>
            <a:r>
              <a:rPr lang="en-US" sz="1400" b="0" smtClean="0">
                <a:latin typeface="Calibri" pitchFamily="34" charset="0"/>
                <a:cs typeface="Calibri" pitchFamily="34" charset="0"/>
              </a:rPr>
              <a:t>Energieopslag in een vliegwiel</a:t>
            </a:r>
          </a:p>
          <a:p>
            <a:pPr lvl="2"/>
            <a:r>
              <a:rPr lang="en-US" sz="1000" b="0" smtClean="0">
                <a:latin typeface="Calibri" pitchFamily="34" charset="0"/>
                <a:cs typeface="Calibri" pitchFamily="34" charset="0"/>
              </a:rPr>
              <a:t>Ongeveer 70% opslag van remenergie</a:t>
            </a:r>
          </a:p>
          <a:p>
            <a:pPr lvl="1"/>
            <a:r>
              <a:rPr lang="en-US" sz="1400" b="0" smtClean="0">
                <a:latin typeface="Calibri" pitchFamily="34" charset="0"/>
                <a:cs typeface="Calibri" pitchFamily="34" charset="0"/>
              </a:rPr>
              <a:t>Brandstof consumptie wordt minder met</a:t>
            </a:r>
          </a:p>
          <a:p>
            <a:pPr lvl="2"/>
            <a:r>
              <a:rPr lang="en-US" sz="1000" b="0" smtClean="0">
                <a:latin typeface="Calibri" pitchFamily="34" charset="0"/>
                <a:cs typeface="Calibri" pitchFamily="34" charset="0"/>
              </a:rPr>
              <a:t>30% voor standaard rijgedrag</a:t>
            </a:r>
          </a:p>
          <a:p>
            <a:pPr lvl="2"/>
            <a:r>
              <a:rPr lang="en-US" sz="1000" b="0" smtClean="0">
                <a:latin typeface="Calibri" pitchFamily="34" charset="0"/>
                <a:cs typeface="Calibri" pitchFamily="34" charset="0"/>
              </a:rPr>
              <a:t>50% rijden in de stad</a:t>
            </a:r>
          </a:p>
          <a:p>
            <a:pPr lvl="1"/>
            <a:r>
              <a:rPr lang="en-US" sz="1400" b="0" smtClean="0">
                <a:latin typeface="Calibri" pitchFamily="34" charset="0"/>
                <a:cs typeface="Calibri" pitchFamily="34" charset="0"/>
              </a:rPr>
              <a:t>Heuvelstations</a:t>
            </a:r>
          </a:p>
          <a:p>
            <a:r>
              <a:rPr lang="en-US" sz="18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Niet zo efficient als sommige advertenties beweren</a:t>
            </a:r>
          </a:p>
          <a:p>
            <a:pPr lvl="1"/>
            <a:r>
              <a:rPr lang="en-US" sz="1400" b="0" smtClean="0">
                <a:latin typeface="Calibri" pitchFamily="34" charset="0"/>
                <a:cs typeface="Calibri" pitchFamily="34" charset="0"/>
              </a:rPr>
              <a:t>Not zo slecht als Top Gear stelt</a:t>
            </a:r>
          </a:p>
          <a:p>
            <a:pPr lvl="1"/>
            <a:r>
              <a:rPr lang="en-US" sz="1400" b="0" smtClean="0">
                <a:latin typeface="Calibri" pitchFamily="34" charset="0"/>
                <a:cs typeface="Calibri" pitchFamily="34" charset="0"/>
              </a:rPr>
              <a:t>Reductie tot 30% van fossiel brandstofgebruik is mogelijk</a:t>
            </a:r>
          </a:p>
          <a:p>
            <a:pPr lvl="2"/>
            <a:r>
              <a:rPr lang="en-US" sz="1000" b="0" smtClean="0">
                <a:latin typeface="Calibri" pitchFamily="34" charset="0"/>
                <a:cs typeface="Calibri" pitchFamily="34" charset="0"/>
              </a:rPr>
              <a:t>Is dat voldoende?</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1298" name="Picture 2"/>
          <p:cNvPicPr>
            <a:picLocks noChangeAspect="1" noChangeArrowheads="1"/>
          </p:cNvPicPr>
          <p:nvPr/>
        </p:nvPicPr>
        <p:blipFill>
          <a:blip r:embed="rId3" cstate="print"/>
          <a:srcRect/>
          <a:stretch>
            <a:fillRect/>
          </a:stretch>
        </p:blipFill>
        <p:spPr bwMode="auto">
          <a:xfrm>
            <a:off x="4876800" y="1295400"/>
            <a:ext cx="3971925" cy="1619250"/>
          </a:xfrm>
          <a:prstGeom prst="rect">
            <a:avLst/>
          </a:prstGeom>
          <a:noFill/>
          <a:ln w="9525">
            <a:noFill/>
            <a:miter lim="800000"/>
            <a:headEnd/>
            <a:tailEnd/>
          </a:ln>
        </p:spPr>
      </p:pic>
      <p:pic>
        <p:nvPicPr>
          <p:cNvPr id="311299" name="Picture 3"/>
          <p:cNvPicPr>
            <a:picLocks noChangeAspect="1" noChangeArrowheads="1"/>
          </p:cNvPicPr>
          <p:nvPr/>
        </p:nvPicPr>
        <p:blipFill>
          <a:blip r:embed="rId4" cstate="print"/>
          <a:srcRect/>
          <a:stretch>
            <a:fillRect/>
          </a:stretch>
        </p:blipFill>
        <p:spPr bwMode="auto">
          <a:xfrm>
            <a:off x="6086475" y="3438525"/>
            <a:ext cx="3057525" cy="341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Verschillende modellen leverbaar</a:t>
            </a:r>
          </a:p>
          <a:p>
            <a:pPr lvl="2"/>
            <a:r>
              <a:rPr lang="en-US" sz="1000" b="0" smtClean="0">
                <a:latin typeface="Calibri" pitchFamily="34" charset="0"/>
                <a:cs typeface="Calibri" pitchFamily="34" charset="0"/>
              </a:rPr>
              <a:t>Ongeveer 4 keer efficienter dan fossiele brandstof</a:t>
            </a:r>
          </a:p>
          <a:p>
            <a:pPr lvl="1"/>
            <a:r>
              <a:rPr lang="en-US" sz="1400" b="0" smtClean="0">
                <a:latin typeface="Calibri" pitchFamily="34" charset="0"/>
                <a:cs typeface="Calibri" pitchFamily="34" charset="0"/>
              </a:rPr>
              <a:t>Zelfs als de elektriciteit met fossiele brandstof geproduceerd wordt, is de totale CO2 emissie slechts 100 g/km</a:t>
            </a:r>
          </a:p>
          <a:p>
            <a:pPr lvl="2"/>
            <a:r>
              <a:rPr lang="en-US" sz="1000" b="0" smtClean="0">
                <a:latin typeface="Calibri" pitchFamily="34" charset="0"/>
                <a:cs typeface="Calibri" pitchFamily="34" charset="0"/>
              </a:rPr>
              <a:t>Vergelijkbaar met de 3 liter Polo</a:t>
            </a:r>
          </a:p>
          <a:p>
            <a:pPr lvl="2"/>
            <a:r>
              <a:rPr lang="en-US" sz="1000" b="0" smtClean="0">
                <a:latin typeface="Calibri" pitchFamily="34" charset="0"/>
                <a:cs typeface="Calibri" pitchFamily="34" charset="0"/>
              </a:rPr>
              <a:t>Problemen met batterijen bespreken we later</a:t>
            </a:r>
          </a:p>
          <a:p>
            <a:r>
              <a:rPr lang="en-US" sz="1800" b="0" smtClean="0">
                <a:latin typeface="Calibri" pitchFamily="34" charset="0"/>
                <a:cs typeface="Calibri" pitchFamily="34" charset="0"/>
              </a:rPr>
              <a:t>Waterstof en perslucht</a:t>
            </a:r>
          </a:p>
          <a:p>
            <a:pPr lvl="1"/>
            <a:r>
              <a:rPr lang="en-US" sz="1400" b="0" smtClean="0">
                <a:latin typeface="Calibri" pitchFamily="34" charset="0"/>
                <a:cs typeface="Calibri" pitchFamily="34" charset="0"/>
              </a:rPr>
              <a:t>Waterstof is geen energiebron, maar                              energiedrager</a:t>
            </a:r>
          </a:p>
          <a:p>
            <a:pPr lvl="1"/>
            <a:r>
              <a:rPr lang="en-US" sz="1400" b="0" smtClean="0">
                <a:latin typeface="Calibri" pitchFamily="34" charset="0"/>
                <a:cs typeface="Calibri" pitchFamily="34" charset="0"/>
              </a:rPr>
              <a:t>Huidige waterstofauto’s zijn inefficient</a:t>
            </a:r>
          </a:p>
          <a:p>
            <a:pPr lvl="1"/>
            <a:r>
              <a:rPr lang="en-US" sz="1400" b="0" smtClean="0">
                <a:latin typeface="Calibri" pitchFamily="34" charset="0"/>
                <a:cs typeface="Calibri" pitchFamily="34" charset="0"/>
              </a:rPr>
              <a:t>Perslucht heeft een lage energiedichtheid</a:t>
            </a:r>
            <a:endParaRPr lang="en-US" sz="10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6384470" y="2667000"/>
            <a:ext cx="2759529" cy="4191000"/>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6796088" y="1066800"/>
            <a:ext cx="2347912" cy="1518102"/>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245428"/>
            <a:ext cx="2667000" cy="2612571"/>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a:off x="4343400" y="2667000"/>
            <a:ext cx="202202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Verschillende vormen van transport</a:t>
            </a:r>
          </a:p>
          <a:p>
            <a:pPr lvl="1"/>
            <a:r>
              <a:rPr lang="en-US" sz="1400" b="0" smtClean="0">
                <a:latin typeface="Calibri" pitchFamily="34" charset="0"/>
                <a:cs typeface="Calibri" pitchFamily="34" charset="0"/>
              </a:rPr>
              <a:t>Consumptie in kWh per 100 passagier-km</a:t>
            </a:r>
          </a:p>
          <a:p>
            <a:pPr lvl="1"/>
            <a:r>
              <a:rPr lang="en-US" sz="1400" b="0" smtClean="0">
                <a:latin typeface="Calibri" pitchFamily="34" charset="0"/>
                <a:cs typeface="Calibri" pitchFamily="34" charset="0"/>
              </a:rPr>
              <a:t>Snelheid van transport in km/uur</a:t>
            </a:r>
          </a:p>
          <a:p>
            <a:pPr lvl="1"/>
            <a:r>
              <a:rPr lang="en-US" sz="1400" b="0" smtClean="0">
                <a:latin typeface="Calibri" pitchFamily="34" charset="0"/>
                <a:cs typeface="Calibri" pitchFamily="34" charset="0"/>
              </a:rPr>
              <a:t>Car (1) is</a:t>
            </a:r>
          </a:p>
          <a:p>
            <a:pPr lvl="2"/>
            <a:r>
              <a:rPr lang="en-US" sz="1000" b="0" smtClean="0">
                <a:latin typeface="Calibri" pitchFamily="34" charset="0"/>
                <a:cs typeface="Calibri" pitchFamily="34" charset="0"/>
              </a:rPr>
              <a:t>Gemiddelde auto 33 mpg met 1 passagier</a:t>
            </a:r>
          </a:p>
          <a:p>
            <a:pPr lvl="1"/>
            <a:r>
              <a:rPr lang="en-US" sz="1400" b="0" smtClean="0">
                <a:latin typeface="Calibri" pitchFamily="34" charset="0"/>
                <a:cs typeface="Calibri" pitchFamily="34" charset="0"/>
              </a:rPr>
              <a:t>Bus is</a:t>
            </a:r>
          </a:p>
          <a:p>
            <a:pPr lvl="2"/>
            <a:r>
              <a:rPr lang="en-US" sz="1000" b="0" smtClean="0">
                <a:latin typeface="Calibri" pitchFamily="34" charset="0"/>
                <a:cs typeface="Calibri" pitchFamily="34" charset="0"/>
              </a:rPr>
              <a:t>Gemiddelde van alle bussen in London</a:t>
            </a:r>
          </a:p>
          <a:p>
            <a:pPr lvl="1"/>
            <a:r>
              <a:rPr lang="en-US" sz="1400" b="0" smtClean="0">
                <a:latin typeface="Calibri" pitchFamily="34" charset="0"/>
                <a:cs typeface="Calibri" pitchFamily="34" charset="0"/>
              </a:rPr>
              <a:t>Metro</a:t>
            </a:r>
          </a:p>
          <a:p>
            <a:pPr lvl="2"/>
            <a:r>
              <a:rPr lang="en-US" sz="1000" b="0" smtClean="0">
                <a:latin typeface="Calibri" pitchFamily="34" charset="0"/>
                <a:cs typeface="Calibri" pitchFamily="34" charset="0"/>
              </a:rPr>
              <a:t>Prestatie van London Underground system</a:t>
            </a:r>
          </a:p>
          <a:p>
            <a:pPr lvl="1"/>
            <a:r>
              <a:rPr lang="en-US" sz="1400" b="0" smtClean="0">
                <a:latin typeface="Calibri" pitchFamily="34" charset="0"/>
                <a:cs typeface="Calibri" pitchFamily="34" charset="0"/>
              </a:rPr>
              <a:t>Catamaran</a:t>
            </a:r>
          </a:p>
          <a:p>
            <a:pPr lvl="2"/>
            <a:r>
              <a:rPr lang="en-US" sz="1000" b="0" smtClean="0">
                <a:latin typeface="Calibri" pitchFamily="34" charset="0"/>
                <a:cs typeface="Calibri" pitchFamily="34" charset="0"/>
              </a:rPr>
              <a:t>Diesel aangedreven boot</a:t>
            </a:r>
          </a:p>
          <a:p>
            <a:r>
              <a:rPr lang="en-US" sz="1800" b="0" smtClean="0">
                <a:latin typeface="Calibri" pitchFamily="34" charset="0"/>
                <a:cs typeface="Calibri" pitchFamily="34" charset="0"/>
              </a:rPr>
              <a:t>Notatie</a:t>
            </a:r>
          </a:p>
          <a:p>
            <a:pPr lvl="1"/>
            <a:r>
              <a:rPr lang="en-US" sz="1400" b="0" smtClean="0">
                <a:latin typeface="Calibri" pitchFamily="34" charset="0"/>
                <a:cs typeface="Calibri" pitchFamily="34" charset="0"/>
              </a:rPr>
              <a:t>Holle symbolen: beste prestatie</a:t>
            </a:r>
          </a:p>
          <a:p>
            <a:pPr lvl="2"/>
            <a:r>
              <a:rPr lang="en-US" sz="1000" b="0" smtClean="0">
                <a:latin typeface="Calibri" pitchFamily="34" charset="0"/>
                <a:cs typeface="Calibri" pitchFamily="34" charset="0"/>
              </a:rPr>
              <a:t>Alle zitplaatsen vol</a:t>
            </a:r>
          </a:p>
          <a:p>
            <a:pPr lvl="1"/>
            <a:r>
              <a:rPr lang="en-US" sz="1400" b="0" smtClean="0">
                <a:latin typeface="Calibri" pitchFamily="34" charset="0"/>
                <a:cs typeface="Calibri" pitchFamily="34" charset="0"/>
              </a:rPr>
              <a:t>Volle symbolen: actuele prestatie</a:t>
            </a:r>
          </a:p>
          <a:p>
            <a:endParaRPr lang="en-US" smtClean="0">
              <a:latin typeface="Calibri" pitchFamily="34" charset="0"/>
              <a:cs typeface="Calibri" pitchFamily="34" charset="0"/>
            </a:endParaRPr>
          </a:p>
          <a:p>
            <a:endParaRPr lang="nl-NL"/>
          </a:p>
        </p:txBody>
      </p:sp>
      <p:sp>
        <p:nvSpPr>
          <p:cNvPr id="6"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13346" name="Picture 2"/>
          <p:cNvPicPr>
            <a:picLocks noChangeAspect="1" noChangeArrowheads="1"/>
          </p:cNvPicPr>
          <p:nvPr/>
        </p:nvPicPr>
        <p:blipFill>
          <a:blip r:embed="rId2" cstate="print"/>
          <a:srcRect/>
          <a:stretch>
            <a:fillRect/>
          </a:stretch>
        </p:blipFill>
        <p:spPr bwMode="auto">
          <a:xfrm>
            <a:off x="4392284" y="0"/>
            <a:ext cx="4751717" cy="6858001"/>
          </a:xfrm>
          <a:prstGeom prst="rect">
            <a:avLst/>
          </a:prstGeom>
          <a:noFill/>
          <a:ln w="9525">
            <a:noFill/>
            <a:miter lim="800000"/>
            <a:headEnd/>
            <a:tailEnd/>
          </a:ln>
        </p:spPr>
      </p:pic>
      <p:sp>
        <p:nvSpPr>
          <p:cNvPr id="8" name="Rectangle 2"/>
          <p:cNvSpPr>
            <a:spLocks noGrp="1" noChangeArrowheads="1"/>
          </p:cNvSpPr>
          <p:nvPr>
            <p:ph type="title"/>
          </p:nvPr>
        </p:nvSpPr>
        <p:spPr>
          <a:xfrm>
            <a:off x="0" y="0"/>
            <a:ext cx="5334000" cy="1143000"/>
          </a:xfrm>
        </p:spPr>
        <p:txBody>
          <a:bodyPr/>
          <a:lstStyle/>
          <a:p>
            <a:pPr>
              <a:defRPr/>
            </a:pPr>
            <a:r>
              <a:rPr lang="en-US" i="1" kern="1200" smtClean="0">
                <a:solidFill>
                  <a:srgbClr val="000099"/>
                </a:solidFill>
                <a:ea typeface="+mn-ea"/>
                <a:cs typeface="+mn-cs"/>
              </a:rPr>
              <a:t>Passagier vervoer</a:t>
            </a:r>
            <a:endParaRPr lang="en-US" i="1" kern="1200" dirty="0" smtClean="0">
              <a:solidFill>
                <a:srgbClr val="000099"/>
              </a:solidFill>
              <a:ea typeface="+mn-ea"/>
              <a:cs typeface="+mn-cs"/>
            </a:endParaRPr>
          </a:p>
        </p:txBody>
      </p:sp>
      <p:sp>
        <p:nvSpPr>
          <p:cNvPr id="7" name="Rechthoek 6"/>
          <p:cNvSpPr/>
          <p:nvPr/>
        </p:nvSpPr>
        <p:spPr bwMode="auto">
          <a:xfrm>
            <a:off x="8458200" y="0"/>
            <a:ext cx="68580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3048000"/>
          </a:xfrm>
        </p:spPr>
        <p:txBody>
          <a:bodyPr/>
          <a:lstStyle/>
          <a:p>
            <a:r>
              <a:rPr lang="en-US" sz="1800" b="0" smtClean="0">
                <a:latin typeface="Calibri" pitchFamily="34" charset="0"/>
                <a:cs typeface="Calibri" pitchFamily="34" charset="0"/>
              </a:rPr>
              <a:t>Energie van een auto wordt gebruikt voor overwinnen van </a:t>
            </a:r>
          </a:p>
          <a:p>
            <a:pPr lvl="1"/>
            <a:r>
              <a:rPr lang="en-US" sz="1400" b="0" smtClean="0">
                <a:latin typeface="Calibri" pitchFamily="34" charset="0"/>
                <a:cs typeface="Calibri" pitchFamily="34" charset="0"/>
              </a:rPr>
              <a:t>Luchtweerstand, rolweerstand</a:t>
            </a:r>
          </a:p>
          <a:p>
            <a:pPr lvl="1"/>
            <a:r>
              <a:rPr lang="en-US" sz="1400" b="0" smtClean="0">
                <a:latin typeface="Calibri" pitchFamily="34" charset="0"/>
                <a:cs typeface="Calibri" pitchFamily="34" charset="0"/>
              </a:rPr>
              <a:t>Voor de productie van warmte</a:t>
            </a:r>
          </a:p>
          <a:p>
            <a:r>
              <a:rPr lang="en-US" sz="1800" b="0" smtClean="0">
                <a:latin typeface="Calibri" pitchFamily="34" charset="0"/>
                <a:cs typeface="Calibri" pitchFamily="34" charset="0"/>
              </a:rPr>
              <a:t>Stadsverkeer wordt gedomineerd door energieverlies door remmen</a:t>
            </a:r>
          </a:p>
          <a:p>
            <a:r>
              <a:rPr lang="en-US" sz="1800" b="0" smtClean="0">
                <a:latin typeface="Calibri" pitchFamily="34" charset="0"/>
                <a:cs typeface="Calibri" pitchFamily="34" charset="0"/>
              </a:rPr>
              <a:t>Snelwegverkeer door luchtweerstand</a:t>
            </a:r>
          </a:p>
          <a:p>
            <a:r>
              <a:rPr lang="en-US" sz="1800" b="0" smtClean="0">
                <a:latin typeface="Calibri" pitchFamily="34" charset="0"/>
                <a:cs typeface="Calibri" pitchFamily="34" charset="0"/>
              </a:rPr>
              <a:t>Snelheid verlagen levert reductie van energie consumptie</a:t>
            </a:r>
          </a:p>
          <a:p>
            <a:r>
              <a:rPr lang="en-US" sz="1800" b="0" smtClean="0">
                <a:latin typeface="Calibri" pitchFamily="34" charset="0"/>
                <a:cs typeface="Calibri" pitchFamily="34" charset="0"/>
              </a:rPr>
              <a:t>Productie van een auto vereist forse hoeveelheid energie</a:t>
            </a:r>
          </a:p>
          <a:p>
            <a:r>
              <a:rPr lang="en-US" sz="1800" b="0" smtClean="0">
                <a:latin typeface="Calibri" pitchFamily="34" charset="0"/>
                <a:cs typeface="Calibri" pitchFamily="34" charset="0"/>
              </a:rPr>
              <a:t>Elektrische auto’s zijn veel efficienter dan auto’s op fossiele brandstof</a:t>
            </a:r>
          </a:p>
          <a:p>
            <a:r>
              <a:rPr lang="en-US" sz="1800" b="0" smtClean="0">
                <a:latin typeface="Calibri" pitchFamily="34" charset="0"/>
                <a:cs typeface="Calibri" pitchFamily="34" charset="0"/>
              </a:rPr>
              <a:t>Voor onze boekhouding: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Conclusies over auto’s</a:t>
            </a:r>
            <a:endParaRPr lang="en-US" i="1" kern="1200" dirty="0" smtClean="0">
              <a:solidFill>
                <a:srgbClr val="000099"/>
              </a:solidFill>
              <a:ea typeface="+mn-ea"/>
              <a:cs typeface="+mn-cs"/>
            </a:endParaRPr>
          </a:p>
        </p:txBody>
      </p:sp>
      <p:grpSp>
        <p:nvGrpSpPr>
          <p:cNvPr id="5" name="Groep 4"/>
          <p:cNvGrpSpPr/>
          <p:nvPr/>
        </p:nvGrpSpPr>
        <p:grpSpPr>
          <a:xfrm>
            <a:off x="6248400" y="4343400"/>
            <a:ext cx="2514600" cy="2057400"/>
            <a:chOff x="6248400" y="4800600"/>
            <a:chExt cx="2514600" cy="2057400"/>
          </a:xfrm>
        </p:grpSpPr>
        <p:sp>
          <p:nvSpPr>
            <p:cNvPr id="6" name="Rechthoek 5"/>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7" name="Rechthoek 6"/>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0" name="Tekstvak 9"/>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1" name="Tekstvak 10"/>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2" name="Tekstvak 11"/>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5334000"/>
          </a:xfrm>
        </p:spPr>
        <p:txBody>
          <a:bodyPr/>
          <a:lstStyle/>
          <a:p>
            <a:r>
              <a:rPr lang="en-US" sz="1800" b="0" smtClean="0">
                <a:latin typeface="Calibri" pitchFamily="34" charset="0"/>
                <a:cs typeface="Calibri" pitchFamily="34" charset="0"/>
              </a:rPr>
              <a:t>Vragen</a:t>
            </a:r>
          </a:p>
          <a:p>
            <a:pPr lvl="1"/>
            <a:r>
              <a:rPr lang="en-US" sz="14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Waar gaat de energie naar toe?</a:t>
            </a:r>
          </a:p>
          <a:p>
            <a:pPr lvl="1"/>
            <a:r>
              <a:rPr lang="en-US" sz="1400" b="0" smtClean="0">
                <a:latin typeface="Calibri" pitchFamily="34" charset="0"/>
                <a:cs typeface="Calibri" pitchFamily="34" charset="0"/>
              </a:rPr>
              <a:t>Kunnen we de efficientie van vliegtuigen verbeteren?</a:t>
            </a:r>
          </a:p>
          <a:p>
            <a:r>
              <a:rPr lang="en-US" sz="18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Stel dat we 1 intercontinentale vlucht per jaar doen</a:t>
            </a:r>
          </a:p>
          <a:p>
            <a:pPr lvl="1"/>
            <a:r>
              <a:rPr lang="en-US" sz="1400" b="0" smtClean="0">
                <a:latin typeface="Calibri" pitchFamily="34" charset="0"/>
                <a:cs typeface="Calibri" pitchFamily="34" charset="0"/>
              </a:rPr>
              <a:t>We gebruiken een Boeing 747-400</a:t>
            </a:r>
          </a:p>
          <a:p>
            <a:pPr lvl="2"/>
            <a:r>
              <a:rPr lang="en-US" sz="1200" b="0" smtClean="0">
                <a:latin typeface="Calibri" pitchFamily="34" charset="0"/>
                <a:cs typeface="Calibri" pitchFamily="34" charset="0"/>
              </a:rPr>
              <a:t>Die kan 416 passagiers over een afstand van 14000 km vervoeren</a:t>
            </a:r>
          </a:p>
          <a:p>
            <a:pPr lvl="2"/>
            <a:r>
              <a:rPr lang="en-US" sz="1200" b="0" smtClean="0">
                <a:latin typeface="Calibri" pitchFamily="34" charset="0"/>
                <a:cs typeface="Calibri" pitchFamily="34" charset="0"/>
              </a:rPr>
              <a:t>Verbruikt hierbij 240000 liter brandstof</a:t>
            </a:r>
          </a:p>
          <a:p>
            <a:pPr lvl="2"/>
            <a:r>
              <a:rPr lang="en-US" sz="1200" b="0" smtClean="0">
                <a:latin typeface="Calibri" pitchFamily="34" charset="0"/>
                <a:cs typeface="Calibri" pitchFamily="34" charset="0"/>
              </a:rPr>
              <a:t>Kerosine heeft een energieinhoud van 10 kWh/liter</a:t>
            </a:r>
          </a:p>
          <a:p>
            <a:pPr lvl="1"/>
            <a:r>
              <a:rPr lang="en-US" sz="1400" b="0" smtClean="0">
                <a:latin typeface="Calibri" pitchFamily="34" charset="0"/>
                <a:cs typeface="Calibri" pitchFamily="34" charset="0"/>
              </a:rPr>
              <a:t>Het energieverbruik is dan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Energieverbruik per dag is dan</a:t>
            </a:r>
          </a:p>
          <a:p>
            <a:pPr lvl="1"/>
            <a:r>
              <a:rPr lang="en-US" sz="1400" b="0" smtClean="0">
                <a:latin typeface="Calibri" pitchFamily="34" charset="0"/>
                <a:cs typeface="Calibri" pitchFamily="34" charset="0"/>
              </a:rPr>
              <a:t>Kan dat kloppen?</a:t>
            </a:r>
          </a:p>
          <a:p>
            <a:pPr lvl="2"/>
            <a:r>
              <a:rPr lang="en-US" sz="1200" b="0" smtClean="0">
                <a:latin typeface="Calibri" pitchFamily="34" charset="0"/>
                <a:cs typeface="Calibri" pitchFamily="34" charset="0"/>
              </a:rPr>
              <a:t>We overschatten afstand: Amsterdam Lost Angeles 9000 km, Cape Town 10000 km, Sydnes 17000 km</a:t>
            </a:r>
          </a:p>
          <a:p>
            <a:pPr lvl="2"/>
            <a:r>
              <a:rPr lang="en-US" sz="1200" b="0" smtClean="0">
                <a:latin typeface="Calibri" pitchFamily="34" charset="0"/>
                <a:cs typeface="Calibri" pitchFamily="34" charset="0"/>
              </a:rPr>
              <a:t>Realistisch zijn vliegtuigen gemiddeld 80% vol</a:t>
            </a:r>
          </a:p>
          <a:p>
            <a:pPr lvl="2"/>
            <a:r>
              <a:rPr lang="en-US" sz="1200" b="0" smtClean="0">
                <a:latin typeface="Calibri" pitchFamily="34" charset="0"/>
                <a:cs typeface="Calibri" pitchFamily="34" charset="0"/>
              </a:rPr>
              <a:t>Herschalen levert 30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a:t>
            </a:r>
            <a:endParaRPr lang="en-US" i="1" kern="1200" dirty="0" smtClean="0">
              <a:solidFill>
                <a:srgbClr val="000099"/>
              </a:solidFill>
              <a:ea typeface="+mn-ea"/>
              <a:cs typeface="+mn-cs"/>
            </a:endParaRPr>
          </a:p>
        </p:txBody>
      </p:sp>
      <p:graphicFrame>
        <p:nvGraphicFramePr>
          <p:cNvPr id="310274" name="Object 2"/>
          <p:cNvGraphicFramePr>
            <a:graphicFrameLocks noChangeAspect="1"/>
          </p:cNvGraphicFramePr>
          <p:nvPr/>
        </p:nvGraphicFramePr>
        <p:xfrm>
          <a:off x="1447800" y="4157663"/>
          <a:ext cx="5003800" cy="566737"/>
        </p:xfrm>
        <a:graphic>
          <a:graphicData uri="http://schemas.openxmlformats.org/presentationml/2006/ole">
            <p:oleObj spid="_x0000_s310274" name="Equation" r:id="rId3" imgW="3720960" imgH="419040" progId="Equation.DSMT4">
              <p:embed/>
            </p:oleObj>
          </a:graphicData>
        </a:graphic>
      </p:graphicFrame>
      <p:graphicFrame>
        <p:nvGraphicFramePr>
          <p:cNvPr id="310275" name="Object 3"/>
          <p:cNvGraphicFramePr>
            <a:graphicFrameLocks noChangeAspect="1"/>
          </p:cNvGraphicFramePr>
          <p:nvPr/>
        </p:nvGraphicFramePr>
        <p:xfrm>
          <a:off x="3581400" y="4767263"/>
          <a:ext cx="2424113" cy="566737"/>
        </p:xfrm>
        <a:graphic>
          <a:graphicData uri="http://schemas.openxmlformats.org/presentationml/2006/ole">
            <p:oleObj spid="_x0000_s310275" name="Equation" r:id="rId4" imgW="1803240" imgH="419040" progId="Equation.DSMT4">
              <p:embed/>
            </p:oleObj>
          </a:graphicData>
        </a:graphic>
      </p:graphicFrame>
      <p:pic>
        <p:nvPicPr>
          <p:cNvPr id="310276" name="Picture 4"/>
          <p:cNvPicPr>
            <a:picLocks noChangeAspect="1" noChangeArrowheads="1"/>
          </p:cNvPicPr>
          <p:nvPr/>
        </p:nvPicPr>
        <p:blipFill>
          <a:blip r:embed="rId5" cstate="print"/>
          <a:srcRect/>
          <a:stretch>
            <a:fillRect/>
          </a:stretch>
        </p:blipFill>
        <p:spPr bwMode="auto">
          <a:xfrm>
            <a:off x="6587914" y="1371600"/>
            <a:ext cx="2483893" cy="2971800"/>
          </a:xfrm>
          <a:prstGeom prst="rect">
            <a:avLst/>
          </a:prstGeom>
          <a:noFill/>
          <a:ln w="9525">
            <a:noFill/>
            <a:miter lim="800000"/>
            <a:headEnd/>
            <a:tailEnd/>
          </a:ln>
        </p:spPr>
      </p:pic>
      <p:grpSp>
        <p:nvGrpSpPr>
          <p:cNvPr id="20" name="Groep 19"/>
          <p:cNvGrpSpPr/>
          <p:nvPr/>
        </p:nvGrpSpPr>
        <p:grpSpPr>
          <a:xfrm>
            <a:off x="7696200" y="53340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5334000"/>
          </a:xfrm>
        </p:spPr>
        <p:txBody>
          <a:bodyPr/>
          <a:lstStyle/>
          <a:p>
            <a:r>
              <a:rPr lang="en-US" sz="1800" b="0" smtClean="0">
                <a:latin typeface="Calibri" pitchFamily="34" charset="0"/>
                <a:cs typeface="Calibri" pitchFamily="34" charset="0"/>
              </a:rPr>
              <a:t>De getallen gaan over energieconsumptie</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Als we over global warming praten, dan is elke kWh van een vliegtuig ongeveer een factor 2 tot 3 erger dan een kWh van een auto</a:t>
            </a:r>
          </a:p>
          <a:p>
            <a:r>
              <a:rPr lang="en-US" sz="1800" b="0" smtClean="0">
                <a:latin typeface="Calibri" pitchFamily="34" charset="0"/>
                <a:cs typeface="Calibri" pitchFamily="34" charset="0"/>
              </a:rPr>
              <a:t>KLM frequent flyer programme</a:t>
            </a:r>
          </a:p>
          <a:p>
            <a:pPr lvl="1"/>
            <a:r>
              <a:rPr lang="en-US" sz="1400" b="0" smtClean="0">
                <a:latin typeface="Calibri" pitchFamily="34" charset="0"/>
                <a:cs typeface="Calibri" pitchFamily="34" charset="0"/>
              </a:rPr>
              <a:t>Hoeveel kWh/dag verbruikt een KLM Gold member minstens?</a:t>
            </a:r>
          </a:p>
          <a:p>
            <a:pPr lvl="2"/>
            <a:r>
              <a:rPr lang="en-US" sz="1200" b="0" smtClean="0">
                <a:latin typeface="Calibri" pitchFamily="34" charset="0"/>
                <a:cs typeface="Calibri" pitchFamily="34" charset="0"/>
              </a:rPr>
              <a:t>40 000 miles x 1.61 km/mile = 64 400 km</a:t>
            </a:r>
          </a:p>
          <a:p>
            <a:pPr lvl="2"/>
            <a:r>
              <a:rPr lang="en-US" sz="1200" b="0" smtClean="0">
                <a:latin typeface="Calibri" pitchFamily="34" charset="0"/>
                <a:cs typeface="Calibri" pitchFamily="34" charset="0"/>
              </a:rPr>
              <a:t>Gebruik 53 kWh/100p km</a:t>
            </a:r>
          </a:p>
          <a:p>
            <a:pPr lvl="2"/>
            <a:r>
              <a:rPr lang="en-US" sz="1200" b="0" smtClean="0">
                <a:latin typeface="Calibri" pitchFamily="34" charset="0"/>
                <a:cs typeface="Calibri" pitchFamily="34" charset="0"/>
              </a:rPr>
              <a:t>64 000 x 0.53 kWh/p-km / 365 dagen  =94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 versus auto’s</a:t>
            </a:r>
            <a:endParaRPr lang="en-US" i="1" kern="1200" dirty="0" smtClean="0">
              <a:solidFill>
                <a:srgbClr val="000099"/>
              </a:solidFill>
              <a:ea typeface="+mn-ea"/>
              <a:cs typeface="+mn-cs"/>
            </a:endParaRPr>
          </a:p>
        </p:txBody>
      </p:sp>
      <p:grpSp>
        <p:nvGrpSpPr>
          <p:cNvPr id="20" name="Groep 19"/>
          <p:cNvGrpSpPr/>
          <p:nvPr/>
        </p:nvGrpSpPr>
        <p:grpSpPr>
          <a:xfrm>
            <a:off x="7620000" y="990600"/>
            <a:ext cx="1295400" cy="1828800"/>
            <a:chOff x="7391400" y="1776664"/>
            <a:chExt cx="1295400" cy="1828800"/>
          </a:xfrm>
        </p:grpSpPr>
        <p:sp>
          <p:nvSpPr>
            <p:cNvPr id="12" name="Rechthoek 11"/>
            <p:cNvSpPr/>
            <p:nvPr/>
          </p:nvSpPr>
          <p:spPr bwMode="auto">
            <a:xfrm>
              <a:off x="7391400" y="1776664"/>
              <a:ext cx="1295400" cy="18288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 name="Groep 19"/>
            <p:cNvGrpSpPr/>
            <p:nvPr/>
          </p:nvGrpSpPr>
          <p:grpSpPr>
            <a:xfrm>
              <a:off x="7467600" y="18288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9" name="Groep 18"/>
            <p:cNvGrpSpPr/>
            <p:nvPr/>
          </p:nvGrpSpPr>
          <p:grpSpPr>
            <a:xfrm>
              <a:off x="7467600" y="2707104"/>
              <a:ext cx="1143000" cy="838200"/>
              <a:chOff x="6324600" y="5486400"/>
              <a:chExt cx="1143000" cy="838200"/>
            </a:xfrm>
          </p:grpSpPr>
          <p:sp>
            <p:nvSpPr>
              <p:cNvPr id="13" name="Rechthoek 12"/>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4" name="Tekstvak 13"/>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pic>
        <p:nvPicPr>
          <p:cNvPr id="311300" name="Picture 4"/>
          <p:cNvPicPr>
            <a:picLocks noChangeAspect="1" noChangeArrowheads="1"/>
          </p:cNvPicPr>
          <p:nvPr/>
        </p:nvPicPr>
        <p:blipFill>
          <a:blip r:embed="rId3" cstate="print"/>
          <a:srcRect/>
          <a:stretch>
            <a:fillRect/>
          </a:stretch>
        </p:blipFill>
        <p:spPr bwMode="auto">
          <a:xfrm>
            <a:off x="6019800" y="3124200"/>
            <a:ext cx="3438525" cy="3295794"/>
          </a:xfrm>
          <a:prstGeom prst="rect">
            <a:avLst/>
          </a:prstGeom>
          <a:noFill/>
          <a:ln w="9525">
            <a:noFill/>
            <a:miter lim="800000"/>
            <a:headEnd/>
            <a:tailEnd/>
          </a:ln>
        </p:spPr>
      </p:pic>
      <p:pic>
        <p:nvPicPr>
          <p:cNvPr id="311301" name="Picture 5"/>
          <p:cNvPicPr>
            <a:picLocks noChangeAspect="1" noChangeArrowheads="1"/>
          </p:cNvPicPr>
          <p:nvPr/>
        </p:nvPicPr>
        <p:blipFill>
          <a:blip r:embed="rId4" cstate="print"/>
          <a:srcRect/>
          <a:stretch>
            <a:fillRect/>
          </a:stretch>
        </p:blipFill>
        <p:spPr bwMode="auto">
          <a:xfrm>
            <a:off x="0" y="3581400"/>
            <a:ext cx="5176582"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795932" y="228600"/>
            <a:ext cx="1563248" cy="584775"/>
          </a:xfrm>
          <a:prstGeom prst="rect">
            <a:avLst/>
          </a:prstGeom>
          <a:noFill/>
          <a:ln w="9525">
            <a:noFill/>
            <a:miter lim="800000"/>
            <a:headEnd/>
            <a:tailEnd/>
          </a:ln>
        </p:spPr>
        <p:txBody>
          <a:bodyPr wrap="none">
            <a:spAutoFit/>
          </a:bodyPr>
          <a:lstStyle/>
          <a:p>
            <a:pPr algn="ct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Gideon Koekoek</a:t>
            </a: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gkoekoek@nikhef.nl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1 Motivatie, exponentiële groei, CO2 toename, broeikasteffect, klimaat</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2 Energieverbruik: transport, verwarming, koeling, verlichting, landbouw, veeteelt, fabricage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3 Energie, thermodynamica</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4 Entropie, enthalpie, Carnot, Otto, Rankine processen, informatie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5 Energiebronnen: fossiele brandstoffen (olie, gas, kolen), wind, zon (PV, thermisch, biomassa), waterkracht, geothermisch</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6 Fluctuaties: opslag (batterijen, water, waterstof), transport van energie, efficientie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7 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8 Kernenergie: reactorfysica</a:t>
            </a:r>
          </a:p>
          <a:p>
            <a:pPr marL="1257300" lvl="2" indent="-342900">
              <a:spcBef>
                <a:spcPct val="20000"/>
              </a:spcBef>
              <a:buFontTx/>
              <a:buChar char="•"/>
              <a:defRPr/>
            </a:pPr>
            <a:r>
              <a:rPr lang="en-US" sz="1050" smtClean="0">
                <a:latin typeface="Calibri" pitchFamily="34" charset="0"/>
                <a:cs typeface="Calibri" pitchFamily="34" charset="0"/>
              </a:rPr>
              <a:t>Week 9 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Week 10 Energie: scenario’s voor Nederland, wereld, fysieke mogelijkheden, politiek, ethische vragen, economische aspecten</a:t>
            </a:r>
            <a:endParaRPr lang="en-US" sz="1050" dirty="0" smtClean="0">
              <a:latin typeface="Calibri" pitchFamily="34" charset="0"/>
              <a:cs typeface="Calibri" pitchFamily="34" charset="0"/>
            </a:endParaRP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0" name="Tekstvak 9"/>
          <p:cNvSpPr txBox="1"/>
          <p:nvPr/>
        </p:nvSpPr>
        <p:spPr>
          <a:xfrm>
            <a:off x="5348846" y="6553200"/>
            <a:ext cx="3781356" cy="276999"/>
          </a:xfrm>
          <a:prstGeom prst="rect">
            <a:avLst/>
          </a:prstGeom>
          <a:noFill/>
        </p:spPr>
        <p:txBody>
          <a:bodyPr wrap="none" rtlCol="0">
            <a:spAutoFit/>
          </a:bodyPr>
          <a:lstStyle/>
          <a:p>
            <a:r>
              <a:rPr lang="nl-NL" sz="1200" smtClean="0">
                <a:latin typeface="+mn-lt"/>
              </a:rPr>
              <a:t>With thanks to dr. Stefan Hild, University of Glasgow </a:t>
            </a:r>
            <a:endParaRPr lang="nl-NL" sz="1200" dirty="0" err="1" smtClean="0">
              <a:latin typeface="+mn-lt"/>
            </a:endParaRPr>
          </a:p>
        </p:txBody>
      </p:sp>
      <p:sp>
        <p:nvSpPr>
          <p:cNvPr id="11" name="Afgeronde rechthoek 10"/>
          <p:cNvSpPr/>
          <p:nvPr/>
        </p:nvSpPr>
        <p:spPr bwMode="auto">
          <a:xfrm>
            <a:off x="1287843" y="4648200"/>
            <a:ext cx="5486400" cy="228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4038600"/>
          </a:xfrm>
        </p:spPr>
        <p:txBody>
          <a:bodyPr/>
          <a:lstStyle/>
          <a:p>
            <a:r>
              <a:rPr lang="en-US" sz="1800" b="0" smtClean="0">
                <a:latin typeface="Calibri" pitchFamily="34" charset="0"/>
                <a:cs typeface="Calibri" pitchFamily="34" charset="0"/>
              </a:rPr>
              <a:t>Auto’s, treinen en vliegtuigen ondervinden een drag kracht ten gevolge van luchtweerstand</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In tegenstelling tot auto’s en treinen, moeten vliegtuigen ook energie besteden om “in de lucht” te blijven</a:t>
            </a:r>
          </a:p>
          <a:p>
            <a:pPr lvl="1"/>
            <a:r>
              <a:rPr lang="en-US" sz="1400" b="0" smtClean="0">
                <a:latin typeface="Calibri" pitchFamily="34" charset="0"/>
                <a:cs typeface="Calibri" pitchFamily="34" charset="0"/>
              </a:rPr>
              <a:t>Ze hebben lift-vermogen nodig, </a:t>
            </a:r>
            <a:r>
              <a:rPr lang="en-US" sz="1400" b="0" i="1" smtClean="0">
                <a:latin typeface="Calibri" pitchFamily="34" charset="0"/>
                <a:cs typeface="Calibri" pitchFamily="34" charset="0"/>
              </a:rPr>
              <a:t>P</a:t>
            </a:r>
            <a:r>
              <a:rPr lang="en-US" sz="1400" b="0" baseline="-25000" smtClean="0">
                <a:latin typeface="Calibri" pitchFamily="34" charset="0"/>
                <a:cs typeface="Calibri" pitchFamily="34" charset="0"/>
              </a:rPr>
              <a:t>lift</a:t>
            </a:r>
          </a:p>
          <a:p>
            <a:r>
              <a:rPr lang="en-US" sz="1800" b="0" smtClean="0">
                <a:latin typeface="Calibri" pitchFamily="34" charset="0"/>
                <a:cs typeface="Calibri" pitchFamily="34" charset="0"/>
              </a:rPr>
              <a:t>Helicopter: de bladen drukken lucht moleculen naar beneden</a:t>
            </a:r>
          </a:p>
          <a:p>
            <a:pPr lvl="1"/>
            <a:r>
              <a:rPr lang="en-US" sz="1400" b="0" smtClean="0">
                <a:latin typeface="Calibri" pitchFamily="34" charset="0"/>
                <a:cs typeface="Calibri" pitchFamily="34" charset="0"/>
              </a:rPr>
              <a:t>Door de wet van behoud van impuls moet de helicopter dan omhoog gaan</a:t>
            </a:r>
          </a:p>
          <a:p>
            <a:r>
              <a:rPr lang="en-US" sz="1800" b="0" smtClean="0">
                <a:latin typeface="Calibri" pitchFamily="34" charset="0"/>
                <a:cs typeface="Calibri" pitchFamily="34" charset="0"/>
              </a:rPr>
              <a:t>Ook vliegtuigen werken op basis van “lucht naar beneden gooien”</a:t>
            </a:r>
          </a:p>
          <a:p>
            <a:pPr lvl="1"/>
            <a:r>
              <a:rPr lang="en-US" sz="1400" b="0" smtClean="0">
                <a:latin typeface="Calibri" pitchFamily="34" charset="0"/>
                <a:cs typeface="Calibri" pitchFamily="34" charset="0"/>
              </a:rPr>
              <a:t>Eenvoudig model</a:t>
            </a:r>
          </a:p>
          <a:p>
            <a:pPr lvl="2"/>
            <a:r>
              <a:rPr lang="en-US" sz="1000" b="0" smtClean="0">
                <a:latin typeface="Calibri" pitchFamily="34" charset="0"/>
                <a:cs typeface="Calibri" pitchFamily="34" charset="0"/>
              </a:rPr>
              <a:t>Vliegtuig komt een stilstaande buis lucht tegen</a:t>
            </a:r>
          </a:p>
          <a:p>
            <a:pPr lvl="2"/>
            <a:r>
              <a:rPr lang="en-US" sz="1000" b="0" smtClean="0">
                <a:latin typeface="Calibri" pitchFamily="34" charset="0"/>
                <a:cs typeface="Calibri" pitchFamily="34" charset="0"/>
              </a:rPr>
              <a:t>Na passeren heeft het vliegtuig de lucht omlaag gegooid</a:t>
            </a:r>
          </a:p>
          <a:p>
            <a:pPr lvl="1"/>
            <a:r>
              <a:rPr lang="en-US" sz="1400" b="0" smtClean="0">
                <a:latin typeface="Calibri" pitchFamily="34" charset="0"/>
                <a:cs typeface="Calibri" pitchFamily="34" charset="0"/>
              </a:rPr>
              <a:t>In werkelijkheid iets gecompliceerder</a:t>
            </a:r>
          </a:p>
          <a:p>
            <a:pPr lvl="2"/>
            <a:r>
              <a:rPr lang="en-US" sz="1000" b="0" smtClean="0">
                <a:latin typeface="Calibri" pitchFamily="34" charset="0"/>
                <a:cs typeface="Calibri" pitchFamily="34" charset="0"/>
              </a:rPr>
              <a:t>Wervelingen bij de vleugel-tips</a:t>
            </a:r>
          </a:p>
          <a:p>
            <a:pPr lvl="2"/>
            <a:r>
              <a:rPr lang="en-US" sz="1000" b="0" smtClean="0">
                <a:latin typeface="Calibri" pitchFamily="34" charset="0"/>
                <a:cs typeface="Calibri" pitchFamily="34" charset="0"/>
              </a:rPr>
              <a:t>Vogels maken hier gebruik van; Ryan Air ook…</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 werkt vliegen?</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5029200" y="3657600"/>
            <a:ext cx="4029075" cy="1626416"/>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4267200" y="5358064"/>
            <a:ext cx="4800600" cy="1472075"/>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981575"/>
            <a:ext cx="1715737" cy="1876425"/>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flipV="1">
            <a:off x="1716503" y="5257800"/>
            <a:ext cx="2500315" cy="1564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4038600"/>
          </a:xfrm>
        </p:spPr>
        <p:txBody>
          <a:bodyPr/>
          <a:lstStyle/>
          <a:p>
            <a:r>
              <a:rPr lang="en-US" sz="1800" b="0" smtClean="0">
                <a:latin typeface="Calibri" pitchFamily="34" charset="0"/>
                <a:cs typeface="Calibri" pitchFamily="34" charset="0"/>
              </a:rPr>
              <a:t>Vliegtuig met snelheid v. Volume lucht is dan </a:t>
            </a:r>
            <a:r>
              <a:rPr lang="en-US" sz="1800" b="0" i="1" smtClean="0">
                <a:latin typeface="Calibri" pitchFamily="34" charset="0"/>
                <a:cs typeface="Calibri" pitchFamily="34" charset="0"/>
              </a:rPr>
              <a:t>v x t x 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met </a:t>
            </a:r>
            <a:r>
              <a:rPr lang="en-US" sz="1800" b="0" i="1" smtClean="0">
                <a:latin typeface="Calibri" pitchFamily="34" charset="0"/>
                <a:cs typeface="Calibri" pitchFamily="34" charset="0"/>
              </a:rPr>
              <a:t>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de doorsnede van de buis</a:t>
            </a:r>
          </a:p>
          <a:p>
            <a:pPr lvl="1"/>
            <a:r>
              <a:rPr lang="en-US" sz="1400" b="0" smtClean="0">
                <a:latin typeface="Calibri" pitchFamily="34" charset="0"/>
                <a:cs typeface="Calibri" pitchFamily="34" charset="0"/>
              </a:rPr>
              <a:t>Diameter van de buis is ongeveer gelijk aan de vleugel spanwijdte</a:t>
            </a:r>
          </a:p>
          <a:p>
            <a:pPr lvl="1"/>
            <a:r>
              <a:rPr lang="en-US" sz="1400" b="0" smtClean="0">
                <a:latin typeface="Calibri" pitchFamily="34" charset="0"/>
                <a:cs typeface="Calibri" pitchFamily="34" charset="0"/>
              </a:rPr>
              <a:t>Massa van de buis</a:t>
            </a:r>
          </a:p>
          <a:p>
            <a:r>
              <a:rPr lang="en-US" sz="1800" b="0" smtClean="0">
                <a:latin typeface="Calibri" pitchFamily="34" charset="0"/>
                <a:cs typeface="Calibri" pitchFamily="34" charset="0"/>
              </a:rPr>
              <a:t>Wat is de neerwaartse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van de buis die nodig is voor voldoende liftkracht?</a:t>
            </a:r>
          </a:p>
          <a:p>
            <a:pPr lvl="1"/>
            <a:r>
              <a:rPr lang="en-US" sz="1400" b="0" smtClean="0">
                <a:latin typeface="Calibri" pitchFamily="34" charset="0"/>
                <a:cs typeface="Calibri" pitchFamily="34" charset="0"/>
              </a:rPr>
              <a:t>Deze kracht moet gelijk zijn aan het gewicht van het vliegtuig</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Neerwaarts gerichte impuls</a:t>
            </a:r>
          </a:p>
          <a:p>
            <a:r>
              <a:rPr lang="en-US" sz="1800" b="0" smtClean="0">
                <a:latin typeface="Calibri" pitchFamily="34" charset="0"/>
                <a:cs typeface="Calibri" pitchFamily="34" charset="0"/>
              </a:rPr>
              <a:t>Naar boven gerichte impuls (door gewicht)</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Er geldt</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Snelheden u en v zijn omgekeerd evenredig</a:t>
            </a:r>
          </a:p>
          <a:p>
            <a:pPr lvl="2"/>
            <a:r>
              <a:rPr lang="en-US" sz="1000" b="0" smtClean="0">
                <a:latin typeface="Calibri" pitchFamily="34" charset="0"/>
                <a:cs typeface="Calibri" pitchFamily="34" charset="0"/>
              </a:rPr>
              <a:t>Bij hoge snelheid komt het vliegtuig meer lucht tegen</a:t>
            </a:r>
          </a:p>
          <a:p>
            <a:pPr lvl="2"/>
            <a:r>
              <a:rPr lang="en-US" sz="1000" b="0" smtClean="0">
                <a:latin typeface="Calibri" pitchFamily="34" charset="0"/>
                <a:cs typeface="Calibri" pitchFamily="34" charset="0"/>
              </a:rPr>
              <a:t>Daarom worden ook “flaps” gebruikt bij lage snelheid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Simpel model</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4" cstate="print"/>
          <a:srcRect/>
          <a:stretch>
            <a:fillRect/>
          </a:stretch>
        </p:blipFill>
        <p:spPr bwMode="auto">
          <a:xfrm>
            <a:off x="5811256" y="1303424"/>
            <a:ext cx="3276600" cy="1322665"/>
          </a:xfrm>
          <a:prstGeom prst="rect">
            <a:avLst/>
          </a:prstGeom>
          <a:noFill/>
          <a:ln w="9525">
            <a:noFill/>
            <a:miter lim="800000"/>
            <a:headEnd/>
            <a:tailEnd/>
          </a:ln>
        </p:spPr>
      </p:pic>
      <p:graphicFrame>
        <p:nvGraphicFramePr>
          <p:cNvPr id="313346" name="Object 2"/>
          <p:cNvGraphicFramePr>
            <a:graphicFrameLocks noChangeAspect="1"/>
          </p:cNvGraphicFramePr>
          <p:nvPr/>
        </p:nvGraphicFramePr>
        <p:xfrm>
          <a:off x="2671763" y="2293938"/>
          <a:ext cx="2849562" cy="309562"/>
        </p:xfrm>
        <a:graphic>
          <a:graphicData uri="http://schemas.openxmlformats.org/presentationml/2006/ole">
            <p:oleObj spid="_x0000_s313346" name="Equation" r:id="rId5" imgW="2120760" imgH="228600" progId="Equation.DSMT4">
              <p:embed/>
            </p:oleObj>
          </a:graphicData>
        </a:graphic>
      </p:graphicFrame>
      <p:graphicFrame>
        <p:nvGraphicFramePr>
          <p:cNvPr id="313347" name="Object 3"/>
          <p:cNvGraphicFramePr>
            <a:graphicFrameLocks noChangeAspect="1"/>
          </p:cNvGraphicFramePr>
          <p:nvPr/>
        </p:nvGraphicFramePr>
        <p:xfrm>
          <a:off x="3479800" y="3663950"/>
          <a:ext cx="2763838" cy="309563"/>
        </p:xfrm>
        <a:graphic>
          <a:graphicData uri="http://schemas.openxmlformats.org/presentationml/2006/ole">
            <p:oleObj spid="_x0000_s313347" name="Equation" r:id="rId6" imgW="2057400" imgH="228600" progId="Equation.DSMT4">
              <p:embed/>
            </p:oleObj>
          </a:graphicData>
        </a:graphic>
      </p:graphicFrame>
      <p:graphicFrame>
        <p:nvGraphicFramePr>
          <p:cNvPr id="313348" name="Object 4"/>
          <p:cNvGraphicFramePr>
            <a:graphicFrameLocks noChangeAspect="1"/>
          </p:cNvGraphicFramePr>
          <p:nvPr/>
        </p:nvGraphicFramePr>
        <p:xfrm>
          <a:off x="4876800" y="4027488"/>
          <a:ext cx="374650" cy="239712"/>
        </p:xfrm>
        <a:graphic>
          <a:graphicData uri="http://schemas.openxmlformats.org/presentationml/2006/ole">
            <p:oleObj spid="_x0000_s313348" name="Equation" r:id="rId7" imgW="279360" imgH="177480" progId="Equation.DSMT4">
              <p:embed/>
            </p:oleObj>
          </a:graphicData>
        </a:graphic>
      </p:graphicFrame>
      <p:graphicFrame>
        <p:nvGraphicFramePr>
          <p:cNvPr id="313349" name="Object 5"/>
          <p:cNvGraphicFramePr>
            <a:graphicFrameLocks noChangeAspect="1"/>
          </p:cNvGraphicFramePr>
          <p:nvPr/>
        </p:nvGraphicFramePr>
        <p:xfrm>
          <a:off x="1660525" y="4506913"/>
          <a:ext cx="2217738" cy="584200"/>
        </p:xfrm>
        <a:graphic>
          <a:graphicData uri="http://schemas.openxmlformats.org/presentationml/2006/ole">
            <p:oleObj spid="_x0000_s313349" name="Equation" r:id="rId8" imgW="1650960" imgH="431640" progId="Equation.DSMT4">
              <p:embed/>
            </p:oleObj>
          </a:graphicData>
        </a:graphic>
      </p:graphicFrame>
      <p:pic>
        <p:nvPicPr>
          <p:cNvPr id="313350" name="Picture 6"/>
          <p:cNvPicPr>
            <a:picLocks noChangeAspect="1" noChangeArrowheads="1"/>
          </p:cNvPicPr>
          <p:nvPr/>
        </p:nvPicPr>
        <p:blipFill>
          <a:blip r:embed="rId9" cstate="print"/>
          <a:srcRect/>
          <a:stretch>
            <a:fillRect/>
          </a:stretch>
        </p:blipFill>
        <p:spPr bwMode="auto">
          <a:xfrm>
            <a:off x="6705601" y="2655185"/>
            <a:ext cx="2438400" cy="420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geronde rechthoek 21"/>
          <p:cNvSpPr/>
          <p:nvPr/>
        </p:nvSpPr>
        <p:spPr bwMode="auto">
          <a:xfrm>
            <a:off x="1752600" y="4277141"/>
            <a:ext cx="3581400" cy="6737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 name="Object 6"/>
          <p:cNvGraphicFramePr>
            <a:graphicFrameLocks noChangeAspect="1"/>
          </p:cNvGraphicFramePr>
          <p:nvPr/>
        </p:nvGraphicFramePr>
        <p:xfrm>
          <a:off x="1798638" y="4267200"/>
          <a:ext cx="3509962" cy="669925"/>
        </p:xfrm>
        <a:graphic>
          <a:graphicData uri="http://schemas.openxmlformats.org/presentationml/2006/ole">
            <p:oleObj spid="_x0000_s314380" name="Equation" r:id="rId4" imgW="2616120" imgH="495000" progId="Equation.DSMT4">
              <p:embed/>
            </p:oleObj>
          </a:graphicData>
        </a:graphic>
      </p:graphicFrame>
      <p:sp>
        <p:nvSpPr>
          <p:cNvPr id="9"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5638800"/>
          </a:xfrm>
        </p:spPr>
        <p:txBody>
          <a:bodyPr/>
          <a:lstStyle/>
          <a:p>
            <a:r>
              <a:rPr lang="en-US" sz="1800" b="0" smtClean="0">
                <a:latin typeface="Calibri" pitchFamily="34" charset="0"/>
                <a:cs typeface="Calibri" pitchFamily="34" charset="0"/>
              </a:rPr>
              <a:t>Energie nodig om de lucht met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naar beneden te drukken</a:t>
            </a:r>
          </a:p>
          <a:p>
            <a:r>
              <a:rPr lang="en-US" sz="1800" b="0" smtClean="0">
                <a:latin typeface="Calibri" pitchFamily="34" charset="0"/>
                <a:cs typeface="Calibri" pitchFamily="34" charset="0"/>
              </a:rPr>
              <a:t>Totaal vermogen nodig om het vliegtuig gaande te houden</a:t>
            </a:r>
          </a:p>
          <a:p>
            <a:pPr lvl="1"/>
            <a:r>
              <a:rPr lang="en-US" sz="1400" b="0" smtClean="0">
                <a:latin typeface="Calibri" pitchFamily="34" charset="0"/>
                <a:cs typeface="Calibri" pitchFamily="34" charset="0"/>
              </a:rPr>
              <a:t>Het drag vermogen hadden we al afgeleid, met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V</a:t>
            </a:r>
            <a:r>
              <a:rPr lang="en-US" sz="1400" b="0" smtClean="0">
                <a:latin typeface="Calibri" pitchFamily="34" charset="0"/>
                <a:cs typeface="Calibri" pitchFamily="34" charset="0"/>
              </a:rPr>
              <a:t> het frontaal oppervlak van het vliegtuig en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r>
              <a:rPr lang="en-US" sz="1400" b="0" smtClean="0">
                <a:latin typeface="Calibri" pitchFamily="34" charset="0"/>
                <a:cs typeface="Calibri" pitchFamily="34" charset="0"/>
              </a:rPr>
              <a:t> de drag coefficient</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Brandstof efficientie van vliegtuigen</a:t>
            </a:r>
          </a:p>
          <a:p>
            <a:pPr lvl="1"/>
            <a:r>
              <a:rPr lang="en-US" sz="1400" b="0" smtClean="0">
                <a:latin typeface="Calibri" pitchFamily="34" charset="0"/>
                <a:cs typeface="Calibri" pitchFamily="34" charset="0"/>
              </a:rPr>
              <a:t>Energie per afgelegde weg</a:t>
            </a:r>
          </a:p>
          <a:p>
            <a:pPr lvl="2"/>
            <a:r>
              <a:rPr lang="en-US" sz="1000" b="0" smtClean="0">
                <a:latin typeface="Calibri" pitchFamily="34" charset="0"/>
                <a:cs typeface="Calibri" pitchFamily="34" charset="0"/>
              </a:rPr>
              <a:t>Energie is vermogen keer tijd</a:t>
            </a:r>
          </a:p>
          <a:p>
            <a:pPr lvl="2"/>
            <a:r>
              <a:rPr lang="en-US" sz="1000" b="0" smtClean="0">
                <a:latin typeface="Calibri" pitchFamily="34" charset="0"/>
                <a:cs typeface="Calibri" pitchFamily="34" charset="0"/>
              </a:rPr>
              <a:t>Energie is ook kracht keer weg</a:t>
            </a:r>
          </a:p>
          <a:p>
            <a:r>
              <a:rPr lang="en-US" sz="1800" b="0" smtClean="0">
                <a:latin typeface="Calibri" pitchFamily="34" charset="0"/>
                <a:cs typeface="Calibri" pitchFamily="34" charset="0"/>
              </a:rPr>
              <a:t>Er geldt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Jet-motoren hebben </a:t>
            </a:r>
            <a:r>
              <a:rPr lang="en-US" sz="1400" b="0" i="1" smtClean="0">
                <a:latin typeface="Symbol" pitchFamily="18" charset="2"/>
                <a:cs typeface="Calibri" pitchFamily="34" charset="0"/>
              </a:rPr>
              <a:t>e</a:t>
            </a:r>
            <a:r>
              <a:rPr lang="en-US" sz="1400" b="0" i="1" smtClean="0">
                <a:latin typeface="Calibri" pitchFamily="34" charset="0"/>
                <a:cs typeface="Calibri" pitchFamily="34" charset="0"/>
              </a:rPr>
              <a:t> = 1/3 </a:t>
            </a:r>
            <a:r>
              <a:rPr lang="en-US" sz="1400" b="0" smtClean="0">
                <a:latin typeface="Calibri" pitchFamily="34" charset="0"/>
                <a:cs typeface="Calibri" pitchFamily="34" charset="0"/>
              </a:rPr>
              <a:t>efficientie</a:t>
            </a:r>
          </a:p>
          <a:p>
            <a:r>
              <a:rPr lang="en-US" sz="1800" b="0" smtClean="0">
                <a:latin typeface="Calibri" pitchFamily="34" charset="0"/>
                <a:cs typeface="Calibri" pitchFamily="34" charset="0"/>
              </a:rPr>
              <a:t>Er is een optimale snelheid waarbij energie per afstand minimaal is</a:t>
            </a:r>
          </a:p>
          <a:p>
            <a:pPr lvl="1"/>
            <a:r>
              <a:rPr lang="en-US" sz="1400" b="0" smtClean="0">
                <a:latin typeface="Calibri" pitchFamily="34" charset="0"/>
                <a:cs typeface="Calibri" pitchFamily="34" charset="0"/>
              </a:rPr>
              <a:t>Helft vermogen nodig voor lift, andere helft om luchtweerstand te overwinnen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Energieverbruik van vliegtuig</a:t>
            </a:r>
            <a:endParaRPr lang="en-US" i="1" kern="1200" dirty="0" smtClean="0">
              <a:solidFill>
                <a:srgbClr val="000099"/>
              </a:solidFill>
              <a:ea typeface="+mn-ea"/>
              <a:cs typeface="+mn-cs"/>
            </a:endParaRPr>
          </a:p>
        </p:txBody>
      </p:sp>
      <p:grpSp>
        <p:nvGrpSpPr>
          <p:cNvPr id="14" name="Groep 13"/>
          <p:cNvGrpSpPr/>
          <p:nvPr/>
        </p:nvGrpSpPr>
        <p:grpSpPr>
          <a:xfrm>
            <a:off x="5562600" y="1295400"/>
            <a:ext cx="2895600" cy="1830388"/>
            <a:chOff x="5143815" y="1295400"/>
            <a:chExt cx="2895600" cy="1830388"/>
          </a:xfrm>
        </p:grpSpPr>
        <p:sp>
          <p:nvSpPr>
            <p:cNvPr id="13" name="Afgeronde rechthoek 12"/>
            <p:cNvSpPr/>
            <p:nvPr/>
          </p:nvSpPr>
          <p:spPr bwMode="auto">
            <a:xfrm>
              <a:off x="5143815" y="1295400"/>
              <a:ext cx="2895600" cy="1828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3346" name="Object 2"/>
            <p:cNvGraphicFramePr>
              <a:graphicFrameLocks noChangeAspect="1"/>
            </p:cNvGraphicFramePr>
            <p:nvPr/>
          </p:nvGraphicFramePr>
          <p:xfrm>
            <a:off x="5181600" y="1347788"/>
            <a:ext cx="2779713" cy="566737"/>
          </p:xfrm>
          <a:graphic>
            <a:graphicData uri="http://schemas.openxmlformats.org/presentationml/2006/ole">
              <p:oleObj spid="_x0000_s314370" name="Equation" r:id="rId5" imgW="2070000" imgH="419040" progId="Equation.DSMT4">
                <p:embed/>
              </p:oleObj>
            </a:graphicData>
          </a:graphic>
        </p:graphicFrame>
        <p:graphicFrame>
          <p:nvGraphicFramePr>
            <p:cNvPr id="314374" name="Object 6"/>
            <p:cNvGraphicFramePr>
              <a:graphicFrameLocks noChangeAspect="1"/>
            </p:cNvGraphicFramePr>
            <p:nvPr/>
          </p:nvGraphicFramePr>
          <p:xfrm>
            <a:off x="5386703" y="1846263"/>
            <a:ext cx="2522537" cy="687387"/>
          </p:xfrm>
          <a:graphic>
            <a:graphicData uri="http://schemas.openxmlformats.org/presentationml/2006/ole">
              <p:oleObj spid="_x0000_s314374" name="Equation" r:id="rId6" imgW="1879560" imgH="507960" progId="Equation.DSMT4">
                <p:embed/>
              </p:oleObj>
            </a:graphicData>
          </a:graphic>
        </p:graphicFrame>
        <p:graphicFrame>
          <p:nvGraphicFramePr>
            <p:cNvPr id="314375" name="Object 7"/>
            <p:cNvGraphicFramePr>
              <a:graphicFrameLocks noChangeAspect="1"/>
            </p:cNvGraphicFramePr>
            <p:nvPr/>
          </p:nvGraphicFramePr>
          <p:xfrm>
            <a:off x="5481953" y="2454275"/>
            <a:ext cx="920750" cy="671513"/>
          </p:xfrm>
          <a:graphic>
            <a:graphicData uri="http://schemas.openxmlformats.org/presentationml/2006/ole">
              <p:oleObj spid="_x0000_s314375" name="Equation" r:id="rId7" imgW="685800" imgH="495000" progId="Equation.DSMT4">
                <p:embed/>
              </p:oleObj>
            </a:graphicData>
          </a:graphic>
        </p:graphicFrame>
      </p:grpSp>
      <p:grpSp>
        <p:nvGrpSpPr>
          <p:cNvPr id="20" name="Groep 19"/>
          <p:cNvGrpSpPr/>
          <p:nvPr/>
        </p:nvGrpSpPr>
        <p:grpSpPr>
          <a:xfrm>
            <a:off x="5562600" y="3200400"/>
            <a:ext cx="2895600" cy="1066800"/>
            <a:chOff x="5562600" y="3805992"/>
            <a:chExt cx="2895600" cy="1066800"/>
          </a:xfrm>
        </p:grpSpPr>
        <p:sp>
          <p:nvSpPr>
            <p:cNvPr id="16" name="Afgeronde rechthoek 15"/>
            <p:cNvSpPr/>
            <p:nvPr/>
          </p:nvSpPr>
          <p:spPr bwMode="auto">
            <a:xfrm>
              <a:off x="5562600" y="3805992"/>
              <a:ext cx="2895600" cy="1066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7" name="Object 2"/>
            <p:cNvGraphicFramePr>
              <a:graphicFrameLocks noChangeAspect="1"/>
            </p:cNvGraphicFramePr>
            <p:nvPr/>
          </p:nvGraphicFramePr>
          <p:xfrm>
            <a:off x="5694614" y="3886200"/>
            <a:ext cx="1416050" cy="325437"/>
          </p:xfrm>
          <a:graphic>
            <a:graphicData uri="http://schemas.openxmlformats.org/presentationml/2006/ole">
              <p:oleObj spid="_x0000_s314376" name="Equation" r:id="rId8" imgW="1054080" imgH="241200" progId="Equation.DSMT4">
                <p:embed/>
              </p:oleObj>
            </a:graphicData>
          </a:graphic>
        </p:graphicFrame>
        <p:graphicFrame>
          <p:nvGraphicFramePr>
            <p:cNvPr id="18" name="Object 6"/>
            <p:cNvGraphicFramePr>
              <a:graphicFrameLocks noChangeAspect="1"/>
            </p:cNvGraphicFramePr>
            <p:nvPr/>
          </p:nvGraphicFramePr>
          <p:xfrm>
            <a:off x="6084888" y="4140955"/>
            <a:ext cx="1960562" cy="669925"/>
          </p:xfrm>
          <a:graphic>
            <a:graphicData uri="http://schemas.openxmlformats.org/presentationml/2006/ole">
              <p:oleObj spid="_x0000_s314377" name="Equation" r:id="rId9" imgW="1460160" imgH="495000" progId="Equation.DSMT4">
                <p:embed/>
              </p:oleObj>
            </a:graphicData>
          </a:graphic>
        </p:graphicFrame>
      </p:grpSp>
      <p:pic>
        <p:nvPicPr>
          <p:cNvPr id="314381" name="Picture 13"/>
          <p:cNvPicPr>
            <a:picLocks noChangeAspect="1" noChangeArrowheads="1"/>
          </p:cNvPicPr>
          <p:nvPr/>
        </p:nvPicPr>
        <p:blipFill>
          <a:blip r:embed="rId10" cstate="print"/>
          <a:srcRect/>
          <a:stretch>
            <a:fillRect/>
          </a:stretch>
        </p:blipFill>
        <p:spPr bwMode="auto">
          <a:xfrm>
            <a:off x="6210300" y="4391991"/>
            <a:ext cx="2933700" cy="2466009"/>
          </a:xfrm>
          <a:prstGeom prst="rect">
            <a:avLst/>
          </a:prstGeom>
          <a:noFill/>
          <a:ln w="9525">
            <a:noFill/>
            <a:miter lim="800000"/>
            <a:headEnd/>
            <a:tailEnd/>
          </a:ln>
        </p:spPr>
      </p:pic>
      <p:graphicFrame>
        <p:nvGraphicFramePr>
          <p:cNvPr id="314382" name="Object 14"/>
          <p:cNvGraphicFramePr>
            <a:graphicFrameLocks noChangeAspect="1"/>
          </p:cNvGraphicFramePr>
          <p:nvPr/>
        </p:nvGraphicFramePr>
        <p:xfrm>
          <a:off x="3810000" y="6164262"/>
          <a:ext cx="1465262" cy="617538"/>
        </p:xfrm>
        <a:graphic>
          <a:graphicData uri="http://schemas.openxmlformats.org/presentationml/2006/ole">
            <p:oleObj spid="_x0000_s314382" name="Equation" r:id="rId11" imgW="1091880" imgH="457200" progId="Equation.DSMT4">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3733800" cy="4876800"/>
          </a:xfrm>
        </p:spPr>
        <p:txBody>
          <a:bodyPr/>
          <a:lstStyle/>
          <a:p>
            <a:r>
              <a:rPr lang="en-US" sz="1800" b="0" smtClean="0">
                <a:latin typeface="Calibri" pitchFamily="34" charset="0"/>
                <a:cs typeface="Calibri" pitchFamily="34" charset="0"/>
              </a:rPr>
              <a:t>Gebruik eenvoudig model om twee voorbeelden te bestuderen</a:t>
            </a:r>
          </a:p>
          <a:p>
            <a:pPr lvl="1"/>
            <a:r>
              <a:rPr lang="en-US" sz="1400" b="0" smtClean="0">
                <a:latin typeface="Calibri" pitchFamily="34" charset="0"/>
                <a:cs typeface="Calibri" pitchFamily="34" charset="0"/>
              </a:rPr>
              <a:t>Boeing 747</a:t>
            </a:r>
          </a:p>
          <a:p>
            <a:pPr lvl="2"/>
            <a:r>
              <a:rPr lang="en-US" sz="1000" b="0" smtClean="0">
                <a:latin typeface="Calibri" pitchFamily="34" charset="0"/>
                <a:cs typeface="Calibri" pitchFamily="34" charset="0"/>
              </a:rPr>
              <a:t>De lucht is ijler op grotehoogte</a:t>
            </a:r>
          </a:p>
          <a:p>
            <a:pPr lvl="1"/>
            <a:r>
              <a:rPr lang="en-US" sz="1400" b="0" smtClean="0">
                <a:latin typeface="Calibri" pitchFamily="34" charset="0"/>
                <a:cs typeface="Calibri" pitchFamily="34" charset="0"/>
              </a:rPr>
              <a:t>Albatross</a:t>
            </a:r>
          </a:p>
          <a:p>
            <a:r>
              <a:rPr lang="en-US" sz="1800" b="0" smtClean="0">
                <a:latin typeface="Calibri" pitchFamily="34" charset="0"/>
                <a:cs typeface="Calibri" pitchFamily="34" charset="0"/>
              </a:rPr>
              <a:t>We zitten er niet erg naast</a:t>
            </a:r>
          </a:p>
          <a:p>
            <a:pPr lvl="1"/>
            <a:r>
              <a:rPr lang="en-US" sz="1400" b="0" smtClean="0">
                <a:latin typeface="Calibri" pitchFamily="34" charset="0"/>
                <a:cs typeface="Calibri" pitchFamily="34" charset="0"/>
              </a:rPr>
              <a:t>880 km/uur voor 747</a:t>
            </a:r>
          </a:p>
          <a:p>
            <a:pPr lvl="2"/>
            <a:r>
              <a:rPr lang="en-US" sz="1000" b="0" smtClean="0">
                <a:latin typeface="Calibri" pitchFamily="34" charset="0"/>
                <a:cs typeface="Calibri" pitchFamily="34" charset="0"/>
              </a:rPr>
              <a:t>913 km/uur op 35000 voet</a:t>
            </a:r>
          </a:p>
          <a:p>
            <a:pPr lvl="1"/>
            <a:r>
              <a:rPr lang="en-US" sz="1400" b="0" smtClean="0">
                <a:latin typeface="Calibri" pitchFamily="34" charset="0"/>
                <a:cs typeface="Calibri" pitchFamily="34" charset="0"/>
              </a:rPr>
              <a:t>52 km/uur voor Albatross</a:t>
            </a:r>
          </a:p>
          <a:p>
            <a:pPr lvl="2"/>
            <a:r>
              <a:rPr lang="en-US" sz="1000" b="0" smtClean="0">
                <a:latin typeface="Calibri" pitchFamily="34" charset="0"/>
                <a:cs typeface="Calibri" pitchFamily="34" charset="0"/>
              </a:rPr>
              <a:t>50 – 85 km/uur</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Vliegtuigen gebruiken step climb</a:t>
            </a:r>
          </a:p>
          <a:p>
            <a:pPr lvl="1"/>
            <a:r>
              <a:rPr lang="en-US" sz="1400" b="0" smtClean="0">
                <a:latin typeface="Calibri" pitchFamily="34" charset="0"/>
                <a:cs typeface="Calibri" pitchFamily="34" charset="0"/>
              </a:rPr>
              <a:t>Vliegtuig wordt lichter door verbruik</a:t>
            </a:r>
          </a:p>
          <a:p>
            <a:pPr lvl="2"/>
            <a:r>
              <a:rPr lang="en-US" sz="1000" b="0" smtClean="0">
                <a:latin typeface="Calibri" pitchFamily="34" charset="0"/>
                <a:cs typeface="Calibri" pitchFamily="34" charset="0"/>
              </a:rPr>
              <a:t>Grotere hoogte, lagere dichtheid</a:t>
            </a:r>
          </a:p>
          <a:p>
            <a:r>
              <a:rPr lang="en-US" sz="1800" b="0" smtClean="0">
                <a:latin typeface="Calibri" pitchFamily="34" charset="0"/>
                <a:cs typeface="Calibri" pitchFamily="34" charset="0"/>
              </a:rPr>
              <a:t>Benodigde kracht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Cruise-snelheid voor Boeing 747</a:t>
            </a:r>
            <a:endParaRPr lang="en-US" i="1" kern="1200" dirty="0" smtClean="0">
              <a:solidFill>
                <a:srgbClr val="000099"/>
              </a:solidFill>
              <a:ea typeface="+mn-ea"/>
              <a:cs typeface="+mn-cs"/>
            </a:endParaRPr>
          </a:p>
        </p:txBody>
      </p:sp>
      <p:pic>
        <p:nvPicPr>
          <p:cNvPr id="315405" name="Picture 13"/>
          <p:cNvPicPr>
            <a:picLocks noChangeAspect="1" noChangeArrowheads="1"/>
          </p:cNvPicPr>
          <p:nvPr/>
        </p:nvPicPr>
        <p:blipFill>
          <a:blip r:embed="rId4" cstate="print"/>
          <a:srcRect/>
          <a:stretch>
            <a:fillRect/>
          </a:stretch>
        </p:blipFill>
        <p:spPr bwMode="auto">
          <a:xfrm>
            <a:off x="2679032" y="2273969"/>
            <a:ext cx="1219200" cy="184030"/>
          </a:xfrm>
          <a:prstGeom prst="rect">
            <a:avLst/>
          </a:prstGeom>
          <a:noFill/>
          <a:ln w="9525">
            <a:noFill/>
            <a:miter lim="800000"/>
            <a:headEnd/>
            <a:tailEnd/>
          </a:ln>
        </p:spPr>
      </p:pic>
      <p:grpSp>
        <p:nvGrpSpPr>
          <p:cNvPr id="28" name="Groep 27"/>
          <p:cNvGrpSpPr/>
          <p:nvPr/>
        </p:nvGrpSpPr>
        <p:grpSpPr>
          <a:xfrm>
            <a:off x="4267200" y="1295400"/>
            <a:ext cx="4750971" cy="1905000"/>
            <a:chOff x="4267200" y="1295400"/>
            <a:chExt cx="4750971" cy="1905000"/>
          </a:xfrm>
        </p:grpSpPr>
        <p:grpSp>
          <p:nvGrpSpPr>
            <p:cNvPr id="25" name="Groep 24"/>
            <p:cNvGrpSpPr/>
            <p:nvPr/>
          </p:nvGrpSpPr>
          <p:grpSpPr>
            <a:xfrm>
              <a:off x="4267200" y="1295400"/>
              <a:ext cx="4750971" cy="1905000"/>
              <a:chOff x="1752600" y="1219200"/>
              <a:chExt cx="6960771" cy="2667000"/>
            </a:xfrm>
          </p:grpSpPr>
          <p:pic>
            <p:nvPicPr>
              <p:cNvPr id="315403" name="Picture 11"/>
              <p:cNvPicPr>
                <a:picLocks noChangeAspect="1" noChangeArrowheads="1"/>
              </p:cNvPicPr>
              <p:nvPr/>
            </p:nvPicPr>
            <p:blipFill>
              <a:blip r:embed="rId5" cstate="print"/>
              <a:srcRect/>
              <a:stretch>
                <a:fillRect/>
              </a:stretch>
            </p:blipFill>
            <p:spPr bwMode="auto">
              <a:xfrm>
                <a:off x="1752600" y="1219200"/>
                <a:ext cx="6915150" cy="2505075"/>
              </a:xfrm>
              <a:prstGeom prst="rect">
                <a:avLst/>
              </a:prstGeom>
              <a:noFill/>
              <a:ln w="9525">
                <a:noFill/>
                <a:miter lim="800000"/>
                <a:headEnd/>
                <a:tailEnd/>
              </a:ln>
            </p:spPr>
          </p:pic>
          <p:pic>
            <p:nvPicPr>
              <p:cNvPr id="315404" name="Picture 12"/>
              <p:cNvPicPr>
                <a:picLocks noChangeAspect="1" noChangeArrowheads="1"/>
              </p:cNvPicPr>
              <p:nvPr/>
            </p:nvPicPr>
            <p:blipFill>
              <a:blip r:embed="rId6" cstate="print"/>
              <a:srcRect/>
              <a:stretch>
                <a:fillRect/>
              </a:stretch>
            </p:blipFill>
            <p:spPr bwMode="auto">
              <a:xfrm>
                <a:off x="1788696" y="3743325"/>
                <a:ext cx="6924675" cy="142875"/>
              </a:xfrm>
              <a:prstGeom prst="rect">
                <a:avLst/>
              </a:prstGeom>
              <a:noFill/>
              <a:ln w="9525">
                <a:noFill/>
                <a:miter lim="800000"/>
                <a:headEnd/>
                <a:tailEnd/>
              </a:ln>
            </p:spPr>
          </p:pic>
        </p:grpSp>
        <p:sp>
          <p:nvSpPr>
            <p:cNvPr id="27" name="Rechthoek 26"/>
            <p:cNvSpPr/>
            <p:nvPr/>
          </p:nvSpPr>
          <p:spPr bwMode="auto">
            <a:xfrm>
              <a:off x="7277415" y="2804286"/>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pic>
        <p:nvPicPr>
          <p:cNvPr id="315406" name="Picture 14"/>
          <p:cNvPicPr>
            <a:picLocks noChangeAspect="1" noChangeArrowheads="1"/>
          </p:cNvPicPr>
          <p:nvPr/>
        </p:nvPicPr>
        <p:blipFill>
          <a:blip r:embed="rId7" cstate="print"/>
          <a:srcRect/>
          <a:stretch>
            <a:fillRect/>
          </a:stretch>
        </p:blipFill>
        <p:spPr bwMode="auto">
          <a:xfrm>
            <a:off x="4800600" y="3429000"/>
            <a:ext cx="2566988" cy="1738275"/>
          </a:xfrm>
          <a:prstGeom prst="rect">
            <a:avLst/>
          </a:prstGeom>
          <a:noFill/>
          <a:ln w="9525">
            <a:noFill/>
            <a:miter lim="800000"/>
            <a:headEnd/>
            <a:tailEnd/>
          </a:ln>
        </p:spPr>
      </p:pic>
      <p:graphicFrame>
        <p:nvGraphicFramePr>
          <p:cNvPr id="315407" name="Object 15"/>
          <p:cNvGraphicFramePr>
            <a:graphicFrameLocks noChangeAspect="1"/>
          </p:cNvGraphicFramePr>
          <p:nvPr/>
        </p:nvGraphicFramePr>
        <p:xfrm>
          <a:off x="1295400" y="4800600"/>
          <a:ext cx="3355975" cy="669925"/>
        </p:xfrm>
        <a:graphic>
          <a:graphicData uri="http://schemas.openxmlformats.org/presentationml/2006/ole">
            <p:oleObj spid="_x0000_s315407" name="Equation" r:id="rId8" imgW="2501640" imgH="495000" progId="Equation.DSMT4">
              <p:embed/>
            </p:oleObj>
          </a:graphicData>
        </a:graphic>
      </p:graphicFrame>
      <p:graphicFrame>
        <p:nvGraphicFramePr>
          <p:cNvPr id="315408" name="Object 16"/>
          <p:cNvGraphicFramePr>
            <a:graphicFrameLocks noChangeAspect="1"/>
          </p:cNvGraphicFramePr>
          <p:nvPr/>
        </p:nvGraphicFramePr>
        <p:xfrm>
          <a:off x="1864896" y="5307013"/>
          <a:ext cx="3952875" cy="788987"/>
        </p:xfrm>
        <a:graphic>
          <a:graphicData uri="http://schemas.openxmlformats.org/presentationml/2006/ole">
            <p:oleObj spid="_x0000_s315408" name="Equation" r:id="rId9" imgW="2946240" imgH="583920" progId="Equation.DSMT4">
              <p:embed/>
            </p:oleObj>
          </a:graphicData>
        </a:graphic>
      </p:graphicFrame>
      <p:cxnSp>
        <p:nvCxnSpPr>
          <p:cNvPr id="33" name="Rechte verbindingslijn met pijl 32"/>
          <p:cNvCxnSpPr/>
          <p:nvPr/>
        </p:nvCxnSpPr>
        <p:spPr bwMode="auto">
          <a:xfrm flipV="1">
            <a:off x="5105400" y="6172200"/>
            <a:ext cx="0" cy="381000"/>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3886200" y="6497324"/>
            <a:ext cx="1339341" cy="307777"/>
          </a:xfrm>
          <a:prstGeom prst="rect">
            <a:avLst/>
          </a:prstGeom>
          <a:noFill/>
          <a:ln>
            <a:noFill/>
          </a:ln>
        </p:spPr>
        <p:txBody>
          <a:bodyPr wrap="none" rtlCol="0">
            <a:spAutoFit/>
          </a:bodyPr>
          <a:lstStyle/>
          <a:p>
            <a:r>
              <a:rPr lang="nl-NL" sz="1400" smtClean="0">
                <a:latin typeface="Calibri" pitchFamily="34" charset="0"/>
                <a:cs typeface="Calibri" pitchFamily="34" charset="0"/>
              </a:rPr>
              <a:t>Drag to lift ratio</a:t>
            </a:r>
            <a:endParaRPr lang="nl-NL" sz="1400" dirty="0" err="1" smtClean="0">
              <a:latin typeface="Calibri" pitchFamily="34" charset="0"/>
              <a:cs typeface="Calibri" pitchFamily="34" charset="0"/>
            </a:endParaRPr>
          </a:p>
        </p:txBody>
      </p:sp>
      <p:pic>
        <p:nvPicPr>
          <p:cNvPr id="315409" name="Picture 17"/>
          <p:cNvPicPr>
            <a:picLocks noChangeAspect="1" noChangeArrowheads="1"/>
          </p:cNvPicPr>
          <p:nvPr/>
        </p:nvPicPr>
        <p:blipFill>
          <a:blip r:embed="rId10" cstate="print"/>
          <a:srcRect/>
          <a:stretch>
            <a:fillRect/>
          </a:stretch>
        </p:blipFill>
        <p:spPr bwMode="auto">
          <a:xfrm>
            <a:off x="7315200" y="5715000"/>
            <a:ext cx="1447800" cy="981468"/>
          </a:xfrm>
          <a:prstGeom prst="rect">
            <a:avLst/>
          </a:prstGeom>
          <a:noFill/>
          <a:ln w="9525">
            <a:noFill/>
            <a:miter lim="800000"/>
            <a:headEnd/>
            <a:tailEnd/>
          </a:ln>
        </p:spPr>
      </p:pic>
      <p:pic>
        <p:nvPicPr>
          <p:cNvPr id="315410" name="Picture 18"/>
          <p:cNvPicPr>
            <a:picLocks noChangeAspect="1" noChangeArrowheads="1"/>
          </p:cNvPicPr>
          <p:nvPr/>
        </p:nvPicPr>
        <p:blipFill>
          <a:blip r:embed="rId11" cstate="print"/>
          <a:srcRect/>
          <a:stretch>
            <a:fillRect/>
          </a:stretch>
        </p:blipFill>
        <p:spPr bwMode="auto">
          <a:xfrm>
            <a:off x="7391400" y="6663170"/>
            <a:ext cx="1143000" cy="194830"/>
          </a:xfrm>
          <a:prstGeom prst="rect">
            <a:avLst/>
          </a:prstGeom>
          <a:noFill/>
          <a:ln w="9525">
            <a:noFill/>
            <a:miter lim="800000"/>
            <a:headEnd/>
            <a:tailEnd/>
          </a:ln>
        </p:spPr>
      </p:pic>
      <p:graphicFrame>
        <p:nvGraphicFramePr>
          <p:cNvPr id="315402" name="Object 10"/>
          <p:cNvGraphicFramePr>
            <a:graphicFrameLocks noChangeAspect="1"/>
          </p:cNvGraphicFramePr>
          <p:nvPr/>
        </p:nvGraphicFramePr>
        <p:xfrm>
          <a:off x="7086600" y="3649662"/>
          <a:ext cx="1465262" cy="617538"/>
        </p:xfrm>
        <a:graphic>
          <a:graphicData uri="http://schemas.openxmlformats.org/presentationml/2006/ole">
            <p:oleObj spid="_x0000_s315402" name="Equation" r:id="rId12" imgW="1091880" imgH="457200" progId="Equation.DSMT4">
              <p:embed/>
            </p:oleObj>
          </a:graphicData>
        </a:graphic>
      </p:graphicFrame>
      <p:pic>
        <p:nvPicPr>
          <p:cNvPr id="315411" name="Picture 19"/>
          <p:cNvPicPr>
            <a:picLocks noChangeAspect="1" noChangeArrowheads="1"/>
          </p:cNvPicPr>
          <p:nvPr/>
        </p:nvPicPr>
        <p:blipFill>
          <a:blip r:embed="rId13" cstate="print"/>
          <a:srcRect/>
          <a:stretch>
            <a:fillRect/>
          </a:stretch>
        </p:blipFill>
        <p:spPr bwMode="auto">
          <a:xfrm>
            <a:off x="-7557" y="5577715"/>
            <a:ext cx="1295400" cy="1295400"/>
          </a:xfrm>
          <a:prstGeom prst="rect">
            <a:avLst/>
          </a:prstGeom>
          <a:noFill/>
          <a:ln w="9525">
            <a:noFill/>
            <a:miter lim="800000"/>
            <a:headEnd/>
            <a:tailEnd/>
          </a:ln>
        </p:spPr>
      </p:pic>
      <p:pic>
        <p:nvPicPr>
          <p:cNvPr id="315412" name="Picture 20"/>
          <p:cNvPicPr>
            <a:picLocks noChangeAspect="1" noChangeArrowheads="1"/>
          </p:cNvPicPr>
          <p:nvPr/>
        </p:nvPicPr>
        <p:blipFill>
          <a:blip r:embed="rId14" cstate="print"/>
          <a:srcRect/>
          <a:stretch>
            <a:fillRect/>
          </a:stretch>
        </p:blipFill>
        <p:spPr bwMode="auto">
          <a:xfrm rot="10800000">
            <a:off x="-76200" y="6301614"/>
            <a:ext cx="272706"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257800" cy="5562600"/>
          </a:xfrm>
        </p:spPr>
        <p:txBody>
          <a:bodyPr/>
          <a:lstStyle/>
          <a:p>
            <a:r>
              <a:rPr lang="en-US" sz="1800" b="0" smtClean="0">
                <a:latin typeface="Calibri" pitchFamily="34" charset="0"/>
                <a:cs typeface="Calibri" pitchFamily="34" charset="0"/>
              </a:rPr>
              <a:t>Hoeveel energie is er nodig om 1 ton over 1 km in een vliegtuig te vervoeren?</a:t>
            </a:r>
          </a:p>
          <a:p>
            <a:pPr lvl="1"/>
            <a:r>
              <a:rPr lang="en-US" sz="1400" b="0" smtClean="0">
                <a:latin typeface="Calibri" pitchFamily="34" charset="0"/>
                <a:cs typeface="Calibri" pitchFamily="34" charset="0"/>
              </a:rPr>
              <a:t>Kracht is energie per eenheid afstand</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efficientie hangt enkel van de lift-to-dracht coefficient af en van de efficientie van de motor</a:t>
            </a:r>
          </a:p>
          <a:p>
            <a:pPr lvl="1"/>
            <a:r>
              <a:rPr lang="en-US" sz="1400" b="0" smtClean="0">
                <a:latin typeface="Calibri" pitchFamily="34" charset="0"/>
                <a:cs typeface="Calibri" pitchFamily="34" charset="0"/>
              </a:rPr>
              <a:t>Deze efficienties zijn praktisch gelijk voor alle vliegtuigen</a:t>
            </a:r>
          </a:p>
          <a:p>
            <a:pPr lvl="2"/>
            <a:r>
              <a:rPr lang="en-US" sz="1000" b="0" smtClean="0">
                <a:latin typeface="Calibri" pitchFamily="34" charset="0"/>
                <a:cs typeface="Calibri" pitchFamily="34" charset="0"/>
              </a:rPr>
              <a:t>Hangen niet af van grootte van vliegtuig, gewicht of dichtheid van de lucht</a:t>
            </a:r>
          </a:p>
          <a:p>
            <a:pPr lvl="2"/>
            <a:r>
              <a:rPr lang="en-US" sz="1000" b="0" smtClean="0">
                <a:latin typeface="Calibri" pitchFamily="34" charset="0"/>
                <a:cs typeface="Calibri" pitchFamily="34" charset="0"/>
              </a:rPr>
              <a:t>Motor efficientie kan misscien met 10% verbeterd worden</a:t>
            </a:r>
          </a:p>
          <a:p>
            <a:pPr lvl="2"/>
            <a:r>
              <a:rPr lang="en-US" sz="1000" b="0" smtClean="0">
                <a:latin typeface="Calibri" pitchFamily="34" charset="0"/>
                <a:cs typeface="Calibri" pitchFamily="34" charset="0"/>
              </a:rPr>
              <a:t>Drag efficientie misschien met 10 – 20% (maar die gaat met de wortel)</a:t>
            </a:r>
          </a:p>
          <a:p>
            <a:pPr lvl="2"/>
            <a:r>
              <a:rPr lang="en-US" sz="1000" b="0" smtClean="0">
                <a:latin typeface="Calibri" pitchFamily="34" charset="0"/>
                <a:cs typeface="Calibri" pitchFamily="34" charset="0"/>
              </a:rPr>
              <a:t>Wat helpt zijn vollere vliegtuigen en efficientere air-traffic control</a:t>
            </a:r>
            <a:endParaRPr lang="en-US" sz="10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de lift-to-drag ratio gebruiken we 20, voor de motor efficientie 1/3</a:t>
            </a:r>
          </a:p>
          <a:p>
            <a:pPr lvl="1"/>
            <a:r>
              <a:rPr lang="en-US" sz="1400" b="0" smtClean="0">
                <a:latin typeface="Calibri" pitchFamily="34" charset="0"/>
                <a:cs typeface="Calibri" pitchFamily="34" charset="0"/>
              </a:rPr>
              <a:t>We vinden 0.15g en dat is equivalent met 0.4 kWh/ton-km</a:t>
            </a:r>
          </a:p>
          <a:p>
            <a:pPr lvl="1"/>
            <a:r>
              <a:rPr lang="en-US" sz="1400" b="0" smtClean="0">
                <a:latin typeface="Calibri" pitchFamily="34" charset="0"/>
                <a:cs typeface="Calibri" pitchFamily="34" charset="0"/>
              </a:rPr>
              <a:t>Niet alle massa van het vliegtuig is vracht (cargo). </a:t>
            </a:r>
          </a:p>
          <a:p>
            <a:pPr lvl="2"/>
            <a:r>
              <a:rPr lang="en-US" sz="1000" b="0" smtClean="0">
                <a:latin typeface="Calibri" pitchFamily="34" charset="0"/>
                <a:cs typeface="Calibri" pitchFamily="34" charset="0"/>
              </a:rPr>
              <a:t>Dat is typisch 1/3</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We vinden voor transportkosten 1.2 kWh/ton-km</a:t>
            </a:r>
          </a:p>
          <a:p>
            <a:r>
              <a:rPr lang="en-US" sz="1800" b="0" smtClean="0">
                <a:latin typeface="Calibri" pitchFamily="34" charset="0"/>
                <a:cs typeface="Calibri" pitchFamily="34" charset="0"/>
              </a:rPr>
              <a:t>Energieverbruik per dag 30 kWh/dag</a:t>
            </a:r>
          </a:p>
        </p:txBody>
      </p:sp>
      <p:grpSp>
        <p:nvGrpSpPr>
          <p:cNvPr id="24" name="Groep 23"/>
          <p:cNvGrpSpPr/>
          <p:nvPr/>
        </p:nvGrpSpPr>
        <p:grpSpPr>
          <a:xfrm>
            <a:off x="228600" y="2133600"/>
            <a:ext cx="4953000" cy="597568"/>
            <a:chOff x="2402304" y="1880936"/>
            <a:chExt cx="4953000" cy="597568"/>
          </a:xfrm>
        </p:grpSpPr>
        <p:sp>
          <p:nvSpPr>
            <p:cNvPr id="23" name="Afgeronde rechthoek 22"/>
            <p:cNvSpPr/>
            <p:nvPr/>
          </p:nvSpPr>
          <p:spPr bwMode="auto">
            <a:xfrm>
              <a:off x="2402304" y="1880936"/>
              <a:ext cx="4953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6422" name="Object 6"/>
            <p:cNvGraphicFramePr>
              <a:graphicFrameLocks noChangeAspect="1"/>
            </p:cNvGraphicFramePr>
            <p:nvPr/>
          </p:nvGraphicFramePr>
          <p:xfrm>
            <a:off x="2438399" y="1905000"/>
            <a:ext cx="4874683" cy="533400"/>
          </p:xfrm>
          <a:graphic>
            <a:graphicData uri="http://schemas.openxmlformats.org/presentationml/2006/ole">
              <p:oleObj spid="_x0000_s316422" name="Equation" r:id="rId4" imgW="4178160" imgH="457200" progId="Equation.DSMT4">
                <p:embed/>
              </p:oleObj>
            </a:graphicData>
          </a:graphic>
        </p:graphicFrame>
      </p:gr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Transportkosten</a:t>
            </a:r>
            <a:endParaRPr lang="en-US" i="1" kern="1200" dirty="0" smtClean="0">
              <a:solidFill>
                <a:srgbClr val="000099"/>
              </a:solidFill>
              <a:ea typeface="+mn-ea"/>
              <a:cs typeface="+mn-cs"/>
            </a:endParaRPr>
          </a:p>
        </p:txBody>
      </p:sp>
      <p:pic>
        <p:nvPicPr>
          <p:cNvPr id="316424" name="Picture 8"/>
          <p:cNvPicPr>
            <a:picLocks noChangeAspect="1" noChangeArrowheads="1"/>
          </p:cNvPicPr>
          <p:nvPr/>
        </p:nvPicPr>
        <p:blipFill>
          <a:blip r:embed="rId5" cstate="print"/>
          <a:srcRect/>
          <a:stretch>
            <a:fillRect/>
          </a:stretch>
        </p:blipFill>
        <p:spPr bwMode="auto">
          <a:xfrm>
            <a:off x="5434167" y="1447800"/>
            <a:ext cx="3709833" cy="2362200"/>
          </a:xfrm>
          <a:prstGeom prst="rect">
            <a:avLst/>
          </a:prstGeom>
          <a:noFill/>
          <a:ln w="9525">
            <a:noFill/>
            <a:miter lim="800000"/>
            <a:headEnd/>
            <a:tailEnd/>
          </a:ln>
        </p:spPr>
      </p:pic>
      <p:pic>
        <p:nvPicPr>
          <p:cNvPr id="316425" name="Picture 9"/>
          <p:cNvPicPr>
            <a:picLocks noChangeAspect="1" noChangeArrowheads="1"/>
          </p:cNvPicPr>
          <p:nvPr/>
        </p:nvPicPr>
        <p:blipFill>
          <a:blip r:embed="rId6" cstate="print"/>
          <a:srcRect/>
          <a:stretch>
            <a:fillRect/>
          </a:stretch>
        </p:blipFill>
        <p:spPr bwMode="auto">
          <a:xfrm>
            <a:off x="5715000" y="1219200"/>
            <a:ext cx="297370" cy="995363"/>
          </a:xfrm>
          <a:prstGeom prst="rect">
            <a:avLst/>
          </a:prstGeom>
          <a:noFill/>
          <a:ln w="9525">
            <a:noFill/>
            <a:miter lim="800000"/>
            <a:headEnd/>
            <a:tailEnd/>
          </a:ln>
        </p:spPr>
      </p:pic>
      <p:grpSp>
        <p:nvGrpSpPr>
          <p:cNvPr id="29" name="Groep 28"/>
          <p:cNvGrpSpPr/>
          <p:nvPr/>
        </p:nvGrpSpPr>
        <p:grpSpPr>
          <a:xfrm>
            <a:off x="7391400" y="5715000"/>
            <a:ext cx="1143000" cy="838200"/>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Hoeveel energie geven we uit aan verwarming?</a:t>
            </a:r>
          </a:p>
          <a:p>
            <a:pPr lvl="1"/>
            <a:r>
              <a:rPr lang="en-US" sz="1400" b="0" smtClean="0">
                <a:latin typeface="Calibri" pitchFamily="34" charset="0"/>
                <a:cs typeface="Calibri" pitchFamily="34" charset="0"/>
              </a:rPr>
              <a:t>En aan koeling (air conditioning)?</a:t>
            </a:r>
          </a:p>
          <a:p>
            <a:pPr lvl="1"/>
            <a:r>
              <a:rPr lang="en-US" sz="1400" b="0" smtClean="0">
                <a:latin typeface="Calibri" pitchFamily="34" charset="0"/>
                <a:cs typeface="Calibri" pitchFamily="34" charset="0"/>
              </a:rPr>
              <a:t>Hoe kunnen we deze energie verlagen?</a:t>
            </a:r>
          </a:p>
          <a:p>
            <a:pPr lvl="1"/>
            <a:r>
              <a:rPr lang="en-US" sz="1400" b="0" smtClean="0">
                <a:latin typeface="Calibri" pitchFamily="34" charset="0"/>
                <a:cs typeface="Calibri" pitchFamily="34" charset="0"/>
              </a:rPr>
              <a:t>Hoe kunnen we de efficientie van warmtebronnen verbeteren?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Energie nodig voor</a:t>
            </a:r>
          </a:p>
          <a:p>
            <a:pPr lvl="1"/>
            <a:r>
              <a:rPr lang="en-US" sz="1400" b="0" smtClean="0">
                <a:latin typeface="Calibri" pitchFamily="34" charset="0"/>
                <a:cs typeface="Calibri" pitchFamily="34" charset="0"/>
              </a:rPr>
              <a:t>Koken en opslag voedsel</a:t>
            </a:r>
          </a:p>
          <a:p>
            <a:pPr lvl="2"/>
            <a:r>
              <a:rPr lang="en-US" sz="1000" b="0" smtClean="0">
                <a:latin typeface="Calibri" pitchFamily="34" charset="0"/>
                <a:cs typeface="Calibri" pitchFamily="34" charset="0"/>
              </a:rPr>
              <a:t>Koelkast, vriezer</a:t>
            </a:r>
          </a:p>
          <a:p>
            <a:pPr lvl="1"/>
            <a:r>
              <a:rPr lang="en-US" sz="1400" b="0" smtClean="0">
                <a:latin typeface="Calibri" pitchFamily="34" charset="0"/>
                <a:cs typeface="Calibri" pitchFamily="34" charset="0"/>
              </a:rPr>
              <a:t>Wasmachine, droger, vaatwasser</a:t>
            </a:r>
          </a:p>
          <a:p>
            <a:r>
              <a:rPr lang="en-US" sz="1800" b="0" smtClean="0">
                <a:latin typeface="Calibri" pitchFamily="34" charset="0"/>
                <a:cs typeface="Calibri" pitchFamily="34" charset="0"/>
              </a:rPr>
              <a:t>Warmte is het grootste deel</a:t>
            </a:r>
          </a:p>
          <a:p>
            <a:r>
              <a:rPr lang="en-US" sz="1800" b="0" smtClean="0">
                <a:latin typeface="Calibri" pitchFamily="34" charset="0"/>
                <a:cs typeface="Calibri" pitchFamily="34" charset="0"/>
              </a:rPr>
              <a:t>Wat gebruikt het meest?</a:t>
            </a:r>
          </a:p>
          <a:p>
            <a:pPr lvl="1"/>
            <a:r>
              <a:rPr lang="en-US" sz="1400" b="0" smtClean="0">
                <a:latin typeface="Calibri" pitchFamily="34" charset="0"/>
                <a:cs typeface="Calibri" pitchFamily="34" charset="0"/>
              </a:rPr>
              <a:t>Een warm bad</a:t>
            </a:r>
          </a:p>
          <a:p>
            <a:pPr lvl="1"/>
            <a:r>
              <a:rPr lang="en-US" sz="1400" b="0" smtClean="0">
                <a:latin typeface="Calibri" pitchFamily="34" charset="0"/>
                <a:cs typeface="Calibri" pitchFamily="34" charset="0"/>
              </a:rPr>
              <a:t>Wassen en drogen van kleren</a:t>
            </a:r>
          </a:p>
          <a:p>
            <a:pPr lvl="1"/>
            <a:r>
              <a:rPr lang="en-US" sz="1400" b="0" smtClean="0">
                <a:latin typeface="Calibri" pitchFamily="34" charset="0"/>
                <a:cs typeface="Calibri" pitchFamily="34" charset="0"/>
              </a:rPr>
              <a:t>De koelkast en vriezer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Verwarming en koeling</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Energie nodig voor een warm bad </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Volume is ongeveer 110 liter</a:t>
            </a:r>
          </a:p>
          <a:p>
            <a:pPr lvl="2"/>
            <a:r>
              <a:rPr lang="en-US" sz="1000" b="0" smtClean="0">
                <a:latin typeface="Calibri" pitchFamily="34" charset="0"/>
                <a:cs typeface="Calibri" pitchFamily="34" charset="0"/>
              </a:rPr>
              <a:t>Water komt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in huis</a:t>
            </a:r>
          </a:p>
          <a:p>
            <a:pPr lvl="2"/>
            <a:r>
              <a:rPr lang="en-US" sz="1000" b="0" smtClean="0">
                <a:latin typeface="Calibri" pitchFamily="34" charset="0"/>
                <a:cs typeface="Calibri" pitchFamily="34" charset="0"/>
              </a:rPr>
              <a:t>We verwarmen het tot 50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Warmtecapaciteit van water is 4200 J/(kg x K)</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 dit eens met douchen</a:t>
            </a:r>
          </a:p>
          <a:p>
            <a:pPr lvl="1"/>
            <a:r>
              <a:rPr lang="en-US" sz="1400" b="0" smtClean="0">
                <a:latin typeface="Calibri" pitchFamily="34" charset="0"/>
                <a:cs typeface="Calibri" pitchFamily="34" charset="0"/>
              </a:rPr>
              <a:t>Neem aan dat je 30 liter nodig hebt</a:t>
            </a:r>
          </a:p>
          <a:p>
            <a:pPr lvl="2"/>
            <a:r>
              <a:rPr lang="en-US" sz="1000" b="0" smtClean="0">
                <a:latin typeface="Calibri" pitchFamily="34" charset="0"/>
                <a:cs typeface="Calibri" pitchFamily="34" charset="0"/>
              </a:rPr>
              <a:t>Dan 30/110 x 5 kWh = 1.4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warm bad</a:t>
            </a:r>
            <a:endParaRPr lang="en-US" i="1" kern="1200" dirty="0" smtClean="0">
              <a:solidFill>
                <a:srgbClr val="000099"/>
              </a:solidFill>
              <a:ea typeface="+mn-ea"/>
              <a:cs typeface="+mn-cs"/>
            </a:endParaRPr>
          </a:p>
        </p:txBody>
      </p:sp>
      <p:grpSp>
        <p:nvGrpSpPr>
          <p:cNvPr id="9" name="Groep 8"/>
          <p:cNvGrpSpPr/>
          <p:nvPr/>
        </p:nvGrpSpPr>
        <p:grpSpPr>
          <a:xfrm>
            <a:off x="1219200" y="2755232"/>
            <a:ext cx="4419600" cy="445168"/>
            <a:chOff x="228600" y="2213808"/>
            <a:chExt cx="4419600" cy="445168"/>
          </a:xfrm>
        </p:grpSpPr>
        <p:sp>
          <p:nvSpPr>
            <p:cNvPr id="6" name="Afgeronde rechthoek 5"/>
            <p:cNvSpPr/>
            <p:nvPr/>
          </p:nvSpPr>
          <p:spPr bwMode="auto">
            <a:xfrm>
              <a:off x="228600" y="2213808"/>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304800" y="2286000"/>
            <a:ext cx="4267200" cy="325437"/>
          </p:xfrm>
          <a:graphic>
            <a:graphicData uri="http://schemas.openxmlformats.org/presentationml/2006/ole">
              <p:oleObj spid="_x0000_s318466" name="Equation" r:id="rId4" imgW="3657600" imgH="279360" progId="Equation.DSMT4">
                <p:embed/>
              </p:oleObj>
            </a:graphicData>
          </a:graphic>
        </p:graphicFrame>
      </p:grpSp>
      <p:pic>
        <p:nvPicPr>
          <p:cNvPr id="318467" name="Picture 3"/>
          <p:cNvPicPr>
            <a:picLocks noChangeAspect="1" noChangeArrowheads="1"/>
          </p:cNvPicPr>
          <p:nvPr/>
        </p:nvPicPr>
        <p:blipFill>
          <a:blip r:embed="rId5" cstate="print"/>
          <a:srcRect/>
          <a:stretch>
            <a:fillRect/>
          </a:stretch>
        </p:blipFill>
        <p:spPr bwMode="auto">
          <a:xfrm>
            <a:off x="5943600" y="1082566"/>
            <a:ext cx="3200400" cy="5775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We kijken naar slechts één lading kleren</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Wasmachine heeft 80 liter nodig</a:t>
            </a:r>
          </a:p>
          <a:p>
            <a:pPr lvl="2"/>
            <a:r>
              <a:rPr lang="en-US" sz="1000" b="0" smtClean="0">
                <a:latin typeface="Calibri" pitchFamily="34" charset="0"/>
                <a:cs typeface="Calibri" pitchFamily="34" charset="0"/>
              </a:rPr>
              <a:t>We verwarmen het tot 40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De energie is dan 80/110 x 30/40 x 5 kWh = 2.5 kWh</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droger</a:t>
            </a:r>
          </a:p>
          <a:p>
            <a:pPr lvl="1"/>
            <a:r>
              <a:rPr lang="en-US" sz="1400" b="0" smtClean="0">
                <a:latin typeface="Calibri" pitchFamily="34" charset="0"/>
                <a:cs typeface="Calibri" pitchFamily="34" charset="0"/>
              </a:rPr>
              <a:t>Trommeldroger = 3 kWh</a:t>
            </a:r>
          </a:p>
          <a:p>
            <a:pPr lvl="1"/>
            <a:r>
              <a:rPr lang="en-US" sz="1400" b="0" smtClean="0">
                <a:latin typeface="Calibri" pitchFamily="34" charset="0"/>
                <a:cs typeface="Calibri" pitchFamily="34" charset="0"/>
              </a:rPr>
              <a:t>In-huis drogen = 1.5 kWh</a:t>
            </a:r>
          </a:p>
          <a:p>
            <a:pPr lvl="2"/>
            <a:r>
              <a:rPr lang="en-US" sz="1000" b="0" smtClean="0">
                <a:latin typeface="Calibri" pitchFamily="34" charset="0"/>
                <a:cs typeface="Calibri" pitchFamily="34" charset="0"/>
              </a:rPr>
              <a:t>Je hebt indirect warmte nodig: de kamer koelt af</a:t>
            </a:r>
          </a:p>
          <a:p>
            <a:pPr lvl="2"/>
            <a:r>
              <a:rPr lang="en-US" sz="1000" b="0" smtClean="0">
                <a:latin typeface="Calibri" pitchFamily="34" charset="0"/>
                <a:cs typeface="Calibri" pitchFamily="34" charset="0"/>
              </a:rPr>
              <a:t>Verdampingswarmte bij kamertemperatuur is 2500 kJ/kg</a:t>
            </a:r>
          </a:p>
          <a:p>
            <a:pPr lvl="2"/>
            <a:r>
              <a:rPr lang="en-US" sz="1000" b="0" smtClean="0">
                <a:latin typeface="Calibri" pitchFamily="34" charset="0"/>
                <a:cs typeface="Calibri" pitchFamily="34" charset="0"/>
              </a:rPr>
              <a:t>Neem aan dat er 2.2 kg water in de kleren zit</a:t>
            </a:r>
          </a:p>
          <a:p>
            <a:pPr lvl="1"/>
            <a:r>
              <a:rPr lang="en-US" sz="1400" b="0" smtClean="0">
                <a:latin typeface="Calibri" pitchFamily="34" charset="0"/>
                <a:cs typeface="Calibri" pitchFamily="34" charset="0"/>
              </a:rPr>
              <a:t>Waslijn buiten = 0 kWh</a:t>
            </a:r>
          </a:p>
          <a:p>
            <a:r>
              <a:rPr lang="en-US" sz="1800" b="0" smtClean="0">
                <a:latin typeface="Calibri" pitchFamily="34" charset="0"/>
                <a:cs typeface="Calibri" pitchFamily="34" charset="0"/>
              </a:rPr>
              <a:t>De totale energiekosten per lading varieert tussen 2.5 en 5.5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Wassen van kleren</a:t>
            </a:r>
            <a:endParaRPr lang="en-US" i="1" kern="1200" dirty="0" smtClean="0">
              <a:solidFill>
                <a:srgbClr val="000099"/>
              </a:solidFill>
              <a:ea typeface="+mn-ea"/>
              <a:cs typeface="+mn-cs"/>
            </a:endParaRPr>
          </a:p>
        </p:txBody>
      </p:sp>
      <p:pic>
        <p:nvPicPr>
          <p:cNvPr id="319491" name="Picture 3"/>
          <p:cNvPicPr>
            <a:picLocks noChangeAspect="1" noChangeArrowheads="1"/>
          </p:cNvPicPr>
          <p:nvPr/>
        </p:nvPicPr>
        <p:blipFill>
          <a:blip r:embed="rId3" cstate="print"/>
          <a:srcRect/>
          <a:stretch>
            <a:fillRect/>
          </a:stretch>
        </p:blipFill>
        <p:spPr bwMode="auto">
          <a:xfrm>
            <a:off x="5905126" y="1600200"/>
            <a:ext cx="323887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4" name="Picture 2"/>
          <p:cNvPicPr>
            <a:picLocks noChangeAspect="1" noChangeArrowheads="1"/>
          </p:cNvPicPr>
          <p:nvPr/>
        </p:nvPicPr>
        <p:blipFill>
          <a:blip r:embed="rId3" cstate="print"/>
          <a:srcRect/>
          <a:stretch>
            <a:fillRect/>
          </a:stretch>
        </p:blipFill>
        <p:spPr bwMode="auto">
          <a:xfrm>
            <a:off x="7515728" y="1295400"/>
            <a:ext cx="1524000" cy="1976707"/>
          </a:xfrm>
          <a:prstGeom prst="rect">
            <a:avLst/>
          </a:prstGeom>
          <a:noFill/>
          <a:ln w="9525">
            <a:noFill/>
            <a:miter lim="800000"/>
            <a:headEnd/>
            <a:tailEnd/>
          </a:ln>
        </p:spPr>
      </p:pic>
      <p:pic>
        <p:nvPicPr>
          <p:cNvPr id="320515" name="Picture 3"/>
          <p:cNvPicPr>
            <a:picLocks noChangeAspect="1" noChangeArrowheads="1"/>
          </p:cNvPicPr>
          <p:nvPr/>
        </p:nvPicPr>
        <p:blipFill>
          <a:blip r:embed="rId4" cstate="print"/>
          <a:srcRect/>
          <a:stretch>
            <a:fillRect/>
          </a:stretch>
        </p:blipFill>
        <p:spPr bwMode="auto">
          <a:xfrm>
            <a:off x="4800600" y="3276600"/>
            <a:ext cx="430933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a:p>
            <a:r>
              <a:rPr lang="en-US" sz="1800" b="0" smtClean="0">
                <a:latin typeface="Calibri" pitchFamily="34" charset="0"/>
                <a:cs typeface="Calibri" pitchFamily="34" charset="0"/>
              </a:rPr>
              <a:t>Vaatwasser</a:t>
            </a:r>
          </a:p>
          <a:p>
            <a:pPr lvl="1"/>
            <a:r>
              <a:rPr lang="en-US" sz="1400" b="0" smtClean="0">
                <a:latin typeface="Calibri" pitchFamily="34" charset="0"/>
                <a:cs typeface="Calibri" pitchFamily="34" charset="0"/>
              </a:rPr>
              <a:t>Meeste energie is nodig om het water te verwarmen</a:t>
            </a:r>
          </a:p>
          <a:p>
            <a:pPr lvl="1"/>
            <a:r>
              <a:rPr lang="en-US" sz="1400" b="0" smtClean="0">
                <a:latin typeface="Calibri" pitchFamily="34" charset="0"/>
                <a:cs typeface="Calibri" pitchFamily="34" charset="0"/>
              </a:rPr>
              <a:t>Vaatwasser heeft enkel 10 liter per lading nodig</a:t>
            </a:r>
          </a:p>
          <a:p>
            <a:pPr lvl="2"/>
            <a:r>
              <a:rPr lang="en-US" sz="1000" b="0" smtClean="0">
                <a:latin typeface="Calibri" pitchFamily="34" charset="0"/>
                <a:cs typeface="Calibri" pitchFamily="34" charset="0"/>
              </a:rPr>
              <a:t>De Logicx gebruikt 0.97 kWh</a:t>
            </a:r>
          </a:p>
          <a:p>
            <a:pPr lvl="1"/>
            <a:r>
              <a:rPr lang="en-US" sz="1400" b="0" smtClean="0">
                <a:latin typeface="Calibri" pitchFamily="34" charset="0"/>
                <a:cs typeface="Calibri" pitchFamily="34" charset="0"/>
              </a:rPr>
              <a:t>Dat lukt mij nooit! Ergo…</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5" name="Picture 3"/>
          <p:cNvPicPr>
            <a:picLocks noChangeAspect="1" noChangeArrowheads="1"/>
          </p:cNvPicPr>
          <p:nvPr/>
        </p:nvPicPr>
        <p:blipFill>
          <a:blip r:embed="rId3" cstate="print"/>
          <a:srcRect/>
          <a:stretch>
            <a:fillRect/>
          </a:stretch>
        </p:blipFill>
        <p:spPr bwMode="auto">
          <a:xfrm>
            <a:off x="4834665" y="3124200"/>
            <a:ext cx="4309335" cy="3505200"/>
          </a:xfrm>
          <a:prstGeom prst="rect">
            <a:avLst/>
          </a:prstGeom>
          <a:noFill/>
          <a:ln w="9525">
            <a:noFill/>
            <a:miter lim="800000"/>
            <a:headEnd/>
            <a:tailEnd/>
          </a:ln>
        </p:spPr>
      </p:pic>
      <p:pic>
        <p:nvPicPr>
          <p:cNvPr id="320516" name="Picture 4"/>
          <p:cNvPicPr>
            <a:picLocks noChangeAspect="1" noChangeArrowheads="1"/>
          </p:cNvPicPr>
          <p:nvPr/>
        </p:nvPicPr>
        <p:blipFill>
          <a:blip r:embed="rId4" cstate="print"/>
          <a:srcRect/>
          <a:stretch>
            <a:fillRect/>
          </a:stretch>
        </p:blipFill>
        <p:spPr bwMode="auto">
          <a:xfrm>
            <a:off x="4757737" y="2951573"/>
            <a:ext cx="4386263" cy="3906427"/>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515728" y="1295400"/>
            <a:ext cx="1524000" cy="1976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334000" cy="4800600"/>
          </a:xfrm>
        </p:spPr>
        <p:txBody>
          <a:bodyPr/>
          <a:lstStyle/>
          <a:p>
            <a:r>
              <a:rPr lang="en-US" sz="1800" b="0" smtClean="0">
                <a:latin typeface="Calibri" pitchFamily="34" charset="0"/>
                <a:cs typeface="Calibri" pitchFamily="34" charset="0"/>
              </a:rPr>
              <a:t>Er zijn </a:t>
            </a:r>
            <a:r>
              <a:rPr lang="nl-NL" sz="1800" b="0" smtClean="0">
                <a:latin typeface="Calibri" pitchFamily="34" charset="0"/>
                <a:cs typeface="Calibri" pitchFamily="34" charset="0"/>
              </a:rPr>
              <a:t>8.002.579 personen</a:t>
            </a:r>
            <a:r>
              <a:rPr lang="en-US" sz="1800" b="0" smtClean="0">
                <a:latin typeface="Calibri" pitchFamily="34" charset="0"/>
                <a:cs typeface="Calibri" pitchFamily="34" charset="0"/>
              </a:rPr>
              <a:t>auto’s geregistreerd  (31-12-2010)</a:t>
            </a:r>
          </a:p>
          <a:p>
            <a:pPr lvl="1"/>
            <a:r>
              <a:rPr lang="en-US" sz="1400" b="0" smtClean="0">
                <a:latin typeface="Calibri" pitchFamily="34" charset="0"/>
                <a:cs typeface="Calibri" pitchFamily="34" charset="0"/>
              </a:rPr>
              <a:t>Voor 16.6 miljoen mensen</a:t>
            </a:r>
          </a:p>
          <a:p>
            <a:pPr lvl="1"/>
            <a:r>
              <a:rPr lang="en-US" sz="1400" b="0" smtClean="0">
                <a:latin typeface="Calibri" pitchFamily="34" charset="0"/>
                <a:cs typeface="Calibri" pitchFamily="34" charset="0"/>
              </a:rPr>
              <a:t>Bijna iedereen gebruikt het</a:t>
            </a:r>
          </a:p>
          <a:p>
            <a:pPr lvl="1"/>
            <a:r>
              <a:rPr lang="en-US" sz="1400" b="0" smtClean="0">
                <a:latin typeface="Calibri" pitchFamily="34" charset="0"/>
                <a:cs typeface="Calibri" pitchFamily="34" charset="0"/>
              </a:rPr>
              <a:t>Voor de meeste mensen is de auto het standaard vervoersmiddel</a:t>
            </a:r>
          </a:p>
          <a:p>
            <a:pPr lvl="1"/>
            <a:r>
              <a:rPr lang="en-US" sz="1400" b="0" smtClean="0">
                <a:latin typeface="Calibri" pitchFamily="34" charset="0"/>
                <a:cs typeface="Calibri" pitchFamily="34" charset="0"/>
              </a:rPr>
              <a:t>Voor veel mensen is de auto onderdeel van “lifestyle”</a:t>
            </a:r>
          </a:p>
          <a:p>
            <a:r>
              <a:rPr lang="en-US" sz="1800" b="0" smtClean="0">
                <a:latin typeface="Calibri" pitchFamily="34" charset="0"/>
                <a:cs typeface="Calibri" pitchFamily="34" charset="0"/>
              </a:rPr>
              <a:t>Hoeveel energie verbruikt een normale auto?</a:t>
            </a:r>
          </a:p>
          <a:p>
            <a:pPr lvl="1"/>
            <a:r>
              <a:rPr lang="en-US" sz="1400" b="0" smtClean="0">
                <a:latin typeface="Calibri" pitchFamily="34" charset="0"/>
                <a:cs typeface="Calibri" pitchFamily="34" charset="0"/>
              </a:rPr>
              <a:t>We hebben een eenvoudige manier nodig om uit te rekenen wat een auto gemiddeld per dag gebruikt</a:t>
            </a:r>
          </a:p>
          <a:p>
            <a:pPr lvl="1"/>
            <a:r>
              <a:rPr lang="en-US" sz="1400" b="0" smtClean="0">
                <a:latin typeface="Calibri" pitchFamily="34" charset="0"/>
                <a:cs typeface="Calibri" pitchFamily="34" charset="0"/>
              </a:rPr>
              <a:t>Er zijn verschillende opties</a:t>
            </a:r>
          </a:p>
          <a:p>
            <a:pPr lvl="2"/>
            <a:r>
              <a:rPr lang="en-US" sz="1000" b="0" smtClean="0">
                <a:latin typeface="Calibri" pitchFamily="34" charset="0"/>
                <a:cs typeface="Calibri" pitchFamily="34" charset="0"/>
              </a:rPr>
              <a:t>Neem het totale benzinegebruik in NL en deel dit door het aantal dagen per jaar en door de NL populatie (mogelijke fouten?)</a:t>
            </a:r>
          </a:p>
          <a:p>
            <a:pPr lvl="2"/>
            <a:r>
              <a:rPr lang="en-US" sz="1000" b="0" smtClean="0">
                <a:latin typeface="Calibri" pitchFamily="34" charset="0"/>
                <a:cs typeface="Calibri" pitchFamily="34" charset="0"/>
              </a:rPr>
              <a:t>Schat de gemiddelde afstand die per dag wordt afgelegd en vermenigvuldig dit met de gemiddelde energie die nodig is om die afstand af te leggen (mogelijke fouten?)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Auto’s in Nederlands</a:t>
            </a:r>
            <a:endParaRPr lang="en-US" i="1" kern="1200" dirty="0" smtClean="0">
              <a:solidFill>
                <a:srgbClr val="000099"/>
              </a:solidFill>
              <a:ea typeface="+mn-ea"/>
              <a:cs typeface="+mn-cs"/>
            </a:endParaRPr>
          </a:p>
        </p:txBody>
      </p:sp>
      <p:pic>
        <p:nvPicPr>
          <p:cNvPr id="280578" name="Picture 2"/>
          <p:cNvPicPr>
            <a:picLocks noChangeAspect="1" noChangeArrowheads="1"/>
          </p:cNvPicPr>
          <p:nvPr/>
        </p:nvPicPr>
        <p:blipFill>
          <a:blip r:embed="rId3" cstate="print"/>
          <a:srcRect/>
          <a:stretch>
            <a:fillRect/>
          </a:stretch>
        </p:blipFill>
        <p:spPr bwMode="auto">
          <a:xfrm>
            <a:off x="5782377" y="4333875"/>
            <a:ext cx="3361623" cy="2524125"/>
          </a:xfrm>
          <a:prstGeom prst="rect">
            <a:avLst/>
          </a:prstGeom>
          <a:noFill/>
          <a:ln w="9525">
            <a:noFill/>
            <a:miter lim="800000"/>
            <a:headEnd/>
            <a:tailEnd/>
          </a:ln>
        </p:spPr>
      </p:pic>
      <p:graphicFrame>
        <p:nvGraphicFramePr>
          <p:cNvPr id="282625" name="Object 1"/>
          <p:cNvGraphicFramePr>
            <a:graphicFrameLocks noChangeAspect="1"/>
          </p:cNvGraphicFramePr>
          <p:nvPr/>
        </p:nvGraphicFramePr>
        <p:xfrm>
          <a:off x="647700" y="5105400"/>
          <a:ext cx="4610100" cy="419100"/>
        </p:xfrm>
        <a:graphic>
          <a:graphicData uri="http://schemas.openxmlformats.org/presentationml/2006/ole">
            <p:oleObj spid="_x0000_s282625" name="Equation" r:id="rId4" imgW="4609800" imgH="419040" progId="Equation.DSMT4">
              <p:embed/>
            </p:oleObj>
          </a:graphicData>
        </a:graphic>
      </p:graphicFrame>
      <p:pic>
        <p:nvPicPr>
          <p:cNvPr id="282626" name="Picture 2"/>
          <p:cNvPicPr>
            <a:picLocks noChangeAspect="1" noChangeArrowheads="1"/>
          </p:cNvPicPr>
          <p:nvPr/>
        </p:nvPicPr>
        <p:blipFill>
          <a:blip r:embed="rId5" cstate="print"/>
          <a:srcRect/>
          <a:stretch>
            <a:fillRect/>
          </a:stretch>
        </p:blipFill>
        <p:spPr bwMode="auto">
          <a:xfrm>
            <a:off x="5216062" y="1371600"/>
            <a:ext cx="3927938"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8"/>
          <p:cNvPicPr>
            <a:picLocks noChangeAspect="1" noChangeArrowheads="1"/>
          </p:cNvPicPr>
          <p:nvPr/>
        </p:nvPicPr>
        <p:blipFill>
          <a:blip r:embed="rId4" cstate="print"/>
          <a:srcRect/>
          <a:stretch>
            <a:fillRect/>
          </a:stretch>
        </p:blipFill>
        <p:spPr bwMode="auto">
          <a:xfrm>
            <a:off x="6194902" y="76200"/>
            <a:ext cx="2949097" cy="3124200"/>
          </a:xfrm>
          <a:prstGeom prst="rect">
            <a:avLst/>
          </a:prstGeom>
          <a:noFill/>
          <a:ln w="9525">
            <a:noFill/>
            <a:miter lim="800000"/>
            <a:headEnd/>
            <a:tailEnd/>
          </a:ln>
        </p:spPr>
      </p:pic>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21540" name="Picture 4"/>
          <p:cNvPicPr>
            <a:picLocks noChangeAspect="1" noChangeArrowheads="1"/>
          </p:cNvPicPr>
          <p:nvPr/>
        </p:nvPicPr>
        <p:blipFill>
          <a:blip r:embed="rId5" cstate="print"/>
          <a:srcRect/>
          <a:stretch>
            <a:fillRect/>
          </a:stretch>
        </p:blipFill>
        <p:spPr bwMode="auto">
          <a:xfrm>
            <a:off x="4800600" y="3287632"/>
            <a:ext cx="4343400" cy="3570367"/>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6705600" cy="5562600"/>
          </a:xfrm>
        </p:spPr>
        <p:txBody>
          <a:bodyPr/>
          <a:lstStyle/>
          <a:p>
            <a:r>
              <a:rPr lang="en-US" sz="1800" b="0" smtClean="0">
                <a:latin typeface="Calibri" pitchFamily="34" charset="0"/>
                <a:cs typeface="Calibri" pitchFamily="34" charset="0"/>
              </a:rPr>
              <a:t>Wat gebeurt er met de energie</a:t>
            </a:r>
          </a:p>
          <a:p>
            <a:pPr lvl="1"/>
            <a:r>
              <a:rPr lang="en-US" sz="1400" b="0" smtClean="0">
                <a:latin typeface="Calibri" pitchFamily="34" charset="0"/>
                <a:cs typeface="Calibri" pitchFamily="34" charset="0"/>
              </a:rPr>
              <a:t>Conductie: warmtestroom door wanden, ramen, deuren, plafonds en vloeren</a:t>
            </a:r>
          </a:p>
          <a:p>
            <a:pPr lvl="1"/>
            <a:r>
              <a:rPr lang="en-US" sz="1400" b="0" smtClean="0">
                <a:latin typeface="Calibri" pitchFamily="34" charset="0"/>
                <a:cs typeface="Calibri" pitchFamily="34" charset="0"/>
              </a:rPr>
              <a:t>Ventilatie: warme lucht gaat verloren door kieren of ventilatieroosters</a:t>
            </a:r>
          </a:p>
          <a:p>
            <a:r>
              <a:rPr lang="en-US" sz="1800" b="0" smtClean="0">
                <a:latin typeface="Calibri" pitchFamily="34" charset="0"/>
                <a:cs typeface="Calibri" pitchFamily="34" charset="0"/>
              </a:rPr>
              <a:t>Verliezen door conductie</a:t>
            </a:r>
          </a:p>
          <a:p>
            <a:pPr lvl="1"/>
            <a:r>
              <a:rPr lang="en-US" sz="1400" b="0" smtClean="0">
                <a:latin typeface="Calibri" pitchFamily="34" charset="0"/>
                <a:cs typeface="Calibri" pitchFamily="34" charset="0"/>
              </a:rPr>
              <a:t>Conductiviteit wordt vaak uitgedrukt in de “U-waarde” met eenheid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K)</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U-waarden in serie combinatie</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Ventilatieverliezen</a:t>
            </a:r>
          </a:p>
          <a:p>
            <a:pPr lvl="1"/>
            <a:r>
              <a:rPr lang="en-US" sz="1400" b="0" smtClean="0">
                <a:latin typeface="Calibri" pitchFamily="34" charset="0"/>
                <a:cs typeface="Calibri" pitchFamily="34" charset="0"/>
              </a:rPr>
              <a:t>Aantal luchtverversingen </a:t>
            </a:r>
            <a:r>
              <a:rPr lang="en-US" sz="1400" b="0" i="1" smtClean="0">
                <a:latin typeface="Calibri" pitchFamily="34" charset="0"/>
                <a:cs typeface="Calibri" pitchFamily="34" charset="0"/>
              </a:rPr>
              <a:t>N</a:t>
            </a:r>
            <a:r>
              <a:rPr lang="en-US" sz="1400" b="0" smtClean="0">
                <a:latin typeface="Calibri" pitchFamily="34" charset="0"/>
                <a:cs typeface="Calibri" pitchFamily="34" charset="0"/>
              </a:rPr>
              <a:t> per uur</a:t>
            </a:r>
          </a:p>
          <a:p>
            <a:pPr lvl="2"/>
            <a:r>
              <a:rPr lang="en-US" sz="1000" b="0" smtClean="0">
                <a:latin typeface="Calibri" pitchFamily="34" charset="0"/>
                <a:cs typeface="Calibri" pitchFamily="34" charset="0"/>
              </a:rPr>
              <a:t>Typisch 0.5 tot 3 per uur</a:t>
            </a:r>
          </a:p>
          <a:p>
            <a:pPr lvl="1"/>
            <a:r>
              <a:rPr lang="en-US" sz="1400" b="0" smtClean="0">
                <a:latin typeface="Calibri" pitchFamily="34" charset="0"/>
                <a:cs typeface="Calibri" pitchFamily="34" charset="0"/>
              </a:rPr>
              <a:t>Volume van de ruimte </a:t>
            </a:r>
            <a:r>
              <a:rPr lang="en-US" sz="1400" b="0" i="1" smtClean="0">
                <a:latin typeface="Calibri" pitchFamily="34" charset="0"/>
                <a:cs typeface="Calibri" pitchFamily="34" charset="0"/>
              </a:rPr>
              <a:t>V</a:t>
            </a:r>
            <a:r>
              <a:rPr lang="en-US" sz="1400" b="0" smtClean="0">
                <a:latin typeface="Calibri" pitchFamily="34" charset="0"/>
                <a:cs typeface="Calibri" pitchFamily="34" charset="0"/>
              </a:rPr>
              <a:t> in kubieke meters</a:t>
            </a:r>
          </a:p>
          <a:p>
            <a:pPr lvl="1"/>
            <a:r>
              <a:rPr lang="en-US" sz="1400" b="0" smtClean="0">
                <a:latin typeface="Calibri" pitchFamily="34" charset="0"/>
                <a:cs typeface="Calibri" pitchFamily="34" charset="0"/>
              </a:rPr>
              <a:t>Warmtecapaciteit </a:t>
            </a:r>
            <a:r>
              <a:rPr lang="en-US" sz="1400" b="0" i="1" smtClean="0">
                <a:latin typeface="Calibri" pitchFamily="34" charset="0"/>
                <a:cs typeface="Calibri" pitchFamily="34" charset="0"/>
              </a:rPr>
              <a:t>C </a:t>
            </a:r>
            <a:r>
              <a:rPr lang="en-US" sz="1400" b="0" smtClean="0">
                <a:latin typeface="Calibri" pitchFamily="34" charset="0"/>
                <a:cs typeface="Calibri" pitchFamily="34" charset="0"/>
              </a:rPr>
              <a:t>(1.2 kJ/(m</a:t>
            </a:r>
            <a:r>
              <a:rPr lang="en-US" sz="1400" b="0" baseline="30000" smtClean="0">
                <a:latin typeface="Calibri" pitchFamily="34" charset="0"/>
                <a:cs typeface="Calibri" pitchFamily="34" charset="0"/>
              </a:rPr>
              <a:t>3</a:t>
            </a:r>
            <a:r>
              <a:rPr lang="en-US" sz="1400" b="0" smtClean="0">
                <a:latin typeface="Calibri" pitchFamily="34" charset="0"/>
                <a:cs typeface="Calibri" pitchFamily="34" charset="0"/>
              </a:rPr>
              <a:t> K)</a:t>
            </a:r>
          </a:p>
          <a:p>
            <a:pPr lvl="1"/>
            <a:r>
              <a:rPr lang="en-US" sz="1400" b="0" smtClean="0">
                <a:latin typeface="Calibri" pitchFamily="34" charset="0"/>
                <a:cs typeface="Calibri" pitchFamily="34" charset="0"/>
              </a:rPr>
              <a:t>Temperatuurverschil </a:t>
            </a:r>
            <a:r>
              <a:rPr lang="en-US" sz="1400" b="0" i="1" smtClean="0">
                <a:latin typeface="Symbol" pitchFamily="18" charset="2"/>
                <a:cs typeface="Calibri" pitchFamily="34" charset="0"/>
              </a:rPr>
              <a:t>D</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tussen binnen en buiten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7620000" cy="1143000"/>
          </a:xfrm>
        </p:spPr>
        <p:txBody>
          <a:bodyPr/>
          <a:lstStyle/>
          <a:p>
            <a:pPr>
              <a:defRPr/>
            </a:pPr>
            <a:r>
              <a:rPr lang="en-US" i="1" kern="1200" smtClean="0">
                <a:solidFill>
                  <a:srgbClr val="000099"/>
                </a:solidFill>
                <a:ea typeface="+mn-ea"/>
                <a:cs typeface="+mn-cs"/>
              </a:rPr>
              <a:t>Verwarming</a:t>
            </a:r>
            <a:endParaRPr lang="en-US" i="1" kern="1200" dirty="0" smtClean="0">
              <a:solidFill>
                <a:srgbClr val="000099"/>
              </a:solidFill>
              <a:ea typeface="+mn-ea"/>
              <a:cs typeface="+mn-cs"/>
            </a:endParaRPr>
          </a:p>
        </p:txBody>
      </p:sp>
      <p:grpSp>
        <p:nvGrpSpPr>
          <p:cNvPr id="13" name="Groep 12"/>
          <p:cNvGrpSpPr/>
          <p:nvPr/>
        </p:nvGrpSpPr>
        <p:grpSpPr>
          <a:xfrm>
            <a:off x="1219200" y="2755232"/>
            <a:ext cx="4419600" cy="445168"/>
            <a:chOff x="1219200" y="2755232"/>
            <a:chExt cx="4419600" cy="445168"/>
          </a:xfrm>
        </p:grpSpPr>
        <p:sp>
          <p:nvSpPr>
            <p:cNvPr id="11" name="Afgeronde rechthoek 10"/>
            <p:cNvSpPr/>
            <p:nvPr/>
          </p:nvSpPr>
          <p:spPr bwMode="auto">
            <a:xfrm>
              <a:off x="1219200" y="2755232"/>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303338" y="2871788"/>
            <a:ext cx="4251325" cy="236537"/>
          </p:xfrm>
          <a:graphic>
            <a:graphicData uri="http://schemas.openxmlformats.org/presentationml/2006/ole">
              <p:oleObj spid="_x0000_s321538" name="Equation" r:id="rId6" imgW="3644640" imgH="203040" progId="Equation.DSMT4">
                <p:embed/>
              </p:oleObj>
            </a:graphicData>
          </a:graphic>
        </p:graphicFrame>
      </p:grpSp>
      <p:grpSp>
        <p:nvGrpSpPr>
          <p:cNvPr id="17" name="Groep 16"/>
          <p:cNvGrpSpPr/>
          <p:nvPr/>
        </p:nvGrpSpPr>
        <p:grpSpPr>
          <a:xfrm>
            <a:off x="1828800" y="3673640"/>
            <a:ext cx="1905000" cy="603085"/>
            <a:chOff x="2767264" y="3673640"/>
            <a:chExt cx="1905000" cy="603085"/>
          </a:xfrm>
        </p:grpSpPr>
        <p:sp>
          <p:nvSpPr>
            <p:cNvPr id="15" name="Afgeronde rechthoek 14"/>
            <p:cNvSpPr/>
            <p:nvPr/>
          </p:nvSpPr>
          <p:spPr bwMode="auto">
            <a:xfrm>
              <a:off x="2767264" y="3673640"/>
              <a:ext cx="1905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6" name="Object 15"/>
            <p:cNvGraphicFramePr>
              <a:graphicFrameLocks noChangeAspect="1"/>
            </p:cNvGraphicFramePr>
            <p:nvPr/>
          </p:nvGraphicFramePr>
          <p:xfrm>
            <a:off x="2847154" y="3686175"/>
            <a:ext cx="1648646" cy="590550"/>
          </p:xfrm>
          <a:graphic>
            <a:graphicData uri="http://schemas.openxmlformats.org/presentationml/2006/ole">
              <p:oleObj spid="_x0000_s321539" name="Equation" r:id="rId7" imgW="1422360" imgH="507960" progId="Equation.DSMT4">
                <p:embed/>
              </p:oleObj>
            </a:graphicData>
          </a:graphic>
        </p:graphicFrame>
      </p:grpSp>
      <p:grpSp>
        <p:nvGrpSpPr>
          <p:cNvPr id="24" name="Groep 23"/>
          <p:cNvGrpSpPr/>
          <p:nvPr/>
        </p:nvGrpSpPr>
        <p:grpSpPr>
          <a:xfrm>
            <a:off x="381000" y="6096000"/>
            <a:ext cx="3962400" cy="533400"/>
            <a:chOff x="597568" y="5907504"/>
            <a:chExt cx="3962400" cy="533400"/>
          </a:xfrm>
        </p:grpSpPr>
        <p:sp>
          <p:nvSpPr>
            <p:cNvPr id="22" name="Afgeronde rechthoek 21"/>
            <p:cNvSpPr/>
            <p:nvPr/>
          </p:nvSpPr>
          <p:spPr bwMode="auto">
            <a:xfrm>
              <a:off x="597568" y="5907504"/>
              <a:ext cx="3962400" cy="5334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3" name="Object 22"/>
            <p:cNvGraphicFramePr>
              <a:graphicFrameLocks noChangeAspect="1"/>
            </p:cNvGraphicFramePr>
            <p:nvPr/>
          </p:nvGraphicFramePr>
          <p:xfrm>
            <a:off x="669760" y="5948363"/>
            <a:ext cx="3835400" cy="458787"/>
          </p:xfrm>
          <a:graphic>
            <a:graphicData uri="http://schemas.openxmlformats.org/presentationml/2006/ole">
              <p:oleObj spid="_x0000_s321542" name="Equation" r:id="rId8" imgW="3288960" imgH="393480" progId="Equation.DSMT4">
                <p:embed/>
              </p:oleObj>
            </a:graphicData>
          </a:graphic>
        </p:graphicFrame>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Energieverlies door geleiding: </a:t>
            </a:r>
            <a:r>
              <a:rPr lang="en-US" sz="1800" b="0" smtClean="0">
                <a:solidFill>
                  <a:srgbClr val="0070C0"/>
                </a:solidFill>
                <a:latin typeface="Calibri" pitchFamily="34" charset="0"/>
                <a:cs typeface="Calibri" pitchFamily="34" charset="0"/>
              </a:rPr>
              <a:t>oppervlak x </a:t>
            </a:r>
            <a:r>
              <a:rPr lang="en-US" sz="1800" b="0" i="1" smtClean="0">
                <a:solidFill>
                  <a:srgbClr val="0070C0"/>
                </a:solidFill>
                <a:latin typeface="Calibri" pitchFamily="34" charset="0"/>
                <a:cs typeface="Calibri" pitchFamily="34" charset="0"/>
              </a:rPr>
              <a:t>U</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Energieverlies door convectie</a:t>
            </a:r>
            <a:r>
              <a:rPr lang="en-US" sz="1800" b="0" smtClean="0">
                <a:solidFill>
                  <a:srgbClr val="0070C0"/>
                </a:solidFill>
                <a:latin typeface="Calibri" pitchFamily="34" charset="0"/>
                <a:cs typeface="Calibri" pitchFamily="34" charset="0"/>
              </a:rPr>
              <a:t>: </a:t>
            </a:r>
            <a:r>
              <a:rPr lang="en-US" sz="1800" b="0" i="1" smtClean="0">
                <a:solidFill>
                  <a:srgbClr val="0070C0"/>
                </a:solidFill>
                <a:latin typeface="Calibri" pitchFamily="34" charset="0"/>
                <a:cs typeface="Calibri" pitchFamily="34" charset="0"/>
              </a:rPr>
              <a:t>0.33NV</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We tellen beide op en krijgen het energieverlies: </a:t>
            </a:r>
            <a:r>
              <a:rPr lang="en-US" sz="1800" b="0" smtClean="0">
                <a:solidFill>
                  <a:srgbClr val="0070C0"/>
                </a:solidFill>
                <a:latin typeface="Calibri" pitchFamily="34" charset="0"/>
                <a:cs typeface="Calibri" pitchFamily="34" charset="0"/>
              </a:rPr>
              <a:t>Iets</a:t>
            </a:r>
            <a:r>
              <a:rPr lang="en-US" sz="1800" b="0" i="1" smtClean="0">
                <a:solidFill>
                  <a:srgbClr val="0070C0"/>
                </a:solidFill>
                <a:latin typeface="Calibri" pitchFamily="34" charset="0"/>
                <a:cs typeface="Calibri" pitchFamily="34" charset="0"/>
              </a:rPr>
              <a:t> </a:t>
            </a:r>
            <a:r>
              <a:rPr lang="en-US" sz="1800" b="0" smtClean="0">
                <a:solidFill>
                  <a:srgbClr val="0070C0"/>
                </a:solidFill>
                <a:latin typeface="Calibri" pitchFamily="34" charset="0"/>
                <a:cs typeface="Calibri" pitchFamily="34" charset="0"/>
              </a:rPr>
              <a:t>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We noemen dit het warmtelek van het huis</a:t>
            </a:r>
          </a:p>
          <a:p>
            <a:pPr lvl="2"/>
            <a:r>
              <a:rPr lang="en-US" sz="1000" b="0" smtClean="0">
                <a:latin typeface="Calibri" pitchFamily="34" charset="0"/>
                <a:cs typeface="Calibri" pitchFamily="34" charset="0"/>
              </a:rPr>
              <a:t>Intrinsieke eigenschap van het huis </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1"/>
            <a:r>
              <a:rPr lang="en-US" sz="1400" b="0" smtClean="0">
                <a:latin typeface="Calibri" pitchFamily="34" charset="0"/>
                <a:cs typeface="Calibri" pitchFamily="34" charset="0"/>
              </a:rPr>
              <a:t>Temperatuurbehoefte wordt gegeven in “graden-dagen”</a:t>
            </a:r>
          </a:p>
          <a:p>
            <a:pPr lvl="2"/>
            <a:r>
              <a:rPr lang="en-US" sz="1000" b="0" smtClean="0">
                <a:latin typeface="Calibri" pitchFamily="34" charset="0"/>
                <a:cs typeface="Calibri" pitchFamily="34" charset="0"/>
              </a:rPr>
              <a:t>Voorbeeld: een week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buiten en 20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binnen geeft 70 graden-dagen</a:t>
            </a:r>
          </a:p>
          <a:p>
            <a:pPr lvl="1"/>
            <a:r>
              <a:rPr lang="en-US" sz="1400" b="0" smtClean="0">
                <a:latin typeface="Calibri" pitchFamily="34" charset="0"/>
                <a:cs typeface="Calibri" pitchFamily="34" charset="0"/>
              </a:rPr>
              <a:t>Temperatuurbehoefte hangt af van de buitentemperatuur</a:t>
            </a:r>
          </a:p>
          <a:p>
            <a:pPr lvl="2"/>
            <a:r>
              <a:rPr lang="en-US" sz="1000" b="0" smtClean="0">
                <a:latin typeface="Calibri" pitchFamily="34" charset="0"/>
                <a:cs typeface="Calibri" pitchFamily="34" charset="0"/>
              </a:rPr>
              <a:t>We kunnen besparen door de thermostaat lager te zetten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Energieverlies en temperatuur</a:t>
            </a:r>
            <a:endParaRPr lang="en-US" i="1" kern="1200" dirty="0" smtClean="0">
              <a:solidFill>
                <a:srgbClr val="000099"/>
              </a:solidFill>
              <a:ea typeface="+mn-ea"/>
              <a:cs typeface="+mn-cs"/>
            </a:endParaRPr>
          </a:p>
        </p:txBody>
      </p:sp>
      <p:grpSp>
        <p:nvGrpSpPr>
          <p:cNvPr id="18" name="Groep 17"/>
          <p:cNvGrpSpPr/>
          <p:nvPr/>
        </p:nvGrpSpPr>
        <p:grpSpPr>
          <a:xfrm>
            <a:off x="1147008" y="2743200"/>
            <a:ext cx="3810000" cy="445168"/>
            <a:chOff x="1147008" y="2743200"/>
            <a:chExt cx="3810000" cy="445168"/>
          </a:xfrm>
        </p:grpSpPr>
        <p:sp>
          <p:nvSpPr>
            <p:cNvPr id="11" name="Afgeronde rechthoek 10"/>
            <p:cNvSpPr/>
            <p:nvPr/>
          </p:nvSpPr>
          <p:spPr bwMode="auto">
            <a:xfrm>
              <a:off x="1147008" y="2743200"/>
              <a:ext cx="38100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174750" y="2859088"/>
            <a:ext cx="3746500" cy="236537"/>
          </p:xfrm>
          <a:graphic>
            <a:graphicData uri="http://schemas.openxmlformats.org/presentationml/2006/ole">
              <p:oleObj spid="_x0000_s322562" name="Equation" r:id="rId4" imgW="3213000" imgH="203040" progId="Equation.DSMT4">
                <p:embed/>
              </p:oleObj>
            </a:graphicData>
          </a:graphic>
        </p:graphicFrame>
      </p:grpSp>
      <p:pic>
        <p:nvPicPr>
          <p:cNvPr id="322565" name="Picture 5"/>
          <p:cNvPicPr>
            <a:picLocks noChangeAspect="1" noChangeArrowheads="1"/>
          </p:cNvPicPr>
          <p:nvPr/>
        </p:nvPicPr>
        <p:blipFill>
          <a:blip r:embed="rId5" cstate="print"/>
          <a:srcRect/>
          <a:stretch>
            <a:fillRect/>
          </a:stretch>
        </p:blipFill>
        <p:spPr bwMode="auto">
          <a:xfrm>
            <a:off x="1524000" y="4384737"/>
            <a:ext cx="3962400" cy="2473263"/>
          </a:xfrm>
          <a:prstGeom prst="rect">
            <a:avLst/>
          </a:prstGeom>
          <a:noFill/>
          <a:ln w="9525">
            <a:noFill/>
            <a:miter lim="800000"/>
            <a:headEnd/>
            <a:tailEnd/>
          </a:ln>
        </p:spPr>
      </p:pic>
      <p:pic>
        <p:nvPicPr>
          <p:cNvPr id="322566" name="Picture 6"/>
          <p:cNvPicPr>
            <a:picLocks noChangeAspect="1" noChangeArrowheads="1"/>
          </p:cNvPicPr>
          <p:nvPr/>
        </p:nvPicPr>
        <p:blipFill>
          <a:blip r:embed="rId6" cstate="print"/>
          <a:srcRect/>
          <a:stretch>
            <a:fillRect/>
          </a:stretch>
        </p:blipFill>
        <p:spPr bwMode="auto">
          <a:xfrm>
            <a:off x="5867400" y="2505075"/>
            <a:ext cx="3276600"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495800" cy="5562600"/>
          </a:xfrm>
        </p:spPr>
        <p:txBody>
          <a:bodyPr/>
          <a:lstStyle/>
          <a:p>
            <a:r>
              <a:rPr lang="en-US" sz="1800" b="0" smtClean="0">
                <a:latin typeface="Calibri" pitchFamily="34" charset="0"/>
                <a:cs typeface="Calibri" pitchFamily="34" charset="0"/>
              </a:rPr>
              <a:t>Passiefhuis</a:t>
            </a:r>
          </a:p>
          <a:p>
            <a:pPr lvl="1"/>
            <a:r>
              <a:rPr lang="en-US" sz="1400" b="0" smtClean="0">
                <a:latin typeface="Calibri" pitchFamily="34" charset="0"/>
                <a:cs typeface="Calibri" pitchFamily="34" charset="0"/>
              </a:rPr>
              <a:t>Innovatiewerkgroep 2007</a:t>
            </a:r>
          </a:p>
          <a:p>
            <a:pPr lvl="1"/>
            <a:r>
              <a:rPr lang="en-US" sz="1400" b="0" smtClean="0">
                <a:latin typeface="Calibri" pitchFamily="34" charset="0"/>
                <a:cs typeface="Calibri" pitchFamily="34" charset="0"/>
              </a:rPr>
              <a:t>DHV, ECN en TNO</a:t>
            </a:r>
          </a:p>
          <a:p>
            <a:r>
              <a:rPr lang="en-US" sz="1800" b="0" smtClean="0">
                <a:latin typeface="Calibri" pitchFamily="34" charset="0"/>
                <a:cs typeface="Calibri" pitchFamily="34" charset="0"/>
              </a:rPr>
              <a:t>Richtlijnen</a:t>
            </a:r>
          </a:p>
          <a:p>
            <a:pPr lvl="1"/>
            <a:r>
              <a:rPr lang="en-US" sz="1400" b="0" smtClean="0">
                <a:latin typeface="Calibri" pitchFamily="34" charset="0"/>
                <a:cs typeface="Calibri" pitchFamily="34" charset="0"/>
              </a:rPr>
              <a:t>Maximaal 15 kWh/m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voor ruimteverwarming/-koeling per jaar</a:t>
            </a:r>
          </a:p>
          <a:p>
            <a:pPr lvl="1"/>
            <a:r>
              <a:rPr lang="en-US" sz="1400" b="0" smtClean="0">
                <a:latin typeface="Calibri" pitchFamily="34" charset="0"/>
                <a:cs typeface="Calibri" pitchFamily="34" charset="0"/>
              </a:rPr>
              <a:t>Maximaal 120 kWhprimair/m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nodig totaal</a:t>
            </a:r>
          </a:p>
          <a:p>
            <a:r>
              <a:rPr lang="en-US" sz="1800" b="0" smtClean="0">
                <a:latin typeface="Calibri" pitchFamily="34" charset="0"/>
                <a:cs typeface="Calibri" pitchFamily="34" charset="0"/>
              </a:rPr>
              <a:t>Voorbeeld: eensgezinstussenwoning versus passiefhuis</a:t>
            </a:r>
            <a:endParaRPr lang="en-US" sz="10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Passiefhuis</a:t>
            </a:r>
            <a:endParaRPr lang="en-US" i="1" kern="1200" dirty="0" smtClean="0">
              <a:solidFill>
                <a:srgbClr val="000099"/>
              </a:solidFill>
              <a:ea typeface="+mn-ea"/>
              <a:cs typeface="+mn-cs"/>
            </a:endParaRPr>
          </a:p>
        </p:txBody>
      </p:sp>
      <p:pic>
        <p:nvPicPr>
          <p:cNvPr id="324611" name="Picture 3"/>
          <p:cNvPicPr>
            <a:picLocks noChangeAspect="1" noChangeArrowheads="1"/>
          </p:cNvPicPr>
          <p:nvPr/>
        </p:nvPicPr>
        <p:blipFill>
          <a:blip r:embed="rId3" cstate="print"/>
          <a:srcRect/>
          <a:stretch>
            <a:fillRect/>
          </a:stretch>
        </p:blipFill>
        <p:spPr bwMode="auto">
          <a:xfrm>
            <a:off x="5410200" y="1219200"/>
            <a:ext cx="3448050" cy="873583"/>
          </a:xfrm>
          <a:prstGeom prst="rect">
            <a:avLst/>
          </a:prstGeom>
          <a:noFill/>
          <a:ln w="9525">
            <a:noFill/>
            <a:miter lim="800000"/>
            <a:headEnd/>
            <a:tailEnd/>
          </a:ln>
        </p:spPr>
      </p:pic>
      <p:pic>
        <p:nvPicPr>
          <p:cNvPr id="324612" name="Picture 4"/>
          <p:cNvPicPr>
            <a:picLocks noChangeAspect="1" noChangeArrowheads="1"/>
          </p:cNvPicPr>
          <p:nvPr/>
        </p:nvPicPr>
        <p:blipFill>
          <a:blip r:embed="rId4" cstate="print"/>
          <a:srcRect/>
          <a:stretch>
            <a:fillRect/>
          </a:stretch>
        </p:blipFill>
        <p:spPr bwMode="auto">
          <a:xfrm>
            <a:off x="5562600" y="2133600"/>
            <a:ext cx="3171825" cy="288884"/>
          </a:xfrm>
          <a:prstGeom prst="rect">
            <a:avLst/>
          </a:prstGeom>
          <a:noFill/>
          <a:ln w="9525">
            <a:noFill/>
            <a:miter lim="800000"/>
            <a:headEnd/>
            <a:tailEnd/>
          </a:ln>
        </p:spPr>
      </p:pic>
      <p:pic>
        <p:nvPicPr>
          <p:cNvPr id="324613" name="Picture 5"/>
          <p:cNvPicPr>
            <a:picLocks noChangeAspect="1" noChangeArrowheads="1"/>
          </p:cNvPicPr>
          <p:nvPr/>
        </p:nvPicPr>
        <p:blipFill>
          <a:blip r:embed="rId5" cstate="print"/>
          <a:srcRect/>
          <a:stretch>
            <a:fillRect/>
          </a:stretch>
        </p:blipFill>
        <p:spPr bwMode="auto">
          <a:xfrm>
            <a:off x="152400" y="4495800"/>
            <a:ext cx="3601278" cy="2362200"/>
          </a:xfrm>
          <a:prstGeom prst="rect">
            <a:avLst/>
          </a:prstGeom>
          <a:noFill/>
          <a:ln w="9525">
            <a:noFill/>
            <a:miter lim="800000"/>
            <a:headEnd/>
            <a:tailEnd/>
          </a:ln>
        </p:spPr>
      </p:pic>
      <p:pic>
        <p:nvPicPr>
          <p:cNvPr id="324614" name="Picture 6"/>
          <p:cNvPicPr>
            <a:picLocks noChangeAspect="1" noChangeArrowheads="1"/>
          </p:cNvPicPr>
          <p:nvPr/>
        </p:nvPicPr>
        <p:blipFill>
          <a:blip r:embed="rId6" cstate="print"/>
          <a:srcRect/>
          <a:stretch>
            <a:fillRect/>
          </a:stretch>
        </p:blipFill>
        <p:spPr bwMode="auto">
          <a:xfrm>
            <a:off x="4672012" y="2602082"/>
            <a:ext cx="4471988" cy="4255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Elk huis is verschillend, het is moeilijk om een gemiddelde te bepalen</a:t>
            </a:r>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Een ruwe benadering</a:t>
            </a:r>
          </a:p>
          <a:p>
            <a:pPr lvl="1"/>
            <a:r>
              <a:rPr lang="en-US" sz="1400" b="0" smtClean="0">
                <a:latin typeface="Calibri" pitchFamily="34" charset="0"/>
                <a:cs typeface="Calibri" pitchFamily="34" charset="0"/>
              </a:rPr>
              <a:t>Laten we ons huis opwarmen met een elektrische heater (1 kW)</a:t>
            </a:r>
          </a:p>
          <a:p>
            <a:pPr lvl="1"/>
            <a:r>
              <a:rPr lang="en-US" sz="1400" b="0" smtClean="0">
                <a:latin typeface="Calibri" pitchFamily="34" charset="0"/>
                <a:cs typeface="Calibri" pitchFamily="34" charset="0"/>
              </a:rPr>
              <a:t>We hebben voor elke persoon 1 van deze heaters continue nodig in de winter om ons warm te houden (24 kWh/d)</a:t>
            </a:r>
          </a:p>
          <a:p>
            <a:pPr lvl="1"/>
            <a:r>
              <a:rPr lang="en-US" sz="1400" b="0" smtClean="0">
                <a:latin typeface="Calibri" pitchFamily="34" charset="0"/>
                <a:cs typeface="Calibri" pitchFamily="34" charset="0"/>
              </a:rPr>
              <a:t>In de zomer is geen heater nodig</a:t>
            </a:r>
          </a:p>
          <a:p>
            <a:pPr lvl="2"/>
            <a:r>
              <a:rPr lang="en-US" sz="1000" b="0" smtClean="0">
                <a:latin typeface="Calibri" pitchFamily="34" charset="0"/>
                <a:cs typeface="Calibri" pitchFamily="34" charset="0"/>
              </a:rPr>
              <a:t>Gemiddelde per jaar is dan 12 kWh/d</a:t>
            </a:r>
          </a:p>
          <a:p>
            <a:pPr lvl="1"/>
            <a:r>
              <a:rPr lang="en-US" sz="1400" b="0" smtClean="0">
                <a:latin typeface="Calibri" pitchFamily="34" charset="0"/>
                <a:cs typeface="Calibri" pitchFamily="34" charset="0"/>
              </a:rPr>
              <a:t>We leven echter niet in een enkele kamer</a:t>
            </a:r>
          </a:p>
          <a:p>
            <a:pPr lvl="2"/>
            <a:r>
              <a:rPr lang="en-US" sz="1000" b="0" smtClean="0">
                <a:latin typeface="Calibri" pitchFamily="34" charset="0"/>
                <a:cs typeface="Calibri" pitchFamily="34" charset="0"/>
              </a:rPr>
              <a:t>We verdubbelen tot 24 kWh/d</a:t>
            </a:r>
          </a:p>
          <a:p>
            <a:r>
              <a:rPr lang="en-US" sz="1800" b="0" smtClean="0">
                <a:latin typeface="Calibri" pitchFamily="34" charset="0"/>
                <a:cs typeface="Calibri" pitchFamily="34" charset="0"/>
              </a:rPr>
              <a:t>In totaal hebben we nu 37 kWh/d per persoon</a:t>
            </a:r>
          </a:p>
          <a:p>
            <a:pPr lvl="1"/>
            <a:r>
              <a:rPr lang="en-US" sz="1400" b="0" smtClean="0">
                <a:latin typeface="Calibri" pitchFamily="34" charset="0"/>
                <a:cs typeface="Calibri" pitchFamily="34" charset="0"/>
              </a:rPr>
              <a:t>24 kWh/d voor verwarming van woning</a:t>
            </a:r>
          </a:p>
          <a:p>
            <a:pPr lvl="1"/>
            <a:r>
              <a:rPr lang="en-US" sz="1400" b="0" smtClean="0">
                <a:latin typeface="Calibri" pitchFamily="34" charset="0"/>
                <a:cs typeface="Calibri" pitchFamily="34" charset="0"/>
              </a:rPr>
              <a:t>1 kWh/d voor air conditioning</a:t>
            </a:r>
          </a:p>
          <a:p>
            <a:pPr lvl="1"/>
            <a:r>
              <a:rPr lang="en-US" sz="1400" b="0" smtClean="0">
                <a:latin typeface="Calibri" pitchFamily="34" charset="0"/>
                <a:cs typeface="Calibri" pitchFamily="34" charset="0"/>
              </a:rPr>
              <a:t>12 kWh/d voor warm water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grpSp>
        <p:nvGrpSpPr>
          <p:cNvPr id="23" name="Groep 22"/>
          <p:cNvGrpSpPr/>
          <p:nvPr/>
        </p:nvGrpSpPr>
        <p:grpSpPr>
          <a:xfrm>
            <a:off x="7531768" y="3084096"/>
            <a:ext cx="1295400" cy="3581400"/>
            <a:chOff x="7531768" y="3084096"/>
            <a:chExt cx="1295400" cy="3581400"/>
          </a:xfrm>
        </p:grpSpPr>
        <p:sp>
          <p:nvSpPr>
            <p:cNvPr id="13" name="Rechthoek 12"/>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20"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172200" cy="5562600"/>
          </a:xfrm>
        </p:spPr>
        <p:txBody>
          <a:bodyPr/>
          <a:lstStyle/>
          <a:p>
            <a:r>
              <a:rPr lang="en-US" sz="1800" b="0" smtClean="0">
                <a:latin typeface="Calibri" pitchFamily="34" charset="0"/>
                <a:cs typeface="Calibri" pitchFamily="34" charset="0"/>
              </a:rPr>
              <a:t>Wkk is de gecombineerde opwekking, in één proces, van warmte en elektriciteit (of mechanische energie)</a:t>
            </a:r>
          </a:p>
          <a:p>
            <a:pPr lvl="1"/>
            <a:r>
              <a:rPr lang="en-US" sz="1400" b="0" smtClean="0">
                <a:latin typeface="Calibri" pitchFamily="34" charset="0"/>
                <a:cs typeface="Calibri" pitchFamily="34" charset="0"/>
              </a:rPr>
              <a:t>Op basis van een brandstof</a:t>
            </a:r>
          </a:p>
          <a:p>
            <a:r>
              <a:rPr lang="en-US" sz="1800" b="0" smtClean="0">
                <a:latin typeface="Calibri" pitchFamily="34" charset="0"/>
                <a:cs typeface="Calibri" pitchFamily="34" charset="0"/>
              </a:rPr>
              <a:t>Conventionele centrale verbrandt fossiele brandstof</a:t>
            </a:r>
          </a:p>
          <a:p>
            <a:pPr lvl="1"/>
            <a:r>
              <a:rPr lang="en-US" sz="1400" b="0" smtClean="0">
                <a:latin typeface="Calibri" pitchFamily="34" charset="0"/>
                <a:cs typeface="Calibri" pitchFamily="34" charset="0"/>
              </a:rPr>
              <a:t>Ongeveer 40% van de energie wordt omgezet in elektriciteit</a:t>
            </a:r>
          </a:p>
          <a:p>
            <a:pPr lvl="1"/>
            <a:r>
              <a:rPr lang="en-US" sz="1400" b="0" smtClean="0">
                <a:latin typeface="Calibri" pitchFamily="34" charset="0"/>
                <a:cs typeface="Calibri" pitchFamily="34" charset="0"/>
              </a:rPr>
              <a:t>De rest verwarmt rivieren of de lucht</a:t>
            </a:r>
          </a:p>
          <a:p>
            <a:pPr lvl="1"/>
            <a:r>
              <a:rPr lang="en-US" sz="1400" b="0" smtClean="0">
                <a:latin typeface="Calibri" pitchFamily="34" charset="0"/>
                <a:cs typeface="Calibri" pitchFamily="34" charset="0"/>
              </a:rPr>
              <a:t>Kamer</a:t>
            </a:r>
          </a:p>
          <a:p>
            <a:r>
              <a:rPr lang="en-US" sz="1800" b="0" smtClean="0">
                <a:latin typeface="Calibri" pitchFamily="34" charset="0"/>
                <a:cs typeface="Calibri" pitchFamily="34" charset="0"/>
              </a:rPr>
              <a:t>Idee: waarom maken we geen kleine centrales en gebruiken die voor een blok woningen</a:t>
            </a:r>
          </a:p>
          <a:p>
            <a:pPr lvl="1"/>
            <a:r>
              <a:rPr lang="en-US" sz="1400" b="0" smtClean="0">
                <a:latin typeface="Calibri" pitchFamily="34" charset="0"/>
                <a:cs typeface="Calibri" pitchFamily="34" charset="0"/>
              </a:rPr>
              <a:t>Gebruik opgewekte elektriciteit voor deze woningen</a:t>
            </a:r>
          </a:p>
          <a:p>
            <a:pPr lvl="1"/>
            <a:r>
              <a:rPr lang="en-US" sz="1400" b="0" smtClean="0">
                <a:latin typeface="Calibri" pitchFamily="34" charset="0"/>
                <a:cs typeface="Calibri" pitchFamily="34" charset="0"/>
              </a:rPr>
              <a:t>Gebruik de vrijkomende hitte om woningen op te warmen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grpSp>
        <p:nvGrpSpPr>
          <p:cNvPr id="23" name="Groep 22"/>
          <p:cNvGrpSpPr/>
          <p:nvPr/>
        </p:nvGrpSpPr>
        <p:grpSpPr>
          <a:xfrm>
            <a:off x="6629400" y="1295400"/>
            <a:ext cx="2286000" cy="3048000"/>
            <a:chOff x="6629400" y="1295400"/>
            <a:chExt cx="2286000" cy="3048000"/>
          </a:xfrm>
        </p:grpSpPr>
        <p:pic>
          <p:nvPicPr>
            <p:cNvPr id="325634" name="Picture 2" descr="\\vmware-host\Shared Folders\Desktop\450px-WKK_glastuinbouw.jpg"/>
            <p:cNvPicPr>
              <a:picLocks noChangeAspect="1" noChangeArrowheads="1"/>
            </p:cNvPicPr>
            <p:nvPr/>
          </p:nvPicPr>
          <p:blipFill>
            <a:blip r:embed="rId3" cstate="print"/>
            <a:srcRect/>
            <a:stretch>
              <a:fillRect/>
            </a:stretch>
          </p:blipFill>
          <p:spPr bwMode="auto">
            <a:xfrm>
              <a:off x="6629400" y="1295400"/>
              <a:ext cx="2286000" cy="3048000"/>
            </a:xfrm>
            <a:prstGeom prst="rect">
              <a:avLst/>
            </a:prstGeom>
            <a:noFill/>
          </p:spPr>
        </p:pic>
        <p:sp>
          <p:nvSpPr>
            <p:cNvPr id="20" name="Tekstvak 19"/>
            <p:cNvSpPr txBox="1"/>
            <p:nvPr/>
          </p:nvSpPr>
          <p:spPr>
            <a:xfrm>
              <a:off x="7696200" y="1371600"/>
              <a:ext cx="1198983" cy="307777"/>
            </a:xfrm>
            <a:prstGeom prst="rect">
              <a:avLst/>
            </a:prstGeom>
            <a:noFill/>
          </p:spPr>
          <p:txBody>
            <a:bodyPr wrap="none" rtlCol="0">
              <a:spAutoFit/>
            </a:bodyPr>
            <a:lstStyle/>
            <a:p>
              <a:r>
                <a:rPr lang="nl-NL" sz="1400" smtClean="0">
                  <a:latin typeface="Calibri" pitchFamily="34" charset="0"/>
                  <a:cs typeface="Calibri" pitchFamily="34" charset="0"/>
                </a:rPr>
                <a:t>Glastuinbouw</a:t>
              </a:r>
              <a:endParaRPr lang="nl-NL" dirty="0" err="1" smtClean="0">
                <a:latin typeface="Calibri" pitchFamily="34" charset="0"/>
                <a:cs typeface="Calibri" pitchFamily="34" charset="0"/>
              </a:endParaRPr>
            </a:p>
          </p:txBody>
        </p:sp>
      </p:grpSp>
      <p:pic>
        <p:nvPicPr>
          <p:cNvPr id="325635" name="Picture 3"/>
          <p:cNvPicPr>
            <a:picLocks noChangeAspect="1" noChangeArrowheads="1"/>
          </p:cNvPicPr>
          <p:nvPr/>
        </p:nvPicPr>
        <p:blipFill>
          <a:blip r:embed="rId4" cstate="print"/>
          <a:srcRect/>
          <a:stretch>
            <a:fillRect/>
          </a:stretch>
        </p:blipFill>
        <p:spPr bwMode="auto">
          <a:xfrm>
            <a:off x="228600" y="4800600"/>
            <a:ext cx="7069397"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 versus elektrische efficientie</a:t>
            </a:r>
          </a:p>
          <a:p>
            <a:pPr lvl="1"/>
            <a:r>
              <a:rPr lang="en-US" sz="1400" b="0" smtClean="0">
                <a:latin typeface="Calibri" pitchFamily="34" charset="0"/>
                <a:cs typeface="Calibri" pitchFamily="34" charset="0"/>
              </a:rPr>
              <a:t>Als je gas enkel verbrandt om warmte te krijgen, dan kan dat ongeveer 80 - 90%  efficient</a:t>
            </a:r>
          </a:p>
          <a:p>
            <a:pPr lvl="1"/>
            <a:r>
              <a:rPr lang="en-US" sz="1400" b="0" smtClean="0">
                <a:latin typeface="Calibri" pitchFamily="34" charset="0"/>
                <a:cs typeface="Calibri" pitchFamily="34" charset="0"/>
              </a:rPr>
              <a:t>Als je enkel elektriciteit wil opwekken, dan kan dat ongeveer 40 - 50% efficient</a:t>
            </a:r>
          </a:p>
          <a:p>
            <a:r>
              <a:rPr lang="en-US" sz="1800" b="0" smtClean="0">
                <a:latin typeface="Calibri" pitchFamily="34" charset="0"/>
                <a:cs typeface="Calibri" pitchFamily="34" charset="0"/>
              </a:rPr>
              <a:t>Elektrische efficientie van Wkk </a:t>
            </a:r>
          </a:p>
          <a:p>
            <a:pPr lvl="1"/>
            <a:r>
              <a:rPr lang="en-US" sz="1400" b="0" smtClean="0">
                <a:latin typeface="Calibri" pitchFamily="34" charset="0"/>
                <a:cs typeface="Calibri" pitchFamily="34" charset="0"/>
              </a:rPr>
              <a:t>Slechter dan bij een goede centrale</a:t>
            </a:r>
          </a:p>
          <a:p>
            <a:pPr lvl="1"/>
            <a:r>
              <a:rPr lang="en-US" sz="1400" b="0" smtClean="0">
                <a:latin typeface="Calibri" pitchFamily="34" charset="0"/>
                <a:cs typeface="Calibri" pitchFamily="34" charset="0"/>
              </a:rPr>
              <a:t>Voordeel is dus beperkt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pic>
        <p:nvPicPr>
          <p:cNvPr id="326659" name="Picture 3"/>
          <p:cNvPicPr>
            <a:picLocks noChangeAspect="1" noChangeArrowheads="1"/>
          </p:cNvPicPr>
          <p:nvPr/>
        </p:nvPicPr>
        <p:blipFill>
          <a:blip r:embed="rId3" cstate="print"/>
          <a:srcRect/>
          <a:stretch>
            <a:fillRect/>
          </a:stretch>
        </p:blipFill>
        <p:spPr bwMode="auto">
          <a:xfrm>
            <a:off x="3280452" y="3124201"/>
            <a:ext cx="586354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191000" y="1600200"/>
            <a:ext cx="4953000" cy="5257800"/>
            <a:chOff x="3794886" y="1331115"/>
            <a:chExt cx="5349114" cy="5526885"/>
          </a:xfrm>
        </p:grpSpPr>
        <p:pic>
          <p:nvPicPr>
            <p:cNvPr id="327682" name="Picture 2"/>
            <p:cNvPicPr>
              <a:picLocks noChangeAspect="1" noChangeArrowheads="1"/>
            </p:cNvPicPr>
            <p:nvPr/>
          </p:nvPicPr>
          <p:blipFill>
            <a:blip r:embed="rId3" cstate="print"/>
            <a:srcRect/>
            <a:stretch>
              <a:fillRect/>
            </a:stretch>
          </p:blipFill>
          <p:spPr bwMode="auto">
            <a:xfrm>
              <a:off x="3810000" y="1331115"/>
              <a:ext cx="5334000" cy="5526885"/>
            </a:xfrm>
            <a:prstGeom prst="rect">
              <a:avLst/>
            </a:prstGeom>
            <a:noFill/>
            <a:ln w="9525">
              <a:noFill/>
              <a:miter lim="800000"/>
              <a:headEnd/>
              <a:tailEnd/>
            </a:ln>
          </p:spPr>
        </p:pic>
        <p:sp>
          <p:nvSpPr>
            <p:cNvPr id="7" name="Rechthoek 6"/>
            <p:cNvSpPr/>
            <p:nvPr/>
          </p:nvSpPr>
          <p:spPr bwMode="auto">
            <a:xfrm>
              <a:off x="3794886" y="1341372"/>
              <a:ext cx="1066800" cy="365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Warmtepomp is omgekeerde koelkast</a:t>
            </a:r>
          </a:p>
          <a:p>
            <a:pPr lvl="1"/>
            <a:r>
              <a:rPr lang="en-US" sz="1400" b="0" smtClean="0">
                <a:latin typeface="Calibri" pitchFamily="34" charset="0"/>
                <a:cs typeface="Calibri" pitchFamily="34" charset="0"/>
              </a:rPr>
              <a:t>Neem aan dat je 1 kW elektrische energie kunt gebruiken om 3 kW warmte in je huis te pompen. Dan heb je een energie-efficientie van 400%</a:t>
            </a:r>
          </a:p>
          <a:p>
            <a:pPr lvl="1"/>
            <a:r>
              <a:rPr lang="en-US" sz="1400" b="0" smtClean="0">
                <a:latin typeface="Calibri" pitchFamily="34" charset="0"/>
                <a:cs typeface="Calibri" pitchFamily="34" charset="0"/>
              </a:rPr>
              <a:t>Veel airconditioners kunnen twee kanten op werken: verwarmen en koelen</a:t>
            </a:r>
          </a:p>
          <a:p>
            <a:pPr lvl="1"/>
            <a:r>
              <a:rPr lang="en-US" sz="1400" b="0" smtClean="0">
                <a:latin typeface="Calibri" pitchFamily="34" charset="0"/>
                <a:cs typeface="Calibri" pitchFamily="34" charset="0"/>
              </a:rPr>
              <a:t>Bodem is de bron van warmte voor warmtepomp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7683" name="Picture 3"/>
          <p:cNvPicPr>
            <a:picLocks noChangeAspect="1" noChangeArrowheads="1"/>
          </p:cNvPicPr>
          <p:nvPr/>
        </p:nvPicPr>
        <p:blipFill>
          <a:blip r:embed="rId4" cstate="print"/>
          <a:srcRect/>
          <a:stretch>
            <a:fillRect/>
          </a:stretch>
        </p:blipFill>
        <p:spPr bwMode="auto">
          <a:xfrm>
            <a:off x="228600" y="3071812"/>
            <a:ext cx="3189052" cy="378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Kunnen we allemaal warmtepompen gebruiken?</a:t>
            </a:r>
          </a:p>
          <a:p>
            <a:pPr lvl="1"/>
            <a:r>
              <a:rPr lang="en-US" sz="1400" b="0" smtClean="0">
                <a:latin typeface="Calibri" pitchFamily="34" charset="0"/>
                <a:cs typeface="Calibri" pitchFamily="34" charset="0"/>
              </a:rPr>
              <a:t>Vergelijk de benodigde warmtestroom met de natuurlijke seizoens warmteflux</a:t>
            </a:r>
          </a:p>
          <a:p>
            <a:pPr lvl="1"/>
            <a:r>
              <a:rPr lang="en-US" sz="1400" b="0" smtClean="0">
                <a:latin typeface="Calibri" pitchFamily="34" charset="0"/>
                <a:cs typeface="Calibri" pitchFamily="34" charset="0"/>
              </a:rPr>
              <a:t>De maximum warmteflux is 5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en de bevolkingsdichtheid is ongeveer 160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/p</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De warmte die we uit de grond kunnen halen is dan</a:t>
            </a:r>
          </a:p>
          <a:p>
            <a:pPr lvl="1"/>
            <a:r>
              <a:rPr lang="en-US" sz="1400" b="0" smtClean="0">
                <a:latin typeface="Calibri" pitchFamily="34" charset="0"/>
                <a:cs typeface="Calibri" pitchFamily="34" charset="0"/>
              </a:rPr>
              <a:t>Dat is ongeveer even groot als we in de winter nodig hebben</a:t>
            </a:r>
          </a:p>
          <a:p>
            <a:pPr lvl="1"/>
            <a:r>
              <a:rPr lang="en-US" sz="1400" b="0" smtClean="0">
                <a:latin typeface="Calibri" pitchFamily="34" charset="0"/>
                <a:cs typeface="Calibri" pitchFamily="34" charset="0"/>
              </a:rPr>
              <a:t>Als we dat allemaal doen, dan bevriezen we de bodem!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9733" name="Picture 5"/>
          <p:cNvPicPr>
            <a:picLocks noChangeAspect="1" noChangeArrowheads="1"/>
          </p:cNvPicPr>
          <p:nvPr/>
        </p:nvPicPr>
        <p:blipFill>
          <a:blip r:embed="rId3" cstate="print"/>
          <a:srcRect/>
          <a:stretch>
            <a:fillRect/>
          </a:stretch>
        </p:blipFill>
        <p:spPr bwMode="auto">
          <a:xfrm>
            <a:off x="4953000" y="3182686"/>
            <a:ext cx="4191000" cy="3663282"/>
          </a:xfrm>
          <a:prstGeom prst="rect">
            <a:avLst/>
          </a:prstGeom>
          <a:noFill/>
          <a:ln w="9525">
            <a:noFill/>
            <a:miter lim="800000"/>
            <a:headEnd/>
            <a:tailEnd/>
          </a:ln>
        </p:spPr>
      </p:pic>
      <p:pic>
        <p:nvPicPr>
          <p:cNvPr id="329735" name="Picture 7"/>
          <p:cNvPicPr>
            <a:picLocks noChangeAspect="1" noChangeArrowheads="1"/>
          </p:cNvPicPr>
          <p:nvPr/>
        </p:nvPicPr>
        <p:blipFill>
          <a:blip r:embed="rId4" cstate="print"/>
          <a:srcRect/>
          <a:stretch>
            <a:fillRect/>
          </a:stretch>
        </p:blipFill>
        <p:spPr bwMode="auto">
          <a:xfrm>
            <a:off x="2622888" y="3229483"/>
            <a:ext cx="2330112" cy="3608712"/>
          </a:xfrm>
          <a:prstGeom prst="rect">
            <a:avLst/>
          </a:prstGeom>
          <a:noFill/>
          <a:ln w="9525">
            <a:noFill/>
            <a:miter lim="800000"/>
            <a:headEnd/>
            <a:tailEnd/>
          </a:ln>
        </p:spPr>
      </p:pic>
      <p:pic>
        <p:nvPicPr>
          <p:cNvPr id="329736" name="Picture 8"/>
          <p:cNvPicPr>
            <a:picLocks noChangeAspect="1" noChangeArrowheads="1"/>
          </p:cNvPicPr>
          <p:nvPr/>
        </p:nvPicPr>
        <p:blipFill>
          <a:blip r:embed="rId5" cstate="print"/>
          <a:srcRect/>
          <a:stretch>
            <a:fillRect/>
          </a:stretch>
        </p:blipFill>
        <p:spPr bwMode="auto">
          <a:xfrm>
            <a:off x="76200" y="5059958"/>
            <a:ext cx="1676400" cy="450730"/>
          </a:xfrm>
          <a:prstGeom prst="rect">
            <a:avLst/>
          </a:prstGeom>
          <a:noFill/>
          <a:ln w="9525">
            <a:noFill/>
            <a:miter lim="800000"/>
            <a:headEnd/>
            <a:tailEnd/>
          </a:ln>
        </p:spPr>
      </p:pic>
      <p:pic>
        <p:nvPicPr>
          <p:cNvPr id="329737" name="Picture 9"/>
          <p:cNvPicPr>
            <a:picLocks noChangeAspect="1" noChangeArrowheads="1"/>
          </p:cNvPicPr>
          <p:nvPr/>
        </p:nvPicPr>
        <p:blipFill>
          <a:blip r:embed="rId6" cstate="print"/>
          <a:srcRect/>
          <a:stretch>
            <a:fillRect/>
          </a:stretch>
        </p:blipFill>
        <p:spPr bwMode="auto">
          <a:xfrm>
            <a:off x="-2" y="5593358"/>
            <a:ext cx="2362201" cy="235600"/>
          </a:xfrm>
          <a:prstGeom prst="rect">
            <a:avLst/>
          </a:prstGeom>
          <a:noFill/>
          <a:ln w="9525">
            <a:noFill/>
            <a:miter lim="800000"/>
            <a:headEnd/>
            <a:tailEnd/>
          </a:ln>
        </p:spPr>
      </p:pic>
      <p:pic>
        <p:nvPicPr>
          <p:cNvPr id="329738" name="Picture 10"/>
          <p:cNvPicPr>
            <a:picLocks noChangeAspect="1" noChangeArrowheads="1"/>
          </p:cNvPicPr>
          <p:nvPr/>
        </p:nvPicPr>
        <p:blipFill>
          <a:blip r:embed="rId7" cstate="print"/>
          <a:srcRect/>
          <a:stretch>
            <a:fillRect/>
          </a:stretch>
        </p:blipFill>
        <p:spPr bwMode="auto">
          <a:xfrm>
            <a:off x="0" y="5943600"/>
            <a:ext cx="2362200" cy="190698"/>
          </a:xfrm>
          <a:prstGeom prst="rect">
            <a:avLst/>
          </a:prstGeom>
          <a:noFill/>
          <a:ln w="9525">
            <a:noFill/>
            <a:miter lim="800000"/>
            <a:headEnd/>
            <a:tailEnd/>
          </a:ln>
        </p:spPr>
      </p:pic>
      <p:pic>
        <p:nvPicPr>
          <p:cNvPr id="329739" name="Picture 11"/>
          <p:cNvPicPr>
            <a:picLocks noChangeAspect="1" noChangeArrowheads="1"/>
          </p:cNvPicPr>
          <p:nvPr/>
        </p:nvPicPr>
        <p:blipFill>
          <a:blip r:embed="rId8" cstate="print"/>
          <a:srcRect/>
          <a:stretch>
            <a:fillRect/>
          </a:stretch>
        </p:blipFill>
        <p:spPr bwMode="auto">
          <a:xfrm>
            <a:off x="228599" y="6248400"/>
            <a:ext cx="762534" cy="443182"/>
          </a:xfrm>
          <a:prstGeom prst="rect">
            <a:avLst/>
          </a:prstGeom>
          <a:noFill/>
          <a:ln w="9525">
            <a:noFill/>
            <a:miter lim="800000"/>
            <a:headEnd/>
            <a:tailEnd/>
          </a:ln>
        </p:spPr>
      </p:pic>
      <p:pic>
        <p:nvPicPr>
          <p:cNvPr id="329740" name="Picture 12"/>
          <p:cNvPicPr>
            <a:picLocks noChangeAspect="1" noChangeArrowheads="1"/>
          </p:cNvPicPr>
          <p:nvPr/>
        </p:nvPicPr>
        <p:blipFill>
          <a:blip r:embed="rId9" cstate="print"/>
          <a:srcRect/>
          <a:stretch>
            <a:fillRect/>
          </a:stretch>
        </p:blipFill>
        <p:spPr bwMode="auto">
          <a:xfrm>
            <a:off x="4805866" y="2285308"/>
            <a:ext cx="3700462" cy="35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“Unplug”</a:t>
            </a:r>
          </a:p>
          <a:p>
            <a:pPr lvl="1"/>
            <a:r>
              <a:rPr lang="en-US" sz="1400" b="0" smtClean="0">
                <a:latin typeface="Calibri" pitchFamily="34" charset="0"/>
                <a:cs typeface="Calibri" pitchFamily="34" charset="0"/>
              </a:rPr>
              <a:t>Als elk huishouden in London zijn opladers voor mobiele telefoons uit het stopcontact zou halen, dan besparen we 31 000 ton CO2 en meer dan 8 miljoen Euro per jaar</a:t>
            </a:r>
          </a:p>
          <a:p>
            <a:pPr lvl="2"/>
            <a:r>
              <a:rPr lang="en-US" sz="1200" b="0" smtClean="0">
                <a:latin typeface="Calibri" pitchFamily="34" charset="0"/>
                <a:cs typeface="Calibri" pitchFamily="34" charset="0"/>
              </a:rPr>
              <a:t>Dat klinkt goed, of?</a:t>
            </a:r>
          </a:p>
          <a:p>
            <a:pPr lvl="2"/>
            <a:r>
              <a:rPr lang="en-US" sz="1200" b="0" smtClean="0">
                <a:latin typeface="Calibri" pitchFamily="34" charset="0"/>
                <a:cs typeface="Calibri" pitchFamily="34" charset="0"/>
              </a:rPr>
              <a:t>Wat betekenen deze grote getallen eigenlijk?</a:t>
            </a:r>
          </a:p>
          <a:p>
            <a:pPr lvl="2"/>
            <a:r>
              <a:rPr lang="en-US" sz="1200" b="0" smtClean="0">
                <a:latin typeface="Calibri" pitchFamily="34" charset="0"/>
                <a:cs typeface="Calibri" pitchFamily="34" charset="0"/>
              </a:rPr>
              <a:t>Plaats ze in context</a:t>
            </a:r>
          </a:p>
          <a:p>
            <a:r>
              <a:rPr lang="en-US" sz="1800" b="0" smtClean="0">
                <a:latin typeface="Calibri" pitchFamily="34" charset="0"/>
                <a:cs typeface="Calibri" pitchFamily="34" charset="0"/>
              </a:rPr>
              <a:t>Als je meet hoeveel vermogen een oplader verbruikt als hij niet in gebruik is, dan vind je 0.5 W</a:t>
            </a:r>
          </a:p>
          <a:p>
            <a:pPr lvl="1"/>
            <a:r>
              <a:rPr lang="en-US" sz="1400" b="0" smtClean="0">
                <a:latin typeface="Calibri" pitchFamily="34" charset="0"/>
                <a:cs typeface="Calibri" pitchFamily="34" charset="0"/>
              </a:rPr>
              <a:t>In onze eenheden: 0.0005 kW x 24 uur = 0.01 kWh/d</a:t>
            </a:r>
          </a:p>
          <a:p>
            <a:pPr lvl="1"/>
            <a:r>
              <a:rPr lang="en-US" sz="1400" b="0" smtClean="0">
                <a:latin typeface="Calibri" pitchFamily="34" charset="0"/>
                <a:cs typeface="Calibri" pitchFamily="34" charset="0"/>
              </a:rPr>
              <a:t>Vergelijk dat eens met wat we tot nu toe al hebben</a:t>
            </a:r>
          </a:p>
          <a:p>
            <a:r>
              <a:rPr lang="en-US" sz="1800" b="0" smtClean="0">
                <a:latin typeface="Calibri" pitchFamily="34" charset="0"/>
                <a:cs typeface="Calibri" pitchFamily="34" charset="0"/>
              </a:rPr>
              <a:t>Alle beetjes helpen</a:t>
            </a:r>
          </a:p>
          <a:p>
            <a:pPr lvl="1"/>
            <a:r>
              <a:rPr lang="en-US" sz="1400" b="0" smtClean="0">
                <a:latin typeface="Calibri" pitchFamily="34" charset="0"/>
                <a:cs typeface="Calibri" pitchFamily="34" charset="0"/>
              </a:rPr>
              <a:t>Maar we moeten wel de juiste prioriteiten stellen…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verlichting en spullen…</a:t>
            </a:r>
            <a:endParaRPr lang="en-US" i="1" kern="1200" dirty="0" smtClean="0">
              <a:solidFill>
                <a:srgbClr val="000099"/>
              </a:solidFill>
              <a:ea typeface="+mn-ea"/>
              <a:cs typeface="+mn-cs"/>
            </a:endParaRPr>
          </a:p>
        </p:txBody>
      </p:sp>
      <p:pic>
        <p:nvPicPr>
          <p:cNvPr id="330754" name="Picture 2"/>
          <p:cNvPicPr>
            <a:picLocks noChangeAspect="1" noChangeArrowheads="1"/>
          </p:cNvPicPr>
          <p:nvPr/>
        </p:nvPicPr>
        <p:blipFill>
          <a:blip r:embed="rId3" cstate="print"/>
          <a:srcRect/>
          <a:stretch>
            <a:fillRect/>
          </a:stretch>
        </p:blipFill>
        <p:spPr bwMode="auto">
          <a:xfrm>
            <a:off x="4985089" y="3057180"/>
            <a:ext cx="2667000" cy="3687641"/>
          </a:xfrm>
          <a:prstGeom prst="rect">
            <a:avLst/>
          </a:prstGeom>
          <a:noFill/>
          <a:ln w="9525">
            <a:noFill/>
            <a:miter lim="800000"/>
            <a:headEnd/>
            <a:tailEnd/>
          </a:ln>
        </p:spPr>
      </p:pic>
      <p:grpSp>
        <p:nvGrpSpPr>
          <p:cNvPr id="13" name="Groep 12"/>
          <p:cNvGrpSpPr/>
          <p:nvPr/>
        </p:nvGrpSpPr>
        <p:grpSpPr>
          <a:xfrm>
            <a:off x="7728288" y="3084096"/>
            <a:ext cx="1295400" cy="3581400"/>
            <a:chOff x="7531768" y="3084096"/>
            <a:chExt cx="1295400" cy="3581400"/>
          </a:xfrm>
        </p:grpSpPr>
        <p:sp>
          <p:nvSpPr>
            <p:cNvPr id="14" name="Rechthoek 13"/>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5" name="Groep 19"/>
            <p:cNvGrpSpPr/>
            <p:nvPr/>
          </p:nvGrpSpPr>
          <p:grpSpPr>
            <a:xfrm>
              <a:off x="7620000" y="4319336"/>
              <a:ext cx="1143000" cy="838200"/>
              <a:chOff x="7696200" y="5334000"/>
              <a:chExt cx="1143000" cy="838200"/>
            </a:xfrm>
          </p:grpSpPr>
          <p:sp>
            <p:nvSpPr>
              <p:cNvPr id="22" name="Rechthoek 21"/>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6" name="Groep 18"/>
            <p:cNvGrpSpPr/>
            <p:nvPr/>
          </p:nvGrpSpPr>
          <p:grpSpPr>
            <a:xfrm>
              <a:off x="7620000" y="5197640"/>
              <a:ext cx="1143000" cy="1431760"/>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7" name="Groep 19"/>
            <p:cNvGrpSpPr/>
            <p:nvPr/>
          </p:nvGrpSpPr>
          <p:grpSpPr>
            <a:xfrm>
              <a:off x="7620000" y="3124200"/>
              <a:ext cx="1143000" cy="1155032"/>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16390"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Nuttige conversie</a:t>
            </a:r>
          </a:p>
          <a:p>
            <a:pPr lvl="1"/>
            <a:r>
              <a:rPr lang="en-US" sz="1400" b="0" smtClean="0">
                <a:latin typeface="Calibri" pitchFamily="34" charset="0"/>
                <a:cs typeface="Calibri" pitchFamily="34" charset="0"/>
              </a:rPr>
              <a:t>40 W continue gebruik correspondeert met 1 kWh/d</a:t>
            </a:r>
          </a:p>
          <a:p>
            <a:pPr lvl="1"/>
            <a:r>
              <a:rPr lang="en-US" sz="1400" b="0" smtClean="0">
                <a:latin typeface="Calibri" pitchFamily="34" charset="0"/>
                <a:cs typeface="Calibri" pitchFamily="34" charset="0"/>
              </a:rPr>
              <a:t>Neem aan dat 1 kWh je 18.65 Eurocent kost, wat kost dan 1 W continue gebruik per jaar?</a:t>
            </a:r>
          </a:p>
          <a:p>
            <a:pPr lvl="2"/>
            <a:r>
              <a:rPr lang="en-US" sz="1200" b="0" smtClean="0">
                <a:latin typeface="Calibri" pitchFamily="34" charset="0"/>
                <a:cs typeface="Calibri" pitchFamily="34" charset="0"/>
              </a:rPr>
              <a:t>1 W x 24 uur x 365 x 0.1865/kWh = 1.63 Euro</a:t>
            </a:r>
          </a:p>
          <a:p>
            <a:pPr lvl="1">
              <a:buNone/>
            </a:pPr>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8" name="Picture 2"/>
          <p:cNvPicPr>
            <a:picLocks noChangeAspect="1" noChangeArrowheads="1"/>
          </p:cNvPicPr>
          <p:nvPr/>
        </p:nvPicPr>
        <p:blipFill>
          <a:blip r:embed="rId3" cstate="print"/>
          <a:srcRect/>
          <a:stretch>
            <a:fillRect/>
          </a:stretch>
        </p:blipFill>
        <p:spPr bwMode="auto">
          <a:xfrm>
            <a:off x="5562600" y="1111482"/>
            <a:ext cx="3581399" cy="5746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4724400" cy="5105400"/>
          </a:xfrm>
        </p:spPr>
        <p:txBody>
          <a:bodyPr/>
          <a:lstStyle/>
          <a:p>
            <a:r>
              <a:rPr lang="en-US" sz="1800" b="0" smtClean="0">
                <a:latin typeface="Calibri" pitchFamily="34" charset="0"/>
                <a:cs typeface="Calibri" pitchFamily="34" charset="0"/>
              </a:rPr>
              <a:t>Totale vervoersafstand in NL is 189 miljard personen-kilometers per jaar (in 2008)</a:t>
            </a:r>
          </a:p>
          <a:p>
            <a:pPr lvl="1"/>
            <a:r>
              <a:rPr lang="en-US" sz="1400" b="0" smtClean="0">
                <a:latin typeface="Calibri" pitchFamily="34" charset="0"/>
                <a:cs typeface="Calibri" pitchFamily="34" charset="0"/>
              </a:rPr>
              <a:t>Dat komt op 30 km / (dag x persoon)</a:t>
            </a:r>
          </a:p>
          <a:p>
            <a:pPr lvl="1"/>
            <a:r>
              <a:rPr lang="en-US" sz="1400" b="0" smtClean="0">
                <a:latin typeface="Calibri" pitchFamily="34" charset="0"/>
                <a:cs typeface="Calibri" pitchFamily="34" charset="0"/>
              </a:rPr>
              <a:t>Er zijn twee keer zoveel mensen in NL als auto’s</a:t>
            </a:r>
          </a:p>
          <a:p>
            <a:pPr lvl="2"/>
            <a:r>
              <a:rPr lang="en-US" sz="1000" b="0" smtClean="0">
                <a:latin typeface="Calibri" pitchFamily="34" charset="0"/>
                <a:cs typeface="Calibri" pitchFamily="34" charset="0"/>
              </a:rPr>
              <a:t>De gemiddelde autorijder rijdt dus 60 km / (dag x persoon)</a:t>
            </a:r>
          </a:p>
          <a:p>
            <a:r>
              <a:rPr lang="en-US" sz="1800" b="0" smtClean="0">
                <a:latin typeface="Calibri" pitchFamily="34" charset="0"/>
                <a:cs typeface="Calibri" pitchFamily="34" charset="0"/>
              </a:rPr>
              <a:t>Laten we voorzichtig zijn en 50 km pppd nemen</a:t>
            </a:r>
          </a:p>
          <a:p>
            <a:pPr lvl="1"/>
            <a:r>
              <a:rPr lang="en-US" sz="1400" b="0" smtClean="0">
                <a:latin typeface="Calibri" pitchFamily="34" charset="0"/>
                <a:cs typeface="Calibri" pitchFamily="34" charset="0"/>
              </a:rPr>
              <a:t>Dat geeft 50 km x 365 dagen = 18000 km per jaar</a:t>
            </a:r>
          </a:p>
          <a:p>
            <a:pPr lvl="2"/>
            <a:r>
              <a:rPr lang="en-US" sz="1000" b="0" smtClean="0">
                <a:latin typeface="Calibri" pitchFamily="34" charset="0"/>
                <a:cs typeface="Calibri" pitchFamily="34" charset="0"/>
              </a:rPr>
              <a:t>Dat lijkt redelijk</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Gemiddeld verbruik in NL (2005)</a:t>
            </a:r>
          </a:p>
          <a:p>
            <a:pPr lvl="1"/>
            <a:r>
              <a:rPr lang="en-US" sz="1400" b="0" smtClean="0">
                <a:latin typeface="Calibri" pitchFamily="34" charset="0"/>
                <a:cs typeface="Calibri" pitchFamily="34" charset="0"/>
              </a:rPr>
              <a:t>8.6 liter per 100 km (dat is 1:12, of 33 miles per gallon)</a:t>
            </a:r>
          </a:p>
          <a:p>
            <a:pPr lvl="1"/>
            <a:r>
              <a:rPr lang="en-US" sz="1400" b="0" smtClean="0">
                <a:latin typeface="Calibri" pitchFamily="34" charset="0"/>
                <a:cs typeface="Calibri" pitchFamily="34" charset="0"/>
              </a:rPr>
              <a:t>Deze waarde verbetert niet met de nieuwe generatie auto’s</a:t>
            </a:r>
          </a:p>
          <a:p>
            <a:pPr lvl="2"/>
            <a:r>
              <a:rPr lang="en-US" sz="1000" b="0" smtClean="0">
                <a:latin typeface="Calibri" pitchFamily="34" charset="0"/>
                <a:cs typeface="Calibri" pitchFamily="34" charset="0"/>
              </a:rPr>
              <a:t>Voorbeeld: Alle Honda’s in 2005 verkocht in de USA verbruikte 35 mpg</a:t>
            </a:r>
          </a:p>
          <a:p>
            <a:pPr lvl="1"/>
            <a:r>
              <a:rPr lang="en-US" sz="1400" b="0" smtClean="0">
                <a:latin typeface="Calibri" pitchFamily="34" charset="0"/>
                <a:cs typeface="Calibri" pitchFamily="34" charset="0"/>
              </a:rPr>
              <a:t>Er zijn auto’s die 3 liter per 100 km verbruiken</a:t>
            </a:r>
          </a:p>
          <a:p>
            <a:pPr lvl="2"/>
            <a:r>
              <a:rPr lang="en-US" sz="1000" b="0" smtClean="0">
                <a:latin typeface="Calibri" pitchFamily="34" charset="0"/>
                <a:cs typeface="Calibri" pitchFamily="34" charset="0"/>
              </a:rPr>
              <a:t>Dat is 80 mpg</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pic>
        <p:nvPicPr>
          <p:cNvPr id="281602" name="Picture 2"/>
          <p:cNvPicPr>
            <a:picLocks noChangeAspect="1" noChangeArrowheads="1"/>
          </p:cNvPicPr>
          <p:nvPr/>
        </p:nvPicPr>
        <p:blipFill>
          <a:blip r:embed="rId3" cstate="print"/>
          <a:srcRect/>
          <a:stretch>
            <a:fillRect/>
          </a:stretch>
        </p:blipFill>
        <p:spPr bwMode="auto">
          <a:xfrm>
            <a:off x="6096000" y="1320429"/>
            <a:ext cx="2924175" cy="3175371"/>
          </a:xfrm>
          <a:prstGeom prst="rect">
            <a:avLst/>
          </a:prstGeom>
          <a:noFill/>
          <a:ln w="9525">
            <a:noFill/>
            <a:miter lim="800000"/>
            <a:headEnd/>
            <a:tailEnd/>
          </a:ln>
        </p:spPr>
      </p:pic>
      <p:graphicFrame>
        <p:nvGraphicFramePr>
          <p:cNvPr id="281604" name="Object 4"/>
          <p:cNvGraphicFramePr>
            <a:graphicFrameLocks noChangeAspect="1"/>
          </p:cNvGraphicFramePr>
          <p:nvPr/>
        </p:nvGraphicFramePr>
        <p:xfrm>
          <a:off x="838200" y="3657600"/>
          <a:ext cx="5041900" cy="419100"/>
        </p:xfrm>
        <a:graphic>
          <a:graphicData uri="http://schemas.openxmlformats.org/presentationml/2006/ole">
            <p:oleObj spid="_x0000_s281604" name="Equation" r:id="rId4" imgW="5041800" imgH="419040" progId="Equation.DSMT4">
              <p:embed/>
            </p:oleObj>
          </a:graphicData>
        </a:graphic>
      </p:graphicFrame>
      <p:pic>
        <p:nvPicPr>
          <p:cNvPr id="281605" name="Picture 5"/>
          <p:cNvPicPr>
            <a:picLocks noChangeAspect="1" noChangeArrowheads="1"/>
          </p:cNvPicPr>
          <p:nvPr/>
        </p:nvPicPr>
        <p:blipFill>
          <a:blip r:embed="rId5" cstate="print"/>
          <a:srcRect/>
          <a:stretch>
            <a:fillRect/>
          </a:stretch>
        </p:blipFill>
        <p:spPr bwMode="auto">
          <a:xfrm>
            <a:off x="5069700" y="4724400"/>
            <a:ext cx="4074299"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Nog meer gadgets…</a:t>
            </a:r>
          </a:p>
          <a:p>
            <a:pPr lvl="1"/>
            <a:r>
              <a:rPr lang="en-US" sz="1400" b="0" smtClean="0">
                <a:latin typeface="Calibri" pitchFamily="34" charset="0"/>
                <a:cs typeface="Calibri" pitchFamily="34" charset="0"/>
              </a:rPr>
              <a:t>Laten we zeggen: 5 kWh/d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9" name="Picture 3"/>
          <p:cNvPicPr>
            <a:picLocks noChangeAspect="1" noChangeArrowheads="1"/>
          </p:cNvPicPr>
          <p:nvPr/>
        </p:nvPicPr>
        <p:blipFill>
          <a:blip r:embed="rId3" cstate="print"/>
          <a:srcRect/>
          <a:stretch>
            <a:fillRect/>
          </a:stretch>
        </p:blipFill>
        <p:spPr bwMode="auto">
          <a:xfrm>
            <a:off x="0" y="2200396"/>
            <a:ext cx="9144000" cy="4429004"/>
          </a:xfrm>
          <a:prstGeom prst="rect">
            <a:avLst/>
          </a:prstGeom>
          <a:noFill/>
          <a:ln w="9525">
            <a:noFill/>
            <a:miter lim="800000"/>
            <a:headEnd/>
            <a:tailEnd/>
          </a:ln>
        </p:spPr>
      </p:pic>
      <p:grpSp>
        <p:nvGrpSpPr>
          <p:cNvPr id="19" name="Groep 18"/>
          <p:cNvGrpSpPr/>
          <p:nvPr/>
        </p:nvGrpSpPr>
        <p:grpSpPr>
          <a:xfrm>
            <a:off x="7816520" y="6144128"/>
            <a:ext cx="1143000" cy="609600"/>
            <a:chOff x="7816520" y="6144128"/>
            <a:chExt cx="1143000" cy="609600"/>
          </a:xfrm>
        </p:grpSpPr>
        <p:sp>
          <p:nvSpPr>
            <p:cNvPr id="17" name="Rechthoek 16"/>
            <p:cNvSpPr/>
            <p:nvPr/>
          </p:nvSpPr>
          <p:spPr bwMode="auto">
            <a:xfrm>
              <a:off x="7816520" y="6144128"/>
              <a:ext cx="1143000" cy="6096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965774" y="6182380"/>
              <a:ext cx="835485"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a:t>
              </a:r>
            </a:p>
            <a:p>
              <a:pPr algn="ctr"/>
              <a:r>
                <a:rPr lang="nl-NL" sz="1400" b="1" smtClean="0">
                  <a:latin typeface="Calibri" pitchFamily="34" charset="0"/>
                  <a:cs typeface="Calibri" pitchFamily="34" charset="0"/>
                </a:rPr>
                <a:t>5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Leidt</a:t>
            </a:r>
            <a:r>
              <a:rPr lang="en-US" sz="1800" b="0" dirty="0" smtClean="0">
                <a:latin typeface="Calibri" pitchFamily="34" charset="0"/>
                <a:cs typeface="Calibri" pitchFamily="34" charset="0"/>
              </a:rPr>
              <a:t> tot </a:t>
            </a:r>
            <a:r>
              <a:rPr lang="en-US" sz="1800" b="0" dirty="0" err="1" smtClean="0">
                <a:latin typeface="Calibri" pitchFamily="34" charset="0"/>
                <a:cs typeface="Calibri" pitchFamily="34" charset="0"/>
              </a:rPr>
              <a:t>toename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elektriciteitsverbruik</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Vervijfvoudigd</a:t>
            </a:r>
            <a:r>
              <a:rPr lang="en-US" sz="1400" b="0" dirty="0" smtClean="0">
                <a:latin typeface="Calibri" pitchFamily="34" charset="0"/>
                <a:cs typeface="Calibri" pitchFamily="34" charset="0"/>
              </a:rPr>
              <a:t> in </a:t>
            </a:r>
            <a:r>
              <a:rPr lang="en-US" sz="1400" b="0" dirty="0" err="1" smtClean="0">
                <a:latin typeface="Calibri" pitchFamily="34" charset="0"/>
                <a:cs typeface="Calibri" pitchFamily="34" charset="0"/>
              </a:rPr>
              <a:t>periode</a:t>
            </a:r>
            <a:r>
              <a:rPr lang="en-US" sz="1400" b="0" dirty="0" smtClean="0">
                <a:latin typeface="Calibri" pitchFamily="34" charset="0"/>
                <a:cs typeface="Calibri" pitchFamily="34" charset="0"/>
              </a:rPr>
              <a:t> 1950 – 2005 </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apparaten</a:t>
            </a:r>
            <a:r>
              <a:rPr lang="en-US" sz="1800" b="0" dirty="0" smtClean="0">
                <a:latin typeface="Calibri" pitchFamily="34" charset="0"/>
                <a:cs typeface="Calibri" pitchFamily="34" charset="0"/>
              </a:rPr>
              <a:t> (2004)</a:t>
            </a:r>
          </a:p>
          <a:p>
            <a:pPr lvl="1"/>
            <a:r>
              <a:rPr lang="en-US" sz="1400" b="0" dirty="0" err="1" smtClean="0">
                <a:latin typeface="Calibri" pitchFamily="34" charset="0"/>
                <a:cs typeface="Calibri" pitchFamily="34" charset="0"/>
              </a:rPr>
              <a:t>Breedbeeldtelevisie (23%)</a:t>
            </a:r>
          </a:p>
          <a:p>
            <a:pPr lvl="1"/>
            <a:r>
              <a:rPr lang="en-US" sz="1400" b="0" dirty="0" err="1" smtClean="0">
                <a:latin typeface="Calibri" pitchFamily="34" charset="0"/>
                <a:cs typeface="Calibri" pitchFamily="34" charset="0"/>
              </a:rPr>
              <a:t>DVD speler (48%)</a:t>
            </a:r>
          </a:p>
          <a:p>
            <a:pPr lvl="1"/>
            <a:r>
              <a:rPr lang="en-US" sz="1400" b="0" dirty="0" err="1" smtClean="0">
                <a:latin typeface="Calibri" pitchFamily="34" charset="0"/>
                <a:cs typeface="Calibri" pitchFamily="34" charset="0"/>
              </a:rPr>
              <a:t>CD-(re)writer  (35%)</a:t>
            </a:r>
          </a:p>
          <a:p>
            <a:pPr lvl="1"/>
            <a:r>
              <a:rPr lang="en-US" sz="1400" b="0" dirty="0" err="1" smtClean="0">
                <a:latin typeface="Calibri" pitchFamily="34" charset="0"/>
                <a:cs typeface="Calibri" pitchFamily="34" charset="0"/>
              </a:rPr>
              <a:t>MP-3 speler(16%)</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Elektrische</a:t>
            </a:r>
            <a:r>
              <a:rPr lang="en-US" i="1" kern="1200" dirty="0" smtClean="0">
                <a:solidFill>
                  <a:srgbClr val="000099"/>
                </a:solidFill>
                <a:ea typeface="+mn-ea"/>
                <a:cs typeface="+mn-cs"/>
              </a:rPr>
              <a:t> </a:t>
            </a:r>
            <a:r>
              <a:rPr lang="en-US" i="1" kern="1200" dirty="0" err="1" smtClean="0">
                <a:solidFill>
                  <a:srgbClr val="000099"/>
                </a:solidFill>
                <a:ea typeface="+mn-ea"/>
                <a:cs typeface="+mn-cs"/>
              </a:rPr>
              <a:t>apparaten</a:t>
            </a:r>
            <a:endParaRPr lang="en-US" i="1" kern="1200" dirty="0">
              <a:solidFill>
                <a:srgbClr val="000099"/>
              </a:solidFill>
              <a:ea typeface="+mn-ea"/>
              <a:cs typeface="+mn-cs"/>
            </a:endParaRPr>
          </a:p>
        </p:txBody>
      </p:sp>
      <p:pic>
        <p:nvPicPr>
          <p:cNvPr id="11266" name="Picture 2"/>
          <p:cNvPicPr>
            <a:picLocks noChangeAspect="1" noChangeArrowheads="1"/>
          </p:cNvPicPr>
          <p:nvPr/>
        </p:nvPicPr>
        <p:blipFill>
          <a:blip r:embed="rId3" cstate="print"/>
          <a:srcRect/>
          <a:stretch>
            <a:fillRect/>
          </a:stretch>
        </p:blipFill>
        <p:spPr bwMode="auto">
          <a:xfrm>
            <a:off x="2362200" y="3831372"/>
            <a:ext cx="6543675" cy="280755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400800" cy="5562600"/>
          </a:xfrm>
        </p:spPr>
        <p:txBody>
          <a:bodyPr/>
          <a:lstStyle/>
          <a:p>
            <a:r>
              <a:rPr lang="en-US" sz="1800" b="0" smtClean="0">
                <a:latin typeface="Calibri" pitchFamily="34" charset="0"/>
                <a:cs typeface="Calibri" pitchFamily="34" charset="0"/>
              </a:rPr>
              <a:t>Welke mogelijkheden hebben we om licht te maken?</a:t>
            </a:r>
          </a:p>
          <a:p>
            <a:pPr lvl="1"/>
            <a:r>
              <a:rPr lang="en-US" sz="1400" b="0" smtClean="0">
                <a:latin typeface="Calibri" pitchFamily="34" charset="0"/>
                <a:cs typeface="Calibri" pitchFamily="34" charset="0"/>
              </a:rPr>
              <a:t>Gloeilampen, halogeen, fluorescentie, natrium, LEDs, …</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Verlichting</a:t>
            </a:r>
            <a:endParaRPr lang="en-US" i="1" kern="1200" dirty="0" smtClean="0">
              <a:solidFill>
                <a:srgbClr val="000099"/>
              </a:solidFill>
              <a:ea typeface="+mn-ea"/>
              <a:cs typeface="+mn-cs"/>
            </a:endParaRPr>
          </a:p>
        </p:txBody>
      </p:sp>
      <p:pic>
        <p:nvPicPr>
          <p:cNvPr id="332802" name="Picture 2" descr="\\vmware-host\Shared Folders\Desktop\earth_lights.jpg"/>
          <p:cNvPicPr>
            <a:picLocks noChangeAspect="1" noChangeArrowheads="1"/>
          </p:cNvPicPr>
          <p:nvPr/>
        </p:nvPicPr>
        <p:blipFill>
          <a:blip r:embed="rId3" cstate="print"/>
          <a:srcRect/>
          <a:stretch>
            <a:fillRect/>
          </a:stretch>
        </p:blipFill>
        <p:spPr bwMode="auto">
          <a:xfrm>
            <a:off x="0" y="2362200"/>
            <a:ext cx="9144000" cy="4572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876800" y="638175"/>
            <a:ext cx="4267200" cy="6219825"/>
            <a:chOff x="4876800" y="638175"/>
            <a:chExt cx="4267200" cy="6219825"/>
          </a:xfrm>
        </p:grpSpPr>
        <p:pic>
          <p:nvPicPr>
            <p:cNvPr id="333826" name="Picture 2"/>
            <p:cNvPicPr>
              <a:picLocks noChangeAspect="1" noChangeArrowheads="1"/>
            </p:cNvPicPr>
            <p:nvPr/>
          </p:nvPicPr>
          <p:blipFill>
            <a:blip r:embed="rId3" cstate="print"/>
            <a:srcRect/>
            <a:stretch>
              <a:fillRect/>
            </a:stretch>
          </p:blipFill>
          <p:spPr bwMode="auto">
            <a:xfrm>
              <a:off x="4892936" y="638175"/>
              <a:ext cx="4251064" cy="6219825"/>
            </a:xfrm>
            <a:prstGeom prst="rect">
              <a:avLst/>
            </a:prstGeom>
            <a:noFill/>
            <a:ln w="9525">
              <a:noFill/>
              <a:miter lim="800000"/>
              <a:headEnd/>
              <a:tailEnd/>
            </a:ln>
          </p:spPr>
        </p:pic>
        <p:sp>
          <p:nvSpPr>
            <p:cNvPr id="7" name="Rechthoek 6"/>
            <p:cNvSpPr/>
            <p:nvPr/>
          </p:nvSpPr>
          <p:spPr bwMode="auto">
            <a:xfrm>
              <a:off x="4876800" y="914400"/>
              <a:ext cx="1981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Elektrische stroom gaat door een wolfraam draad</a:t>
            </a:r>
          </a:p>
          <a:p>
            <a:pPr lvl="1"/>
            <a:r>
              <a:rPr lang="en-US" sz="1400" b="0" smtClean="0">
                <a:latin typeface="Calibri" pitchFamily="34" charset="0"/>
                <a:cs typeface="Calibri" pitchFamily="34" charset="0"/>
              </a:rPr>
              <a:t>De draad is in vacuum of in gas (krypton, stikstof, etc.)</a:t>
            </a:r>
          </a:p>
          <a:p>
            <a:r>
              <a:rPr lang="en-US" sz="1800" b="0" smtClean="0">
                <a:latin typeface="Calibri" pitchFamily="34" charset="0"/>
                <a:cs typeface="Calibri" pitchFamily="34" charset="0"/>
              </a:rPr>
              <a:t>Lamp werkt als een zwarte straler</a:t>
            </a:r>
          </a:p>
          <a:p>
            <a:r>
              <a:rPr lang="en-US" sz="1800" b="0" smtClean="0">
                <a:latin typeface="Calibri" pitchFamily="34" charset="0"/>
                <a:cs typeface="Calibri" pitchFamily="34" charset="0"/>
              </a:rPr>
              <a:t>Enkel een kleine fractie is zichtbaar licht</a:t>
            </a:r>
          </a:p>
          <a:p>
            <a:pPr lvl="1"/>
            <a:r>
              <a:rPr lang="en-US" sz="1400" b="0" smtClean="0">
                <a:latin typeface="Calibri" pitchFamily="34" charset="0"/>
                <a:cs typeface="Calibri" pitchFamily="34" charset="0"/>
              </a:rPr>
              <a:t>De rest gaat verloren als warmte</a:t>
            </a:r>
          </a:p>
          <a:p>
            <a:r>
              <a:rPr lang="en-US" sz="1800" b="0" smtClean="0">
                <a:latin typeface="Calibri" pitchFamily="34" charset="0"/>
                <a:cs typeface="Calibri" pitchFamily="34" charset="0"/>
              </a:rPr>
              <a:t>Elektrische weerstand van wolfraam neemt toe met de temperatuur</a:t>
            </a:r>
          </a:p>
          <a:p>
            <a:pPr lvl="1"/>
            <a:r>
              <a:rPr lang="en-US" sz="1400" b="0" smtClean="0">
                <a:latin typeface="Calibri" pitchFamily="34" charset="0"/>
                <a:cs typeface="Calibri" pitchFamily="34" charset="0"/>
              </a:rPr>
              <a:t>Positieve terugkoppeling</a:t>
            </a:r>
          </a:p>
          <a:p>
            <a:r>
              <a:rPr lang="en-US" sz="1800" b="0" smtClean="0">
                <a:latin typeface="Calibri" pitchFamily="34" charset="0"/>
                <a:cs typeface="Calibri" pitchFamily="34" charset="0"/>
              </a:rPr>
              <a:t>Tijdens gebruik verdampt het wolfraam</a:t>
            </a:r>
          </a:p>
          <a:p>
            <a:pPr lvl="1"/>
            <a:r>
              <a:rPr lang="en-US" sz="1400" b="0" smtClean="0">
                <a:latin typeface="Calibri" pitchFamily="34" charset="0"/>
                <a:cs typeface="Calibri" pitchFamily="34" charset="0"/>
              </a:rPr>
              <a:t>De gloeidraad wordt dunner en breekt</a:t>
            </a:r>
          </a:p>
          <a:p>
            <a:pPr lvl="1"/>
            <a:r>
              <a:rPr lang="en-US" sz="1400" b="0" smtClean="0">
                <a:latin typeface="Calibri" pitchFamily="34" charset="0"/>
                <a:cs typeface="Calibri" pitchFamily="34" charset="0"/>
              </a:rPr>
              <a:t>Wolfraam slaat neer op de binnenkant van het glas</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Gloeilamp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Voeg halogeen toe aan het gas in de lamp</a:t>
            </a:r>
          </a:p>
          <a:p>
            <a:pPr lvl="1"/>
            <a:r>
              <a:rPr lang="en-US" sz="1400" b="0" smtClean="0">
                <a:latin typeface="Calibri" pitchFamily="34" charset="0"/>
                <a:cs typeface="Calibri" pitchFamily="34" charset="0"/>
              </a:rPr>
              <a:t>Het verdampte wolfraam gaat een verbinding aan</a:t>
            </a:r>
          </a:p>
          <a:p>
            <a:pPr lvl="2"/>
            <a:r>
              <a:rPr lang="en-US" sz="1200" b="0" smtClean="0">
                <a:latin typeface="Calibri" pitchFamily="34" charset="0"/>
                <a:cs typeface="Calibri" pitchFamily="34" charset="0"/>
              </a:rPr>
              <a:t>Wolfraam Oxyhalide wordt gevormd</a:t>
            </a:r>
          </a:p>
          <a:p>
            <a:pPr lvl="1"/>
            <a:r>
              <a:rPr lang="en-US" sz="1400" b="0" smtClean="0">
                <a:latin typeface="Calibri" pitchFamily="34" charset="0"/>
                <a:cs typeface="Calibri" pitchFamily="34" charset="0"/>
              </a:rPr>
              <a:t>Halide reist door de lamp en splitst op bij zeer hoge temperaturen</a:t>
            </a:r>
          </a:p>
          <a:p>
            <a:pPr lvl="1"/>
            <a:r>
              <a:rPr lang="en-US" sz="1400" b="0" smtClean="0">
                <a:latin typeface="Calibri" pitchFamily="34" charset="0"/>
                <a:cs typeface="Calibri" pitchFamily="34" charset="0"/>
              </a:rPr>
              <a:t>Wolfraam wordt op de gloeidraad neergeslagen</a:t>
            </a:r>
          </a:p>
          <a:p>
            <a:r>
              <a:rPr lang="en-US" sz="1800" b="0" smtClean="0">
                <a:latin typeface="Calibri" pitchFamily="34" charset="0"/>
                <a:cs typeface="Calibri" pitchFamily="34" charset="0"/>
              </a:rPr>
              <a:t>Drie voordelen</a:t>
            </a:r>
          </a:p>
          <a:p>
            <a:pPr lvl="1"/>
            <a:r>
              <a:rPr lang="en-US" sz="1400" b="0" smtClean="0">
                <a:latin typeface="Calibri" pitchFamily="34" charset="0"/>
                <a:cs typeface="Calibri" pitchFamily="34" charset="0"/>
              </a:rPr>
              <a:t>Het glas wordt niet zwart</a:t>
            </a:r>
          </a:p>
          <a:p>
            <a:pPr lvl="2"/>
            <a:r>
              <a:rPr lang="en-US" sz="1200" b="0" smtClean="0">
                <a:latin typeface="Calibri" pitchFamily="34" charset="0"/>
                <a:cs typeface="Calibri" pitchFamily="34" charset="0"/>
              </a:rPr>
              <a:t>Daarom kunnen we een kleinere lamp gebruiken</a:t>
            </a:r>
          </a:p>
          <a:p>
            <a:pPr lvl="1"/>
            <a:r>
              <a:rPr lang="en-US" sz="1400" b="0" smtClean="0">
                <a:latin typeface="Calibri" pitchFamily="34" charset="0"/>
                <a:cs typeface="Calibri" pitchFamily="34" charset="0"/>
              </a:rPr>
              <a:t>Langere levensduur</a:t>
            </a:r>
          </a:p>
          <a:p>
            <a:pPr lvl="1"/>
            <a:r>
              <a:rPr lang="en-US" sz="1400" b="0" smtClean="0">
                <a:latin typeface="Calibri" pitchFamily="34" charset="0"/>
                <a:cs typeface="Calibri" pitchFamily="34" charset="0"/>
              </a:rPr>
              <a:t>We kunnen bij hogere temperaturen werken</a:t>
            </a:r>
          </a:p>
          <a:p>
            <a:pPr lvl="2"/>
            <a:r>
              <a:rPr lang="en-US" sz="1200" b="0" smtClean="0">
                <a:latin typeface="Calibri" pitchFamily="34" charset="0"/>
                <a:cs typeface="Calibri" pitchFamily="34" charset="0"/>
              </a:rPr>
              <a:t>Met het maximum bij 800 nm</a:t>
            </a:r>
          </a:p>
          <a:p>
            <a:pPr lvl="2"/>
            <a:r>
              <a:rPr lang="en-US" sz="1200" b="0" smtClean="0">
                <a:latin typeface="Calibri" pitchFamily="34" charset="0"/>
                <a:cs typeface="Calibri" pitchFamily="34" charset="0"/>
              </a:rPr>
              <a:t>Hierdoor is de efficientie hoger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Halogeen lamp</a:t>
            </a:r>
            <a:endParaRPr lang="en-US" i="1" kern="1200" dirty="0" smtClean="0">
              <a:solidFill>
                <a:srgbClr val="000099"/>
              </a:solidFill>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5105400" y="2066925"/>
            <a:ext cx="39234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5874" name="Picture 2"/>
          <p:cNvPicPr>
            <a:picLocks noChangeAspect="1" noChangeArrowheads="1"/>
          </p:cNvPicPr>
          <p:nvPr/>
        </p:nvPicPr>
        <p:blipFill>
          <a:blip r:embed="rId3" cstate="print"/>
          <a:srcRect/>
          <a:stretch>
            <a:fillRect/>
          </a:stretch>
        </p:blipFill>
        <p:spPr bwMode="auto">
          <a:xfrm>
            <a:off x="4251325" y="1752600"/>
            <a:ext cx="4892675" cy="5105400"/>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Twee belangrijke soorten</a:t>
            </a:r>
          </a:p>
          <a:p>
            <a:pPr lvl="1"/>
            <a:r>
              <a:rPr lang="en-US" sz="1400" b="0" smtClean="0">
                <a:latin typeface="Calibri" pitchFamily="34" charset="0"/>
                <a:cs typeface="Calibri" pitchFamily="34" charset="0"/>
              </a:rPr>
              <a:t>TL buis</a:t>
            </a:r>
            <a:endParaRPr lang="en-US" sz="1200" b="0" smtClean="0">
              <a:latin typeface="Calibri" pitchFamily="34" charset="0"/>
              <a:cs typeface="Calibri" pitchFamily="34" charset="0"/>
            </a:endParaRPr>
          </a:p>
          <a:p>
            <a:pPr lvl="1"/>
            <a:r>
              <a:rPr lang="en-US" sz="1400" b="0" smtClean="0">
                <a:latin typeface="Calibri" pitchFamily="34" charset="0"/>
                <a:cs typeface="Calibri" pitchFamily="34" charset="0"/>
              </a:rPr>
              <a:t>Spaarlamp</a:t>
            </a:r>
          </a:p>
          <a:p>
            <a:r>
              <a:rPr lang="en-US" sz="1800" b="0" smtClean="0">
                <a:latin typeface="Calibri" pitchFamily="34" charset="0"/>
                <a:cs typeface="Calibri" pitchFamily="34" charset="0"/>
              </a:rPr>
              <a:t>Gasontladingslamp</a:t>
            </a:r>
          </a:p>
          <a:p>
            <a:pPr lvl="1"/>
            <a:r>
              <a:rPr lang="en-US" sz="1400" b="0" smtClean="0">
                <a:latin typeface="Calibri" pitchFamily="34" charset="0"/>
                <a:cs typeface="Calibri" pitchFamily="34" charset="0"/>
              </a:rPr>
              <a:t>Inelastische botsingen van elektronen met kwikatomen</a:t>
            </a:r>
          </a:p>
          <a:p>
            <a:pPr lvl="1"/>
            <a:r>
              <a:rPr lang="en-US" sz="1400" b="0" smtClean="0">
                <a:latin typeface="Calibri" pitchFamily="34" charset="0"/>
                <a:cs typeface="Calibri" pitchFamily="34" charset="0"/>
              </a:rPr>
              <a:t>Kwik zend UV fotonen uit</a:t>
            </a:r>
          </a:p>
          <a:p>
            <a:pPr lvl="1"/>
            <a:r>
              <a:rPr lang="en-US" sz="1400" b="0" smtClean="0">
                <a:latin typeface="Calibri" pitchFamily="34" charset="0"/>
                <a:cs typeface="Calibri" pitchFamily="34" charset="0"/>
              </a:rPr>
              <a:t>UV licht wordt door fosfor omgezet in zichtbaar licht</a:t>
            </a:r>
            <a:endParaRPr lang="en-US" sz="12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Fluorescentie 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Natriumgas-ontladings lampen</a:t>
            </a:r>
          </a:p>
          <a:p>
            <a:r>
              <a:rPr lang="en-US" sz="1800" b="0" smtClean="0">
                <a:latin typeface="Calibri" pitchFamily="34" charset="0"/>
                <a:cs typeface="Calibri" pitchFamily="34" charset="0"/>
              </a:rPr>
              <a:t>Lage druk lampen</a:t>
            </a:r>
          </a:p>
          <a:p>
            <a:pPr lvl="1"/>
            <a:r>
              <a:rPr lang="en-US" sz="1400" b="0" smtClean="0">
                <a:latin typeface="Calibri" pitchFamily="34" charset="0"/>
                <a:cs typeface="Calibri" pitchFamily="34" charset="0"/>
              </a:rPr>
              <a:t>Hebben enkel oranje kleur van 2 spectraal lijnen</a:t>
            </a:r>
          </a:p>
          <a:p>
            <a:r>
              <a:rPr lang="en-US" sz="1600" b="0" smtClean="0">
                <a:latin typeface="Calibri" pitchFamily="34" charset="0"/>
                <a:cs typeface="Calibri" pitchFamily="34" charset="0"/>
              </a:rPr>
              <a:t>Hoge-druk lampen</a:t>
            </a:r>
          </a:p>
          <a:p>
            <a:pPr lvl="1"/>
            <a:r>
              <a:rPr lang="en-US" sz="1200" b="0" smtClean="0">
                <a:latin typeface="Calibri" pitchFamily="34" charset="0"/>
                <a:cs typeface="Calibri" pitchFamily="34" charset="0"/>
              </a:rPr>
              <a:t>Hebben een “breder” spectrum vanwege het aanwezige kwik</a:t>
            </a:r>
          </a:p>
          <a:p>
            <a:r>
              <a:rPr lang="en-US" sz="1600" b="0" smtClean="0">
                <a:latin typeface="Calibri" pitchFamily="34" charset="0"/>
                <a:cs typeface="Calibri" pitchFamily="34" charset="0"/>
              </a:rPr>
              <a:t>Natrium straatlampen zijn de meest efficiente manier om met elektriciteit licht te produceren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Straatverlichting</a:t>
            </a:r>
            <a:endParaRPr lang="en-US" i="1" kern="1200" dirty="0" smtClean="0">
              <a:solidFill>
                <a:srgbClr val="000099"/>
              </a:solidFill>
              <a:ea typeface="+mn-ea"/>
              <a:cs typeface="+mn-cs"/>
            </a:endParaRPr>
          </a:p>
        </p:txBody>
      </p:sp>
      <p:pic>
        <p:nvPicPr>
          <p:cNvPr id="336898" name="Picture 2"/>
          <p:cNvPicPr>
            <a:picLocks noChangeAspect="1" noChangeArrowheads="1"/>
          </p:cNvPicPr>
          <p:nvPr/>
        </p:nvPicPr>
        <p:blipFill>
          <a:blip r:embed="rId3" cstate="print"/>
          <a:srcRect/>
          <a:stretch>
            <a:fillRect/>
          </a:stretch>
        </p:blipFill>
        <p:spPr bwMode="auto">
          <a:xfrm>
            <a:off x="6946106" y="1066800"/>
            <a:ext cx="2121694" cy="2743200"/>
          </a:xfrm>
          <a:prstGeom prst="rect">
            <a:avLst/>
          </a:prstGeom>
          <a:noFill/>
          <a:ln w="9525">
            <a:noFill/>
            <a:miter lim="800000"/>
            <a:headEnd/>
            <a:tailEnd/>
          </a:ln>
        </p:spPr>
      </p:pic>
      <p:pic>
        <p:nvPicPr>
          <p:cNvPr id="336899" name="Picture 3"/>
          <p:cNvPicPr>
            <a:picLocks noChangeAspect="1" noChangeArrowheads="1"/>
          </p:cNvPicPr>
          <p:nvPr/>
        </p:nvPicPr>
        <p:blipFill>
          <a:blip r:embed="rId4" cstate="print"/>
          <a:srcRect/>
          <a:stretch>
            <a:fillRect/>
          </a:stretch>
        </p:blipFill>
        <p:spPr bwMode="auto">
          <a:xfrm>
            <a:off x="0" y="3911435"/>
            <a:ext cx="9144000" cy="294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Gebaseerd op halfgeleiders</a:t>
            </a:r>
          </a:p>
          <a:p>
            <a:pPr lvl="1"/>
            <a:r>
              <a:rPr lang="en-US" sz="1400" b="0" smtClean="0">
                <a:latin typeface="Calibri" pitchFamily="34" charset="0"/>
                <a:cs typeface="Calibri" pitchFamily="34" charset="0"/>
              </a:rPr>
              <a:t>Fotonen worden uitgezonden als elektronen en gaten combineren</a:t>
            </a:r>
          </a:p>
          <a:p>
            <a:r>
              <a:rPr lang="en-US" sz="1800" b="0" smtClean="0">
                <a:latin typeface="Calibri" pitchFamily="34" charset="0"/>
                <a:cs typeface="Calibri" pitchFamily="34" charset="0"/>
              </a:rPr>
              <a:t>Aanvankelijk slechts bepaalde kleuren mogelijk</a:t>
            </a:r>
          </a:p>
          <a:p>
            <a:r>
              <a:rPr lang="en-US" sz="1800" b="0" smtClean="0">
                <a:latin typeface="Calibri" pitchFamily="34" charset="0"/>
                <a:cs typeface="Calibri" pitchFamily="34" charset="0"/>
              </a:rPr>
              <a:t>Witte LEDs</a:t>
            </a:r>
          </a:p>
          <a:p>
            <a:pPr lvl="1"/>
            <a:r>
              <a:rPr lang="en-US" sz="1200" b="0" smtClean="0">
                <a:latin typeface="Calibri" pitchFamily="34" charset="0"/>
                <a:cs typeface="Calibri" pitchFamily="34" charset="0"/>
              </a:rPr>
              <a:t>Gebaseerd op blauwe LEDs waarvan de binnenkant met fosfor is gecoat</a:t>
            </a:r>
          </a:p>
          <a:p>
            <a:pPr lvl="1"/>
            <a:r>
              <a:rPr lang="en-US" sz="1200" b="0" smtClean="0">
                <a:latin typeface="Calibri" pitchFamily="34" charset="0"/>
                <a:cs typeface="Calibri" pitchFamily="34" charset="0"/>
              </a:rPr>
              <a:t>De korte golflengte wordt in een lange golflengte omgezet via de Stokes verschuiving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LED lampen</a:t>
            </a:r>
            <a:endParaRPr lang="en-US" i="1" kern="1200" dirty="0" smtClean="0">
              <a:solidFill>
                <a:srgbClr val="000099"/>
              </a:solidFill>
              <a:ea typeface="+mn-ea"/>
              <a:cs typeface="+mn-cs"/>
            </a:endParaRPr>
          </a:p>
        </p:txBody>
      </p:sp>
      <p:pic>
        <p:nvPicPr>
          <p:cNvPr id="337922" name="Picture 2"/>
          <p:cNvPicPr>
            <a:picLocks noChangeAspect="1" noChangeArrowheads="1"/>
          </p:cNvPicPr>
          <p:nvPr/>
        </p:nvPicPr>
        <p:blipFill>
          <a:blip r:embed="rId3" cstate="print"/>
          <a:srcRect/>
          <a:stretch>
            <a:fillRect/>
          </a:stretch>
        </p:blipFill>
        <p:spPr bwMode="auto">
          <a:xfrm>
            <a:off x="5138737" y="2542693"/>
            <a:ext cx="4005263" cy="4315307"/>
          </a:xfrm>
          <a:prstGeom prst="rect">
            <a:avLst/>
          </a:prstGeom>
          <a:noFill/>
          <a:ln w="9525">
            <a:noFill/>
            <a:miter lim="800000"/>
            <a:headEnd/>
            <a:tailEnd/>
          </a:ln>
        </p:spPr>
      </p:pic>
      <p:pic>
        <p:nvPicPr>
          <p:cNvPr id="337923" name="Picture 3"/>
          <p:cNvPicPr>
            <a:picLocks noChangeAspect="1" noChangeArrowheads="1"/>
          </p:cNvPicPr>
          <p:nvPr/>
        </p:nvPicPr>
        <p:blipFill>
          <a:blip r:embed="rId4" cstate="print"/>
          <a:srcRect/>
          <a:stretch>
            <a:fillRect/>
          </a:stretch>
        </p:blipFill>
        <p:spPr bwMode="auto">
          <a:xfrm>
            <a:off x="0" y="4086225"/>
            <a:ext cx="495300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8946" name="Picture 2"/>
          <p:cNvPicPr>
            <a:picLocks noChangeAspect="1" noChangeArrowheads="1"/>
          </p:cNvPicPr>
          <p:nvPr/>
        </p:nvPicPr>
        <p:blipFill>
          <a:blip r:embed="rId3" cstate="print"/>
          <a:srcRect/>
          <a:stretch>
            <a:fillRect/>
          </a:stretch>
        </p:blipFill>
        <p:spPr bwMode="auto">
          <a:xfrm>
            <a:off x="4800600" y="1202634"/>
            <a:ext cx="4343400" cy="5712515"/>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Er bestaan grote verschillen in efficientie voor verschillende typen lampen</a:t>
            </a:r>
          </a:p>
          <a:p>
            <a:r>
              <a:rPr lang="en-US" sz="1800" b="0" smtClean="0">
                <a:latin typeface="Calibri" pitchFamily="34" charset="0"/>
                <a:cs typeface="Calibri" pitchFamily="34" charset="0"/>
              </a:rPr>
              <a:t>Onderzoek heeft laten zien dat LEDs mogelijk zijn met tot 200 lumen/W</a:t>
            </a:r>
          </a:p>
          <a:p>
            <a:pPr lvl="1"/>
            <a:r>
              <a:rPr lang="en-US" sz="1400" b="0" smtClean="0">
                <a:latin typeface="Calibri" pitchFamily="34" charset="0"/>
                <a:cs typeface="Calibri" pitchFamily="34" charset="0"/>
              </a:rPr>
              <a:t>Een 100 W gloeilamp geeft een lichtstroom van ongeveer 1200 lumen</a:t>
            </a:r>
          </a:p>
          <a:p>
            <a:pPr lvl="1"/>
            <a:r>
              <a:rPr lang="en-US" sz="1400" b="0" smtClean="0">
                <a:latin typeface="Calibri" pitchFamily="34" charset="0"/>
                <a:cs typeface="Calibri" pitchFamily="34" charset="0"/>
              </a:rPr>
              <a:t>Videoprojector tussen de 800 en 2000 lumen</a:t>
            </a:r>
          </a:p>
          <a:p>
            <a:r>
              <a:rPr lang="en-US" sz="1800" b="0" smtClean="0">
                <a:latin typeface="Calibri" pitchFamily="34" charset="0"/>
                <a:cs typeface="Calibri" pitchFamily="34" charset="0"/>
              </a:rPr>
              <a:t>De meeste landen faseren gloeilampen uit</a:t>
            </a:r>
          </a:p>
          <a:p>
            <a:r>
              <a:rPr lang="en-US" sz="1800" b="0" smtClean="0">
                <a:latin typeface="Calibri" pitchFamily="34" charset="0"/>
                <a:cs typeface="Calibri" pitchFamily="34" charset="0"/>
              </a:rPr>
              <a:t>Figuur</a:t>
            </a:r>
          </a:p>
          <a:p>
            <a:pPr lvl="1"/>
            <a:r>
              <a:rPr lang="en-US" sz="1400" b="0" smtClean="0">
                <a:latin typeface="Calibri" pitchFamily="34" charset="0"/>
                <a:cs typeface="Calibri" pitchFamily="34" charset="0"/>
              </a:rPr>
              <a:t>Vergelijking voor 3 uur per 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lampen</a:t>
            </a:r>
            <a:endParaRPr lang="en-US" i="1" kern="1200" dirty="0" smtClean="0">
              <a:solidFill>
                <a:srgbClr val="000099"/>
              </a:solidFill>
              <a:ea typeface="+mn-ea"/>
              <a:cs typeface="+mn-cs"/>
            </a:endParaRPr>
          </a:p>
        </p:txBody>
      </p:sp>
      <p:pic>
        <p:nvPicPr>
          <p:cNvPr id="338947" name="Picture 3"/>
          <p:cNvPicPr>
            <a:picLocks noChangeAspect="1" noChangeArrowheads="1"/>
          </p:cNvPicPr>
          <p:nvPr/>
        </p:nvPicPr>
        <p:blipFill>
          <a:blip r:embed="rId4" cstate="print"/>
          <a:srcRect/>
          <a:stretch>
            <a:fillRect/>
          </a:stretch>
        </p:blipFill>
        <p:spPr bwMode="auto">
          <a:xfrm>
            <a:off x="3065752" y="4191000"/>
            <a:ext cx="1644162"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Neem aan dat we een twee-persoons huishouden hebben</a:t>
            </a: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Dat geeft 2.7 kWh/d per persoon</a:t>
            </a:r>
          </a:p>
          <a:p>
            <a:r>
              <a:rPr lang="en-US" sz="1800" b="0" smtClean="0">
                <a:latin typeface="Calibri" pitchFamily="34" charset="0"/>
                <a:cs typeface="Calibri" pitchFamily="34" charset="0"/>
              </a:rPr>
              <a:t>Neem aan dat we ook licht hebben op ons werk, dan 4 kWh/d-pp</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Hoe zit het met straatverlichting?</a:t>
            </a:r>
          </a:p>
          <a:p>
            <a:pPr lvl="1"/>
            <a:r>
              <a:rPr lang="en-US" sz="1400" b="0" smtClean="0">
                <a:latin typeface="Calibri" pitchFamily="34" charset="0"/>
                <a:cs typeface="Calibri" pitchFamily="34" charset="0"/>
              </a:rPr>
              <a:t>1 straatlamp per 10 personen</a:t>
            </a:r>
          </a:p>
          <a:p>
            <a:pPr lvl="1"/>
            <a:r>
              <a:rPr lang="en-US" sz="1400" b="0" smtClean="0">
                <a:latin typeface="Calibri" pitchFamily="34" charset="0"/>
                <a:cs typeface="Calibri" pitchFamily="34" charset="0"/>
              </a:rPr>
              <a:t>100 W natriumlamp </a:t>
            </a:r>
          </a:p>
          <a:p>
            <a:pPr lvl="1"/>
            <a:r>
              <a:rPr lang="en-US" sz="1400" b="0" smtClean="0">
                <a:latin typeface="Calibri" pitchFamily="34" charset="0"/>
                <a:cs typeface="Calibri" pitchFamily="34" charset="0"/>
              </a:rPr>
              <a:t>10 uur per dag</a:t>
            </a:r>
          </a:p>
          <a:p>
            <a:pPr lvl="1"/>
            <a:r>
              <a:rPr lang="en-US" sz="1400" b="0" smtClean="0">
                <a:latin typeface="Calibri" pitchFamily="34" charset="0"/>
                <a:cs typeface="Calibri" pitchFamily="34" charset="0"/>
              </a:rPr>
              <a:t>Dat geeft 0.1 kWh/d-pp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pic>
        <p:nvPicPr>
          <p:cNvPr id="339970" name="Picture 2"/>
          <p:cNvPicPr>
            <a:picLocks noChangeAspect="1" noChangeArrowheads="1"/>
          </p:cNvPicPr>
          <p:nvPr/>
        </p:nvPicPr>
        <p:blipFill>
          <a:blip r:embed="rId3" cstate="print"/>
          <a:srcRect/>
          <a:stretch>
            <a:fillRect/>
          </a:stretch>
        </p:blipFill>
        <p:spPr bwMode="auto">
          <a:xfrm>
            <a:off x="1752601" y="1600200"/>
            <a:ext cx="5410199" cy="1319896"/>
          </a:xfrm>
          <a:prstGeom prst="rect">
            <a:avLst/>
          </a:prstGeom>
          <a:noFill/>
          <a:ln w="9525">
            <a:noFill/>
            <a:miter lim="800000"/>
            <a:headEnd/>
            <a:tailEnd/>
          </a:ln>
        </p:spPr>
      </p:pic>
      <p:grpSp>
        <p:nvGrpSpPr>
          <p:cNvPr id="29" name="Groep 28"/>
          <p:cNvGrpSpPr/>
          <p:nvPr/>
        </p:nvGrpSpPr>
        <p:grpSpPr>
          <a:xfrm>
            <a:off x="7531768" y="2169696"/>
            <a:ext cx="1295400" cy="4531896"/>
            <a:chOff x="7531768" y="2169696"/>
            <a:chExt cx="1295400" cy="4531896"/>
          </a:xfrm>
        </p:grpSpPr>
        <p:sp>
          <p:nvSpPr>
            <p:cNvPr id="13" name="Rechthoek 12"/>
            <p:cNvSpPr/>
            <p:nvPr/>
          </p:nvSpPr>
          <p:spPr bwMode="auto">
            <a:xfrm>
              <a:off x="7531768" y="2169696"/>
              <a:ext cx="1295400" cy="4531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28" name="Groep 27"/>
            <p:cNvGrpSpPr/>
            <p:nvPr/>
          </p:nvGrpSpPr>
          <p:grpSpPr>
            <a:xfrm>
              <a:off x="7620000" y="2679032"/>
              <a:ext cx="1143000" cy="409072"/>
              <a:chOff x="7620000" y="2257928"/>
              <a:chExt cx="1143000" cy="409072"/>
            </a:xfrm>
          </p:grpSpPr>
          <p:sp>
            <p:nvSpPr>
              <p:cNvPr id="23" name="Rechthoek 22"/>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27" name="Groep 26"/>
            <p:cNvGrpSpPr/>
            <p:nvPr/>
          </p:nvGrpSpPr>
          <p:grpSpPr>
            <a:xfrm>
              <a:off x="7620000" y="2237872"/>
              <a:ext cx="1143000" cy="409072"/>
              <a:chOff x="7620000" y="1816768"/>
              <a:chExt cx="1143000" cy="409072"/>
            </a:xfrm>
          </p:grpSpPr>
          <p:sp>
            <p:nvSpPr>
              <p:cNvPr id="25" name="Rechthoek 2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6" name="Tekstvak 2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Brandstof (benzine, diesel) zijn koolwaterstoffen</a:t>
            </a:r>
          </a:p>
          <a:p>
            <a:pPr lvl="1"/>
            <a:r>
              <a:rPr lang="en-US" sz="1400" b="0" smtClean="0">
                <a:latin typeface="Calibri" pitchFamily="34" charset="0"/>
                <a:cs typeface="Calibri" pitchFamily="34" charset="0"/>
              </a:rPr>
              <a:t>Boter is ook een koolwaterstof</a:t>
            </a:r>
          </a:p>
          <a:p>
            <a:pPr lvl="2"/>
            <a:r>
              <a:rPr lang="en-US" sz="1000" b="0" smtClean="0">
                <a:latin typeface="Calibri" pitchFamily="34" charset="0"/>
                <a:cs typeface="Calibri" pitchFamily="34" charset="0"/>
              </a:rPr>
              <a:t>Energieinhoud: 900 kCal per 100 gram (3080 kJ per 100 g)</a:t>
            </a:r>
          </a:p>
          <a:p>
            <a:pPr lvl="2"/>
            <a:r>
              <a:rPr lang="en-US" sz="1000" b="0" smtClean="0">
                <a:latin typeface="Calibri" pitchFamily="34" charset="0"/>
                <a:cs typeface="Calibri" pitchFamily="34" charset="0"/>
              </a:rPr>
              <a:t>Dat is 8 kWh / kg  (met 1 J = 1 Ws)</a:t>
            </a:r>
          </a:p>
          <a:p>
            <a:pPr lvl="1"/>
            <a:r>
              <a:rPr lang="en-US" sz="1400" b="0" smtClean="0">
                <a:latin typeface="Calibri" pitchFamily="34" charset="0"/>
                <a:cs typeface="Calibri" pitchFamily="34" charset="0"/>
              </a:rPr>
              <a:t>De dichtheid is ongeveer 0.8 kg/liter</a:t>
            </a:r>
          </a:p>
          <a:p>
            <a:pPr lvl="1"/>
            <a:r>
              <a:rPr lang="en-US" sz="1400" b="0" smtClean="0">
                <a:latin typeface="Calibri" pitchFamily="34" charset="0"/>
                <a:cs typeface="Calibri" pitchFamily="34" charset="0"/>
              </a:rPr>
              <a:t>Dan vinden we  8 kWh/kg x 0.8 kg /l = 7 kWh per liter</a:t>
            </a:r>
          </a:p>
          <a:p>
            <a:pPr lvl="1"/>
            <a:r>
              <a:rPr lang="en-US" sz="1400" b="0" smtClean="0">
                <a:latin typeface="Calibri" pitchFamily="34" charset="0"/>
                <a:cs typeface="Calibri" pitchFamily="34" charset="0"/>
              </a:rPr>
              <a:t>De echte waarden zijn</a:t>
            </a:r>
          </a:p>
          <a:p>
            <a:pPr lvl="2"/>
            <a:r>
              <a:rPr lang="en-US" sz="1000" b="0" smtClean="0">
                <a:latin typeface="Calibri" pitchFamily="34" charset="0"/>
                <a:cs typeface="Calibri" pitchFamily="34" charset="0"/>
              </a:rPr>
              <a:t>Benzine 9.7 kWh/l</a:t>
            </a:r>
          </a:p>
          <a:p>
            <a:pPr lvl="2"/>
            <a:r>
              <a:rPr lang="en-US" sz="1000" b="0" smtClean="0">
                <a:latin typeface="Calibri" pitchFamily="34" charset="0"/>
                <a:cs typeface="Calibri" pitchFamily="34" charset="0"/>
              </a:rPr>
              <a:t>Diesel 10.7 kWh/l</a:t>
            </a:r>
          </a:p>
          <a:p>
            <a:pPr lvl="2"/>
            <a:r>
              <a:rPr lang="en-US" sz="1000" b="0" smtClean="0">
                <a:latin typeface="Calibri" pitchFamily="34" charset="0"/>
                <a:cs typeface="Calibri" pitchFamily="34" charset="0"/>
              </a:rPr>
              <a:t>Kerosine 10.4 kWh/l</a:t>
            </a:r>
          </a:p>
          <a:p>
            <a:r>
              <a:rPr lang="en-US" sz="1800" b="0" smtClean="0">
                <a:latin typeface="Calibri" pitchFamily="34" charset="0"/>
                <a:cs typeface="Calibri" pitchFamily="34" charset="0"/>
              </a:rPr>
              <a:t>Onze keukentafel schatting was zo slecht nog niet</a:t>
            </a:r>
          </a:p>
          <a:p>
            <a:r>
              <a:rPr lang="en-US" sz="1800" b="0" smtClean="0">
                <a:latin typeface="Calibri" pitchFamily="34" charset="0"/>
                <a:cs typeface="Calibri" pitchFamily="34" charset="0"/>
              </a:rPr>
              <a:t>Invullen levert</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graphicFrame>
        <p:nvGraphicFramePr>
          <p:cNvPr id="281604" name="Object 4"/>
          <p:cNvGraphicFramePr>
            <a:graphicFrameLocks noChangeAspect="1"/>
          </p:cNvGraphicFramePr>
          <p:nvPr/>
        </p:nvGraphicFramePr>
        <p:xfrm>
          <a:off x="1435100" y="4343400"/>
          <a:ext cx="5041900" cy="419100"/>
        </p:xfrm>
        <a:graphic>
          <a:graphicData uri="http://schemas.openxmlformats.org/presentationml/2006/ole">
            <p:oleObj spid="_x0000_s303106" name="Equation" r:id="rId3" imgW="5041800" imgH="419040" progId="Equation.DSMT4">
              <p:embed/>
            </p:oleObj>
          </a:graphicData>
        </a:graphic>
      </p:graphicFrame>
      <p:pic>
        <p:nvPicPr>
          <p:cNvPr id="303107" name="Picture 3"/>
          <p:cNvPicPr>
            <a:picLocks noChangeAspect="1" noChangeArrowheads="1"/>
          </p:cNvPicPr>
          <p:nvPr/>
        </p:nvPicPr>
        <p:blipFill>
          <a:blip r:embed="rId4" cstate="print"/>
          <a:srcRect/>
          <a:stretch>
            <a:fillRect/>
          </a:stretch>
        </p:blipFill>
        <p:spPr bwMode="auto">
          <a:xfrm>
            <a:off x="-1" y="4953000"/>
            <a:ext cx="2483303" cy="1905000"/>
          </a:xfrm>
          <a:prstGeom prst="rect">
            <a:avLst/>
          </a:prstGeom>
          <a:noFill/>
          <a:ln w="9525">
            <a:noFill/>
            <a:miter lim="800000"/>
            <a:headEnd/>
            <a:tailEnd/>
          </a:ln>
        </p:spPr>
      </p:pic>
      <p:graphicFrame>
        <p:nvGraphicFramePr>
          <p:cNvPr id="303108" name="Object 4"/>
          <p:cNvGraphicFramePr>
            <a:graphicFrameLocks noChangeAspect="1"/>
          </p:cNvGraphicFramePr>
          <p:nvPr/>
        </p:nvGraphicFramePr>
        <p:xfrm>
          <a:off x="2919664" y="4940300"/>
          <a:ext cx="2667000" cy="393700"/>
        </p:xfrm>
        <a:graphic>
          <a:graphicData uri="http://schemas.openxmlformats.org/presentationml/2006/ole">
            <p:oleObj spid="_x0000_s303108" name="Equation" r:id="rId5" imgW="2666880" imgH="393480" progId="Equation.DSMT4">
              <p:embed/>
            </p:oleObj>
          </a:graphicData>
        </a:graphic>
      </p:graphicFrame>
      <p:grpSp>
        <p:nvGrpSpPr>
          <p:cNvPr id="17" name="Groep 16"/>
          <p:cNvGrpSpPr/>
          <p:nvPr/>
        </p:nvGrpSpPr>
        <p:grpSpPr>
          <a:xfrm>
            <a:off x="6248400" y="4800600"/>
            <a:ext cx="2514600" cy="2057400"/>
            <a:chOff x="6248400" y="4800600"/>
            <a:chExt cx="2514600" cy="2057400"/>
          </a:xfrm>
        </p:grpSpPr>
        <p:sp>
          <p:nvSpPr>
            <p:cNvPr id="11" name="Rechthoek 10"/>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2" name="Rechthoek 11"/>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Tekstvak 12"/>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5" name="Tekstvak 14"/>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6" name="Tekstvak 15"/>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pic>
        <p:nvPicPr>
          <p:cNvPr id="303109" name="Picture 5"/>
          <p:cNvPicPr>
            <a:picLocks noChangeAspect="1" noChangeArrowheads="1"/>
          </p:cNvPicPr>
          <p:nvPr/>
        </p:nvPicPr>
        <p:blipFill>
          <a:blip r:embed="rId6" cstate="print"/>
          <a:srcRect/>
          <a:stretch>
            <a:fillRect/>
          </a:stretch>
        </p:blipFill>
        <p:spPr bwMode="auto">
          <a:xfrm>
            <a:off x="5591175" y="1295400"/>
            <a:ext cx="3552825" cy="2766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019800" cy="5562600"/>
          </a:xfrm>
        </p:spPr>
        <p:txBody>
          <a:bodyPr/>
          <a:lstStyle/>
          <a:p>
            <a:r>
              <a:rPr lang="en-US" sz="1800" b="0" smtClean="0">
                <a:latin typeface="Calibri" pitchFamily="34" charset="0"/>
                <a:cs typeface="Calibri" pitchFamily="34" charset="0"/>
              </a:rPr>
              <a:t>Verschillende fasen in de cyclus van spullen</a:t>
            </a:r>
          </a:p>
          <a:p>
            <a:pPr lvl="1"/>
            <a:r>
              <a:rPr lang="en-US" sz="1400" b="0" smtClean="0">
                <a:latin typeface="Calibri" pitchFamily="34" charset="0"/>
                <a:cs typeface="Calibri" pitchFamily="34" charset="0"/>
              </a:rPr>
              <a:t>Fase R: Het maken van ruwe materialen</a:t>
            </a:r>
          </a:p>
          <a:p>
            <a:pPr lvl="2"/>
            <a:r>
              <a:rPr lang="en-US" sz="1200" b="0" smtClean="0">
                <a:latin typeface="Calibri" pitchFamily="34" charset="0"/>
                <a:cs typeface="Calibri" pitchFamily="34" charset="0"/>
              </a:rPr>
              <a:t>Delven van mineralen</a:t>
            </a:r>
          </a:p>
          <a:p>
            <a:pPr lvl="2"/>
            <a:r>
              <a:rPr lang="en-US" sz="1200" b="0" smtClean="0">
                <a:latin typeface="Calibri" pitchFamily="34" charset="0"/>
                <a:cs typeface="Calibri" pitchFamily="34" charset="0"/>
              </a:rPr>
              <a:t>Smelten, zuiveren en modificatie: plastics, glassen, metalen en keramiek</a:t>
            </a:r>
          </a:p>
          <a:p>
            <a:pPr lvl="2"/>
            <a:r>
              <a:rPr lang="en-US" sz="1200" b="0" smtClean="0">
                <a:latin typeface="Calibri" pitchFamily="34" charset="0"/>
                <a:cs typeface="Calibri" pitchFamily="34" charset="0"/>
              </a:rPr>
              <a:t>Transportkosten</a:t>
            </a:r>
          </a:p>
          <a:p>
            <a:pPr lvl="1"/>
            <a:r>
              <a:rPr lang="en-US" sz="1400" b="0" smtClean="0">
                <a:latin typeface="Calibri" pitchFamily="34" charset="0"/>
                <a:cs typeface="Calibri" pitchFamily="34" charset="0"/>
              </a:rPr>
              <a:t>Fase P: Productie</a:t>
            </a:r>
          </a:p>
          <a:p>
            <a:pPr lvl="2"/>
            <a:r>
              <a:rPr lang="en-US" sz="1200" b="0" smtClean="0">
                <a:latin typeface="Calibri" pitchFamily="34" charset="0"/>
                <a:cs typeface="Calibri" pitchFamily="34" charset="0"/>
              </a:rPr>
              <a:t>Wikkelen van de spoelen van de motoren</a:t>
            </a:r>
          </a:p>
          <a:p>
            <a:pPr lvl="2"/>
            <a:r>
              <a:rPr lang="en-US" sz="1200" b="0" smtClean="0">
                <a:latin typeface="Calibri" pitchFamily="34" charset="0"/>
                <a:cs typeface="Calibri" pitchFamily="34" charset="0"/>
              </a:rPr>
              <a:t>Gieten van de plastics voor de behuizing</a:t>
            </a:r>
          </a:p>
          <a:p>
            <a:pPr lvl="2"/>
            <a:r>
              <a:rPr lang="en-US" sz="1200" b="0" smtClean="0">
                <a:latin typeface="Calibri" pitchFamily="34" charset="0"/>
                <a:cs typeface="Calibri" pitchFamily="34" charset="0"/>
              </a:rPr>
              <a:t>Verpakking en transport</a:t>
            </a:r>
          </a:p>
          <a:p>
            <a:pPr lvl="1"/>
            <a:r>
              <a:rPr lang="en-US" sz="1400" b="0" smtClean="0">
                <a:latin typeface="Calibri" pitchFamily="34" charset="0"/>
                <a:cs typeface="Calibri" pitchFamily="34" charset="0"/>
              </a:rPr>
              <a:t>Fase G: Gebruik</a:t>
            </a:r>
          </a:p>
          <a:p>
            <a:pPr lvl="2"/>
            <a:r>
              <a:rPr lang="en-US" sz="1200" b="0" smtClean="0">
                <a:latin typeface="Calibri" pitchFamily="34" charset="0"/>
                <a:cs typeface="Calibri" pitchFamily="34" charset="0"/>
              </a:rPr>
              <a:t>Tijdens hun gebruik verbruiken haardrogers en cruise-schepen energie</a:t>
            </a:r>
          </a:p>
          <a:p>
            <a:pPr lvl="1"/>
            <a:r>
              <a:rPr lang="en-US" sz="1400" b="0" smtClean="0">
                <a:latin typeface="Calibri" pitchFamily="34" charset="0"/>
                <a:cs typeface="Calibri" pitchFamily="34" charset="0"/>
              </a:rPr>
              <a:t>Fase A: Afval</a:t>
            </a:r>
          </a:p>
          <a:p>
            <a:pPr lvl="2"/>
            <a:r>
              <a:rPr lang="en-US" sz="1200" b="0" smtClean="0">
                <a:latin typeface="Calibri" pitchFamily="34" charset="0"/>
                <a:cs typeface="Calibri" pitchFamily="34" charset="0"/>
              </a:rPr>
              <a:t>Energie is nodig om de afval weer in de grond te stoppen </a:t>
            </a:r>
          </a:p>
          <a:p>
            <a:pPr lvl="2"/>
            <a:r>
              <a:rPr lang="en-US" sz="1200" b="0" smtClean="0">
                <a:latin typeface="Calibri" pitchFamily="34" charset="0"/>
                <a:cs typeface="Calibri" pitchFamily="34" charset="0"/>
              </a:rPr>
              <a:t>We kunnen ook  recyclen en de ruwe materialen winnen</a:t>
            </a:r>
          </a:p>
          <a:p>
            <a:pPr lvl="2"/>
            <a:r>
              <a:rPr lang="en-US" sz="1200" b="0" smtClean="0">
                <a:latin typeface="Calibri" pitchFamily="34" charset="0"/>
                <a:cs typeface="Calibri" pitchFamily="34" charset="0"/>
              </a:rPr>
              <a:t>Opruimen van de vervuiling van het afval</a:t>
            </a:r>
          </a:p>
          <a:p>
            <a:r>
              <a:rPr lang="en-US" sz="1800" b="0" smtClean="0">
                <a:latin typeface="Calibri" pitchFamily="34" charset="0"/>
                <a:cs typeface="Calibri" pitchFamily="34" charset="0"/>
              </a:rPr>
              <a:t>We kunnen e.e.a. vereenvoudigen door enkel naar het dominante proces te kijken</a:t>
            </a:r>
          </a:p>
          <a:p>
            <a:pPr lvl="1"/>
            <a:r>
              <a:rPr lang="en-US" sz="1400" b="0" smtClean="0">
                <a:latin typeface="Calibri" pitchFamily="34" charset="0"/>
                <a:cs typeface="Calibri" pitchFamily="34" charset="0"/>
              </a:rPr>
              <a:t>En de rest te verwaarlozen</a:t>
            </a:r>
          </a:p>
          <a:p>
            <a:endParaRPr lang="en-US" sz="1800" b="0" smtClean="0">
              <a:solidFill>
                <a:srgbClr val="0070C0"/>
              </a:solidFill>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Spullen</a:t>
            </a:r>
            <a:endParaRPr lang="en-US" i="1" kern="1200" dirty="0" smtClean="0">
              <a:solidFill>
                <a:srgbClr val="000099"/>
              </a:solidFill>
              <a:ea typeface="+mn-ea"/>
              <a:cs typeface="+mn-cs"/>
            </a:endParaRPr>
          </a:p>
        </p:txBody>
      </p:sp>
      <p:pic>
        <p:nvPicPr>
          <p:cNvPr id="340994" name="Picture 2"/>
          <p:cNvPicPr>
            <a:picLocks noChangeAspect="1" noChangeArrowheads="1"/>
          </p:cNvPicPr>
          <p:nvPr/>
        </p:nvPicPr>
        <p:blipFill>
          <a:blip r:embed="rId3" cstate="print"/>
          <a:srcRect/>
          <a:stretch>
            <a:fillRect/>
          </a:stretch>
        </p:blipFill>
        <p:spPr bwMode="auto">
          <a:xfrm>
            <a:off x="6248400" y="1066800"/>
            <a:ext cx="2521178"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spul..</a:t>
            </a:r>
            <a:endParaRPr lang="en-US" i="1" kern="1200" dirty="0" smtClean="0">
              <a:solidFill>
                <a:srgbClr val="000099"/>
              </a:solidFill>
              <a:ea typeface="+mn-ea"/>
              <a:cs typeface="+mn-cs"/>
            </a:endParaRPr>
          </a:p>
        </p:txBody>
      </p:sp>
      <p:grpSp>
        <p:nvGrpSpPr>
          <p:cNvPr id="9" name="Groep 8"/>
          <p:cNvGrpSpPr/>
          <p:nvPr/>
        </p:nvGrpSpPr>
        <p:grpSpPr>
          <a:xfrm>
            <a:off x="457200" y="3505200"/>
            <a:ext cx="8686800" cy="3352799"/>
            <a:chOff x="457200" y="3505200"/>
            <a:chExt cx="8686800" cy="3352799"/>
          </a:xfrm>
        </p:grpSpPr>
        <p:pic>
          <p:nvPicPr>
            <p:cNvPr id="342018" name="Picture 2"/>
            <p:cNvPicPr>
              <a:picLocks noChangeAspect="1" noChangeArrowheads="1"/>
            </p:cNvPicPr>
            <p:nvPr/>
          </p:nvPicPr>
          <p:blipFill>
            <a:blip r:embed="rId3" cstate="print"/>
            <a:srcRect/>
            <a:stretch>
              <a:fillRect/>
            </a:stretch>
          </p:blipFill>
          <p:spPr bwMode="auto">
            <a:xfrm>
              <a:off x="457200" y="3515764"/>
              <a:ext cx="8686800" cy="3342235"/>
            </a:xfrm>
            <a:prstGeom prst="rect">
              <a:avLst/>
            </a:prstGeom>
            <a:noFill/>
            <a:ln w="9525">
              <a:noFill/>
              <a:miter lim="800000"/>
              <a:headEnd/>
              <a:tailEnd/>
            </a:ln>
          </p:spPr>
        </p:pic>
        <p:sp>
          <p:nvSpPr>
            <p:cNvPr id="7" name="Rechthoek 6"/>
            <p:cNvSpPr/>
            <p:nvPr/>
          </p:nvSpPr>
          <p:spPr bwMode="auto">
            <a:xfrm>
              <a:off x="609600" y="3505200"/>
              <a:ext cx="1219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Productie van aluminium blikje (zonder inhoud) kost 0.6 kWh</a:t>
            </a:r>
          </a:p>
          <a:p>
            <a:pPr lvl="1"/>
            <a:r>
              <a:rPr lang="en-US" sz="1400" b="0" smtClean="0">
                <a:latin typeface="Calibri" pitchFamily="34" charset="0"/>
                <a:cs typeface="Calibri" pitchFamily="34" charset="0"/>
              </a:rPr>
              <a:t>PET ongeveer hetzelfde</a:t>
            </a:r>
          </a:p>
          <a:p>
            <a:pPr lvl="1"/>
            <a:r>
              <a:rPr lang="en-US" sz="1400" b="0" smtClean="0">
                <a:latin typeface="Calibri" pitchFamily="34" charset="0"/>
                <a:cs typeface="Calibri" pitchFamily="34" charset="0"/>
              </a:rPr>
              <a:t>5 blikjes per dag: 3 kWh/d</a:t>
            </a:r>
          </a:p>
          <a:p>
            <a:r>
              <a:rPr lang="en-US" sz="1800" b="0" smtClean="0">
                <a:latin typeface="Calibri" pitchFamily="34" charset="0"/>
                <a:cs typeface="Calibri" pitchFamily="34" charset="0"/>
              </a:rPr>
              <a:t>Nieuwe PC kost 1800 kWh</a:t>
            </a:r>
          </a:p>
          <a:p>
            <a:pPr lvl="1"/>
            <a:r>
              <a:rPr lang="en-US" sz="1400" b="0" smtClean="0">
                <a:latin typeface="Calibri" pitchFamily="34" charset="0"/>
                <a:cs typeface="Calibri" pitchFamily="34" charset="0"/>
              </a:rPr>
              <a:t>Als je elke 2 jaar een nieuwe koopt, dan kost dat 2.5 kWh/d</a:t>
            </a:r>
          </a:p>
          <a:p>
            <a:r>
              <a:rPr lang="en-US" sz="1800" b="0" smtClean="0">
                <a:latin typeface="Calibri" pitchFamily="34" charset="0"/>
                <a:cs typeface="Calibri" pitchFamily="34" charset="0"/>
              </a:rPr>
              <a:t>Junk mail en kranten weegt ongeveer 200 g per dag</a:t>
            </a:r>
          </a:p>
          <a:p>
            <a:pPr lvl="1"/>
            <a:r>
              <a:rPr lang="en-US" sz="1400" b="0" smtClean="0">
                <a:latin typeface="Calibri" pitchFamily="34" charset="0"/>
                <a:cs typeface="Calibri" pitchFamily="34" charset="0"/>
              </a:rPr>
              <a:t>1 kg papier is 10 kWh. We vinden dus 2 kWh/d</a:t>
            </a:r>
          </a:p>
          <a:p>
            <a:r>
              <a:rPr lang="en-US" sz="1800" b="0" smtClean="0">
                <a:latin typeface="Calibri" pitchFamily="34" charset="0"/>
                <a:cs typeface="Calibri" pitchFamily="34" charset="0"/>
              </a:rPr>
              <a:t>Typisch gooien we 400 g verpakking weg per dag: 4 kWh/d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groot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Neem aan dat een huis 100 jaar meegaat</a:t>
            </a:r>
          </a:p>
          <a:p>
            <a:pPr lvl="1"/>
            <a:r>
              <a:rPr lang="en-US" sz="1400" b="0" smtClean="0">
                <a:latin typeface="Calibri" pitchFamily="34" charset="0"/>
                <a:cs typeface="Calibri" pitchFamily="34" charset="0"/>
              </a:rPr>
              <a:t>De geschatte energiekosten zijn 2.3 kWh/d</a:t>
            </a:r>
          </a:p>
          <a:p>
            <a:pPr lvl="1"/>
            <a:r>
              <a:rPr lang="en-US" sz="1400" b="0" smtClean="0">
                <a:latin typeface="Calibri" pitchFamily="34" charset="0"/>
                <a:cs typeface="Calibri" pitchFamily="34" charset="0"/>
              </a:rPr>
              <a:t>Dat is ongeveer 1 kWh/d per persoon</a:t>
            </a:r>
          </a:p>
          <a:p>
            <a:r>
              <a:rPr lang="en-US" sz="1800" b="0" smtClean="0">
                <a:latin typeface="Calibri" pitchFamily="34" charset="0"/>
                <a:cs typeface="Calibri" pitchFamily="34" charset="0"/>
              </a:rPr>
              <a:t>De productie van een auto is gemiddeld 76 000 kWh</a:t>
            </a:r>
          </a:p>
          <a:p>
            <a:pPr lvl="1"/>
            <a:r>
              <a:rPr lang="en-US" sz="1400" b="0" smtClean="0">
                <a:latin typeface="Calibri" pitchFamily="34" charset="0"/>
                <a:cs typeface="Calibri" pitchFamily="34" charset="0"/>
              </a:rPr>
              <a:t>Als je elke 15 jaar een nieuwe koopt, dan kost dat 14 kWh/d per persoon</a:t>
            </a:r>
          </a:p>
          <a:p>
            <a:r>
              <a:rPr lang="en-US" sz="1800" b="0" smtClean="0">
                <a:latin typeface="Calibri" pitchFamily="34" charset="0"/>
                <a:cs typeface="Calibri" pitchFamily="34" charset="0"/>
              </a:rPr>
              <a:t>Wegen kosten 35 000 kWh per meter per 40 jaar</a:t>
            </a:r>
          </a:p>
          <a:p>
            <a:pPr lvl="1"/>
            <a:r>
              <a:rPr lang="en-US" sz="1400" b="0" smtClean="0">
                <a:latin typeface="Calibri" pitchFamily="34" charset="0"/>
                <a:cs typeface="Calibri" pitchFamily="34" charset="0"/>
              </a:rPr>
              <a:t>Nederland heeft 135 470 km openbare wegen (2007)</a:t>
            </a:r>
          </a:p>
          <a:p>
            <a:pPr lvl="2"/>
            <a:r>
              <a:rPr lang="en-US" sz="1200" b="0" smtClean="0">
                <a:latin typeface="Calibri" pitchFamily="34" charset="0"/>
                <a:cs typeface="Calibri" pitchFamily="34" charset="0"/>
              </a:rPr>
              <a:t>Rijkswegen: 5012 km</a:t>
            </a:r>
          </a:p>
          <a:p>
            <a:pPr lvl="2"/>
            <a:r>
              <a:rPr lang="en-US" sz="1200" b="0" smtClean="0">
                <a:latin typeface="Calibri" pitchFamily="34" charset="0"/>
                <a:cs typeface="Calibri" pitchFamily="34" charset="0"/>
              </a:rPr>
              <a:t>Provinciale wegen: 7899 km</a:t>
            </a:r>
          </a:p>
          <a:p>
            <a:pPr lvl="2"/>
            <a:r>
              <a:rPr lang="en-US" sz="1200" b="0" smtClean="0">
                <a:latin typeface="Calibri" pitchFamily="34" charset="0"/>
                <a:cs typeface="Calibri" pitchFamily="34" charset="0"/>
              </a:rPr>
              <a:t>Lokale wegen 122 559 km</a:t>
            </a:r>
          </a:p>
          <a:p>
            <a:pPr lvl="1"/>
            <a:r>
              <a:rPr lang="en-US" sz="1400" b="0" smtClean="0">
                <a:latin typeface="Calibri" pitchFamily="34" charset="0"/>
                <a:cs typeface="Calibri" pitchFamily="34" charset="0"/>
              </a:rPr>
              <a:t>Dat kost  per persoon ongeveer 2 kWh/d</a:t>
            </a:r>
          </a:p>
        </p:txBody>
      </p:sp>
      <p:pic>
        <p:nvPicPr>
          <p:cNvPr id="343042" name="Picture 2"/>
          <p:cNvPicPr>
            <a:picLocks noChangeAspect="1" noChangeArrowheads="1"/>
          </p:cNvPicPr>
          <p:nvPr/>
        </p:nvPicPr>
        <p:blipFill>
          <a:blip r:embed="rId3" cstate="print"/>
          <a:srcRect/>
          <a:stretch>
            <a:fillRect/>
          </a:stretch>
        </p:blipFill>
        <p:spPr bwMode="auto">
          <a:xfrm>
            <a:off x="6151366" y="2895600"/>
            <a:ext cx="2992634"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 van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Eenheid voor transport efficientie: kWh/t-km</a:t>
            </a:r>
          </a:p>
          <a:p>
            <a:pPr lvl="1"/>
            <a:r>
              <a:rPr lang="en-US" sz="1400" b="0" smtClean="0">
                <a:latin typeface="Calibri" pitchFamily="34" charset="0"/>
                <a:cs typeface="Calibri" pitchFamily="34" charset="0"/>
              </a:rPr>
              <a:t>Container schip 0.015 kWh/t-km</a:t>
            </a:r>
          </a:p>
          <a:p>
            <a:pPr lvl="1"/>
            <a:r>
              <a:rPr lang="en-US" sz="1400" b="0" smtClean="0">
                <a:latin typeface="Calibri" pitchFamily="34" charset="0"/>
                <a:cs typeface="Calibri" pitchFamily="34" charset="0"/>
              </a:rPr>
              <a:t>Lucht en weg zijn ongeveer een factor 100 slechter!</a:t>
            </a:r>
          </a:p>
          <a:p>
            <a:r>
              <a:rPr lang="en-US" sz="1800" b="0" smtClean="0">
                <a:latin typeface="Calibri" pitchFamily="34" charset="0"/>
                <a:cs typeface="Calibri" pitchFamily="34" charset="0"/>
              </a:rPr>
              <a:t>Wegtransport: 7 kWh/d</a:t>
            </a:r>
          </a:p>
          <a:p>
            <a:r>
              <a:rPr lang="en-US" sz="1800" b="0" smtClean="0">
                <a:latin typeface="Calibri" pitchFamily="34" charset="0"/>
                <a:cs typeface="Calibri" pitchFamily="34" charset="0"/>
              </a:rPr>
              <a:t>Watertransport: 4 kWh/d</a:t>
            </a:r>
          </a:p>
          <a:p>
            <a:r>
              <a:rPr lang="en-US" sz="1800" b="0" smtClean="0">
                <a:latin typeface="Calibri" pitchFamily="34" charset="0"/>
                <a:cs typeface="Calibri" pitchFamily="34" charset="0"/>
              </a:rPr>
              <a:t>Totale kosten</a:t>
            </a:r>
          </a:p>
        </p:txBody>
      </p:sp>
      <p:pic>
        <p:nvPicPr>
          <p:cNvPr id="344066" name="Picture 2"/>
          <p:cNvPicPr>
            <a:picLocks noChangeAspect="1" noChangeArrowheads="1"/>
          </p:cNvPicPr>
          <p:nvPr/>
        </p:nvPicPr>
        <p:blipFill>
          <a:blip r:embed="rId3" cstate="print"/>
          <a:srcRect/>
          <a:stretch>
            <a:fillRect/>
          </a:stretch>
        </p:blipFill>
        <p:spPr bwMode="auto">
          <a:xfrm>
            <a:off x="0" y="3137958"/>
            <a:ext cx="4343400" cy="3720042"/>
          </a:xfrm>
          <a:prstGeom prst="rect">
            <a:avLst/>
          </a:prstGeom>
          <a:noFill/>
          <a:ln w="9525">
            <a:noFill/>
            <a:miter lim="800000"/>
            <a:headEnd/>
            <a:tailEnd/>
          </a:ln>
        </p:spPr>
      </p:pic>
      <p:grpSp>
        <p:nvGrpSpPr>
          <p:cNvPr id="31" name="Groep 30"/>
          <p:cNvGrpSpPr/>
          <p:nvPr/>
        </p:nvGrpSpPr>
        <p:grpSpPr>
          <a:xfrm>
            <a:off x="7531768" y="268704"/>
            <a:ext cx="1295400" cy="6396792"/>
            <a:chOff x="7531768" y="268704"/>
            <a:chExt cx="1295400" cy="6396792"/>
          </a:xfrm>
        </p:grpSpPr>
        <p:sp>
          <p:nvSpPr>
            <p:cNvPr id="9" name="Rechthoek 8"/>
            <p:cNvSpPr/>
            <p:nvPr/>
          </p:nvSpPr>
          <p:spPr bwMode="auto">
            <a:xfrm>
              <a:off x="7531768" y="268704"/>
              <a:ext cx="1295400" cy="6396792"/>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0" name="Groep 19"/>
            <p:cNvGrpSpPr/>
            <p:nvPr/>
          </p:nvGrpSpPr>
          <p:grpSpPr>
            <a:xfrm>
              <a:off x="7620000" y="4319336"/>
              <a:ext cx="1143000" cy="838200"/>
              <a:chOff x="7696200" y="5334000"/>
              <a:chExt cx="1143000" cy="838200"/>
            </a:xfrm>
          </p:grpSpPr>
          <p:sp>
            <p:nvSpPr>
              <p:cNvPr id="23" name="Rechthoek 22"/>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1" name="Groep 18"/>
            <p:cNvGrpSpPr/>
            <p:nvPr/>
          </p:nvGrpSpPr>
          <p:grpSpPr>
            <a:xfrm>
              <a:off x="7620000" y="5197640"/>
              <a:ext cx="1143000" cy="1431760"/>
              <a:chOff x="6324600" y="5486400"/>
              <a:chExt cx="1143000" cy="838200"/>
            </a:xfrm>
          </p:grpSpPr>
          <p:sp>
            <p:nvSpPr>
              <p:cNvPr id="21" name="Rechthoek 20"/>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2" name="Groep 19"/>
            <p:cNvGrpSpPr/>
            <p:nvPr/>
          </p:nvGrpSpPr>
          <p:grpSpPr>
            <a:xfrm>
              <a:off x="7620000" y="3124200"/>
              <a:ext cx="1143000" cy="1155032"/>
              <a:chOff x="7696200" y="5334000"/>
              <a:chExt cx="1143000" cy="838200"/>
            </a:xfrm>
          </p:grpSpPr>
          <p:sp>
            <p:nvSpPr>
              <p:cNvPr id="19" name="Rechthoek 18"/>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0" name="Tekstvak 19"/>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3" name="Groep 27"/>
            <p:cNvGrpSpPr/>
            <p:nvPr/>
          </p:nvGrpSpPr>
          <p:grpSpPr>
            <a:xfrm>
              <a:off x="7620000" y="2679032"/>
              <a:ext cx="1143000" cy="409072"/>
              <a:chOff x="7620000" y="2257928"/>
              <a:chExt cx="1143000" cy="409072"/>
            </a:xfrm>
          </p:grpSpPr>
          <p:sp>
            <p:nvSpPr>
              <p:cNvPr id="17" name="Rechthoek 16"/>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4" name="Groep 26"/>
            <p:cNvGrpSpPr/>
            <p:nvPr/>
          </p:nvGrpSpPr>
          <p:grpSpPr>
            <a:xfrm>
              <a:off x="7620000" y="2237872"/>
              <a:ext cx="1143000" cy="409072"/>
              <a:chOff x="7620000" y="1816768"/>
              <a:chExt cx="1143000" cy="409072"/>
            </a:xfrm>
          </p:grpSpPr>
          <p:sp>
            <p:nvSpPr>
              <p:cNvPr id="15" name="Rechthoek 1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6" name="Tekstvak 1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25" name="Groep 18"/>
            <p:cNvGrpSpPr/>
            <p:nvPr/>
          </p:nvGrpSpPr>
          <p:grpSpPr>
            <a:xfrm>
              <a:off x="7620000" y="774032"/>
              <a:ext cx="1143000" cy="1431760"/>
              <a:chOff x="6324600" y="5486400"/>
              <a:chExt cx="1143000" cy="838200"/>
            </a:xfrm>
          </p:grpSpPr>
          <p:sp>
            <p:nvSpPr>
              <p:cNvPr id="26" name="Rechthoek 2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28" name="Groep 26"/>
            <p:cNvGrpSpPr/>
            <p:nvPr/>
          </p:nvGrpSpPr>
          <p:grpSpPr>
            <a:xfrm>
              <a:off x="7620000" y="324848"/>
              <a:ext cx="1143000" cy="409072"/>
              <a:chOff x="7620000" y="1816768"/>
              <a:chExt cx="1143000" cy="409072"/>
            </a:xfrm>
          </p:grpSpPr>
          <p:sp>
            <p:nvSpPr>
              <p:cNvPr id="29" name="Rechthoek 28"/>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0" name="Tekstvak 29"/>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Voeding</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029200" cy="4191000"/>
          </a:xfrm>
        </p:spPr>
        <p:txBody>
          <a:bodyPr/>
          <a:lstStyle/>
          <a:p>
            <a:r>
              <a:rPr lang="en-US" sz="1800" b="0" smtClean="0">
                <a:latin typeface="Calibri" pitchFamily="34" charset="0"/>
                <a:cs typeface="Calibri" pitchFamily="34" charset="0"/>
              </a:rPr>
              <a:t>Een gemiddelde persoon van 65 kg eet voedsel met een chemische energie-inhoud van 2500 kcal</a:t>
            </a:r>
          </a:p>
          <a:p>
            <a:pPr lvl="1"/>
            <a:r>
              <a:rPr lang="en-US" sz="1400" b="0" smtClean="0">
                <a:latin typeface="Calibri" pitchFamily="34" charset="0"/>
                <a:cs typeface="Calibri" pitchFamily="34" charset="0"/>
              </a:rPr>
              <a:t>1 kcal is 4.2 kJ (en 1 J is 1 Ws)</a:t>
            </a:r>
          </a:p>
          <a:p>
            <a:pPr lvl="1"/>
            <a:r>
              <a:rPr lang="en-US" sz="1400" b="0" smtClean="0">
                <a:latin typeface="Calibri" pitchFamily="34" charset="0"/>
                <a:cs typeface="Calibri" pitchFamily="34" charset="0"/>
              </a:rPr>
              <a:t>Dus 2500 kcal x 4.2 kWs/kcal = 3 kWh/d per persoon</a:t>
            </a:r>
          </a:p>
          <a:p>
            <a:r>
              <a:rPr lang="en-US" sz="1800" b="0" smtClean="0">
                <a:latin typeface="Calibri" pitchFamily="34" charset="0"/>
                <a:cs typeface="Calibri" pitchFamily="34" charset="0"/>
              </a:rPr>
              <a:t>Deze 3 kWh/d is de minimale onontkoombare energieconsumptie van een persoon</a:t>
            </a:r>
          </a:p>
          <a:p>
            <a:pPr lvl="1"/>
            <a:r>
              <a:rPr lang="en-US" sz="1400" b="0" smtClean="0">
                <a:latin typeface="Calibri" pitchFamily="34" charset="0"/>
                <a:cs typeface="Calibri" pitchFamily="34" charset="0"/>
              </a:rPr>
              <a:t>Equivalent met een veganist die planten eet</a:t>
            </a:r>
          </a:p>
          <a:p>
            <a:r>
              <a:rPr lang="en-US" sz="1800" b="0" smtClean="0">
                <a:latin typeface="Calibri" pitchFamily="34" charset="0"/>
                <a:cs typeface="Calibri" pitchFamily="34" charset="0"/>
              </a:rPr>
              <a:t>De energie die we eten wordt vooral omgezet in warmte</a:t>
            </a:r>
          </a:p>
          <a:p>
            <a:pPr lvl="1"/>
            <a:r>
              <a:rPr lang="en-US" sz="1400" b="0" smtClean="0">
                <a:latin typeface="Calibri" pitchFamily="34" charset="0"/>
                <a:cs typeface="Calibri" pitchFamily="34" charset="0"/>
              </a:rPr>
              <a:t>Een mens straalt ongeveer 100 W</a:t>
            </a:r>
          </a:p>
          <a:p>
            <a:r>
              <a:rPr lang="en-US" sz="1800" b="0" smtClean="0">
                <a:latin typeface="Calibri" pitchFamily="34" charset="0"/>
                <a:cs typeface="Calibri" pitchFamily="34" charset="0"/>
              </a:rPr>
              <a:t>Hoe zit het met ander voedsel, zoals vlees en eieren?</a:t>
            </a:r>
          </a:p>
        </p:txBody>
      </p:sp>
      <p:pic>
        <p:nvPicPr>
          <p:cNvPr id="345090" name="Picture 2"/>
          <p:cNvPicPr>
            <a:picLocks noChangeAspect="1" noChangeArrowheads="1"/>
          </p:cNvPicPr>
          <p:nvPr/>
        </p:nvPicPr>
        <p:blipFill>
          <a:blip r:embed="rId3" cstate="print"/>
          <a:srcRect/>
          <a:stretch>
            <a:fillRect/>
          </a:stretch>
        </p:blipFill>
        <p:spPr bwMode="auto">
          <a:xfrm>
            <a:off x="5448300" y="1752600"/>
            <a:ext cx="36957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Drinken van melk</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943600" cy="5410200"/>
          </a:xfrm>
        </p:spPr>
        <p:txBody>
          <a:bodyPr/>
          <a:lstStyle/>
          <a:p>
            <a:r>
              <a:rPr lang="en-US" sz="1800" b="0" smtClean="0">
                <a:latin typeface="Calibri" pitchFamily="34" charset="0"/>
                <a:cs typeface="Calibri" pitchFamily="34" charset="0"/>
              </a:rPr>
              <a:t>Neem aan dat je een halve liter melk per dag drinkt</a:t>
            </a:r>
          </a:p>
          <a:p>
            <a:pPr lvl="1"/>
            <a:r>
              <a:rPr lang="en-US" sz="1400" b="0" smtClean="0">
                <a:latin typeface="Calibri" pitchFamily="34" charset="0"/>
                <a:cs typeface="Calibri" pitchFamily="34" charset="0"/>
              </a:rPr>
              <a:t>Een typische melkkoe produceert 16 liter melk per dag</a:t>
            </a:r>
          </a:p>
          <a:p>
            <a:pPr lvl="1"/>
            <a:r>
              <a:rPr lang="en-US" sz="1400" b="0" smtClean="0">
                <a:latin typeface="Calibri" pitchFamily="34" charset="0"/>
                <a:cs typeface="Calibri" pitchFamily="34" charset="0"/>
              </a:rPr>
              <a:t>Je moet dus 1/32 van een koe “in dienst nemen”</a:t>
            </a:r>
          </a:p>
          <a:p>
            <a:r>
              <a:rPr lang="en-US" sz="1800" b="0" smtClean="0">
                <a:latin typeface="Calibri" pitchFamily="34" charset="0"/>
                <a:cs typeface="Calibri" pitchFamily="34" charset="0"/>
              </a:rPr>
              <a:t>Hoeveel energie consumeert die koe?</a:t>
            </a:r>
          </a:p>
          <a:p>
            <a:pPr lvl="1"/>
            <a:r>
              <a:rPr lang="en-US" sz="1400" b="0" smtClean="0">
                <a:latin typeface="Calibri" pitchFamily="34" charset="0"/>
                <a:cs typeface="Calibri" pitchFamily="34" charset="0"/>
              </a:rPr>
              <a:t>Neem aan dat die koe dezelfde behoefte heeft als een mens en dat die koe 450 kg weegt</a:t>
            </a:r>
          </a:p>
          <a:p>
            <a:pPr lvl="1"/>
            <a:r>
              <a:rPr lang="en-US" sz="1400" b="0" smtClean="0">
                <a:latin typeface="Calibri" pitchFamily="34" charset="0"/>
                <a:cs typeface="Calibri" pitchFamily="34" charset="0"/>
              </a:rPr>
              <a:t>65 kg gaf 3 kWh/d. Daarom geeft 450 kg dus 21 kWh/d</a:t>
            </a:r>
          </a:p>
          <a:p>
            <a:pPr lvl="2"/>
            <a:r>
              <a:rPr lang="en-US" sz="1200" b="0" smtClean="0">
                <a:latin typeface="Calibri" pitchFamily="34" charset="0"/>
                <a:cs typeface="Calibri" pitchFamily="34" charset="0"/>
              </a:rPr>
              <a:t>In werkelijkheid is dat 24 kWh/d</a:t>
            </a:r>
          </a:p>
          <a:p>
            <a:r>
              <a:rPr lang="en-US" sz="1800" b="0" smtClean="0">
                <a:latin typeface="Calibri" pitchFamily="34" charset="0"/>
                <a:cs typeface="Calibri" pitchFamily="34" charset="0"/>
              </a:rPr>
              <a:t>Je dagelijkse melk vereist 24/32 kWh/d = 0.75 kWh/d</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Je hebt 10 liter melk nodig om 1 kg kaas te maken</a:t>
            </a:r>
          </a:p>
          <a:p>
            <a:r>
              <a:rPr lang="en-US" sz="1800" b="0" smtClean="0">
                <a:latin typeface="Calibri" pitchFamily="34" charset="0"/>
                <a:cs typeface="Calibri" pitchFamily="34" charset="0"/>
              </a:rPr>
              <a:t>Dus als je 50 g kaas per dag eet, moeten we 0.75 kWh/d bijtellen</a:t>
            </a:r>
          </a:p>
          <a:p>
            <a:r>
              <a:rPr lang="en-US" sz="1800" b="0" smtClean="0">
                <a:latin typeface="Calibri" pitchFamily="34" charset="0"/>
                <a:cs typeface="Calibri" pitchFamily="34" charset="0"/>
              </a:rPr>
              <a:t>Zijn 200 g kaas (die 3 kWh/d vereisen) hetzelfde               als de 2500 kcal vegan voedsel?</a:t>
            </a:r>
          </a:p>
          <a:p>
            <a:pPr lvl="1"/>
            <a:r>
              <a:rPr lang="en-US" sz="1400" b="0" smtClean="0">
                <a:latin typeface="Calibri" pitchFamily="34" charset="0"/>
                <a:cs typeface="Calibri" pitchFamily="34" charset="0"/>
              </a:rPr>
              <a:t>Nee, 200 g kaas is enkel 760 kcal</a:t>
            </a:r>
          </a:p>
          <a:p>
            <a:pPr lvl="1"/>
            <a:r>
              <a:rPr lang="en-US" sz="1400" b="0" smtClean="0">
                <a:latin typeface="Calibri" pitchFamily="34" charset="0"/>
                <a:cs typeface="Calibri" pitchFamily="34" charset="0"/>
              </a:rPr>
              <a:t>De productie van kaas heeft dus een energie                            efficientie van 25%</a:t>
            </a:r>
          </a:p>
        </p:txBody>
      </p:sp>
      <p:pic>
        <p:nvPicPr>
          <p:cNvPr id="346114" name="Picture 2" descr="\\vmware-host\Shared Folders\Desktop\melkfles-2-voorkant.jpg"/>
          <p:cNvPicPr>
            <a:picLocks noChangeAspect="1" noChangeArrowheads="1"/>
          </p:cNvPicPr>
          <p:nvPr/>
        </p:nvPicPr>
        <p:blipFill>
          <a:blip r:embed="rId3" cstate="print"/>
          <a:srcRect/>
          <a:stretch>
            <a:fillRect/>
          </a:stretch>
        </p:blipFill>
        <p:spPr bwMode="auto">
          <a:xfrm>
            <a:off x="6529328" y="1295400"/>
            <a:ext cx="2614671" cy="3048000"/>
          </a:xfrm>
          <a:prstGeom prst="rect">
            <a:avLst/>
          </a:prstGeom>
          <a:noFill/>
        </p:spPr>
      </p:pic>
      <p:pic>
        <p:nvPicPr>
          <p:cNvPr id="346115" name="Picture 3"/>
          <p:cNvPicPr>
            <a:picLocks noChangeAspect="1" noChangeArrowheads="1"/>
          </p:cNvPicPr>
          <p:nvPr/>
        </p:nvPicPr>
        <p:blipFill>
          <a:blip r:embed="rId4" cstate="print"/>
          <a:srcRect/>
          <a:stretch>
            <a:fillRect/>
          </a:stretch>
        </p:blipFill>
        <p:spPr bwMode="auto">
          <a:xfrm>
            <a:off x="4953000" y="5234056"/>
            <a:ext cx="4191000" cy="1623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Energiekosten van vlees</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Gemiddelde vleesconsumptie van Amerikaan is 230 g</a:t>
            </a:r>
          </a:p>
          <a:p>
            <a:pPr lvl="1"/>
            <a:r>
              <a:rPr lang="en-US" sz="1400" b="0" smtClean="0">
                <a:latin typeface="Calibri" pitchFamily="34" charset="0"/>
                <a:cs typeface="Calibri" pitchFamily="34" charset="0"/>
              </a:rPr>
              <a:t>Dat is een half pound</a:t>
            </a:r>
          </a:p>
          <a:p>
            <a:r>
              <a:rPr lang="en-US" sz="1800" b="0" smtClean="0">
                <a:latin typeface="Calibri" pitchFamily="34" charset="0"/>
                <a:cs typeface="Calibri" pitchFamily="34" charset="0"/>
              </a:rPr>
              <a:t>Hoelang moeten we dieren voederen voor de slacht?</a:t>
            </a:r>
          </a:p>
          <a:p>
            <a:pPr lvl="1"/>
            <a:r>
              <a:rPr lang="en-US" sz="1400" b="0" smtClean="0">
                <a:latin typeface="Calibri" pitchFamily="34" charset="0"/>
                <a:cs typeface="Calibri" pitchFamily="34" charset="0"/>
              </a:rPr>
              <a:t>Kippen hebben 50 dagen nodig</a:t>
            </a:r>
          </a:p>
          <a:p>
            <a:pPr lvl="2"/>
            <a:r>
              <a:rPr lang="en-US" sz="1200" b="0" smtClean="0">
                <a:latin typeface="Calibri" pitchFamily="34" charset="0"/>
                <a:cs typeface="Calibri" pitchFamily="34" charset="0"/>
              </a:rPr>
              <a:t>We hebben dus 25 pounds levende kip nodig, om 0.5 pond per dag te kunnen eten</a:t>
            </a:r>
          </a:p>
          <a:p>
            <a:pPr lvl="1"/>
            <a:r>
              <a:rPr lang="en-US" sz="1400" b="0" smtClean="0">
                <a:latin typeface="Calibri" pitchFamily="34" charset="0"/>
                <a:cs typeface="Calibri" pitchFamily="34" charset="0"/>
              </a:rPr>
              <a:t>Varkens hebben 400 dagen nodig om slachtrijp te worden</a:t>
            </a:r>
          </a:p>
          <a:p>
            <a:pPr lvl="2"/>
            <a:r>
              <a:rPr lang="en-US" sz="1200" b="0" smtClean="0">
                <a:latin typeface="Calibri" pitchFamily="34" charset="0"/>
                <a:cs typeface="Calibri" pitchFamily="34" charset="0"/>
              </a:rPr>
              <a:t>We hebben 200 pounds levende varkens nodig, om 0.5 pond per dag te kunnen eten</a:t>
            </a:r>
          </a:p>
          <a:p>
            <a:pPr lvl="1"/>
            <a:r>
              <a:rPr lang="en-US" sz="1400" b="0" smtClean="0">
                <a:latin typeface="Calibri" pitchFamily="34" charset="0"/>
                <a:cs typeface="Calibri" pitchFamily="34" charset="0"/>
              </a:rPr>
              <a:t>Koeien hebben 1000 dagen nodig</a:t>
            </a:r>
          </a:p>
          <a:p>
            <a:pPr lvl="2"/>
            <a:r>
              <a:rPr lang="en-US" sz="1200" b="0" smtClean="0">
                <a:latin typeface="Calibri" pitchFamily="34" charset="0"/>
                <a:cs typeface="Calibri" pitchFamily="34" charset="0"/>
              </a:rPr>
              <a:t>We hebben 500 pounds levende koe nodig om 0.5 pond per dag te eten</a:t>
            </a:r>
          </a:p>
          <a:p>
            <a:r>
              <a:rPr lang="en-US" sz="1800" b="0" smtClean="0">
                <a:latin typeface="Calibri" pitchFamily="34" charset="0"/>
                <a:cs typeface="Calibri" pitchFamily="34" charset="0"/>
              </a:rPr>
              <a:t>Stel we eten gevarieerd kip, varken en koe</a:t>
            </a:r>
          </a:p>
          <a:p>
            <a:pPr lvl="1"/>
            <a:r>
              <a:rPr lang="en-US" sz="1400" b="0" smtClean="0">
                <a:latin typeface="Calibri" pitchFamily="34" charset="0"/>
                <a:cs typeface="Calibri" pitchFamily="34" charset="0"/>
              </a:rPr>
              <a:t>Dan voeden we 8 pounds kip, 70 pounds varken en 170 pounds koe</a:t>
            </a:r>
          </a:p>
          <a:p>
            <a:pPr lvl="1"/>
            <a:r>
              <a:rPr lang="en-US" sz="1400" b="0" smtClean="0">
                <a:latin typeface="Calibri" pitchFamily="34" charset="0"/>
                <a:cs typeface="Calibri" pitchFamily="34" charset="0"/>
              </a:rPr>
              <a:t>Dat is in totaal 250 pounds, ofwel  110 kg vlees</a:t>
            </a:r>
          </a:p>
          <a:p>
            <a:r>
              <a:rPr lang="en-US" sz="1800" b="0" smtClean="0">
                <a:latin typeface="Calibri" pitchFamily="34" charset="0"/>
                <a:cs typeface="Calibri" pitchFamily="34" charset="0"/>
              </a:rPr>
              <a:t>Slechts 2/3 van het dier wordt omgezet in vlees</a:t>
            </a:r>
          </a:p>
          <a:p>
            <a:pPr lvl="1"/>
            <a:r>
              <a:rPr lang="en-US" sz="1400" b="0" smtClean="0">
                <a:latin typeface="Calibri" pitchFamily="34" charset="0"/>
                <a:cs typeface="Calibri" pitchFamily="34" charset="0"/>
              </a:rPr>
              <a:t>We moeten dus 170 kg dieren voederen</a:t>
            </a:r>
          </a:p>
          <a:p>
            <a:r>
              <a:rPr lang="en-US" sz="1800" b="0" smtClean="0">
                <a:latin typeface="Calibri" pitchFamily="34" charset="0"/>
                <a:cs typeface="Calibri" pitchFamily="34" charset="0"/>
              </a:rPr>
              <a:t>Stel dat deze dieren dezelfde energiebehoefte         hebben als mensen, dan vinden we                                (170 kg x 3 kWh/d) / 65 kg = </a:t>
            </a:r>
            <a:r>
              <a:rPr lang="en-US" sz="1800" smtClean="0">
                <a:solidFill>
                  <a:srgbClr val="FF0000"/>
                </a:solidFill>
                <a:latin typeface="Calibri" pitchFamily="34" charset="0"/>
                <a:cs typeface="Calibri" pitchFamily="34" charset="0"/>
              </a:rPr>
              <a:t>8 kWh/d</a:t>
            </a:r>
          </a:p>
          <a:p>
            <a:r>
              <a:rPr lang="en-US" sz="1800" b="0" smtClean="0">
                <a:latin typeface="Calibri" pitchFamily="34" charset="0"/>
                <a:cs typeface="Calibri" pitchFamily="34" charset="0"/>
              </a:rPr>
              <a:t>Veganisten zijn meer energie-efficient!</a:t>
            </a:r>
          </a:p>
        </p:txBody>
      </p:sp>
      <p:pic>
        <p:nvPicPr>
          <p:cNvPr id="347138" name="Picture 2"/>
          <p:cNvPicPr>
            <a:picLocks noChangeAspect="1" noChangeArrowheads="1"/>
          </p:cNvPicPr>
          <p:nvPr/>
        </p:nvPicPr>
        <p:blipFill>
          <a:blip r:embed="rId3" cstate="print"/>
          <a:srcRect/>
          <a:stretch>
            <a:fillRect/>
          </a:stretch>
        </p:blipFill>
        <p:spPr bwMode="auto">
          <a:xfrm>
            <a:off x="5233862" y="5181600"/>
            <a:ext cx="3910137" cy="1676400"/>
          </a:xfrm>
          <a:prstGeom prst="rect">
            <a:avLst/>
          </a:prstGeom>
          <a:noFill/>
          <a:ln w="9525">
            <a:noFill/>
            <a:miter lim="800000"/>
            <a:headEnd/>
            <a:tailEnd/>
          </a:ln>
        </p:spPr>
      </p:pic>
      <p:pic>
        <p:nvPicPr>
          <p:cNvPr id="347139" name="Picture 3"/>
          <p:cNvPicPr>
            <a:picLocks noChangeAspect="1" noChangeArrowheads="1"/>
          </p:cNvPicPr>
          <p:nvPr/>
        </p:nvPicPr>
        <p:blipFill>
          <a:blip r:embed="rId4" cstate="print"/>
          <a:srcRect/>
          <a:stretch>
            <a:fillRect/>
          </a:stretch>
        </p:blipFill>
        <p:spPr bwMode="auto">
          <a:xfrm>
            <a:off x="5998436" y="1371601"/>
            <a:ext cx="3145564"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Voedsel en dieren</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Tot nu toe hebben we bemesting en andere energiekosten verwaarloosd</a:t>
            </a:r>
          </a:p>
          <a:p>
            <a:pPr lvl="1"/>
            <a:r>
              <a:rPr lang="en-US" sz="1400" b="0" smtClean="0">
                <a:latin typeface="Calibri" pitchFamily="34" charset="0"/>
                <a:cs typeface="Calibri" pitchFamily="34" charset="0"/>
              </a:rPr>
              <a:t>2 kWh/d per persoon voor kunstmest</a:t>
            </a:r>
          </a:p>
          <a:p>
            <a:pPr lvl="1"/>
            <a:r>
              <a:rPr lang="en-US" sz="1400" b="0" smtClean="0">
                <a:latin typeface="Calibri" pitchFamily="34" charset="0"/>
                <a:cs typeface="Calibri" pitchFamily="34" charset="0"/>
              </a:rPr>
              <a:t>1 kWh/d voor tractoren, broeikassen, etc.</a:t>
            </a:r>
          </a:p>
          <a:p>
            <a:r>
              <a:rPr lang="en-US" sz="1800" b="0" smtClean="0">
                <a:latin typeface="Calibri" pitchFamily="34" charset="0"/>
                <a:cs typeface="Calibri" pitchFamily="34" charset="0"/>
              </a:rPr>
              <a:t>We zijn ook huisdieren vergeten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Als we het allemaal optellen komen we op </a:t>
            </a:r>
            <a:r>
              <a:rPr lang="en-US" sz="1800" smtClean="0">
                <a:solidFill>
                  <a:srgbClr val="FF0000"/>
                </a:solidFill>
                <a:latin typeface="Calibri" pitchFamily="34" charset="0"/>
                <a:cs typeface="Calibri" pitchFamily="34" charset="0"/>
              </a:rPr>
              <a:t>15 kWh/d</a:t>
            </a:r>
          </a:p>
        </p:txBody>
      </p:sp>
      <p:pic>
        <p:nvPicPr>
          <p:cNvPr id="348162" name="Picture 2"/>
          <p:cNvPicPr>
            <a:picLocks noChangeAspect="1" noChangeArrowheads="1"/>
          </p:cNvPicPr>
          <p:nvPr/>
        </p:nvPicPr>
        <p:blipFill>
          <a:blip r:embed="rId3" cstate="print"/>
          <a:srcRect/>
          <a:stretch>
            <a:fillRect/>
          </a:stretch>
        </p:blipFill>
        <p:spPr bwMode="auto">
          <a:xfrm>
            <a:off x="1219200" y="2743200"/>
            <a:ext cx="4910137" cy="1353236"/>
          </a:xfrm>
          <a:prstGeom prst="rect">
            <a:avLst/>
          </a:prstGeom>
          <a:noFill/>
          <a:ln w="9525">
            <a:noFill/>
            <a:miter lim="800000"/>
            <a:headEnd/>
            <a:tailEnd/>
          </a:ln>
        </p:spPr>
      </p:pic>
      <p:grpSp>
        <p:nvGrpSpPr>
          <p:cNvPr id="36" name="Groep 35"/>
          <p:cNvGrpSpPr/>
          <p:nvPr/>
        </p:nvGrpSpPr>
        <p:grpSpPr>
          <a:xfrm>
            <a:off x="7543800" y="609600"/>
            <a:ext cx="1283368" cy="6055896"/>
            <a:chOff x="7543800" y="609600"/>
            <a:chExt cx="1283368" cy="6055896"/>
          </a:xfrm>
        </p:grpSpPr>
        <p:sp>
          <p:nvSpPr>
            <p:cNvPr id="10" name="Rechthoek 9"/>
            <p:cNvSpPr/>
            <p:nvPr/>
          </p:nvSpPr>
          <p:spPr bwMode="auto">
            <a:xfrm>
              <a:off x="7543800" y="609600"/>
              <a:ext cx="1283368" cy="6055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1" name="Groep 19"/>
            <p:cNvGrpSpPr/>
            <p:nvPr/>
          </p:nvGrpSpPr>
          <p:grpSpPr>
            <a:xfrm>
              <a:off x="7631212" y="4640003"/>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2" name="Groep 18"/>
            <p:cNvGrpSpPr/>
            <p:nvPr/>
          </p:nvGrpSpPr>
          <p:grpSpPr>
            <a:xfrm>
              <a:off x="7631212" y="5398263"/>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3" name="Groep 19"/>
            <p:cNvGrpSpPr/>
            <p:nvPr/>
          </p:nvGrpSpPr>
          <p:grpSpPr>
            <a:xfrm>
              <a:off x="7631212" y="3608215"/>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4" name="Groep 27"/>
            <p:cNvGrpSpPr/>
            <p:nvPr/>
          </p:nvGrpSpPr>
          <p:grpSpPr>
            <a:xfrm>
              <a:off x="7631212" y="3223891"/>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5" name="Groep 26"/>
            <p:cNvGrpSpPr/>
            <p:nvPr/>
          </p:nvGrpSpPr>
          <p:grpSpPr>
            <a:xfrm>
              <a:off x="7631212" y="2843028"/>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6" name="Groep 18"/>
            <p:cNvGrpSpPr/>
            <p:nvPr/>
          </p:nvGrpSpPr>
          <p:grpSpPr>
            <a:xfrm>
              <a:off x="7631212" y="1579261"/>
              <a:ext cx="1132384" cy="12360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7" name="Groep 26"/>
            <p:cNvGrpSpPr/>
            <p:nvPr/>
          </p:nvGrpSpPr>
          <p:grpSpPr>
            <a:xfrm>
              <a:off x="7631212" y="11914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7632032" y="6858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7675869" y="7620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4495800" cy="2286000"/>
          </a:xfrm>
        </p:spPr>
        <p:txBody>
          <a:bodyPr/>
          <a:lstStyle/>
          <a:p>
            <a:r>
              <a:rPr lang="en-US" sz="1800" b="0" smtClean="0">
                <a:latin typeface="Calibri" pitchFamily="34" charset="0"/>
                <a:cs typeface="Calibri" pitchFamily="34" charset="0"/>
              </a:rPr>
              <a:t>We hebben nog wat verwaarloosd</a:t>
            </a:r>
          </a:p>
          <a:p>
            <a:pPr lvl="1"/>
            <a:r>
              <a:rPr lang="en-US" sz="1400" b="0" smtClean="0">
                <a:latin typeface="Calibri" pitchFamily="34" charset="0"/>
                <a:cs typeface="Calibri" pitchFamily="34" charset="0"/>
              </a:rPr>
              <a:t>Publieke diensten: militair, scholen, etc.</a:t>
            </a:r>
          </a:p>
          <a:p>
            <a:pPr lvl="1"/>
            <a:r>
              <a:rPr lang="en-US" sz="1400" b="0" smtClean="0">
                <a:latin typeface="Calibri" pitchFamily="34" charset="0"/>
                <a:cs typeface="Calibri" pitchFamily="34" charset="0"/>
              </a:rPr>
              <a:t>Dat levert ongeveer 4 kWh/d</a:t>
            </a:r>
          </a:p>
          <a:p>
            <a:r>
              <a:rPr lang="en-US" sz="1800" b="0" smtClean="0">
                <a:latin typeface="Calibri" pitchFamily="34" charset="0"/>
                <a:cs typeface="Calibri" pitchFamily="34" charset="0"/>
              </a:rPr>
              <a:t>In totaal </a:t>
            </a:r>
            <a:r>
              <a:rPr lang="en-US" sz="1800" smtClean="0">
                <a:solidFill>
                  <a:srgbClr val="FF0000"/>
                </a:solidFill>
                <a:latin typeface="Calibri" pitchFamily="34" charset="0"/>
                <a:cs typeface="Calibri" pitchFamily="34" charset="0"/>
              </a:rPr>
              <a:t>195 kWh/d </a:t>
            </a:r>
            <a:r>
              <a:rPr lang="en-US" sz="1800" b="0" smtClean="0">
                <a:latin typeface="Calibri" pitchFamily="34" charset="0"/>
                <a:cs typeface="Calibri" pitchFamily="34" charset="0"/>
              </a:rPr>
              <a:t>per persoon</a:t>
            </a:r>
          </a:p>
          <a:p>
            <a:pPr lvl="1"/>
            <a:r>
              <a:rPr lang="en-US" sz="1400" b="0" smtClean="0">
                <a:latin typeface="Calibri" pitchFamily="34" charset="0"/>
                <a:cs typeface="Calibri" pitchFamily="34" charset="0"/>
              </a:rPr>
              <a:t>Dat correspondeert met een continue consumptie van 8 kW</a:t>
            </a:r>
          </a:p>
          <a:p>
            <a:r>
              <a:rPr lang="en-US" sz="1800" b="0" smtClean="0">
                <a:latin typeface="Calibri" pitchFamily="34" charset="0"/>
                <a:cs typeface="Calibri" pitchFamily="34" charset="0"/>
              </a:rPr>
              <a:t>Verschil</a:t>
            </a:r>
            <a:endParaRPr lang="en-US" sz="2200" b="0" smtClean="0">
              <a:latin typeface="Calibri" pitchFamily="34" charset="0"/>
              <a:cs typeface="Calibri" pitchFamily="34" charset="0"/>
            </a:endParaRPr>
          </a:p>
          <a:p>
            <a:pPr lvl="1"/>
            <a:r>
              <a:rPr lang="en-US" sz="1400" b="0" smtClean="0">
                <a:latin typeface="Calibri" pitchFamily="34" charset="0"/>
                <a:cs typeface="Calibri" pitchFamily="34" charset="0"/>
              </a:rPr>
              <a:t>Voeding en spullen uit andere landen</a:t>
            </a:r>
          </a:p>
        </p:txBody>
      </p:sp>
      <p:grpSp>
        <p:nvGrpSpPr>
          <p:cNvPr id="38" name="Groep 37"/>
          <p:cNvGrpSpPr/>
          <p:nvPr/>
        </p:nvGrpSpPr>
        <p:grpSpPr>
          <a:xfrm>
            <a:off x="304800" y="3581400"/>
            <a:ext cx="3657600" cy="3160296"/>
            <a:chOff x="3529264" y="2667000"/>
            <a:chExt cx="3657600" cy="3160296"/>
          </a:xfrm>
        </p:grpSpPr>
        <p:sp>
          <p:nvSpPr>
            <p:cNvPr id="10" name="Rechthoek 9"/>
            <p:cNvSpPr/>
            <p:nvPr/>
          </p:nvSpPr>
          <p:spPr bwMode="auto">
            <a:xfrm>
              <a:off x="3529264" y="2667000"/>
              <a:ext cx="3657600" cy="31602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3581400" y="3733800"/>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3581400" y="4492060"/>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4800600" y="4724400"/>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7" name="Groep 27"/>
            <p:cNvGrpSpPr/>
            <p:nvPr/>
          </p:nvGrpSpPr>
          <p:grpSpPr>
            <a:xfrm>
              <a:off x="4800600" y="4340076"/>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9" name="Groep 26"/>
            <p:cNvGrpSpPr/>
            <p:nvPr/>
          </p:nvGrpSpPr>
          <p:grpSpPr>
            <a:xfrm>
              <a:off x="4800600" y="3959213"/>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1" name="Groep 18"/>
            <p:cNvGrpSpPr/>
            <p:nvPr/>
          </p:nvGrpSpPr>
          <p:grpSpPr>
            <a:xfrm>
              <a:off x="6019800" y="4038600"/>
              <a:ext cx="1132384" cy="16932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2" name="Groep 26"/>
            <p:cNvGrpSpPr/>
            <p:nvPr/>
          </p:nvGrpSpPr>
          <p:grpSpPr>
            <a:xfrm>
              <a:off x="6018980" y="36298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6019800" y="31242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6063637" y="32004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nvGrpSpPr>
            <p:cNvPr id="33" name="Groep 26"/>
            <p:cNvGrpSpPr/>
            <p:nvPr/>
          </p:nvGrpSpPr>
          <p:grpSpPr>
            <a:xfrm>
              <a:off x="6019800" y="2743200"/>
              <a:ext cx="1132384" cy="353161"/>
              <a:chOff x="7620000" y="1816768"/>
              <a:chExt cx="1143000" cy="409072"/>
            </a:xfrm>
          </p:grpSpPr>
          <p:sp>
            <p:nvSpPr>
              <p:cNvPr id="36" name="Rechthoek 35"/>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7" name="Tekstvak 36"/>
              <p:cNvSpPr txBox="1"/>
              <p:nvPr/>
            </p:nvSpPr>
            <p:spPr>
              <a:xfrm>
                <a:off x="7683986" y="1844840"/>
                <a:ext cx="1006028" cy="356503"/>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diensten: </a:t>
                </a:r>
                <a:r>
                  <a:rPr lang="nl-NL" sz="1400" b="1" smtClean="0">
                    <a:latin typeface="Calibri" pitchFamily="34" charset="0"/>
                    <a:cs typeface="Calibri" pitchFamily="34" charset="0"/>
                  </a:rPr>
                  <a:t>4</a:t>
                </a:r>
              </a:p>
            </p:txBody>
          </p:sp>
        </p:grpSp>
      </p:grpSp>
      <p:pic>
        <p:nvPicPr>
          <p:cNvPr id="349186" name="Picture 2"/>
          <p:cNvPicPr>
            <a:picLocks noChangeAspect="1" noChangeArrowheads="1"/>
          </p:cNvPicPr>
          <p:nvPr/>
        </p:nvPicPr>
        <p:blipFill>
          <a:blip r:embed="rId3" cstate="print"/>
          <a:srcRect/>
          <a:stretch>
            <a:fillRect/>
          </a:stretch>
        </p:blipFill>
        <p:spPr bwMode="auto">
          <a:xfrm>
            <a:off x="4718340" y="1905000"/>
            <a:ext cx="4425659" cy="4953000"/>
          </a:xfrm>
          <a:prstGeom prst="rect">
            <a:avLst/>
          </a:prstGeom>
          <a:noFill/>
          <a:ln w="9525">
            <a:noFill/>
            <a:miter lim="800000"/>
            <a:headEnd/>
            <a:tailEnd/>
          </a:ln>
        </p:spPr>
      </p:pic>
      <p:sp>
        <p:nvSpPr>
          <p:cNvPr id="40" name="Tekstvak 39"/>
          <p:cNvSpPr txBox="1"/>
          <p:nvPr/>
        </p:nvSpPr>
        <p:spPr>
          <a:xfrm>
            <a:off x="7232073" y="4519101"/>
            <a:ext cx="798617" cy="261610"/>
          </a:xfrm>
          <a:prstGeom prst="rect">
            <a:avLst/>
          </a:prstGeom>
          <a:solidFill>
            <a:schemeClr val="bg1"/>
          </a:solidFill>
        </p:spPr>
        <p:txBody>
          <a:bodyPr wrap="none" rtlCol="0">
            <a:spAutoFit/>
          </a:bodyPr>
          <a:lstStyle/>
          <a:p>
            <a:r>
              <a:rPr lang="nl-NL" sz="1100" b="1" smtClean="0">
                <a:latin typeface="Calibri" pitchFamily="34" charset="0"/>
                <a:cs typeface="Calibri" pitchFamily="34" charset="0"/>
              </a:rPr>
              <a:t>Nederland</a:t>
            </a:r>
            <a:endParaRPr lang="nl-NL" b="1" dirty="0" err="1" smtClean="0">
              <a:latin typeface="Calibri" pitchFamily="34" charset="0"/>
              <a:cs typeface="Calibri" pitchFamily="34" charset="0"/>
            </a:endParaRPr>
          </a:p>
        </p:txBody>
      </p:sp>
      <p:sp>
        <p:nvSpPr>
          <p:cNvPr id="39" name="Ovaal 38"/>
          <p:cNvSpPr/>
          <p:nvPr/>
        </p:nvSpPr>
        <p:spPr bwMode="auto">
          <a:xfrm>
            <a:off x="7086600" y="4495800"/>
            <a:ext cx="9144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991970" y="1143000"/>
            <a:ext cx="5152030" cy="5715000"/>
          </a:xfrm>
          <a:prstGeom prst="rect">
            <a:avLst/>
          </a:prstGeom>
          <a:noFill/>
          <a:ln w="9525">
            <a:noFill/>
            <a:miter lim="800000"/>
            <a:headEnd/>
            <a:tailEnd/>
          </a:ln>
        </p:spPr>
      </p:pic>
      <p:sp>
        <p:nvSpPr>
          <p:cNvPr id="11" name="Content Placeholder 2"/>
          <p:cNvSpPr>
            <a:spLocks noGrp="1"/>
          </p:cNvSpPr>
          <p:nvPr>
            <p:ph sz="half" idx="1"/>
          </p:nvPr>
        </p:nvSpPr>
        <p:spPr>
          <a:xfrm>
            <a:off x="457200" y="1600200"/>
            <a:ext cx="3505200" cy="4525963"/>
          </a:xfrm>
        </p:spPr>
        <p:txBody>
          <a:bodyPr>
            <a:noAutofit/>
          </a:bodyPr>
          <a:lstStyle/>
          <a:p>
            <a:r>
              <a:rPr lang="en-US" sz="1800" b="0" dirty="0" err="1" smtClean="0">
                <a:latin typeface="Calibri" pitchFamily="34" charset="0"/>
                <a:cs typeface="Calibri" pitchFamily="34" charset="0"/>
              </a:rPr>
              <a:t>Aanvoer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Slechts</a:t>
            </a:r>
            <a:r>
              <a:rPr lang="en-US" sz="1400" b="0" dirty="0" smtClean="0">
                <a:latin typeface="Calibri" pitchFamily="34" charset="0"/>
                <a:cs typeface="Calibri" pitchFamily="34" charset="0"/>
              </a:rPr>
              <a:t> 1/3 </a:t>
            </a:r>
            <a:r>
              <a:rPr lang="en-US" sz="1400" b="0" dirty="0" err="1" smtClean="0">
                <a:latin typeface="Calibri" pitchFamily="34" charset="0"/>
                <a:cs typeface="Calibri" pitchFamily="34" charset="0"/>
              </a:rPr>
              <a:t>wordt</a:t>
            </a:r>
            <a:r>
              <a:rPr lang="en-US" sz="1400" b="0" dirty="0" smtClean="0">
                <a:latin typeface="Calibri" pitchFamily="34" charset="0"/>
                <a:cs typeface="Calibri" pitchFamily="34" charset="0"/>
              </a:rPr>
              <a:t> in NL </a:t>
            </a:r>
            <a:r>
              <a:rPr lang="en-US" sz="1400" b="0" dirty="0" err="1" smtClean="0">
                <a:latin typeface="Calibri" pitchFamily="34" charset="0"/>
                <a:cs typeface="Calibri" pitchFamily="34" charset="0"/>
              </a:rPr>
              <a:t>gebruikt</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Rest is </a:t>
            </a:r>
            <a:r>
              <a:rPr lang="en-US" sz="1200" b="0" dirty="0" err="1" smtClean="0">
                <a:latin typeface="Calibri" pitchFamily="34" charset="0"/>
                <a:cs typeface="Calibri" pitchFamily="34" charset="0"/>
              </a:rPr>
              <a:t>uitvoer</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Vooral</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aardolie</a:t>
            </a:r>
            <a:r>
              <a:rPr lang="en-US" sz="1200" b="0" dirty="0" smtClean="0">
                <a:latin typeface="Calibri" pitchFamily="34" charset="0"/>
                <a:cs typeface="Calibri" pitchFamily="34" charset="0"/>
              </a:rPr>
              <a:t> (</a:t>
            </a:r>
            <a:r>
              <a:rPr lang="en-US" sz="1200" b="0" smtClean="0">
                <a:latin typeface="Calibri" pitchFamily="34" charset="0"/>
                <a:cs typeface="Calibri" pitchFamily="34" charset="0"/>
              </a:rPr>
              <a:t>en gas)</a:t>
            </a:r>
            <a:endParaRPr lang="en-US" sz="12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a:t>
            </a:r>
            <a:r>
              <a:rPr lang="en-US" sz="1200" b="0" dirty="0" smtClean="0">
                <a:latin typeface="Calibri" pitchFamily="34" charset="0"/>
                <a:cs typeface="Calibri" pitchFamily="34" charset="0"/>
              </a:rPr>
              <a:t> van het </a:t>
            </a:r>
            <a:r>
              <a:rPr lang="en-US" sz="1200" b="0" dirty="0" err="1" smtClean="0">
                <a:latin typeface="Calibri" pitchFamily="34" charset="0"/>
                <a:cs typeface="Calibri" pitchFamily="34" charset="0"/>
              </a:rPr>
              <a:t>gebruik</a:t>
            </a:r>
            <a:r>
              <a:rPr lang="en-US" sz="1200" b="0" dirty="0" smtClean="0">
                <a:latin typeface="Calibri" pitchFamily="34" charset="0"/>
                <a:cs typeface="Calibri" pitchFamily="34" charset="0"/>
              </a:rPr>
              <a:t> door </a:t>
            </a:r>
            <a:r>
              <a:rPr lang="en-US" sz="1200" b="0" dirty="0" err="1" smtClean="0">
                <a:latin typeface="Calibri" pitchFamily="34" charset="0"/>
                <a:cs typeface="Calibri" pitchFamily="34" charset="0"/>
              </a:rPr>
              <a:t>isolatie</a:t>
            </a:r>
            <a:r>
              <a:rPr lang="en-US" sz="1200" b="0" smtClean="0">
                <a:latin typeface="Calibri" pitchFamily="34" charset="0"/>
                <a:cs typeface="Calibri" pitchFamily="34" charset="0"/>
              </a:rPr>
              <a:t>, HR, etc.</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Aanvoer en verbruik NL</a:t>
            </a:r>
            <a:endParaRPr lang="en-US" i="1" kern="1200" dirty="0">
              <a:solidFill>
                <a:srgbClr val="000099"/>
              </a:solidFill>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Productie van een nieuwe auto vereist energie</a:t>
            </a:r>
          </a:p>
          <a:p>
            <a:pPr lvl="1"/>
            <a:r>
              <a:rPr lang="en-US" sz="1400" b="0" smtClean="0">
                <a:latin typeface="Calibri" pitchFamily="34" charset="0"/>
                <a:cs typeface="Calibri" pitchFamily="34" charset="0"/>
              </a:rPr>
              <a:t>Verwerking van materialen</a:t>
            </a:r>
          </a:p>
          <a:p>
            <a:pPr lvl="1"/>
            <a:r>
              <a:rPr lang="en-US" sz="1400" b="0" smtClean="0">
                <a:latin typeface="Calibri" pitchFamily="34" charset="0"/>
                <a:cs typeface="Calibri" pitchFamily="34" charset="0"/>
              </a:rPr>
              <a:t>Productie van componenten</a:t>
            </a:r>
          </a:p>
          <a:p>
            <a:pPr lvl="1"/>
            <a:r>
              <a:rPr lang="en-US" sz="1400" b="0" smtClean="0">
                <a:latin typeface="Calibri" pitchFamily="34" charset="0"/>
                <a:cs typeface="Calibri" pitchFamily="34" charset="0"/>
              </a:rPr>
              <a:t>Assemblage</a:t>
            </a:r>
          </a:p>
          <a:p>
            <a:r>
              <a:rPr lang="en-US" sz="1800" b="0" smtClean="0">
                <a:latin typeface="Calibri" pitchFamily="34" charset="0"/>
                <a:cs typeface="Calibri" pitchFamily="34" charset="0"/>
              </a:rPr>
              <a:t>Energiebehoefte naar schatting 76 000 kWh</a:t>
            </a:r>
          </a:p>
          <a:p>
            <a:r>
              <a:rPr lang="en-US" sz="1800" b="0" smtClean="0">
                <a:latin typeface="Calibri" pitchFamily="34" charset="0"/>
                <a:cs typeface="Calibri" pitchFamily="34" charset="0"/>
              </a:rPr>
              <a:t>Is het zinvol om mijn oude “dorstige”auto te vervangen door een moderne auto?</a:t>
            </a:r>
          </a:p>
          <a:p>
            <a:r>
              <a:rPr lang="en-US" sz="1800" b="0" smtClean="0">
                <a:latin typeface="Calibri" pitchFamily="34" charset="0"/>
                <a:cs typeface="Calibri" pitchFamily="34" charset="0"/>
              </a:rPr>
              <a:t>Reken uit hoelang nadat ik de auto koop ik break-even rijd (neem aan dat ik 50 km per dag rij)</a:t>
            </a:r>
          </a:p>
          <a:p>
            <a:pPr lvl="1"/>
            <a:r>
              <a:rPr lang="en-US" sz="1400" b="0" smtClean="0">
                <a:latin typeface="Calibri" pitchFamily="34" charset="0"/>
                <a:cs typeface="Calibri" pitchFamily="34" charset="0"/>
              </a:rPr>
              <a:t>Dat is opgave 3 voor de komende week!</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Productiekosten van auto</a:t>
            </a:r>
            <a:endParaRPr lang="en-US" i="1" kern="1200" dirty="0" smtClean="0">
              <a:solidFill>
                <a:srgbClr val="000099"/>
              </a:solidFill>
              <a:ea typeface="+mn-ea"/>
              <a:cs typeface="+mn-cs"/>
            </a:endParaRPr>
          </a:p>
        </p:txBody>
      </p:sp>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04132" name="Picture 4"/>
          <p:cNvPicPr>
            <a:picLocks noChangeAspect="1" noChangeArrowheads="1"/>
          </p:cNvPicPr>
          <p:nvPr/>
        </p:nvPicPr>
        <p:blipFill>
          <a:blip r:embed="rId3" cstate="print"/>
          <a:srcRect/>
          <a:stretch>
            <a:fillRect/>
          </a:stretch>
        </p:blipFill>
        <p:spPr bwMode="auto">
          <a:xfrm>
            <a:off x="5181600" y="4038600"/>
            <a:ext cx="3886200" cy="1183566"/>
          </a:xfrm>
          <a:prstGeom prst="rect">
            <a:avLst/>
          </a:prstGeom>
          <a:noFill/>
          <a:ln w="9525">
            <a:noFill/>
            <a:miter lim="800000"/>
            <a:headEnd/>
            <a:tailEnd/>
          </a:ln>
        </p:spPr>
      </p:pic>
      <p:sp>
        <p:nvSpPr>
          <p:cNvPr id="17" name="Tekstvak 16"/>
          <p:cNvSpPr txBox="1"/>
          <p:nvPr/>
        </p:nvSpPr>
        <p:spPr>
          <a:xfrm>
            <a:off x="5105400" y="5181600"/>
            <a:ext cx="1935145" cy="338554"/>
          </a:xfrm>
          <a:prstGeom prst="rect">
            <a:avLst/>
          </a:prstGeom>
          <a:noFill/>
        </p:spPr>
        <p:txBody>
          <a:bodyPr wrap="none" rtlCol="0">
            <a:spAutoFit/>
          </a:bodyPr>
          <a:lstStyle/>
          <a:p>
            <a:r>
              <a:rPr lang="nl-NL" sz="1600" smtClean="0">
                <a:latin typeface="Calibri" pitchFamily="34" charset="0"/>
                <a:cs typeface="Calibri" pitchFamily="34" charset="0"/>
              </a:rPr>
              <a:t>Saab 9.5, 10 l/100km</a:t>
            </a:r>
            <a:endParaRPr lang="nl-NL" sz="1600" dirty="0" err="1" smtClean="0">
              <a:latin typeface="Calibri" pitchFamily="34" charset="0"/>
              <a:cs typeface="Calibri" pitchFamily="34" charset="0"/>
            </a:endParaRPr>
          </a:p>
        </p:txBody>
      </p:sp>
      <p:sp>
        <p:nvSpPr>
          <p:cNvPr id="18" name="Tekstvak 17"/>
          <p:cNvSpPr txBox="1"/>
          <p:nvPr/>
        </p:nvSpPr>
        <p:spPr>
          <a:xfrm>
            <a:off x="7239000" y="5181600"/>
            <a:ext cx="2009589" cy="338554"/>
          </a:xfrm>
          <a:prstGeom prst="rect">
            <a:avLst/>
          </a:prstGeom>
          <a:noFill/>
        </p:spPr>
        <p:txBody>
          <a:bodyPr wrap="none" rtlCol="0">
            <a:spAutoFit/>
          </a:bodyPr>
          <a:lstStyle/>
          <a:p>
            <a:r>
              <a:rPr lang="nl-NL" sz="1600" smtClean="0">
                <a:latin typeface="Calibri" pitchFamily="34" charset="0"/>
                <a:cs typeface="Calibri" pitchFamily="34" charset="0"/>
              </a:rPr>
              <a:t>Volvo V60, 6 l/100 km</a:t>
            </a:r>
            <a:endParaRPr lang="nl-NL" sz="1600" dirty="0" err="1" smtClean="0">
              <a:latin typeface="Calibri" pitchFamily="34" charset="0"/>
              <a:cs typeface="Calibri" pitchFamily="34" charset="0"/>
            </a:endParaRPr>
          </a:p>
        </p:txBody>
      </p:sp>
      <p:pic>
        <p:nvPicPr>
          <p:cNvPr id="308225" name="Picture 1" descr="\\vmware-host\Shared Folders\Desktop\31061140014_large.jpg"/>
          <p:cNvPicPr>
            <a:picLocks noChangeAspect="1" noChangeArrowheads="1"/>
          </p:cNvPicPr>
          <p:nvPr/>
        </p:nvPicPr>
        <p:blipFill>
          <a:blip r:embed="rId4" cstate="print"/>
          <a:srcRect/>
          <a:stretch>
            <a:fillRect/>
          </a:stretch>
        </p:blipFill>
        <p:spPr bwMode="auto">
          <a:xfrm>
            <a:off x="5181599" y="3886200"/>
            <a:ext cx="1757351" cy="131816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81600" cy="5257800"/>
          </a:xfrm>
        </p:spPr>
        <p:txBody>
          <a:bodyPr>
            <a:noAutofit/>
          </a:bodyPr>
          <a:lstStyle/>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aardolie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wordt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ingevoerd</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1/3 wordt gebruikt</a:t>
            </a:r>
          </a:p>
          <a:p>
            <a:pPr lvl="1"/>
            <a:r>
              <a:rPr lang="en-US" sz="1400" b="0" dirty="0" err="1" smtClean="0">
                <a:latin typeface="Calibri" pitchFamily="34" charset="0"/>
                <a:cs typeface="Calibri" pitchFamily="34" charset="0"/>
              </a:rPr>
              <a:t>2/3 wordt uitgevoerd</a:t>
            </a:r>
          </a:p>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gas </a:t>
            </a:r>
            <a:r>
              <a:rPr lang="en-US" sz="1800" b="0" dirty="0" err="1" smtClean="0">
                <a:latin typeface="Calibri" pitchFamily="34" charset="0"/>
                <a:cs typeface="Calibri" pitchFamily="34" charset="0"/>
              </a:rPr>
              <a:t>uit</a:t>
            </a:r>
            <a:r>
              <a:rPr lang="en-US" sz="1800" b="0" dirty="0" smtClean="0">
                <a:latin typeface="Calibri" pitchFamily="34" charset="0"/>
                <a:cs typeface="Calibri" pitchFamily="34" charset="0"/>
              </a:rPr>
              <a:t> winning</a:t>
            </a:r>
          </a:p>
          <a:p>
            <a:r>
              <a:rPr lang="en-US" sz="1800" b="0" dirty="0" err="1" smtClean="0">
                <a:latin typeface="Calibri" pitchFamily="34" charset="0"/>
                <a:cs typeface="Calibri" pitchFamily="34" charset="0"/>
              </a:rPr>
              <a:t>Totaal</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gebruik</a:t>
            </a:r>
            <a:r>
              <a:rPr lang="en-US" sz="1800" b="0" dirty="0" smtClean="0">
                <a:latin typeface="Calibri" pitchFamily="34" charset="0"/>
                <a:cs typeface="Calibri" pitchFamily="34" charset="0"/>
              </a:rPr>
              <a:t> is 3 260 PJ</a:t>
            </a:r>
          </a:p>
          <a:p>
            <a:pPr lvl="1"/>
            <a:r>
              <a:rPr lang="en-US" sz="1400" b="0" dirty="0" err="1" smtClean="0">
                <a:latin typeface="Calibri" pitchFamily="34" charset="0"/>
                <a:cs typeface="Calibri" pitchFamily="34" charset="0"/>
              </a:rPr>
              <a:t>Gemiddeld 150.5 kWh/d per persoon</a:t>
            </a:r>
          </a:p>
          <a:p>
            <a:pPr lvl="1"/>
            <a:r>
              <a:rPr lang="en-US" sz="1400" b="0" dirty="0" err="1" smtClean="0">
                <a:latin typeface="Calibri" pitchFamily="34" charset="0"/>
                <a:cs typeface="Calibri" pitchFamily="34" charset="0"/>
              </a:rPr>
              <a:t>De zwarte blokjes</a:t>
            </a:r>
          </a:p>
          <a:p>
            <a:r>
              <a:rPr lang="en-US" sz="1800" b="0" dirty="0" smtClean="0">
                <a:latin typeface="Calibri" pitchFamily="34" charset="0"/>
                <a:cs typeface="Calibri" pitchFamily="34" charset="0"/>
              </a:rPr>
              <a:t>Bunkers</a:t>
            </a:r>
          </a:p>
          <a:p>
            <a:pPr lvl="1"/>
            <a:r>
              <a:rPr lang="en-US" sz="1400" b="0" dirty="0" err="1" smtClean="0">
                <a:latin typeface="Calibri" pitchFamily="34" charset="0"/>
                <a:cs typeface="Calibri" pitchFamily="34" charset="0"/>
              </a:rPr>
              <a:t>Levering brandstof aan schepen en vliegtuig op NL grondgebied</a:t>
            </a:r>
          </a:p>
          <a:p>
            <a:pPr lvl="1"/>
            <a:r>
              <a:rPr lang="en-US" sz="1400" b="0" dirty="0" err="1" smtClean="0">
                <a:latin typeface="Calibri" pitchFamily="34" charset="0"/>
                <a:cs typeface="Calibri" pitchFamily="34" charset="0"/>
              </a:rPr>
              <a:t>Eigen voortstuwing in grensoverschrijdend verkeer</a:t>
            </a:r>
          </a:p>
          <a:p>
            <a:pPr lvl="1"/>
            <a:r>
              <a:rPr lang="en-US" sz="1400" b="0" dirty="0" err="1" smtClean="0">
                <a:latin typeface="Calibri" pitchFamily="34" charset="0"/>
                <a:cs typeface="Calibri" pitchFamily="34" charset="0"/>
              </a:rPr>
              <a:t>Wordt niet in als gebruik NL meegeteld</a:t>
            </a:r>
          </a:p>
          <a:p>
            <a:r>
              <a:rPr lang="en-US" sz="1800" b="0" dirty="0" err="1" smtClean="0">
                <a:latin typeface="Calibri" pitchFamily="34" charset="0"/>
                <a:cs typeface="Calibri" pitchFamily="34" charset="0"/>
              </a:rPr>
              <a:t>Kernenergie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1.3% in 2009</a:t>
            </a:r>
          </a:p>
          <a:p>
            <a:r>
              <a:rPr lang="en-US" sz="1800" b="0" dirty="0" err="1" smtClean="0">
                <a:latin typeface="Calibri" pitchFamily="34" charset="0"/>
                <a:cs typeface="Calibri" pitchFamily="34" charset="0"/>
              </a:rPr>
              <a:t>Duurzame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bijna 4%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Energiebalans</a:t>
            </a:r>
            <a:r>
              <a:rPr lang="en-US" i="1" kern="1200" dirty="0" smtClean="0">
                <a:solidFill>
                  <a:srgbClr val="000099"/>
                </a:solidFill>
                <a:ea typeface="+mn-ea"/>
                <a:cs typeface="+mn-cs"/>
              </a:rPr>
              <a:t> NL</a:t>
            </a:r>
            <a:endParaRPr lang="en-US" i="1" kern="1200" dirty="0">
              <a:solidFill>
                <a:srgbClr val="000099"/>
              </a:solidFill>
              <a:ea typeface="+mn-ea"/>
              <a:cs typeface="+mn-cs"/>
            </a:endParaRPr>
          </a:p>
        </p:txBody>
      </p:sp>
      <p:pic>
        <p:nvPicPr>
          <p:cNvPr id="4098" name="Picture 2" descr="C:\Users\jo\Desktop\0201_001s_clo_14_nl.jpg"/>
          <p:cNvPicPr>
            <a:picLocks noChangeAspect="1" noChangeArrowheads="1"/>
          </p:cNvPicPr>
          <p:nvPr/>
        </p:nvPicPr>
        <p:blipFill>
          <a:blip r:embed="rId2" cstate="print"/>
          <a:srcRect/>
          <a:stretch>
            <a:fillRect/>
          </a:stretch>
        </p:blipFill>
        <p:spPr bwMode="auto">
          <a:xfrm>
            <a:off x="5410200" y="888304"/>
            <a:ext cx="3733800" cy="596969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Binnenlands</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Huishoudens</a:t>
            </a:r>
            <a:endParaRPr lang="en-US" sz="18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13.0% van </a:t>
            </a:r>
            <a:r>
              <a:rPr lang="en-US" sz="1400" b="0" dirty="0" err="1" smtClean="0">
                <a:latin typeface="Calibri" pitchFamily="34" charset="0"/>
                <a:cs typeface="Calibri" pitchFamily="34" charset="0"/>
              </a:rPr>
              <a:t>totaal</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Ovens</a:t>
            </a:r>
          </a:p>
          <a:p>
            <a:pPr lvl="2"/>
            <a:r>
              <a:rPr lang="en-US" sz="1200" b="0" dirty="0" err="1" smtClean="0">
                <a:latin typeface="Calibri" pitchFamily="34" charset="0"/>
                <a:cs typeface="Calibri" pitchFamily="34" charset="0"/>
              </a:rPr>
              <a:t>Ketels</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Kachels</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2009</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425 PJ</a:t>
            </a:r>
          </a:p>
          <a:p>
            <a:pPr lvl="2"/>
            <a:r>
              <a:rPr lang="en-US" sz="1200" b="0" dirty="0" err="1" smtClean="0">
                <a:latin typeface="Calibri" pitchFamily="34" charset="0"/>
                <a:cs typeface="Calibri" pitchFamily="34" charset="0"/>
              </a:rPr>
              <a:t>Gemiddeld</a:t>
            </a:r>
            <a:r>
              <a:rPr lang="en-US" sz="1200" b="0" dirty="0" smtClean="0">
                <a:latin typeface="Calibri" pitchFamily="34" charset="0"/>
                <a:cs typeface="Calibri" pitchFamily="34" charset="0"/>
              </a:rPr>
              <a:t> 19.6 kWh/d</a:t>
            </a: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Totaal 466 PJ</a:t>
            </a:r>
          </a:p>
          <a:p>
            <a:pPr lvl="2"/>
            <a:r>
              <a:rPr lang="en-US" sz="1200" b="0" dirty="0" err="1" smtClean="0">
                <a:latin typeface="Calibri" pitchFamily="34" charset="0"/>
                <a:cs typeface="Calibri" pitchFamily="34" charset="0"/>
              </a:rPr>
              <a:t>Gemiddeld 21.5 kWh/d</a:t>
            </a:r>
          </a:p>
        </p:txBody>
      </p:sp>
      <p:pic>
        <p:nvPicPr>
          <p:cNvPr id="2052" name="Picture 4"/>
          <p:cNvPicPr>
            <a:picLocks noChangeAspect="1" noChangeArrowheads="1"/>
          </p:cNvPicPr>
          <p:nvPr/>
        </p:nvPicPr>
        <p:blipFill>
          <a:blip r:embed="rId2" cstate="print"/>
          <a:srcRect/>
          <a:stretch>
            <a:fillRect/>
          </a:stretch>
        </p:blipFill>
        <p:spPr bwMode="auto">
          <a:xfrm>
            <a:off x="3467100" y="1828800"/>
            <a:ext cx="5676900" cy="5029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Huishoudelijk</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Aardgas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Verwarming</a:t>
            </a:r>
            <a:r>
              <a:rPr lang="en-US" sz="1400" b="0" dirty="0" smtClean="0">
                <a:latin typeface="Calibri" pitchFamily="34" charset="0"/>
                <a:cs typeface="Calibri" pitchFamily="34" charset="0"/>
              </a:rPr>
              <a:t> 80%</a:t>
            </a:r>
          </a:p>
          <a:p>
            <a:pPr lvl="2"/>
            <a:r>
              <a:rPr lang="en-US" sz="1200" b="0" dirty="0" err="1" smtClean="0">
                <a:latin typeface="Calibri" pitchFamily="34" charset="0"/>
                <a:cs typeface="Calibri" pitchFamily="34" charset="0"/>
              </a:rPr>
              <a:t>Strengheid</a:t>
            </a:r>
            <a:r>
              <a:rPr lang="en-US" sz="1200" b="0" dirty="0" smtClean="0">
                <a:latin typeface="Calibri" pitchFamily="34" charset="0"/>
                <a:cs typeface="Calibri" pitchFamily="34" charset="0"/>
              </a:rPr>
              <a:t> van winters (2009 </a:t>
            </a:r>
            <a:r>
              <a:rPr lang="en-US" sz="1200" b="0" dirty="0" err="1" smtClean="0">
                <a:latin typeface="Calibri" pitchFamily="34" charset="0"/>
                <a:cs typeface="Calibri" pitchFamily="34" charset="0"/>
              </a:rPr>
              <a:t>zacht</a:t>
            </a:r>
            <a:r>
              <a:rPr lang="en-US" sz="1200" b="0" dirty="0" smtClean="0">
                <a:latin typeface="Calibri" pitchFamily="34" charset="0"/>
                <a:cs typeface="Calibri" pitchFamily="34" charset="0"/>
              </a:rPr>
              <a:t>)</a:t>
            </a:r>
          </a:p>
          <a:p>
            <a:pPr lvl="1"/>
            <a:r>
              <a:rPr lang="en-US" sz="1400" b="0" dirty="0" err="1" smtClean="0">
                <a:latin typeface="Calibri" pitchFamily="34" charset="0"/>
                <a:cs typeface="Calibri" pitchFamily="34" charset="0"/>
              </a:rPr>
              <a:t>Koken 20%</a:t>
            </a: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 van het gebruik door isolatie, HR</a:t>
            </a: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pic>
        <p:nvPicPr>
          <p:cNvPr id="2050" name="Picture 2" descr="C:\Users\jo\Desktop\0036_001g_clo_12_nl.jpg"/>
          <p:cNvPicPr>
            <a:picLocks noChangeAspect="1" noChangeArrowheads="1"/>
          </p:cNvPicPr>
          <p:nvPr/>
        </p:nvPicPr>
        <p:blipFill>
          <a:blip r:embed="rId2" cstate="print"/>
          <a:srcRect/>
          <a:stretch>
            <a:fillRect/>
          </a:stretch>
        </p:blipFill>
        <p:spPr bwMode="auto">
          <a:xfrm>
            <a:off x="4961854" y="1628774"/>
            <a:ext cx="4182146" cy="2790826"/>
          </a:xfrm>
          <a:prstGeom prst="rect">
            <a:avLst/>
          </a:prstGeom>
          <a:noFill/>
        </p:spPr>
      </p:pic>
      <p:pic>
        <p:nvPicPr>
          <p:cNvPr id="2051" name="Picture 3" descr="C:\Users\jo\Desktop\0035_001g_clo_14_nl.jpg"/>
          <p:cNvPicPr>
            <a:picLocks noChangeAspect="1" noChangeArrowheads="1"/>
          </p:cNvPicPr>
          <p:nvPr/>
        </p:nvPicPr>
        <p:blipFill>
          <a:blip r:embed="rId3" cstate="print"/>
          <a:srcRect/>
          <a:stretch>
            <a:fillRect/>
          </a:stretch>
        </p:blipFill>
        <p:spPr bwMode="auto">
          <a:xfrm>
            <a:off x="4953000" y="4061267"/>
            <a:ext cx="4191000" cy="279673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Verkeer</a:t>
            </a:r>
            <a:r>
              <a:rPr lang="en-US" i="1" kern="1200" dirty="0" smtClean="0">
                <a:solidFill>
                  <a:srgbClr val="000099"/>
                </a:solidFill>
                <a:ea typeface="+mn-ea"/>
                <a:cs typeface="+mn-cs"/>
              </a:rPr>
              <a:t> en </a:t>
            </a:r>
            <a:r>
              <a:rPr lang="en-US" i="1" kern="1200" dirty="0" err="1" smtClean="0">
                <a:solidFill>
                  <a:srgbClr val="000099"/>
                </a:solidFill>
                <a:ea typeface="+mn-ea"/>
                <a:cs typeface="+mn-cs"/>
              </a:rPr>
              <a:t>vervoer</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3124200" cy="4800600"/>
          </a:xfrm>
        </p:spPr>
        <p:txBody>
          <a:bodyPr>
            <a:noAutofit/>
          </a:bodyPr>
          <a:lstStyle/>
          <a:p>
            <a:r>
              <a:rPr lang="en-US" sz="1800" b="0" dirty="0" err="1" smtClean="0">
                <a:latin typeface="Calibri" pitchFamily="34" charset="0"/>
                <a:cs typeface="Calibri" pitchFamily="34" charset="0"/>
              </a:rPr>
              <a:t>Wegverkeer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Toenemende groei</a:t>
            </a:r>
          </a:p>
          <a:p>
            <a:pPr lvl="2"/>
            <a:r>
              <a:rPr lang="en-US" sz="1200" b="0" dirty="0" err="1" smtClean="0">
                <a:latin typeface="Calibri" pitchFamily="34" charset="0"/>
                <a:cs typeface="Calibri" pitchFamily="34" charset="0"/>
              </a:rPr>
              <a:t>Personenauto’s</a:t>
            </a:r>
          </a:p>
          <a:p>
            <a:pPr lvl="1"/>
            <a:r>
              <a:rPr lang="en-US" sz="1400" b="0" dirty="0" err="1" smtClean="0">
                <a:latin typeface="Calibri" pitchFamily="34" charset="0"/>
                <a:cs typeface="Calibri" pitchFamily="34" charset="0"/>
              </a:rPr>
              <a:t>Totaal verbruik</a:t>
            </a:r>
          </a:p>
          <a:p>
            <a:pPr lvl="2"/>
            <a:r>
              <a:rPr lang="en-US" sz="1200" b="0" dirty="0" err="1" smtClean="0">
                <a:latin typeface="Calibri" pitchFamily="34" charset="0"/>
                <a:cs typeface="Calibri" pitchFamily="34" charset="0"/>
              </a:rPr>
              <a:t>566 PJ (in 2009)</a:t>
            </a:r>
          </a:p>
          <a:p>
            <a:pPr lvl="2"/>
            <a:r>
              <a:rPr lang="en-US" sz="1200" b="0" dirty="0" err="1" smtClean="0">
                <a:latin typeface="Calibri" pitchFamily="34" charset="0"/>
                <a:cs typeface="Calibri" pitchFamily="34" charset="0"/>
              </a:rPr>
              <a:t>Gemiddeld 26.1 kWh/d</a:t>
            </a:r>
          </a:p>
          <a:p>
            <a:pPr lvl="2"/>
            <a:r>
              <a:rPr lang="en-US" sz="1200" b="0" dirty="0" err="1" smtClean="0">
                <a:latin typeface="Calibri" pitchFamily="34" charset="0"/>
                <a:cs typeface="Calibri" pitchFamily="34" charset="0"/>
              </a:rPr>
              <a:t>Geen vluchten</a:t>
            </a:r>
          </a:p>
          <a:p>
            <a:r>
              <a:rPr lang="en-US" sz="1800" b="0" dirty="0" err="1" smtClean="0">
                <a:latin typeface="Calibri" pitchFamily="34" charset="0"/>
                <a:cs typeface="Calibri" pitchFamily="34" charset="0"/>
              </a:rPr>
              <a:t>Personenauto’s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46% van verbruik</a:t>
            </a:r>
          </a:p>
          <a:p>
            <a:pPr lvl="2"/>
            <a:r>
              <a:rPr lang="en-US" sz="1200" b="0" dirty="0" err="1" smtClean="0">
                <a:latin typeface="Calibri" pitchFamily="34" charset="0"/>
                <a:cs typeface="Calibri" pitchFamily="34" charset="0"/>
              </a:rPr>
              <a:t>263 PJ</a:t>
            </a:r>
          </a:p>
          <a:p>
            <a:pPr lvl="2"/>
            <a:r>
              <a:rPr lang="en-US" sz="1200" b="0" dirty="0" err="1" smtClean="0">
                <a:latin typeface="Calibri" pitchFamily="34" charset="0"/>
                <a:cs typeface="Calibri" pitchFamily="34" charset="0"/>
              </a:rPr>
              <a:t>Gemiddeld 12.1 kWh/d</a:t>
            </a:r>
          </a:p>
          <a:p>
            <a:r>
              <a:rPr lang="en-US" sz="1800" b="0" dirty="0" err="1" smtClean="0">
                <a:latin typeface="Calibri" pitchFamily="34" charset="0"/>
                <a:cs typeface="Calibri" pitchFamily="34" charset="0"/>
              </a:rPr>
              <a:t>Bedrijfsauto’s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28% van verbruik</a:t>
            </a:r>
          </a:p>
          <a:p>
            <a:r>
              <a:rPr lang="en-US" sz="1800" b="0" dirty="0" smtClean="0">
                <a:latin typeface="Calibri" pitchFamily="34" charset="0"/>
                <a:cs typeface="Calibri" pitchFamily="34" charset="0"/>
              </a:rPr>
              <a:t>Crisis</a:t>
            </a:r>
          </a:p>
          <a:p>
            <a:pPr lvl="1"/>
            <a:r>
              <a:rPr lang="en-US" sz="1400" b="0" dirty="0" err="1" smtClean="0">
                <a:latin typeface="Calibri" pitchFamily="34" charset="0"/>
                <a:cs typeface="Calibri" pitchFamily="34" charset="0"/>
              </a:rPr>
              <a:t>In 2009 is verbruik met 2% afgenomen</a:t>
            </a:r>
          </a:p>
          <a:p>
            <a:pPr lvl="2"/>
            <a:r>
              <a:rPr lang="en-US" sz="1200" b="0" dirty="0" err="1" smtClean="0">
                <a:latin typeface="Calibri" pitchFamily="34" charset="0"/>
                <a:cs typeface="Calibri" pitchFamily="34" charset="0"/>
              </a:rPr>
              <a:t>Scheepvaart</a:t>
            </a:r>
          </a:p>
          <a:p>
            <a:pPr lvl="2"/>
            <a:r>
              <a:rPr lang="en-US" sz="1200" b="0" dirty="0" err="1" smtClean="0">
                <a:latin typeface="Calibri" pitchFamily="34" charset="0"/>
                <a:cs typeface="Calibri" pitchFamily="34" charset="0"/>
              </a:rPr>
              <a:t>Zware bedrijfsvoertuigen</a:t>
            </a:r>
          </a:p>
        </p:txBody>
      </p:sp>
      <p:pic>
        <p:nvPicPr>
          <p:cNvPr id="6146" name="Picture 2"/>
          <p:cNvPicPr>
            <a:picLocks noChangeAspect="1" noChangeArrowheads="1"/>
          </p:cNvPicPr>
          <p:nvPr/>
        </p:nvPicPr>
        <p:blipFill>
          <a:blip r:embed="rId2" cstate="print"/>
          <a:srcRect/>
          <a:stretch>
            <a:fillRect/>
          </a:stretch>
        </p:blipFill>
        <p:spPr bwMode="auto">
          <a:xfrm>
            <a:off x="3476625" y="1085850"/>
            <a:ext cx="5667375" cy="57721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343400" cy="1143000"/>
          </a:xfrm>
        </p:spPr>
        <p:txBody>
          <a:bodyPr>
            <a:normAutofit/>
          </a:bodyPr>
          <a:lstStyle/>
          <a:p>
            <a:r>
              <a:rPr lang="en-US" i="1" kern="1200" dirty="0" smtClean="0">
                <a:solidFill>
                  <a:srgbClr val="000099"/>
                </a:solidFill>
                <a:ea typeface="+mn-ea"/>
                <a:cs typeface="+mn-cs"/>
              </a:rPr>
              <a:t>Land en </a:t>
            </a:r>
            <a:r>
              <a:rPr lang="en-US" i="1" kern="1200" dirty="0" err="1" smtClean="0">
                <a:solidFill>
                  <a:srgbClr val="000099"/>
                </a:solidFill>
                <a:ea typeface="+mn-ea"/>
                <a:cs typeface="+mn-cs"/>
              </a:rPr>
              <a:t>tuinbouw</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447800"/>
            <a:ext cx="4419600" cy="4525963"/>
          </a:xfrm>
        </p:spPr>
        <p:txBody>
          <a:bodyPr>
            <a:normAutofit/>
          </a:bodyPr>
          <a:lstStyle/>
          <a:p>
            <a:r>
              <a:rPr lang="en-US" sz="1800" b="0" dirty="0" err="1" smtClean="0">
                <a:latin typeface="Calibri" pitchFamily="34" charset="0"/>
                <a:cs typeface="Calibri" pitchFamily="34" charset="0"/>
              </a:rPr>
              <a:t>Energie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in 2008</a:t>
            </a:r>
          </a:p>
          <a:p>
            <a:pPr lvl="1"/>
            <a:r>
              <a:rPr lang="en-US" sz="1400" b="0" dirty="0" err="1" smtClean="0">
                <a:latin typeface="Calibri" pitchFamily="34" charset="0"/>
                <a:cs typeface="Calibri" pitchFamily="34" charset="0"/>
              </a:rPr>
              <a:t>Totaal 128.9 PJ (6.0 kWh/d gemiddeld)</a:t>
            </a:r>
          </a:p>
          <a:p>
            <a:pPr lvl="1"/>
            <a:r>
              <a:rPr lang="en-US" sz="1400" b="0" dirty="0" err="1" smtClean="0">
                <a:latin typeface="Calibri" pitchFamily="34" charset="0"/>
                <a:cs typeface="Calibri" pitchFamily="34" charset="0"/>
              </a:rPr>
              <a:t>Glastuinbouw domineert: 113.6 PJ</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kassen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isoleren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beter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Gebruik daalt tm 2006</a:t>
            </a:r>
          </a:p>
          <a:p>
            <a:r>
              <a:rPr lang="en-US" sz="1800" b="0" dirty="0" err="1" smtClean="0">
                <a:latin typeface="Calibri" pitchFamily="34" charset="0"/>
                <a:cs typeface="Calibri" pitchFamily="34" charset="0"/>
              </a:rPr>
              <a:t>Vanaf</a:t>
            </a:r>
            <a:r>
              <a:rPr lang="en-US" sz="1800" b="0" dirty="0" smtClean="0">
                <a:latin typeface="Calibri" pitchFamily="34" charset="0"/>
                <a:cs typeface="Calibri" pitchFamily="34" charset="0"/>
              </a:rPr>
              <a:t> 2006 </a:t>
            </a:r>
            <a:r>
              <a:rPr lang="en-US" sz="1800" b="0" dirty="0" err="1" smtClean="0">
                <a:latin typeface="Calibri" pitchFamily="34" charset="0"/>
                <a:cs typeface="Calibri" pitchFamily="34" charset="0"/>
              </a:rPr>
              <a:t>verkoopt</a:t>
            </a:r>
            <a:r>
              <a:rPr lang="en-US" sz="1800" b="0" dirty="0" smtClean="0">
                <a:latin typeface="Calibri" pitchFamily="34" charset="0"/>
                <a:cs typeface="Calibri" pitchFamily="34" charset="0"/>
              </a:rPr>
              <a:t> men </a:t>
            </a:r>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In 2009 in totaal 13.4 PJ (2008: 17.3 PJ)</a:t>
            </a:r>
          </a:p>
          <a:p>
            <a:pPr lvl="1"/>
            <a:r>
              <a:rPr lang="en-US" sz="1400" b="0" dirty="0" err="1" smtClean="0">
                <a:latin typeface="Calibri" pitchFamily="34" charset="0"/>
                <a:cs typeface="Calibri" pitchFamily="34" charset="0"/>
              </a:rPr>
              <a:t>Nieuwe installaties: warmtekrachtkoppeling</a:t>
            </a:r>
          </a:p>
          <a:p>
            <a:pPr lvl="2"/>
            <a:r>
              <a:rPr lang="en-US" sz="1200" b="0" dirty="0" err="1" smtClean="0">
                <a:latin typeface="Calibri" pitchFamily="34" charset="0"/>
                <a:cs typeface="Calibri" pitchFamily="34" charset="0"/>
              </a:rPr>
              <a:t>Wek warmte en elektriciteit op</a:t>
            </a:r>
          </a:p>
          <a:p>
            <a:r>
              <a:rPr lang="en-US" sz="1800" b="0" dirty="0" err="1" smtClean="0">
                <a:latin typeface="Calibri" pitchFamily="34" charset="0"/>
                <a:cs typeface="Calibri" pitchFamily="34" charset="0"/>
              </a:rPr>
              <a:t>Tractoren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brandstof</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 rond de 10 PJ</a:t>
            </a:r>
          </a:p>
          <a:p>
            <a:pPr lvl="1"/>
            <a:r>
              <a:rPr lang="en-US" sz="1400" b="0" dirty="0" err="1" smtClean="0">
                <a:latin typeface="Calibri" pitchFamily="34" charset="0"/>
                <a:cs typeface="Calibri" pitchFamily="34" charset="0"/>
              </a:rPr>
              <a:t>Valt onder Verkeer en vervoer</a:t>
            </a:r>
          </a:p>
          <a:p>
            <a:pPr lvl="1"/>
            <a:endParaRPr lang="en-US" sz="1400" b="0" dirty="0">
              <a:latin typeface="Calibri" pitchFamily="34" charset="0"/>
              <a:cs typeface="Calibri" pitchFamily="34" charset="0"/>
            </a:endParaRPr>
          </a:p>
        </p:txBody>
      </p:sp>
      <p:pic>
        <p:nvPicPr>
          <p:cNvPr id="1026" name="Picture 2" descr="C:\Users\jo\Desktop\0013_001g_clo_10_nl.jpg"/>
          <p:cNvPicPr>
            <a:picLocks noChangeAspect="1" noChangeArrowheads="1"/>
          </p:cNvPicPr>
          <p:nvPr/>
        </p:nvPicPr>
        <p:blipFill>
          <a:blip r:embed="rId2" cstate="print"/>
          <a:srcRect/>
          <a:stretch>
            <a:fillRect/>
          </a:stretch>
        </p:blipFill>
        <p:spPr bwMode="auto">
          <a:xfrm>
            <a:off x="4953000" y="0"/>
            <a:ext cx="4038600" cy="2695035"/>
          </a:xfrm>
          <a:prstGeom prst="rect">
            <a:avLst/>
          </a:prstGeom>
          <a:noFill/>
        </p:spPr>
      </p:pic>
      <p:pic>
        <p:nvPicPr>
          <p:cNvPr id="1027" name="Picture 3" descr="C:\Users\jo\Desktop\0013_004g_clo_10_nl.jpg"/>
          <p:cNvPicPr>
            <a:picLocks noChangeAspect="1" noChangeArrowheads="1"/>
          </p:cNvPicPr>
          <p:nvPr/>
        </p:nvPicPr>
        <p:blipFill>
          <a:blip r:embed="rId3" cstate="print"/>
          <a:srcRect/>
          <a:stretch>
            <a:fillRect/>
          </a:stretch>
        </p:blipFill>
        <p:spPr bwMode="auto">
          <a:xfrm>
            <a:off x="5715000" y="2438400"/>
            <a:ext cx="3429000" cy="2288237"/>
          </a:xfrm>
          <a:prstGeom prst="rect">
            <a:avLst/>
          </a:prstGeom>
          <a:noFill/>
        </p:spPr>
      </p:pic>
      <p:pic>
        <p:nvPicPr>
          <p:cNvPr id="1028" name="Picture 4" descr="C:\Users\jo\Desktop\0013_005g_clo_10_nl.jpg"/>
          <p:cNvPicPr>
            <a:picLocks noChangeAspect="1" noChangeArrowheads="1"/>
          </p:cNvPicPr>
          <p:nvPr/>
        </p:nvPicPr>
        <p:blipFill>
          <a:blip r:embed="rId4" cstate="print"/>
          <a:srcRect/>
          <a:stretch>
            <a:fillRect/>
          </a:stretch>
        </p:blipFill>
        <p:spPr bwMode="auto">
          <a:xfrm>
            <a:off x="5715000" y="4569763"/>
            <a:ext cx="3429000" cy="2288237"/>
          </a:xfrm>
          <a:prstGeom prst="rect">
            <a:avLst/>
          </a:prstGeom>
          <a:noFill/>
        </p:spPr>
      </p:pic>
      <p:pic>
        <p:nvPicPr>
          <p:cNvPr id="1029" name="Picture 5" descr="C:\Users\jo\Desktop\0013_003g_clo_10_nl.jpg"/>
          <p:cNvPicPr>
            <a:picLocks noChangeAspect="1" noChangeArrowheads="1"/>
          </p:cNvPicPr>
          <p:nvPr/>
        </p:nvPicPr>
        <p:blipFill>
          <a:blip r:embed="rId5" cstate="print"/>
          <a:srcRect/>
          <a:stretch>
            <a:fillRect/>
          </a:stretch>
        </p:blipFill>
        <p:spPr bwMode="auto">
          <a:xfrm>
            <a:off x="2819400" y="4876800"/>
            <a:ext cx="2827914" cy="1981200"/>
          </a:xfrm>
          <a:prstGeom prst="rect">
            <a:avLst/>
          </a:prstGeom>
          <a:noFill/>
        </p:spPr>
      </p:pic>
      <p:pic>
        <p:nvPicPr>
          <p:cNvPr id="1030" name="Picture 6" descr="C:\Users\jo\Desktop\0013_002g_clo_10_nl.jpg"/>
          <p:cNvPicPr>
            <a:picLocks noChangeAspect="1" noChangeArrowheads="1"/>
          </p:cNvPicPr>
          <p:nvPr/>
        </p:nvPicPr>
        <p:blipFill>
          <a:blip r:embed="rId6" cstate="print"/>
          <a:srcRect/>
          <a:stretch>
            <a:fillRect/>
          </a:stretch>
        </p:blipFill>
        <p:spPr bwMode="auto">
          <a:xfrm>
            <a:off x="0" y="4900560"/>
            <a:ext cx="2794000" cy="195744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91000" cy="1143000"/>
          </a:xfrm>
        </p:spPr>
        <p:txBody>
          <a:bodyPr/>
          <a:lstStyle/>
          <a:p>
            <a:r>
              <a:rPr lang="en-US" i="1" kern="1200" dirty="0" err="1" smtClean="0">
                <a:solidFill>
                  <a:srgbClr val="000099"/>
                </a:solidFill>
                <a:ea typeface="+mn-ea"/>
                <a:cs typeface="+mn-cs"/>
              </a:rPr>
              <a:t>Industrie</a:t>
            </a:r>
            <a:endParaRPr lang="en-US" i="1" kern="1200" dirty="0">
              <a:solidFill>
                <a:srgbClr val="000099"/>
              </a:solidFill>
              <a:ea typeface="+mn-ea"/>
              <a:cs typeface="+mn-cs"/>
            </a:endParaRPr>
          </a:p>
        </p:txBody>
      </p:sp>
      <p:sp>
        <p:nvSpPr>
          <p:cNvPr id="3" name="Content Placeholder 2"/>
          <p:cNvSpPr>
            <a:spLocks noGrp="1"/>
          </p:cNvSpPr>
          <p:nvPr>
            <p:ph sz="half" idx="1"/>
          </p:nvPr>
        </p:nvSpPr>
        <p:spPr/>
        <p:txBody>
          <a:bodyPr>
            <a:normAutofit/>
          </a:bodyPr>
          <a:lstStyle/>
          <a:p>
            <a:r>
              <a:rPr lang="en-US" sz="1800" b="0" dirty="0" err="1" smtClean="0">
                <a:latin typeface="Calibri" pitchFamily="34" charset="0"/>
                <a:cs typeface="Calibri" pitchFamily="34" charset="0"/>
              </a:rPr>
              <a:t>Inzet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als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Grondstof</a:t>
            </a:r>
          </a:p>
          <a:p>
            <a:pPr lvl="1"/>
            <a:r>
              <a:rPr lang="en-US" sz="1400" b="0" dirty="0" err="1" smtClean="0">
                <a:latin typeface="Calibri" pitchFamily="34" charset="0"/>
                <a:cs typeface="Calibri" pitchFamily="34" charset="0"/>
              </a:rPr>
              <a:t>Omgezet naar andere energieproducten</a:t>
            </a:r>
          </a:p>
          <a:p>
            <a:r>
              <a:rPr lang="en-US" sz="1800" b="0" dirty="0" err="1" smtClean="0">
                <a:latin typeface="Calibri" pitchFamily="34" charset="0"/>
                <a:cs typeface="Calibri" pitchFamily="34" charset="0"/>
              </a:rPr>
              <a:t>Chemische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industrie</a:t>
            </a:r>
            <a:r>
              <a:rPr lang="en-US" sz="1800" b="0" dirty="0" smtClean="0">
                <a:latin typeface="Calibri" pitchFamily="34" charset="0"/>
                <a:cs typeface="Calibri" pitchFamily="34" charset="0"/>
              </a:rPr>
              <a:t> is </a:t>
            </a:r>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verbruiker</a:t>
            </a:r>
            <a:endParaRPr lang="en-US" sz="1800" b="0" dirty="0">
              <a:latin typeface="Calibri" pitchFamily="34" charset="0"/>
              <a:cs typeface="Calibri" pitchFamily="34" charset="0"/>
            </a:endParaRPr>
          </a:p>
        </p:txBody>
      </p:sp>
      <p:pic>
        <p:nvPicPr>
          <p:cNvPr id="5123" name="Picture 3"/>
          <p:cNvPicPr>
            <a:picLocks noChangeAspect="1" noChangeArrowheads="1"/>
          </p:cNvPicPr>
          <p:nvPr/>
        </p:nvPicPr>
        <p:blipFill>
          <a:blip r:embed="rId2" cstate="print"/>
          <a:srcRect/>
          <a:stretch>
            <a:fillRect/>
          </a:stretch>
        </p:blipFill>
        <p:spPr bwMode="auto">
          <a:xfrm>
            <a:off x="4153320" y="0"/>
            <a:ext cx="4990680" cy="6857999"/>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0"/>
            <a:ext cx="7772400" cy="1143000"/>
          </a:xfrm>
        </p:spPr>
        <p:txBody>
          <a:bodyPr/>
          <a:lstStyle/>
          <a:p>
            <a:r>
              <a:rPr lang="nl-NL" i="1" kern="1200" smtClean="0">
                <a:solidFill>
                  <a:srgbClr val="000099"/>
                </a:solidFill>
                <a:ea typeface="+mn-ea"/>
                <a:cs typeface="+mn-cs"/>
              </a:rPr>
              <a:t>Back-up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Warmteopslag in de bodem</a:t>
            </a:r>
          </a:p>
          <a:p>
            <a:pPr lvl="1"/>
            <a:r>
              <a:rPr lang="en-US" sz="1400" b="0" smtClean="0">
                <a:latin typeface="Calibri" pitchFamily="34" charset="0"/>
                <a:cs typeface="Calibri" pitchFamily="34" charset="0"/>
              </a:rPr>
              <a:t>Stel je hebt een zonnepaneel en je wilt de warmte van de zomer in de grond opslaan</a:t>
            </a:r>
          </a:p>
          <a:p>
            <a:pPr lvl="1"/>
            <a:r>
              <a:rPr lang="en-US" sz="1400" b="0" smtClean="0">
                <a:latin typeface="Calibri" pitchFamily="34" charset="0"/>
                <a:cs typeface="Calibri" pitchFamily="34" charset="0"/>
              </a:rPr>
              <a:t>Hoe groot moet een rots van 50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 zijn om een huis 1 maand van warmte te kunnen voorzien?</a:t>
            </a:r>
          </a:p>
          <a:p>
            <a:pPr lvl="1"/>
            <a:r>
              <a:rPr lang="en-US" sz="1400" b="0" smtClean="0">
                <a:latin typeface="Calibri" pitchFamily="34" charset="0"/>
                <a:cs typeface="Calibri" pitchFamily="34" charset="0"/>
              </a:rPr>
              <a:t>De warmtecapaciteit van graniet is 820 J/(kg K)</a:t>
            </a:r>
          </a:p>
          <a:p>
            <a:pPr lvl="1"/>
            <a:r>
              <a:rPr lang="en-US" sz="1400" b="0" smtClean="0">
                <a:latin typeface="Calibri" pitchFamily="34" charset="0"/>
                <a:cs typeface="Calibri" pitchFamily="34" charset="0"/>
              </a:rPr>
              <a:t>De warmte nodig voor het huis is 24 kWh/d en de temperatuur van het huis is 16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Dat is een stuk graniet van 6 x 6 x 1 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Zit de warmte nog wel in die rots in de winter?</a:t>
            </a:r>
          </a:p>
          <a:p>
            <a:pPr lvl="1"/>
            <a:r>
              <a:rPr lang="en-US" sz="1400" b="0" smtClean="0">
                <a:latin typeface="Calibri" pitchFamily="34" charset="0"/>
                <a:cs typeface="Calibri" pitchFamily="34" charset="0"/>
              </a:rPr>
              <a:t>Een puntvormige warmtebron zal zijn energie spreiden volgens</a:t>
            </a:r>
          </a:p>
          <a:p>
            <a:pPr lvl="2"/>
            <a:r>
              <a:rPr lang="en-US" sz="1000" b="0" smtClean="0">
                <a:latin typeface="Calibri" pitchFamily="34" charset="0"/>
                <a:cs typeface="Calibri" pitchFamily="34" charset="0"/>
              </a:rPr>
              <a:t>Warmtecapaciteit </a:t>
            </a:r>
            <a:r>
              <a:rPr lang="en-US" sz="1000" b="0" i="1" smtClean="0">
                <a:latin typeface="Calibri" pitchFamily="34" charset="0"/>
                <a:cs typeface="Calibri" pitchFamily="34" charset="0"/>
              </a:rPr>
              <a:t>C</a:t>
            </a:r>
          </a:p>
          <a:p>
            <a:pPr lvl="2"/>
            <a:r>
              <a:rPr lang="en-US" sz="1000" b="0" smtClean="0">
                <a:latin typeface="Calibri" pitchFamily="34" charset="0"/>
                <a:cs typeface="Calibri" pitchFamily="34" charset="0"/>
              </a:rPr>
              <a:t>Dichtheid van de grond </a:t>
            </a:r>
            <a:r>
              <a:rPr lang="en-US" sz="1000" b="0" i="1" smtClean="0">
                <a:latin typeface="Symbol" pitchFamily="18" charset="2"/>
                <a:cs typeface="Calibri" pitchFamily="34" charset="0"/>
              </a:rPr>
              <a:t>r</a:t>
            </a:r>
          </a:p>
          <a:p>
            <a:pPr lvl="2"/>
            <a:r>
              <a:rPr lang="en-US" sz="1000" b="0" smtClean="0">
                <a:latin typeface="Calibri" pitchFamily="34" charset="0"/>
                <a:cs typeface="Calibri" pitchFamily="34" charset="0"/>
              </a:rPr>
              <a:t>Warmtegeleidingscoefficient </a:t>
            </a:r>
            <a:r>
              <a:rPr lang="en-US" sz="1000" b="0" i="1" smtClean="0">
                <a:latin typeface="Symbol" pitchFamily="18" charset="2"/>
                <a:cs typeface="Calibri" pitchFamily="34" charset="0"/>
              </a:rPr>
              <a:t>k</a:t>
            </a:r>
          </a:p>
          <a:p>
            <a:pPr lvl="1"/>
            <a:r>
              <a:rPr lang="en-US" sz="1400" b="0" smtClean="0">
                <a:latin typeface="Calibri" pitchFamily="34" charset="0"/>
                <a:cs typeface="Calibri" pitchFamily="34" charset="0"/>
              </a:rPr>
              <a:t>Dat levert een Gausscurve met breedte</a:t>
            </a:r>
          </a:p>
          <a:p>
            <a:pPr lvl="2"/>
            <a:r>
              <a:rPr lang="en-US" sz="1000" b="0" smtClean="0">
                <a:latin typeface="Calibri" pitchFamily="34" charset="0"/>
                <a:cs typeface="Calibri" pitchFamily="34" charset="0"/>
              </a:rPr>
              <a:t>Invullen van de getallen voor graniet geeft 6 m</a:t>
            </a:r>
          </a:p>
          <a:p>
            <a:pPr lvl="1"/>
            <a:r>
              <a:rPr lang="en-US" sz="1400" b="0" smtClean="0">
                <a:latin typeface="Calibri" pitchFamily="34" charset="0"/>
                <a:cs typeface="Calibri" pitchFamily="34" charset="0"/>
              </a:rPr>
              <a:t>Dus een opslaggebied in de orde van 20 x 20 x 20 m zou voldoende moeten zijn om de warmte een halfjaar vast te houden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grpSp>
        <p:nvGrpSpPr>
          <p:cNvPr id="12" name="Groep 11"/>
          <p:cNvGrpSpPr/>
          <p:nvPr/>
        </p:nvGrpSpPr>
        <p:grpSpPr>
          <a:xfrm>
            <a:off x="5851360" y="4531896"/>
            <a:ext cx="1768640" cy="838200"/>
            <a:chOff x="3031960" y="4419600"/>
            <a:chExt cx="1768640" cy="838200"/>
          </a:xfrm>
        </p:grpSpPr>
        <p:sp>
          <p:nvSpPr>
            <p:cNvPr id="10" name="Afgeronde rechthoek 9"/>
            <p:cNvSpPr/>
            <p:nvPr/>
          </p:nvSpPr>
          <p:spPr bwMode="auto">
            <a:xfrm>
              <a:off x="3031960" y="4423608"/>
              <a:ext cx="1768640" cy="834192"/>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1" name="Object 10"/>
            <p:cNvGraphicFramePr>
              <a:graphicFrameLocks noChangeAspect="1"/>
            </p:cNvGraphicFramePr>
            <p:nvPr/>
          </p:nvGraphicFramePr>
          <p:xfrm>
            <a:off x="3079749" y="4419600"/>
            <a:ext cx="1671701" cy="795338"/>
          </p:xfrm>
          <a:graphic>
            <a:graphicData uri="http://schemas.openxmlformats.org/presentationml/2006/ole">
              <p:oleObj spid="_x0000_s328706" name="Equation" r:id="rId4" imgW="1066680" imgH="507960" progId="Equation.DSMT4">
                <p:embed/>
              </p:oleObj>
            </a:graphicData>
          </a:graphic>
        </p:graphicFrame>
      </p:grpSp>
      <p:graphicFrame>
        <p:nvGraphicFramePr>
          <p:cNvPr id="15" name="Object 14"/>
          <p:cNvGraphicFramePr>
            <a:graphicFrameLocks noChangeAspect="1"/>
          </p:cNvGraphicFramePr>
          <p:nvPr/>
        </p:nvGraphicFramePr>
        <p:xfrm>
          <a:off x="3962400" y="5324478"/>
          <a:ext cx="646112" cy="542922"/>
        </p:xfrm>
        <a:graphic>
          <a:graphicData uri="http://schemas.openxmlformats.org/presentationml/2006/ole">
            <p:oleObj spid="_x0000_s328707" name="Equation" r:id="rId5" imgW="558720" imgH="469800" progId="Equation.DSMT4">
              <p:embed/>
            </p:oleObj>
          </a:graphicData>
        </a:graphic>
      </p:graphicFrame>
      <p:grpSp>
        <p:nvGrpSpPr>
          <p:cNvPr id="19" name="Groep 18"/>
          <p:cNvGrpSpPr/>
          <p:nvPr/>
        </p:nvGrpSpPr>
        <p:grpSpPr>
          <a:xfrm>
            <a:off x="1091514" y="2728785"/>
            <a:ext cx="7848600" cy="700215"/>
            <a:chOff x="1091514" y="2728785"/>
            <a:chExt cx="7848600" cy="700215"/>
          </a:xfrm>
        </p:grpSpPr>
        <p:sp>
          <p:nvSpPr>
            <p:cNvPr id="17" name="Afgeronde rechthoek 16"/>
            <p:cNvSpPr/>
            <p:nvPr/>
          </p:nvSpPr>
          <p:spPr bwMode="auto">
            <a:xfrm>
              <a:off x="1091514" y="2728785"/>
              <a:ext cx="7848600" cy="685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8" name="Object 17"/>
            <p:cNvGraphicFramePr>
              <a:graphicFrameLocks noChangeAspect="1"/>
            </p:cNvGraphicFramePr>
            <p:nvPr/>
          </p:nvGraphicFramePr>
          <p:xfrm>
            <a:off x="1143000" y="2775075"/>
            <a:ext cx="7772400" cy="653925"/>
          </p:xfrm>
          <a:graphic>
            <a:graphicData uri="http://schemas.openxmlformats.org/presentationml/2006/ole">
              <p:oleObj spid="_x0000_s328708" name="Equation" r:id="rId6" imgW="5587920" imgH="469800" progId="Equation.DSMT4">
                <p:embed/>
              </p:oleObj>
            </a:graphicData>
          </a:graphic>
        </p:graphicFrame>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cstate="print"/>
          <a:srcRect/>
          <a:stretch>
            <a:fillRect/>
          </a:stretch>
        </p:blipFill>
        <p:spPr bwMode="auto">
          <a:xfrm>
            <a:off x="4867926" y="4572000"/>
            <a:ext cx="4504674" cy="3048000"/>
          </a:xfrm>
          <a:prstGeom prst="rect">
            <a:avLst/>
          </a:prstGeom>
          <a:noFill/>
          <a:ln w="9525">
            <a:noFill/>
            <a:miter lim="800000"/>
            <a:headEnd/>
            <a:tailEnd/>
          </a:ln>
        </p:spPr>
      </p:pic>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3733800"/>
          </a:xfrm>
        </p:spPr>
        <p:txBody>
          <a:bodyPr/>
          <a:lstStyle/>
          <a:p>
            <a:r>
              <a:rPr lang="en-US" sz="1800" b="0" smtClean="0">
                <a:latin typeface="Calibri" pitchFamily="34" charset="0"/>
                <a:cs typeface="Calibri" pitchFamily="34" charset="0"/>
              </a:rPr>
              <a:t>Voor een typische auto op fossiele brandstof</a:t>
            </a:r>
          </a:p>
          <a:p>
            <a:pPr lvl="1"/>
            <a:r>
              <a:rPr lang="en-US" sz="1400" b="0" smtClean="0">
                <a:latin typeface="Calibri" pitchFamily="34" charset="0"/>
                <a:cs typeface="Calibri" pitchFamily="34" charset="0"/>
              </a:rPr>
              <a:t>Optrekken en afremmen</a:t>
            </a:r>
          </a:p>
          <a:p>
            <a:pPr lvl="1"/>
            <a:r>
              <a:rPr lang="en-US" sz="1400" b="0" smtClean="0">
                <a:latin typeface="Calibri" pitchFamily="34" charset="0"/>
                <a:cs typeface="Calibri" pitchFamily="34" charset="0"/>
              </a:rPr>
              <a:t>Luchtweerstand</a:t>
            </a:r>
          </a:p>
          <a:p>
            <a:pPr lvl="1"/>
            <a:r>
              <a:rPr lang="en-US" sz="1400" b="0" smtClean="0">
                <a:latin typeface="Calibri" pitchFamily="34" charset="0"/>
                <a:cs typeface="Calibri" pitchFamily="34" charset="0"/>
              </a:rPr>
              <a:t>Rolweerstand</a:t>
            </a:r>
          </a:p>
          <a:p>
            <a:pPr lvl="1"/>
            <a:r>
              <a:rPr lang="en-US" sz="1400" b="0" smtClean="0">
                <a:latin typeface="Calibri" pitchFamily="34" charset="0"/>
                <a:cs typeface="Calibri" pitchFamily="34" charset="0"/>
              </a:rPr>
              <a:t>Warmte (ongeveer 75% van de energie wordt weggegooid als warmte, omdat de energieconversie inefficient is)</a:t>
            </a:r>
          </a:p>
          <a:p>
            <a:r>
              <a:rPr lang="en-US" sz="1800" b="0" smtClean="0">
                <a:latin typeface="Calibri" pitchFamily="34" charset="0"/>
                <a:cs typeface="Calibri" pitchFamily="34" charset="0"/>
              </a:rPr>
              <a:t>Optrekken en dan afremmen</a:t>
            </a:r>
          </a:p>
          <a:p>
            <a:pPr lvl="1"/>
            <a:r>
              <a:rPr lang="en-US" sz="1400" b="0" smtClean="0">
                <a:latin typeface="Calibri" pitchFamily="34" charset="0"/>
                <a:cs typeface="Calibri" pitchFamily="34" charset="0"/>
              </a:rPr>
              <a:t>Auto’s hebben meestal geen constante snelheid</a:t>
            </a:r>
          </a:p>
          <a:p>
            <a:pPr lvl="2"/>
            <a:r>
              <a:rPr lang="en-US" sz="1000" b="0" smtClean="0">
                <a:latin typeface="Calibri" pitchFamily="34" charset="0"/>
                <a:cs typeface="Calibri" pitchFamily="34" charset="0"/>
              </a:rPr>
              <a:t>Stoplichten, verkeersborden, etc.</a:t>
            </a:r>
          </a:p>
          <a:p>
            <a:pPr lvl="1"/>
            <a:r>
              <a:rPr lang="en-US" sz="1400" b="0" smtClean="0">
                <a:latin typeface="Calibri" pitchFamily="34" charset="0"/>
                <a:cs typeface="Calibri" pitchFamily="34" charset="0"/>
              </a:rPr>
              <a:t>Massa van de auto </a:t>
            </a:r>
            <a:r>
              <a:rPr lang="en-US" sz="1400" b="0" i="1" smtClean="0">
                <a:latin typeface="Calibri" pitchFamily="34" charset="0"/>
                <a:cs typeface="Calibri" pitchFamily="34" charset="0"/>
              </a:rPr>
              <a:t>m</a:t>
            </a:r>
            <a:r>
              <a:rPr lang="en-US" sz="1400" b="0" smtClean="0">
                <a:latin typeface="Calibri" pitchFamily="34" charset="0"/>
                <a:cs typeface="Calibri" pitchFamily="34" charset="0"/>
              </a:rPr>
              <a:t> wordt versneld tot snelheid </a:t>
            </a:r>
            <a:r>
              <a:rPr lang="en-US" sz="1400" b="0" i="1" smtClean="0">
                <a:latin typeface="Calibri" pitchFamily="34" charset="0"/>
                <a:cs typeface="Calibri" pitchFamily="34" charset="0"/>
              </a:rPr>
              <a:t>v</a:t>
            </a:r>
          </a:p>
          <a:p>
            <a:pPr lvl="1"/>
            <a:r>
              <a:rPr lang="en-US" sz="1400" b="0" smtClean="0">
                <a:latin typeface="Calibri" pitchFamily="34" charset="0"/>
                <a:cs typeface="Calibri" pitchFamily="34" charset="0"/>
              </a:rPr>
              <a:t>Auto rijdt gemiddeld afstand d en remt dan af</a:t>
            </a:r>
          </a:p>
          <a:p>
            <a:pPr lvl="2"/>
            <a:r>
              <a:rPr lang="en-US" sz="1000" b="0" smtClean="0">
                <a:latin typeface="Calibri" pitchFamily="34" charset="0"/>
                <a:cs typeface="Calibri" pitchFamily="34" charset="0"/>
              </a:rPr>
              <a:t>De kinetische energie wordt dan in warmte omgezet</a:t>
            </a:r>
          </a:p>
          <a:p>
            <a:pPr lvl="2"/>
            <a:r>
              <a:rPr lang="en-US" sz="1000" b="0" smtClean="0">
                <a:latin typeface="Calibri" pitchFamily="34" charset="0"/>
                <a:cs typeface="Calibri" pitchFamily="34" charset="0"/>
              </a:rPr>
              <a:t>De cyclus duurt typisch </a:t>
            </a:r>
            <a:r>
              <a:rPr lang="en-US" sz="1000" b="0" i="1" smtClean="0">
                <a:latin typeface="Calibri" pitchFamily="34" charset="0"/>
                <a:cs typeface="Calibri" pitchFamily="34" charset="0"/>
              </a:rPr>
              <a:t>t = d/v</a:t>
            </a:r>
          </a:p>
          <a:p>
            <a:pPr lvl="1"/>
            <a:r>
              <a:rPr lang="en-US" sz="1400" b="0" smtClean="0">
                <a:latin typeface="Calibri" pitchFamily="34" charset="0"/>
                <a:cs typeface="Calibri" pitchFamily="34" charset="0"/>
              </a:rPr>
              <a:t>Snelheid waarmee energie de remmen in gaat</a:t>
            </a:r>
          </a:p>
          <a:p>
            <a:pPr lvl="1"/>
            <a:r>
              <a:rPr lang="en-US" sz="1400" b="0" smtClean="0">
                <a:latin typeface="Calibri" pitchFamily="34" charset="0"/>
                <a:cs typeface="Calibri" pitchFamily="34" charset="0"/>
              </a:rPr>
              <a:t>De energie wordt in warmte omgezet</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Waar blijft de energie in een auto?</a:t>
            </a:r>
            <a:endParaRPr lang="en-US" i="1" kern="1200" dirty="0" smtClean="0">
              <a:solidFill>
                <a:srgbClr val="000099"/>
              </a:solidFill>
              <a:ea typeface="+mn-ea"/>
              <a:cs typeface="+mn-cs"/>
            </a:endParaRPr>
          </a:p>
        </p:txBody>
      </p:sp>
      <p:pic>
        <p:nvPicPr>
          <p:cNvPr id="304130" name="Picture 2"/>
          <p:cNvPicPr>
            <a:picLocks noChangeAspect="1" noChangeArrowheads="1"/>
          </p:cNvPicPr>
          <p:nvPr/>
        </p:nvPicPr>
        <p:blipFill>
          <a:blip r:embed="rId4" cstate="print"/>
          <a:srcRect/>
          <a:stretch>
            <a:fillRect/>
          </a:stretch>
        </p:blipFill>
        <p:spPr bwMode="auto">
          <a:xfrm>
            <a:off x="5943600" y="2743200"/>
            <a:ext cx="2700337" cy="1287139"/>
          </a:xfrm>
          <a:prstGeom prst="rect">
            <a:avLst/>
          </a:prstGeom>
          <a:noFill/>
          <a:ln w="9525">
            <a:noFill/>
            <a:miter lim="800000"/>
            <a:headEnd/>
            <a:tailEnd/>
          </a:ln>
        </p:spPr>
      </p:pic>
      <p:graphicFrame>
        <p:nvGraphicFramePr>
          <p:cNvPr id="304131" name="Object 3"/>
          <p:cNvGraphicFramePr>
            <a:graphicFrameLocks noChangeAspect="1"/>
          </p:cNvGraphicFramePr>
          <p:nvPr/>
        </p:nvGraphicFramePr>
        <p:xfrm>
          <a:off x="5803900" y="4038600"/>
          <a:ext cx="2959100" cy="803917"/>
        </p:xfrm>
        <a:graphic>
          <a:graphicData uri="http://schemas.openxmlformats.org/presentationml/2006/ole">
            <p:oleObj spid="_x0000_s304131" name="Equation" r:id="rId5" imgW="2197080" imgH="596880" progId="Equation.DSMT4">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4876800"/>
          </a:xfrm>
        </p:spPr>
        <p:txBody>
          <a:bodyPr/>
          <a:lstStyle/>
          <a:p>
            <a:r>
              <a:rPr lang="en-US" sz="1800" b="0" smtClean="0">
                <a:latin typeface="Calibri" pitchFamily="34" charset="0"/>
                <a:cs typeface="Calibri" pitchFamily="34" charset="0"/>
              </a:rPr>
              <a:t>Auto met snelheid </a:t>
            </a:r>
            <a:r>
              <a:rPr lang="en-US" sz="1800" b="0" i="1" smtClean="0">
                <a:latin typeface="Calibri" pitchFamily="34" charset="0"/>
                <a:cs typeface="Calibri" pitchFamily="34" charset="0"/>
              </a:rPr>
              <a:t>v</a:t>
            </a:r>
            <a:r>
              <a:rPr lang="en-US" sz="1800" b="0" smtClean="0">
                <a:latin typeface="Calibri" pitchFamily="34" charset="0"/>
                <a:cs typeface="Calibri" pitchFamily="34" charset="0"/>
              </a:rPr>
              <a:t> creeert een “draaikolk” lucht</a:t>
            </a:r>
          </a:p>
          <a:p>
            <a:pPr lvl="1"/>
            <a:r>
              <a:rPr lang="en-US" sz="1400" b="0" smtClean="0">
                <a:latin typeface="Calibri" pitchFamily="34" charset="0"/>
                <a:cs typeface="Calibri" pitchFamily="34" charset="0"/>
              </a:rPr>
              <a:t>Frontaal oppervlak auto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p>
          <a:p>
            <a:pPr lvl="1"/>
            <a:r>
              <a:rPr lang="en-US" sz="1400" b="0" smtClean="0">
                <a:latin typeface="Calibri" pitchFamily="34" charset="0"/>
                <a:cs typeface="Calibri" pitchFamily="34" charset="0"/>
              </a:rPr>
              <a:t>Drag coefficient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p>
          <a:p>
            <a:pPr lvl="1"/>
            <a:r>
              <a:rPr lang="en-US" sz="1400" b="0" smtClean="0">
                <a:latin typeface="Calibri" pitchFamily="34" charset="0"/>
                <a:cs typeface="Calibri" pitchFamily="34" charset="0"/>
              </a:rPr>
              <a:t>Effectief oppervlak </a:t>
            </a:r>
            <a:r>
              <a:rPr lang="en-US" sz="1400" b="0" i="1" smtClean="0">
                <a:latin typeface="Calibri" pitchFamily="34" charset="0"/>
                <a:cs typeface="Calibri" pitchFamily="34" charset="0"/>
              </a:rPr>
              <a:t>A</a:t>
            </a:r>
            <a:r>
              <a:rPr lang="en-US" sz="1400" b="0" smtClean="0">
                <a:latin typeface="Calibri" pitchFamily="34" charset="0"/>
                <a:cs typeface="Calibri" pitchFamily="34" charset="0"/>
              </a:rPr>
              <a:t> =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 </a:t>
            </a:r>
            <a:r>
              <a:rPr lang="en-US" sz="1400" b="0" smtClean="0">
                <a:latin typeface="Calibri" pitchFamily="34" charset="0"/>
                <a:cs typeface="Calibri" pitchFamily="34" charset="0"/>
              </a:rPr>
              <a:t>x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Massa van draaikolk is </a:t>
            </a:r>
            <a:r>
              <a:rPr lang="en-US" sz="1400" b="0" i="1" smtClean="0">
                <a:latin typeface="Calibri" pitchFamily="34" charset="0"/>
                <a:cs typeface="Calibri" pitchFamily="34" charset="0"/>
              </a:rPr>
              <a:t>m</a:t>
            </a:r>
            <a:r>
              <a:rPr lang="en-US" sz="1400" b="0" baseline="-25000" smtClean="0">
                <a:latin typeface="Calibri" pitchFamily="34" charset="0"/>
                <a:cs typeface="Calibri" pitchFamily="34" charset="0"/>
              </a:rPr>
              <a:t>lucht</a:t>
            </a:r>
            <a:r>
              <a:rPr lang="en-US" sz="1400" b="0" smtClean="0">
                <a:latin typeface="Calibri" pitchFamily="34" charset="0"/>
                <a:cs typeface="Calibri" pitchFamily="34" charset="0"/>
              </a:rPr>
              <a:t> = </a:t>
            </a:r>
            <a:r>
              <a:rPr lang="en-US" sz="1400" b="0" i="1" smtClean="0">
                <a:latin typeface="Symbol" pitchFamily="18" charset="2"/>
                <a:cs typeface="Calibri" pitchFamily="34" charset="0"/>
              </a:rPr>
              <a:t>r</a:t>
            </a:r>
            <a:r>
              <a:rPr lang="en-US" sz="1400" b="0" i="1" smtClean="0">
                <a:latin typeface="Calibri" pitchFamily="34" charset="0"/>
                <a:cs typeface="Calibri" pitchFamily="34" charset="0"/>
              </a:rPr>
              <a:t>Avt</a:t>
            </a:r>
          </a:p>
          <a:p>
            <a:r>
              <a:rPr lang="en-US" sz="1800" b="0" smtClean="0">
                <a:latin typeface="Calibri" pitchFamily="34" charset="0"/>
                <a:cs typeface="Calibri" pitchFamily="34" charset="0"/>
              </a:rPr>
              <a:t>Kinetische energie van draaikolk</a:t>
            </a:r>
          </a:p>
          <a:p>
            <a:r>
              <a:rPr lang="en-US" sz="1800" b="0" smtClean="0">
                <a:latin typeface="Calibri" pitchFamily="34" charset="0"/>
                <a:cs typeface="Calibri" pitchFamily="34" charset="0"/>
              </a:rPr>
              <a:t>Snelheid waarmee kinetische energie in energie van de draaikolk wordt omgezet</a:t>
            </a:r>
          </a:p>
          <a:p>
            <a:r>
              <a:rPr lang="en-US" sz="1800" b="0" smtClean="0">
                <a:latin typeface="Calibri" pitchFamily="34" charset="0"/>
                <a:cs typeface="Calibri" pitchFamily="34" charset="0"/>
              </a:rPr>
              <a:t>Snelheid van energieverlies in auto (vermogen)</a:t>
            </a:r>
          </a:p>
          <a:p>
            <a:endParaRPr lang="en-US" sz="18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Energiedissipatie schaalt met v</a:t>
            </a:r>
            <a:r>
              <a:rPr lang="en-US" sz="1400" b="0" baseline="30000" smtClean="0">
                <a:latin typeface="Calibri" pitchFamily="34" charset="0"/>
                <a:cs typeface="Calibri" pitchFamily="34" charset="0"/>
              </a:rPr>
              <a:t>3</a:t>
            </a:r>
          </a:p>
          <a:p>
            <a:pPr lvl="2"/>
            <a:r>
              <a:rPr lang="en-US" sz="1200" b="0" smtClean="0">
                <a:solidFill>
                  <a:srgbClr val="006600"/>
                </a:solidFill>
                <a:latin typeface="Calibri" pitchFamily="34" charset="0"/>
                <a:cs typeface="Calibri" pitchFamily="34" charset="0"/>
              </a:rPr>
              <a:t>Als we de snelheid halveren, neemt het energieverlies met een factor 8 af, terwijl de rijtijd verdubbelt. We reduceren de consumptie met een factor 4</a:t>
            </a:r>
          </a:p>
          <a:p>
            <a:pPr lvl="1"/>
            <a:r>
              <a:rPr lang="en-US" sz="1400" b="0" smtClean="0">
                <a:latin typeface="Calibri" pitchFamily="34" charset="0"/>
                <a:cs typeface="Calibri" pitchFamily="34" charset="0"/>
              </a:rPr>
              <a:t>Vraag: wat is groter? Luchtweerstand of remmen?</a:t>
            </a:r>
            <a:endParaRPr lang="en-US" sz="1400" b="0" i="1" smtClean="0">
              <a:latin typeface="Calibri" pitchFamily="34" charset="0"/>
              <a:cs typeface="Calibri" pitchFamily="34" charset="0"/>
            </a:endParaRPr>
          </a:p>
          <a:p>
            <a:pPr lvl="1"/>
            <a:r>
              <a:rPr lang="en-US" sz="1400" b="0" smtClean="0">
                <a:latin typeface="Calibri" pitchFamily="34" charset="0"/>
                <a:cs typeface="Calibri" pitchFamily="34" charset="0"/>
              </a:rPr>
              <a:t>Antwoord: dat hangt af van de verhouding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Luchtweerstand</a:t>
            </a:r>
            <a:endParaRPr lang="en-US" i="1" kern="1200" dirty="0" smtClean="0">
              <a:solidFill>
                <a:srgbClr val="000099"/>
              </a:solidFill>
              <a:ea typeface="+mn-ea"/>
              <a:cs typeface="+mn-cs"/>
            </a:endParaRPr>
          </a:p>
        </p:txBody>
      </p:sp>
      <p:pic>
        <p:nvPicPr>
          <p:cNvPr id="305155" name="Picture 3"/>
          <p:cNvPicPr>
            <a:picLocks noChangeAspect="1" noChangeArrowheads="1"/>
          </p:cNvPicPr>
          <p:nvPr/>
        </p:nvPicPr>
        <p:blipFill>
          <a:blip r:embed="rId3" cstate="print"/>
          <a:srcRect/>
          <a:stretch>
            <a:fillRect/>
          </a:stretch>
        </p:blipFill>
        <p:spPr bwMode="auto">
          <a:xfrm>
            <a:off x="5715000" y="1143000"/>
            <a:ext cx="3209804" cy="828675"/>
          </a:xfrm>
          <a:prstGeom prst="rect">
            <a:avLst/>
          </a:prstGeom>
          <a:noFill/>
          <a:ln w="9525">
            <a:noFill/>
            <a:miter lim="800000"/>
            <a:headEnd/>
            <a:tailEnd/>
          </a:ln>
        </p:spPr>
      </p:pic>
      <p:graphicFrame>
        <p:nvGraphicFramePr>
          <p:cNvPr id="305156" name="Object 4"/>
          <p:cNvGraphicFramePr>
            <a:graphicFrameLocks noChangeAspect="1"/>
          </p:cNvGraphicFramePr>
          <p:nvPr/>
        </p:nvGraphicFramePr>
        <p:xfrm>
          <a:off x="6019800" y="2438400"/>
          <a:ext cx="1863725" cy="530225"/>
        </p:xfrm>
        <a:graphic>
          <a:graphicData uri="http://schemas.openxmlformats.org/presentationml/2006/ole">
            <p:oleObj spid="_x0000_s305156" name="Equation" r:id="rId4" imgW="1384200" imgH="393480" progId="Equation.DSMT4">
              <p:embed/>
            </p:oleObj>
          </a:graphicData>
        </a:graphic>
      </p:graphicFrame>
      <p:graphicFrame>
        <p:nvGraphicFramePr>
          <p:cNvPr id="305157" name="Object 5"/>
          <p:cNvGraphicFramePr>
            <a:graphicFrameLocks noChangeAspect="1"/>
          </p:cNvGraphicFramePr>
          <p:nvPr/>
        </p:nvGraphicFramePr>
        <p:xfrm>
          <a:off x="5857875" y="2971800"/>
          <a:ext cx="1762125" cy="769937"/>
        </p:xfrm>
        <a:graphic>
          <a:graphicData uri="http://schemas.openxmlformats.org/presentationml/2006/ole">
            <p:oleObj spid="_x0000_s305157" name="Equation" r:id="rId5" imgW="1307880" imgH="571320" progId="Equation.DSMT4">
              <p:embed/>
            </p:oleObj>
          </a:graphicData>
        </a:graphic>
      </p:graphicFrame>
      <p:graphicFrame>
        <p:nvGraphicFramePr>
          <p:cNvPr id="305158" name="Object 6"/>
          <p:cNvGraphicFramePr>
            <a:graphicFrameLocks noChangeAspect="1"/>
          </p:cNvGraphicFramePr>
          <p:nvPr/>
        </p:nvGraphicFramePr>
        <p:xfrm>
          <a:off x="4572000" y="5616575"/>
          <a:ext cx="1060450" cy="479425"/>
        </p:xfrm>
        <a:graphic>
          <a:graphicData uri="http://schemas.openxmlformats.org/presentationml/2006/ole">
            <p:oleObj spid="_x0000_s305158" name="Equation" r:id="rId6" imgW="787320" imgH="355320" progId="Equation.DSMT4">
              <p:embed/>
            </p:oleObj>
          </a:graphicData>
        </a:graphic>
      </p:graphicFrame>
      <p:graphicFrame>
        <p:nvGraphicFramePr>
          <p:cNvPr id="305159" name="Object 7"/>
          <p:cNvGraphicFramePr>
            <a:graphicFrameLocks noChangeAspect="1"/>
          </p:cNvGraphicFramePr>
          <p:nvPr/>
        </p:nvGraphicFramePr>
        <p:xfrm>
          <a:off x="1436687" y="3934328"/>
          <a:ext cx="6107113" cy="530225"/>
        </p:xfrm>
        <a:graphic>
          <a:graphicData uri="http://schemas.openxmlformats.org/presentationml/2006/ole">
            <p:oleObj spid="_x0000_s305159" name="Equation" r:id="rId7" imgW="4533840" imgH="393480" progId="Equation.DSMT4">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5334000"/>
          </a:xfrm>
        </p:spPr>
        <p:txBody>
          <a:bodyPr/>
          <a:lstStyle/>
          <a:p>
            <a:r>
              <a:rPr lang="en-US" sz="1800" b="0" smtClean="0">
                <a:latin typeface="Calibri" pitchFamily="34" charset="0"/>
                <a:cs typeface="Calibri" pitchFamily="34" charset="0"/>
              </a:rPr>
              <a:t>De afstand </a:t>
            </a:r>
            <a:r>
              <a:rPr lang="en-US" sz="1800" b="0" i="1" smtClean="0">
                <a:latin typeface="Calibri" pitchFamily="34" charset="0"/>
                <a:cs typeface="Calibri" pitchFamily="34" charset="0"/>
              </a:rPr>
              <a:t>d</a:t>
            </a:r>
            <a:r>
              <a:rPr lang="en-US" sz="1800" b="0" baseline="30000" smtClean="0">
                <a:latin typeface="Calibri" pitchFamily="34" charset="0"/>
                <a:cs typeface="Calibri" pitchFamily="34" charset="0"/>
              </a:rPr>
              <a:t>*</a:t>
            </a:r>
            <a:r>
              <a:rPr lang="en-US" sz="1800" b="0" smtClean="0">
                <a:latin typeface="Calibri" pitchFamily="34" charset="0"/>
                <a:cs typeface="Calibri" pitchFamily="34" charset="0"/>
              </a:rPr>
              <a:t> tussen rem-acties</a:t>
            </a: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&lt; d</a:t>
            </a:r>
            <a:r>
              <a:rPr lang="en-US" sz="1400" b="0" baseline="30000" smtClean="0">
                <a:latin typeface="Calibri" pitchFamily="34" charset="0"/>
                <a:cs typeface="Calibri" pitchFamily="34" charset="0"/>
              </a:rPr>
              <a:t>*</a:t>
            </a:r>
            <a:r>
              <a:rPr lang="en-US" sz="1400" b="0" smtClean="0">
                <a:latin typeface="Calibri" pitchFamily="34" charset="0"/>
                <a:cs typeface="Calibri" pitchFamily="34" charset="0"/>
              </a:rPr>
              <a:t> is dissipatie gedomineerd door remmen</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&gt; d</a:t>
            </a:r>
            <a:r>
              <a:rPr lang="en-US" sz="1400" b="0" baseline="30000" smtClean="0">
                <a:latin typeface="Calibri" pitchFamily="34" charset="0"/>
                <a:cs typeface="Calibri" pitchFamily="34" charset="0"/>
              </a:rPr>
              <a:t>* </a:t>
            </a:r>
            <a:r>
              <a:rPr lang="en-US" sz="1400" b="0" smtClean="0">
                <a:latin typeface="Calibri" pitchFamily="34" charset="0"/>
                <a:cs typeface="Calibri" pitchFamily="34" charset="0"/>
              </a:rPr>
              <a:t>is dissipatie gedomineerd door luchtweerstand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Frontaal oppervlak van de auto</a:t>
            </a:r>
          </a:p>
          <a:p>
            <a:r>
              <a:rPr lang="en-US" sz="1800" b="0" smtClean="0">
                <a:latin typeface="Calibri" pitchFamily="34" charset="0"/>
                <a:cs typeface="Calibri" pitchFamily="34" charset="0"/>
              </a:rPr>
              <a:t>Neem aan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d</a:t>
            </a:r>
            <a:r>
              <a:rPr lang="en-US" sz="1800" b="0" smtClean="0">
                <a:latin typeface="Calibri" pitchFamily="34" charset="0"/>
                <a:cs typeface="Calibri" pitchFamily="34" charset="0"/>
              </a:rPr>
              <a:t> </a:t>
            </a:r>
            <a:r>
              <a:rPr lang="en-US" sz="1800" b="0" i="1" smtClean="0">
                <a:latin typeface="Calibri" pitchFamily="34" charset="0"/>
                <a:cs typeface="Calibri" pitchFamily="34" charset="0"/>
              </a:rPr>
              <a:t>= 0.33 en m = 1000 </a:t>
            </a:r>
            <a:r>
              <a:rPr lang="en-US" sz="1800" b="0" smtClean="0">
                <a:latin typeface="Calibri" pitchFamily="34" charset="0"/>
                <a:cs typeface="Calibri" pitchFamily="34" charset="0"/>
              </a:rPr>
              <a:t>kg, dan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Totale dissipatie van een auto</a:t>
            </a:r>
          </a:p>
          <a:p>
            <a:pPr lvl="1"/>
            <a:r>
              <a:rPr lang="en-US" sz="1400" b="0" smtClean="0">
                <a:latin typeface="Calibri" pitchFamily="34" charset="0"/>
                <a:cs typeface="Calibri" pitchFamily="34" charset="0"/>
              </a:rPr>
              <a:t>Hoe kun je energie besparen bij “in de stad” rijden</a:t>
            </a:r>
            <a:endParaRPr lang="en-US" sz="1400" b="0" baseline="30000" smtClean="0">
              <a:latin typeface="Calibri" pitchFamily="34" charset="0"/>
              <a:cs typeface="Calibri" pitchFamily="34" charset="0"/>
            </a:endParaRPr>
          </a:p>
          <a:p>
            <a:pPr lvl="2"/>
            <a:r>
              <a:rPr lang="en-US" sz="1000" b="0" smtClean="0">
                <a:latin typeface="Calibri" pitchFamily="34" charset="0"/>
                <a:cs typeface="Calibri" pitchFamily="34" charset="0"/>
              </a:rPr>
              <a:t>Reduceer de massa van de auto</a:t>
            </a:r>
          </a:p>
          <a:p>
            <a:pPr lvl="2"/>
            <a:r>
              <a:rPr lang="en-US" sz="1000" b="0" smtClean="0">
                <a:latin typeface="Calibri" pitchFamily="34" charset="0"/>
                <a:cs typeface="Calibri" pitchFamily="34" charset="0"/>
              </a:rPr>
              <a:t>Installeer regeneratieve remmen  (halveren de remverliezen)</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Hoe kun je energie besparen “op de snelweg”?</a:t>
            </a:r>
          </a:p>
          <a:p>
            <a:pPr lvl="2"/>
            <a:r>
              <a:rPr lang="en-US" sz="1000" b="0" smtClean="0">
                <a:latin typeface="Calibri" pitchFamily="34" charset="0"/>
                <a:cs typeface="Calibri" pitchFamily="34" charset="0"/>
              </a:rPr>
              <a:t>Reduceer de drag coefficient</a:t>
            </a:r>
          </a:p>
          <a:p>
            <a:pPr lvl="2"/>
            <a:r>
              <a:rPr lang="en-US" sz="1000" b="0" smtClean="0">
                <a:latin typeface="Calibri" pitchFamily="34" charset="0"/>
                <a:cs typeface="Calibri" pitchFamily="34" charset="0"/>
              </a:rPr>
              <a:t>Reduceer het frontale oppervlak</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Merk op dat op de snelweg de verbruikte energie niet afhangt van het aantal passagiers</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Remmen en luchtweerstand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3789944" y="2097504"/>
          <a:ext cx="3197225" cy="325438"/>
        </p:xfrm>
        <a:graphic>
          <a:graphicData uri="http://schemas.openxmlformats.org/presentationml/2006/ole">
            <p:oleObj spid="_x0000_s306178" name="Equation" r:id="rId3" imgW="2374560" imgH="241200" progId="Equation.DSMT4">
              <p:embed/>
            </p:oleObj>
          </a:graphicData>
        </a:graphic>
      </p:graphicFrame>
      <p:graphicFrame>
        <p:nvGraphicFramePr>
          <p:cNvPr id="305157" name="Object 5"/>
          <p:cNvGraphicFramePr>
            <a:graphicFrameLocks noChangeAspect="1"/>
          </p:cNvGraphicFramePr>
          <p:nvPr/>
        </p:nvGraphicFramePr>
        <p:xfrm>
          <a:off x="1295400" y="2719388"/>
          <a:ext cx="3781425" cy="785812"/>
        </p:xfrm>
        <a:graphic>
          <a:graphicData uri="http://schemas.openxmlformats.org/presentationml/2006/ole">
            <p:oleObj spid="_x0000_s306179" name="Equation" r:id="rId4" imgW="2806560" imgH="583920" progId="Equation.DSMT4">
              <p:embed/>
            </p:oleObj>
          </a:graphicData>
        </a:graphic>
      </p:graphicFrame>
      <p:pic>
        <p:nvPicPr>
          <p:cNvPr id="306182" name="Picture 6"/>
          <p:cNvPicPr>
            <a:picLocks noChangeAspect="1" noChangeArrowheads="1"/>
          </p:cNvPicPr>
          <p:nvPr/>
        </p:nvPicPr>
        <p:blipFill>
          <a:blip r:embed="rId5" cstate="print"/>
          <a:srcRect/>
          <a:stretch>
            <a:fillRect/>
          </a:stretch>
        </p:blipFill>
        <p:spPr bwMode="auto">
          <a:xfrm>
            <a:off x="7058092" y="1676400"/>
            <a:ext cx="2085907" cy="5181600"/>
          </a:xfrm>
          <a:prstGeom prst="rect">
            <a:avLst/>
          </a:prstGeom>
          <a:noFill/>
          <a:ln w="9525">
            <a:noFill/>
            <a:miter lim="800000"/>
            <a:headEnd/>
            <a:tailEnd/>
          </a:ln>
        </p:spPr>
      </p:pic>
      <p:graphicFrame>
        <p:nvGraphicFramePr>
          <p:cNvPr id="306183" name="Object 7"/>
          <p:cNvGraphicFramePr>
            <a:graphicFrameLocks noChangeAspect="1"/>
          </p:cNvGraphicFramePr>
          <p:nvPr/>
        </p:nvGraphicFramePr>
        <p:xfrm>
          <a:off x="3771900" y="3622007"/>
          <a:ext cx="2171700" cy="581025"/>
        </p:xfrm>
        <a:graphic>
          <a:graphicData uri="http://schemas.openxmlformats.org/presentationml/2006/ole">
            <p:oleObj spid="_x0000_s306183" name="Equation" r:id="rId6" imgW="1612800" imgH="431640" progId="Equation.DSMT4">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37354</TotalTime>
  <Words>5355</Words>
  <Application>Microsoft Office PowerPoint</Application>
  <PresentationFormat>Brief (216 x 279 mm)</PresentationFormat>
  <Paragraphs>955</Paragraphs>
  <Slides>67</Slides>
  <Notes>48</Notes>
  <HiddenSlides>0</HiddenSlides>
  <MMClips>0</MMClips>
  <ScaleCrop>false</ScaleCrop>
  <HeadingPairs>
    <vt:vector size="6" baseType="variant">
      <vt:variant>
        <vt:lpstr>Thema</vt:lpstr>
      </vt:variant>
      <vt:variant>
        <vt:i4>1</vt:i4>
      </vt:variant>
      <vt:variant>
        <vt:lpstr>Ingesloten OLE-bronprogramma's</vt:lpstr>
      </vt:variant>
      <vt:variant>
        <vt:i4>3</vt:i4>
      </vt:variant>
      <vt:variant>
        <vt:lpstr>Diatitels</vt:lpstr>
      </vt:variant>
      <vt:variant>
        <vt:i4>67</vt:i4>
      </vt:variant>
    </vt:vector>
  </HeadingPairs>
  <TitlesOfParts>
    <vt:vector size="71" baseType="lpstr">
      <vt:lpstr>Default Design</vt:lpstr>
      <vt:lpstr>Photo Editor Photo</vt:lpstr>
      <vt:lpstr>Equation</vt:lpstr>
      <vt:lpstr>MathType 6.0 Equation</vt:lpstr>
      <vt:lpstr>Dia 1</vt:lpstr>
      <vt:lpstr>Dia 2</vt:lpstr>
      <vt:lpstr>Auto’s in Nederlands</vt:lpstr>
      <vt:lpstr>Hoeveel energie verbruikt een auto?</vt:lpstr>
      <vt:lpstr>Hoeveel energie verbruikt een auto?</vt:lpstr>
      <vt:lpstr>Productiekosten van auto</vt:lpstr>
      <vt:lpstr>Waar blijft de energie in een auto?</vt:lpstr>
      <vt:lpstr>Luchtweerstand</vt:lpstr>
      <vt:lpstr>Remmen en luchtweerstand</vt:lpstr>
      <vt:lpstr>Rolweerstand</vt:lpstr>
      <vt:lpstr>Weerstand en voertuigen</vt:lpstr>
      <vt:lpstr>Topsnelheid en motorvermogen</vt:lpstr>
      <vt:lpstr>Efficientie van auto’s</vt:lpstr>
      <vt:lpstr>Nieuwe auto technologie</vt:lpstr>
      <vt:lpstr>Nieuwe auto technologie</vt:lpstr>
      <vt:lpstr>Passagier vervoer</vt:lpstr>
      <vt:lpstr>Conclusies over auto’s</vt:lpstr>
      <vt:lpstr>Vliegtuigen</vt:lpstr>
      <vt:lpstr>Vliegtuigen versus auto’s</vt:lpstr>
      <vt:lpstr>Hoe werkt vliegen?</vt:lpstr>
      <vt:lpstr>Simpel model</vt:lpstr>
      <vt:lpstr>Energieverbruik van vliegtuig</vt:lpstr>
      <vt:lpstr>Cruise-snelheid voor Boeing 747</vt:lpstr>
      <vt:lpstr>Transportkosten</vt:lpstr>
      <vt:lpstr>Verwarming en koeling</vt:lpstr>
      <vt:lpstr>Een warm bad</vt:lpstr>
      <vt:lpstr>Wassen van kleren</vt:lpstr>
      <vt:lpstr>Koelen van voedsel</vt:lpstr>
      <vt:lpstr>Koelen van voedsel</vt:lpstr>
      <vt:lpstr>Verwarming</vt:lpstr>
      <vt:lpstr>Energieverlies en temperatuur</vt:lpstr>
      <vt:lpstr>Passiefhuis</vt:lpstr>
      <vt:lpstr>Wat zetten we op de balans?</vt:lpstr>
      <vt:lpstr>Warmtekrachtkoppeling</vt:lpstr>
      <vt:lpstr>Warmtekrachtkoppeling</vt:lpstr>
      <vt:lpstr>Warmtepomp</vt:lpstr>
      <vt:lpstr>Warmtepomp</vt:lpstr>
      <vt:lpstr>Gadgets, verlichting en spullen…</vt:lpstr>
      <vt:lpstr>Gadgets, enkele voorbeelden</vt:lpstr>
      <vt:lpstr>Gadgets, enkele voorbeelden</vt:lpstr>
      <vt:lpstr>Elektrische apparaten</vt:lpstr>
      <vt:lpstr>Verlichting</vt:lpstr>
      <vt:lpstr>Gloeilamp</vt:lpstr>
      <vt:lpstr>Halogeen lamp</vt:lpstr>
      <vt:lpstr>Fluorescentie lamp</vt:lpstr>
      <vt:lpstr>Straatverlichting</vt:lpstr>
      <vt:lpstr>LED lampen</vt:lpstr>
      <vt:lpstr>Efficientie van lampen</vt:lpstr>
      <vt:lpstr>Wat zetten we op de balans?</vt:lpstr>
      <vt:lpstr>Spullen</vt:lpstr>
      <vt:lpstr>Voorbeelden van spul..</vt:lpstr>
      <vt:lpstr>Voorbeelden van groot spul..</vt:lpstr>
      <vt:lpstr>Transport van spul..</vt:lpstr>
      <vt:lpstr>Voeding</vt:lpstr>
      <vt:lpstr>Drinken van melk</vt:lpstr>
      <vt:lpstr>Energiekosten van vlees</vt:lpstr>
      <vt:lpstr>Voedsel en dieren</vt:lpstr>
      <vt:lpstr>Conclusie</vt:lpstr>
      <vt:lpstr>Aanvoer en verbruik NL</vt:lpstr>
      <vt:lpstr>Energiebalans NL</vt:lpstr>
      <vt:lpstr>Binnenlands verbruik</vt:lpstr>
      <vt:lpstr>Huishoudelijk verbruik</vt:lpstr>
      <vt:lpstr>Verkeer en vervoer</vt:lpstr>
      <vt:lpstr>Land en tuinbouw</vt:lpstr>
      <vt:lpstr>Industrie</vt:lpstr>
      <vt:lpstr>Back-up</vt:lpstr>
      <vt:lpstr>Warmtepomp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1772</cp:revision>
  <cp:lastPrinted>2002-09-13T18:52:55Z</cp:lastPrinted>
  <dcterms:created xsi:type="dcterms:W3CDTF">2001-01-08T10:28:24Z</dcterms:created>
  <dcterms:modified xsi:type="dcterms:W3CDTF">2011-09-29T15:53:31Z</dcterms:modified>
</cp:coreProperties>
</file>