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9"/>
  </p:notesMasterIdLst>
  <p:handoutMasterIdLst>
    <p:handoutMasterId r:id="rId70"/>
  </p:handoutMasterIdLst>
  <p:sldIdLst>
    <p:sldId id="310" r:id="rId2"/>
    <p:sldId id="967" r:id="rId3"/>
    <p:sldId id="1023" r:id="rId4"/>
    <p:sldId id="1024" r:id="rId5"/>
    <p:sldId id="1025" r:id="rId6"/>
    <p:sldId id="1026" r:id="rId7"/>
    <p:sldId id="1027" r:id="rId8"/>
    <p:sldId id="1028" r:id="rId9"/>
    <p:sldId id="1029" r:id="rId10"/>
    <p:sldId id="1030" r:id="rId11"/>
    <p:sldId id="1031" r:id="rId12"/>
    <p:sldId id="1032" r:id="rId13"/>
    <p:sldId id="1033" r:id="rId14"/>
    <p:sldId id="1034" r:id="rId15"/>
    <p:sldId id="1035" r:id="rId16"/>
    <p:sldId id="1020" r:id="rId17"/>
    <p:sldId id="1022" r:id="rId18"/>
    <p:sldId id="1036" r:id="rId19"/>
    <p:sldId id="1037" r:id="rId20"/>
    <p:sldId id="1038" r:id="rId21"/>
    <p:sldId id="1039" r:id="rId22"/>
    <p:sldId id="1040" r:id="rId23"/>
    <p:sldId id="1041" r:id="rId24"/>
    <p:sldId id="1042" r:id="rId25"/>
    <p:sldId id="1043" r:id="rId26"/>
    <p:sldId id="1044" r:id="rId27"/>
    <p:sldId id="1045" r:id="rId28"/>
    <p:sldId id="1046" r:id="rId29"/>
    <p:sldId id="1047" r:id="rId30"/>
    <p:sldId id="1048" r:id="rId31"/>
    <p:sldId id="1049" r:id="rId32"/>
    <p:sldId id="1051" r:id="rId33"/>
    <p:sldId id="1050" r:id="rId34"/>
    <p:sldId id="1052" r:id="rId35"/>
    <p:sldId id="1053" r:id="rId36"/>
    <p:sldId id="1054" r:id="rId37"/>
    <p:sldId id="1056" r:id="rId38"/>
    <p:sldId id="1057" r:id="rId39"/>
    <p:sldId id="1058" r:id="rId40"/>
    <p:sldId id="1059" r:id="rId41"/>
    <p:sldId id="1078" r:id="rId42"/>
    <p:sldId id="1060" r:id="rId43"/>
    <p:sldId id="1061" r:id="rId44"/>
    <p:sldId id="1062" r:id="rId45"/>
    <p:sldId id="1063" r:id="rId46"/>
    <p:sldId id="1064" r:id="rId47"/>
    <p:sldId id="1065" r:id="rId48"/>
    <p:sldId id="1066" r:id="rId49"/>
    <p:sldId id="1067" r:id="rId50"/>
    <p:sldId id="1068" r:id="rId51"/>
    <p:sldId id="1069" r:id="rId52"/>
    <p:sldId id="1070" r:id="rId53"/>
    <p:sldId id="1071" r:id="rId54"/>
    <p:sldId id="1072" r:id="rId55"/>
    <p:sldId id="1073" r:id="rId56"/>
    <p:sldId id="1074" r:id="rId57"/>
    <p:sldId id="1075" r:id="rId58"/>
    <p:sldId id="1076" r:id="rId59"/>
    <p:sldId id="1084" r:id="rId60"/>
    <p:sldId id="1085" r:id="rId61"/>
    <p:sldId id="1079" r:id="rId62"/>
    <p:sldId id="1080" r:id="rId63"/>
    <p:sldId id="1081" r:id="rId64"/>
    <p:sldId id="1082" r:id="rId65"/>
    <p:sldId id="1083" r:id="rId66"/>
    <p:sldId id="1077" r:id="rId67"/>
    <p:sldId id="1055" r:id="rId68"/>
  </p:sldIdLst>
  <p:sldSz cx="9144000" cy="6858000" type="letter"/>
  <p:notesSz cx="7035800" cy="9194800"/>
  <p:defaultTextStyle>
    <a:defPPr>
      <a:defRPr lang="en-US"/>
    </a:defPPr>
    <a:lvl1pPr algn="l" rtl="0" fontAlgn="base">
      <a:spcBef>
        <a:spcPct val="0"/>
      </a:spcBef>
      <a:spcAft>
        <a:spcPct val="0"/>
      </a:spcAft>
      <a:defRPr kern="1200">
        <a:solidFill>
          <a:schemeClr val="tx1"/>
        </a:solidFill>
        <a:latin typeface="Symbol" pitchFamily="18" charset="2"/>
        <a:ea typeface="+mn-ea"/>
        <a:cs typeface="Arial" pitchFamily="34" charset="0"/>
      </a:defRPr>
    </a:lvl1pPr>
    <a:lvl2pPr marL="457200" algn="l" rtl="0" fontAlgn="base">
      <a:spcBef>
        <a:spcPct val="0"/>
      </a:spcBef>
      <a:spcAft>
        <a:spcPct val="0"/>
      </a:spcAft>
      <a:defRPr kern="1200">
        <a:solidFill>
          <a:schemeClr val="tx1"/>
        </a:solidFill>
        <a:latin typeface="Symbol" pitchFamily="18" charset="2"/>
        <a:ea typeface="+mn-ea"/>
        <a:cs typeface="Arial" pitchFamily="34" charset="0"/>
      </a:defRPr>
    </a:lvl2pPr>
    <a:lvl3pPr marL="914400" algn="l" rtl="0" fontAlgn="base">
      <a:spcBef>
        <a:spcPct val="0"/>
      </a:spcBef>
      <a:spcAft>
        <a:spcPct val="0"/>
      </a:spcAft>
      <a:defRPr kern="1200">
        <a:solidFill>
          <a:schemeClr val="tx1"/>
        </a:solidFill>
        <a:latin typeface="Symbol" pitchFamily="18" charset="2"/>
        <a:ea typeface="+mn-ea"/>
        <a:cs typeface="Arial" pitchFamily="34" charset="0"/>
      </a:defRPr>
    </a:lvl3pPr>
    <a:lvl4pPr marL="1371600" algn="l" rtl="0" fontAlgn="base">
      <a:spcBef>
        <a:spcPct val="0"/>
      </a:spcBef>
      <a:spcAft>
        <a:spcPct val="0"/>
      </a:spcAft>
      <a:defRPr kern="1200">
        <a:solidFill>
          <a:schemeClr val="tx1"/>
        </a:solidFill>
        <a:latin typeface="Symbol" pitchFamily="18" charset="2"/>
        <a:ea typeface="+mn-ea"/>
        <a:cs typeface="Arial" pitchFamily="34" charset="0"/>
      </a:defRPr>
    </a:lvl4pPr>
    <a:lvl5pPr marL="1828800" algn="l" rtl="0" fontAlgn="base">
      <a:spcBef>
        <a:spcPct val="0"/>
      </a:spcBef>
      <a:spcAft>
        <a:spcPct val="0"/>
      </a:spcAft>
      <a:defRPr kern="1200">
        <a:solidFill>
          <a:schemeClr val="tx1"/>
        </a:solidFill>
        <a:latin typeface="Symbol" pitchFamily="18" charset="2"/>
        <a:ea typeface="+mn-ea"/>
        <a:cs typeface="Arial" pitchFamily="34" charset="0"/>
      </a:defRPr>
    </a:lvl5pPr>
    <a:lvl6pPr marL="2286000" algn="l" defTabSz="914400" rtl="0" eaLnBrk="1" latinLnBrk="0" hangingPunct="1">
      <a:defRPr kern="1200">
        <a:solidFill>
          <a:schemeClr val="tx1"/>
        </a:solidFill>
        <a:latin typeface="Symbol" pitchFamily="18" charset="2"/>
        <a:ea typeface="+mn-ea"/>
        <a:cs typeface="Arial" pitchFamily="34" charset="0"/>
      </a:defRPr>
    </a:lvl6pPr>
    <a:lvl7pPr marL="2743200" algn="l" defTabSz="914400" rtl="0" eaLnBrk="1" latinLnBrk="0" hangingPunct="1">
      <a:defRPr kern="1200">
        <a:solidFill>
          <a:schemeClr val="tx1"/>
        </a:solidFill>
        <a:latin typeface="Symbol" pitchFamily="18" charset="2"/>
        <a:ea typeface="+mn-ea"/>
        <a:cs typeface="Arial" pitchFamily="34" charset="0"/>
      </a:defRPr>
    </a:lvl7pPr>
    <a:lvl8pPr marL="3200400" algn="l" defTabSz="914400" rtl="0" eaLnBrk="1" latinLnBrk="0" hangingPunct="1">
      <a:defRPr kern="1200">
        <a:solidFill>
          <a:schemeClr val="tx1"/>
        </a:solidFill>
        <a:latin typeface="Symbol" pitchFamily="18" charset="2"/>
        <a:ea typeface="+mn-ea"/>
        <a:cs typeface="Arial" pitchFamily="34" charset="0"/>
      </a:defRPr>
    </a:lvl8pPr>
    <a:lvl9pPr marL="3657600" algn="l" defTabSz="914400" rtl="0" eaLnBrk="1" latinLnBrk="0" hangingPunct="1">
      <a:defRPr kern="1200">
        <a:solidFill>
          <a:schemeClr val="tx1"/>
        </a:solidFill>
        <a:latin typeface="Symbol" pitchFamily="18" charset="2"/>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CC0000"/>
    <a:srgbClr val="008000"/>
    <a:srgbClr val="CCFFCC"/>
    <a:srgbClr val="99FF99"/>
    <a:srgbClr val="FFCCCC"/>
    <a:srgbClr val="FFFFCC"/>
    <a:srgbClr val="FEFCAC"/>
    <a:srgbClr val="CCFF66"/>
    <a:srgbClr val="00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08" autoAdjust="0"/>
  </p:normalViewPr>
  <p:slideViewPr>
    <p:cSldViewPr>
      <p:cViewPr varScale="1">
        <p:scale>
          <a:sx n="126" d="100"/>
          <a:sy n="126" d="100"/>
        </p:scale>
        <p:origin x="-1182" y="-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232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0.wmf"/><Relationship Id="rId7" Type="http://schemas.openxmlformats.org/officeDocument/2006/relationships/image" Target="../media/image64.wmf"/><Relationship Id="rId2" Type="http://schemas.openxmlformats.org/officeDocument/2006/relationships/image" Target="../media/image59.wmf"/><Relationship Id="rId1" Type="http://schemas.openxmlformats.org/officeDocument/2006/relationships/image" Target="../media/image58.wmf"/><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image" Target="../media/image1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3" name="Rectangle 3"/>
          <p:cNvSpPr>
            <a:spLocks noGrp="1" noChangeArrowheads="1"/>
          </p:cNvSpPr>
          <p:nvPr>
            <p:ph type="dt" sz="quarter"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Arial" charset="0"/>
                <a:cs typeface="+mn-cs"/>
              </a:defRPr>
            </a:lvl1pPr>
          </a:lstStyle>
          <a:p>
            <a:pPr>
              <a:defRPr/>
            </a:pPr>
            <a:endParaRPr lang="en-US"/>
          </a:p>
        </p:txBody>
      </p:sp>
      <p:sp>
        <p:nvSpPr>
          <p:cNvPr id="158724" name="Rectangle 4"/>
          <p:cNvSpPr>
            <a:spLocks noGrp="1" noChangeArrowheads="1"/>
          </p:cNvSpPr>
          <p:nvPr>
            <p:ph type="ftr" sz="quarter" idx="2"/>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5" name="Rectangle 5"/>
          <p:cNvSpPr>
            <a:spLocks noGrp="1" noChangeArrowheads="1"/>
          </p:cNvSpPr>
          <p:nvPr>
            <p:ph type="sldNum" sz="quarter" idx="3"/>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Arial" charset="0"/>
                <a:cs typeface="+mn-cs"/>
              </a:defRPr>
            </a:lvl1pPr>
          </a:lstStyle>
          <a:p>
            <a:pPr>
              <a:defRPr/>
            </a:pPr>
            <a:fld id="{3046680F-28CB-48FE-8920-032F41C41B82}" type="slidenum">
              <a:rPr lang="en-US"/>
              <a:pPr>
                <a:defRPr/>
              </a:pPr>
              <a:t>‹nr.›</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59" name="Rectangle 3"/>
          <p:cNvSpPr>
            <a:spLocks noGrp="1" noChangeArrowheads="1"/>
          </p:cNvSpPr>
          <p:nvPr>
            <p:ph type="dt"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Times" pitchFamily="18" charset="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219200" y="688975"/>
            <a:ext cx="4597400" cy="344805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38213" y="4367213"/>
            <a:ext cx="5159375" cy="4138612"/>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63" name="Rectangle 7"/>
          <p:cNvSpPr>
            <a:spLocks noGrp="1" noChangeArrowheads="1"/>
          </p:cNvSpPr>
          <p:nvPr>
            <p:ph type="sldNum" sz="quarter" idx="5"/>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Times" pitchFamily="18" charset="0"/>
                <a:cs typeface="+mn-cs"/>
              </a:defRPr>
            </a:lvl1pPr>
          </a:lstStyle>
          <a:p>
            <a:pPr>
              <a:defRPr/>
            </a:pPr>
            <a:fld id="{B69FBCE8-488B-42CC-A9BF-472CA028CE1A}" type="slidenum">
              <a:rPr lang="en-US"/>
              <a:pPr>
                <a:defRPr/>
              </a:pPr>
              <a:t>‹nr.›</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a:defRPr/>
            </a:pPr>
            <a:fld id="{EE6DCC6F-50D6-4683-A002-B1C634B75D52}" type="slidenum">
              <a:rPr lang="en-US" smtClean="0">
                <a:latin typeface="Times"/>
              </a:rPr>
              <a:pPr>
                <a:defRPr/>
              </a:pPr>
              <a:t>1</a:t>
            </a:fld>
            <a:endParaRPr lang="en-US" smtClean="0">
              <a:latin typeface="Times"/>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nl-NL" smtClean="0">
              <a:latin typeface="Time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287F285B-7127-40A6-82A1-31B348616AA7}" type="slidenum">
              <a:rPr lang="en-US" smtClean="0">
                <a:latin typeface="Times"/>
              </a:rPr>
              <a:pPr>
                <a:defRPr/>
              </a:pPr>
              <a:t>2</a:t>
            </a:fld>
            <a:endParaRPr lang="en-US" smtClean="0">
              <a:latin typeface="Times"/>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nl-NL" smtClean="0">
              <a:latin typeface="Time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39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200" kern="1200" smtClean="0">
                <a:solidFill>
                  <a:schemeClr val="tx1"/>
                </a:solidFill>
                <a:latin typeface="Times" pitchFamily="18" charset="0"/>
                <a:ea typeface="+mn-ea"/>
                <a:cs typeface="+mn-cs"/>
              </a:rPr>
              <a:t>Verschil is 4 l per 100 km. Voor 8.6 l per 100 km hadden we 40 kWh/d. We besparen</a:t>
            </a:r>
          </a:p>
          <a:p>
            <a:r>
              <a:rPr lang="nl-NL" sz="1200" kern="1200" smtClean="0">
                <a:solidFill>
                  <a:schemeClr val="tx1"/>
                </a:solidFill>
                <a:latin typeface="Times" pitchFamily="18" charset="0"/>
                <a:ea typeface="+mn-ea"/>
                <a:cs typeface="+mn-cs"/>
              </a:rPr>
              <a:t>Dus 20 kWh/d. Dan levert 76000/20=3800 dagen; dus meer dan 10 jaar</a:t>
            </a:r>
          </a:p>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A3DAE2-FB5B-4835-B0F8-84325FB95D56}" type="slidenum">
              <a:rPr lang="en-US" smtClean="0"/>
              <a:pPr/>
              <a:t>41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49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Topsnelheid 1.2^0.33 x 408 = 433</a:t>
            </a:r>
            <a:r>
              <a:rPr lang="nl-NL" baseline="0" smtClean="0"/>
              <a:t> km/uur</a:t>
            </a:r>
          </a:p>
          <a:p>
            <a:r>
              <a:rPr lang="nl-NL" baseline="0" smtClean="0"/>
              <a:t>Guinness Book of Records = 431 km/uur</a:t>
            </a:r>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12</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58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67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Topsnelheid 1.2^0.33 x 408 = 433</a:t>
            </a:r>
            <a:r>
              <a:rPr lang="nl-NL" baseline="0" smtClean="0"/>
              <a:t> km/uur</a:t>
            </a:r>
          </a:p>
          <a:p>
            <a:r>
              <a:rPr lang="nl-NL" baseline="0" smtClean="0"/>
              <a:t>Guinness Book of Records = 431 km/uur</a:t>
            </a:r>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B69FBCE8-488B-42CC-A9BF-472CA028CE1A}" type="slidenum">
              <a:rPr lang="en-US" smtClean="0"/>
              <a:pPr>
                <a:defRPr/>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741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8"/>
          <p:cNvSpPr>
            <a:spLocks noGrp="1" noChangeArrowheads="1"/>
          </p:cNvSpPr>
          <p:nvPr>
            <p:ph type="dt" sz="half" idx="10"/>
          </p:nvPr>
        </p:nvSpPr>
        <p:spPr>
          <a:xfrm>
            <a:off x="685800" y="6248400"/>
            <a:ext cx="1905000" cy="457200"/>
          </a:xfrm>
        </p:spPr>
        <p:txBody>
          <a:bodyPr/>
          <a:lstStyle>
            <a:lvl1pPr>
              <a:defRPr sz="1400" b="0">
                <a:solidFill>
                  <a:srgbClr val="800000"/>
                </a:solidFill>
              </a:defRPr>
            </a:lvl1pPr>
          </a:lstStyle>
          <a:p>
            <a:pPr>
              <a:defRPr/>
            </a:pPr>
            <a:r>
              <a:rPr lang="en-US"/>
              <a:t>Najaar 2009</a:t>
            </a:r>
          </a:p>
        </p:txBody>
      </p:sp>
      <p:sp>
        <p:nvSpPr>
          <p:cNvPr id="5" name="Rectangle 9"/>
          <p:cNvSpPr>
            <a:spLocks noGrp="1" noChangeArrowheads="1"/>
          </p:cNvSpPr>
          <p:nvPr>
            <p:ph type="ftr" sz="quarter" idx="11"/>
          </p:nvPr>
        </p:nvSpPr>
        <p:spPr>
          <a:xfrm>
            <a:off x="3124200" y="6248400"/>
            <a:ext cx="2895600" cy="457200"/>
          </a:xfrm>
        </p:spPr>
        <p:txBody>
          <a:bodyPr/>
          <a:lstStyle>
            <a:lvl1pPr>
              <a:defRPr sz="1400" b="0">
                <a:solidFill>
                  <a:srgbClr val="800000"/>
                </a:solidFill>
              </a:defRPr>
            </a:lvl1pPr>
          </a:lstStyle>
          <a:p>
            <a:pPr>
              <a:defRPr/>
            </a:pPr>
            <a:r>
              <a:rPr lang="en-US"/>
              <a:t>Jo van den Brand</a:t>
            </a:r>
          </a:p>
        </p:txBody>
      </p:sp>
      <p:sp>
        <p:nvSpPr>
          <p:cNvPr id="6" name="Rectangle 10"/>
          <p:cNvSpPr>
            <a:spLocks noGrp="1" noChangeArrowheads="1"/>
          </p:cNvSpPr>
          <p:nvPr>
            <p:ph type="sldNum" sz="quarter" idx="12"/>
          </p:nvPr>
        </p:nvSpPr>
        <p:spPr>
          <a:xfrm>
            <a:off x="6553200" y="6248400"/>
            <a:ext cx="1905000" cy="457200"/>
          </a:xfrm>
        </p:spPr>
        <p:txBody>
          <a:bodyPr/>
          <a:lstStyle>
            <a:lvl1pPr>
              <a:defRPr sz="1400" b="0">
                <a:solidFill>
                  <a:schemeClr val="tx1"/>
                </a:solidFill>
              </a:defRPr>
            </a:lvl1pPr>
          </a:lstStyle>
          <a:p>
            <a:pPr>
              <a:defRPr/>
            </a:pPr>
            <a:fld id="{64C9FC26-3AFB-4582-A85F-8A59664394F1}" type="slidenum">
              <a:rPr lang="en-US"/>
              <a:pPr>
                <a:defRPr/>
              </a:pPr>
              <a:t>‹nr.›</a:t>
            </a:fld>
            <a:endParaRPr lang="en-US">
              <a:latin typeface="Times"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6018037A-869B-4D9F-86E5-B183D52ECAD0}" type="slidenum">
              <a:rPr lang="en-US"/>
              <a:pPr>
                <a:defRPr/>
              </a:pPr>
              <a:t>‹nr.›</a:t>
            </a:fld>
            <a:endParaRPr lang="en-US">
              <a:latin typeface="Times"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4572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DA130EDA-F8C2-4EA9-8E0E-CA5804E561B8}" type="slidenum">
              <a:rPr lang="en-US"/>
              <a:pPr>
                <a:defRPr/>
              </a:pPr>
              <a:t>‹nr.›</a:t>
            </a:fld>
            <a:endParaRPr lang="en-US">
              <a:latin typeface="Times"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9A69E8A7-6AE7-4270-A79D-6BBA0BB8BCEB}" type="slidenum">
              <a:rPr lang="en-US"/>
              <a:pPr>
                <a:defRPr/>
              </a:pPr>
              <a:t>‹nr.›</a:t>
            </a:fld>
            <a:endParaRPr lang="en-US">
              <a:latin typeface="Times"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7"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8" name="Rectangle 6"/>
          <p:cNvSpPr>
            <a:spLocks noGrp="1" noChangeArrowheads="1"/>
          </p:cNvSpPr>
          <p:nvPr>
            <p:ph type="sldNum" sz="quarter" idx="12"/>
          </p:nvPr>
        </p:nvSpPr>
        <p:spPr>
          <a:ln/>
        </p:spPr>
        <p:txBody>
          <a:bodyPr/>
          <a:lstStyle>
            <a:lvl1pPr>
              <a:defRPr/>
            </a:lvl1pPr>
          </a:lstStyle>
          <a:p>
            <a:pPr>
              <a:defRPr/>
            </a:pPr>
            <a:fld id="{32D3B94B-D739-48A3-849B-1A62EFC6B3B6}" type="slidenum">
              <a:rPr lang="en-US"/>
              <a:pPr>
                <a:defRPr/>
              </a:pPr>
              <a:t>‹nr.›</a:t>
            </a:fld>
            <a:endParaRPr lang="en-US">
              <a:latin typeface="Times"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D908B60-521F-4044-8CB8-2433A70C485D}" type="slidenum">
              <a:rPr lang="en-US"/>
              <a:pPr>
                <a:defRPr/>
              </a:pPr>
              <a:t>‹nr.›</a:t>
            </a:fld>
            <a:endParaRPr lang="en-US">
              <a:latin typeface="Times"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48822D70-CEFC-433C-A764-779E4D701B9C}" type="slidenum">
              <a:rPr lang="en-US"/>
              <a:pPr>
                <a:defRPr/>
              </a:pPr>
              <a:t>‹nr.›</a:t>
            </a:fld>
            <a:endParaRPr lang="en-US">
              <a:latin typeface="Times"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AEA3F25C-10C7-455A-A994-B541E4C3BBFD}" type="slidenum">
              <a:rPr lang="en-US"/>
              <a:pPr>
                <a:defRPr/>
              </a:pPr>
              <a:t>‹nr.›</a:t>
            </a:fld>
            <a:endParaRPr lang="en-US">
              <a:latin typeface="Times"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3FAAD69-3F88-42AA-8037-D108AE691068}" type="slidenum">
              <a:rPr lang="en-US"/>
              <a:pPr>
                <a:defRPr/>
              </a:pPr>
              <a:t>‹nr.›</a:t>
            </a:fld>
            <a:endParaRPr lang="en-US">
              <a:latin typeface="Times"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9" name="Rectangle 6"/>
          <p:cNvSpPr>
            <a:spLocks noGrp="1" noChangeArrowheads="1"/>
          </p:cNvSpPr>
          <p:nvPr>
            <p:ph type="sldNum" sz="quarter" idx="12"/>
          </p:nvPr>
        </p:nvSpPr>
        <p:spPr>
          <a:ln/>
        </p:spPr>
        <p:txBody>
          <a:bodyPr/>
          <a:lstStyle>
            <a:lvl1pPr>
              <a:defRPr/>
            </a:lvl1pPr>
          </a:lstStyle>
          <a:p>
            <a:pPr>
              <a:defRPr/>
            </a:pPr>
            <a:fld id="{56082208-B276-44D4-BF14-D62165037657}" type="slidenum">
              <a:rPr lang="en-US"/>
              <a:pPr>
                <a:defRPr/>
              </a:pPr>
              <a:t>‹nr.›</a:t>
            </a:fld>
            <a:endParaRPr lang="en-US">
              <a:latin typeface="Times"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5" name="Rectangle 6"/>
          <p:cNvSpPr>
            <a:spLocks noGrp="1" noChangeArrowheads="1"/>
          </p:cNvSpPr>
          <p:nvPr>
            <p:ph type="sldNum" sz="quarter" idx="12"/>
          </p:nvPr>
        </p:nvSpPr>
        <p:spPr>
          <a:ln/>
        </p:spPr>
        <p:txBody>
          <a:bodyPr/>
          <a:lstStyle>
            <a:lvl1pPr>
              <a:defRPr/>
            </a:lvl1pPr>
          </a:lstStyle>
          <a:p>
            <a:pPr>
              <a:defRPr/>
            </a:pPr>
            <a:fld id="{30D99B92-A8A1-4F9F-B754-3031C4F3180C}" type="slidenum">
              <a:rPr lang="en-US"/>
              <a:pPr>
                <a:defRPr/>
              </a:pPr>
              <a:t>‹nr.›</a:t>
            </a:fld>
            <a:endParaRPr lang="en-US">
              <a:latin typeface="Times"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4" name="Rectangle 6"/>
          <p:cNvSpPr>
            <a:spLocks noGrp="1" noChangeArrowheads="1"/>
          </p:cNvSpPr>
          <p:nvPr>
            <p:ph type="sldNum" sz="quarter" idx="12"/>
          </p:nvPr>
        </p:nvSpPr>
        <p:spPr>
          <a:ln/>
        </p:spPr>
        <p:txBody>
          <a:bodyPr/>
          <a:lstStyle>
            <a:lvl1pPr>
              <a:defRPr/>
            </a:lvl1pPr>
          </a:lstStyle>
          <a:p>
            <a:pPr>
              <a:defRPr/>
            </a:pPr>
            <a:fld id="{9A491C28-357C-4679-8476-A766647A6E3F}" type="slidenum">
              <a:rPr lang="en-US"/>
              <a:pPr>
                <a:defRPr/>
              </a:pPr>
              <a:t>‹nr.›</a:t>
            </a:fld>
            <a:endParaRPr lang="en-US">
              <a:latin typeface="Times"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AC460453-42AB-457D-BF37-B9AD1766E309}" type="slidenum">
              <a:rPr lang="en-US"/>
              <a:pPr>
                <a:defRPr/>
              </a:pPr>
              <a:t>‹nr.›</a:t>
            </a:fld>
            <a:endParaRPr lang="en-US">
              <a:latin typeface="Times"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4D0AEDDC-1637-4DF1-BDEF-0C99B57BAFBC}" type="slidenum">
              <a:rPr lang="en-US"/>
              <a:pPr>
                <a:defRPr/>
              </a:pPr>
              <a:t>‹nr.›</a:t>
            </a:fld>
            <a:endParaRPr lang="en-US">
              <a:latin typeface="Times"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762000"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685800" y="1981200"/>
            <a:ext cx="7772400" cy="411480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b="1">
                <a:solidFill>
                  <a:schemeClr val="tx2"/>
                </a:solidFill>
                <a:latin typeface="+mj-lt"/>
                <a:cs typeface="+mn-cs"/>
              </a:defRPr>
            </a:lvl1pPr>
          </a:lstStyle>
          <a:p>
            <a:pPr>
              <a:defRPr/>
            </a:pPr>
            <a:r>
              <a:rPr lang="en-US"/>
              <a:t>Najaar 2009</a:t>
            </a:r>
          </a:p>
        </p:txBody>
      </p:sp>
      <p:sp>
        <p:nvSpPr>
          <p:cNvPr id="3" name="Rectangle 5"/>
          <p:cNvSpPr>
            <a:spLocks noGrp="1" noChangeArrowheads="1"/>
          </p:cNvSpPr>
          <p:nvPr>
            <p:ph type="ftr" sz="quarter" idx="3"/>
          </p:nvPr>
        </p:nvSpPr>
        <p:spPr bwMode="auto">
          <a:xfrm>
            <a:off x="30480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b="1">
                <a:solidFill>
                  <a:schemeClr val="tx2"/>
                </a:solidFill>
                <a:latin typeface="+mj-lt"/>
                <a:cs typeface="+mn-cs"/>
              </a:defRPr>
            </a:lvl1pPr>
          </a:lstStyle>
          <a:p>
            <a:pPr>
              <a:defRPr/>
            </a:pPr>
            <a:r>
              <a:rPr lang="en-US"/>
              <a:t>Jo van den Brand</a:t>
            </a:r>
          </a:p>
        </p:txBody>
      </p:sp>
      <p:sp>
        <p:nvSpPr>
          <p:cNvPr id="1030" name="Rectangle 6"/>
          <p:cNvSpPr>
            <a:spLocks noGrp="1" noChangeArrowheads="1"/>
          </p:cNvSpPr>
          <p:nvPr>
            <p:ph type="sldNum" sz="quarter" idx="4"/>
          </p:nvPr>
        </p:nvSpPr>
        <p:spPr bwMode="auto">
          <a:xfrm>
            <a:off x="65532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b="1">
                <a:solidFill>
                  <a:schemeClr val="tx2"/>
                </a:solidFill>
                <a:latin typeface="+mj-lt"/>
                <a:cs typeface="+mn-cs"/>
              </a:defRPr>
            </a:lvl1pPr>
          </a:lstStyle>
          <a:p>
            <a:pPr>
              <a:defRPr/>
            </a:pPr>
            <a:fld id="{EAE2A988-92F3-4916-AAC9-459C3F1B2C04}" type="slidenum">
              <a:rPr lang="en-US"/>
              <a:pPr>
                <a:defRPr/>
              </a:pPr>
              <a:t>‹nr.›</a:t>
            </a:fld>
            <a:endParaRPr lang="en-US">
              <a:latin typeface="Times" pitchFamily="18" charset="0"/>
            </a:endParaRPr>
          </a:p>
        </p:txBody>
      </p:sp>
      <p:pic>
        <p:nvPicPr>
          <p:cNvPr id="1033" name="Picture 9" descr="vu_www"/>
          <p:cNvPicPr>
            <a:picLocks noChangeAspect="1" noChangeArrowheads="1"/>
          </p:cNvPicPr>
          <p:nvPr userDrawn="1"/>
        </p:nvPicPr>
        <p:blipFill>
          <a:blip r:embed="rId17" cstate="print"/>
          <a:srcRect/>
          <a:stretch>
            <a:fillRect/>
          </a:stretch>
        </p:blipFill>
        <p:spPr bwMode="auto">
          <a:xfrm>
            <a:off x="0" y="5856288"/>
            <a:ext cx="1219200" cy="1001712"/>
          </a:xfrm>
          <a:prstGeom prst="rect">
            <a:avLst/>
          </a:prstGeom>
          <a:noFill/>
          <a:ln w="9525">
            <a:noFill/>
            <a:miter lim="800000"/>
            <a:headEnd/>
            <a:tailEnd/>
          </a:ln>
        </p:spPr>
      </p:pic>
      <p:graphicFrame>
        <p:nvGraphicFramePr>
          <p:cNvPr id="1026" name="Object 10"/>
          <p:cNvGraphicFramePr>
            <a:graphicFrameLocks noChangeAspect="1"/>
          </p:cNvGraphicFramePr>
          <p:nvPr/>
        </p:nvGraphicFramePr>
        <p:xfrm>
          <a:off x="7924800" y="6234113"/>
          <a:ext cx="1174750" cy="581025"/>
        </p:xfrm>
        <a:graphic>
          <a:graphicData uri="http://schemas.openxmlformats.org/presentationml/2006/ole">
            <p:oleObj spid="_x0000_s1026" name="Photo Editor Photo" r:id="rId18" imgW="1638529" imgH="809738" progId="">
              <p:embed/>
            </p:oleObj>
          </a:graphicData>
        </a:graphic>
      </p:graphicFrame>
    </p:spTree>
  </p:cSld>
  <p:clrMap bg1="lt1" tx1="dk1" bg2="lt2" tx2="dk2" accent1="accent1" accent2="accent2" accent3="accent3" accent4="accent4" accent5="accent5" accent6="accent6" hlink="hlink" folHlink="folHlink"/>
  <p:sldLayoutIdLst>
    <p:sldLayoutId id="2147484142"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Lst>
  <p:hf hdr="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Rounded MT Bold" pitchFamily="34" charset="0"/>
        </a:defRPr>
      </a:lvl2pPr>
      <a:lvl3pPr algn="ctr" rtl="0" eaLnBrk="0" fontAlgn="base" hangingPunct="0">
        <a:spcBef>
          <a:spcPct val="0"/>
        </a:spcBef>
        <a:spcAft>
          <a:spcPct val="0"/>
        </a:spcAft>
        <a:defRPr sz="3200" b="1">
          <a:solidFill>
            <a:schemeClr val="tx2"/>
          </a:solidFill>
          <a:latin typeface="Arial Rounded MT Bold" pitchFamily="34" charset="0"/>
        </a:defRPr>
      </a:lvl3pPr>
      <a:lvl4pPr algn="ctr" rtl="0" eaLnBrk="0" fontAlgn="base" hangingPunct="0">
        <a:spcBef>
          <a:spcPct val="0"/>
        </a:spcBef>
        <a:spcAft>
          <a:spcPct val="0"/>
        </a:spcAft>
        <a:defRPr sz="3200" b="1">
          <a:solidFill>
            <a:schemeClr val="tx2"/>
          </a:solidFill>
          <a:latin typeface="Arial Rounded MT Bold" pitchFamily="34" charset="0"/>
        </a:defRPr>
      </a:lvl4pPr>
      <a:lvl5pPr algn="ctr" rtl="0" eaLnBrk="0" fontAlgn="base" hangingPunct="0">
        <a:spcBef>
          <a:spcPct val="0"/>
        </a:spcBef>
        <a:spcAft>
          <a:spcPct val="0"/>
        </a:spcAft>
        <a:defRPr sz="3200" b="1">
          <a:solidFill>
            <a:schemeClr val="tx2"/>
          </a:solidFill>
          <a:latin typeface="Arial Rounded MT Bold" pitchFamily="34" charset="0"/>
        </a:defRPr>
      </a:lvl5pPr>
      <a:lvl6pPr marL="457200" algn="ctr" rtl="0" eaLnBrk="0" fontAlgn="base" hangingPunct="0">
        <a:spcBef>
          <a:spcPct val="0"/>
        </a:spcBef>
        <a:spcAft>
          <a:spcPct val="0"/>
        </a:spcAft>
        <a:defRPr sz="3200" b="1">
          <a:solidFill>
            <a:schemeClr val="tx2"/>
          </a:solidFill>
          <a:latin typeface="Arial Rounded MT Bold" pitchFamily="34" charset="0"/>
        </a:defRPr>
      </a:lvl6pPr>
      <a:lvl7pPr marL="914400" algn="ctr" rtl="0" eaLnBrk="0" fontAlgn="base" hangingPunct="0">
        <a:spcBef>
          <a:spcPct val="0"/>
        </a:spcBef>
        <a:spcAft>
          <a:spcPct val="0"/>
        </a:spcAft>
        <a:defRPr sz="3200" b="1">
          <a:solidFill>
            <a:schemeClr val="tx2"/>
          </a:solidFill>
          <a:latin typeface="Arial Rounded MT Bold" pitchFamily="34" charset="0"/>
        </a:defRPr>
      </a:lvl7pPr>
      <a:lvl8pPr marL="1371600" algn="ctr" rtl="0" eaLnBrk="0" fontAlgn="base" hangingPunct="0">
        <a:spcBef>
          <a:spcPct val="0"/>
        </a:spcBef>
        <a:spcAft>
          <a:spcPct val="0"/>
        </a:spcAft>
        <a:defRPr sz="3200" b="1">
          <a:solidFill>
            <a:schemeClr val="tx2"/>
          </a:solidFill>
          <a:latin typeface="Arial Rounded MT Bold" pitchFamily="34" charset="0"/>
        </a:defRPr>
      </a:lvl8pPr>
      <a:lvl9pPr marL="1828800" algn="ctr" rtl="0" eaLnBrk="0" fontAlgn="base" hangingPunct="0">
        <a:spcBef>
          <a:spcPct val="0"/>
        </a:spcBef>
        <a:spcAft>
          <a:spcPct val="0"/>
        </a:spcAft>
        <a:defRPr sz="3200" b="1">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rgbClr val="000099"/>
          </a:solidFill>
          <a:latin typeface="+mn-lt"/>
        </a:defRPr>
      </a:lvl2pPr>
      <a:lvl3pPr marL="1143000" indent="-228600" algn="l" rtl="0" eaLnBrk="0" fontAlgn="base" hangingPunct="0">
        <a:spcBef>
          <a:spcPct val="20000"/>
        </a:spcBef>
        <a:spcAft>
          <a:spcPct val="0"/>
        </a:spcAft>
        <a:buChar char="•"/>
        <a:defRPr sz="2400" b="1">
          <a:solidFill>
            <a:srgbClr val="49B21A"/>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000" b="1">
          <a:solidFill>
            <a:schemeClr val="tx1"/>
          </a:solidFill>
          <a:latin typeface="+mn-lt"/>
        </a:defRPr>
      </a:lvl5pPr>
      <a:lvl6pPr marL="2514600" indent="-228600" algn="l" rtl="0" eaLnBrk="0" fontAlgn="base" hangingPunct="0">
        <a:spcBef>
          <a:spcPct val="20000"/>
        </a:spcBef>
        <a:spcAft>
          <a:spcPct val="0"/>
        </a:spcAft>
        <a:buChar char="»"/>
        <a:defRPr sz="1000" b="1">
          <a:solidFill>
            <a:schemeClr val="tx1"/>
          </a:solidFill>
          <a:latin typeface="+mn-lt"/>
        </a:defRPr>
      </a:lvl6pPr>
      <a:lvl7pPr marL="2971800" indent="-228600" algn="l" rtl="0" eaLnBrk="0" fontAlgn="base" hangingPunct="0">
        <a:spcBef>
          <a:spcPct val="20000"/>
        </a:spcBef>
        <a:spcAft>
          <a:spcPct val="0"/>
        </a:spcAft>
        <a:buChar char="»"/>
        <a:defRPr sz="1000" b="1">
          <a:solidFill>
            <a:schemeClr val="tx1"/>
          </a:solidFill>
          <a:latin typeface="+mn-lt"/>
        </a:defRPr>
      </a:lvl7pPr>
      <a:lvl8pPr marL="3429000" indent="-228600" algn="l" rtl="0" eaLnBrk="0" fontAlgn="base" hangingPunct="0">
        <a:spcBef>
          <a:spcPct val="20000"/>
        </a:spcBef>
        <a:spcAft>
          <a:spcPct val="0"/>
        </a:spcAft>
        <a:buChar char="»"/>
        <a:defRPr sz="1000" b="1">
          <a:solidFill>
            <a:schemeClr val="tx1"/>
          </a:solidFill>
          <a:latin typeface="+mn-lt"/>
        </a:defRPr>
      </a:lvl8pPr>
      <a:lvl9pPr marL="3886200" indent="-228600" algn="l" rtl="0" eaLnBrk="0" fontAlgn="base" hangingPunct="0">
        <a:spcBef>
          <a:spcPct val="20000"/>
        </a:spcBef>
        <a:spcAft>
          <a:spcPct val="0"/>
        </a:spcAft>
        <a:buChar char="»"/>
        <a:defRPr sz="1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4.xml"/><Relationship Id="rId1" Type="http://schemas.openxmlformats.org/officeDocument/2006/relationships/vmlDrawing" Target="../drawings/vmlDrawing8.vml"/><Relationship Id="rId5" Type="http://schemas.openxmlformats.org/officeDocument/2006/relationships/image" Target="../media/image32.png"/><Relationship Id="rId4" Type="http://schemas.openxmlformats.org/officeDocument/2006/relationships/oleObject" Target="../embeddings/oleObject15.bin"/></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4.xml"/><Relationship Id="rId1" Type="http://schemas.openxmlformats.org/officeDocument/2006/relationships/vmlDrawing" Target="../drawings/vmlDrawing9.vml"/><Relationship Id="rId5" Type="http://schemas.openxmlformats.org/officeDocument/2006/relationships/image" Target="../media/image46.png"/><Relationship Id="rId4" Type="http://schemas.openxmlformats.org/officeDocument/2006/relationships/oleObject" Target="../embeddings/oleObject17.bin"/></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hyperlink" Target="mailto:jo@nikhef.nl"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www.nikhef.nl/~j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10.xml"/><Relationship Id="rId7"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oleObject" Target="../embeddings/oleObject19.bin"/><Relationship Id="rId5" Type="http://schemas.openxmlformats.org/officeDocument/2006/relationships/oleObject" Target="../embeddings/oleObject18.bin"/><Relationship Id="rId4" Type="http://schemas.openxmlformats.org/officeDocument/2006/relationships/image" Target="../media/image49.png"/><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11.xml"/><Relationship Id="rId7" Type="http://schemas.openxmlformats.org/officeDocument/2006/relationships/oleObject" Target="../embeddings/oleObject25.bin"/><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oleObject" Target="../embeddings/oleObject24.bin"/><Relationship Id="rId11" Type="http://schemas.openxmlformats.org/officeDocument/2006/relationships/oleObject" Target="../embeddings/oleObject28.bin"/><Relationship Id="rId5" Type="http://schemas.openxmlformats.org/officeDocument/2006/relationships/oleObject" Target="../embeddings/oleObject23.bin"/><Relationship Id="rId10" Type="http://schemas.openxmlformats.org/officeDocument/2006/relationships/image" Target="../media/image65.png"/><Relationship Id="rId4" Type="http://schemas.openxmlformats.org/officeDocument/2006/relationships/oleObject" Target="../embeddings/oleObject22.bin"/><Relationship Id="rId9" Type="http://schemas.openxmlformats.org/officeDocument/2006/relationships/oleObject" Target="../embeddings/oleObject27.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74.png"/><Relationship Id="rId3" Type="http://schemas.openxmlformats.org/officeDocument/2006/relationships/notesSlide" Target="../notesSlides/notesSlide12.xml"/><Relationship Id="rId7" Type="http://schemas.openxmlformats.org/officeDocument/2006/relationships/image" Target="../media/image71.png"/><Relationship Id="rId12" Type="http://schemas.openxmlformats.org/officeDocument/2006/relationships/oleObject" Target="../embeddings/oleObject31.bin"/><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oleObject" Target="../embeddings/oleObject30.bin"/><Relationship Id="rId1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oleObject" Target="../embeddings/oleObject32.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14.vml"/><Relationship Id="rId5" Type="http://schemas.openxmlformats.org/officeDocument/2006/relationships/image" Target="../media/image80.png"/><Relationship Id="rId4" Type="http://schemas.openxmlformats.org/officeDocument/2006/relationships/oleObject" Target="../embeddings/oleObject33.bin"/></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notesSlide" Target="../notesSlides/notesSlide19.xml"/><Relationship Id="rId7" Type="http://schemas.openxmlformats.org/officeDocument/2006/relationships/oleObject" Target="../embeddings/oleObject35.bin"/><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oleObject" Target="../embeddings/oleObject34.bin"/><Relationship Id="rId5" Type="http://schemas.openxmlformats.org/officeDocument/2006/relationships/image" Target="../media/image8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oleObject" Target="../embeddings/oleObject37.bin"/></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1.png"/><Relationship Id="rId4"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22.pn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15.png"/><Relationship Id="rId5" Type="http://schemas.openxmlformats.org/officeDocument/2006/relationships/oleObject" Target="../embeddings/oleObject5.bin"/><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6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oleObject" Target="../embeddings/oleObject40.bin"/><Relationship Id="rId5" Type="http://schemas.openxmlformats.org/officeDocument/2006/relationships/oleObject" Target="../embeddings/oleObject39.bin"/><Relationship Id="rId4" Type="http://schemas.openxmlformats.org/officeDocument/2006/relationships/oleObject" Target="../embeddings/oleObject38.bin"/></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oleObject" Target="../embeddings/oleObject6.bin"/><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29.png"/><Relationship Id="rId4" Type="http://schemas.openxmlformats.org/officeDocument/2006/relationships/oleObject" Target="../embeddings/oleObject12.bin"/></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3"/>
          <p:cNvSpPr>
            <a:spLocks noGrp="1" noChangeArrowheads="1"/>
          </p:cNvSpPr>
          <p:nvPr>
            <p:ph type="subTitle" idx="1"/>
          </p:nvPr>
        </p:nvSpPr>
        <p:spPr>
          <a:xfrm>
            <a:off x="381000" y="3810000"/>
            <a:ext cx="8458200" cy="2895600"/>
          </a:xfrm>
        </p:spPr>
        <p:txBody>
          <a:bodyPr/>
          <a:lstStyle/>
          <a:p>
            <a:endParaRPr lang="en-US" sz="1800" dirty="0" smtClean="0">
              <a:solidFill>
                <a:schemeClr val="tx2"/>
              </a:solidFill>
              <a:ea typeface="Arial Unicode MS" pitchFamily="34" charset="-128"/>
              <a:cs typeface="Arial Unicode MS" pitchFamily="34" charset="-128"/>
            </a:endParaRPr>
          </a:p>
          <a:p>
            <a:r>
              <a:rPr lang="en-US" sz="1800" dirty="0" smtClean="0">
                <a:solidFill>
                  <a:schemeClr val="tx2"/>
                </a:solidFill>
                <a:ea typeface="Arial Unicode MS" pitchFamily="34" charset="-128"/>
                <a:cs typeface="Arial Unicode MS" pitchFamily="34" charset="-128"/>
              </a:rPr>
              <a:t> </a:t>
            </a:r>
          </a:p>
          <a:p>
            <a:endParaRPr lang="en-US" sz="1800" dirty="0" smtClean="0">
              <a:solidFill>
                <a:schemeClr val="tx2"/>
              </a:solidFill>
              <a:ea typeface="Arial Unicode MS" pitchFamily="34" charset="-128"/>
              <a:cs typeface="Arial Unicode MS" pitchFamily="34" charset="-128"/>
            </a:endParaRPr>
          </a:p>
          <a:p>
            <a:endParaRPr lang="en-US" sz="1800" dirty="0" smtClean="0">
              <a:solidFill>
                <a:schemeClr val="tx2"/>
              </a:solidFill>
              <a:ea typeface="Arial Unicode MS" pitchFamily="34" charset="-128"/>
              <a:cs typeface="Arial Unicode MS" pitchFamily="34" charset="-128"/>
            </a:endParaRPr>
          </a:p>
          <a:p>
            <a:r>
              <a:rPr lang="en-US" sz="1800" dirty="0" smtClean="0">
                <a:solidFill>
                  <a:schemeClr val="tx2"/>
                </a:solidFill>
                <a:latin typeface="Calibri" pitchFamily="34" charset="0"/>
                <a:ea typeface="Arial Unicode MS" pitchFamily="34" charset="-128"/>
                <a:cs typeface="Calibri" pitchFamily="34" charset="0"/>
              </a:rPr>
              <a:t>Jo van </a:t>
            </a:r>
            <a:r>
              <a:rPr lang="en-US" sz="1800" smtClean="0">
                <a:solidFill>
                  <a:schemeClr val="tx2"/>
                </a:solidFill>
                <a:latin typeface="Calibri" pitchFamily="34" charset="0"/>
                <a:ea typeface="Arial Unicode MS" pitchFamily="34" charset="-128"/>
                <a:cs typeface="Calibri" pitchFamily="34" charset="0"/>
              </a:rPr>
              <a:t>den Brand en </a:t>
            </a:r>
            <a:r>
              <a:rPr lang="en-US" sz="1800" smtClean="0">
                <a:solidFill>
                  <a:schemeClr val="tx2"/>
                </a:solidFill>
                <a:latin typeface="Calibri" pitchFamily="34" charset="0"/>
                <a:ea typeface="Arial Unicode MS" pitchFamily="34" charset="-128"/>
                <a:cs typeface="Calibri" pitchFamily="34" charset="0"/>
              </a:rPr>
              <a:t>Roel Aaij</a:t>
            </a:r>
            <a:endParaRPr lang="en-US" sz="1800" dirty="0" smtClean="0">
              <a:solidFill>
                <a:schemeClr val="tx2"/>
              </a:solidFill>
              <a:latin typeface="Calibri" pitchFamily="34" charset="0"/>
              <a:ea typeface="Arial Unicode MS" pitchFamily="34" charset="-128"/>
              <a:cs typeface="Calibri" pitchFamily="34" charset="0"/>
            </a:endParaRPr>
          </a:p>
          <a:p>
            <a:r>
              <a:rPr lang="en-US" sz="1800" b="0" i="1" dirty="0" smtClean="0">
                <a:solidFill>
                  <a:schemeClr val="tx2"/>
                </a:solidFill>
                <a:latin typeface="Calibri" pitchFamily="34" charset="0"/>
                <a:ea typeface="Arial Unicode MS" pitchFamily="34" charset="-128"/>
                <a:cs typeface="Calibri" pitchFamily="34" charset="0"/>
              </a:rPr>
              <a:t>www.nikhef.nl</a:t>
            </a:r>
            <a:r>
              <a:rPr lang="en-US" sz="1800" b="0" i="1" smtClean="0">
                <a:solidFill>
                  <a:schemeClr val="tx2"/>
                </a:solidFill>
                <a:latin typeface="Calibri" pitchFamily="34" charset="0"/>
                <a:ea typeface="Arial Unicode MS" pitchFamily="34" charset="-128"/>
                <a:cs typeface="Calibri" pitchFamily="34" charset="0"/>
              </a:rPr>
              <a:t>/~jo/energie</a:t>
            </a:r>
            <a:endParaRPr lang="en-US" sz="1800" b="0" i="1" dirty="0" smtClean="0">
              <a:solidFill>
                <a:schemeClr val="tx2"/>
              </a:solidFill>
              <a:latin typeface="Calibri" pitchFamily="34" charset="0"/>
              <a:ea typeface="Arial Unicode MS" pitchFamily="34" charset="-128"/>
              <a:cs typeface="Calibri" pitchFamily="34" charset="0"/>
            </a:endParaRPr>
          </a:p>
          <a:p>
            <a:r>
              <a:rPr lang="en-US" sz="1800" smtClean="0">
                <a:solidFill>
                  <a:schemeClr val="tx2"/>
                </a:solidFill>
                <a:latin typeface="Calibri" pitchFamily="34" charset="0"/>
                <a:ea typeface="Arial Unicode MS" pitchFamily="34" charset="-128"/>
                <a:cs typeface="Calibri" pitchFamily="34" charset="0"/>
              </a:rPr>
              <a:t>2 april 2012</a:t>
            </a:r>
            <a:endParaRPr lang="en-US" sz="1800" dirty="0" smtClean="0">
              <a:solidFill>
                <a:schemeClr val="tx2"/>
              </a:solidFill>
              <a:latin typeface="Calibri" pitchFamily="34" charset="0"/>
              <a:ea typeface="Arial Unicode MS" pitchFamily="34" charset="-128"/>
              <a:cs typeface="Calibri" pitchFamily="34" charset="0"/>
            </a:endParaRPr>
          </a:p>
        </p:txBody>
      </p:sp>
      <p:sp>
        <p:nvSpPr>
          <p:cNvPr id="3075" name="Rectangle 6"/>
          <p:cNvSpPr>
            <a:spLocks noChangeArrowheads="1"/>
          </p:cNvSpPr>
          <p:nvPr/>
        </p:nvSpPr>
        <p:spPr bwMode="auto">
          <a:xfrm>
            <a:off x="533400" y="914400"/>
            <a:ext cx="7924800" cy="1200329"/>
          </a:xfrm>
          <a:prstGeom prst="rect">
            <a:avLst/>
          </a:prstGeom>
          <a:noFill/>
          <a:ln w="9525">
            <a:noFill/>
            <a:miter lim="800000"/>
            <a:headEnd/>
            <a:tailEnd/>
          </a:ln>
        </p:spPr>
        <p:txBody>
          <a:bodyPr>
            <a:spAutoFit/>
          </a:bodyPr>
          <a:lstStyle/>
          <a:p>
            <a:pPr algn="ctr" eaLnBrk="0" hangingPunct="0"/>
            <a:r>
              <a:rPr lang="en-US" sz="3600" b="1">
                <a:solidFill>
                  <a:srgbClr val="000099"/>
                </a:solidFill>
                <a:latin typeface="Arial Rounded MT Bold" pitchFamily="34" charset="0"/>
              </a:rPr>
              <a:t> </a:t>
            </a:r>
            <a:r>
              <a:rPr lang="en-US" sz="4000" b="1" smtClean="0">
                <a:solidFill>
                  <a:srgbClr val="000099"/>
                </a:solidFill>
                <a:latin typeface="Arial Rounded MT Bold" pitchFamily="34" charset="0"/>
              </a:rPr>
              <a:t>Kernenergie</a:t>
            </a:r>
            <a:endParaRPr lang="en-US" sz="4400" b="1" i="1" dirty="0">
              <a:solidFill>
                <a:srgbClr val="000099"/>
              </a:solidFill>
              <a:latin typeface="Arial Rounded MT Bold" pitchFamily="34" charset="0"/>
            </a:endParaRPr>
          </a:p>
          <a:p>
            <a:pPr algn="ctr" eaLnBrk="0" hangingPunct="0"/>
            <a:r>
              <a:rPr lang="en-US" sz="3200" b="1" i="1" smtClean="0">
                <a:solidFill>
                  <a:schemeClr val="hlink"/>
                </a:solidFill>
                <a:latin typeface="Arial" pitchFamily="34" charset="0"/>
                <a:cs typeface="Times New Roman" pitchFamily="18" charset="0"/>
              </a:rPr>
              <a:t>FEW cursus</a:t>
            </a:r>
            <a:endParaRPr lang="en-US" sz="3200" b="1" i="1" dirty="0">
              <a:solidFill>
                <a:schemeClr val="hlink"/>
              </a:solidFill>
              <a:latin typeface="Arial" pitchFamily="34" charset="0"/>
              <a:cs typeface="Times New Roman" pitchFamily="18" charset="0"/>
            </a:endParaRPr>
          </a:p>
        </p:txBody>
      </p:sp>
      <p:pic>
        <p:nvPicPr>
          <p:cNvPr id="3076" name="Picture 9" descr="bigbang"/>
          <p:cNvPicPr>
            <a:picLocks noChangeAspect="1" noChangeArrowheads="1" noCrop="1"/>
          </p:cNvPicPr>
          <p:nvPr/>
        </p:nvPicPr>
        <p:blipFill>
          <a:blip r:embed="rId3" cstate="print"/>
          <a:srcRect/>
          <a:stretch>
            <a:fillRect/>
          </a:stretch>
        </p:blipFill>
        <p:spPr bwMode="auto">
          <a:xfrm>
            <a:off x="2743200" y="2438400"/>
            <a:ext cx="3657600" cy="2286000"/>
          </a:xfrm>
          <a:prstGeom prst="rect">
            <a:avLst/>
          </a:prstGeom>
          <a:noFill/>
          <a:ln w="9525">
            <a:noFill/>
            <a:miter lim="800000"/>
            <a:headEnd/>
            <a:tailEnd/>
          </a:ln>
        </p:spPr>
      </p:pic>
      <p:sp>
        <p:nvSpPr>
          <p:cNvPr id="5" name="Tekstvak 4"/>
          <p:cNvSpPr txBox="1"/>
          <p:nvPr/>
        </p:nvSpPr>
        <p:spPr>
          <a:xfrm>
            <a:off x="7266627" y="6550223"/>
            <a:ext cx="1877373" cy="307777"/>
          </a:xfrm>
          <a:prstGeom prst="rect">
            <a:avLst/>
          </a:prstGeom>
          <a:noFill/>
        </p:spPr>
        <p:txBody>
          <a:bodyPr wrap="none" rtlCol="0">
            <a:spAutoFit/>
          </a:bodyPr>
          <a:lstStyle/>
          <a:p>
            <a:r>
              <a:rPr lang="nl-NL" sz="1400" smtClean="0">
                <a:latin typeface="+mn-lt"/>
              </a:rPr>
              <a:t>Week 2, </a:t>
            </a:r>
            <a:r>
              <a:rPr lang="nl-NL" sz="1400" dirty="0" err="1" smtClean="0">
                <a:latin typeface="+mn-lt"/>
              </a:rPr>
              <a:t>jo</a:t>
            </a:r>
            <a:r>
              <a:rPr lang="nl-NL" sz="1400" dirty="0" smtClean="0">
                <a:latin typeface="+mn-lt"/>
              </a:rPr>
              <a:t>@</a:t>
            </a:r>
            <a:r>
              <a:rPr lang="nl-NL" sz="1400" dirty="0" err="1" smtClean="0">
                <a:latin typeface="+mn-lt"/>
              </a:rPr>
              <a:t>nikhef.nl</a:t>
            </a:r>
            <a:endParaRPr lang="nl-NL" sz="1400" dirty="0">
              <a:latin typeface="+mn-l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715000" cy="5334000"/>
          </a:xfrm>
        </p:spPr>
        <p:txBody>
          <a:bodyPr/>
          <a:lstStyle/>
          <a:p>
            <a:r>
              <a:rPr lang="en-US" sz="1800" b="0" smtClean="0">
                <a:latin typeface="Calibri" pitchFamily="34" charset="0"/>
                <a:cs typeface="Calibri" pitchFamily="34" charset="0"/>
              </a:rPr>
              <a:t>Energie gaat verloren in de rolweerstand van</a:t>
            </a:r>
          </a:p>
          <a:p>
            <a:pPr lvl="1"/>
            <a:r>
              <a:rPr lang="en-US" sz="1400" b="0" smtClean="0">
                <a:latin typeface="Calibri" pitchFamily="34" charset="0"/>
                <a:cs typeface="Calibri" pitchFamily="34" charset="0"/>
              </a:rPr>
              <a:t>Kogellagers en banden van de auto</a:t>
            </a:r>
            <a:endParaRPr lang="en-US" sz="14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Schommelen van de auto (remsporen en geluid)</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Aanname: de kracht van de rolweerstand is evenredig met gewicht van de auto en onafhankelijk van de snelheid</a:t>
            </a:r>
          </a:p>
          <a:p>
            <a:r>
              <a:rPr lang="en-US" sz="1800" b="0" i="1" smtClean="0">
                <a:latin typeface="Calibri" pitchFamily="34" charset="0"/>
                <a:cs typeface="Calibri" pitchFamily="34" charset="0"/>
              </a:rPr>
              <a:t>C</a:t>
            </a:r>
            <a:r>
              <a:rPr lang="en-US" sz="1800" b="0" baseline="-25000" smtClean="0">
                <a:latin typeface="Calibri" pitchFamily="34" charset="0"/>
                <a:cs typeface="Calibri" pitchFamily="34" charset="0"/>
              </a:rPr>
              <a:t>rr</a:t>
            </a:r>
            <a:r>
              <a:rPr lang="en-US" sz="1800" b="0" smtClean="0">
                <a:latin typeface="Calibri" pitchFamily="34" charset="0"/>
                <a:cs typeface="Calibri" pitchFamily="34" charset="0"/>
              </a:rPr>
              <a:t> is de coefficient van rolweerstand: </a:t>
            </a:r>
            <a:r>
              <a:rPr lang="en-US" sz="1800" b="0" i="1" smtClean="0">
                <a:latin typeface="Calibri" pitchFamily="34" charset="0"/>
                <a:cs typeface="Calibri" pitchFamily="34" charset="0"/>
              </a:rPr>
              <a:t>F</a:t>
            </a:r>
            <a:r>
              <a:rPr lang="en-US" sz="1800" b="0" baseline="-25000" smtClean="0">
                <a:latin typeface="Calibri" pitchFamily="34" charset="0"/>
                <a:cs typeface="Calibri" pitchFamily="34" charset="0"/>
              </a:rPr>
              <a:t>cc</a:t>
            </a:r>
            <a:r>
              <a:rPr lang="en-US" sz="1800" b="0" smtClean="0">
                <a:latin typeface="Calibri" pitchFamily="34" charset="0"/>
                <a:cs typeface="Calibri" pitchFamily="34" charset="0"/>
              </a:rPr>
              <a:t> = </a:t>
            </a:r>
            <a:r>
              <a:rPr lang="en-US" sz="1800" b="0" i="1" smtClean="0">
                <a:latin typeface="Calibri" pitchFamily="34" charset="0"/>
                <a:cs typeface="Calibri" pitchFamily="34" charset="0"/>
              </a:rPr>
              <a:t>C</a:t>
            </a:r>
            <a:r>
              <a:rPr lang="en-US" sz="1800" b="0" baseline="-25000" smtClean="0">
                <a:latin typeface="Calibri" pitchFamily="34" charset="0"/>
                <a:cs typeface="Calibri" pitchFamily="34" charset="0"/>
              </a:rPr>
              <a:t>rr</a:t>
            </a:r>
            <a:r>
              <a:rPr lang="en-US" sz="1800" b="0" smtClean="0">
                <a:latin typeface="Calibri" pitchFamily="34" charset="0"/>
                <a:cs typeface="Calibri" pitchFamily="34" charset="0"/>
              </a:rPr>
              <a:t> x </a:t>
            </a:r>
            <a:r>
              <a:rPr lang="en-US" sz="1800" b="0" i="1" smtClean="0">
                <a:latin typeface="Calibri" pitchFamily="34" charset="0"/>
                <a:cs typeface="Calibri" pitchFamily="34" charset="0"/>
              </a:rPr>
              <a:t>m</a:t>
            </a:r>
            <a:r>
              <a:rPr lang="en-US" sz="1800" b="0" smtClean="0">
                <a:latin typeface="Calibri" pitchFamily="34" charset="0"/>
                <a:cs typeface="Calibri" pitchFamily="34" charset="0"/>
              </a:rPr>
              <a:t> x </a:t>
            </a:r>
            <a:r>
              <a:rPr lang="en-US" sz="1800" b="0" i="1" smtClean="0">
                <a:latin typeface="Calibri" pitchFamily="34" charset="0"/>
                <a:cs typeface="Calibri" pitchFamily="34" charset="0"/>
              </a:rPr>
              <a:t>g</a:t>
            </a:r>
          </a:p>
          <a:p>
            <a:r>
              <a:rPr lang="en-US" sz="1800" b="0" smtClean="0">
                <a:latin typeface="Calibri" pitchFamily="34" charset="0"/>
                <a:cs typeface="Calibri" pitchFamily="34" charset="0"/>
              </a:rPr>
              <a:t>Voorbeeld: auto van 1000 kg met snelheid van 31 m/s</a:t>
            </a:r>
          </a:p>
          <a:p>
            <a:pPr lvl="1"/>
            <a:r>
              <a:rPr lang="en-US" sz="1400" b="0" smtClean="0">
                <a:latin typeface="Calibri" pitchFamily="34" charset="0"/>
                <a:cs typeface="Calibri" pitchFamily="34" charset="0"/>
              </a:rPr>
              <a:t>Vermogen nodig om rolweerstand te overwinnen</a:t>
            </a:r>
          </a:p>
          <a:p>
            <a:pPr>
              <a:buNone/>
            </a:pP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Voor welke snelheid zijn rol- en luchtweerstand gelijk?</a:t>
            </a:r>
            <a:endParaRPr lang="en-US" sz="1400" b="0" baseline="30000" smtClean="0">
              <a:latin typeface="Calibri" pitchFamily="34" charset="0"/>
              <a:cs typeface="Calibri" pitchFamily="34" charset="0"/>
            </a:endParaRP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Rolweerstand</a:t>
            </a:r>
            <a:endParaRPr lang="en-US" i="1" kern="1200" dirty="0" smtClean="0">
              <a:solidFill>
                <a:srgbClr val="000099"/>
              </a:solidFill>
              <a:ea typeface="+mn-ea"/>
              <a:cs typeface="+mn-cs"/>
            </a:endParaRPr>
          </a:p>
        </p:txBody>
      </p:sp>
      <p:graphicFrame>
        <p:nvGraphicFramePr>
          <p:cNvPr id="305156" name="Object 4"/>
          <p:cNvGraphicFramePr>
            <a:graphicFrameLocks noChangeAspect="1"/>
          </p:cNvGraphicFramePr>
          <p:nvPr/>
        </p:nvGraphicFramePr>
        <p:xfrm>
          <a:off x="1436687" y="3916362"/>
          <a:ext cx="4735513" cy="274638"/>
        </p:xfrm>
        <a:graphic>
          <a:graphicData uri="http://schemas.openxmlformats.org/presentationml/2006/ole">
            <p:oleObj spid="_x0000_s307202" name="Equation" r:id="rId3" imgW="3517560" imgH="203040" progId="Equation.DSMT4">
              <p:embed/>
            </p:oleObj>
          </a:graphicData>
        </a:graphic>
      </p:graphicFrame>
      <p:graphicFrame>
        <p:nvGraphicFramePr>
          <p:cNvPr id="307205" name="Object 5"/>
          <p:cNvGraphicFramePr>
            <a:graphicFrameLocks noChangeAspect="1"/>
          </p:cNvGraphicFramePr>
          <p:nvPr/>
        </p:nvGraphicFramePr>
        <p:xfrm>
          <a:off x="1600200" y="4416841"/>
          <a:ext cx="4765675" cy="652463"/>
        </p:xfrm>
        <a:graphic>
          <a:graphicData uri="http://schemas.openxmlformats.org/presentationml/2006/ole">
            <p:oleObj spid="_x0000_s307205" name="Equation" r:id="rId4" imgW="3543120" imgH="482400" progId="Equation.DSMT4">
              <p:embed/>
            </p:oleObj>
          </a:graphicData>
        </a:graphic>
      </p:graphicFrame>
      <p:pic>
        <p:nvPicPr>
          <p:cNvPr id="307206" name="Picture 6"/>
          <p:cNvPicPr>
            <a:picLocks noChangeAspect="1" noChangeArrowheads="1"/>
          </p:cNvPicPr>
          <p:nvPr/>
        </p:nvPicPr>
        <p:blipFill>
          <a:blip r:embed="rId5" cstate="print"/>
          <a:srcRect/>
          <a:stretch>
            <a:fillRect/>
          </a:stretch>
        </p:blipFill>
        <p:spPr bwMode="auto">
          <a:xfrm>
            <a:off x="6324600" y="5029200"/>
            <a:ext cx="2667000" cy="1594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Weerstand en voertuigen</a:t>
            </a:r>
            <a:endParaRPr lang="en-US" i="1" kern="1200" dirty="0" smtClean="0">
              <a:solidFill>
                <a:srgbClr val="000099"/>
              </a:solidFill>
              <a:ea typeface="+mn-ea"/>
              <a:cs typeface="+mn-cs"/>
            </a:endParaRPr>
          </a:p>
        </p:txBody>
      </p:sp>
      <p:pic>
        <p:nvPicPr>
          <p:cNvPr id="308228" name="Picture 4"/>
          <p:cNvPicPr>
            <a:picLocks noChangeAspect="1" noChangeArrowheads="1"/>
          </p:cNvPicPr>
          <p:nvPr/>
        </p:nvPicPr>
        <p:blipFill>
          <a:blip r:embed="rId2" cstate="print"/>
          <a:srcRect/>
          <a:stretch>
            <a:fillRect/>
          </a:stretch>
        </p:blipFill>
        <p:spPr bwMode="auto">
          <a:xfrm>
            <a:off x="457200" y="1066800"/>
            <a:ext cx="8289585" cy="2681287"/>
          </a:xfrm>
          <a:prstGeom prst="rect">
            <a:avLst/>
          </a:prstGeom>
          <a:noFill/>
          <a:ln w="9525">
            <a:noFill/>
            <a:miter lim="800000"/>
            <a:headEnd/>
            <a:tailEnd/>
          </a:ln>
        </p:spPr>
      </p:pic>
      <p:sp>
        <p:nvSpPr>
          <p:cNvPr id="12" name="Tekstvak 11"/>
          <p:cNvSpPr txBox="1"/>
          <p:nvPr/>
        </p:nvSpPr>
        <p:spPr>
          <a:xfrm>
            <a:off x="609600" y="3810000"/>
            <a:ext cx="2667000" cy="523220"/>
          </a:xfrm>
          <a:prstGeom prst="rect">
            <a:avLst/>
          </a:prstGeom>
          <a:noFill/>
        </p:spPr>
        <p:txBody>
          <a:bodyPr wrap="square" rtlCol="0">
            <a:spAutoFit/>
          </a:bodyPr>
          <a:lstStyle/>
          <a:p>
            <a:r>
              <a:rPr lang="nl-NL" sz="1400" smtClean="0">
                <a:latin typeface="Calibri" pitchFamily="34" charset="0"/>
                <a:cs typeface="Calibri" pitchFamily="34" charset="0"/>
              </a:rPr>
              <a:t>Auto: motor efficientie 0.25,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1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1000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0.01</a:t>
            </a:r>
            <a:endParaRPr lang="nl-NL" sz="1400" i="1" dirty="0" err="1" smtClean="0">
              <a:latin typeface="Calibri" pitchFamily="34" charset="0"/>
              <a:cs typeface="Calibri" pitchFamily="34" charset="0"/>
            </a:endParaRPr>
          </a:p>
        </p:txBody>
      </p:sp>
      <p:sp>
        <p:nvSpPr>
          <p:cNvPr id="14" name="Tekstvak 13"/>
          <p:cNvSpPr txBox="1"/>
          <p:nvPr/>
        </p:nvSpPr>
        <p:spPr>
          <a:xfrm>
            <a:off x="3276600" y="3810000"/>
            <a:ext cx="2667000" cy="523220"/>
          </a:xfrm>
          <a:prstGeom prst="rect">
            <a:avLst/>
          </a:prstGeom>
          <a:noFill/>
        </p:spPr>
        <p:txBody>
          <a:bodyPr wrap="square" rtlCol="0">
            <a:spAutoFit/>
          </a:bodyPr>
          <a:lstStyle/>
          <a:p>
            <a:r>
              <a:rPr lang="nl-NL" sz="1400" smtClean="0">
                <a:latin typeface="Calibri" pitchFamily="34" charset="0"/>
                <a:cs typeface="Calibri" pitchFamily="34" charset="0"/>
              </a:rPr>
              <a:t>Fiets: motor efficientie 0.25,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0.75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90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0.005</a:t>
            </a:r>
            <a:endParaRPr lang="nl-NL" sz="1400" i="1" dirty="0" err="1" smtClean="0">
              <a:latin typeface="Calibri" pitchFamily="34" charset="0"/>
              <a:cs typeface="Calibri" pitchFamily="34" charset="0"/>
            </a:endParaRPr>
          </a:p>
        </p:txBody>
      </p:sp>
      <p:sp>
        <p:nvSpPr>
          <p:cNvPr id="15" name="Tekstvak 14"/>
          <p:cNvSpPr txBox="1"/>
          <p:nvPr/>
        </p:nvSpPr>
        <p:spPr>
          <a:xfrm>
            <a:off x="6096000" y="3810000"/>
            <a:ext cx="3048000" cy="523220"/>
          </a:xfrm>
          <a:prstGeom prst="rect">
            <a:avLst/>
          </a:prstGeom>
          <a:noFill/>
        </p:spPr>
        <p:txBody>
          <a:bodyPr wrap="square" rtlCol="0">
            <a:spAutoFit/>
          </a:bodyPr>
          <a:lstStyle/>
          <a:p>
            <a:r>
              <a:rPr lang="nl-NL" sz="1400" smtClean="0">
                <a:latin typeface="Calibri" pitchFamily="34" charset="0"/>
                <a:cs typeface="Calibri" pitchFamily="34" charset="0"/>
              </a:rPr>
              <a:t>Trein (584 p): motor efficientie 0.9,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d</a:t>
            </a:r>
            <a:r>
              <a:rPr lang="nl-NL" sz="1400" i="1" smtClean="0">
                <a:latin typeface="Calibri" pitchFamily="34" charset="0"/>
                <a:cs typeface="Calibri" pitchFamily="34" charset="0"/>
              </a:rPr>
              <a:t>A = 11 </a:t>
            </a:r>
            <a:r>
              <a:rPr lang="nl-NL" sz="1400" smtClean="0">
                <a:latin typeface="Calibri" pitchFamily="34" charset="0"/>
                <a:cs typeface="Calibri" pitchFamily="34" charset="0"/>
              </a:rPr>
              <a:t>m</a:t>
            </a:r>
            <a:r>
              <a:rPr lang="nl-NL" sz="1400" baseline="30000" smtClean="0">
                <a:latin typeface="Calibri" pitchFamily="34" charset="0"/>
                <a:cs typeface="Calibri" pitchFamily="34" charset="0"/>
              </a:rPr>
              <a:t>2</a:t>
            </a:r>
            <a:r>
              <a:rPr lang="nl-NL" sz="1400" smtClean="0">
                <a:latin typeface="Calibri" pitchFamily="34" charset="0"/>
                <a:cs typeface="Calibri" pitchFamily="34" charset="0"/>
              </a:rPr>
              <a:t>,  </a:t>
            </a:r>
            <a:r>
              <a:rPr lang="nl-NL" sz="1400" i="1" smtClean="0">
                <a:latin typeface="Calibri" pitchFamily="34" charset="0"/>
                <a:cs typeface="Calibri" pitchFamily="34" charset="0"/>
              </a:rPr>
              <a:t>m = 400 000</a:t>
            </a:r>
            <a:r>
              <a:rPr lang="nl-NL" sz="1400" smtClean="0">
                <a:latin typeface="Calibri" pitchFamily="34" charset="0"/>
                <a:cs typeface="Calibri" pitchFamily="34" charset="0"/>
              </a:rPr>
              <a:t> kg en   </a:t>
            </a:r>
            <a:r>
              <a:rPr lang="nl-NL" sz="1400" i="1" smtClean="0">
                <a:latin typeface="Calibri" pitchFamily="34" charset="0"/>
                <a:cs typeface="Calibri" pitchFamily="34" charset="0"/>
              </a:rPr>
              <a:t>C</a:t>
            </a:r>
            <a:r>
              <a:rPr lang="nl-NL" sz="1400" baseline="-25000" smtClean="0">
                <a:latin typeface="Calibri" pitchFamily="34" charset="0"/>
                <a:cs typeface="Calibri" pitchFamily="34" charset="0"/>
              </a:rPr>
              <a:t>rr</a:t>
            </a:r>
            <a:r>
              <a:rPr lang="nl-NL" sz="1400" i="1" smtClean="0">
                <a:latin typeface="Calibri" pitchFamily="34" charset="0"/>
                <a:cs typeface="Calibri" pitchFamily="34" charset="0"/>
              </a:rPr>
              <a:t> = 0.002</a:t>
            </a:r>
            <a:endParaRPr lang="nl-NL" sz="1400" i="1" dirty="0" err="1" smtClean="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715000" cy="2667000"/>
          </a:xfrm>
        </p:spPr>
        <p:txBody>
          <a:bodyPr/>
          <a:lstStyle/>
          <a:p>
            <a:r>
              <a:rPr lang="en-US" sz="1800" b="0" smtClean="0">
                <a:latin typeface="Calibri" pitchFamily="34" charset="0"/>
                <a:cs typeface="Calibri" pitchFamily="34" charset="0"/>
              </a:rPr>
              <a:t>Vermogen van auto’s </a:t>
            </a:r>
          </a:p>
          <a:p>
            <a:pPr lvl="1"/>
            <a:r>
              <a:rPr lang="en-US" sz="1400" b="0" smtClean="0">
                <a:latin typeface="Calibri" pitchFamily="34" charset="0"/>
                <a:cs typeface="Calibri" pitchFamily="34" charset="0"/>
              </a:rPr>
              <a:t>Neemt met de derde macht van de snelheid toe</a:t>
            </a:r>
            <a:endParaRPr lang="en-US" sz="14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Twee keer zo snel vereist acht keer meer vermogen</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Top Gear</a:t>
            </a:r>
          </a:p>
          <a:p>
            <a:pPr lvl="1"/>
            <a:r>
              <a:rPr lang="en-US" sz="1400" b="0" smtClean="0">
                <a:latin typeface="Calibri" pitchFamily="34" charset="0"/>
                <a:cs typeface="Calibri" pitchFamily="34" charset="0"/>
              </a:rPr>
              <a:t>Bugatti Veyron</a:t>
            </a:r>
          </a:p>
          <a:p>
            <a:pPr lvl="2"/>
            <a:r>
              <a:rPr lang="en-US" sz="1000" b="0" smtClean="0">
                <a:latin typeface="Calibri" pitchFamily="34" charset="0"/>
                <a:cs typeface="Calibri" pitchFamily="34" charset="0"/>
              </a:rPr>
              <a:t>1001 pk</a:t>
            </a:r>
          </a:p>
          <a:p>
            <a:pPr lvl="2"/>
            <a:r>
              <a:rPr lang="en-US" sz="1000" b="0" smtClean="0">
                <a:latin typeface="Calibri" pitchFamily="34" charset="0"/>
                <a:cs typeface="Calibri" pitchFamily="34" charset="0"/>
              </a:rPr>
              <a:t>Topsnelheid 408 km/uur</a:t>
            </a:r>
          </a:p>
          <a:p>
            <a:pPr lvl="1"/>
            <a:r>
              <a:rPr lang="en-US" sz="1400" b="0" smtClean="0">
                <a:latin typeface="Calibri" pitchFamily="34" charset="0"/>
                <a:cs typeface="Calibri" pitchFamily="34" charset="0"/>
              </a:rPr>
              <a:t>Bugatti Veyron Super Sport</a:t>
            </a:r>
          </a:p>
          <a:p>
            <a:pPr lvl="2"/>
            <a:r>
              <a:rPr lang="en-US" sz="1000" b="0" smtClean="0">
                <a:latin typeface="Calibri" pitchFamily="34" charset="0"/>
                <a:cs typeface="Calibri" pitchFamily="34" charset="0"/>
              </a:rPr>
              <a:t>1200 pk</a:t>
            </a:r>
          </a:p>
          <a:p>
            <a:pPr lvl="2"/>
            <a:r>
              <a:rPr lang="en-US" sz="1000" b="0" smtClean="0">
                <a:latin typeface="Calibri" pitchFamily="34" charset="0"/>
                <a:cs typeface="Calibri" pitchFamily="34" charset="0"/>
              </a:rPr>
              <a:t>Topsnelheid?</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Topsnelheid en motorvermogen</a:t>
            </a:r>
            <a:endParaRPr lang="en-US" i="1" kern="1200" dirty="0" smtClean="0">
              <a:solidFill>
                <a:srgbClr val="000099"/>
              </a:solidFill>
              <a:ea typeface="+mn-ea"/>
              <a:cs typeface="+mn-cs"/>
            </a:endParaRPr>
          </a:p>
        </p:txBody>
      </p:sp>
      <p:pic>
        <p:nvPicPr>
          <p:cNvPr id="309252" name="Picture 4"/>
          <p:cNvPicPr>
            <a:picLocks noChangeAspect="1" noChangeArrowheads="1"/>
          </p:cNvPicPr>
          <p:nvPr/>
        </p:nvPicPr>
        <p:blipFill>
          <a:blip r:embed="rId3" cstate="print"/>
          <a:srcRect/>
          <a:stretch>
            <a:fillRect/>
          </a:stretch>
        </p:blipFill>
        <p:spPr bwMode="auto">
          <a:xfrm>
            <a:off x="5943600" y="1447800"/>
            <a:ext cx="3164366" cy="5381625"/>
          </a:xfrm>
          <a:prstGeom prst="rect">
            <a:avLst/>
          </a:prstGeom>
          <a:noFill/>
          <a:ln w="9525">
            <a:noFill/>
            <a:miter lim="800000"/>
            <a:headEnd/>
            <a:tailEnd/>
          </a:ln>
        </p:spPr>
      </p:pic>
      <p:pic>
        <p:nvPicPr>
          <p:cNvPr id="309253" name="Picture 5"/>
          <p:cNvPicPr>
            <a:picLocks noChangeAspect="1" noChangeArrowheads="1"/>
          </p:cNvPicPr>
          <p:nvPr/>
        </p:nvPicPr>
        <p:blipFill>
          <a:blip r:embed="rId4" cstate="print"/>
          <a:srcRect/>
          <a:stretch>
            <a:fillRect/>
          </a:stretch>
        </p:blipFill>
        <p:spPr bwMode="auto">
          <a:xfrm>
            <a:off x="2971799" y="3377950"/>
            <a:ext cx="2882639" cy="33436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715000" cy="3124200"/>
          </a:xfrm>
        </p:spPr>
        <p:txBody>
          <a:bodyPr/>
          <a:lstStyle/>
          <a:p>
            <a:r>
              <a:rPr lang="en-US" sz="1800" b="0" smtClean="0">
                <a:latin typeface="Calibri" pitchFamily="34" charset="0"/>
                <a:cs typeface="Calibri" pitchFamily="34" charset="0"/>
              </a:rPr>
              <a:t>Er zijn genoeg energie efficiente auto’s te koop</a:t>
            </a:r>
          </a:p>
          <a:p>
            <a:pPr lvl="1"/>
            <a:r>
              <a:rPr lang="en-US" sz="1400" b="0" smtClean="0">
                <a:latin typeface="Calibri" pitchFamily="34" charset="0"/>
                <a:cs typeface="Calibri" pitchFamily="34" charset="0"/>
              </a:rPr>
              <a:t>Iedereen moet zelf weten wat hij/zij wil</a:t>
            </a:r>
            <a:endParaRPr lang="en-US" sz="14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Politieke argumenten</a:t>
            </a:r>
          </a:p>
          <a:p>
            <a:pPr lvl="2"/>
            <a:r>
              <a:rPr lang="en-US" sz="1000" b="0" smtClean="0">
                <a:latin typeface="Calibri" pitchFamily="34" charset="0"/>
                <a:cs typeface="Calibri" pitchFamily="34" charset="0"/>
              </a:rPr>
              <a:t>Meer belasting op brandstof, belasting op weinig efficiente auto’s, etc</a:t>
            </a:r>
          </a:p>
          <a:p>
            <a:pPr lvl="2"/>
            <a:r>
              <a:rPr lang="en-US" sz="1000" b="0" smtClean="0">
                <a:latin typeface="Calibri" pitchFamily="34" charset="0"/>
                <a:cs typeface="Calibri" pitchFamily="34" charset="0"/>
              </a:rPr>
              <a:t>Is dat etisch verdedigbaar?</a:t>
            </a:r>
          </a:p>
          <a:p>
            <a:r>
              <a:rPr lang="en-US" sz="1800" b="0" smtClean="0">
                <a:latin typeface="Calibri" pitchFamily="34" charset="0"/>
                <a:cs typeface="Calibri" pitchFamily="34" charset="0"/>
              </a:rPr>
              <a:t>Nieuwe technologie</a:t>
            </a:r>
          </a:p>
          <a:p>
            <a:pPr lvl="1"/>
            <a:r>
              <a:rPr lang="en-US" sz="1400" b="0" smtClean="0">
                <a:latin typeface="Calibri" pitchFamily="34" charset="0"/>
                <a:cs typeface="Calibri" pitchFamily="34" charset="0"/>
              </a:rPr>
              <a:t>Regeneratief remmen</a:t>
            </a:r>
          </a:p>
          <a:p>
            <a:pPr lvl="1"/>
            <a:r>
              <a:rPr lang="en-US" sz="1400" b="0" smtClean="0">
                <a:latin typeface="Calibri" pitchFamily="34" charset="0"/>
                <a:cs typeface="Calibri" pitchFamily="34" charset="0"/>
              </a:rPr>
              <a:t>Hybride auto’s</a:t>
            </a:r>
          </a:p>
          <a:p>
            <a:pPr lvl="1"/>
            <a:r>
              <a:rPr lang="en-US" sz="1400" b="0" smtClean="0">
                <a:latin typeface="Calibri" pitchFamily="34" charset="0"/>
                <a:cs typeface="Calibri" pitchFamily="34" charset="0"/>
              </a:rPr>
              <a:t>Elektrische auto’s</a:t>
            </a:r>
          </a:p>
          <a:p>
            <a:pPr lvl="1"/>
            <a:r>
              <a:rPr lang="en-US" sz="1400" b="0" smtClean="0">
                <a:latin typeface="Calibri" pitchFamily="34" charset="0"/>
                <a:cs typeface="Calibri" pitchFamily="34" charset="0"/>
              </a:rPr>
              <a:t>Waterstof auto’s</a:t>
            </a:r>
          </a:p>
          <a:p>
            <a:pPr lvl="1"/>
            <a:r>
              <a:rPr lang="en-US" sz="1400" b="0" smtClean="0">
                <a:latin typeface="Calibri" pitchFamily="34" charset="0"/>
                <a:cs typeface="Calibri" pitchFamily="34" charset="0"/>
              </a:rPr>
              <a:t>Perslucht aandrijving</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Efficientie van auto’s</a:t>
            </a:r>
            <a:endParaRPr lang="en-US" i="1" kern="1200" dirty="0" smtClean="0">
              <a:solidFill>
                <a:srgbClr val="000099"/>
              </a:solidFill>
              <a:ea typeface="+mn-ea"/>
              <a:cs typeface="+mn-cs"/>
            </a:endParaRPr>
          </a:p>
        </p:txBody>
      </p:sp>
      <p:pic>
        <p:nvPicPr>
          <p:cNvPr id="310274" name="Picture 2"/>
          <p:cNvPicPr>
            <a:picLocks noChangeAspect="1" noChangeArrowheads="1"/>
          </p:cNvPicPr>
          <p:nvPr/>
        </p:nvPicPr>
        <p:blipFill>
          <a:blip r:embed="rId3" cstate="print"/>
          <a:srcRect/>
          <a:stretch>
            <a:fillRect/>
          </a:stretch>
        </p:blipFill>
        <p:spPr bwMode="auto">
          <a:xfrm>
            <a:off x="3406938" y="3276600"/>
            <a:ext cx="5737062"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5715000" cy="5029200"/>
          </a:xfrm>
        </p:spPr>
        <p:txBody>
          <a:bodyPr/>
          <a:lstStyle/>
          <a:p>
            <a:r>
              <a:rPr lang="en-US" sz="1800" b="0" smtClean="0">
                <a:latin typeface="Calibri" pitchFamily="34" charset="0"/>
                <a:cs typeface="Calibri" pitchFamily="34" charset="0"/>
              </a:rPr>
              <a:t>Regeneratief remmen</a:t>
            </a:r>
          </a:p>
          <a:p>
            <a:pPr lvl="1"/>
            <a:r>
              <a:rPr lang="en-US" sz="1400" b="0" smtClean="0">
                <a:latin typeface="Calibri" pitchFamily="34" charset="0"/>
                <a:cs typeface="Calibri" pitchFamily="34" charset="0"/>
              </a:rPr>
              <a:t>Elektrische generator gekoppeld aan wielen</a:t>
            </a:r>
          </a:p>
          <a:p>
            <a:pPr lvl="2"/>
            <a:r>
              <a:rPr lang="en-US" sz="1000" b="0" smtClean="0">
                <a:latin typeface="Calibri" pitchFamily="34" charset="0"/>
                <a:cs typeface="Calibri" pitchFamily="34" charset="0"/>
              </a:rPr>
              <a:t>Kan een batterij of supercondensator opladen</a:t>
            </a:r>
          </a:p>
          <a:p>
            <a:pPr lvl="2"/>
            <a:r>
              <a:rPr lang="en-US" sz="1000" b="0" smtClean="0">
                <a:latin typeface="Calibri" pitchFamily="34" charset="0"/>
                <a:cs typeface="Calibri" pitchFamily="34" charset="0"/>
              </a:rPr>
              <a:t>Slaat ongeveer 50% van de remenergie op</a:t>
            </a:r>
          </a:p>
          <a:p>
            <a:pPr lvl="1"/>
            <a:r>
              <a:rPr lang="en-US" sz="1400" b="0" smtClean="0">
                <a:latin typeface="Calibri" pitchFamily="34" charset="0"/>
                <a:cs typeface="Calibri" pitchFamily="34" charset="0"/>
              </a:rPr>
              <a:t>Hydrolische motoren gekoppeld aan wielen</a:t>
            </a:r>
          </a:p>
          <a:p>
            <a:pPr lvl="2"/>
            <a:r>
              <a:rPr lang="en-US" sz="1000" b="0" smtClean="0">
                <a:latin typeface="Calibri" pitchFamily="34" charset="0"/>
                <a:cs typeface="Calibri" pitchFamily="34" charset="0"/>
              </a:rPr>
              <a:t>Maken perslucht en slaan die op</a:t>
            </a:r>
          </a:p>
          <a:p>
            <a:pPr lvl="2"/>
            <a:r>
              <a:rPr lang="en-US" sz="1000" b="0" smtClean="0">
                <a:latin typeface="Calibri" pitchFamily="34" charset="0"/>
                <a:cs typeface="Calibri" pitchFamily="34" charset="0"/>
              </a:rPr>
              <a:t>Slaat ongeveer 70% van de remenergie op</a:t>
            </a:r>
          </a:p>
          <a:p>
            <a:pPr lvl="1"/>
            <a:r>
              <a:rPr lang="en-US" sz="1400" b="0" smtClean="0">
                <a:latin typeface="Calibri" pitchFamily="34" charset="0"/>
                <a:cs typeface="Calibri" pitchFamily="34" charset="0"/>
              </a:rPr>
              <a:t>Energieopslag in een vliegwiel</a:t>
            </a:r>
          </a:p>
          <a:p>
            <a:pPr lvl="2"/>
            <a:r>
              <a:rPr lang="en-US" sz="1000" b="0" smtClean="0">
                <a:latin typeface="Calibri" pitchFamily="34" charset="0"/>
                <a:cs typeface="Calibri" pitchFamily="34" charset="0"/>
              </a:rPr>
              <a:t>Ongeveer 70% opslag van remenergie</a:t>
            </a:r>
          </a:p>
          <a:p>
            <a:pPr lvl="1"/>
            <a:r>
              <a:rPr lang="en-US" sz="1400" b="0" smtClean="0">
                <a:latin typeface="Calibri" pitchFamily="34" charset="0"/>
                <a:cs typeface="Calibri" pitchFamily="34" charset="0"/>
              </a:rPr>
              <a:t>Brandstof consumptie wordt minder met</a:t>
            </a:r>
          </a:p>
          <a:p>
            <a:pPr lvl="2"/>
            <a:r>
              <a:rPr lang="en-US" sz="1000" b="0" smtClean="0">
                <a:latin typeface="Calibri" pitchFamily="34" charset="0"/>
                <a:cs typeface="Calibri" pitchFamily="34" charset="0"/>
              </a:rPr>
              <a:t>30% voor standaard rijgedrag</a:t>
            </a:r>
          </a:p>
          <a:p>
            <a:pPr lvl="2"/>
            <a:r>
              <a:rPr lang="en-US" sz="1000" b="0" smtClean="0">
                <a:latin typeface="Calibri" pitchFamily="34" charset="0"/>
                <a:cs typeface="Calibri" pitchFamily="34" charset="0"/>
              </a:rPr>
              <a:t>50% rijden in de stad</a:t>
            </a:r>
          </a:p>
          <a:p>
            <a:pPr lvl="1"/>
            <a:r>
              <a:rPr lang="en-US" sz="1400" b="0" smtClean="0">
                <a:latin typeface="Calibri" pitchFamily="34" charset="0"/>
                <a:cs typeface="Calibri" pitchFamily="34" charset="0"/>
              </a:rPr>
              <a:t>Heuvelstations</a:t>
            </a:r>
          </a:p>
          <a:p>
            <a:r>
              <a:rPr lang="en-US" sz="1800" b="0" smtClean="0">
                <a:latin typeface="Calibri" pitchFamily="34" charset="0"/>
                <a:cs typeface="Calibri" pitchFamily="34" charset="0"/>
              </a:rPr>
              <a:t>Hybride auto’s</a:t>
            </a:r>
          </a:p>
          <a:p>
            <a:pPr lvl="1"/>
            <a:r>
              <a:rPr lang="en-US" sz="1400" b="0" smtClean="0">
                <a:latin typeface="Calibri" pitchFamily="34" charset="0"/>
                <a:cs typeface="Calibri" pitchFamily="34" charset="0"/>
              </a:rPr>
              <a:t>Niet zo efficient als sommige advertenties beweren</a:t>
            </a:r>
          </a:p>
          <a:p>
            <a:pPr lvl="1"/>
            <a:r>
              <a:rPr lang="en-US" sz="1400" b="0" smtClean="0">
                <a:latin typeface="Calibri" pitchFamily="34" charset="0"/>
                <a:cs typeface="Calibri" pitchFamily="34" charset="0"/>
              </a:rPr>
              <a:t>Not zo slecht als Top Gear stelt</a:t>
            </a:r>
          </a:p>
          <a:p>
            <a:pPr lvl="1"/>
            <a:r>
              <a:rPr lang="en-US" sz="1400" b="0" smtClean="0">
                <a:latin typeface="Calibri" pitchFamily="34" charset="0"/>
                <a:cs typeface="Calibri" pitchFamily="34" charset="0"/>
              </a:rPr>
              <a:t>Reductie tot 30% van fossiel brandstofgebruik is mogelijk</a:t>
            </a:r>
          </a:p>
          <a:p>
            <a:pPr lvl="2"/>
            <a:r>
              <a:rPr lang="en-US" sz="1000" b="0" smtClean="0">
                <a:latin typeface="Calibri" pitchFamily="34" charset="0"/>
                <a:cs typeface="Calibri" pitchFamily="34" charset="0"/>
              </a:rPr>
              <a:t>Is dat voldoende?</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Nieuwe auto technologie</a:t>
            </a:r>
            <a:endParaRPr lang="en-US" i="1" kern="1200" dirty="0" smtClean="0">
              <a:solidFill>
                <a:srgbClr val="000099"/>
              </a:solidFill>
              <a:ea typeface="+mn-ea"/>
              <a:cs typeface="+mn-cs"/>
            </a:endParaRPr>
          </a:p>
        </p:txBody>
      </p:sp>
      <p:pic>
        <p:nvPicPr>
          <p:cNvPr id="311298" name="Picture 2"/>
          <p:cNvPicPr>
            <a:picLocks noChangeAspect="1" noChangeArrowheads="1"/>
          </p:cNvPicPr>
          <p:nvPr/>
        </p:nvPicPr>
        <p:blipFill>
          <a:blip r:embed="rId3" cstate="print"/>
          <a:srcRect/>
          <a:stretch>
            <a:fillRect/>
          </a:stretch>
        </p:blipFill>
        <p:spPr bwMode="auto">
          <a:xfrm>
            <a:off x="4876800" y="1295400"/>
            <a:ext cx="3971925" cy="1619250"/>
          </a:xfrm>
          <a:prstGeom prst="rect">
            <a:avLst/>
          </a:prstGeom>
          <a:noFill/>
          <a:ln w="9525">
            <a:noFill/>
            <a:miter lim="800000"/>
            <a:headEnd/>
            <a:tailEnd/>
          </a:ln>
        </p:spPr>
      </p:pic>
      <p:pic>
        <p:nvPicPr>
          <p:cNvPr id="311299" name="Picture 3"/>
          <p:cNvPicPr>
            <a:picLocks noChangeAspect="1" noChangeArrowheads="1"/>
          </p:cNvPicPr>
          <p:nvPr/>
        </p:nvPicPr>
        <p:blipFill>
          <a:blip r:embed="rId4" cstate="print"/>
          <a:srcRect/>
          <a:stretch>
            <a:fillRect/>
          </a:stretch>
        </p:blipFill>
        <p:spPr bwMode="auto">
          <a:xfrm>
            <a:off x="6086475" y="3438525"/>
            <a:ext cx="3057525" cy="3419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5715000" cy="5029200"/>
          </a:xfrm>
        </p:spPr>
        <p:txBody>
          <a:bodyPr/>
          <a:lstStyle/>
          <a:p>
            <a:r>
              <a:rPr lang="en-US" sz="1800" b="0" smtClean="0">
                <a:latin typeface="Calibri" pitchFamily="34" charset="0"/>
                <a:cs typeface="Calibri" pitchFamily="34" charset="0"/>
              </a:rPr>
              <a:t>Elektrische auto’s</a:t>
            </a:r>
          </a:p>
          <a:p>
            <a:pPr lvl="1"/>
            <a:r>
              <a:rPr lang="en-US" sz="1400" b="0" smtClean="0">
                <a:latin typeface="Calibri" pitchFamily="34" charset="0"/>
                <a:cs typeface="Calibri" pitchFamily="34" charset="0"/>
              </a:rPr>
              <a:t>Verschillende modellen leverbaar</a:t>
            </a:r>
          </a:p>
          <a:p>
            <a:pPr lvl="2"/>
            <a:r>
              <a:rPr lang="en-US" sz="1000" b="0" smtClean="0">
                <a:latin typeface="Calibri" pitchFamily="34" charset="0"/>
                <a:cs typeface="Calibri" pitchFamily="34" charset="0"/>
              </a:rPr>
              <a:t>Ongeveer 4 keer efficienter dan fossiele brandstof</a:t>
            </a:r>
          </a:p>
          <a:p>
            <a:pPr lvl="1"/>
            <a:r>
              <a:rPr lang="en-US" sz="1400" b="0" smtClean="0">
                <a:latin typeface="Calibri" pitchFamily="34" charset="0"/>
                <a:cs typeface="Calibri" pitchFamily="34" charset="0"/>
              </a:rPr>
              <a:t>Zelfs als de elektriciteit met fossiele brandstof geproduceerd wordt, is de totale CO2 emissie slechts 100 g/km</a:t>
            </a:r>
          </a:p>
          <a:p>
            <a:pPr lvl="2"/>
            <a:r>
              <a:rPr lang="en-US" sz="1000" b="0" smtClean="0">
                <a:latin typeface="Calibri" pitchFamily="34" charset="0"/>
                <a:cs typeface="Calibri" pitchFamily="34" charset="0"/>
              </a:rPr>
              <a:t>Vergelijkbaar met de 3 liter Polo</a:t>
            </a:r>
          </a:p>
          <a:p>
            <a:pPr lvl="2"/>
            <a:r>
              <a:rPr lang="en-US" sz="1000" b="0" smtClean="0">
                <a:latin typeface="Calibri" pitchFamily="34" charset="0"/>
                <a:cs typeface="Calibri" pitchFamily="34" charset="0"/>
              </a:rPr>
              <a:t>Problemen met batterijen bespreken we later</a:t>
            </a:r>
          </a:p>
          <a:p>
            <a:r>
              <a:rPr lang="en-US" sz="1800" b="0" smtClean="0">
                <a:latin typeface="Calibri" pitchFamily="34" charset="0"/>
                <a:cs typeface="Calibri" pitchFamily="34" charset="0"/>
              </a:rPr>
              <a:t>Waterstof en perslucht</a:t>
            </a:r>
          </a:p>
          <a:p>
            <a:pPr lvl="1"/>
            <a:r>
              <a:rPr lang="en-US" sz="1400" b="0" smtClean="0">
                <a:latin typeface="Calibri" pitchFamily="34" charset="0"/>
                <a:cs typeface="Calibri" pitchFamily="34" charset="0"/>
              </a:rPr>
              <a:t>Waterstof is geen energiebron, maar                              energiedrager</a:t>
            </a:r>
          </a:p>
          <a:p>
            <a:pPr lvl="1"/>
            <a:r>
              <a:rPr lang="en-US" sz="1400" b="0" smtClean="0">
                <a:latin typeface="Calibri" pitchFamily="34" charset="0"/>
                <a:cs typeface="Calibri" pitchFamily="34" charset="0"/>
              </a:rPr>
              <a:t>Huidige waterstofauto’s zijn inefficient</a:t>
            </a:r>
          </a:p>
          <a:p>
            <a:pPr lvl="1"/>
            <a:r>
              <a:rPr lang="en-US" sz="1400" b="0" smtClean="0">
                <a:latin typeface="Calibri" pitchFamily="34" charset="0"/>
                <a:cs typeface="Calibri" pitchFamily="34" charset="0"/>
              </a:rPr>
              <a:t>Perslucht heeft een lage energiedichtheid</a:t>
            </a:r>
            <a:endParaRPr lang="en-US" sz="1000" b="0" smtClean="0">
              <a:latin typeface="Calibri" pitchFamily="34" charset="0"/>
              <a:cs typeface="Calibri" pitchFamily="34" charset="0"/>
            </a:endParaRP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Nieuwe auto technologie</a:t>
            </a:r>
            <a:endParaRPr lang="en-US" i="1" kern="1200" dirty="0" smtClean="0">
              <a:solidFill>
                <a:srgbClr val="000099"/>
              </a:solidFill>
              <a:ea typeface="+mn-ea"/>
              <a:cs typeface="+mn-cs"/>
            </a:endParaRPr>
          </a:p>
        </p:txBody>
      </p:sp>
      <p:pic>
        <p:nvPicPr>
          <p:cNvPr id="312322" name="Picture 2"/>
          <p:cNvPicPr>
            <a:picLocks noChangeAspect="1" noChangeArrowheads="1"/>
          </p:cNvPicPr>
          <p:nvPr/>
        </p:nvPicPr>
        <p:blipFill>
          <a:blip r:embed="rId3" cstate="print"/>
          <a:srcRect/>
          <a:stretch>
            <a:fillRect/>
          </a:stretch>
        </p:blipFill>
        <p:spPr bwMode="auto">
          <a:xfrm>
            <a:off x="6384470" y="2667000"/>
            <a:ext cx="2759529" cy="4191000"/>
          </a:xfrm>
          <a:prstGeom prst="rect">
            <a:avLst/>
          </a:prstGeom>
          <a:noFill/>
          <a:ln w="9525">
            <a:noFill/>
            <a:miter lim="800000"/>
            <a:headEnd/>
            <a:tailEnd/>
          </a:ln>
        </p:spPr>
      </p:pic>
      <p:pic>
        <p:nvPicPr>
          <p:cNvPr id="312323" name="Picture 3"/>
          <p:cNvPicPr>
            <a:picLocks noChangeAspect="1" noChangeArrowheads="1"/>
          </p:cNvPicPr>
          <p:nvPr/>
        </p:nvPicPr>
        <p:blipFill>
          <a:blip r:embed="rId4" cstate="print"/>
          <a:srcRect/>
          <a:stretch>
            <a:fillRect/>
          </a:stretch>
        </p:blipFill>
        <p:spPr bwMode="auto">
          <a:xfrm>
            <a:off x="6796088" y="1066800"/>
            <a:ext cx="2347912" cy="1518102"/>
          </a:xfrm>
          <a:prstGeom prst="rect">
            <a:avLst/>
          </a:prstGeom>
          <a:noFill/>
          <a:ln w="9525">
            <a:noFill/>
            <a:miter lim="800000"/>
            <a:headEnd/>
            <a:tailEnd/>
          </a:ln>
        </p:spPr>
      </p:pic>
      <p:pic>
        <p:nvPicPr>
          <p:cNvPr id="312324" name="Picture 4"/>
          <p:cNvPicPr>
            <a:picLocks noChangeAspect="1" noChangeArrowheads="1"/>
          </p:cNvPicPr>
          <p:nvPr/>
        </p:nvPicPr>
        <p:blipFill>
          <a:blip r:embed="rId5" cstate="print"/>
          <a:srcRect/>
          <a:stretch>
            <a:fillRect/>
          </a:stretch>
        </p:blipFill>
        <p:spPr bwMode="auto">
          <a:xfrm>
            <a:off x="0" y="4245428"/>
            <a:ext cx="2667000" cy="2612571"/>
          </a:xfrm>
          <a:prstGeom prst="rect">
            <a:avLst/>
          </a:prstGeom>
          <a:noFill/>
          <a:ln w="9525">
            <a:noFill/>
            <a:miter lim="800000"/>
            <a:headEnd/>
            <a:tailEnd/>
          </a:ln>
        </p:spPr>
      </p:pic>
      <p:pic>
        <p:nvPicPr>
          <p:cNvPr id="312325" name="Picture 5"/>
          <p:cNvPicPr>
            <a:picLocks noChangeAspect="1" noChangeArrowheads="1"/>
          </p:cNvPicPr>
          <p:nvPr/>
        </p:nvPicPr>
        <p:blipFill>
          <a:blip r:embed="rId6" cstate="print"/>
          <a:srcRect/>
          <a:stretch>
            <a:fillRect/>
          </a:stretch>
        </p:blipFill>
        <p:spPr bwMode="auto">
          <a:xfrm>
            <a:off x="4343400" y="2667000"/>
            <a:ext cx="2022025"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381000" y="1219200"/>
            <a:ext cx="8305800" cy="4800600"/>
          </a:xfrm>
        </p:spPr>
        <p:txBody>
          <a:bodyPr/>
          <a:lstStyle/>
          <a:p>
            <a:r>
              <a:rPr lang="en-US" sz="1800" b="0" smtClean="0">
                <a:latin typeface="Calibri" pitchFamily="34" charset="0"/>
                <a:cs typeface="Calibri" pitchFamily="34" charset="0"/>
              </a:rPr>
              <a:t>Verschillende vormen van transport</a:t>
            </a:r>
          </a:p>
          <a:p>
            <a:pPr lvl="1"/>
            <a:r>
              <a:rPr lang="en-US" sz="1400" b="0" smtClean="0">
                <a:latin typeface="Calibri" pitchFamily="34" charset="0"/>
                <a:cs typeface="Calibri" pitchFamily="34" charset="0"/>
              </a:rPr>
              <a:t>Consumptie in kWh per 100 passagier-km</a:t>
            </a:r>
          </a:p>
          <a:p>
            <a:pPr lvl="1"/>
            <a:r>
              <a:rPr lang="en-US" sz="1400" b="0" smtClean="0">
                <a:latin typeface="Calibri" pitchFamily="34" charset="0"/>
                <a:cs typeface="Calibri" pitchFamily="34" charset="0"/>
              </a:rPr>
              <a:t>Snelheid van transport in km/uur</a:t>
            </a:r>
          </a:p>
          <a:p>
            <a:pPr lvl="1"/>
            <a:r>
              <a:rPr lang="en-US" sz="1400" b="0" smtClean="0">
                <a:latin typeface="Calibri" pitchFamily="34" charset="0"/>
                <a:cs typeface="Calibri" pitchFamily="34" charset="0"/>
              </a:rPr>
              <a:t>Car (1) is</a:t>
            </a:r>
          </a:p>
          <a:p>
            <a:pPr lvl="2"/>
            <a:r>
              <a:rPr lang="en-US" sz="1000" b="0" smtClean="0">
                <a:latin typeface="Calibri" pitchFamily="34" charset="0"/>
                <a:cs typeface="Calibri" pitchFamily="34" charset="0"/>
              </a:rPr>
              <a:t>Gemiddelde auto 33 mpg met 1 passagier</a:t>
            </a:r>
          </a:p>
          <a:p>
            <a:pPr lvl="1"/>
            <a:r>
              <a:rPr lang="en-US" sz="1400" b="0" smtClean="0">
                <a:latin typeface="Calibri" pitchFamily="34" charset="0"/>
                <a:cs typeface="Calibri" pitchFamily="34" charset="0"/>
              </a:rPr>
              <a:t>Bus is</a:t>
            </a:r>
          </a:p>
          <a:p>
            <a:pPr lvl="2"/>
            <a:r>
              <a:rPr lang="en-US" sz="1000" b="0" smtClean="0">
                <a:latin typeface="Calibri" pitchFamily="34" charset="0"/>
                <a:cs typeface="Calibri" pitchFamily="34" charset="0"/>
              </a:rPr>
              <a:t>Gemiddelde van alle bussen in London</a:t>
            </a:r>
          </a:p>
          <a:p>
            <a:pPr lvl="1"/>
            <a:r>
              <a:rPr lang="en-US" sz="1400" b="0" smtClean="0">
                <a:latin typeface="Calibri" pitchFamily="34" charset="0"/>
                <a:cs typeface="Calibri" pitchFamily="34" charset="0"/>
              </a:rPr>
              <a:t>Metro</a:t>
            </a:r>
          </a:p>
          <a:p>
            <a:pPr lvl="2"/>
            <a:r>
              <a:rPr lang="en-US" sz="1000" b="0" smtClean="0">
                <a:latin typeface="Calibri" pitchFamily="34" charset="0"/>
                <a:cs typeface="Calibri" pitchFamily="34" charset="0"/>
              </a:rPr>
              <a:t>Prestatie van London Underground system</a:t>
            </a:r>
          </a:p>
          <a:p>
            <a:pPr lvl="1"/>
            <a:r>
              <a:rPr lang="en-US" sz="1400" b="0" smtClean="0">
                <a:latin typeface="Calibri" pitchFamily="34" charset="0"/>
                <a:cs typeface="Calibri" pitchFamily="34" charset="0"/>
              </a:rPr>
              <a:t>Catamaran</a:t>
            </a:r>
          </a:p>
          <a:p>
            <a:pPr lvl="2"/>
            <a:r>
              <a:rPr lang="en-US" sz="1000" b="0" smtClean="0">
                <a:latin typeface="Calibri" pitchFamily="34" charset="0"/>
                <a:cs typeface="Calibri" pitchFamily="34" charset="0"/>
              </a:rPr>
              <a:t>Diesel aangedreven boot</a:t>
            </a:r>
          </a:p>
          <a:p>
            <a:r>
              <a:rPr lang="en-US" sz="1800" b="0" smtClean="0">
                <a:latin typeface="Calibri" pitchFamily="34" charset="0"/>
                <a:cs typeface="Calibri" pitchFamily="34" charset="0"/>
              </a:rPr>
              <a:t>Notatie</a:t>
            </a:r>
          </a:p>
          <a:p>
            <a:pPr lvl="1"/>
            <a:r>
              <a:rPr lang="en-US" sz="1400" b="0" smtClean="0">
                <a:latin typeface="Calibri" pitchFamily="34" charset="0"/>
                <a:cs typeface="Calibri" pitchFamily="34" charset="0"/>
              </a:rPr>
              <a:t>Holle symbolen: beste prestatie</a:t>
            </a:r>
          </a:p>
          <a:p>
            <a:pPr lvl="2"/>
            <a:r>
              <a:rPr lang="en-US" sz="1000" b="0" smtClean="0">
                <a:latin typeface="Calibri" pitchFamily="34" charset="0"/>
                <a:cs typeface="Calibri" pitchFamily="34" charset="0"/>
              </a:rPr>
              <a:t>Alle zitplaatsen vol</a:t>
            </a:r>
          </a:p>
          <a:p>
            <a:pPr lvl="1"/>
            <a:r>
              <a:rPr lang="en-US" sz="1400" b="0" smtClean="0">
                <a:latin typeface="Calibri" pitchFamily="34" charset="0"/>
                <a:cs typeface="Calibri" pitchFamily="34" charset="0"/>
              </a:rPr>
              <a:t>Volle symbolen: actuele prestatie</a:t>
            </a:r>
          </a:p>
          <a:p>
            <a:endParaRPr lang="en-US" smtClean="0">
              <a:latin typeface="Calibri" pitchFamily="34" charset="0"/>
              <a:cs typeface="Calibri" pitchFamily="34" charset="0"/>
            </a:endParaRPr>
          </a:p>
          <a:p>
            <a:endParaRPr lang="nl-NL"/>
          </a:p>
        </p:txBody>
      </p:sp>
      <p:sp>
        <p:nvSpPr>
          <p:cNvPr id="6"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13346" name="Picture 2"/>
          <p:cNvPicPr>
            <a:picLocks noChangeAspect="1" noChangeArrowheads="1"/>
          </p:cNvPicPr>
          <p:nvPr/>
        </p:nvPicPr>
        <p:blipFill>
          <a:blip r:embed="rId2" cstate="print"/>
          <a:srcRect/>
          <a:stretch>
            <a:fillRect/>
          </a:stretch>
        </p:blipFill>
        <p:spPr bwMode="auto">
          <a:xfrm>
            <a:off x="4392284" y="0"/>
            <a:ext cx="4751717" cy="6858001"/>
          </a:xfrm>
          <a:prstGeom prst="rect">
            <a:avLst/>
          </a:prstGeom>
          <a:noFill/>
          <a:ln w="9525">
            <a:noFill/>
            <a:miter lim="800000"/>
            <a:headEnd/>
            <a:tailEnd/>
          </a:ln>
        </p:spPr>
      </p:pic>
      <p:sp>
        <p:nvSpPr>
          <p:cNvPr id="8" name="Rectangle 2"/>
          <p:cNvSpPr>
            <a:spLocks noGrp="1" noChangeArrowheads="1"/>
          </p:cNvSpPr>
          <p:nvPr>
            <p:ph type="title"/>
          </p:nvPr>
        </p:nvSpPr>
        <p:spPr>
          <a:xfrm>
            <a:off x="0" y="0"/>
            <a:ext cx="5334000" cy="1143000"/>
          </a:xfrm>
        </p:spPr>
        <p:txBody>
          <a:bodyPr/>
          <a:lstStyle/>
          <a:p>
            <a:pPr>
              <a:defRPr/>
            </a:pPr>
            <a:r>
              <a:rPr lang="en-US" i="1" kern="1200" smtClean="0">
                <a:solidFill>
                  <a:srgbClr val="000099"/>
                </a:solidFill>
                <a:ea typeface="+mn-ea"/>
                <a:cs typeface="+mn-cs"/>
              </a:rPr>
              <a:t>Passagier vervoer</a:t>
            </a:r>
            <a:endParaRPr lang="en-US" i="1" kern="1200" dirty="0" smtClean="0">
              <a:solidFill>
                <a:srgbClr val="000099"/>
              </a:solidFill>
              <a:ea typeface="+mn-ea"/>
              <a:cs typeface="+mn-cs"/>
            </a:endParaRPr>
          </a:p>
        </p:txBody>
      </p:sp>
      <p:sp>
        <p:nvSpPr>
          <p:cNvPr id="7" name="Rechthoek 6"/>
          <p:cNvSpPr/>
          <p:nvPr/>
        </p:nvSpPr>
        <p:spPr bwMode="auto">
          <a:xfrm>
            <a:off x="8458200" y="0"/>
            <a:ext cx="685800" cy="3505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8305800" cy="3048000"/>
          </a:xfrm>
        </p:spPr>
        <p:txBody>
          <a:bodyPr/>
          <a:lstStyle/>
          <a:p>
            <a:r>
              <a:rPr lang="en-US" sz="1800" b="0" smtClean="0">
                <a:latin typeface="Calibri" pitchFamily="34" charset="0"/>
                <a:cs typeface="Calibri" pitchFamily="34" charset="0"/>
              </a:rPr>
              <a:t>Energie van een auto wordt gebruikt voor overwinnen van </a:t>
            </a:r>
          </a:p>
          <a:p>
            <a:pPr lvl="1"/>
            <a:r>
              <a:rPr lang="en-US" sz="1400" b="0" smtClean="0">
                <a:latin typeface="Calibri" pitchFamily="34" charset="0"/>
                <a:cs typeface="Calibri" pitchFamily="34" charset="0"/>
              </a:rPr>
              <a:t>Luchtweerstand, rolweerstand</a:t>
            </a:r>
          </a:p>
          <a:p>
            <a:pPr lvl="1"/>
            <a:r>
              <a:rPr lang="en-US" sz="1400" b="0" smtClean="0">
                <a:latin typeface="Calibri" pitchFamily="34" charset="0"/>
                <a:cs typeface="Calibri" pitchFamily="34" charset="0"/>
              </a:rPr>
              <a:t>Voor de productie van warmte</a:t>
            </a:r>
          </a:p>
          <a:p>
            <a:r>
              <a:rPr lang="en-US" sz="1800" b="0" smtClean="0">
                <a:latin typeface="Calibri" pitchFamily="34" charset="0"/>
                <a:cs typeface="Calibri" pitchFamily="34" charset="0"/>
              </a:rPr>
              <a:t>Stadsverkeer wordt gedomineerd door energieverlies door remmen</a:t>
            </a:r>
          </a:p>
          <a:p>
            <a:r>
              <a:rPr lang="en-US" sz="1800" b="0" smtClean="0">
                <a:latin typeface="Calibri" pitchFamily="34" charset="0"/>
                <a:cs typeface="Calibri" pitchFamily="34" charset="0"/>
              </a:rPr>
              <a:t>Snelwegverkeer door luchtweerstand</a:t>
            </a:r>
          </a:p>
          <a:p>
            <a:r>
              <a:rPr lang="en-US" sz="1800" b="0" smtClean="0">
                <a:latin typeface="Calibri" pitchFamily="34" charset="0"/>
                <a:cs typeface="Calibri" pitchFamily="34" charset="0"/>
              </a:rPr>
              <a:t>Snelheid verlagen levert reductie van energie consumptie</a:t>
            </a:r>
          </a:p>
          <a:p>
            <a:r>
              <a:rPr lang="en-US" sz="1800" b="0" smtClean="0">
                <a:latin typeface="Calibri" pitchFamily="34" charset="0"/>
                <a:cs typeface="Calibri" pitchFamily="34" charset="0"/>
              </a:rPr>
              <a:t>Productie van een auto vereist forse hoeveelheid energie</a:t>
            </a:r>
          </a:p>
          <a:p>
            <a:r>
              <a:rPr lang="en-US" sz="1800" b="0" smtClean="0">
                <a:latin typeface="Calibri" pitchFamily="34" charset="0"/>
                <a:cs typeface="Calibri" pitchFamily="34" charset="0"/>
              </a:rPr>
              <a:t>Elektrische auto’s zijn veel efficienter dan auto’s op fossiele brandstof</a:t>
            </a:r>
          </a:p>
          <a:p>
            <a:r>
              <a:rPr lang="en-US" sz="1800" b="0" smtClean="0">
                <a:latin typeface="Calibri" pitchFamily="34" charset="0"/>
                <a:cs typeface="Calibri" pitchFamily="34" charset="0"/>
              </a:rPr>
              <a:t>Voor onze boekhouding: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Conclusies over auto’s</a:t>
            </a:r>
            <a:endParaRPr lang="en-US" i="1" kern="1200" dirty="0" smtClean="0">
              <a:solidFill>
                <a:srgbClr val="000099"/>
              </a:solidFill>
              <a:ea typeface="+mn-ea"/>
              <a:cs typeface="+mn-cs"/>
            </a:endParaRPr>
          </a:p>
        </p:txBody>
      </p:sp>
      <p:grpSp>
        <p:nvGrpSpPr>
          <p:cNvPr id="5" name="Groep 4"/>
          <p:cNvGrpSpPr/>
          <p:nvPr/>
        </p:nvGrpSpPr>
        <p:grpSpPr>
          <a:xfrm>
            <a:off x="6248400" y="4343400"/>
            <a:ext cx="2514600" cy="2057400"/>
            <a:chOff x="6248400" y="4800600"/>
            <a:chExt cx="2514600" cy="2057400"/>
          </a:xfrm>
        </p:grpSpPr>
        <p:sp>
          <p:nvSpPr>
            <p:cNvPr id="6" name="Rechthoek 5"/>
            <p:cNvSpPr/>
            <p:nvPr/>
          </p:nvSpPr>
          <p:spPr bwMode="auto">
            <a:xfrm>
              <a:off x="6248400" y="4800600"/>
              <a:ext cx="2514600" cy="2057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7" name="Rechthoek 6"/>
            <p:cNvSpPr/>
            <p:nvPr/>
          </p:nvSpPr>
          <p:spPr bwMode="auto">
            <a:xfrm>
              <a:off x="6324600" y="59436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0" name="Tekstvak 9"/>
            <p:cNvSpPr txBox="1"/>
            <p:nvPr/>
          </p:nvSpPr>
          <p:spPr>
            <a:xfrm>
              <a:off x="6428168" y="60446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sp>
          <p:nvSpPr>
            <p:cNvPr id="11" name="Tekstvak 10"/>
            <p:cNvSpPr txBox="1"/>
            <p:nvPr/>
          </p:nvSpPr>
          <p:spPr>
            <a:xfrm>
              <a:off x="7601528" y="4876800"/>
              <a:ext cx="1046016" cy="307777"/>
            </a:xfrm>
            <a:prstGeom prst="rect">
              <a:avLst/>
            </a:prstGeom>
            <a:solidFill>
              <a:schemeClr val="bg1"/>
            </a:solidFill>
            <a:ln w="19050">
              <a:noFill/>
            </a:ln>
          </p:spPr>
          <p:txBody>
            <a:bodyPr wrap="square" rtlCol="0">
              <a:spAutoFit/>
            </a:bodyPr>
            <a:lstStyle/>
            <a:p>
              <a:pPr algn="ctr"/>
              <a:r>
                <a:rPr lang="nl-NL" sz="1400" smtClean="0">
                  <a:latin typeface="Calibri" pitchFamily="34" charset="0"/>
                  <a:cs typeface="Calibri" pitchFamily="34" charset="0"/>
                </a:rPr>
                <a:t>Productie</a:t>
              </a:r>
              <a:endParaRPr lang="nl-NL" sz="1400" dirty="0" err="1" smtClean="0">
                <a:latin typeface="Calibri" pitchFamily="34" charset="0"/>
                <a:cs typeface="Calibri" pitchFamily="34" charset="0"/>
              </a:endParaRPr>
            </a:p>
          </p:txBody>
        </p:sp>
        <p:sp>
          <p:nvSpPr>
            <p:cNvPr id="12" name="Tekstvak 11"/>
            <p:cNvSpPr txBox="1"/>
            <p:nvPr/>
          </p:nvSpPr>
          <p:spPr>
            <a:xfrm>
              <a:off x="6324600" y="4876800"/>
              <a:ext cx="1143000" cy="307777"/>
            </a:xfrm>
            <a:prstGeom prst="rect">
              <a:avLst/>
            </a:prstGeom>
            <a:solidFill>
              <a:schemeClr val="bg1"/>
            </a:solidFill>
            <a:ln w="19050">
              <a:noFill/>
            </a:ln>
          </p:spPr>
          <p:txBody>
            <a:bodyPr wrap="square" rtlCol="0">
              <a:spAutoFit/>
            </a:bodyPr>
            <a:lstStyle/>
            <a:p>
              <a:pPr algn="ctr"/>
              <a:r>
                <a:rPr lang="nl-NL" sz="1400" smtClean="0">
                  <a:latin typeface="Calibri" pitchFamily="34" charset="0"/>
                  <a:cs typeface="Calibri" pitchFamily="34" charset="0"/>
                </a:rPr>
                <a:t>Consumptie</a:t>
              </a:r>
              <a:endParaRPr lang="nl-NL" sz="1400" dirty="0" err="1" smtClean="0">
                <a:latin typeface="Calibri" pitchFamily="34" charset="0"/>
                <a:cs typeface="Calibri" pitchFamily="34" charset="0"/>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6858000" cy="5334000"/>
          </a:xfrm>
        </p:spPr>
        <p:txBody>
          <a:bodyPr/>
          <a:lstStyle/>
          <a:p>
            <a:r>
              <a:rPr lang="en-US" sz="1800" b="0" smtClean="0">
                <a:latin typeface="Calibri" pitchFamily="34" charset="0"/>
                <a:cs typeface="Calibri" pitchFamily="34" charset="0"/>
              </a:rPr>
              <a:t>Vragen</a:t>
            </a:r>
          </a:p>
          <a:p>
            <a:pPr lvl="1"/>
            <a:r>
              <a:rPr lang="en-US" sz="1400" b="0" smtClean="0">
                <a:latin typeface="Calibri" pitchFamily="34" charset="0"/>
                <a:cs typeface="Calibri" pitchFamily="34" charset="0"/>
              </a:rPr>
              <a:t>Energieverbruik van een (inter)continentale vlucht</a:t>
            </a:r>
          </a:p>
          <a:p>
            <a:pPr lvl="1"/>
            <a:r>
              <a:rPr lang="en-US" sz="1400" b="0" smtClean="0">
                <a:latin typeface="Calibri" pitchFamily="34" charset="0"/>
                <a:cs typeface="Calibri" pitchFamily="34" charset="0"/>
              </a:rPr>
              <a:t>Waar gaat de energie naar toe?</a:t>
            </a:r>
          </a:p>
          <a:p>
            <a:pPr lvl="1"/>
            <a:r>
              <a:rPr lang="en-US" sz="1400" b="0" smtClean="0">
                <a:latin typeface="Calibri" pitchFamily="34" charset="0"/>
                <a:cs typeface="Calibri" pitchFamily="34" charset="0"/>
              </a:rPr>
              <a:t>Kunnen we de efficientie van vliegtuigen verbeteren?</a:t>
            </a:r>
          </a:p>
          <a:p>
            <a:r>
              <a:rPr lang="en-US" sz="1800" b="0" smtClean="0">
                <a:latin typeface="Calibri" pitchFamily="34" charset="0"/>
                <a:cs typeface="Calibri" pitchFamily="34" charset="0"/>
              </a:rPr>
              <a:t>Energieverbruik van een intercontinentale vlucht</a:t>
            </a:r>
          </a:p>
          <a:p>
            <a:pPr lvl="1"/>
            <a:r>
              <a:rPr lang="en-US" sz="1400" b="0" smtClean="0">
                <a:latin typeface="Calibri" pitchFamily="34" charset="0"/>
                <a:cs typeface="Calibri" pitchFamily="34" charset="0"/>
              </a:rPr>
              <a:t>Stel dat we 1 intercontinentale vlucht per jaar doen</a:t>
            </a:r>
          </a:p>
          <a:p>
            <a:pPr lvl="1"/>
            <a:r>
              <a:rPr lang="en-US" sz="1400" b="0" smtClean="0">
                <a:latin typeface="Calibri" pitchFamily="34" charset="0"/>
                <a:cs typeface="Calibri" pitchFamily="34" charset="0"/>
              </a:rPr>
              <a:t>We gebruiken een Boeing 747-400</a:t>
            </a:r>
          </a:p>
          <a:p>
            <a:pPr lvl="2"/>
            <a:r>
              <a:rPr lang="en-US" sz="1200" b="0" smtClean="0">
                <a:latin typeface="Calibri" pitchFamily="34" charset="0"/>
                <a:cs typeface="Calibri" pitchFamily="34" charset="0"/>
              </a:rPr>
              <a:t>Die kan 416 passagiers over een afstand van 14000 km vervoeren</a:t>
            </a:r>
          </a:p>
          <a:p>
            <a:pPr lvl="2"/>
            <a:r>
              <a:rPr lang="en-US" sz="1200" b="0" smtClean="0">
                <a:latin typeface="Calibri" pitchFamily="34" charset="0"/>
                <a:cs typeface="Calibri" pitchFamily="34" charset="0"/>
              </a:rPr>
              <a:t>Verbruikt hierbij 240000 liter brandstof</a:t>
            </a:r>
          </a:p>
          <a:p>
            <a:pPr lvl="2"/>
            <a:r>
              <a:rPr lang="en-US" sz="1200" b="0" smtClean="0">
                <a:latin typeface="Calibri" pitchFamily="34" charset="0"/>
                <a:cs typeface="Calibri" pitchFamily="34" charset="0"/>
              </a:rPr>
              <a:t>Kerosine heeft een energieinhoud van 10 kWh/liter</a:t>
            </a:r>
          </a:p>
          <a:p>
            <a:pPr lvl="1"/>
            <a:r>
              <a:rPr lang="en-US" sz="1400" b="0" smtClean="0">
                <a:latin typeface="Calibri" pitchFamily="34" charset="0"/>
                <a:cs typeface="Calibri" pitchFamily="34" charset="0"/>
              </a:rPr>
              <a:t>Het energieverbruik is dan</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Energieverbruik per dag is dan</a:t>
            </a:r>
          </a:p>
          <a:p>
            <a:pPr lvl="1"/>
            <a:r>
              <a:rPr lang="en-US" sz="1400" b="0" smtClean="0">
                <a:latin typeface="Calibri" pitchFamily="34" charset="0"/>
                <a:cs typeface="Calibri" pitchFamily="34" charset="0"/>
              </a:rPr>
              <a:t>Kan dat kloppen?</a:t>
            </a:r>
          </a:p>
          <a:p>
            <a:pPr lvl="2"/>
            <a:r>
              <a:rPr lang="en-US" sz="1200" b="0" smtClean="0">
                <a:latin typeface="Calibri" pitchFamily="34" charset="0"/>
                <a:cs typeface="Calibri" pitchFamily="34" charset="0"/>
              </a:rPr>
              <a:t>We overschatten afstand: Amsterdam Lost Angeles 9000 km, Cape Town 10000 km, Sydnes 17000 km</a:t>
            </a:r>
          </a:p>
          <a:p>
            <a:pPr lvl="2"/>
            <a:r>
              <a:rPr lang="en-US" sz="1200" b="0" smtClean="0">
                <a:latin typeface="Calibri" pitchFamily="34" charset="0"/>
                <a:cs typeface="Calibri" pitchFamily="34" charset="0"/>
              </a:rPr>
              <a:t>Realistisch zijn vliegtuigen gemiddeld 80% vol</a:t>
            </a:r>
          </a:p>
          <a:p>
            <a:pPr lvl="2"/>
            <a:r>
              <a:rPr lang="en-US" sz="1200" b="0" smtClean="0">
                <a:latin typeface="Calibri" pitchFamily="34" charset="0"/>
                <a:cs typeface="Calibri" pitchFamily="34" charset="0"/>
              </a:rPr>
              <a:t>Herschalen levert 30 kWh/dag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Vliegtuigen</a:t>
            </a:r>
            <a:endParaRPr lang="en-US" i="1" kern="1200" dirty="0" smtClean="0">
              <a:solidFill>
                <a:srgbClr val="000099"/>
              </a:solidFill>
              <a:ea typeface="+mn-ea"/>
              <a:cs typeface="+mn-cs"/>
            </a:endParaRPr>
          </a:p>
        </p:txBody>
      </p:sp>
      <p:graphicFrame>
        <p:nvGraphicFramePr>
          <p:cNvPr id="310274" name="Object 2"/>
          <p:cNvGraphicFramePr>
            <a:graphicFrameLocks noChangeAspect="1"/>
          </p:cNvGraphicFramePr>
          <p:nvPr/>
        </p:nvGraphicFramePr>
        <p:xfrm>
          <a:off x="1447800" y="4157663"/>
          <a:ext cx="5003800" cy="566737"/>
        </p:xfrm>
        <a:graphic>
          <a:graphicData uri="http://schemas.openxmlformats.org/presentationml/2006/ole">
            <p:oleObj spid="_x0000_s310274" name="Equation" r:id="rId3" imgW="3720960" imgH="419040" progId="Equation.DSMT4">
              <p:embed/>
            </p:oleObj>
          </a:graphicData>
        </a:graphic>
      </p:graphicFrame>
      <p:graphicFrame>
        <p:nvGraphicFramePr>
          <p:cNvPr id="310275" name="Object 3"/>
          <p:cNvGraphicFramePr>
            <a:graphicFrameLocks noChangeAspect="1"/>
          </p:cNvGraphicFramePr>
          <p:nvPr/>
        </p:nvGraphicFramePr>
        <p:xfrm>
          <a:off x="3581400" y="4767263"/>
          <a:ext cx="2424113" cy="566737"/>
        </p:xfrm>
        <a:graphic>
          <a:graphicData uri="http://schemas.openxmlformats.org/presentationml/2006/ole">
            <p:oleObj spid="_x0000_s310275" name="Equation" r:id="rId4" imgW="1803240" imgH="419040" progId="Equation.DSMT4">
              <p:embed/>
            </p:oleObj>
          </a:graphicData>
        </a:graphic>
      </p:graphicFrame>
      <p:pic>
        <p:nvPicPr>
          <p:cNvPr id="310276" name="Picture 4"/>
          <p:cNvPicPr>
            <a:picLocks noChangeAspect="1" noChangeArrowheads="1"/>
          </p:cNvPicPr>
          <p:nvPr/>
        </p:nvPicPr>
        <p:blipFill>
          <a:blip r:embed="rId5" cstate="print"/>
          <a:srcRect/>
          <a:stretch>
            <a:fillRect/>
          </a:stretch>
        </p:blipFill>
        <p:spPr bwMode="auto">
          <a:xfrm>
            <a:off x="6587914" y="1371600"/>
            <a:ext cx="2483893" cy="2971800"/>
          </a:xfrm>
          <a:prstGeom prst="rect">
            <a:avLst/>
          </a:prstGeom>
          <a:noFill/>
          <a:ln w="9525">
            <a:noFill/>
            <a:miter lim="800000"/>
            <a:headEnd/>
            <a:tailEnd/>
          </a:ln>
        </p:spPr>
      </p:pic>
      <p:grpSp>
        <p:nvGrpSpPr>
          <p:cNvPr id="20" name="Groep 19"/>
          <p:cNvGrpSpPr/>
          <p:nvPr/>
        </p:nvGrpSpPr>
        <p:grpSpPr>
          <a:xfrm>
            <a:off x="7696200" y="5334000"/>
            <a:ext cx="1143000" cy="838200"/>
            <a:chOff x="7696200" y="5334000"/>
            <a:chExt cx="1143000" cy="838200"/>
          </a:xfrm>
        </p:grpSpPr>
        <p:sp>
          <p:nvSpPr>
            <p:cNvPr id="16" name="Rechthoek 15"/>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7239000" cy="5334000"/>
          </a:xfrm>
        </p:spPr>
        <p:txBody>
          <a:bodyPr/>
          <a:lstStyle/>
          <a:p>
            <a:r>
              <a:rPr lang="en-US" sz="1800" b="0" smtClean="0">
                <a:latin typeface="Calibri" pitchFamily="34" charset="0"/>
                <a:cs typeface="Calibri" pitchFamily="34" charset="0"/>
              </a:rPr>
              <a:t>De getallen gaan over energieconsumptie</a:t>
            </a:r>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Als we over global warming praten, dan is elke kWh van een vliegtuig ongeveer een factor 2 tot 3 erger dan een kWh van een auto</a:t>
            </a:r>
          </a:p>
          <a:p>
            <a:r>
              <a:rPr lang="en-US" sz="1800" b="0" smtClean="0">
                <a:latin typeface="Calibri" pitchFamily="34" charset="0"/>
                <a:cs typeface="Calibri" pitchFamily="34" charset="0"/>
              </a:rPr>
              <a:t>KLM frequent flyer programme</a:t>
            </a:r>
          </a:p>
          <a:p>
            <a:pPr lvl="1"/>
            <a:r>
              <a:rPr lang="en-US" sz="1400" b="0" smtClean="0">
                <a:latin typeface="Calibri" pitchFamily="34" charset="0"/>
                <a:cs typeface="Calibri" pitchFamily="34" charset="0"/>
              </a:rPr>
              <a:t>Hoeveel kWh/dag verbruikt een KLM Gold member minstens?</a:t>
            </a:r>
          </a:p>
          <a:p>
            <a:pPr lvl="2"/>
            <a:r>
              <a:rPr lang="en-US" sz="1200" b="0" smtClean="0">
                <a:latin typeface="Calibri" pitchFamily="34" charset="0"/>
                <a:cs typeface="Calibri" pitchFamily="34" charset="0"/>
              </a:rPr>
              <a:t>40 000 miles x 1.61 km/mile = 64 400 km</a:t>
            </a:r>
          </a:p>
          <a:p>
            <a:pPr lvl="2"/>
            <a:r>
              <a:rPr lang="en-US" sz="1200" b="0" smtClean="0">
                <a:latin typeface="Calibri" pitchFamily="34" charset="0"/>
                <a:cs typeface="Calibri" pitchFamily="34" charset="0"/>
              </a:rPr>
              <a:t>Gebruik 53 kWh/100p km</a:t>
            </a:r>
          </a:p>
          <a:p>
            <a:pPr lvl="2"/>
            <a:r>
              <a:rPr lang="en-US" sz="1200" b="0" smtClean="0">
                <a:latin typeface="Calibri" pitchFamily="34" charset="0"/>
                <a:cs typeface="Calibri" pitchFamily="34" charset="0"/>
              </a:rPr>
              <a:t>64 000 x 0.53 kWh/p-km / 365 dagen  =94 kWh/dag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Vliegtuigen versus auto’s</a:t>
            </a:r>
            <a:endParaRPr lang="en-US" i="1" kern="1200" dirty="0" smtClean="0">
              <a:solidFill>
                <a:srgbClr val="000099"/>
              </a:solidFill>
              <a:ea typeface="+mn-ea"/>
              <a:cs typeface="+mn-cs"/>
            </a:endParaRPr>
          </a:p>
        </p:txBody>
      </p:sp>
      <p:grpSp>
        <p:nvGrpSpPr>
          <p:cNvPr id="20" name="Groep 19"/>
          <p:cNvGrpSpPr/>
          <p:nvPr/>
        </p:nvGrpSpPr>
        <p:grpSpPr>
          <a:xfrm>
            <a:off x="7620000" y="990600"/>
            <a:ext cx="1295400" cy="1828800"/>
            <a:chOff x="7391400" y="1776664"/>
            <a:chExt cx="1295400" cy="1828800"/>
          </a:xfrm>
        </p:grpSpPr>
        <p:sp>
          <p:nvSpPr>
            <p:cNvPr id="12" name="Rechthoek 11"/>
            <p:cNvSpPr/>
            <p:nvPr/>
          </p:nvSpPr>
          <p:spPr bwMode="auto">
            <a:xfrm>
              <a:off x="7391400" y="1776664"/>
              <a:ext cx="1295400" cy="18288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2" name="Groep 19"/>
            <p:cNvGrpSpPr/>
            <p:nvPr/>
          </p:nvGrpSpPr>
          <p:grpSpPr>
            <a:xfrm>
              <a:off x="7467600" y="1828800"/>
              <a:ext cx="1143000" cy="838200"/>
              <a:chOff x="7696200" y="5334000"/>
              <a:chExt cx="1143000" cy="838200"/>
            </a:xfrm>
          </p:grpSpPr>
          <p:sp>
            <p:nvSpPr>
              <p:cNvPr id="16" name="Rechthoek 15"/>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9" name="Groep 18"/>
            <p:cNvGrpSpPr/>
            <p:nvPr/>
          </p:nvGrpSpPr>
          <p:grpSpPr>
            <a:xfrm>
              <a:off x="7467600" y="2707104"/>
              <a:ext cx="1143000" cy="838200"/>
              <a:chOff x="6324600" y="5486400"/>
              <a:chExt cx="1143000" cy="838200"/>
            </a:xfrm>
          </p:grpSpPr>
          <p:sp>
            <p:nvSpPr>
              <p:cNvPr id="13" name="Rechthoek 12"/>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4" name="Tekstvak 13"/>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pic>
        <p:nvPicPr>
          <p:cNvPr id="311300" name="Picture 4"/>
          <p:cNvPicPr>
            <a:picLocks noChangeAspect="1" noChangeArrowheads="1"/>
          </p:cNvPicPr>
          <p:nvPr/>
        </p:nvPicPr>
        <p:blipFill>
          <a:blip r:embed="rId3" cstate="print"/>
          <a:srcRect/>
          <a:stretch>
            <a:fillRect/>
          </a:stretch>
        </p:blipFill>
        <p:spPr bwMode="auto">
          <a:xfrm>
            <a:off x="6019800" y="3124200"/>
            <a:ext cx="3438525" cy="3295794"/>
          </a:xfrm>
          <a:prstGeom prst="rect">
            <a:avLst/>
          </a:prstGeom>
          <a:noFill/>
          <a:ln w="9525">
            <a:noFill/>
            <a:miter lim="800000"/>
            <a:headEnd/>
            <a:tailEnd/>
          </a:ln>
        </p:spPr>
      </p:pic>
      <p:pic>
        <p:nvPicPr>
          <p:cNvPr id="311301" name="Picture 5"/>
          <p:cNvPicPr>
            <a:picLocks noChangeAspect="1" noChangeArrowheads="1"/>
          </p:cNvPicPr>
          <p:nvPr/>
        </p:nvPicPr>
        <p:blipFill>
          <a:blip r:embed="rId4" cstate="print"/>
          <a:srcRect/>
          <a:stretch>
            <a:fillRect/>
          </a:stretch>
        </p:blipFill>
        <p:spPr bwMode="auto">
          <a:xfrm>
            <a:off x="0" y="3581400"/>
            <a:ext cx="5176582" cy="3295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quarter" idx="10"/>
          </p:nvPr>
        </p:nvSpPr>
        <p:spPr/>
        <p:txBody>
          <a:bodyPr/>
          <a:lstStyle/>
          <a:p>
            <a:pPr>
              <a:defRPr/>
            </a:pPr>
            <a:r>
              <a:rPr lang="en-US">
                <a:latin typeface="Calibri" pitchFamily="34" charset="0"/>
                <a:cs typeface="Calibri" pitchFamily="34" charset="0"/>
              </a:rPr>
              <a:t>Najaar 2009</a:t>
            </a:r>
          </a:p>
        </p:txBody>
      </p:sp>
      <p:sp>
        <p:nvSpPr>
          <p:cNvPr id="7" name="Footer Placeholder 3"/>
          <p:cNvSpPr>
            <a:spLocks noGrp="1"/>
          </p:cNvSpPr>
          <p:nvPr>
            <p:ph type="ftr" sz="quarter" idx="11"/>
          </p:nvPr>
        </p:nvSpPr>
        <p:spPr/>
        <p:txBody>
          <a:bodyPr/>
          <a:lstStyle/>
          <a:p>
            <a:pPr>
              <a:defRPr/>
            </a:pPr>
            <a:r>
              <a:rPr lang="en-US">
                <a:latin typeface="Calibri" pitchFamily="34" charset="0"/>
                <a:cs typeface="Calibri" pitchFamily="34" charset="0"/>
              </a:rPr>
              <a:t>Jo van den Brand</a:t>
            </a:r>
          </a:p>
        </p:txBody>
      </p:sp>
      <p:sp>
        <p:nvSpPr>
          <p:cNvPr id="4101" name="Text Box 2"/>
          <p:cNvSpPr txBox="1">
            <a:spLocks noChangeArrowheads="1"/>
          </p:cNvSpPr>
          <p:nvPr/>
        </p:nvSpPr>
        <p:spPr bwMode="auto">
          <a:xfrm>
            <a:off x="3795932" y="228600"/>
            <a:ext cx="1563248" cy="584775"/>
          </a:xfrm>
          <a:prstGeom prst="rect">
            <a:avLst/>
          </a:prstGeom>
          <a:noFill/>
          <a:ln w="9525">
            <a:noFill/>
            <a:miter lim="800000"/>
            <a:headEnd/>
            <a:tailEnd/>
          </a:ln>
        </p:spPr>
        <p:txBody>
          <a:bodyPr wrap="none">
            <a:spAutoFit/>
          </a:bodyPr>
          <a:lstStyle/>
          <a:p>
            <a:pPr algn="ctr"/>
            <a:r>
              <a:rPr lang="en-US" sz="3200" b="1" i="1" dirty="0" err="1">
                <a:solidFill>
                  <a:srgbClr val="000099"/>
                </a:solidFill>
                <a:latin typeface="+mj-lt"/>
                <a:cs typeface="+mn-cs"/>
              </a:rPr>
              <a:t>Inhoud</a:t>
            </a:r>
            <a:endParaRPr lang="en-US" sz="3200" b="1" i="1" dirty="0">
              <a:solidFill>
                <a:srgbClr val="000099"/>
              </a:solidFill>
              <a:latin typeface="+mj-lt"/>
              <a:cs typeface="+mn-cs"/>
            </a:endParaRPr>
          </a:p>
        </p:txBody>
      </p:sp>
      <p:sp>
        <p:nvSpPr>
          <p:cNvPr id="4102" name="Rectangle 2"/>
          <p:cNvSpPr>
            <a:spLocks noChangeArrowheads="1"/>
          </p:cNvSpPr>
          <p:nvPr/>
        </p:nvSpPr>
        <p:spPr bwMode="auto">
          <a:xfrm>
            <a:off x="0" y="5715000"/>
            <a:ext cx="7848600" cy="1143000"/>
          </a:xfrm>
          <a:prstGeom prst="rect">
            <a:avLst/>
          </a:prstGeom>
          <a:solidFill>
            <a:srgbClr val="FFFFFF"/>
          </a:solidFill>
          <a:ln w="9525">
            <a:noFill/>
            <a:miter lim="800000"/>
            <a:headEnd/>
            <a:tailEnd/>
          </a:ln>
        </p:spPr>
        <p:txBody>
          <a:bodyPr wrap="none" anchor="ctr"/>
          <a:lstStyle/>
          <a:p>
            <a:endParaRPr lang="nl-NL">
              <a:latin typeface="Calibri" pitchFamily="34" charset="0"/>
              <a:cs typeface="Calibri" pitchFamily="34" charset="0"/>
            </a:endParaRPr>
          </a:p>
        </p:txBody>
      </p:sp>
      <p:sp>
        <p:nvSpPr>
          <p:cNvPr id="11270" name="Rectangle 3"/>
          <p:cNvSpPr>
            <a:spLocks noChangeArrowheads="1"/>
          </p:cNvSpPr>
          <p:nvPr/>
        </p:nvSpPr>
        <p:spPr bwMode="auto">
          <a:xfrm>
            <a:off x="0" y="1143000"/>
            <a:ext cx="9144000" cy="5715000"/>
          </a:xfrm>
          <a:prstGeom prst="rect">
            <a:avLst/>
          </a:prstGeom>
          <a:solidFill>
            <a:srgbClr val="FFFFCC"/>
          </a:solidFill>
          <a:ln w="19050">
            <a:noFill/>
            <a:miter lim="800000"/>
            <a:headEnd/>
            <a:tailEnd/>
          </a:ln>
        </p:spPr>
        <p:txBody>
          <a:bodyPr/>
          <a:lstStyle/>
          <a:p>
            <a:pPr marL="342900" indent="-342900">
              <a:spcBef>
                <a:spcPct val="20000"/>
              </a:spcBef>
              <a:buFontTx/>
              <a:buChar char="•"/>
              <a:defRPr/>
            </a:pPr>
            <a:r>
              <a:rPr lang="en-US" sz="1600" b="1" dirty="0" smtClean="0">
                <a:latin typeface="Calibri" pitchFamily="34" charset="0"/>
                <a:cs typeface="Calibri" pitchFamily="34" charset="0"/>
              </a:rPr>
              <a:t>Jo van den Brand</a:t>
            </a:r>
          </a:p>
          <a:p>
            <a:pPr marL="800100" lvl="1" indent="-342900">
              <a:spcBef>
                <a:spcPct val="20000"/>
              </a:spcBef>
              <a:buFontTx/>
              <a:buChar char="•"/>
              <a:defRPr/>
            </a:pPr>
            <a:r>
              <a:rPr lang="en-US" sz="1400" b="1" dirty="0" smtClean="0">
                <a:solidFill>
                  <a:srgbClr val="006600"/>
                </a:solidFill>
                <a:latin typeface="Calibri" pitchFamily="34" charset="0"/>
                <a:cs typeface="Calibri" pitchFamily="34" charset="0"/>
              </a:rPr>
              <a:t>Email:</a:t>
            </a:r>
            <a:r>
              <a:rPr lang="en-US" sz="1600" b="1" dirty="0" smtClean="0">
                <a:latin typeface="Calibri" pitchFamily="34" charset="0"/>
                <a:cs typeface="Calibri" pitchFamily="34" charset="0"/>
              </a:rPr>
              <a:t> </a:t>
            </a:r>
            <a:r>
              <a:rPr lang="en-US" sz="1400" b="1" dirty="0" smtClean="0">
                <a:solidFill>
                  <a:srgbClr val="006600"/>
                </a:solidFill>
                <a:latin typeface="Calibri" pitchFamily="34" charset="0"/>
                <a:cs typeface="Calibri" pitchFamily="34" charset="0"/>
                <a:hlinkClick r:id="rId3"/>
              </a:rPr>
              <a:t>jo@nikhef.nl</a:t>
            </a:r>
            <a:r>
              <a:rPr lang="en-US" sz="1400" b="1" dirty="0" smtClean="0">
                <a:solidFill>
                  <a:srgbClr val="006600"/>
                </a:solidFill>
                <a:latin typeface="Calibri" pitchFamily="34" charset="0"/>
                <a:cs typeface="Calibri" pitchFamily="34" charset="0"/>
              </a:rPr>
              <a:t>  URL: </a:t>
            </a:r>
            <a:r>
              <a:rPr lang="en-US" sz="1400" b="1" dirty="0" smtClean="0">
                <a:solidFill>
                  <a:srgbClr val="006600"/>
                </a:solidFill>
                <a:latin typeface="Calibri" pitchFamily="34" charset="0"/>
                <a:cs typeface="Calibri" pitchFamily="34" charset="0"/>
                <a:hlinkClick r:id="rId4"/>
              </a:rPr>
              <a:t>www.nikhef.nl</a:t>
            </a:r>
            <a:r>
              <a:rPr lang="en-US" sz="1400" b="1" smtClean="0">
                <a:solidFill>
                  <a:srgbClr val="006600"/>
                </a:solidFill>
                <a:latin typeface="Calibri" pitchFamily="34" charset="0"/>
                <a:cs typeface="Calibri" pitchFamily="34" charset="0"/>
                <a:hlinkClick r:id="rId4"/>
              </a:rPr>
              <a:t>/~jo/energie </a:t>
            </a:r>
            <a:endParaRPr lang="en-US" sz="1400" b="1" dirty="0" smtClean="0">
              <a:solidFill>
                <a:srgbClr val="006600"/>
              </a:solidFill>
              <a:latin typeface="Calibri" pitchFamily="34" charset="0"/>
              <a:cs typeface="Calibri" pitchFamily="34" charset="0"/>
              <a:hlinkClick r:id="rId4"/>
            </a:endParaRPr>
          </a:p>
          <a:p>
            <a:pPr marL="800100" lvl="1" indent="-342900">
              <a:spcBef>
                <a:spcPct val="20000"/>
              </a:spcBef>
              <a:buFontTx/>
              <a:buChar char="•"/>
              <a:defRPr/>
            </a:pPr>
            <a:r>
              <a:rPr lang="en-US" sz="1400" b="1" dirty="0" smtClean="0">
                <a:solidFill>
                  <a:srgbClr val="006600"/>
                </a:solidFill>
                <a:latin typeface="Calibri" pitchFamily="34" charset="0"/>
                <a:cs typeface="Calibri" pitchFamily="34" charset="0"/>
              </a:rPr>
              <a:t>0620 539 484 / 020 598 7900, </a:t>
            </a:r>
            <a:r>
              <a:rPr lang="en-US" sz="1400" b="1" err="1" smtClean="0">
                <a:solidFill>
                  <a:srgbClr val="006600"/>
                </a:solidFill>
                <a:latin typeface="Calibri" pitchFamily="34" charset="0"/>
                <a:cs typeface="Calibri" pitchFamily="34" charset="0"/>
              </a:rPr>
              <a:t>Kamer</a:t>
            </a:r>
            <a:r>
              <a:rPr lang="en-US" sz="1400" b="1" smtClean="0">
                <a:solidFill>
                  <a:srgbClr val="006600"/>
                </a:solidFill>
                <a:latin typeface="Calibri" pitchFamily="34" charset="0"/>
                <a:cs typeface="Calibri" pitchFamily="34" charset="0"/>
              </a:rPr>
              <a:t> T2.69</a:t>
            </a:r>
          </a:p>
          <a:p>
            <a:pPr marL="342900" indent="-342900">
              <a:spcBef>
                <a:spcPct val="20000"/>
              </a:spcBef>
              <a:buFontTx/>
              <a:buChar char="•"/>
              <a:defRPr/>
            </a:pPr>
            <a:r>
              <a:rPr lang="en-US" sz="1600" b="1" smtClean="0">
                <a:latin typeface="Calibri" pitchFamily="34" charset="0"/>
                <a:cs typeface="Calibri" pitchFamily="34" charset="0"/>
              </a:rPr>
              <a:t>Roel Aaij</a:t>
            </a:r>
            <a:endParaRPr lang="en-US" sz="1600" b="1" smtClean="0">
              <a:latin typeface="Calibri" pitchFamily="34" charset="0"/>
              <a:cs typeface="Calibri" pitchFamily="34" charset="0"/>
            </a:endParaRPr>
          </a:p>
          <a:p>
            <a:pPr marL="800100" lvl="1" indent="-342900">
              <a:spcBef>
                <a:spcPct val="20000"/>
              </a:spcBef>
              <a:buFontTx/>
              <a:buChar char="•"/>
              <a:defRPr/>
            </a:pPr>
            <a:r>
              <a:rPr lang="en-US" sz="1400" b="1" smtClean="0">
                <a:solidFill>
                  <a:srgbClr val="006600"/>
                </a:solidFill>
                <a:latin typeface="Calibri" pitchFamily="34" charset="0"/>
                <a:cs typeface="Calibri" pitchFamily="34" charset="0"/>
              </a:rPr>
              <a:t>Email: </a:t>
            </a:r>
            <a:r>
              <a:rPr lang="en-US" sz="1400" b="1" smtClean="0">
                <a:solidFill>
                  <a:srgbClr val="006600"/>
                </a:solidFill>
                <a:latin typeface="Calibri" pitchFamily="34" charset="0"/>
                <a:cs typeface="Calibri" pitchFamily="34" charset="0"/>
              </a:rPr>
              <a:t>raaij</a:t>
            </a:r>
            <a:r>
              <a:rPr lang="en-US" sz="1400" b="1" smtClean="0">
                <a:solidFill>
                  <a:srgbClr val="006600"/>
                </a:solidFill>
                <a:latin typeface="Calibri" pitchFamily="34" charset="0"/>
                <a:cs typeface="Calibri" pitchFamily="34" charset="0"/>
              </a:rPr>
              <a:t>@nikhef.nl</a:t>
            </a:r>
            <a:endParaRPr lang="en-US" sz="1400" b="1" dirty="0" smtClean="0">
              <a:solidFill>
                <a:srgbClr val="006600"/>
              </a:solidFill>
              <a:latin typeface="Calibri" pitchFamily="34" charset="0"/>
              <a:cs typeface="Calibri" pitchFamily="34" charset="0"/>
            </a:endParaRPr>
          </a:p>
          <a:p>
            <a:pPr marL="342900" indent="-342900">
              <a:spcBef>
                <a:spcPct val="20000"/>
              </a:spcBef>
              <a:buFontTx/>
              <a:buChar char="•"/>
              <a:defRPr/>
            </a:pPr>
            <a:r>
              <a:rPr lang="en-US" sz="1600" b="1" smtClean="0">
                <a:latin typeface="Calibri" pitchFamily="34" charset="0"/>
                <a:cs typeface="Calibri" pitchFamily="34" charset="0"/>
              </a:rPr>
              <a:t>Dictaat</a:t>
            </a:r>
          </a:p>
          <a:p>
            <a:pPr marL="800100" lvl="1" indent="-342900">
              <a:spcBef>
                <a:spcPct val="20000"/>
              </a:spcBef>
              <a:buFontTx/>
              <a:buChar char="•"/>
              <a:defRPr/>
            </a:pPr>
            <a:r>
              <a:rPr lang="en-US" sz="1600" b="1" smtClean="0">
                <a:latin typeface="Calibri" pitchFamily="34" charset="0"/>
                <a:cs typeface="Calibri" pitchFamily="34" charset="0"/>
              </a:rPr>
              <a:t>Werk in uitvoering</a:t>
            </a:r>
          </a:p>
          <a:p>
            <a:pPr marL="342900" indent="-342900">
              <a:spcBef>
                <a:spcPct val="20000"/>
              </a:spcBef>
              <a:buFontTx/>
              <a:buChar char="•"/>
              <a:defRPr/>
            </a:pPr>
            <a:r>
              <a:rPr lang="en-US" sz="1600" b="1" smtClean="0">
                <a:latin typeface="Calibri" pitchFamily="34" charset="0"/>
                <a:cs typeface="Calibri" pitchFamily="34" charset="0"/>
              </a:rPr>
              <a:t>Boeken</a:t>
            </a:r>
            <a:endParaRPr lang="en-US" sz="1600" b="1" dirty="0">
              <a:latin typeface="Calibri" pitchFamily="34" charset="0"/>
              <a:cs typeface="Calibri" pitchFamily="34" charset="0"/>
            </a:endParaRP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Energy Science, John Andrews &amp; Nick Jelley</a:t>
            </a: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Sustainable Energy – without the hot air, David JC MacKay</a:t>
            </a: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Elmer </a:t>
            </a:r>
            <a:r>
              <a:rPr lang="en-US" sz="1400" b="1" dirty="0" smtClean="0">
                <a:solidFill>
                  <a:srgbClr val="006600"/>
                </a:solidFill>
                <a:latin typeface="Calibri" pitchFamily="34" charset="0"/>
                <a:cs typeface="Calibri" pitchFamily="34" charset="0"/>
              </a:rPr>
              <a:t>E. Lewis, Fundamentals of Nuclear </a:t>
            </a:r>
            <a:r>
              <a:rPr lang="en-US" sz="1400" b="1" smtClean="0">
                <a:solidFill>
                  <a:srgbClr val="006600"/>
                </a:solidFill>
                <a:latin typeface="Calibri" pitchFamily="34" charset="0"/>
                <a:cs typeface="Calibri" pitchFamily="34" charset="0"/>
              </a:rPr>
              <a:t>Reactor Physics</a:t>
            </a:r>
          </a:p>
          <a:p>
            <a:pPr marL="285750" indent="-285750">
              <a:spcBef>
                <a:spcPct val="20000"/>
              </a:spcBef>
              <a:buFontTx/>
              <a:buChar char="•"/>
              <a:defRPr/>
            </a:pPr>
            <a:r>
              <a:rPr lang="en-US" sz="1600" b="1" smtClean="0">
                <a:latin typeface="Calibri" pitchFamily="34" charset="0"/>
                <a:cs typeface="Calibri" pitchFamily="34" charset="0"/>
              </a:rPr>
              <a:t>Inhoud van de cursus</a:t>
            </a:r>
            <a:endParaRPr lang="en-US" sz="1600" b="1" dirty="0">
              <a:latin typeface="Calibri" pitchFamily="34" charset="0"/>
              <a:cs typeface="Calibri" pitchFamily="34" charset="0"/>
            </a:endParaRPr>
          </a:p>
          <a:p>
            <a:pPr marL="1257300" lvl="2" indent="-342900">
              <a:spcBef>
                <a:spcPct val="20000"/>
              </a:spcBef>
              <a:buFontTx/>
              <a:buChar char="•"/>
              <a:defRPr/>
            </a:pPr>
            <a:r>
              <a:rPr lang="en-US" sz="1050" dirty="0" smtClean="0">
                <a:latin typeface="Calibri" pitchFamily="34" charset="0"/>
                <a:cs typeface="Calibri" pitchFamily="34" charset="0"/>
              </a:rPr>
              <a:t>Week </a:t>
            </a:r>
            <a:r>
              <a:rPr lang="en-US" sz="1050" smtClean="0">
                <a:latin typeface="Calibri" pitchFamily="34" charset="0"/>
                <a:cs typeface="Calibri" pitchFamily="34" charset="0"/>
              </a:rPr>
              <a:t>1 Motivatie, exponentiële groei, CO2 toename, broeikasteffect, klimaat</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smtClean="0">
                <a:latin typeface="Calibri" pitchFamily="34" charset="0"/>
                <a:cs typeface="Calibri" pitchFamily="34" charset="0"/>
              </a:rPr>
              <a:t> </a:t>
            </a:r>
            <a:r>
              <a:rPr lang="en-US" sz="1050" smtClean="0">
                <a:latin typeface="Calibri" pitchFamily="34" charset="0"/>
                <a:cs typeface="Calibri" pitchFamily="34" charset="0"/>
              </a:rPr>
              <a:t>             </a:t>
            </a:r>
            <a:r>
              <a:rPr lang="en-US" sz="1050" smtClean="0">
                <a:latin typeface="Calibri" pitchFamily="34" charset="0"/>
                <a:cs typeface="Calibri" pitchFamily="34" charset="0"/>
              </a:rPr>
              <a:t> </a:t>
            </a:r>
            <a:r>
              <a:rPr lang="en-US" sz="1050" smtClean="0">
                <a:latin typeface="Calibri" pitchFamily="34" charset="0"/>
                <a:cs typeface="Calibri" pitchFamily="34" charset="0"/>
              </a:rPr>
              <a:t>Energieverbruik: transport, verwarming, koeling, verlichting, landbouw, veeteelt, fabricage</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smtClean="0">
                <a:latin typeface="Calibri" pitchFamily="34" charset="0"/>
                <a:cs typeface="Calibri" pitchFamily="34" charset="0"/>
              </a:rPr>
              <a:t>Week </a:t>
            </a:r>
            <a:r>
              <a:rPr lang="en-US" sz="1050" smtClean="0">
                <a:latin typeface="Calibri" pitchFamily="34" charset="0"/>
                <a:cs typeface="Calibri" pitchFamily="34" charset="0"/>
              </a:rPr>
              <a:t>2</a:t>
            </a:r>
            <a:r>
              <a:rPr lang="en-US" sz="1050" smtClean="0">
                <a:latin typeface="Calibri" pitchFamily="34" charset="0"/>
                <a:cs typeface="Calibri" pitchFamily="34" charset="0"/>
              </a:rPr>
              <a:t> </a:t>
            </a:r>
            <a:r>
              <a:rPr lang="en-US" sz="1050" smtClean="0">
                <a:latin typeface="Calibri" pitchFamily="34" charset="0"/>
                <a:cs typeface="Calibri" pitchFamily="34" charset="0"/>
              </a:rPr>
              <a:t>Energie, thermodynamica</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smtClean="0">
                <a:latin typeface="Calibri" pitchFamily="34" charset="0"/>
                <a:cs typeface="Calibri" pitchFamily="34" charset="0"/>
              </a:rPr>
              <a:t> </a:t>
            </a:r>
            <a:r>
              <a:rPr lang="en-US" sz="1050" smtClean="0">
                <a:latin typeface="Calibri" pitchFamily="34" charset="0"/>
                <a:cs typeface="Calibri" pitchFamily="34" charset="0"/>
              </a:rPr>
              <a:t>             </a:t>
            </a:r>
            <a:r>
              <a:rPr lang="en-US" sz="1050" smtClean="0">
                <a:latin typeface="Calibri" pitchFamily="34" charset="0"/>
                <a:cs typeface="Calibri" pitchFamily="34" charset="0"/>
              </a:rPr>
              <a:t> </a:t>
            </a:r>
            <a:r>
              <a:rPr lang="en-US" sz="1050" smtClean="0">
                <a:latin typeface="Calibri" pitchFamily="34" charset="0"/>
                <a:cs typeface="Calibri" pitchFamily="34" charset="0"/>
              </a:rPr>
              <a:t>Entropie, enthalpie, Carnot, Otto, Rankine processen, informatie</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smtClean="0">
                <a:latin typeface="Calibri" pitchFamily="34" charset="0"/>
                <a:cs typeface="Calibri" pitchFamily="34" charset="0"/>
              </a:rPr>
              <a:t> </a:t>
            </a:r>
            <a:r>
              <a:rPr lang="en-US" sz="1050" smtClean="0">
                <a:latin typeface="Calibri" pitchFamily="34" charset="0"/>
                <a:cs typeface="Calibri" pitchFamily="34" charset="0"/>
              </a:rPr>
              <a:t>            </a:t>
            </a:r>
            <a:r>
              <a:rPr lang="en-US" sz="1050" smtClean="0">
                <a:latin typeface="Calibri" pitchFamily="34" charset="0"/>
                <a:cs typeface="Calibri" pitchFamily="34" charset="0"/>
              </a:rPr>
              <a:t>  Energiebronnen</a:t>
            </a:r>
            <a:r>
              <a:rPr lang="en-US" sz="1050" smtClean="0">
                <a:latin typeface="Calibri" pitchFamily="34" charset="0"/>
                <a:cs typeface="Calibri" pitchFamily="34" charset="0"/>
              </a:rPr>
              <a:t>: fossiele brandstoffen (olie, gas, kolen), wind, zon (PV, thermisch, biomassa), waterkracht, geothermisch</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smtClean="0">
                <a:latin typeface="Calibri" pitchFamily="34" charset="0"/>
                <a:cs typeface="Calibri" pitchFamily="34" charset="0"/>
              </a:rPr>
              <a:t>Week 3</a:t>
            </a:r>
            <a:r>
              <a:rPr lang="en-US" sz="1050" smtClean="0">
                <a:latin typeface="Calibri" pitchFamily="34" charset="0"/>
                <a:cs typeface="Calibri" pitchFamily="34" charset="0"/>
              </a:rPr>
              <a:t> </a:t>
            </a:r>
            <a:r>
              <a:rPr lang="en-US" sz="1050" smtClean="0">
                <a:latin typeface="Calibri" pitchFamily="34" charset="0"/>
                <a:cs typeface="Calibri" pitchFamily="34" charset="0"/>
              </a:rPr>
              <a:t>Fluctuaties: opslag (batterijen, water, waterstof), transport van energie, efficientie</a:t>
            </a:r>
            <a:endParaRPr lang="en-US" sz="1050" dirty="0" smtClean="0">
              <a:latin typeface="Calibri" pitchFamily="34" charset="0"/>
              <a:cs typeface="Calibri" pitchFamily="34" charset="0"/>
            </a:endParaRPr>
          </a:p>
          <a:p>
            <a:pPr marL="1257300" lvl="2" indent="-342900">
              <a:spcBef>
                <a:spcPct val="20000"/>
              </a:spcBef>
              <a:buFontTx/>
              <a:buChar char="•"/>
              <a:defRPr/>
            </a:pPr>
            <a:r>
              <a:rPr lang="en-US" sz="1050" smtClean="0">
                <a:latin typeface="Calibri" pitchFamily="34" charset="0"/>
                <a:cs typeface="Calibri" pitchFamily="34" charset="0"/>
              </a:rPr>
              <a:t>Week </a:t>
            </a:r>
            <a:r>
              <a:rPr lang="en-US" sz="1050" smtClean="0">
                <a:latin typeface="Calibri" pitchFamily="34" charset="0"/>
                <a:cs typeface="Calibri" pitchFamily="34" charset="0"/>
              </a:rPr>
              <a:t>4</a:t>
            </a:r>
            <a:r>
              <a:rPr lang="en-US" sz="1050" smtClean="0">
                <a:latin typeface="Calibri" pitchFamily="34" charset="0"/>
                <a:cs typeface="Calibri" pitchFamily="34" charset="0"/>
              </a:rPr>
              <a:t> </a:t>
            </a:r>
            <a:r>
              <a:rPr lang="en-US" sz="1050" smtClean="0">
                <a:latin typeface="Calibri" pitchFamily="34" charset="0"/>
                <a:cs typeface="Calibri" pitchFamily="34" charset="0"/>
              </a:rPr>
              <a:t>Kernenergie: kernfysica, splijting</a:t>
            </a:r>
          </a:p>
          <a:p>
            <a:pPr marL="1257300" lvl="2" indent="-342900">
              <a:spcBef>
                <a:spcPct val="20000"/>
              </a:spcBef>
              <a:buFontTx/>
              <a:buChar char="•"/>
              <a:defRPr/>
            </a:pPr>
            <a:r>
              <a:rPr lang="en-US" sz="1050" smtClean="0">
                <a:latin typeface="Calibri" pitchFamily="34" charset="0"/>
                <a:cs typeface="Calibri" pitchFamily="34" charset="0"/>
              </a:rPr>
              <a:t>Week </a:t>
            </a:r>
            <a:r>
              <a:rPr lang="en-US" sz="1050" smtClean="0">
                <a:latin typeface="Calibri" pitchFamily="34" charset="0"/>
                <a:cs typeface="Calibri" pitchFamily="34" charset="0"/>
              </a:rPr>
              <a:t>5 </a:t>
            </a:r>
            <a:r>
              <a:rPr lang="en-US" sz="1050" smtClean="0">
                <a:latin typeface="Calibri" pitchFamily="34" charset="0"/>
                <a:cs typeface="Calibri" pitchFamily="34" charset="0"/>
              </a:rPr>
              <a:t>Kernenergie: reactorfysica</a:t>
            </a:r>
          </a:p>
          <a:p>
            <a:pPr marL="1257300" lvl="2" indent="-342900">
              <a:spcBef>
                <a:spcPct val="20000"/>
              </a:spcBef>
              <a:buFontTx/>
              <a:buChar char="•"/>
              <a:defRPr/>
            </a:pPr>
            <a:r>
              <a:rPr lang="en-US" sz="1050" smtClean="0">
                <a:latin typeface="Calibri" pitchFamily="34" charset="0"/>
                <a:cs typeface="Calibri" pitchFamily="34" charset="0"/>
              </a:rPr>
              <a:t>Week </a:t>
            </a:r>
            <a:r>
              <a:rPr lang="en-US" sz="1050" smtClean="0">
                <a:latin typeface="Calibri" pitchFamily="34" charset="0"/>
                <a:cs typeface="Calibri" pitchFamily="34" charset="0"/>
              </a:rPr>
              <a:t>6 </a:t>
            </a:r>
            <a:r>
              <a:rPr lang="en-US" sz="1050" smtClean="0">
                <a:latin typeface="Calibri" pitchFamily="34" charset="0"/>
                <a:cs typeface="Calibri" pitchFamily="34" charset="0"/>
              </a:rPr>
              <a:t>Kernenergie: maatschappelijke discussie (risico’s, afval), kernfusie</a:t>
            </a:r>
          </a:p>
          <a:p>
            <a:pPr marL="1257300" lvl="2" indent="-342900">
              <a:spcBef>
                <a:spcPct val="20000"/>
              </a:spcBef>
              <a:buFontTx/>
              <a:buChar char="•"/>
              <a:defRPr/>
            </a:pPr>
            <a:r>
              <a:rPr lang="en-US" sz="1050" smtClean="0">
                <a:latin typeface="Calibri" pitchFamily="34" charset="0"/>
                <a:cs typeface="Calibri" pitchFamily="34" charset="0"/>
              </a:rPr>
              <a:t> </a:t>
            </a:r>
            <a:r>
              <a:rPr lang="en-US" sz="1050" smtClean="0">
                <a:latin typeface="Calibri" pitchFamily="34" charset="0"/>
                <a:cs typeface="Calibri" pitchFamily="34" charset="0"/>
              </a:rPr>
              <a:t>             </a:t>
            </a:r>
            <a:r>
              <a:rPr lang="en-US" sz="1050" smtClean="0">
                <a:latin typeface="Calibri" pitchFamily="34" charset="0"/>
                <a:cs typeface="Calibri" pitchFamily="34" charset="0"/>
              </a:rPr>
              <a:t>Energie</a:t>
            </a:r>
            <a:r>
              <a:rPr lang="en-US" sz="1050" smtClean="0">
                <a:latin typeface="Calibri" pitchFamily="34" charset="0"/>
                <a:cs typeface="Calibri" pitchFamily="34" charset="0"/>
              </a:rPr>
              <a:t>: scenario’s voor Nederland, wereld, fysieke mogelijkheden, politiek, ethische vragen, economische aspecten</a:t>
            </a:r>
            <a:endParaRPr lang="en-US" sz="1050" dirty="0" smtClean="0">
              <a:latin typeface="Calibri" pitchFamily="34" charset="0"/>
              <a:cs typeface="Calibri" pitchFamily="34" charset="0"/>
            </a:endParaRPr>
          </a:p>
        </p:txBody>
      </p:sp>
      <p:pic>
        <p:nvPicPr>
          <p:cNvPr id="151553" name="Picture 1"/>
          <p:cNvPicPr>
            <a:picLocks noChangeAspect="1" noChangeArrowheads="1"/>
          </p:cNvPicPr>
          <p:nvPr/>
        </p:nvPicPr>
        <p:blipFill>
          <a:blip r:embed="rId5" cstate="print"/>
          <a:srcRect/>
          <a:stretch>
            <a:fillRect/>
          </a:stretch>
        </p:blipFill>
        <p:spPr bwMode="auto">
          <a:xfrm>
            <a:off x="6629400" y="1524000"/>
            <a:ext cx="1912162" cy="2220052"/>
          </a:xfrm>
          <a:prstGeom prst="rect">
            <a:avLst/>
          </a:prstGeom>
          <a:noFill/>
          <a:ln w="9525">
            <a:noFill/>
            <a:miter lim="800000"/>
            <a:headEnd/>
            <a:tailEnd/>
          </a:ln>
        </p:spPr>
      </p:pic>
      <p:sp>
        <p:nvSpPr>
          <p:cNvPr id="8" name="Tekstvak 7"/>
          <p:cNvSpPr txBox="1"/>
          <p:nvPr/>
        </p:nvSpPr>
        <p:spPr>
          <a:xfrm>
            <a:off x="6629400" y="3810000"/>
            <a:ext cx="1633781" cy="276999"/>
          </a:xfrm>
          <a:prstGeom prst="rect">
            <a:avLst/>
          </a:prstGeom>
          <a:noFill/>
        </p:spPr>
        <p:txBody>
          <a:bodyPr wrap="none" rtlCol="0">
            <a:spAutoFit/>
          </a:bodyPr>
          <a:lstStyle/>
          <a:p>
            <a:r>
              <a:rPr lang="nl-NL" sz="1200" smtClean="0">
                <a:latin typeface="+mn-lt"/>
              </a:rPr>
              <a:t>Gratis te downloaden</a:t>
            </a:r>
            <a:endParaRPr lang="nl-NL" sz="1200" dirty="0" err="1" smtClean="0">
              <a:latin typeface="+mn-lt"/>
            </a:endParaRPr>
          </a:p>
        </p:txBody>
      </p:sp>
      <p:pic>
        <p:nvPicPr>
          <p:cNvPr id="151554" name="Picture 2"/>
          <p:cNvPicPr>
            <a:picLocks noChangeAspect="1" noChangeArrowheads="1"/>
          </p:cNvPicPr>
          <p:nvPr/>
        </p:nvPicPr>
        <p:blipFill>
          <a:blip r:embed="rId6" cstate="print"/>
          <a:srcRect/>
          <a:stretch>
            <a:fillRect/>
          </a:stretch>
        </p:blipFill>
        <p:spPr bwMode="auto">
          <a:xfrm>
            <a:off x="5334000" y="3505200"/>
            <a:ext cx="2319338" cy="126813"/>
          </a:xfrm>
          <a:prstGeom prst="rect">
            <a:avLst/>
          </a:prstGeom>
          <a:noFill/>
          <a:ln w="9525">
            <a:noFill/>
            <a:miter lim="800000"/>
            <a:headEnd/>
            <a:tailEnd/>
          </a:ln>
        </p:spPr>
      </p:pic>
      <p:sp>
        <p:nvSpPr>
          <p:cNvPr id="10" name="Tekstvak 9"/>
          <p:cNvSpPr txBox="1"/>
          <p:nvPr/>
        </p:nvSpPr>
        <p:spPr>
          <a:xfrm>
            <a:off x="5348846" y="6553200"/>
            <a:ext cx="3781356" cy="276999"/>
          </a:xfrm>
          <a:prstGeom prst="rect">
            <a:avLst/>
          </a:prstGeom>
          <a:noFill/>
        </p:spPr>
        <p:txBody>
          <a:bodyPr wrap="none" rtlCol="0">
            <a:spAutoFit/>
          </a:bodyPr>
          <a:lstStyle/>
          <a:p>
            <a:r>
              <a:rPr lang="nl-NL" sz="1200" smtClean="0">
                <a:latin typeface="+mn-lt"/>
              </a:rPr>
              <a:t>With thanks to dr. Stefan Hild, University of Glasgow </a:t>
            </a:r>
            <a:endParaRPr lang="nl-NL" sz="1200" dirty="0" err="1" smtClean="0">
              <a:latin typeface="+mn-lt"/>
            </a:endParaRPr>
          </a:p>
        </p:txBody>
      </p:sp>
      <p:sp>
        <p:nvSpPr>
          <p:cNvPr id="11" name="Afgeronde rechthoek 10"/>
          <p:cNvSpPr/>
          <p:nvPr/>
        </p:nvSpPr>
        <p:spPr bwMode="auto">
          <a:xfrm>
            <a:off x="1287843" y="4648200"/>
            <a:ext cx="5486400" cy="2286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7239000" cy="4038600"/>
          </a:xfrm>
        </p:spPr>
        <p:txBody>
          <a:bodyPr/>
          <a:lstStyle/>
          <a:p>
            <a:r>
              <a:rPr lang="en-US" sz="1800" b="0" smtClean="0">
                <a:latin typeface="Calibri" pitchFamily="34" charset="0"/>
                <a:cs typeface="Calibri" pitchFamily="34" charset="0"/>
              </a:rPr>
              <a:t>Auto’s, treinen en vliegtuigen ondervinden een drag kracht ten gevolge van luchtweerstand</a:t>
            </a:r>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In tegenstelling tot auto’s en treinen, moeten vliegtuigen ook energie besteden om “in de lucht” te blijven</a:t>
            </a:r>
          </a:p>
          <a:p>
            <a:pPr lvl="1"/>
            <a:r>
              <a:rPr lang="en-US" sz="1400" b="0" smtClean="0">
                <a:latin typeface="Calibri" pitchFamily="34" charset="0"/>
                <a:cs typeface="Calibri" pitchFamily="34" charset="0"/>
              </a:rPr>
              <a:t>Ze hebben lift-vermogen nodig, </a:t>
            </a:r>
            <a:r>
              <a:rPr lang="en-US" sz="1400" b="0" i="1" smtClean="0">
                <a:latin typeface="Calibri" pitchFamily="34" charset="0"/>
                <a:cs typeface="Calibri" pitchFamily="34" charset="0"/>
              </a:rPr>
              <a:t>P</a:t>
            </a:r>
            <a:r>
              <a:rPr lang="en-US" sz="1400" b="0" baseline="-25000" smtClean="0">
                <a:latin typeface="Calibri" pitchFamily="34" charset="0"/>
                <a:cs typeface="Calibri" pitchFamily="34" charset="0"/>
              </a:rPr>
              <a:t>lift</a:t>
            </a:r>
          </a:p>
          <a:p>
            <a:r>
              <a:rPr lang="en-US" sz="1800" b="0" smtClean="0">
                <a:latin typeface="Calibri" pitchFamily="34" charset="0"/>
                <a:cs typeface="Calibri" pitchFamily="34" charset="0"/>
              </a:rPr>
              <a:t>Helicopter: de bladen drukken lucht moleculen naar beneden</a:t>
            </a:r>
          </a:p>
          <a:p>
            <a:pPr lvl="1"/>
            <a:r>
              <a:rPr lang="en-US" sz="1400" b="0" smtClean="0">
                <a:latin typeface="Calibri" pitchFamily="34" charset="0"/>
                <a:cs typeface="Calibri" pitchFamily="34" charset="0"/>
              </a:rPr>
              <a:t>Door de wet van behoud van impuls moet de helicopter dan omhoog gaan</a:t>
            </a:r>
          </a:p>
          <a:p>
            <a:r>
              <a:rPr lang="en-US" sz="1800" b="0" smtClean="0">
                <a:latin typeface="Calibri" pitchFamily="34" charset="0"/>
                <a:cs typeface="Calibri" pitchFamily="34" charset="0"/>
              </a:rPr>
              <a:t>Ook vliegtuigen werken op basis van “lucht naar beneden gooien”</a:t>
            </a:r>
          </a:p>
          <a:p>
            <a:pPr lvl="1"/>
            <a:r>
              <a:rPr lang="en-US" sz="1400" b="0" smtClean="0">
                <a:latin typeface="Calibri" pitchFamily="34" charset="0"/>
                <a:cs typeface="Calibri" pitchFamily="34" charset="0"/>
              </a:rPr>
              <a:t>Eenvoudig model</a:t>
            </a:r>
          </a:p>
          <a:p>
            <a:pPr lvl="2"/>
            <a:r>
              <a:rPr lang="en-US" sz="1000" b="0" smtClean="0">
                <a:latin typeface="Calibri" pitchFamily="34" charset="0"/>
                <a:cs typeface="Calibri" pitchFamily="34" charset="0"/>
              </a:rPr>
              <a:t>Vliegtuig komt een stilstaande buis lucht tegen</a:t>
            </a:r>
          </a:p>
          <a:p>
            <a:pPr lvl="2"/>
            <a:r>
              <a:rPr lang="en-US" sz="1000" b="0" smtClean="0">
                <a:latin typeface="Calibri" pitchFamily="34" charset="0"/>
                <a:cs typeface="Calibri" pitchFamily="34" charset="0"/>
              </a:rPr>
              <a:t>Na passeren heeft het vliegtuig de lucht omlaag gegooid</a:t>
            </a:r>
          </a:p>
          <a:p>
            <a:pPr lvl="1"/>
            <a:r>
              <a:rPr lang="en-US" sz="1400" b="0" smtClean="0">
                <a:latin typeface="Calibri" pitchFamily="34" charset="0"/>
                <a:cs typeface="Calibri" pitchFamily="34" charset="0"/>
              </a:rPr>
              <a:t>In werkelijkheid iets gecompliceerder</a:t>
            </a:r>
          </a:p>
          <a:p>
            <a:pPr lvl="2"/>
            <a:r>
              <a:rPr lang="en-US" sz="1000" b="0" smtClean="0">
                <a:latin typeface="Calibri" pitchFamily="34" charset="0"/>
                <a:cs typeface="Calibri" pitchFamily="34" charset="0"/>
              </a:rPr>
              <a:t>Wervelingen bij de vleugel-tips</a:t>
            </a:r>
          </a:p>
          <a:p>
            <a:pPr lvl="2"/>
            <a:r>
              <a:rPr lang="en-US" sz="1000" b="0" smtClean="0">
                <a:latin typeface="Calibri" pitchFamily="34" charset="0"/>
                <a:cs typeface="Calibri" pitchFamily="34" charset="0"/>
              </a:rPr>
              <a:t>Vogels maken hier gebruik van; Ryan Air ook…</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Hoe werkt vliegen?</a:t>
            </a:r>
            <a:endParaRPr lang="en-US" i="1" kern="1200" dirty="0" smtClean="0">
              <a:solidFill>
                <a:srgbClr val="000099"/>
              </a:solidFill>
              <a:ea typeface="+mn-ea"/>
              <a:cs typeface="+mn-cs"/>
            </a:endParaRPr>
          </a:p>
        </p:txBody>
      </p:sp>
      <p:pic>
        <p:nvPicPr>
          <p:cNvPr id="312322" name="Picture 2"/>
          <p:cNvPicPr>
            <a:picLocks noChangeAspect="1" noChangeArrowheads="1"/>
          </p:cNvPicPr>
          <p:nvPr/>
        </p:nvPicPr>
        <p:blipFill>
          <a:blip r:embed="rId3" cstate="print"/>
          <a:srcRect/>
          <a:stretch>
            <a:fillRect/>
          </a:stretch>
        </p:blipFill>
        <p:spPr bwMode="auto">
          <a:xfrm>
            <a:off x="5029200" y="3657600"/>
            <a:ext cx="4029075" cy="1626416"/>
          </a:xfrm>
          <a:prstGeom prst="rect">
            <a:avLst/>
          </a:prstGeom>
          <a:noFill/>
          <a:ln w="9525">
            <a:noFill/>
            <a:miter lim="800000"/>
            <a:headEnd/>
            <a:tailEnd/>
          </a:ln>
        </p:spPr>
      </p:pic>
      <p:pic>
        <p:nvPicPr>
          <p:cNvPr id="312323" name="Picture 3"/>
          <p:cNvPicPr>
            <a:picLocks noChangeAspect="1" noChangeArrowheads="1"/>
          </p:cNvPicPr>
          <p:nvPr/>
        </p:nvPicPr>
        <p:blipFill>
          <a:blip r:embed="rId4" cstate="print"/>
          <a:srcRect/>
          <a:stretch>
            <a:fillRect/>
          </a:stretch>
        </p:blipFill>
        <p:spPr bwMode="auto">
          <a:xfrm>
            <a:off x="4267200" y="5358064"/>
            <a:ext cx="4800600" cy="1472075"/>
          </a:xfrm>
          <a:prstGeom prst="rect">
            <a:avLst/>
          </a:prstGeom>
          <a:noFill/>
          <a:ln w="9525">
            <a:noFill/>
            <a:miter lim="800000"/>
            <a:headEnd/>
            <a:tailEnd/>
          </a:ln>
        </p:spPr>
      </p:pic>
      <p:pic>
        <p:nvPicPr>
          <p:cNvPr id="312324" name="Picture 4"/>
          <p:cNvPicPr>
            <a:picLocks noChangeAspect="1" noChangeArrowheads="1"/>
          </p:cNvPicPr>
          <p:nvPr/>
        </p:nvPicPr>
        <p:blipFill>
          <a:blip r:embed="rId5" cstate="print"/>
          <a:srcRect/>
          <a:stretch>
            <a:fillRect/>
          </a:stretch>
        </p:blipFill>
        <p:spPr bwMode="auto">
          <a:xfrm>
            <a:off x="0" y="4981575"/>
            <a:ext cx="1715737" cy="1876425"/>
          </a:xfrm>
          <a:prstGeom prst="rect">
            <a:avLst/>
          </a:prstGeom>
          <a:noFill/>
          <a:ln w="9525">
            <a:noFill/>
            <a:miter lim="800000"/>
            <a:headEnd/>
            <a:tailEnd/>
          </a:ln>
        </p:spPr>
      </p:pic>
      <p:pic>
        <p:nvPicPr>
          <p:cNvPr id="312325" name="Picture 5"/>
          <p:cNvPicPr>
            <a:picLocks noChangeAspect="1" noChangeArrowheads="1"/>
          </p:cNvPicPr>
          <p:nvPr/>
        </p:nvPicPr>
        <p:blipFill>
          <a:blip r:embed="rId6" cstate="print"/>
          <a:srcRect/>
          <a:stretch>
            <a:fillRect/>
          </a:stretch>
        </p:blipFill>
        <p:spPr bwMode="auto">
          <a:xfrm flipV="1">
            <a:off x="1716503" y="5257800"/>
            <a:ext cx="2500315" cy="15641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4800600" cy="4038600"/>
          </a:xfrm>
        </p:spPr>
        <p:txBody>
          <a:bodyPr/>
          <a:lstStyle/>
          <a:p>
            <a:r>
              <a:rPr lang="en-US" sz="1800" b="0" smtClean="0">
                <a:latin typeface="Calibri" pitchFamily="34" charset="0"/>
                <a:cs typeface="Calibri" pitchFamily="34" charset="0"/>
              </a:rPr>
              <a:t>Vliegtuig met snelheid v. Volume lucht is dan </a:t>
            </a:r>
            <a:r>
              <a:rPr lang="en-US" sz="1800" b="0" i="1" smtClean="0">
                <a:latin typeface="Calibri" pitchFamily="34" charset="0"/>
                <a:cs typeface="Calibri" pitchFamily="34" charset="0"/>
              </a:rPr>
              <a:t>v x t x A</a:t>
            </a:r>
            <a:r>
              <a:rPr lang="en-US" sz="1800" b="0" baseline="-25000" smtClean="0">
                <a:latin typeface="Calibri" pitchFamily="34" charset="0"/>
                <a:cs typeface="Calibri" pitchFamily="34" charset="0"/>
              </a:rPr>
              <a:t>L</a:t>
            </a:r>
            <a:r>
              <a:rPr lang="en-US" sz="1800" b="0" smtClean="0">
                <a:latin typeface="Calibri" pitchFamily="34" charset="0"/>
                <a:cs typeface="Calibri" pitchFamily="34" charset="0"/>
              </a:rPr>
              <a:t>, met </a:t>
            </a:r>
            <a:r>
              <a:rPr lang="en-US" sz="1800" b="0" i="1" smtClean="0">
                <a:latin typeface="Calibri" pitchFamily="34" charset="0"/>
                <a:cs typeface="Calibri" pitchFamily="34" charset="0"/>
              </a:rPr>
              <a:t>A</a:t>
            </a:r>
            <a:r>
              <a:rPr lang="en-US" sz="1800" b="0" baseline="-25000" smtClean="0">
                <a:latin typeface="Calibri" pitchFamily="34" charset="0"/>
                <a:cs typeface="Calibri" pitchFamily="34" charset="0"/>
              </a:rPr>
              <a:t>L</a:t>
            </a:r>
            <a:r>
              <a:rPr lang="en-US" sz="1800" b="0" smtClean="0">
                <a:latin typeface="Calibri" pitchFamily="34" charset="0"/>
                <a:cs typeface="Calibri" pitchFamily="34" charset="0"/>
              </a:rPr>
              <a:t> de doorsnede van de buis</a:t>
            </a:r>
          </a:p>
          <a:p>
            <a:pPr lvl="1"/>
            <a:r>
              <a:rPr lang="en-US" sz="1400" b="0" smtClean="0">
                <a:latin typeface="Calibri" pitchFamily="34" charset="0"/>
                <a:cs typeface="Calibri" pitchFamily="34" charset="0"/>
              </a:rPr>
              <a:t>Diameter van de buis is ongeveer gelijk aan de vleugel spanwijdte</a:t>
            </a:r>
          </a:p>
          <a:p>
            <a:pPr lvl="1"/>
            <a:r>
              <a:rPr lang="en-US" sz="1400" b="0" smtClean="0">
                <a:latin typeface="Calibri" pitchFamily="34" charset="0"/>
                <a:cs typeface="Calibri" pitchFamily="34" charset="0"/>
              </a:rPr>
              <a:t>Massa van de buis</a:t>
            </a:r>
          </a:p>
          <a:p>
            <a:r>
              <a:rPr lang="en-US" sz="1800" b="0" smtClean="0">
                <a:latin typeface="Calibri" pitchFamily="34" charset="0"/>
                <a:cs typeface="Calibri" pitchFamily="34" charset="0"/>
              </a:rPr>
              <a:t>Wat is de neerwaartse snelheid </a:t>
            </a:r>
            <a:r>
              <a:rPr lang="en-US" sz="1800" b="0" i="1" smtClean="0">
                <a:latin typeface="Calibri" pitchFamily="34" charset="0"/>
                <a:cs typeface="Calibri" pitchFamily="34" charset="0"/>
              </a:rPr>
              <a:t>u</a:t>
            </a:r>
            <a:r>
              <a:rPr lang="en-US" sz="1800" b="0" smtClean="0">
                <a:latin typeface="Calibri" pitchFamily="34" charset="0"/>
                <a:cs typeface="Calibri" pitchFamily="34" charset="0"/>
              </a:rPr>
              <a:t> van de buis die nodig is voor voldoende liftkracht?</a:t>
            </a:r>
          </a:p>
          <a:p>
            <a:pPr lvl="1"/>
            <a:r>
              <a:rPr lang="en-US" sz="1400" b="0" smtClean="0">
                <a:latin typeface="Calibri" pitchFamily="34" charset="0"/>
                <a:cs typeface="Calibri" pitchFamily="34" charset="0"/>
              </a:rPr>
              <a:t>Deze kracht moet gelijk zijn aan het gewicht van het vliegtuig</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Neerwaarts gerichte impuls</a:t>
            </a:r>
          </a:p>
          <a:p>
            <a:r>
              <a:rPr lang="en-US" sz="1800" b="0" smtClean="0">
                <a:latin typeface="Calibri" pitchFamily="34" charset="0"/>
                <a:cs typeface="Calibri" pitchFamily="34" charset="0"/>
              </a:rPr>
              <a:t>Naar boven gerichte impuls (door gewicht)</a:t>
            </a: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Er geldt</a:t>
            </a:r>
          </a:p>
          <a:p>
            <a:pPr lvl="1"/>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Snelheden u en v zijn omgekeerd evenredig</a:t>
            </a:r>
          </a:p>
          <a:p>
            <a:pPr lvl="2"/>
            <a:r>
              <a:rPr lang="en-US" sz="1000" b="0" smtClean="0">
                <a:latin typeface="Calibri" pitchFamily="34" charset="0"/>
                <a:cs typeface="Calibri" pitchFamily="34" charset="0"/>
              </a:rPr>
              <a:t>Bij hoge snelheid komt het vliegtuig meer lucht tegen</a:t>
            </a:r>
          </a:p>
          <a:p>
            <a:pPr lvl="2"/>
            <a:r>
              <a:rPr lang="en-US" sz="1000" b="0" smtClean="0">
                <a:latin typeface="Calibri" pitchFamily="34" charset="0"/>
                <a:cs typeface="Calibri" pitchFamily="34" charset="0"/>
              </a:rPr>
              <a:t>Daarom worden ook “flaps” gebruikt bij lage snelheid</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Simpel model</a:t>
            </a:r>
            <a:endParaRPr lang="en-US" i="1" kern="1200" dirty="0" smtClean="0">
              <a:solidFill>
                <a:srgbClr val="000099"/>
              </a:solidFill>
              <a:ea typeface="+mn-ea"/>
              <a:cs typeface="+mn-cs"/>
            </a:endParaRPr>
          </a:p>
        </p:txBody>
      </p:sp>
      <p:pic>
        <p:nvPicPr>
          <p:cNvPr id="312322" name="Picture 2"/>
          <p:cNvPicPr>
            <a:picLocks noChangeAspect="1" noChangeArrowheads="1"/>
          </p:cNvPicPr>
          <p:nvPr/>
        </p:nvPicPr>
        <p:blipFill>
          <a:blip r:embed="rId4" cstate="print"/>
          <a:srcRect/>
          <a:stretch>
            <a:fillRect/>
          </a:stretch>
        </p:blipFill>
        <p:spPr bwMode="auto">
          <a:xfrm>
            <a:off x="5811256" y="1303424"/>
            <a:ext cx="3276600" cy="1322665"/>
          </a:xfrm>
          <a:prstGeom prst="rect">
            <a:avLst/>
          </a:prstGeom>
          <a:noFill/>
          <a:ln w="9525">
            <a:noFill/>
            <a:miter lim="800000"/>
            <a:headEnd/>
            <a:tailEnd/>
          </a:ln>
        </p:spPr>
      </p:pic>
      <p:graphicFrame>
        <p:nvGraphicFramePr>
          <p:cNvPr id="313346" name="Object 2"/>
          <p:cNvGraphicFramePr>
            <a:graphicFrameLocks noChangeAspect="1"/>
          </p:cNvGraphicFramePr>
          <p:nvPr/>
        </p:nvGraphicFramePr>
        <p:xfrm>
          <a:off x="2671763" y="2293938"/>
          <a:ext cx="2849562" cy="309562"/>
        </p:xfrm>
        <a:graphic>
          <a:graphicData uri="http://schemas.openxmlformats.org/presentationml/2006/ole">
            <p:oleObj spid="_x0000_s313346" name="Equation" r:id="rId5" imgW="2120760" imgH="228600" progId="Equation.DSMT4">
              <p:embed/>
            </p:oleObj>
          </a:graphicData>
        </a:graphic>
      </p:graphicFrame>
      <p:graphicFrame>
        <p:nvGraphicFramePr>
          <p:cNvPr id="313347" name="Object 3"/>
          <p:cNvGraphicFramePr>
            <a:graphicFrameLocks noChangeAspect="1"/>
          </p:cNvGraphicFramePr>
          <p:nvPr/>
        </p:nvGraphicFramePr>
        <p:xfrm>
          <a:off x="3479800" y="3663950"/>
          <a:ext cx="2763838" cy="309563"/>
        </p:xfrm>
        <a:graphic>
          <a:graphicData uri="http://schemas.openxmlformats.org/presentationml/2006/ole">
            <p:oleObj spid="_x0000_s313347" name="Equation" r:id="rId6" imgW="2057400" imgH="228600" progId="Equation.DSMT4">
              <p:embed/>
            </p:oleObj>
          </a:graphicData>
        </a:graphic>
      </p:graphicFrame>
      <p:graphicFrame>
        <p:nvGraphicFramePr>
          <p:cNvPr id="313348" name="Object 4"/>
          <p:cNvGraphicFramePr>
            <a:graphicFrameLocks noChangeAspect="1"/>
          </p:cNvGraphicFramePr>
          <p:nvPr/>
        </p:nvGraphicFramePr>
        <p:xfrm>
          <a:off x="4876800" y="4027488"/>
          <a:ext cx="374650" cy="239712"/>
        </p:xfrm>
        <a:graphic>
          <a:graphicData uri="http://schemas.openxmlformats.org/presentationml/2006/ole">
            <p:oleObj spid="_x0000_s313348" name="Equation" r:id="rId7" imgW="279360" imgH="177480" progId="Equation.DSMT4">
              <p:embed/>
            </p:oleObj>
          </a:graphicData>
        </a:graphic>
      </p:graphicFrame>
      <p:graphicFrame>
        <p:nvGraphicFramePr>
          <p:cNvPr id="313349" name="Object 5"/>
          <p:cNvGraphicFramePr>
            <a:graphicFrameLocks noChangeAspect="1"/>
          </p:cNvGraphicFramePr>
          <p:nvPr/>
        </p:nvGraphicFramePr>
        <p:xfrm>
          <a:off x="1660525" y="4506913"/>
          <a:ext cx="2217738" cy="584200"/>
        </p:xfrm>
        <a:graphic>
          <a:graphicData uri="http://schemas.openxmlformats.org/presentationml/2006/ole">
            <p:oleObj spid="_x0000_s313349" name="Equation" r:id="rId8" imgW="1650960" imgH="431640" progId="Equation.DSMT4">
              <p:embed/>
            </p:oleObj>
          </a:graphicData>
        </a:graphic>
      </p:graphicFrame>
      <p:pic>
        <p:nvPicPr>
          <p:cNvPr id="313350" name="Picture 6"/>
          <p:cNvPicPr>
            <a:picLocks noChangeAspect="1" noChangeArrowheads="1"/>
          </p:cNvPicPr>
          <p:nvPr/>
        </p:nvPicPr>
        <p:blipFill>
          <a:blip r:embed="rId9" cstate="print"/>
          <a:srcRect/>
          <a:stretch>
            <a:fillRect/>
          </a:stretch>
        </p:blipFill>
        <p:spPr bwMode="auto">
          <a:xfrm>
            <a:off x="6705601" y="2655185"/>
            <a:ext cx="2438400" cy="42028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fgeronde rechthoek 21"/>
          <p:cNvSpPr/>
          <p:nvPr/>
        </p:nvSpPr>
        <p:spPr bwMode="auto">
          <a:xfrm>
            <a:off x="1752600" y="4277141"/>
            <a:ext cx="3581400" cy="6737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24" name="Object 6"/>
          <p:cNvGraphicFramePr>
            <a:graphicFrameLocks noChangeAspect="1"/>
          </p:cNvGraphicFramePr>
          <p:nvPr/>
        </p:nvGraphicFramePr>
        <p:xfrm>
          <a:off x="1798638" y="4267200"/>
          <a:ext cx="3509962" cy="669925"/>
        </p:xfrm>
        <a:graphic>
          <a:graphicData uri="http://schemas.openxmlformats.org/presentationml/2006/ole">
            <p:oleObj spid="_x0000_s314380" name="Equation" r:id="rId4" imgW="2616120" imgH="495000" progId="Equation.DSMT4">
              <p:embed/>
            </p:oleObj>
          </a:graphicData>
        </a:graphic>
      </p:graphicFrame>
      <p:sp>
        <p:nvSpPr>
          <p:cNvPr id="9"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4800600" cy="5638800"/>
          </a:xfrm>
        </p:spPr>
        <p:txBody>
          <a:bodyPr/>
          <a:lstStyle/>
          <a:p>
            <a:r>
              <a:rPr lang="en-US" sz="1800" b="0" smtClean="0">
                <a:latin typeface="Calibri" pitchFamily="34" charset="0"/>
                <a:cs typeface="Calibri" pitchFamily="34" charset="0"/>
              </a:rPr>
              <a:t>Energie nodig om de lucht met snelheid </a:t>
            </a:r>
            <a:r>
              <a:rPr lang="en-US" sz="1800" b="0" i="1" smtClean="0">
                <a:latin typeface="Calibri" pitchFamily="34" charset="0"/>
                <a:cs typeface="Calibri" pitchFamily="34" charset="0"/>
              </a:rPr>
              <a:t>u</a:t>
            </a:r>
            <a:r>
              <a:rPr lang="en-US" sz="1800" b="0" smtClean="0">
                <a:latin typeface="Calibri" pitchFamily="34" charset="0"/>
                <a:cs typeface="Calibri" pitchFamily="34" charset="0"/>
              </a:rPr>
              <a:t> naar beneden te drukken</a:t>
            </a:r>
          </a:p>
          <a:p>
            <a:r>
              <a:rPr lang="en-US" sz="1800" b="0" smtClean="0">
                <a:latin typeface="Calibri" pitchFamily="34" charset="0"/>
                <a:cs typeface="Calibri" pitchFamily="34" charset="0"/>
              </a:rPr>
              <a:t>Totaal vermogen nodig om het vliegtuig gaande te houden</a:t>
            </a:r>
          </a:p>
          <a:p>
            <a:pPr lvl="1"/>
            <a:r>
              <a:rPr lang="en-US" sz="1400" b="0" smtClean="0">
                <a:latin typeface="Calibri" pitchFamily="34" charset="0"/>
                <a:cs typeface="Calibri" pitchFamily="34" charset="0"/>
              </a:rPr>
              <a:t>Het drag vermogen hadden we al afgeleid, met </a:t>
            </a:r>
            <a:r>
              <a:rPr lang="en-US" sz="1400" b="0" i="1" smtClean="0">
                <a:latin typeface="Calibri" pitchFamily="34" charset="0"/>
                <a:cs typeface="Calibri" pitchFamily="34" charset="0"/>
              </a:rPr>
              <a:t>A</a:t>
            </a:r>
            <a:r>
              <a:rPr lang="en-US" sz="1400" b="0" baseline="-25000" smtClean="0">
                <a:latin typeface="Calibri" pitchFamily="34" charset="0"/>
                <a:cs typeface="Calibri" pitchFamily="34" charset="0"/>
              </a:rPr>
              <a:t>V</a:t>
            </a:r>
            <a:r>
              <a:rPr lang="en-US" sz="1400" b="0" smtClean="0">
                <a:latin typeface="Calibri" pitchFamily="34" charset="0"/>
                <a:cs typeface="Calibri" pitchFamily="34" charset="0"/>
              </a:rPr>
              <a:t> het frontaal oppervlak van het vliegtuig en </a:t>
            </a:r>
            <a:r>
              <a:rPr lang="en-US" sz="1400" b="0" i="1" smtClean="0">
                <a:latin typeface="Calibri" pitchFamily="34" charset="0"/>
                <a:cs typeface="Calibri" pitchFamily="34" charset="0"/>
              </a:rPr>
              <a:t>c</a:t>
            </a:r>
            <a:r>
              <a:rPr lang="en-US" sz="1400" b="0" baseline="-25000" smtClean="0">
                <a:latin typeface="Calibri" pitchFamily="34" charset="0"/>
                <a:cs typeface="Calibri" pitchFamily="34" charset="0"/>
              </a:rPr>
              <a:t>d</a:t>
            </a:r>
            <a:r>
              <a:rPr lang="en-US" sz="1400" b="0" smtClean="0">
                <a:latin typeface="Calibri" pitchFamily="34" charset="0"/>
                <a:cs typeface="Calibri" pitchFamily="34" charset="0"/>
              </a:rPr>
              <a:t> de drag coefficient</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Brandstof efficientie van vliegtuigen</a:t>
            </a:r>
          </a:p>
          <a:p>
            <a:pPr lvl="1"/>
            <a:r>
              <a:rPr lang="en-US" sz="1400" b="0" smtClean="0">
                <a:latin typeface="Calibri" pitchFamily="34" charset="0"/>
                <a:cs typeface="Calibri" pitchFamily="34" charset="0"/>
              </a:rPr>
              <a:t>Energie per afgelegde weg</a:t>
            </a:r>
          </a:p>
          <a:p>
            <a:pPr lvl="2"/>
            <a:r>
              <a:rPr lang="en-US" sz="1000" b="0" smtClean="0">
                <a:latin typeface="Calibri" pitchFamily="34" charset="0"/>
                <a:cs typeface="Calibri" pitchFamily="34" charset="0"/>
              </a:rPr>
              <a:t>Energie is vermogen keer tijd</a:t>
            </a:r>
          </a:p>
          <a:p>
            <a:pPr lvl="2"/>
            <a:r>
              <a:rPr lang="en-US" sz="1000" b="0" smtClean="0">
                <a:latin typeface="Calibri" pitchFamily="34" charset="0"/>
                <a:cs typeface="Calibri" pitchFamily="34" charset="0"/>
              </a:rPr>
              <a:t>Energie is ook kracht keer weg</a:t>
            </a:r>
          </a:p>
          <a:p>
            <a:r>
              <a:rPr lang="en-US" sz="1800" b="0" smtClean="0">
                <a:latin typeface="Calibri" pitchFamily="34" charset="0"/>
                <a:cs typeface="Calibri" pitchFamily="34" charset="0"/>
              </a:rPr>
              <a:t>Er geldt</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Jet-motoren hebben </a:t>
            </a:r>
            <a:r>
              <a:rPr lang="en-US" sz="1400" b="0" i="1" smtClean="0">
                <a:latin typeface="Symbol" pitchFamily="18" charset="2"/>
                <a:cs typeface="Calibri" pitchFamily="34" charset="0"/>
              </a:rPr>
              <a:t>e</a:t>
            </a:r>
            <a:r>
              <a:rPr lang="en-US" sz="1400" b="0" i="1" smtClean="0">
                <a:latin typeface="Calibri" pitchFamily="34" charset="0"/>
                <a:cs typeface="Calibri" pitchFamily="34" charset="0"/>
              </a:rPr>
              <a:t> = 1/3 </a:t>
            </a:r>
            <a:r>
              <a:rPr lang="en-US" sz="1400" b="0" smtClean="0">
                <a:latin typeface="Calibri" pitchFamily="34" charset="0"/>
                <a:cs typeface="Calibri" pitchFamily="34" charset="0"/>
              </a:rPr>
              <a:t>efficientie</a:t>
            </a:r>
          </a:p>
          <a:p>
            <a:r>
              <a:rPr lang="en-US" sz="1800" b="0" smtClean="0">
                <a:latin typeface="Calibri" pitchFamily="34" charset="0"/>
                <a:cs typeface="Calibri" pitchFamily="34" charset="0"/>
              </a:rPr>
              <a:t>Er is een optimale snelheid waarbij energie per afstand minimaal is</a:t>
            </a:r>
          </a:p>
          <a:p>
            <a:pPr lvl="1"/>
            <a:r>
              <a:rPr lang="en-US" sz="1400" b="0" smtClean="0">
                <a:latin typeface="Calibri" pitchFamily="34" charset="0"/>
                <a:cs typeface="Calibri" pitchFamily="34" charset="0"/>
              </a:rPr>
              <a:t>Helft vermogen nodig voor lift, andere helft om luchtweerstand te overwinnen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Energieverbruik van vliegtuig</a:t>
            </a:r>
            <a:endParaRPr lang="en-US" i="1" kern="1200" dirty="0" smtClean="0">
              <a:solidFill>
                <a:srgbClr val="000099"/>
              </a:solidFill>
              <a:ea typeface="+mn-ea"/>
              <a:cs typeface="+mn-cs"/>
            </a:endParaRPr>
          </a:p>
        </p:txBody>
      </p:sp>
      <p:grpSp>
        <p:nvGrpSpPr>
          <p:cNvPr id="14" name="Groep 13"/>
          <p:cNvGrpSpPr/>
          <p:nvPr/>
        </p:nvGrpSpPr>
        <p:grpSpPr>
          <a:xfrm>
            <a:off x="5562600" y="1295400"/>
            <a:ext cx="2895600" cy="1830388"/>
            <a:chOff x="5143815" y="1295400"/>
            <a:chExt cx="2895600" cy="1830388"/>
          </a:xfrm>
        </p:grpSpPr>
        <p:sp>
          <p:nvSpPr>
            <p:cNvPr id="13" name="Afgeronde rechthoek 12"/>
            <p:cNvSpPr/>
            <p:nvPr/>
          </p:nvSpPr>
          <p:spPr bwMode="auto">
            <a:xfrm>
              <a:off x="5143815" y="1295400"/>
              <a:ext cx="2895600" cy="1828800"/>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313346" name="Object 2"/>
            <p:cNvGraphicFramePr>
              <a:graphicFrameLocks noChangeAspect="1"/>
            </p:cNvGraphicFramePr>
            <p:nvPr/>
          </p:nvGraphicFramePr>
          <p:xfrm>
            <a:off x="5181600" y="1347788"/>
            <a:ext cx="2779713" cy="566737"/>
          </p:xfrm>
          <a:graphic>
            <a:graphicData uri="http://schemas.openxmlformats.org/presentationml/2006/ole">
              <p:oleObj spid="_x0000_s314370" name="Equation" r:id="rId5" imgW="2070000" imgH="419040" progId="Equation.DSMT4">
                <p:embed/>
              </p:oleObj>
            </a:graphicData>
          </a:graphic>
        </p:graphicFrame>
        <p:graphicFrame>
          <p:nvGraphicFramePr>
            <p:cNvPr id="314374" name="Object 6"/>
            <p:cNvGraphicFramePr>
              <a:graphicFrameLocks noChangeAspect="1"/>
            </p:cNvGraphicFramePr>
            <p:nvPr/>
          </p:nvGraphicFramePr>
          <p:xfrm>
            <a:off x="5386703" y="1846263"/>
            <a:ext cx="2522537" cy="687387"/>
          </p:xfrm>
          <a:graphic>
            <a:graphicData uri="http://schemas.openxmlformats.org/presentationml/2006/ole">
              <p:oleObj spid="_x0000_s314374" name="Equation" r:id="rId6" imgW="1879560" imgH="507960" progId="Equation.DSMT4">
                <p:embed/>
              </p:oleObj>
            </a:graphicData>
          </a:graphic>
        </p:graphicFrame>
        <p:graphicFrame>
          <p:nvGraphicFramePr>
            <p:cNvPr id="314375" name="Object 7"/>
            <p:cNvGraphicFramePr>
              <a:graphicFrameLocks noChangeAspect="1"/>
            </p:cNvGraphicFramePr>
            <p:nvPr/>
          </p:nvGraphicFramePr>
          <p:xfrm>
            <a:off x="5481953" y="2454275"/>
            <a:ext cx="920750" cy="671513"/>
          </p:xfrm>
          <a:graphic>
            <a:graphicData uri="http://schemas.openxmlformats.org/presentationml/2006/ole">
              <p:oleObj spid="_x0000_s314375" name="Equation" r:id="rId7" imgW="685800" imgH="495000" progId="Equation.DSMT4">
                <p:embed/>
              </p:oleObj>
            </a:graphicData>
          </a:graphic>
        </p:graphicFrame>
      </p:grpSp>
      <p:grpSp>
        <p:nvGrpSpPr>
          <p:cNvPr id="20" name="Groep 19"/>
          <p:cNvGrpSpPr/>
          <p:nvPr/>
        </p:nvGrpSpPr>
        <p:grpSpPr>
          <a:xfrm>
            <a:off x="5562600" y="3200400"/>
            <a:ext cx="2895600" cy="1066800"/>
            <a:chOff x="5562600" y="3805992"/>
            <a:chExt cx="2895600" cy="1066800"/>
          </a:xfrm>
        </p:grpSpPr>
        <p:sp>
          <p:nvSpPr>
            <p:cNvPr id="16" name="Afgeronde rechthoek 15"/>
            <p:cNvSpPr/>
            <p:nvPr/>
          </p:nvSpPr>
          <p:spPr bwMode="auto">
            <a:xfrm>
              <a:off x="5562600" y="3805992"/>
              <a:ext cx="2895600" cy="1066800"/>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7" name="Object 2"/>
            <p:cNvGraphicFramePr>
              <a:graphicFrameLocks noChangeAspect="1"/>
            </p:cNvGraphicFramePr>
            <p:nvPr/>
          </p:nvGraphicFramePr>
          <p:xfrm>
            <a:off x="5694614" y="3886200"/>
            <a:ext cx="1416050" cy="325437"/>
          </p:xfrm>
          <a:graphic>
            <a:graphicData uri="http://schemas.openxmlformats.org/presentationml/2006/ole">
              <p:oleObj spid="_x0000_s314376" name="Equation" r:id="rId8" imgW="1054080" imgH="241200" progId="Equation.DSMT4">
                <p:embed/>
              </p:oleObj>
            </a:graphicData>
          </a:graphic>
        </p:graphicFrame>
        <p:graphicFrame>
          <p:nvGraphicFramePr>
            <p:cNvPr id="18" name="Object 6"/>
            <p:cNvGraphicFramePr>
              <a:graphicFrameLocks noChangeAspect="1"/>
            </p:cNvGraphicFramePr>
            <p:nvPr/>
          </p:nvGraphicFramePr>
          <p:xfrm>
            <a:off x="6084888" y="4140955"/>
            <a:ext cx="1960562" cy="669925"/>
          </p:xfrm>
          <a:graphic>
            <a:graphicData uri="http://schemas.openxmlformats.org/presentationml/2006/ole">
              <p:oleObj spid="_x0000_s314377" name="Equation" r:id="rId9" imgW="1460160" imgH="495000" progId="Equation.DSMT4">
                <p:embed/>
              </p:oleObj>
            </a:graphicData>
          </a:graphic>
        </p:graphicFrame>
      </p:grpSp>
      <p:pic>
        <p:nvPicPr>
          <p:cNvPr id="314381" name="Picture 13"/>
          <p:cNvPicPr>
            <a:picLocks noChangeAspect="1" noChangeArrowheads="1"/>
          </p:cNvPicPr>
          <p:nvPr/>
        </p:nvPicPr>
        <p:blipFill>
          <a:blip r:embed="rId10" cstate="print"/>
          <a:srcRect/>
          <a:stretch>
            <a:fillRect/>
          </a:stretch>
        </p:blipFill>
        <p:spPr bwMode="auto">
          <a:xfrm>
            <a:off x="6210300" y="4391991"/>
            <a:ext cx="2933700" cy="2466009"/>
          </a:xfrm>
          <a:prstGeom prst="rect">
            <a:avLst/>
          </a:prstGeom>
          <a:noFill/>
          <a:ln w="9525">
            <a:noFill/>
            <a:miter lim="800000"/>
            <a:headEnd/>
            <a:tailEnd/>
          </a:ln>
        </p:spPr>
      </p:pic>
      <p:graphicFrame>
        <p:nvGraphicFramePr>
          <p:cNvPr id="314382" name="Object 14"/>
          <p:cNvGraphicFramePr>
            <a:graphicFrameLocks noChangeAspect="1"/>
          </p:cNvGraphicFramePr>
          <p:nvPr/>
        </p:nvGraphicFramePr>
        <p:xfrm>
          <a:off x="3810000" y="6164262"/>
          <a:ext cx="1465262" cy="617538"/>
        </p:xfrm>
        <a:graphic>
          <a:graphicData uri="http://schemas.openxmlformats.org/presentationml/2006/ole">
            <p:oleObj spid="_x0000_s314382" name="Equation" r:id="rId11" imgW="1091880" imgH="457200" progId="Equation.DSMT4">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3733800" cy="4876800"/>
          </a:xfrm>
        </p:spPr>
        <p:txBody>
          <a:bodyPr/>
          <a:lstStyle/>
          <a:p>
            <a:r>
              <a:rPr lang="en-US" sz="1800" b="0" smtClean="0">
                <a:latin typeface="Calibri" pitchFamily="34" charset="0"/>
                <a:cs typeface="Calibri" pitchFamily="34" charset="0"/>
              </a:rPr>
              <a:t>Gebruik eenvoudig model om twee voorbeelden te bestuderen</a:t>
            </a:r>
          </a:p>
          <a:p>
            <a:pPr lvl="1"/>
            <a:r>
              <a:rPr lang="en-US" sz="1400" b="0" smtClean="0">
                <a:latin typeface="Calibri" pitchFamily="34" charset="0"/>
                <a:cs typeface="Calibri" pitchFamily="34" charset="0"/>
              </a:rPr>
              <a:t>Boeing 747</a:t>
            </a:r>
          </a:p>
          <a:p>
            <a:pPr lvl="2"/>
            <a:r>
              <a:rPr lang="en-US" sz="1000" b="0" smtClean="0">
                <a:latin typeface="Calibri" pitchFamily="34" charset="0"/>
                <a:cs typeface="Calibri" pitchFamily="34" charset="0"/>
              </a:rPr>
              <a:t>De lucht is ijler op grotehoogte</a:t>
            </a:r>
          </a:p>
          <a:p>
            <a:pPr lvl="1"/>
            <a:r>
              <a:rPr lang="en-US" sz="1400" b="0" smtClean="0">
                <a:latin typeface="Calibri" pitchFamily="34" charset="0"/>
                <a:cs typeface="Calibri" pitchFamily="34" charset="0"/>
              </a:rPr>
              <a:t>Albatross</a:t>
            </a:r>
          </a:p>
          <a:p>
            <a:r>
              <a:rPr lang="en-US" sz="1800" b="0" smtClean="0">
                <a:latin typeface="Calibri" pitchFamily="34" charset="0"/>
                <a:cs typeface="Calibri" pitchFamily="34" charset="0"/>
              </a:rPr>
              <a:t>We zitten er niet erg naast</a:t>
            </a:r>
          </a:p>
          <a:p>
            <a:pPr lvl="1"/>
            <a:r>
              <a:rPr lang="en-US" sz="1400" b="0" smtClean="0">
                <a:latin typeface="Calibri" pitchFamily="34" charset="0"/>
                <a:cs typeface="Calibri" pitchFamily="34" charset="0"/>
              </a:rPr>
              <a:t>880 km/uur voor 747</a:t>
            </a:r>
          </a:p>
          <a:p>
            <a:pPr lvl="2"/>
            <a:r>
              <a:rPr lang="en-US" sz="1000" b="0" smtClean="0">
                <a:latin typeface="Calibri" pitchFamily="34" charset="0"/>
                <a:cs typeface="Calibri" pitchFamily="34" charset="0"/>
              </a:rPr>
              <a:t>913 km/uur op 35000 voet</a:t>
            </a:r>
          </a:p>
          <a:p>
            <a:pPr lvl="1"/>
            <a:r>
              <a:rPr lang="en-US" sz="1400" b="0" smtClean="0">
                <a:latin typeface="Calibri" pitchFamily="34" charset="0"/>
                <a:cs typeface="Calibri" pitchFamily="34" charset="0"/>
              </a:rPr>
              <a:t>52 km/uur voor Albatross</a:t>
            </a:r>
          </a:p>
          <a:p>
            <a:pPr lvl="2"/>
            <a:r>
              <a:rPr lang="en-US" sz="1000" b="0" smtClean="0">
                <a:latin typeface="Calibri" pitchFamily="34" charset="0"/>
                <a:cs typeface="Calibri" pitchFamily="34" charset="0"/>
              </a:rPr>
              <a:t>50 – 85 km/uur</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Vliegtuigen gebruiken step climb</a:t>
            </a:r>
          </a:p>
          <a:p>
            <a:pPr lvl="1"/>
            <a:r>
              <a:rPr lang="en-US" sz="1400" b="0" smtClean="0">
                <a:latin typeface="Calibri" pitchFamily="34" charset="0"/>
                <a:cs typeface="Calibri" pitchFamily="34" charset="0"/>
              </a:rPr>
              <a:t>Vliegtuig wordt lichter door verbruik</a:t>
            </a:r>
          </a:p>
          <a:p>
            <a:pPr lvl="2"/>
            <a:r>
              <a:rPr lang="en-US" sz="1000" b="0" smtClean="0">
                <a:latin typeface="Calibri" pitchFamily="34" charset="0"/>
                <a:cs typeface="Calibri" pitchFamily="34" charset="0"/>
              </a:rPr>
              <a:t>Grotere hoogte, lagere dichtheid</a:t>
            </a:r>
          </a:p>
          <a:p>
            <a:r>
              <a:rPr lang="en-US" sz="1800" b="0" smtClean="0">
                <a:latin typeface="Calibri" pitchFamily="34" charset="0"/>
                <a:cs typeface="Calibri" pitchFamily="34" charset="0"/>
              </a:rPr>
              <a:t>Benodigde kracht</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Cruise-snelheid voor Boeing 747</a:t>
            </a:r>
            <a:endParaRPr lang="en-US" i="1" kern="1200" dirty="0" smtClean="0">
              <a:solidFill>
                <a:srgbClr val="000099"/>
              </a:solidFill>
              <a:ea typeface="+mn-ea"/>
              <a:cs typeface="+mn-cs"/>
            </a:endParaRPr>
          </a:p>
        </p:txBody>
      </p:sp>
      <p:pic>
        <p:nvPicPr>
          <p:cNvPr id="315405" name="Picture 13"/>
          <p:cNvPicPr>
            <a:picLocks noChangeAspect="1" noChangeArrowheads="1"/>
          </p:cNvPicPr>
          <p:nvPr/>
        </p:nvPicPr>
        <p:blipFill>
          <a:blip r:embed="rId4" cstate="print"/>
          <a:srcRect/>
          <a:stretch>
            <a:fillRect/>
          </a:stretch>
        </p:blipFill>
        <p:spPr bwMode="auto">
          <a:xfrm>
            <a:off x="2679032" y="2273969"/>
            <a:ext cx="1219200" cy="184030"/>
          </a:xfrm>
          <a:prstGeom prst="rect">
            <a:avLst/>
          </a:prstGeom>
          <a:noFill/>
          <a:ln w="9525">
            <a:noFill/>
            <a:miter lim="800000"/>
            <a:headEnd/>
            <a:tailEnd/>
          </a:ln>
        </p:spPr>
      </p:pic>
      <p:grpSp>
        <p:nvGrpSpPr>
          <p:cNvPr id="28" name="Groep 27"/>
          <p:cNvGrpSpPr/>
          <p:nvPr/>
        </p:nvGrpSpPr>
        <p:grpSpPr>
          <a:xfrm>
            <a:off x="4267200" y="1295400"/>
            <a:ext cx="4750971" cy="1905000"/>
            <a:chOff x="4267200" y="1295400"/>
            <a:chExt cx="4750971" cy="1905000"/>
          </a:xfrm>
        </p:grpSpPr>
        <p:grpSp>
          <p:nvGrpSpPr>
            <p:cNvPr id="25" name="Groep 24"/>
            <p:cNvGrpSpPr/>
            <p:nvPr/>
          </p:nvGrpSpPr>
          <p:grpSpPr>
            <a:xfrm>
              <a:off x="4267200" y="1295400"/>
              <a:ext cx="4750971" cy="1905000"/>
              <a:chOff x="1752600" y="1219200"/>
              <a:chExt cx="6960771" cy="2667000"/>
            </a:xfrm>
          </p:grpSpPr>
          <p:pic>
            <p:nvPicPr>
              <p:cNvPr id="315403" name="Picture 11"/>
              <p:cNvPicPr>
                <a:picLocks noChangeAspect="1" noChangeArrowheads="1"/>
              </p:cNvPicPr>
              <p:nvPr/>
            </p:nvPicPr>
            <p:blipFill>
              <a:blip r:embed="rId5" cstate="print"/>
              <a:srcRect/>
              <a:stretch>
                <a:fillRect/>
              </a:stretch>
            </p:blipFill>
            <p:spPr bwMode="auto">
              <a:xfrm>
                <a:off x="1752600" y="1219200"/>
                <a:ext cx="6915150" cy="2505075"/>
              </a:xfrm>
              <a:prstGeom prst="rect">
                <a:avLst/>
              </a:prstGeom>
              <a:noFill/>
              <a:ln w="9525">
                <a:noFill/>
                <a:miter lim="800000"/>
                <a:headEnd/>
                <a:tailEnd/>
              </a:ln>
            </p:spPr>
          </p:pic>
          <p:pic>
            <p:nvPicPr>
              <p:cNvPr id="315404" name="Picture 12"/>
              <p:cNvPicPr>
                <a:picLocks noChangeAspect="1" noChangeArrowheads="1"/>
              </p:cNvPicPr>
              <p:nvPr/>
            </p:nvPicPr>
            <p:blipFill>
              <a:blip r:embed="rId6" cstate="print"/>
              <a:srcRect/>
              <a:stretch>
                <a:fillRect/>
              </a:stretch>
            </p:blipFill>
            <p:spPr bwMode="auto">
              <a:xfrm>
                <a:off x="1788696" y="3743325"/>
                <a:ext cx="6924675" cy="142875"/>
              </a:xfrm>
              <a:prstGeom prst="rect">
                <a:avLst/>
              </a:prstGeom>
              <a:noFill/>
              <a:ln w="9525">
                <a:noFill/>
                <a:miter lim="800000"/>
                <a:headEnd/>
                <a:tailEnd/>
              </a:ln>
            </p:spPr>
          </p:pic>
        </p:grpSp>
        <p:sp>
          <p:nvSpPr>
            <p:cNvPr id="27" name="Rechthoek 26"/>
            <p:cNvSpPr/>
            <p:nvPr/>
          </p:nvSpPr>
          <p:spPr bwMode="auto">
            <a:xfrm>
              <a:off x="7277415" y="2804286"/>
              <a:ext cx="3048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pic>
        <p:nvPicPr>
          <p:cNvPr id="315406" name="Picture 14"/>
          <p:cNvPicPr>
            <a:picLocks noChangeAspect="1" noChangeArrowheads="1"/>
          </p:cNvPicPr>
          <p:nvPr/>
        </p:nvPicPr>
        <p:blipFill>
          <a:blip r:embed="rId7" cstate="print"/>
          <a:srcRect/>
          <a:stretch>
            <a:fillRect/>
          </a:stretch>
        </p:blipFill>
        <p:spPr bwMode="auto">
          <a:xfrm>
            <a:off x="4800600" y="3429000"/>
            <a:ext cx="2566988" cy="1738275"/>
          </a:xfrm>
          <a:prstGeom prst="rect">
            <a:avLst/>
          </a:prstGeom>
          <a:noFill/>
          <a:ln w="9525">
            <a:noFill/>
            <a:miter lim="800000"/>
            <a:headEnd/>
            <a:tailEnd/>
          </a:ln>
        </p:spPr>
      </p:pic>
      <p:graphicFrame>
        <p:nvGraphicFramePr>
          <p:cNvPr id="315407" name="Object 15"/>
          <p:cNvGraphicFramePr>
            <a:graphicFrameLocks noChangeAspect="1"/>
          </p:cNvGraphicFramePr>
          <p:nvPr/>
        </p:nvGraphicFramePr>
        <p:xfrm>
          <a:off x="1295400" y="4800600"/>
          <a:ext cx="3355975" cy="669925"/>
        </p:xfrm>
        <a:graphic>
          <a:graphicData uri="http://schemas.openxmlformats.org/presentationml/2006/ole">
            <p:oleObj spid="_x0000_s315407" name="Equation" r:id="rId8" imgW="2501640" imgH="495000" progId="Equation.DSMT4">
              <p:embed/>
            </p:oleObj>
          </a:graphicData>
        </a:graphic>
      </p:graphicFrame>
      <p:graphicFrame>
        <p:nvGraphicFramePr>
          <p:cNvPr id="315408" name="Object 16"/>
          <p:cNvGraphicFramePr>
            <a:graphicFrameLocks noChangeAspect="1"/>
          </p:cNvGraphicFramePr>
          <p:nvPr/>
        </p:nvGraphicFramePr>
        <p:xfrm>
          <a:off x="1864896" y="5307013"/>
          <a:ext cx="3952875" cy="788987"/>
        </p:xfrm>
        <a:graphic>
          <a:graphicData uri="http://schemas.openxmlformats.org/presentationml/2006/ole">
            <p:oleObj spid="_x0000_s315408" name="Equation" r:id="rId9" imgW="2946240" imgH="583920" progId="Equation.DSMT4">
              <p:embed/>
            </p:oleObj>
          </a:graphicData>
        </a:graphic>
      </p:graphicFrame>
      <p:cxnSp>
        <p:nvCxnSpPr>
          <p:cNvPr id="33" name="Rechte verbindingslijn met pijl 32"/>
          <p:cNvCxnSpPr/>
          <p:nvPr/>
        </p:nvCxnSpPr>
        <p:spPr bwMode="auto">
          <a:xfrm flipV="1">
            <a:off x="5105400" y="6172200"/>
            <a:ext cx="0" cy="381000"/>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34" name="Tekstvak 33"/>
          <p:cNvSpPr txBox="1"/>
          <p:nvPr/>
        </p:nvSpPr>
        <p:spPr>
          <a:xfrm>
            <a:off x="3886200" y="6497324"/>
            <a:ext cx="1339341" cy="307777"/>
          </a:xfrm>
          <a:prstGeom prst="rect">
            <a:avLst/>
          </a:prstGeom>
          <a:noFill/>
          <a:ln>
            <a:noFill/>
          </a:ln>
        </p:spPr>
        <p:txBody>
          <a:bodyPr wrap="none" rtlCol="0">
            <a:spAutoFit/>
          </a:bodyPr>
          <a:lstStyle/>
          <a:p>
            <a:r>
              <a:rPr lang="nl-NL" sz="1400" smtClean="0">
                <a:latin typeface="Calibri" pitchFamily="34" charset="0"/>
                <a:cs typeface="Calibri" pitchFamily="34" charset="0"/>
              </a:rPr>
              <a:t>Drag to lift ratio</a:t>
            </a:r>
            <a:endParaRPr lang="nl-NL" sz="1400" dirty="0" err="1" smtClean="0">
              <a:latin typeface="Calibri" pitchFamily="34" charset="0"/>
              <a:cs typeface="Calibri" pitchFamily="34" charset="0"/>
            </a:endParaRPr>
          </a:p>
        </p:txBody>
      </p:sp>
      <p:pic>
        <p:nvPicPr>
          <p:cNvPr id="315409" name="Picture 17"/>
          <p:cNvPicPr>
            <a:picLocks noChangeAspect="1" noChangeArrowheads="1"/>
          </p:cNvPicPr>
          <p:nvPr/>
        </p:nvPicPr>
        <p:blipFill>
          <a:blip r:embed="rId10" cstate="print"/>
          <a:srcRect/>
          <a:stretch>
            <a:fillRect/>
          </a:stretch>
        </p:blipFill>
        <p:spPr bwMode="auto">
          <a:xfrm>
            <a:off x="7315200" y="5715000"/>
            <a:ext cx="1447800" cy="981468"/>
          </a:xfrm>
          <a:prstGeom prst="rect">
            <a:avLst/>
          </a:prstGeom>
          <a:noFill/>
          <a:ln w="9525">
            <a:noFill/>
            <a:miter lim="800000"/>
            <a:headEnd/>
            <a:tailEnd/>
          </a:ln>
        </p:spPr>
      </p:pic>
      <p:pic>
        <p:nvPicPr>
          <p:cNvPr id="315410" name="Picture 18"/>
          <p:cNvPicPr>
            <a:picLocks noChangeAspect="1" noChangeArrowheads="1"/>
          </p:cNvPicPr>
          <p:nvPr/>
        </p:nvPicPr>
        <p:blipFill>
          <a:blip r:embed="rId11" cstate="print"/>
          <a:srcRect/>
          <a:stretch>
            <a:fillRect/>
          </a:stretch>
        </p:blipFill>
        <p:spPr bwMode="auto">
          <a:xfrm>
            <a:off x="7391400" y="6663170"/>
            <a:ext cx="1143000" cy="194830"/>
          </a:xfrm>
          <a:prstGeom prst="rect">
            <a:avLst/>
          </a:prstGeom>
          <a:noFill/>
          <a:ln w="9525">
            <a:noFill/>
            <a:miter lim="800000"/>
            <a:headEnd/>
            <a:tailEnd/>
          </a:ln>
        </p:spPr>
      </p:pic>
      <p:graphicFrame>
        <p:nvGraphicFramePr>
          <p:cNvPr id="315402" name="Object 10"/>
          <p:cNvGraphicFramePr>
            <a:graphicFrameLocks noChangeAspect="1"/>
          </p:cNvGraphicFramePr>
          <p:nvPr/>
        </p:nvGraphicFramePr>
        <p:xfrm>
          <a:off x="7086600" y="3649662"/>
          <a:ext cx="1465262" cy="617538"/>
        </p:xfrm>
        <a:graphic>
          <a:graphicData uri="http://schemas.openxmlformats.org/presentationml/2006/ole">
            <p:oleObj spid="_x0000_s315402" name="Equation" r:id="rId12" imgW="1091880" imgH="457200" progId="Equation.DSMT4">
              <p:embed/>
            </p:oleObj>
          </a:graphicData>
        </a:graphic>
      </p:graphicFrame>
      <p:pic>
        <p:nvPicPr>
          <p:cNvPr id="315411" name="Picture 19"/>
          <p:cNvPicPr>
            <a:picLocks noChangeAspect="1" noChangeArrowheads="1"/>
          </p:cNvPicPr>
          <p:nvPr/>
        </p:nvPicPr>
        <p:blipFill>
          <a:blip r:embed="rId13" cstate="print"/>
          <a:srcRect/>
          <a:stretch>
            <a:fillRect/>
          </a:stretch>
        </p:blipFill>
        <p:spPr bwMode="auto">
          <a:xfrm>
            <a:off x="-7557" y="5577715"/>
            <a:ext cx="1295400" cy="1295400"/>
          </a:xfrm>
          <a:prstGeom prst="rect">
            <a:avLst/>
          </a:prstGeom>
          <a:noFill/>
          <a:ln w="9525">
            <a:noFill/>
            <a:miter lim="800000"/>
            <a:headEnd/>
            <a:tailEnd/>
          </a:ln>
        </p:spPr>
      </p:pic>
      <p:pic>
        <p:nvPicPr>
          <p:cNvPr id="315412" name="Picture 20"/>
          <p:cNvPicPr>
            <a:picLocks noChangeAspect="1" noChangeArrowheads="1"/>
          </p:cNvPicPr>
          <p:nvPr/>
        </p:nvPicPr>
        <p:blipFill>
          <a:blip r:embed="rId14" cstate="print"/>
          <a:srcRect/>
          <a:stretch>
            <a:fillRect/>
          </a:stretch>
        </p:blipFill>
        <p:spPr bwMode="auto">
          <a:xfrm rot="10800000">
            <a:off x="-76200" y="6301614"/>
            <a:ext cx="272706" cy="57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5257800" cy="5562600"/>
          </a:xfrm>
        </p:spPr>
        <p:txBody>
          <a:bodyPr/>
          <a:lstStyle/>
          <a:p>
            <a:r>
              <a:rPr lang="en-US" sz="1800" b="0" smtClean="0">
                <a:latin typeface="Calibri" pitchFamily="34" charset="0"/>
                <a:cs typeface="Calibri" pitchFamily="34" charset="0"/>
              </a:rPr>
              <a:t>Hoeveel energie is er nodig om 1 ton over 1 km in een vliegtuig te vervoeren?</a:t>
            </a:r>
          </a:p>
          <a:p>
            <a:pPr lvl="1"/>
            <a:r>
              <a:rPr lang="en-US" sz="1400" b="0" smtClean="0">
                <a:latin typeface="Calibri" pitchFamily="34" charset="0"/>
                <a:cs typeface="Calibri" pitchFamily="34" charset="0"/>
              </a:rPr>
              <a:t>Kracht is energie per eenheid afstand</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De efficientie hangt enkel van de lift-to-dracht coefficient af en van de efficientie van de motor</a:t>
            </a:r>
          </a:p>
          <a:p>
            <a:pPr lvl="1"/>
            <a:r>
              <a:rPr lang="en-US" sz="1400" b="0" smtClean="0">
                <a:latin typeface="Calibri" pitchFamily="34" charset="0"/>
                <a:cs typeface="Calibri" pitchFamily="34" charset="0"/>
              </a:rPr>
              <a:t>Deze efficienties zijn praktisch gelijk voor alle vliegtuigen</a:t>
            </a:r>
          </a:p>
          <a:p>
            <a:pPr lvl="2"/>
            <a:r>
              <a:rPr lang="en-US" sz="1000" b="0" smtClean="0">
                <a:latin typeface="Calibri" pitchFamily="34" charset="0"/>
                <a:cs typeface="Calibri" pitchFamily="34" charset="0"/>
              </a:rPr>
              <a:t>Hangen niet af van grootte van vliegtuig, gewicht of dichtheid van de lucht</a:t>
            </a:r>
          </a:p>
          <a:p>
            <a:pPr lvl="2"/>
            <a:r>
              <a:rPr lang="en-US" sz="1000" b="0" smtClean="0">
                <a:latin typeface="Calibri" pitchFamily="34" charset="0"/>
                <a:cs typeface="Calibri" pitchFamily="34" charset="0"/>
              </a:rPr>
              <a:t>Motor efficientie kan misscien met 10% verbeterd worden</a:t>
            </a:r>
          </a:p>
          <a:p>
            <a:pPr lvl="2"/>
            <a:r>
              <a:rPr lang="en-US" sz="1000" b="0" smtClean="0">
                <a:latin typeface="Calibri" pitchFamily="34" charset="0"/>
                <a:cs typeface="Calibri" pitchFamily="34" charset="0"/>
              </a:rPr>
              <a:t>Drag efficientie misschien met 10 – 20% (maar die gaat met de wortel)</a:t>
            </a:r>
          </a:p>
          <a:p>
            <a:pPr lvl="2"/>
            <a:r>
              <a:rPr lang="en-US" sz="1000" b="0" smtClean="0">
                <a:latin typeface="Calibri" pitchFamily="34" charset="0"/>
                <a:cs typeface="Calibri" pitchFamily="34" charset="0"/>
              </a:rPr>
              <a:t>Wat helpt zijn vollere vliegtuigen en efficientere air-traffic control</a:t>
            </a:r>
            <a:endParaRPr lang="en-US" sz="10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Voor de lift-to-drag ratio gebruiken we 20, voor de motor efficientie 1/3</a:t>
            </a:r>
          </a:p>
          <a:p>
            <a:pPr lvl="1"/>
            <a:r>
              <a:rPr lang="en-US" sz="1400" b="0" smtClean="0">
                <a:latin typeface="Calibri" pitchFamily="34" charset="0"/>
                <a:cs typeface="Calibri" pitchFamily="34" charset="0"/>
              </a:rPr>
              <a:t>We vinden 0.15g en dat is equivalent met 0.4 kWh/ton-km</a:t>
            </a:r>
          </a:p>
          <a:p>
            <a:pPr lvl="1"/>
            <a:r>
              <a:rPr lang="en-US" sz="1400" b="0" smtClean="0">
                <a:latin typeface="Calibri" pitchFamily="34" charset="0"/>
                <a:cs typeface="Calibri" pitchFamily="34" charset="0"/>
              </a:rPr>
              <a:t>Niet alle massa van het vliegtuig is vracht (cargo). </a:t>
            </a:r>
          </a:p>
          <a:p>
            <a:pPr lvl="2"/>
            <a:r>
              <a:rPr lang="en-US" sz="1000" b="0" smtClean="0">
                <a:latin typeface="Calibri" pitchFamily="34" charset="0"/>
                <a:cs typeface="Calibri" pitchFamily="34" charset="0"/>
              </a:rPr>
              <a:t>Dat is typisch 1/3</a:t>
            </a:r>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We vinden voor transportkosten 1.2 kWh/ton-km</a:t>
            </a:r>
          </a:p>
          <a:p>
            <a:r>
              <a:rPr lang="en-US" sz="1800" b="0" smtClean="0">
                <a:latin typeface="Calibri" pitchFamily="34" charset="0"/>
                <a:cs typeface="Calibri" pitchFamily="34" charset="0"/>
              </a:rPr>
              <a:t>Energieverbruik per dag 30 kWh/dag</a:t>
            </a:r>
          </a:p>
        </p:txBody>
      </p:sp>
      <p:grpSp>
        <p:nvGrpSpPr>
          <p:cNvPr id="24" name="Groep 23"/>
          <p:cNvGrpSpPr/>
          <p:nvPr/>
        </p:nvGrpSpPr>
        <p:grpSpPr>
          <a:xfrm>
            <a:off x="228600" y="2133600"/>
            <a:ext cx="4953000" cy="597568"/>
            <a:chOff x="2402304" y="1880936"/>
            <a:chExt cx="4953000" cy="597568"/>
          </a:xfrm>
        </p:grpSpPr>
        <p:sp>
          <p:nvSpPr>
            <p:cNvPr id="23" name="Afgeronde rechthoek 22"/>
            <p:cNvSpPr/>
            <p:nvPr/>
          </p:nvSpPr>
          <p:spPr bwMode="auto">
            <a:xfrm>
              <a:off x="2402304" y="1880936"/>
              <a:ext cx="4953000" cy="5975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316422" name="Object 6"/>
            <p:cNvGraphicFramePr>
              <a:graphicFrameLocks noChangeAspect="1"/>
            </p:cNvGraphicFramePr>
            <p:nvPr/>
          </p:nvGraphicFramePr>
          <p:xfrm>
            <a:off x="2438399" y="1905000"/>
            <a:ext cx="4874683" cy="533400"/>
          </p:xfrm>
          <a:graphic>
            <a:graphicData uri="http://schemas.openxmlformats.org/presentationml/2006/ole">
              <p:oleObj spid="_x0000_s316422" name="Equation" r:id="rId4" imgW="4178160" imgH="457200" progId="Equation.DSMT4">
                <p:embed/>
              </p:oleObj>
            </a:graphicData>
          </a:graphic>
        </p:graphicFrame>
      </p:gr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Transportkosten</a:t>
            </a:r>
            <a:endParaRPr lang="en-US" i="1" kern="1200" dirty="0" smtClean="0">
              <a:solidFill>
                <a:srgbClr val="000099"/>
              </a:solidFill>
              <a:ea typeface="+mn-ea"/>
              <a:cs typeface="+mn-cs"/>
            </a:endParaRPr>
          </a:p>
        </p:txBody>
      </p:sp>
      <p:pic>
        <p:nvPicPr>
          <p:cNvPr id="316424" name="Picture 8"/>
          <p:cNvPicPr>
            <a:picLocks noChangeAspect="1" noChangeArrowheads="1"/>
          </p:cNvPicPr>
          <p:nvPr/>
        </p:nvPicPr>
        <p:blipFill>
          <a:blip r:embed="rId5" cstate="print"/>
          <a:srcRect/>
          <a:stretch>
            <a:fillRect/>
          </a:stretch>
        </p:blipFill>
        <p:spPr bwMode="auto">
          <a:xfrm>
            <a:off x="5434167" y="1447800"/>
            <a:ext cx="3709833" cy="2362200"/>
          </a:xfrm>
          <a:prstGeom prst="rect">
            <a:avLst/>
          </a:prstGeom>
          <a:noFill/>
          <a:ln w="9525">
            <a:noFill/>
            <a:miter lim="800000"/>
            <a:headEnd/>
            <a:tailEnd/>
          </a:ln>
        </p:spPr>
      </p:pic>
      <p:pic>
        <p:nvPicPr>
          <p:cNvPr id="316425" name="Picture 9"/>
          <p:cNvPicPr>
            <a:picLocks noChangeAspect="1" noChangeArrowheads="1"/>
          </p:cNvPicPr>
          <p:nvPr/>
        </p:nvPicPr>
        <p:blipFill>
          <a:blip r:embed="rId6" cstate="print"/>
          <a:srcRect/>
          <a:stretch>
            <a:fillRect/>
          </a:stretch>
        </p:blipFill>
        <p:spPr bwMode="auto">
          <a:xfrm>
            <a:off x="5715000" y="1219200"/>
            <a:ext cx="297370" cy="995363"/>
          </a:xfrm>
          <a:prstGeom prst="rect">
            <a:avLst/>
          </a:prstGeom>
          <a:noFill/>
          <a:ln w="9525">
            <a:noFill/>
            <a:miter lim="800000"/>
            <a:headEnd/>
            <a:tailEnd/>
          </a:ln>
        </p:spPr>
      </p:pic>
      <p:grpSp>
        <p:nvGrpSpPr>
          <p:cNvPr id="29" name="Groep 28"/>
          <p:cNvGrpSpPr/>
          <p:nvPr/>
        </p:nvGrpSpPr>
        <p:grpSpPr>
          <a:xfrm>
            <a:off x="7391400" y="5715000"/>
            <a:ext cx="1143000" cy="838200"/>
            <a:chOff x="7696200" y="5334000"/>
            <a:chExt cx="1143000" cy="838200"/>
          </a:xfrm>
        </p:grpSpPr>
        <p:sp>
          <p:nvSpPr>
            <p:cNvPr id="30" name="Rechthoek 29"/>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1" name="Tekstvak 30"/>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5715000" cy="5562600"/>
          </a:xfrm>
        </p:spPr>
        <p:txBody>
          <a:bodyPr/>
          <a:lstStyle/>
          <a:p>
            <a:r>
              <a:rPr lang="en-US" sz="1800" b="0" smtClean="0">
                <a:latin typeface="Calibri" pitchFamily="34" charset="0"/>
                <a:cs typeface="Calibri" pitchFamily="34" charset="0"/>
              </a:rPr>
              <a:t>Hoeveel energie geven we uit aan verwarming?</a:t>
            </a:r>
          </a:p>
          <a:p>
            <a:pPr lvl="1"/>
            <a:r>
              <a:rPr lang="en-US" sz="1400" b="0" smtClean="0">
                <a:latin typeface="Calibri" pitchFamily="34" charset="0"/>
                <a:cs typeface="Calibri" pitchFamily="34" charset="0"/>
              </a:rPr>
              <a:t>En aan koeling (air conditioning)?</a:t>
            </a:r>
          </a:p>
          <a:p>
            <a:pPr lvl="1"/>
            <a:r>
              <a:rPr lang="en-US" sz="1400" b="0" smtClean="0">
                <a:latin typeface="Calibri" pitchFamily="34" charset="0"/>
                <a:cs typeface="Calibri" pitchFamily="34" charset="0"/>
              </a:rPr>
              <a:t>Hoe kunnen we deze energie verlagen?</a:t>
            </a:r>
          </a:p>
          <a:p>
            <a:pPr lvl="1"/>
            <a:r>
              <a:rPr lang="en-US" sz="1400" b="0" smtClean="0">
                <a:latin typeface="Calibri" pitchFamily="34" charset="0"/>
                <a:cs typeface="Calibri" pitchFamily="34" charset="0"/>
              </a:rPr>
              <a:t>Hoe kunnen we de efficientie van warmtebronnen verbeteren?</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Energie nodig voor</a:t>
            </a:r>
          </a:p>
          <a:p>
            <a:pPr lvl="1"/>
            <a:r>
              <a:rPr lang="en-US" sz="1400" b="0" smtClean="0">
                <a:latin typeface="Calibri" pitchFamily="34" charset="0"/>
                <a:cs typeface="Calibri" pitchFamily="34" charset="0"/>
              </a:rPr>
              <a:t>Koken en opslag voedsel</a:t>
            </a:r>
          </a:p>
          <a:p>
            <a:pPr lvl="2"/>
            <a:r>
              <a:rPr lang="en-US" sz="1000" b="0" smtClean="0">
                <a:latin typeface="Calibri" pitchFamily="34" charset="0"/>
                <a:cs typeface="Calibri" pitchFamily="34" charset="0"/>
              </a:rPr>
              <a:t>Koelkast, vriezer</a:t>
            </a:r>
          </a:p>
          <a:p>
            <a:pPr lvl="1"/>
            <a:r>
              <a:rPr lang="en-US" sz="1400" b="0" smtClean="0">
                <a:latin typeface="Calibri" pitchFamily="34" charset="0"/>
                <a:cs typeface="Calibri" pitchFamily="34" charset="0"/>
              </a:rPr>
              <a:t>Wasmachine, droger, vaatwasser</a:t>
            </a:r>
          </a:p>
          <a:p>
            <a:r>
              <a:rPr lang="en-US" sz="1800" b="0" smtClean="0">
                <a:latin typeface="Calibri" pitchFamily="34" charset="0"/>
                <a:cs typeface="Calibri" pitchFamily="34" charset="0"/>
              </a:rPr>
              <a:t>Warmte is het grootste deel</a:t>
            </a:r>
          </a:p>
          <a:p>
            <a:r>
              <a:rPr lang="en-US" sz="1800" b="0" smtClean="0">
                <a:latin typeface="Calibri" pitchFamily="34" charset="0"/>
                <a:cs typeface="Calibri" pitchFamily="34" charset="0"/>
              </a:rPr>
              <a:t>Wat gebruikt het meest?</a:t>
            </a:r>
          </a:p>
          <a:p>
            <a:pPr lvl="1"/>
            <a:r>
              <a:rPr lang="en-US" sz="1400" b="0" smtClean="0">
                <a:latin typeface="Calibri" pitchFamily="34" charset="0"/>
                <a:cs typeface="Calibri" pitchFamily="34" charset="0"/>
              </a:rPr>
              <a:t>Een warm bad</a:t>
            </a:r>
          </a:p>
          <a:p>
            <a:pPr lvl="1"/>
            <a:r>
              <a:rPr lang="en-US" sz="1400" b="0" smtClean="0">
                <a:latin typeface="Calibri" pitchFamily="34" charset="0"/>
                <a:cs typeface="Calibri" pitchFamily="34" charset="0"/>
              </a:rPr>
              <a:t>Wassen en drogen van kleren</a:t>
            </a:r>
          </a:p>
          <a:p>
            <a:pPr lvl="1"/>
            <a:r>
              <a:rPr lang="en-US" sz="1400" b="0" smtClean="0">
                <a:latin typeface="Calibri" pitchFamily="34" charset="0"/>
                <a:cs typeface="Calibri" pitchFamily="34" charset="0"/>
              </a:rPr>
              <a:t>De koelkast en vriezer</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Verwarming en koeling</a:t>
            </a:r>
            <a:endParaRPr lang="en-US" i="1" kern="1200" dirty="0" smtClean="0">
              <a:solidFill>
                <a:srgbClr val="000099"/>
              </a:solidFill>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5715000" cy="5562600"/>
          </a:xfrm>
        </p:spPr>
        <p:txBody>
          <a:bodyPr/>
          <a:lstStyle/>
          <a:p>
            <a:r>
              <a:rPr lang="en-US" sz="1800" b="0" smtClean="0">
                <a:latin typeface="Calibri" pitchFamily="34" charset="0"/>
                <a:cs typeface="Calibri" pitchFamily="34" charset="0"/>
              </a:rPr>
              <a:t>Energie nodig voor een warm bad </a:t>
            </a:r>
          </a:p>
          <a:p>
            <a:pPr lvl="1"/>
            <a:r>
              <a:rPr lang="en-US" sz="1400" b="0" smtClean="0">
                <a:latin typeface="Calibri" pitchFamily="34" charset="0"/>
                <a:cs typeface="Calibri" pitchFamily="34" charset="0"/>
              </a:rPr>
              <a:t>Aannamen</a:t>
            </a:r>
          </a:p>
          <a:p>
            <a:pPr lvl="2"/>
            <a:r>
              <a:rPr lang="en-US" sz="1000" b="0" smtClean="0">
                <a:latin typeface="Calibri" pitchFamily="34" charset="0"/>
                <a:cs typeface="Calibri" pitchFamily="34" charset="0"/>
              </a:rPr>
              <a:t>Volume is ongeveer 110 liter</a:t>
            </a:r>
          </a:p>
          <a:p>
            <a:pPr lvl="2"/>
            <a:r>
              <a:rPr lang="en-US" sz="1000" b="0" smtClean="0">
                <a:latin typeface="Calibri" pitchFamily="34" charset="0"/>
                <a:cs typeface="Calibri" pitchFamily="34" charset="0"/>
              </a:rPr>
              <a:t>Water komt met 10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 in huis</a:t>
            </a:r>
          </a:p>
          <a:p>
            <a:pPr lvl="2"/>
            <a:r>
              <a:rPr lang="en-US" sz="1000" b="0" smtClean="0">
                <a:latin typeface="Calibri" pitchFamily="34" charset="0"/>
                <a:cs typeface="Calibri" pitchFamily="34" charset="0"/>
              </a:rPr>
              <a:t>We verwarmen het tot 50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a:t>
            </a:r>
          </a:p>
          <a:p>
            <a:pPr lvl="1"/>
            <a:r>
              <a:rPr lang="en-US" sz="1400" b="0" smtClean="0">
                <a:latin typeface="Calibri" pitchFamily="34" charset="0"/>
                <a:cs typeface="Calibri" pitchFamily="34" charset="0"/>
              </a:rPr>
              <a:t>Warmtecapaciteit van water is 4200 J/(kg x K)</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Vergelijk dit eens met douchen</a:t>
            </a:r>
          </a:p>
          <a:p>
            <a:pPr lvl="1"/>
            <a:r>
              <a:rPr lang="en-US" sz="1400" b="0" smtClean="0">
                <a:latin typeface="Calibri" pitchFamily="34" charset="0"/>
                <a:cs typeface="Calibri" pitchFamily="34" charset="0"/>
              </a:rPr>
              <a:t>Neem aan dat je 30 liter nodig hebt</a:t>
            </a:r>
          </a:p>
          <a:p>
            <a:pPr lvl="2"/>
            <a:r>
              <a:rPr lang="en-US" sz="1000" b="0" smtClean="0">
                <a:latin typeface="Calibri" pitchFamily="34" charset="0"/>
                <a:cs typeface="Calibri" pitchFamily="34" charset="0"/>
              </a:rPr>
              <a:t>Dan 30/110 x 5 kWh = 1.4 kWh</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Een warm bad</a:t>
            </a:r>
            <a:endParaRPr lang="en-US" i="1" kern="1200" dirty="0" smtClean="0">
              <a:solidFill>
                <a:srgbClr val="000099"/>
              </a:solidFill>
              <a:ea typeface="+mn-ea"/>
              <a:cs typeface="+mn-cs"/>
            </a:endParaRPr>
          </a:p>
        </p:txBody>
      </p:sp>
      <p:grpSp>
        <p:nvGrpSpPr>
          <p:cNvPr id="9" name="Groep 8"/>
          <p:cNvGrpSpPr/>
          <p:nvPr/>
        </p:nvGrpSpPr>
        <p:grpSpPr>
          <a:xfrm>
            <a:off x="1219200" y="2755232"/>
            <a:ext cx="4419600" cy="445168"/>
            <a:chOff x="228600" y="2213808"/>
            <a:chExt cx="4419600" cy="445168"/>
          </a:xfrm>
        </p:grpSpPr>
        <p:sp>
          <p:nvSpPr>
            <p:cNvPr id="6" name="Afgeronde rechthoek 5"/>
            <p:cNvSpPr/>
            <p:nvPr/>
          </p:nvSpPr>
          <p:spPr bwMode="auto">
            <a:xfrm>
              <a:off x="228600" y="2213808"/>
              <a:ext cx="4419600" cy="4451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7" name="Object 6"/>
            <p:cNvGraphicFramePr>
              <a:graphicFrameLocks noChangeAspect="1"/>
            </p:cNvGraphicFramePr>
            <p:nvPr/>
          </p:nvGraphicFramePr>
          <p:xfrm>
            <a:off x="304800" y="2286000"/>
            <a:ext cx="4267200" cy="325437"/>
          </p:xfrm>
          <a:graphic>
            <a:graphicData uri="http://schemas.openxmlformats.org/presentationml/2006/ole">
              <p:oleObj spid="_x0000_s318466" name="Equation" r:id="rId4" imgW="3657600" imgH="279360" progId="Equation.DSMT4">
                <p:embed/>
              </p:oleObj>
            </a:graphicData>
          </a:graphic>
        </p:graphicFrame>
      </p:grpSp>
      <p:pic>
        <p:nvPicPr>
          <p:cNvPr id="318467" name="Picture 3"/>
          <p:cNvPicPr>
            <a:picLocks noChangeAspect="1" noChangeArrowheads="1"/>
          </p:cNvPicPr>
          <p:nvPr/>
        </p:nvPicPr>
        <p:blipFill>
          <a:blip r:embed="rId5" cstate="print"/>
          <a:srcRect/>
          <a:stretch>
            <a:fillRect/>
          </a:stretch>
        </p:blipFill>
        <p:spPr bwMode="auto">
          <a:xfrm>
            <a:off x="5943600" y="1082566"/>
            <a:ext cx="3200400" cy="57754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5715000" cy="5562600"/>
          </a:xfrm>
        </p:spPr>
        <p:txBody>
          <a:bodyPr/>
          <a:lstStyle/>
          <a:p>
            <a:r>
              <a:rPr lang="en-US" sz="1800" b="0" smtClean="0">
                <a:latin typeface="Calibri" pitchFamily="34" charset="0"/>
                <a:cs typeface="Calibri" pitchFamily="34" charset="0"/>
              </a:rPr>
              <a:t>We kijken naar slechts één lading kleren</a:t>
            </a:r>
          </a:p>
          <a:p>
            <a:pPr lvl="1"/>
            <a:r>
              <a:rPr lang="en-US" sz="1400" b="0" smtClean="0">
                <a:latin typeface="Calibri" pitchFamily="34" charset="0"/>
                <a:cs typeface="Calibri" pitchFamily="34" charset="0"/>
              </a:rPr>
              <a:t>Aannamen</a:t>
            </a:r>
          </a:p>
          <a:p>
            <a:pPr lvl="2"/>
            <a:r>
              <a:rPr lang="en-US" sz="1000" b="0" smtClean="0">
                <a:latin typeface="Calibri" pitchFamily="34" charset="0"/>
                <a:cs typeface="Calibri" pitchFamily="34" charset="0"/>
              </a:rPr>
              <a:t>Wasmachine heeft 80 liter nodig</a:t>
            </a:r>
          </a:p>
          <a:p>
            <a:pPr lvl="2"/>
            <a:r>
              <a:rPr lang="en-US" sz="1000" b="0" smtClean="0">
                <a:latin typeface="Calibri" pitchFamily="34" charset="0"/>
                <a:cs typeface="Calibri" pitchFamily="34" charset="0"/>
              </a:rPr>
              <a:t>We verwarmen het tot 40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a:t>
            </a:r>
          </a:p>
          <a:p>
            <a:pPr lvl="1"/>
            <a:r>
              <a:rPr lang="en-US" sz="1400" b="0" smtClean="0">
                <a:latin typeface="Calibri" pitchFamily="34" charset="0"/>
                <a:cs typeface="Calibri" pitchFamily="34" charset="0"/>
              </a:rPr>
              <a:t>De energie is dan 80/110 x 30/40 x 5 kWh = 2.5 kWh</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De droger</a:t>
            </a:r>
          </a:p>
          <a:p>
            <a:pPr lvl="1"/>
            <a:r>
              <a:rPr lang="en-US" sz="1400" b="0" smtClean="0">
                <a:latin typeface="Calibri" pitchFamily="34" charset="0"/>
                <a:cs typeface="Calibri" pitchFamily="34" charset="0"/>
              </a:rPr>
              <a:t>Trommeldroger = 3 kWh</a:t>
            </a:r>
          </a:p>
          <a:p>
            <a:pPr lvl="1"/>
            <a:r>
              <a:rPr lang="en-US" sz="1400" b="0" smtClean="0">
                <a:latin typeface="Calibri" pitchFamily="34" charset="0"/>
                <a:cs typeface="Calibri" pitchFamily="34" charset="0"/>
              </a:rPr>
              <a:t>In-huis drogen = 1.5 kWh</a:t>
            </a:r>
          </a:p>
          <a:p>
            <a:pPr lvl="2"/>
            <a:r>
              <a:rPr lang="en-US" sz="1000" b="0" smtClean="0">
                <a:latin typeface="Calibri" pitchFamily="34" charset="0"/>
                <a:cs typeface="Calibri" pitchFamily="34" charset="0"/>
              </a:rPr>
              <a:t>Je hebt indirect warmte nodig: de kamer koelt af</a:t>
            </a:r>
          </a:p>
          <a:p>
            <a:pPr lvl="2"/>
            <a:r>
              <a:rPr lang="en-US" sz="1000" b="0" smtClean="0">
                <a:latin typeface="Calibri" pitchFamily="34" charset="0"/>
                <a:cs typeface="Calibri" pitchFamily="34" charset="0"/>
              </a:rPr>
              <a:t>Verdampingswarmte bij kamertemperatuur is 2500 kJ/kg</a:t>
            </a:r>
          </a:p>
          <a:p>
            <a:pPr lvl="2"/>
            <a:r>
              <a:rPr lang="en-US" sz="1000" b="0" smtClean="0">
                <a:latin typeface="Calibri" pitchFamily="34" charset="0"/>
                <a:cs typeface="Calibri" pitchFamily="34" charset="0"/>
              </a:rPr>
              <a:t>Neem aan dat er 2.2 kg water in de kleren zit</a:t>
            </a:r>
          </a:p>
          <a:p>
            <a:pPr lvl="1"/>
            <a:r>
              <a:rPr lang="en-US" sz="1400" b="0" smtClean="0">
                <a:latin typeface="Calibri" pitchFamily="34" charset="0"/>
                <a:cs typeface="Calibri" pitchFamily="34" charset="0"/>
              </a:rPr>
              <a:t>Waslijn buiten = 0 kWh</a:t>
            </a:r>
          </a:p>
          <a:p>
            <a:r>
              <a:rPr lang="en-US" sz="1800" b="0" smtClean="0">
                <a:latin typeface="Calibri" pitchFamily="34" charset="0"/>
                <a:cs typeface="Calibri" pitchFamily="34" charset="0"/>
              </a:rPr>
              <a:t>De totale energiekosten per lading varieert tussen 2.5 en 5.5 kWh</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Wassen van kleren</a:t>
            </a:r>
            <a:endParaRPr lang="en-US" i="1" kern="1200" dirty="0" smtClean="0">
              <a:solidFill>
                <a:srgbClr val="000099"/>
              </a:solidFill>
              <a:ea typeface="+mn-ea"/>
              <a:cs typeface="+mn-cs"/>
            </a:endParaRPr>
          </a:p>
        </p:txBody>
      </p:sp>
      <p:pic>
        <p:nvPicPr>
          <p:cNvPr id="319491" name="Picture 3"/>
          <p:cNvPicPr>
            <a:picLocks noChangeAspect="1" noChangeArrowheads="1"/>
          </p:cNvPicPr>
          <p:nvPr/>
        </p:nvPicPr>
        <p:blipFill>
          <a:blip r:embed="rId3" cstate="print"/>
          <a:srcRect/>
          <a:stretch>
            <a:fillRect/>
          </a:stretch>
        </p:blipFill>
        <p:spPr bwMode="auto">
          <a:xfrm>
            <a:off x="5905126" y="1600200"/>
            <a:ext cx="3238874"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648200" cy="5562600"/>
          </a:xfrm>
        </p:spPr>
        <p:txBody>
          <a:bodyPr/>
          <a:lstStyle/>
          <a:p>
            <a:r>
              <a:rPr lang="en-US" sz="1800" b="0" smtClean="0">
                <a:latin typeface="Calibri" pitchFamily="34" charset="0"/>
                <a:cs typeface="Calibri" pitchFamily="34" charset="0"/>
              </a:rPr>
              <a:t>Een koelkast gebruikt ongeveer 20 W</a:t>
            </a:r>
          </a:p>
          <a:p>
            <a:r>
              <a:rPr lang="en-US" sz="1800" b="0" smtClean="0">
                <a:latin typeface="Calibri" pitchFamily="34" charset="0"/>
                <a:cs typeface="Calibri" pitchFamily="34" charset="0"/>
              </a:rPr>
              <a:t>De vriezer ongeveer 90 W</a:t>
            </a:r>
          </a:p>
          <a:p>
            <a:r>
              <a:rPr lang="en-US" sz="1800" b="0" smtClean="0">
                <a:latin typeface="Calibri" pitchFamily="34" charset="0"/>
                <a:cs typeface="Calibri" pitchFamily="34" charset="0"/>
              </a:rPr>
              <a:t>Als beide in gebruik zijn, vinden</a:t>
            </a:r>
          </a:p>
          <a:p>
            <a:pPr lvl="1"/>
            <a:r>
              <a:rPr lang="en-US" sz="1400" b="0" smtClean="0">
                <a:latin typeface="Calibri" pitchFamily="34" charset="0"/>
                <a:cs typeface="Calibri" pitchFamily="34" charset="0"/>
              </a:rPr>
              <a:t>0.11 kW x 24 h = 2.6 kWh/d</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Antwoord op onze vraag</a:t>
            </a:r>
          </a:p>
          <a:p>
            <a:pPr lvl="1"/>
            <a:r>
              <a:rPr lang="en-US" sz="1400" b="0" smtClean="0">
                <a:latin typeface="Calibri" pitchFamily="34" charset="0"/>
                <a:cs typeface="Calibri" pitchFamily="34" charset="0"/>
              </a:rPr>
              <a:t>Een warm bad (5 kWh) gebruikt ongeveer dezelfde hoeveelheid energie als het wassen en drogen van een ladings kleren (2.5 tot 5.5 kWh), terwijl koelkast en vriezen per dag ongeveer 2.6 kWh gebruiken</a:t>
            </a:r>
          </a:p>
          <a:p>
            <a:r>
              <a:rPr lang="en-US" sz="1800" b="0" smtClean="0">
                <a:latin typeface="Calibri" pitchFamily="34" charset="0"/>
                <a:cs typeface="Calibri" pitchFamily="34" charset="0"/>
              </a:rPr>
              <a:t>Gelukkig hebben we nog meer spullen…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Koelen van voedsel</a:t>
            </a:r>
            <a:endParaRPr lang="en-US" i="1" kern="1200" dirty="0" smtClean="0">
              <a:solidFill>
                <a:srgbClr val="000099"/>
              </a:solidFill>
              <a:ea typeface="+mn-ea"/>
              <a:cs typeface="+mn-cs"/>
            </a:endParaRPr>
          </a:p>
        </p:txBody>
      </p:sp>
      <p:pic>
        <p:nvPicPr>
          <p:cNvPr id="320514" name="Picture 2"/>
          <p:cNvPicPr>
            <a:picLocks noChangeAspect="1" noChangeArrowheads="1"/>
          </p:cNvPicPr>
          <p:nvPr/>
        </p:nvPicPr>
        <p:blipFill>
          <a:blip r:embed="rId3" cstate="print"/>
          <a:srcRect/>
          <a:stretch>
            <a:fillRect/>
          </a:stretch>
        </p:blipFill>
        <p:spPr bwMode="auto">
          <a:xfrm>
            <a:off x="7515728" y="1295400"/>
            <a:ext cx="1524000" cy="1976707"/>
          </a:xfrm>
          <a:prstGeom prst="rect">
            <a:avLst/>
          </a:prstGeom>
          <a:noFill/>
          <a:ln w="9525">
            <a:noFill/>
            <a:miter lim="800000"/>
            <a:headEnd/>
            <a:tailEnd/>
          </a:ln>
        </p:spPr>
      </p:pic>
      <p:pic>
        <p:nvPicPr>
          <p:cNvPr id="320515" name="Picture 3"/>
          <p:cNvPicPr>
            <a:picLocks noChangeAspect="1" noChangeArrowheads="1"/>
          </p:cNvPicPr>
          <p:nvPr/>
        </p:nvPicPr>
        <p:blipFill>
          <a:blip r:embed="rId4" cstate="print"/>
          <a:srcRect/>
          <a:stretch>
            <a:fillRect/>
          </a:stretch>
        </p:blipFill>
        <p:spPr bwMode="auto">
          <a:xfrm>
            <a:off x="4800600" y="3276600"/>
            <a:ext cx="4309335"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648200" cy="5562600"/>
          </a:xfrm>
        </p:spPr>
        <p:txBody>
          <a:bodyPr/>
          <a:lstStyle/>
          <a:p>
            <a:r>
              <a:rPr lang="en-US" sz="1800" b="0" smtClean="0">
                <a:latin typeface="Calibri" pitchFamily="34" charset="0"/>
                <a:cs typeface="Calibri" pitchFamily="34" charset="0"/>
              </a:rPr>
              <a:t>Een koelkast gebruikt ongeveer 20 W</a:t>
            </a:r>
          </a:p>
          <a:p>
            <a:r>
              <a:rPr lang="en-US" sz="1800" b="0" smtClean="0">
                <a:latin typeface="Calibri" pitchFamily="34" charset="0"/>
                <a:cs typeface="Calibri" pitchFamily="34" charset="0"/>
              </a:rPr>
              <a:t>De vriezer ongeveer 90 W</a:t>
            </a:r>
          </a:p>
          <a:p>
            <a:r>
              <a:rPr lang="en-US" sz="1800" b="0" smtClean="0">
                <a:latin typeface="Calibri" pitchFamily="34" charset="0"/>
                <a:cs typeface="Calibri" pitchFamily="34" charset="0"/>
              </a:rPr>
              <a:t>Als beide in gebruik zijn, vinden</a:t>
            </a:r>
          </a:p>
          <a:p>
            <a:pPr lvl="1"/>
            <a:r>
              <a:rPr lang="en-US" sz="1400" b="0" smtClean="0">
                <a:latin typeface="Calibri" pitchFamily="34" charset="0"/>
                <a:cs typeface="Calibri" pitchFamily="34" charset="0"/>
              </a:rPr>
              <a:t>0.11 kW x 24 h = 2.6 kWh/d</a:t>
            </a: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Antwoord op onze vraag</a:t>
            </a:r>
          </a:p>
          <a:p>
            <a:pPr lvl="1"/>
            <a:r>
              <a:rPr lang="en-US" sz="1400" b="0" smtClean="0">
                <a:latin typeface="Calibri" pitchFamily="34" charset="0"/>
                <a:cs typeface="Calibri" pitchFamily="34" charset="0"/>
              </a:rPr>
              <a:t>Een warm bad (5 kWh) gebruikt ongeveer dezelfde hoeveelheid energie als het wassen en drogen van een ladings kleren (2.5 tot 5.5 kWh), terwijl koelkast en vriezen per dag ongeveer 2.6 kWh gebruiken</a:t>
            </a:r>
          </a:p>
          <a:p>
            <a:r>
              <a:rPr lang="en-US" sz="1800" b="0" smtClean="0">
                <a:latin typeface="Calibri" pitchFamily="34" charset="0"/>
                <a:cs typeface="Calibri" pitchFamily="34" charset="0"/>
              </a:rPr>
              <a:t>Gelukkig hebben we nog meer spullen…</a:t>
            </a:r>
          </a:p>
          <a:p>
            <a:r>
              <a:rPr lang="en-US" sz="1800" b="0" smtClean="0">
                <a:latin typeface="Calibri" pitchFamily="34" charset="0"/>
                <a:cs typeface="Calibri" pitchFamily="34" charset="0"/>
              </a:rPr>
              <a:t>Vaatwasser</a:t>
            </a:r>
          </a:p>
          <a:p>
            <a:pPr lvl="1"/>
            <a:r>
              <a:rPr lang="en-US" sz="1400" b="0" smtClean="0">
                <a:latin typeface="Calibri" pitchFamily="34" charset="0"/>
                <a:cs typeface="Calibri" pitchFamily="34" charset="0"/>
              </a:rPr>
              <a:t>Meeste energie is nodig om het water te verwarmen</a:t>
            </a:r>
          </a:p>
          <a:p>
            <a:pPr lvl="1"/>
            <a:r>
              <a:rPr lang="en-US" sz="1400" b="0" smtClean="0">
                <a:latin typeface="Calibri" pitchFamily="34" charset="0"/>
                <a:cs typeface="Calibri" pitchFamily="34" charset="0"/>
              </a:rPr>
              <a:t>Vaatwasser heeft enkel 10 liter per lading nodig</a:t>
            </a:r>
          </a:p>
          <a:p>
            <a:pPr lvl="2"/>
            <a:r>
              <a:rPr lang="en-US" sz="1000" b="0" smtClean="0">
                <a:latin typeface="Calibri" pitchFamily="34" charset="0"/>
                <a:cs typeface="Calibri" pitchFamily="34" charset="0"/>
              </a:rPr>
              <a:t>De Logicx gebruikt 0.97 kWh</a:t>
            </a:r>
          </a:p>
          <a:p>
            <a:pPr lvl="1"/>
            <a:r>
              <a:rPr lang="en-US" sz="1400" b="0" smtClean="0">
                <a:latin typeface="Calibri" pitchFamily="34" charset="0"/>
                <a:cs typeface="Calibri" pitchFamily="34" charset="0"/>
              </a:rPr>
              <a:t>Dat lukt mij nooit! Ergo…</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Koelen van voedsel</a:t>
            </a:r>
            <a:endParaRPr lang="en-US" i="1" kern="1200" dirty="0" smtClean="0">
              <a:solidFill>
                <a:srgbClr val="000099"/>
              </a:solidFill>
              <a:ea typeface="+mn-ea"/>
              <a:cs typeface="+mn-cs"/>
            </a:endParaRPr>
          </a:p>
        </p:txBody>
      </p:sp>
      <p:pic>
        <p:nvPicPr>
          <p:cNvPr id="320515" name="Picture 3"/>
          <p:cNvPicPr>
            <a:picLocks noChangeAspect="1" noChangeArrowheads="1"/>
          </p:cNvPicPr>
          <p:nvPr/>
        </p:nvPicPr>
        <p:blipFill>
          <a:blip r:embed="rId3" cstate="print"/>
          <a:srcRect/>
          <a:stretch>
            <a:fillRect/>
          </a:stretch>
        </p:blipFill>
        <p:spPr bwMode="auto">
          <a:xfrm>
            <a:off x="4834665" y="3124200"/>
            <a:ext cx="4309335" cy="3505200"/>
          </a:xfrm>
          <a:prstGeom prst="rect">
            <a:avLst/>
          </a:prstGeom>
          <a:noFill/>
          <a:ln w="9525">
            <a:noFill/>
            <a:miter lim="800000"/>
            <a:headEnd/>
            <a:tailEnd/>
          </a:ln>
        </p:spPr>
      </p:pic>
      <p:pic>
        <p:nvPicPr>
          <p:cNvPr id="320516" name="Picture 4"/>
          <p:cNvPicPr>
            <a:picLocks noChangeAspect="1" noChangeArrowheads="1"/>
          </p:cNvPicPr>
          <p:nvPr/>
        </p:nvPicPr>
        <p:blipFill>
          <a:blip r:embed="rId4" cstate="print"/>
          <a:srcRect/>
          <a:stretch>
            <a:fillRect/>
          </a:stretch>
        </p:blipFill>
        <p:spPr bwMode="auto">
          <a:xfrm>
            <a:off x="4757737" y="2951573"/>
            <a:ext cx="4386263" cy="3906427"/>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7515728" y="1295400"/>
            <a:ext cx="1524000" cy="19767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381000" y="1219200"/>
            <a:ext cx="5334000" cy="4800600"/>
          </a:xfrm>
        </p:spPr>
        <p:txBody>
          <a:bodyPr/>
          <a:lstStyle/>
          <a:p>
            <a:r>
              <a:rPr lang="en-US" sz="1800" b="0" smtClean="0">
                <a:latin typeface="Calibri" pitchFamily="34" charset="0"/>
                <a:cs typeface="Calibri" pitchFamily="34" charset="0"/>
              </a:rPr>
              <a:t>Er zijn </a:t>
            </a:r>
            <a:r>
              <a:rPr lang="nl-NL" sz="1800" b="0" smtClean="0">
                <a:latin typeface="Calibri" pitchFamily="34" charset="0"/>
                <a:cs typeface="Calibri" pitchFamily="34" charset="0"/>
              </a:rPr>
              <a:t>8.002.579 personen</a:t>
            </a:r>
            <a:r>
              <a:rPr lang="en-US" sz="1800" b="0" smtClean="0">
                <a:latin typeface="Calibri" pitchFamily="34" charset="0"/>
                <a:cs typeface="Calibri" pitchFamily="34" charset="0"/>
              </a:rPr>
              <a:t>auto’s geregistreerd  (31-12-2010)</a:t>
            </a:r>
          </a:p>
          <a:p>
            <a:pPr lvl="1"/>
            <a:r>
              <a:rPr lang="en-US" sz="1400" b="0" smtClean="0">
                <a:latin typeface="Calibri" pitchFamily="34" charset="0"/>
                <a:cs typeface="Calibri" pitchFamily="34" charset="0"/>
              </a:rPr>
              <a:t>Voor 16.6 miljoen mensen</a:t>
            </a:r>
          </a:p>
          <a:p>
            <a:pPr lvl="1"/>
            <a:r>
              <a:rPr lang="en-US" sz="1400" b="0" smtClean="0">
                <a:latin typeface="Calibri" pitchFamily="34" charset="0"/>
                <a:cs typeface="Calibri" pitchFamily="34" charset="0"/>
              </a:rPr>
              <a:t>Bijna iedereen gebruikt het</a:t>
            </a:r>
          </a:p>
          <a:p>
            <a:pPr lvl="1"/>
            <a:r>
              <a:rPr lang="en-US" sz="1400" b="0" smtClean="0">
                <a:latin typeface="Calibri" pitchFamily="34" charset="0"/>
                <a:cs typeface="Calibri" pitchFamily="34" charset="0"/>
              </a:rPr>
              <a:t>Voor de meeste mensen is de auto het standaard vervoersmiddel</a:t>
            </a:r>
          </a:p>
          <a:p>
            <a:pPr lvl="1"/>
            <a:r>
              <a:rPr lang="en-US" sz="1400" b="0" smtClean="0">
                <a:latin typeface="Calibri" pitchFamily="34" charset="0"/>
                <a:cs typeface="Calibri" pitchFamily="34" charset="0"/>
              </a:rPr>
              <a:t>Voor veel mensen is de auto onderdeel van “lifestyle”</a:t>
            </a:r>
          </a:p>
          <a:p>
            <a:r>
              <a:rPr lang="en-US" sz="1800" b="0" smtClean="0">
                <a:latin typeface="Calibri" pitchFamily="34" charset="0"/>
                <a:cs typeface="Calibri" pitchFamily="34" charset="0"/>
              </a:rPr>
              <a:t>Hoeveel energie verbruikt een normale auto?</a:t>
            </a:r>
          </a:p>
          <a:p>
            <a:pPr lvl="1"/>
            <a:r>
              <a:rPr lang="en-US" sz="1400" b="0" smtClean="0">
                <a:latin typeface="Calibri" pitchFamily="34" charset="0"/>
                <a:cs typeface="Calibri" pitchFamily="34" charset="0"/>
              </a:rPr>
              <a:t>We hebben een eenvoudige manier nodig om uit te rekenen wat een auto gemiddeld per dag gebruikt</a:t>
            </a:r>
          </a:p>
          <a:p>
            <a:pPr lvl="1"/>
            <a:r>
              <a:rPr lang="en-US" sz="1400" b="0" smtClean="0">
                <a:latin typeface="Calibri" pitchFamily="34" charset="0"/>
                <a:cs typeface="Calibri" pitchFamily="34" charset="0"/>
              </a:rPr>
              <a:t>Er zijn verschillende opties</a:t>
            </a:r>
          </a:p>
          <a:p>
            <a:pPr lvl="2"/>
            <a:r>
              <a:rPr lang="en-US" sz="1000" b="0" smtClean="0">
                <a:latin typeface="Calibri" pitchFamily="34" charset="0"/>
                <a:cs typeface="Calibri" pitchFamily="34" charset="0"/>
              </a:rPr>
              <a:t>Neem het totale benzinegebruik in NL en deel dit door het aantal dagen per jaar en door de NL populatie (mogelijke fouten?)</a:t>
            </a:r>
          </a:p>
          <a:p>
            <a:pPr lvl="2"/>
            <a:r>
              <a:rPr lang="en-US" sz="1000" b="0" smtClean="0">
                <a:latin typeface="Calibri" pitchFamily="34" charset="0"/>
                <a:cs typeface="Calibri" pitchFamily="34" charset="0"/>
              </a:rPr>
              <a:t>Schat de gemiddelde afstand die per dag wordt afgelegd en vermenigvuldig dit met de gemiddelde energie die nodig is om die afstand af te leggen (mogelijke fouten?)</a:t>
            </a:r>
          </a:p>
          <a:p>
            <a:pPr>
              <a:buNone/>
            </a:pPr>
            <a:endParaRPr lang="en-US"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Auto’s in Nederlands</a:t>
            </a:r>
            <a:endParaRPr lang="en-US" i="1" kern="1200" dirty="0" smtClean="0">
              <a:solidFill>
                <a:srgbClr val="000099"/>
              </a:solidFill>
              <a:ea typeface="+mn-ea"/>
              <a:cs typeface="+mn-cs"/>
            </a:endParaRPr>
          </a:p>
        </p:txBody>
      </p:sp>
      <p:pic>
        <p:nvPicPr>
          <p:cNvPr id="280578" name="Picture 2"/>
          <p:cNvPicPr>
            <a:picLocks noChangeAspect="1" noChangeArrowheads="1"/>
          </p:cNvPicPr>
          <p:nvPr/>
        </p:nvPicPr>
        <p:blipFill>
          <a:blip r:embed="rId3" cstate="print"/>
          <a:srcRect/>
          <a:stretch>
            <a:fillRect/>
          </a:stretch>
        </p:blipFill>
        <p:spPr bwMode="auto">
          <a:xfrm>
            <a:off x="5782377" y="4333875"/>
            <a:ext cx="3361623" cy="2524125"/>
          </a:xfrm>
          <a:prstGeom prst="rect">
            <a:avLst/>
          </a:prstGeom>
          <a:noFill/>
          <a:ln w="9525">
            <a:noFill/>
            <a:miter lim="800000"/>
            <a:headEnd/>
            <a:tailEnd/>
          </a:ln>
        </p:spPr>
      </p:pic>
      <p:graphicFrame>
        <p:nvGraphicFramePr>
          <p:cNvPr id="282625" name="Object 1"/>
          <p:cNvGraphicFramePr>
            <a:graphicFrameLocks noChangeAspect="1"/>
          </p:cNvGraphicFramePr>
          <p:nvPr/>
        </p:nvGraphicFramePr>
        <p:xfrm>
          <a:off x="647700" y="5105400"/>
          <a:ext cx="4610100" cy="419100"/>
        </p:xfrm>
        <a:graphic>
          <a:graphicData uri="http://schemas.openxmlformats.org/presentationml/2006/ole">
            <p:oleObj spid="_x0000_s282625" name="Equation" r:id="rId4" imgW="4609800" imgH="419040" progId="Equation.DSMT4">
              <p:embed/>
            </p:oleObj>
          </a:graphicData>
        </a:graphic>
      </p:graphicFrame>
      <p:pic>
        <p:nvPicPr>
          <p:cNvPr id="282626" name="Picture 2"/>
          <p:cNvPicPr>
            <a:picLocks noChangeAspect="1" noChangeArrowheads="1"/>
          </p:cNvPicPr>
          <p:nvPr/>
        </p:nvPicPr>
        <p:blipFill>
          <a:blip r:embed="rId5" cstate="print"/>
          <a:srcRect/>
          <a:stretch>
            <a:fillRect/>
          </a:stretch>
        </p:blipFill>
        <p:spPr bwMode="auto">
          <a:xfrm>
            <a:off x="5216062" y="1371600"/>
            <a:ext cx="3927938"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44" name="Picture 8"/>
          <p:cNvPicPr>
            <a:picLocks noChangeAspect="1" noChangeArrowheads="1"/>
          </p:cNvPicPr>
          <p:nvPr/>
        </p:nvPicPr>
        <p:blipFill>
          <a:blip r:embed="rId4" cstate="print"/>
          <a:srcRect/>
          <a:stretch>
            <a:fillRect/>
          </a:stretch>
        </p:blipFill>
        <p:spPr bwMode="auto">
          <a:xfrm>
            <a:off x="6194902" y="76200"/>
            <a:ext cx="2949097" cy="3124200"/>
          </a:xfrm>
          <a:prstGeom prst="rect">
            <a:avLst/>
          </a:prstGeom>
          <a:noFill/>
          <a:ln w="9525">
            <a:noFill/>
            <a:miter lim="800000"/>
            <a:headEnd/>
            <a:tailEnd/>
          </a:ln>
        </p:spPr>
      </p:pic>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21540" name="Picture 4"/>
          <p:cNvPicPr>
            <a:picLocks noChangeAspect="1" noChangeArrowheads="1"/>
          </p:cNvPicPr>
          <p:nvPr/>
        </p:nvPicPr>
        <p:blipFill>
          <a:blip r:embed="rId5" cstate="print"/>
          <a:srcRect/>
          <a:stretch>
            <a:fillRect/>
          </a:stretch>
        </p:blipFill>
        <p:spPr bwMode="auto">
          <a:xfrm>
            <a:off x="4800600" y="3287632"/>
            <a:ext cx="4343400" cy="3570367"/>
          </a:xfrm>
          <a:prstGeom prst="rect">
            <a:avLst/>
          </a:prstGeom>
          <a:noFill/>
          <a:ln w="9525">
            <a:noFill/>
            <a:miter lim="800000"/>
            <a:headEnd/>
            <a:tailEnd/>
          </a:ln>
        </p:spPr>
      </p:pic>
      <p:sp>
        <p:nvSpPr>
          <p:cNvPr id="3" name="Tijdelijke aanduiding voor inhoud 2"/>
          <p:cNvSpPr>
            <a:spLocks noGrp="1"/>
          </p:cNvSpPr>
          <p:nvPr>
            <p:ph sz="half" idx="1"/>
          </p:nvPr>
        </p:nvSpPr>
        <p:spPr>
          <a:xfrm>
            <a:off x="152400" y="1219200"/>
            <a:ext cx="6705600" cy="5562600"/>
          </a:xfrm>
        </p:spPr>
        <p:txBody>
          <a:bodyPr/>
          <a:lstStyle/>
          <a:p>
            <a:r>
              <a:rPr lang="en-US" sz="1800" b="0" smtClean="0">
                <a:latin typeface="Calibri" pitchFamily="34" charset="0"/>
                <a:cs typeface="Calibri" pitchFamily="34" charset="0"/>
              </a:rPr>
              <a:t>Wat gebeurt er met de energie</a:t>
            </a:r>
          </a:p>
          <a:p>
            <a:pPr lvl="1"/>
            <a:r>
              <a:rPr lang="en-US" sz="1400" b="0" smtClean="0">
                <a:latin typeface="Calibri" pitchFamily="34" charset="0"/>
                <a:cs typeface="Calibri" pitchFamily="34" charset="0"/>
              </a:rPr>
              <a:t>Conductie: warmtestroom door wanden, ramen, deuren, plafonds en vloeren</a:t>
            </a:r>
          </a:p>
          <a:p>
            <a:pPr lvl="1"/>
            <a:r>
              <a:rPr lang="en-US" sz="1400" b="0" smtClean="0">
                <a:latin typeface="Calibri" pitchFamily="34" charset="0"/>
                <a:cs typeface="Calibri" pitchFamily="34" charset="0"/>
              </a:rPr>
              <a:t>Ventilatie: warme lucht gaat verloren door kieren of ventilatieroosters</a:t>
            </a:r>
          </a:p>
          <a:p>
            <a:r>
              <a:rPr lang="en-US" sz="1800" b="0" smtClean="0">
                <a:latin typeface="Calibri" pitchFamily="34" charset="0"/>
                <a:cs typeface="Calibri" pitchFamily="34" charset="0"/>
              </a:rPr>
              <a:t>Verliezen door conductie</a:t>
            </a:r>
          </a:p>
          <a:p>
            <a:pPr lvl="1"/>
            <a:r>
              <a:rPr lang="en-US" sz="1400" b="0" smtClean="0">
                <a:latin typeface="Calibri" pitchFamily="34" charset="0"/>
                <a:cs typeface="Calibri" pitchFamily="34" charset="0"/>
              </a:rPr>
              <a:t>Conductiviteit wordt vaak uitgedrukt in de “U-waarde” met eenheid W/(m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 K)</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U-waarden in serie combinatie</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Ventilatieverliezen</a:t>
            </a:r>
          </a:p>
          <a:p>
            <a:pPr lvl="1"/>
            <a:r>
              <a:rPr lang="en-US" sz="1400" b="0" smtClean="0">
                <a:latin typeface="Calibri" pitchFamily="34" charset="0"/>
                <a:cs typeface="Calibri" pitchFamily="34" charset="0"/>
              </a:rPr>
              <a:t>Aantal luchtverversingen </a:t>
            </a:r>
            <a:r>
              <a:rPr lang="en-US" sz="1400" b="0" i="1" smtClean="0">
                <a:latin typeface="Calibri" pitchFamily="34" charset="0"/>
                <a:cs typeface="Calibri" pitchFamily="34" charset="0"/>
              </a:rPr>
              <a:t>N</a:t>
            </a:r>
            <a:r>
              <a:rPr lang="en-US" sz="1400" b="0" smtClean="0">
                <a:latin typeface="Calibri" pitchFamily="34" charset="0"/>
                <a:cs typeface="Calibri" pitchFamily="34" charset="0"/>
              </a:rPr>
              <a:t> per uur</a:t>
            </a:r>
          </a:p>
          <a:p>
            <a:pPr lvl="2"/>
            <a:r>
              <a:rPr lang="en-US" sz="1000" b="0" smtClean="0">
                <a:latin typeface="Calibri" pitchFamily="34" charset="0"/>
                <a:cs typeface="Calibri" pitchFamily="34" charset="0"/>
              </a:rPr>
              <a:t>Typisch 0.5 tot 3 per uur</a:t>
            </a:r>
          </a:p>
          <a:p>
            <a:pPr lvl="1"/>
            <a:r>
              <a:rPr lang="en-US" sz="1400" b="0" smtClean="0">
                <a:latin typeface="Calibri" pitchFamily="34" charset="0"/>
                <a:cs typeface="Calibri" pitchFamily="34" charset="0"/>
              </a:rPr>
              <a:t>Volume van de ruimte </a:t>
            </a:r>
            <a:r>
              <a:rPr lang="en-US" sz="1400" b="0" i="1" smtClean="0">
                <a:latin typeface="Calibri" pitchFamily="34" charset="0"/>
                <a:cs typeface="Calibri" pitchFamily="34" charset="0"/>
              </a:rPr>
              <a:t>V</a:t>
            </a:r>
            <a:r>
              <a:rPr lang="en-US" sz="1400" b="0" smtClean="0">
                <a:latin typeface="Calibri" pitchFamily="34" charset="0"/>
                <a:cs typeface="Calibri" pitchFamily="34" charset="0"/>
              </a:rPr>
              <a:t> in kubieke meters</a:t>
            </a:r>
          </a:p>
          <a:p>
            <a:pPr lvl="1"/>
            <a:r>
              <a:rPr lang="en-US" sz="1400" b="0" smtClean="0">
                <a:latin typeface="Calibri" pitchFamily="34" charset="0"/>
                <a:cs typeface="Calibri" pitchFamily="34" charset="0"/>
              </a:rPr>
              <a:t>Warmtecapaciteit </a:t>
            </a:r>
            <a:r>
              <a:rPr lang="en-US" sz="1400" b="0" i="1" smtClean="0">
                <a:latin typeface="Calibri" pitchFamily="34" charset="0"/>
                <a:cs typeface="Calibri" pitchFamily="34" charset="0"/>
              </a:rPr>
              <a:t>C </a:t>
            </a:r>
            <a:r>
              <a:rPr lang="en-US" sz="1400" b="0" smtClean="0">
                <a:latin typeface="Calibri" pitchFamily="34" charset="0"/>
                <a:cs typeface="Calibri" pitchFamily="34" charset="0"/>
              </a:rPr>
              <a:t>(1.2 kJ/(m</a:t>
            </a:r>
            <a:r>
              <a:rPr lang="en-US" sz="1400" b="0" baseline="30000" smtClean="0">
                <a:latin typeface="Calibri" pitchFamily="34" charset="0"/>
                <a:cs typeface="Calibri" pitchFamily="34" charset="0"/>
              </a:rPr>
              <a:t>3</a:t>
            </a:r>
            <a:r>
              <a:rPr lang="en-US" sz="1400" b="0" smtClean="0">
                <a:latin typeface="Calibri" pitchFamily="34" charset="0"/>
                <a:cs typeface="Calibri" pitchFamily="34" charset="0"/>
              </a:rPr>
              <a:t> K)</a:t>
            </a:r>
          </a:p>
          <a:p>
            <a:pPr lvl="1"/>
            <a:r>
              <a:rPr lang="en-US" sz="1400" b="0" smtClean="0">
                <a:latin typeface="Calibri" pitchFamily="34" charset="0"/>
                <a:cs typeface="Calibri" pitchFamily="34" charset="0"/>
              </a:rPr>
              <a:t>Temperatuurverschil </a:t>
            </a:r>
            <a:r>
              <a:rPr lang="en-US" sz="1400" b="0" i="1" smtClean="0">
                <a:latin typeface="Symbol" pitchFamily="18" charset="2"/>
                <a:cs typeface="Calibri" pitchFamily="34" charset="0"/>
              </a:rPr>
              <a:t>D</a:t>
            </a:r>
            <a:r>
              <a:rPr lang="en-US" sz="1400" b="0" i="1" smtClean="0">
                <a:latin typeface="Calibri" pitchFamily="34" charset="0"/>
                <a:cs typeface="Calibri" pitchFamily="34" charset="0"/>
              </a:rPr>
              <a:t>T</a:t>
            </a:r>
            <a:r>
              <a:rPr lang="en-US" sz="1400" b="0" smtClean="0">
                <a:latin typeface="Calibri" pitchFamily="34" charset="0"/>
                <a:cs typeface="Calibri" pitchFamily="34" charset="0"/>
              </a:rPr>
              <a:t> tussen binnen en buiten</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7620000" cy="1143000"/>
          </a:xfrm>
        </p:spPr>
        <p:txBody>
          <a:bodyPr/>
          <a:lstStyle/>
          <a:p>
            <a:pPr>
              <a:defRPr/>
            </a:pPr>
            <a:r>
              <a:rPr lang="en-US" i="1" kern="1200" smtClean="0">
                <a:solidFill>
                  <a:srgbClr val="000099"/>
                </a:solidFill>
                <a:ea typeface="+mn-ea"/>
                <a:cs typeface="+mn-cs"/>
              </a:rPr>
              <a:t>Verwarming</a:t>
            </a:r>
            <a:endParaRPr lang="en-US" i="1" kern="1200" dirty="0" smtClean="0">
              <a:solidFill>
                <a:srgbClr val="000099"/>
              </a:solidFill>
              <a:ea typeface="+mn-ea"/>
              <a:cs typeface="+mn-cs"/>
            </a:endParaRPr>
          </a:p>
        </p:txBody>
      </p:sp>
      <p:grpSp>
        <p:nvGrpSpPr>
          <p:cNvPr id="13" name="Groep 12"/>
          <p:cNvGrpSpPr/>
          <p:nvPr/>
        </p:nvGrpSpPr>
        <p:grpSpPr>
          <a:xfrm>
            <a:off x="1219200" y="2755232"/>
            <a:ext cx="4419600" cy="445168"/>
            <a:chOff x="1219200" y="2755232"/>
            <a:chExt cx="4419600" cy="445168"/>
          </a:xfrm>
        </p:grpSpPr>
        <p:sp>
          <p:nvSpPr>
            <p:cNvPr id="11" name="Afgeronde rechthoek 10"/>
            <p:cNvSpPr/>
            <p:nvPr/>
          </p:nvSpPr>
          <p:spPr bwMode="auto">
            <a:xfrm>
              <a:off x="1219200" y="2755232"/>
              <a:ext cx="4419600" cy="4451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2" name="Object 11"/>
            <p:cNvGraphicFramePr>
              <a:graphicFrameLocks noChangeAspect="1"/>
            </p:cNvGraphicFramePr>
            <p:nvPr/>
          </p:nvGraphicFramePr>
          <p:xfrm>
            <a:off x="1303338" y="2871788"/>
            <a:ext cx="4251325" cy="236537"/>
          </p:xfrm>
          <a:graphic>
            <a:graphicData uri="http://schemas.openxmlformats.org/presentationml/2006/ole">
              <p:oleObj spid="_x0000_s321538" name="Equation" r:id="rId6" imgW="3644640" imgH="203040" progId="Equation.DSMT4">
                <p:embed/>
              </p:oleObj>
            </a:graphicData>
          </a:graphic>
        </p:graphicFrame>
      </p:grpSp>
      <p:grpSp>
        <p:nvGrpSpPr>
          <p:cNvPr id="17" name="Groep 16"/>
          <p:cNvGrpSpPr/>
          <p:nvPr/>
        </p:nvGrpSpPr>
        <p:grpSpPr>
          <a:xfrm>
            <a:off x="1828800" y="3673640"/>
            <a:ext cx="1905000" cy="603085"/>
            <a:chOff x="2767264" y="3673640"/>
            <a:chExt cx="1905000" cy="603085"/>
          </a:xfrm>
        </p:grpSpPr>
        <p:sp>
          <p:nvSpPr>
            <p:cNvPr id="15" name="Afgeronde rechthoek 14"/>
            <p:cNvSpPr/>
            <p:nvPr/>
          </p:nvSpPr>
          <p:spPr bwMode="auto">
            <a:xfrm>
              <a:off x="2767264" y="3673640"/>
              <a:ext cx="1905000" cy="5975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6" name="Object 15"/>
            <p:cNvGraphicFramePr>
              <a:graphicFrameLocks noChangeAspect="1"/>
            </p:cNvGraphicFramePr>
            <p:nvPr/>
          </p:nvGraphicFramePr>
          <p:xfrm>
            <a:off x="2847154" y="3686175"/>
            <a:ext cx="1648646" cy="590550"/>
          </p:xfrm>
          <a:graphic>
            <a:graphicData uri="http://schemas.openxmlformats.org/presentationml/2006/ole">
              <p:oleObj spid="_x0000_s321539" name="Equation" r:id="rId7" imgW="1422360" imgH="507960" progId="Equation.DSMT4">
                <p:embed/>
              </p:oleObj>
            </a:graphicData>
          </a:graphic>
        </p:graphicFrame>
      </p:grpSp>
      <p:grpSp>
        <p:nvGrpSpPr>
          <p:cNvPr id="24" name="Groep 23"/>
          <p:cNvGrpSpPr/>
          <p:nvPr/>
        </p:nvGrpSpPr>
        <p:grpSpPr>
          <a:xfrm>
            <a:off x="381000" y="6096000"/>
            <a:ext cx="3962400" cy="533400"/>
            <a:chOff x="597568" y="5907504"/>
            <a:chExt cx="3962400" cy="533400"/>
          </a:xfrm>
        </p:grpSpPr>
        <p:sp>
          <p:nvSpPr>
            <p:cNvPr id="22" name="Afgeronde rechthoek 21"/>
            <p:cNvSpPr/>
            <p:nvPr/>
          </p:nvSpPr>
          <p:spPr bwMode="auto">
            <a:xfrm>
              <a:off x="597568" y="5907504"/>
              <a:ext cx="3962400" cy="533400"/>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23" name="Object 22"/>
            <p:cNvGraphicFramePr>
              <a:graphicFrameLocks noChangeAspect="1"/>
            </p:cNvGraphicFramePr>
            <p:nvPr/>
          </p:nvGraphicFramePr>
          <p:xfrm>
            <a:off x="669760" y="5948363"/>
            <a:ext cx="3835400" cy="458787"/>
          </p:xfrm>
          <a:graphic>
            <a:graphicData uri="http://schemas.openxmlformats.org/presentationml/2006/ole">
              <p:oleObj spid="_x0000_s321542" name="Equation" r:id="rId8" imgW="3288960" imgH="393480" progId="Equation.DSMT4">
                <p:embed/>
              </p:oleObj>
            </a:graphicData>
          </a:graphic>
        </p:graphicFrame>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7543800" cy="5562600"/>
          </a:xfrm>
        </p:spPr>
        <p:txBody>
          <a:bodyPr/>
          <a:lstStyle/>
          <a:p>
            <a:r>
              <a:rPr lang="en-US" sz="1800" b="0" smtClean="0">
                <a:latin typeface="Calibri" pitchFamily="34" charset="0"/>
                <a:cs typeface="Calibri" pitchFamily="34" charset="0"/>
              </a:rPr>
              <a:t>Energieverlies door geleiding: </a:t>
            </a:r>
            <a:r>
              <a:rPr lang="en-US" sz="1800" b="0" smtClean="0">
                <a:solidFill>
                  <a:srgbClr val="0070C0"/>
                </a:solidFill>
                <a:latin typeface="Calibri" pitchFamily="34" charset="0"/>
                <a:cs typeface="Calibri" pitchFamily="34" charset="0"/>
              </a:rPr>
              <a:t>oppervlak x </a:t>
            </a:r>
            <a:r>
              <a:rPr lang="en-US" sz="1800" b="0" i="1" smtClean="0">
                <a:solidFill>
                  <a:srgbClr val="0070C0"/>
                </a:solidFill>
                <a:latin typeface="Calibri" pitchFamily="34" charset="0"/>
                <a:cs typeface="Calibri" pitchFamily="34" charset="0"/>
              </a:rPr>
              <a:t>U</a:t>
            </a:r>
            <a:r>
              <a:rPr lang="en-US" sz="1800" b="0" smtClean="0">
                <a:solidFill>
                  <a:srgbClr val="0070C0"/>
                </a:solidFill>
                <a:latin typeface="Calibri" pitchFamily="34" charset="0"/>
                <a:cs typeface="Calibri" pitchFamily="34" charset="0"/>
              </a:rPr>
              <a:t> x (</a:t>
            </a:r>
            <a:r>
              <a:rPr lang="en-US" sz="1800" b="0" i="1" smtClean="0">
                <a:solidFill>
                  <a:srgbClr val="0070C0"/>
                </a:solidFill>
                <a:latin typeface="Symbol" pitchFamily="18" charset="2"/>
                <a:cs typeface="Calibri" pitchFamily="34" charset="0"/>
              </a:rPr>
              <a:t>D</a:t>
            </a:r>
            <a:r>
              <a:rPr lang="en-US" sz="1800" b="0" i="1" smtClean="0">
                <a:solidFill>
                  <a:srgbClr val="0070C0"/>
                </a:solidFill>
                <a:latin typeface="Calibri" pitchFamily="34" charset="0"/>
                <a:cs typeface="Calibri" pitchFamily="34" charset="0"/>
              </a:rPr>
              <a:t>T</a:t>
            </a:r>
            <a:r>
              <a:rPr lang="en-US" sz="1800" b="0" smtClean="0">
                <a:solidFill>
                  <a:srgbClr val="0070C0"/>
                </a:solidFill>
                <a:latin typeface="Calibri" pitchFamily="34" charset="0"/>
                <a:cs typeface="Calibri" pitchFamily="34" charset="0"/>
              </a:rPr>
              <a:t> x tijdsduur)</a:t>
            </a:r>
          </a:p>
          <a:p>
            <a:r>
              <a:rPr lang="en-US" sz="1800" b="0" smtClean="0">
                <a:latin typeface="Calibri" pitchFamily="34" charset="0"/>
                <a:cs typeface="Calibri" pitchFamily="34" charset="0"/>
              </a:rPr>
              <a:t>Energieverlies door convectie</a:t>
            </a:r>
            <a:r>
              <a:rPr lang="en-US" sz="1800" b="0" smtClean="0">
                <a:solidFill>
                  <a:srgbClr val="0070C0"/>
                </a:solidFill>
                <a:latin typeface="Calibri" pitchFamily="34" charset="0"/>
                <a:cs typeface="Calibri" pitchFamily="34" charset="0"/>
              </a:rPr>
              <a:t>: </a:t>
            </a:r>
            <a:r>
              <a:rPr lang="en-US" sz="1800" b="0" i="1" smtClean="0">
                <a:solidFill>
                  <a:srgbClr val="0070C0"/>
                </a:solidFill>
                <a:latin typeface="Calibri" pitchFamily="34" charset="0"/>
                <a:cs typeface="Calibri" pitchFamily="34" charset="0"/>
              </a:rPr>
              <a:t>0.33NV</a:t>
            </a:r>
            <a:r>
              <a:rPr lang="en-US" sz="1800" b="0" smtClean="0">
                <a:solidFill>
                  <a:srgbClr val="0070C0"/>
                </a:solidFill>
                <a:latin typeface="Calibri" pitchFamily="34" charset="0"/>
                <a:cs typeface="Calibri" pitchFamily="34" charset="0"/>
              </a:rPr>
              <a:t> x (</a:t>
            </a:r>
            <a:r>
              <a:rPr lang="en-US" sz="1800" b="0" i="1" smtClean="0">
                <a:solidFill>
                  <a:srgbClr val="0070C0"/>
                </a:solidFill>
                <a:latin typeface="Symbol" pitchFamily="18" charset="2"/>
                <a:cs typeface="Calibri" pitchFamily="34" charset="0"/>
              </a:rPr>
              <a:t>D</a:t>
            </a:r>
            <a:r>
              <a:rPr lang="en-US" sz="1800" b="0" i="1" smtClean="0">
                <a:solidFill>
                  <a:srgbClr val="0070C0"/>
                </a:solidFill>
                <a:latin typeface="Calibri" pitchFamily="34" charset="0"/>
                <a:cs typeface="Calibri" pitchFamily="34" charset="0"/>
              </a:rPr>
              <a:t>T</a:t>
            </a:r>
            <a:r>
              <a:rPr lang="en-US" sz="1800" b="0" smtClean="0">
                <a:solidFill>
                  <a:srgbClr val="0070C0"/>
                </a:solidFill>
                <a:latin typeface="Calibri" pitchFamily="34" charset="0"/>
                <a:cs typeface="Calibri" pitchFamily="34" charset="0"/>
              </a:rPr>
              <a:t> x tijdsduur)</a:t>
            </a:r>
          </a:p>
          <a:p>
            <a:r>
              <a:rPr lang="en-US" sz="1800" b="0" smtClean="0">
                <a:latin typeface="Calibri" pitchFamily="34" charset="0"/>
                <a:cs typeface="Calibri" pitchFamily="34" charset="0"/>
              </a:rPr>
              <a:t>We tellen beide op en krijgen het energieverlies: </a:t>
            </a:r>
            <a:r>
              <a:rPr lang="en-US" sz="1800" b="0" smtClean="0">
                <a:solidFill>
                  <a:srgbClr val="0070C0"/>
                </a:solidFill>
                <a:latin typeface="Calibri" pitchFamily="34" charset="0"/>
                <a:cs typeface="Calibri" pitchFamily="34" charset="0"/>
              </a:rPr>
              <a:t>Iets</a:t>
            </a:r>
            <a:r>
              <a:rPr lang="en-US" sz="1800" b="0" i="1" smtClean="0">
                <a:solidFill>
                  <a:srgbClr val="0070C0"/>
                </a:solidFill>
                <a:latin typeface="Calibri" pitchFamily="34" charset="0"/>
                <a:cs typeface="Calibri" pitchFamily="34" charset="0"/>
              </a:rPr>
              <a:t> </a:t>
            </a:r>
            <a:r>
              <a:rPr lang="en-US" sz="1800" b="0" smtClean="0">
                <a:solidFill>
                  <a:srgbClr val="0070C0"/>
                </a:solidFill>
                <a:latin typeface="Calibri" pitchFamily="34" charset="0"/>
                <a:cs typeface="Calibri" pitchFamily="34" charset="0"/>
              </a:rPr>
              <a:t>x (</a:t>
            </a:r>
            <a:r>
              <a:rPr lang="en-US" sz="1800" b="0" i="1" smtClean="0">
                <a:solidFill>
                  <a:srgbClr val="0070C0"/>
                </a:solidFill>
                <a:latin typeface="Symbol" pitchFamily="18" charset="2"/>
                <a:cs typeface="Calibri" pitchFamily="34" charset="0"/>
              </a:rPr>
              <a:t>D</a:t>
            </a:r>
            <a:r>
              <a:rPr lang="en-US" sz="1800" b="0" i="1" smtClean="0">
                <a:solidFill>
                  <a:srgbClr val="0070C0"/>
                </a:solidFill>
                <a:latin typeface="Calibri" pitchFamily="34" charset="0"/>
                <a:cs typeface="Calibri" pitchFamily="34" charset="0"/>
              </a:rPr>
              <a:t>T</a:t>
            </a:r>
            <a:r>
              <a:rPr lang="en-US" sz="1800" b="0" smtClean="0">
                <a:solidFill>
                  <a:srgbClr val="0070C0"/>
                </a:solidFill>
                <a:latin typeface="Calibri" pitchFamily="34" charset="0"/>
                <a:cs typeface="Calibri" pitchFamily="34" charset="0"/>
              </a:rPr>
              <a:t> x tijdsduur)</a:t>
            </a: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We noemen dit het warmtelek van het huis</a:t>
            </a:r>
          </a:p>
          <a:p>
            <a:pPr lvl="2"/>
            <a:r>
              <a:rPr lang="en-US" sz="1000" b="0" smtClean="0">
                <a:latin typeface="Calibri" pitchFamily="34" charset="0"/>
                <a:cs typeface="Calibri" pitchFamily="34" charset="0"/>
              </a:rPr>
              <a:t>Intrinsieke eigenschap van het huis </a:t>
            </a: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1"/>
            <a:r>
              <a:rPr lang="en-US" sz="1400" b="0" smtClean="0">
                <a:latin typeface="Calibri" pitchFamily="34" charset="0"/>
                <a:cs typeface="Calibri" pitchFamily="34" charset="0"/>
              </a:rPr>
              <a:t>Temperatuurbehoefte wordt gegeven in “graden-dagen”</a:t>
            </a:r>
          </a:p>
          <a:p>
            <a:pPr lvl="2"/>
            <a:r>
              <a:rPr lang="en-US" sz="1000" b="0" smtClean="0">
                <a:latin typeface="Calibri" pitchFamily="34" charset="0"/>
                <a:cs typeface="Calibri" pitchFamily="34" charset="0"/>
              </a:rPr>
              <a:t>Voorbeeld: een week met 10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 buiten en 20 </a:t>
            </a:r>
            <a:r>
              <a:rPr lang="en-US" sz="1000" b="0" baseline="30000" smtClean="0">
                <a:latin typeface="Calibri" pitchFamily="34" charset="0"/>
                <a:cs typeface="Calibri" pitchFamily="34" charset="0"/>
              </a:rPr>
              <a:t>o</a:t>
            </a:r>
            <a:r>
              <a:rPr lang="en-US" sz="1000" b="0" smtClean="0">
                <a:latin typeface="Calibri" pitchFamily="34" charset="0"/>
                <a:cs typeface="Calibri" pitchFamily="34" charset="0"/>
              </a:rPr>
              <a:t>C binnen geeft 70 graden-dagen</a:t>
            </a:r>
          </a:p>
          <a:p>
            <a:pPr lvl="1"/>
            <a:r>
              <a:rPr lang="en-US" sz="1400" b="0" smtClean="0">
                <a:latin typeface="Calibri" pitchFamily="34" charset="0"/>
                <a:cs typeface="Calibri" pitchFamily="34" charset="0"/>
              </a:rPr>
              <a:t>Temperatuurbehoefte hangt af van de buitentemperatuur</a:t>
            </a:r>
          </a:p>
          <a:p>
            <a:pPr lvl="2"/>
            <a:r>
              <a:rPr lang="en-US" sz="1000" b="0" smtClean="0">
                <a:latin typeface="Calibri" pitchFamily="34" charset="0"/>
                <a:cs typeface="Calibri" pitchFamily="34" charset="0"/>
              </a:rPr>
              <a:t>We kunnen besparen door de thermostaat lager te zetten</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Energieverlies en temperatuur</a:t>
            </a:r>
            <a:endParaRPr lang="en-US" i="1" kern="1200" dirty="0" smtClean="0">
              <a:solidFill>
                <a:srgbClr val="000099"/>
              </a:solidFill>
              <a:ea typeface="+mn-ea"/>
              <a:cs typeface="+mn-cs"/>
            </a:endParaRPr>
          </a:p>
        </p:txBody>
      </p:sp>
      <p:grpSp>
        <p:nvGrpSpPr>
          <p:cNvPr id="18" name="Groep 17"/>
          <p:cNvGrpSpPr/>
          <p:nvPr/>
        </p:nvGrpSpPr>
        <p:grpSpPr>
          <a:xfrm>
            <a:off x="1147008" y="2743200"/>
            <a:ext cx="3810000" cy="445168"/>
            <a:chOff x="1147008" y="2743200"/>
            <a:chExt cx="3810000" cy="445168"/>
          </a:xfrm>
        </p:grpSpPr>
        <p:sp>
          <p:nvSpPr>
            <p:cNvPr id="11" name="Afgeronde rechthoek 10"/>
            <p:cNvSpPr/>
            <p:nvPr/>
          </p:nvSpPr>
          <p:spPr bwMode="auto">
            <a:xfrm>
              <a:off x="1147008" y="2743200"/>
              <a:ext cx="3810000" cy="445168"/>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2" name="Object 11"/>
            <p:cNvGraphicFramePr>
              <a:graphicFrameLocks noChangeAspect="1"/>
            </p:cNvGraphicFramePr>
            <p:nvPr/>
          </p:nvGraphicFramePr>
          <p:xfrm>
            <a:off x="1174750" y="2859088"/>
            <a:ext cx="3746500" cy="236537"/>
          </p:xfrm>
          <a:graphic>
            <a:graphicData uri="http://schemas.openxmlformats.org/presentationml/2006/ole">
              <p:oleObj spid="_x0000_s322562" name="Equation" r:id="rId4" imgW="3213000" imgH="203040" progId="Equation.DSMT4">
                <p:embed/>
              </p:oleObj>
            </a:graphicData>
          </a:graphic>
        </p:graphicFrame>
      </p:grpSp>
      <p:pic>
        <p:nvPicPr>
          <p:cNvPr id="322565" name="Picture 5"/>
          <p:cNvPicPr>
            <a:picLocks noChangeAspect="1" noChangeArrowheads="1"/>
          </p:cNvPicPr>
          <p:nvPr/>
        </p:nvPicPr>
        <p:blipFill>
          <a:blip r:embed="rId5" cstate="print"/>
          <a:srcRect/>
          <a:stretch>
            <a:fillRect/>
          </a:stretch>
        </p:blipFill>
        <p:spPr bwMode="auto">
          <a:xfrm>
            <a:off x="1524000" y="4384737"/>
            <a:ext cx="3962400" cy="2473263"/>
          </a:xfrm>
          <a:prstGeom prst="rect">
            <a:avLst/>
          </a:prstGeom>
          <a:noFill/>
          <a:ln w="9525">
            <a:noFill/>
            <a:miter lim="800000"/>
            <a:headEnd/>
            <a:tailEnd/>
          </a:ln>
        </p:spPr>
      </p:pic>
      <p:pic>
        <p:nvPicPr>
          <p:cNvPr id="322566" name="Picture 6"/>
          <p:cNvPicPr>
            <a:picLocks noChangeAspect="1" noChangeArrowheads="1"/>
          </p:cNvPicPr>
          <p:nvPr/>
        </p:nvPicPr>
        <p:blipFill>
          <a:blip r:embed="rId6" cstate="print"/>
          <a:srcRect/>
          <a:stretch>
            <a:fillRect/>
          </a:stretch>
        </p:blipFill>
        <p:spPr bwMode="auto">
          <a:xfrm>
            <a:off x="5867400" y="2505075"/>
            <a:ext cx="3276600" cy="435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495800" cy="5562600"/>
          </a:xfrm>
        </p:spPr>
        <p:txBody>
          <a:bodyPr/>
          <a:lstStyle/>
          <a:p>
            <a:r>
              <a:rPr lang="en-US" sz="1800" b="0" smtClean="0">
                <a:latin typeface="Calibri" pitchFamily="34" charset="0"/>
                <a:cs typeface="Calibri" pitchFamily="34" charset="0"/>
              </a:rPr>
              <a:t>Passiefhuis</a:t>
            </a:r>
          </a:p>
          <a:p>
            <a:pPr lvl="1"/>
            <a:r>
              <a:rPr lang="en-US" sz="1400" b="0" smtClean="0">
                <a:latin typeface="Calibri" pitchFamily="34" charset="0"/>
                <a:cs typeface="Calibri" pitchFamily="34" charset="0"/>
              </a:rPr>
              <a:t>Innovatiewerkgroep 2007</a:t>
            </a:r>
          </a:p>
          <a:p>
            <a:pPr lvl="1"/>
            <a:r>
              <a:rPr lang="en-US" sz="1400" b="0" smtClean="0">
                <a:latin typeface="Calibri" pitchFamily="34" charset="0"/>
                <a:cs typeface="Calibri" pitchFamily="34" charset="0"/>
              </a:rPr>
              <a:t>DHV, ECN en TNO</a:t>
            </a:r>
          </a:p>
          <a:p>
            <a:r>
              <a:rPr lang="en-US" sz="1800" b="0" smtClean="0">
                <a:latin typeface="Calibri" pitchFamily="34" charset="0"/>
                <a:cs typeface="Calibri" pitchFamily="34" charset="0"/>
              </a:rPr>
              <a:t>Richtlijnen</a:t>
            </a:r>
          </a:p>
          <a:p>
            <a:pPr lvl="1"/>
            <a:r>
              <a:rPr lang="en-US" sz="1400" b="0" smtClean="0">
                <a:latin typeface="Calibri" pitchFamily="34" charset="0"/>
                <a:cs typeface="Calibri" pitchFamily="34" charset="0"/>
              </a:rPr>
              <a:t>Maximaal 15 kWh/m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 voor ruimteverwarming/-koeling per jaar</a:t>
            </a:r>
          </a:p>
          <a:p>
            <a:pPr lvl="1"/>
            <a:r>
              <a:rPr lang="en-US" sz="1400" b="0" smtClean="0">
                <a:latin typeface="Calibri" pitchFamily="34" charset="0"/>
                <a:cs typeface="Calibri" pitchFamily="34" charset="0"/>
              </a:rPr>
              <a:t>Maximaal 120 kWhprimair/m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 nodig totaal</a:t>
            </a:r>
          </a:p>
          <a:p>
            <a:r>
              <a:rPr lang="en-US" sz="1800" b="0" smtClean="0">
                <a:latin typeface="Calibri" pitchFamily="34" charset="0"/>
                <a:cs typeface="Calibri" pitchFamily="34" charset="0"/>
              </a:rPr>
              <a:t>Voorbeeld: eensgezinstussenwoning versus passiefhuis</a:t>
            </a:r>
            <a:endParaRPr lang="en-US" sz="10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Passiefhuis</a:t>
            </a:r>
            <a:endParaRPr lang="en-US" i="1" kern="1200" dirty="0" smtClean="0">
              <a:solidFill>
                <a:srgbClr val="000099"/>
              </a:solidFill>
              <a:ea typeface="+mn-ea"/>
              <a:cs typeface="+mn-cs"/>
            </a:endParaRPr>
          </a:p>
        </p:txBody>
      </p:sp>
      <p:pic>
        <p:nvPicPr>
          <p:cNvPr id="324611" name="Picture 3"/>
          <p:cNvPicPr>
            <a:picLocks noChangeAspect="1" noChangeArrowheads="1"/>
          </p:cNvPicPr>
          <p:nvPr/>
        </p:nvPicPr>
        <p:blipFill>
          <a:blip r:embed="rId3" cstate="print"/>
          <a:srcRect/>
          <a:stretch>
            <a:fillRect/>
          </a:stretch>
        </p:blipFill>
        <p:spPr bwMode="auto">
          <a:xfrm>
            <a:off x="5410200" y="1219200"/>
            <a:ext cx="3448050" cy="873583"/>
          </a:xfrm>
          <a:prstGeom prst="rect">
            <a:avLst/>
          </a:prstGeom>
          <a:noFill/>
          <a:ln w="9525">
            <a:noFill/>
            <a:miter lim="800000"/>
            <a:headEnd/>
            <a:tailEnd/>
          </a:ln>
        </p:spPr>
      </p:pic>
      <p:pic>
        <p:nvPicPr>
          <p:cNvPr id="324612" name="Picture 4"/>
          <p:cNvPicPr>
            <a:picLocks noChangeAspect="1" noChangeArrowheads="1"/>
          </p:cNvPicPr>
          <p:nvPr/>
        </p:nvPicPr>
        <p:blipFill>
          <a:blip r:embed="rId4" cstate="print"/>
          <a:srcRect/>
          <a:stretch>
            <a:fillRect/>
          </a:stretch>
        </p:blipFill>
        <p:spPr bwMode="auto">
          <a:xfrm>
            <a:off x="5562600" y="2133600"/>
            <a:ext cx="3171825" cy="288884"/>
          </a:xfrm>
          <a:prstGeom prst="rect">
            <a:avLst/>
          </a:prstGeom>
          <a:noFill/>
          <a:ln w="9525">
            <a:noFill/>
            <a:miter lim="800000"/>
            <a:headEnd/>
            <a:tailEnd/>
          </a:ln>
        </p:spPr>
      </p:pic>
      <p:pic>
        <p:nvPicPr>
          <p:cNvPr id="324613" name="Picture 5"/>
          <p:cNvPicPr>
            <a:picLocks noChangeAspect="1" noChangeArrowheads="1"/>
          </p:cNvPicPr>
          <p:nvPr/>
        </p:nvPicPr>
        <p:blipFill>
          <a:blip r:embed="rId5" cstate="print"/>
          <a:srcRect/>
          <a:stretch>
            <a:fillRect/>
          </a:stretch>
        </p:blipFill>
        <p:spPr bwMode="auto">
          <a:xfrm>
            <a:off x="152400" y="4495800"/>
            <a:ext cx="3601278" cy="2362200"/>
          </a:xfrm>
          <a:prstGeom prst="rect">
            <a:avLst/>
          </a:prstGeom>
          <a:noFill/>
          <a:ln w="9525">
            <a:noFill/>
            <a:miter lim="800000"/>
            <a:headEnd/>
            <a:tailEnd/>
          </a:ln>
        </p:spPr>
      </p:pic>
      <p:pic>
        <p:nvPicPr>
          <p:cNvPr id="324614" name="Picture 6"/>
          <p:cNvPicPr>
            <a:picLocks noChangeAspect="1" noChangeArrowheads="1"/>
          </p:cNvPicPr>
          <p:nvPr/>
        </p:nvPicPr>
        <p:blipFill>
          <a:blip r:embed="rId6" cstate="print"/>
          <a:srcRect/>
          <a:stretch>
            <a:fillRect/>
          </a:stretch>
        </p:blipFill>
        <p:spPr bwMode="auto">
          <a:xfrm>
            <a:off x="4672012" y="2602082"/>
            <a:ext cx="4471988" cy="42559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7543800" cy="5562600"/>
          </a:xfrm>
        </p:spPr>
        <p:txBody>
          <a:bodyPr/>
          <a:lstStyle/>
          <a:p>
            <a:r>
              <a:rPr lang="en-US" sz="1800" b="0" smtClean="0">
                <a:latin typeface="Calibri" pitchFamily="34" charset="0"/>
                <a:cs typeface="Calibri" pitchFamily="34" charset="0"/>
              </a:rPr>
              <a:t>Elk huis is verschillend, het is moeilijk om een gemiddelde te bepalen</a:t>
            </a:r>
            <a:endParaRPr lang="en-US" sz="1800" b="0" smtClean="0">
              <a:solidFill>
                <a:srgbClr val="0070C0"/>
              </a:solidFill>
              <a:latin typeface="Calibri" pitchFamily="34" charset="0"/>
              <a:cs typeface="Calibri" pitchFamily="34" charset="0"/>
            </a:endParaRPr>
          </a:p>
          <a:p>
            <a:r>
              <a:rPr lang="en-US" sz="1800" b="0" smtClean="0">
                <a:latin typeface="Calibri" pitchFamily="34" charset="0"/>
                <a:cs typeface="Calibri" pitchFamily="34" charset="0"/>
              </a:rPr>
              <a:t>Een ruwe benadering</a:t>
            </a:r>
          </a:p>
          <a:p>
            <a:pPr lvl="1"/>
            <a:r>
              <a:rPr lang="en-US" sz="1400" b="0" smtClean="0">
                <a:latin typeface="Calibri" pitchFamily="34" charset="0"/>
                <a:cs typeface="Calibri" pitchFamily="34" charset="0"/>
              </a:rPr>
              <a:t>Laten we ons huis opwarmen met een elektrische heater (1 kW)</a:t>
            </a:r>
          </a:p>
          <a:p>
            <a:pPr lvl="1"/>
            <a:r>
              <a:rPr lang="en-US" sz="1400" b="0" smtClean="0">
                <a:latin typeface="Calibri" pitchFamily="34" charset="0"/>
                <a:cs typeface="Calibri" pitchFamily="34" charset="0"/>
              </a:rPr>
              <a:t>We hebben voor elke persoon 1 van deze heaters continue nodig in de winter om ons warm te houden (24 kWh/d)</a:t>
            </a:r>
          </a:p>
          <a:p>
            <a:pPr lvl="1"/>
            <a:r>
              <a:rPr lang="en-US" sz="1400" b="0" smtClean="0">
                <a:latin typeface="Calibri" pitchFamily="34" charset="0"/>
                <a:cs typeface="Calibri" pitchFamily="34" charset="0"/>
              </a:rPr>
              <a:t>In de zomer is geen heater nodig</a:t>
            </a:r>
          </a:p>
          <a:p>
            <a:pPr lvl="2"/>
            <a:r>
              <a:rPr lang="en-US" sz="1000" b="0" smtClean="0">
                <a:latin typeface="Calibri" pitchFamily="34" charset="0"/>
                <a:cs typeface="Calibri" pitchFamily="34" charset="0"/>
              </a:rPr>
              <a:t>Gemiddelde per jaar is dan 12 kWh/d</a:t>
            </a:r>
          </a:p>
          <a:p>
            <a:pPr lvl="1"/>
            <a:r>
              <a:rPr lang="en-US" sz="1400" b="0" smtClean="0">
                <a:latin typeface="Calibri" pitchFamily="34" charset="0"/>
                <a:cs typeface="Calibri" pitchFamily="34" charset="0"/>
              </a:rPr>
              <a:t>We leven echter niet in een enkele kamer</a:t>
            </a:r>
          </a:p>
          <a:p>
            <a:pPr lvl="2"/>
            <a:r>
              <a:rPr lang="en-US" sz="1000" b="0" smtClean="0">
                <a:latin typeface="Calibri" pitchFamily="34" charset="0"/>
                <a:cs typeface="Calibri" pitchFamily="34" charset="0"/>
              </a:rPr>
              <a:t>We verdubbelen tot 24 kWh/d</a:t>
            </a:r>
          </a:p>
          <a:p>
            <a:r>
              <a:rPr lang="en-US" sz="1800" b="0" smtClean="0">
                <a:latin typeface="Calibri" pitchFamily="34" charset="0"/>
                <a:cs typeface="Calibri" pitchFamily="34" charset="0"/>
              </a:rPr>
              <a:t>In totaal hebben we nu 37 kWh/d per persoon</a:t>
            </a:r>
          </a:p>
          <a:p>
            <a:pPr lvl="1"/>
            <a:r>
              <a:rPr lang="en-US" sz="1400" b="0" smtClean="0">
                <a:latin typeface="Calibri" pitchFamily="34" charset="0"/>
                <a:cs typeface="Calibri" pitchFamily="34" charset="0"/>
              </a:rPr>
              <a:t>24 kWh/d voor verwarming van woning</a:t>
            </a:r>
          </a:p>
          <a:p>
            <a:pPr lvl="1"/>
            <a:r>
              <a:rPr lang="en-US" sz="1400" b="0" smtClean="0">
                <a:latin typeface="Calibri" pitchFamily="34" charset="0"/>
                <a:cs typeface="Calibri" pitchFamily="34" charset="0"/>
              </a:rPr>
              <a:t>1 kWh/d voor air conditioning</a:t>
            </a:r>
          </a:p>
          <a:p>
            <a:pPr lvl="1"/>
            <a:r>
              <a:rPr lang="en-US" sz="1400" b="0" smtClean="0">
                <a:latin typeface="Calibri" pitchFamily="34" charset="0"/>
                <a:cs typeface="Calibri" pitchFamily="34" charset="0"/>
              </a:rPr>
              <a:t>12 kWh/d voor warm water</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Wat zetten we op de balans?</a:t>
            </a:r>
            <a:endParaRPr lang="en-US" i="1" kern="1200" dirty="0" smtClean="0">
              <a:solidFill>
                <a:srgbClr val="000099"/>
              </a:solidFill>
              <a:ea typeface="+mn-ea"/>
              <a:cs typeface="+mn-cs"/>
            </a:endParaRPr>
          </a:p>
        </p:txBody>
      </p:sp>
      <p:grpSp>
        <p:nvGrpSpPr>
          <p:cNvPr id="23" name="Groep 22"/>
          <p:cNvGrpSpPr/>
          <p:nvPr/>
        </p:nvGrpSpPr>
        <p:grpSpPr>
          <a:xfrm>
            <a:off x="7531768" y="3084096"/>
            <a:ext cx="1295400" cy="3581400"/>
            <a:chOff x="7531768" y="3084096"/>
            <a:chExt cx="1295400" cy="3581400"/>
          </a:xfrm>
        </p:grpSpPr>
        <p:sp>
          <p:nvSpPr>
            <p:cNvPr id="13" name="Rechthoek 12"/>
            <p:cNvSpPr/>
            <p:nvPr/>
          </p:nvSpPr>
          <p:spPr bwMode="auto">
            <a:xfrm>
              <a:off x="7531768" y="3084096"/>
              <a:ext cx="1295400" cy="3581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14" name="Groep 19"/>
            <p:cNvGrpSpPr/>
            <p:nvPr/>
          </p:nvGrpSpPr>
          <p:grpSpPr>
            <a:xfrm>
              <a:off x="7620000" y="4319336"/>
              <a:ext cx="1143000" cy="838200"/>
              <a:chOff x="7696200" y="5334000"/>
              <a:chExt cx="1143000" cy="838200"/>
            </a:xfrm>
          </p:grpSpPr>
          <p:sp>
            <p:nvSpPr>
              <p:cNvPr id="18" name="Rechthoek 17"/>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5" name="Groep 18"/>
            <p:cNvGrpSpPr/>
            <p:nvPr/>
          </p:nvGrpSpPr>
          <p:grpSpPr>
            <a:xfrm>
              <a:off x="7620000" y="5197640"/>
              <a:ext cx="1143000" cy="1431760"/>
              <a:chOff x="6324600" y="5486400"/>
              <a:chExt cx="1143000" cy="838200"/>
            </a:xfrm>
          </p:grpSpPr>
          <p:sp>
            <p:nvSpPr>
              <p:cNvPr id="16" name="Rechthoek 15"/>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20" name="Groep 19"/>
            <p:cNvGrpSpPr/>
            <p:nvPr/>
          </p:nvGrpSpPr>
          <p:grpSpPr>
            <a:xfrm>
              <a:off x="7620000" y="3124200"/>
              <a:ext cx="1143000" cy="1155032"/>
              <a:chOff x="7696200" y="5334000"/>
              <a:chExt cx="1143000" cy="838200"/>
            </a:xfrm>
          </p:grpSpPr>
          <p:sp>
            <p:nvSpPr>
              <p:cNvPr id="21" name="Rechthoek 20"/>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2" name="Tekstvak 21"/>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6172200" cy="5562600"/>
          </a:xfrm>
        </p:spPr>
        <p:txBody>
          <a:bodyPr/>
          <a:lstStyle/>
          <a:p>
            <a:r>
              <a:rPr lang="en-US" sz="1800" b="0" smtClean="0">
                <a:latin typeface="Calibri" pitchFamily="34" charset="0"/>
                <a:cs typeface="Calibri" pitchFamily="34" charset="0"/>
              </a:rPr>
              <a:t>Wkk is de gecombineerde opwekking, in één proces, van warmte en elektriciteit (of mechanische energie)</a:t>
            </a:r>
          </a:p>
          <a:p>
            <a:pPr lvl="1"/>
            <a:r>
              <a:rPr lang="en-US" sz="1400" b="0" smtClean="0">
                <a:latin typeface="Calibri" pitchFamily="34" charset="0"/>
                <a:cs typeface="Calibri" pitchFamily="34" charset="0"/>
              </a:rPr>
              <a:t>Op basis van een brandstof</a:t>
            </a:r>
          </a:p>
          <a:p>
            <a:r>
              <a:rPr lang="en-US" sz="1800" b="0" smtClean="0">
                <a:latin typeface="Calibri" pitchFamily="34" charset="0"/>
                <a:cs typeface="Calibri" pitchFamily="34" charset="0"/>
              </a:rPr>
              <a:t>Conventionele centrale verbrandt fossiele brandstof</a:t>
            </a:r>
          </a:p>
          <a:p>
            <a:pPr lvl="1"/>
            <a:r>
              <a:rPr lang="en-US" sz="1400" b="0" smtClean="0">
                <a:latin typeface="Calibri" pitchFamily="34" charset="0"/>
                <a:cs typeface="Calibri" pitchFamily="34" charset="0"/>
              </a:rPr>
              <a:t>Ongeveer 40% van de energie wordt omgezet in elektriciteit</a:t>
            </a:r>
          </a:p>
          <a:p>
            <a:pPr lvl="1"/>
            <a:r>
              <a:rPr lang="en-US" sz="1400" b="0" smtClean="0">
                <a:latin typeface="Calibri" pitchFamily="34" charset="0"/>
                <a:cs typeface="Calibri" pitchFamily="34" charset="0"/>
              </a:rPr>
              <a:t>De rest verwarmt rivieren of de lucht</a:t>
            </a:r>
          </a:p>
          <a:p>
            <a:pPr lvl="1"/>
            <a:r>
              <a:rPr lang="en-US" sz="1400" b="0" smtClean="0">
                <a:latin typeface="Calibri" pitchFamily="34" charset="0"/>
                <a:cs typeface="Calibri" pitchFamily="34" charset="0"/>
              </a:rPr>
              <a:t>Kamer</a:t>
            </a:r>
          </a:p>
          <a:p>
            <a:r>
              <a:rPr lang="en-US" sz="1800" b="0" smtClean="0">
                <a:latin typeface="Calibri" pitchFamily="34" charset="0"/>
                <a:cs typeface="Calibri" pitchFamily="34" charset="0"/>
              </a:rPr>
              <a:t>Idee: waarom maken we geen kleine centrales en gebruiken die voor een blok woningen</a:t>
            </a:r>
          </a:p>
          <a:p>
            <a:pPr lvl="1"/>
            <a:r>
              <a:rPr lang="en-US" sz="1400" b="0" smtClean="0">
                <a:latin typeface="Calibri" pitchFamily="34" charset="0"/>
                <a:cs typeface="Calibri" pitchFamily="34" charset="0"/>
              </a:rPr>
              <a:t>Gebruik opgewekte elektriciteit voor deze woningen</a:t>
            </a:r>
          </a:p>
          <a:p>
            <a:pPr lvl="1"/>
            <a:r>
              <a:rPr lang="en-US" sz="1400" b="0" smtClean="0">
                <a:latin typeface="Calibri" pitchFamily="34" charset="0"/>
                <a:cs typeface="Calibri" pitchFamily="34" charset="0"/>
              </a:rPr>
              <a:t>Gebruik de vrijkomende hitte om woningen op te warmen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Warmtekrachtkoppeling</a:t>
            </a:r>
            <a:endParaRPr lang="en-US" i="1" kern="1200" dirty="0" smtClean="0">
              <a:solidFill>
                <a:srgbClr val="000099"/>
              </a:solidFill>
              <a:ea typeface="+mn-ea"/>
              <a:cs typeface="+mn-cs"/>
            </a:endParaRPr>
          </a:p>
        </p:txBody>
      </p:sp>
      <p:grpSp>
        <p:nvGrpSpPr>
          <p:cNvPr id="23" name="Groep 22"/>
          <p:cNvGrpSpPr/>
          <p:nvPr/>
        </p:nvGrpSpPr>
        <p:grpSpPr>
          <a:xfrm>
            <a:off x="6629400" y="1295400"/>
            <a:ext cx="2286000" cy="3048000"/>
            <a:chOff x="6629400" y="1295400"/>
            <a:chExt cx="2286000" cy="3048000"/>
          </a:xfrm>
        </p:grpSpPr>
        <p:pic>
          <p:nvPicPr>
            <p:cNvPr id="325634" name="Picture 2" descr="\\vmware-host\Shared Folders\Desktop\450px-WKK_glastuinbouw.jpg"/>
            <p:cNvPicPr>
              <a:picLocks noChangeAspect="1" noChangeArrowheads="1"/>
            </p:cNvPicPr>
            <p:nvPr/>
          </p:nvPicPr>
          <p:blipFill>
            <a:blip r:embed="rId3" cstate="print"/>
            <a:srcRect/>
            <a:stretch>
              <a:fillRect/>
            </a:stretch>
          </p:blipFill>
          <p:spPr bwMode="auto">
            <a:xfrm>
              <a:off x="6629400" y="1295400"/>
              <a:ext cx="2286000" cy="3048000"/>
            </a:xfrm>
            <a:prstGeom prst="rect">
              <a:avLst/>
            </a:prstGeom>
            <a:noFill/>
          </p:spPr>
        </p:pic>
        <p:sp>
          <p:nvSpPr>
            <p:cNvPr id="20" name="Tekstvak 19"/>
            <p:cNvSpPr txBox="1"/>
            <p:nvPr/>
          </p:nvSpPr>
          <p:spPr>
            <a:xfrm>
              <a:off x="7696200" y="1371600"/>
              <a:ext cx="1198983" cy="307777"/>
            </a:xfrm>
            <a:prstGeom prst="rect">
              <a:avLst/>
            </a:prstGeom>
            <a:noFill/>
          </p:spPr>
          <p:txBody>
            <a:bodyPr wrap="none" rtlCol="0">
              <a:spAutoFit/>
            </a:bodyPr>
            <a:lstStyle/>
            <a:p>
              <a:r>
                <a:rPr lang="nl-NL" sz="1400" smtClean="0">
                  <a:latin typeface="Calibri" pitchFamily="34" charset="0"/>
                  <a:cs typeface="Calibri" pitchFamily="34" charset="0"/>
                </a:rPr>
                <a:t>Glastuinbouw</a:t>
              </a:r>
              <a:endParaRPr lang="nl-NL" dirty="0" err="1" smtClean="0">
                <a:latin typeface="Calibri" pitchFamily="34" charset="0"/>
                <a:cs typeface="Calibri" pitchFamily="34" charset="0"/>
              </a:endParaRPr>
            </a:p>
          </p:txBody>
        </p:sp>
      </p:grpSp>
      <p:pic>
        <p:nvPicPr>
          <p:cNvPr id="325635" name="Picture 3"/>
          <p:cNvPicPr>
            <a:picLocks noChangeAspect="1" noChangeArrowheads="1"/>
          </p:cNvPicPr>
          <p:nvPr/>
        </p:nvPicPr>
        <p:blipFill>
          <a:blip r:embed="rId4" cstate="print"/>
          <a:srcRect/>
          <a:stretch>
            <a:fillRect/>
          </a:stretch>
        </p:blipFill>
        <p:spPr bwMode="auto">
          <a:xfrm>
            <a:off x="228600" y="4800600"/>
            <a:ext cx="7069397" cy="185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648200" cy="5562600"/>
          </a:xfrm>
        </p:spPr>
        <p:txBody>
          <a:bodyPr/>
          <a:lstStyle/>
          <a:p>
            <a:r>
              <a:rPr lang="en-US" sz="1800" b="0" smtClean="0">
                <a:latin typeface="Calibri" pitchFamily="34" charset="0"/>
                <a:cs typeface="Calibri" pitchFamily="34" charset="0"/>
              </a:rPr>
              <a:t>Warmte versus elektrische efficientie</a:t>
            </a:r>
          </a:p>
          <a:p>
            <a:pPr lvl="1"/>
            <a:r>
              <a:rPr lang="en-US" sz="1400" b="0" smtClean="0">
                <a:latin typeface="Calibri" pitchFamily="34" charset="0"/>
                <a:cs typeface="Calibri" pitchFamily="34" charset="0"/>
              </a:rPr>
              <a:t>Als je gas enkel verbrandt om warmte te krijgen, dan kan dat ongeveer 80 - 90%  efficient</a:t>
            </a:r>
          </a:p>
          <a:p>
            <a:pPr lvl="1"/>
            <a:r>
              <a:rPr lang="en-US" sz="1400" b="0" smtClean="0">
                <a:latin typeface="Calibri" pitchFamily="34" charset="0"/>
                <a:cs typeface="Calibri" pitchFamily="34" charset="0"/>
              </a:rPr>
              <a:t>Als je enkel elektriciteit wil opwekken, dan kan dat ongeveer 40 - 50% efficient</a:t>
            </a:r>
          </a:p>
          <a:p>
            <a:r>
              <a:rPr lang="en-US" sz="1800" b="0" smtClean="0">
                <a:latin typeface="Calibri" pitchFamily="34" charset="0"/>
                <a:cs typeface="Calibri" pitchFamily="34" charset="0"/>
              </a:rPr>
              <a:t>Elektrische efficientie van Wkk </a:t>
            </a:r>
          </a:p>
          <a:p>
            <a:pPr lvl="1"/>
            <a:r>
              <a:rPr lang="en-US" sz="1400" b="0" smtClean="0">
                <a:latin typeface="Calibri" pitchFamily="34" charset="0"/>
                <a:cs typeface="Calibri" pitchFamily="34" charset="0"/>
              </a:rPr>
              <a:t>Slechter dan bij een goede centrale</a:t>
            </a:r>
          </a:p>
          <a:p>
            <a:pPr lvl="1"/>
            <a:r>
              <a:rPr lang="en-US" sz="1400" b="0" smtClean="0">
                <a:latin typeface="Calibri" pitchFamily="34" charset="0"/>
                <a:cs typeface="Calibri" pitchFamily="34" charset="0"/>
              </a:rPr>
              <a:t>Voordeel is dus beperkt</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Warmtekrachtkoppeling</a:t>
            </a:r>
            <a:endParaRPr lang="en-US" i="1" kern="1200" dirty="0" smtClean="0">
              <a:solidFill>
                <a:srgbClr val="000099"/>
              </a:solidFill>
              <a:ea typeface="+mn-ea"/>
              <a:cs typeface="+mn-cs"/>
            </a:endParaRPr>
          </a:p>
        </p:txBody>
      </p:sp>
      <p:pic>
        <p:nvPicPr>
          <p:cNvPr id="326659" name="Picture 3"/>
          <p:cNvPicPr>
            <a:picLocks noChangeAspect="1" noChangeArrowheads="1"/>
          </p:cNvPicPr>
          <p:nvPr/>
        </p:nvPicPr>
        <p:blipFill>
          <a:blip r:embed="rId3" cstate="print"/>
          <a:srcRect/>
          <a:stretch>
            <a:fillRect/>
          </a:stretch>
        </p:blipFill>
        <p:spPr bwMode="auto">
          <a:xfrm>
            <a:off x="3280452" y="3124201"/>
            <a:ext cx="5863548"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grpSp>
        <p:nvGrpSpPr>
          <p:cNvPr id="9" name="Groep 8"/>
          <p:cNvGrpSpPr/>
          <p:nvPr/>
        </p:nvGrpSpPr>
        <p:grpSpPr>
          <a:xfrm>
            <a:off x="4191000" y="1600200"/>
            <a:ext cx="4953000" cy="5257800"/>
            <a:chOff x="3794886" y="1331115"/>
            <a:chExt cx="5349114" cy="5526885"/>
          </a:xfrm>
        </p:grpSpPr>
        <p:pic>
          <p:nvPicPr>
            <p:cNvPr id="327682" name="Picture 2"/>
            <p:cNvPicPr>
              <a:picLocks noChangeAspect="1" noChangeArrowheads="1"/>
            </p:cNvPicPr>
            <p:nvPr/>
          </p:nvPicPr>
          <p:blipFill>
            <a:blip r:embed="rId3" cstate="print"/>
            <a:srcRect/>
            <a:stretch>
              <a:fillRect/>
            </a:stretch>
          </p:blipFill>
          <p:spPr bwMode="auto">
            <a:xfrm>
              <a:off x="3810000" y="1331115"/>
              <a:ext cx="5334000" cy="5526885"/>
            </a:xfrm>
            <a:prstGeom prst="rect">
              <a:avLst/>
            </a:prstGeom>
            <a:noFill/>
            <a:ln w="9525">
              <a:noFill/>
              <a:miter lim="800000"/>
              <a:headEnd/>
              <a:tailEnd/>
            </a:ln>
          </p:spPr>
        </p:pic>
        <p:sp>
          <p:nvSpPr>
            <p:cNvPr id="7" name="Rechthoek 6"/>
            <p:cNvSpPr/>
            <p:nvPr/>
          </p:nvSpPr>
          <p:spPr bwMode="auto">
            <a:xfrm>
              <a:off x="3794886" y="1341372"/>
              <a:ext cx="1066800" cy="3657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sp>
        <p:nvSpPr>
          <p:cNvPr id="3" name="Tijdelijke aanduiding voor inhoud 2"/>
          <p:cNvSpPr>
            <a:spLocks noGrp="1"/>
          </p:cNvSpPr>
          <p:nvPr>
            <p:ph sz="half" idx="1"/>
          </p:nvPr>
        </p:nvSpPr>
        <p:spPr>
          <a:xfrm>
            <a:off x="152400" y="1219200"/>
            <a:ext cx="4648200" cy="5562600"/>
          </a:xfrm>
        </p:spPr>
        <p:txBody>
          <a:bodyPr/>
          <a:lstStyle/>
          <a:p>
            <a:r>
              <a:rPr lang="en-US" sz="1800" b="0" smtClean="0">
                <a:latin typeface="Calibri" pitchFamily="34" charset="0"/>
                <a:cs typeface="Calibri" pitchFamily="34" charset="0"/>
              </a:rPr>
              <a:t>Warmtepomp is omgekeerde koelkast</a:t>
            </a:r>
          </a:p>
          <a:p>
            <a:pPr lvl="1"/>
            <a:r>
              <a:rPr lang="en-US" sz="1400" b="0" smtClean="0">
                <a:latin typeface="Calibri" pitchFamily="34" charset="0"/>
                <a:cs typeface="Calibri" pitchFamily="34" charset="0"/>
              </a:rPr>
              <a:t>Neem aan dat je 1 kW elektrische energie kunt gebruiken om 3 kW warmte in je huis te pompen. Dan heb je een energie-efficientie van 400%</a:t>
            </a:r>
          </a:p>
          <a:p>
            <a:pPr lvl="1"/>
            <a:r>
              <a:rPr lang="en-US" sz="1400" b="0" smtClean="0">
                <a:latin typeface="Calibri" pitchFamily="34" charset="0"/>
                <a:cs typeface="Calibri" pitchFamily="34" charset="0"/>
              </a:rPr>
              <a:t>Veel airconditioners kunnen twee kanten op werken: verwarmen en koelen</a:t>
            </a:r>
          </a:p>
          <a:p>
            <a:pPr lvl="1"/>
            <a:r>
              <a:rPr lang="en-US" sz="1400" b="0" smtClean="0">
                <a:latin typeface="Calibri" pitchFamily="34" charset="0"/>
                <a:cs typeface="Calibri" pitchFamily="34" charset="0"/>
              </a:rPr>
              <a:t>Bodem is de bron van warmte voor warmtepomp</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Warmtepomp</a:t>
            </a:r>
            <a:endParaRPr lang="en-US" i="1" kern="1200" dirty="0" smtClean="0">
              <a:solidFill>
                <a:srgbClr val="000099"/>
              </a:solidFill>
              <a:ea typeface="+mn-ea"/>
              <a:cs typeface="+mn-cs"/>
            </a:endParaRPr>
          </a:p>
        </p:txBody>
      </p:sp>
      <p:pic>
        <p:nvPicPr>
          <p:cNvPr id="327683" name="Picture 3"/>
          <p:cNvPicPr>
            <a:picLocks noChangeAspect="1" noChangeArrowheads="1"/>
          </p:cNvPicPr>
          <p:nvPr/>
        </p:nvPicPr>
        <p:blipFill>
          <a:blip r:embed="rId4" cstate="print"/>
          <a:srcRect/>
          <a:stretch>
            <a:fillRect/>
          </a:stretch>
        </p:blipFill>
        <p:spPr bwMode="auto">
          <a:xfrm>
            <a:off x="228600" y="3071812"/>
            <a:ext cx="3189052" cy="3786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8001000" cy="5562600"/>
          </a:xfrm>
        </p:spPr>
        <p:txBody>
          <a:bodyPr/>
          <a:lstStyle/>
          <a:p>
            <a:r>
              <a:rPr lang="en-US" sz="1800" b="0" smtClean="0">
                <a:latin typeface="Calibri" pitchFamily="34" charset="0"/>
                <a:cs typeface="Calibri" pitchFamily="34" charset="0"/>
              </a:rPr>
              <a:t>Kunnen we allemaal warmtepompen gebruiken?</a:t>
            </a:r>
          </a:p>
          <a:p>
            <a:pPr lvl="1"/>
            <a:r>
              <a:rPr lang="en-US" sz="1400" b="0" smtClean="0">
                <a:latin typeface="Calibri" pitchFamily="34" charset="0"/>
                <a:cs typeface="Calibri" pitchFamily="34" charset="0"/>
              </a:rPr>
              <a:t>Vergelijk de benodigde warmtestroom met de natuurlijke seizoens warmteflux</a:t>
            </a:r>
          </a:p>
          <a:p>
            <a:pPr lvl="1"/>
            <a:r>
              <a:rPr lang="en-US" sz="1400" b="0" smtClean="0">
                <a:latin typeface="Calibri" pitchFamily="34" charset="0"/>
                <a:cs typeface="Calibri" pitchFamily="34" charset="0"/>
              </a:rPr>
              <a:t>De maximum warmteflux is 5 W/m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 en de bevolkingsdichtheid is ongeveer 160 m</a:t>
            </a:r>
            <a:r>
              <a:rPr lang="en-US" sz="1400" b="0" baseline="30000" smtClean="0">
                <a:latin typeface="Calibri" pitchFamily="34" charset="0"/>
                <a:cs typeface="Calibri" pitchFamily="34" charset="0"/>
              </a:rPr>
              <a:t>2</a:t>
            </a:r>
            <a:r>
              <a:rPr lang="en-US" sz="1400" b="0" smtClean="0">
                <a:latin typeface="Calibri" pitchFamily="34" charset="0"/>
                <a:cs typeface="Calibri" pitchFamily="34" charset="0"/>
              </a:rPr>
              <a:t>/p</a:t>
            </a:r>
          </a:p>
          <a:p>
            <a:pPr lvl="1"/>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De warmte die we uit de grond kunnen halen is dan</a:t>
            </a:r>
          </a:p>
          <a:p>
            <a:pPr lvl="1"/>
            <a:r>
              <a:rPr lang="en-US" sz="1400" b="0" smtClean="0">
                <a:latin typeface="Calibri" pitchFamily="34" charset="0"/>
                <a:cs typeface="Calibri" pitchFamily="34" charset="0"/>
              </a:rPr>
              <a:t>Dat is ongeveer even groot als we in de winter nodig hebben</a:t>
            </a:r>
          </a:p>
          <a:p>
            <a:pPr lvl="1"/>
            <a:r>
              <a:rPr lang="en-US" sz="1400" b="0" smtClean="0">
                <a:latin typeface="Calibri" pitchFamily="34" charset="0"/>
                <a:cs typeface="Calibri" pitchFamily="34" charset="0"/>
              </a:rPr>
              <a:t>Als we dat allemaal doen, dan bevriezen we de bodem!</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Warmtepomp</a:t>
            </a:r>
            <a:endParaRPr lang="en-US" i="1" kern="1200" dirty="0" smtClean="0">
              <a:solidFill>
                <a:srgbClr val="000099"/>
              </a:solidFill>
              <a:ea typeface="+mn-ea"/>
              <a:cs typeface="+mn-cs"/>
            </a:endParaRPr>
          </a:p>
        </p:txBody>
      </p:sp>
      <p:pic>
        <p:nvPicPr>
          <p:cNvPr id="329733" name="Picture 5"/>
          <p:cNvPicPr>
            <a:picLocks noChangeAspect="1" noChangeArrowheads="1"/>
          </p:cNvPicPr>
          <p:nvPr/>
        </p:nvPicPr>
        <p:blipFill>
          <a:blip r:embed="rId3" cstate="print"/>
          <a:srcRect/>
          <a:stretch>
            <a:fillRect/>
          </a:stretch>
        </p:blipFill>
        <p:spPr bwMode="auto">
          <a:xfrm>
            <a:off x="4953000" y="3182686"/>
            <a:ext cx="4191000" cy="3663282"/>
          </a:xfrm>
          <a:prstGeom prst="rect">
            <a:avLst/>
          </a:prstGeom>
          <a:noFill/>
          <a:ln w="9525">
            <a:noFill/>
            <a:miter lim="800000"/>
            <a:headEnd/>
            <a:tailEnd/>
          </a:ln>
        </p:spPr>
      </p:pic>
      <p:pic>
        <p:nvPicPr>
          <p:cNvPr id="329735" name="Picture 7"/>
          <p:cNvPicPr>
            <a:picLocks noChangeAspect="1" noChangeArrowheads="1"/>
          </p:cNvPicPr>
          <p:nvPr/>
        </p:nvPicPr>
        <p:blipFill>
          <a:blip r:embed="rId4" cstate="print"/>
          <a:srcRect/>
          <a:stretch>
            <a:fillRect/>
          </a:stretch>
        </p:blipFill>
        <p:spPr bwMode="auto">
          <a:xfrm>
            <a:off x="2622888" y="3229483"/>
            <a:ext cx="2330112" cy="3608712"/>
          </a:xfrm>
          <a:prstGeom prst="rect">
            <a:avLst/>
          </a:prstGeom>
          <a:noFill/>
          <a:ln w="9525">
            <a:noFill/>
            <a:miter lim="800000"/>
            <a:headEnd/>
            <a:tailEnd/>
          </a:ln>
        </p:spPr>
      </p:pic>
      <p:pic>
        <p:nvPicPr>
          <p:cNvPr id="329736" name="Picture 8"/>
          <p:cNvPicPr>
            <a:picLocks noChangeAspect="1" noChangeArrowheads="1"/>
          </p:cNvPicPr>
          <p:nvPr/>
        </p:nvPicPr>
        <p:blipFill>
          <a:blip r:embed="rId5" cstate="print"/>
          <a:srcRect/>
          <a:stretch>
            <a:fillRect/>
          </a:stretch>
        </p:blipFill>
        <p:spPr bwMode="auto">
          <a:xfrm>
            <a:off x="76200" y="5059958"/>
            <a:ext cx="1676400" cy="450730"/>
          </a:xfrm>
          <a:prstGeom prst="rect">
            <a:avLst/>
          </a:prstGeom>
          <a:noFill/>
          <a:ln w="9525">
            <a:noFill/>
            <a:miter lim="800000"/>
            <a:headEnd/>
            <a:tailEnd/>
          </a:ln>
        </p:spPr>
      </p:pic>
      <p:pic>
        <p:nvPicPr>
          <p:cNvPr id="329737" name="Picture 9"/>
          <p:cNvPicPr>
            <a:picLocks noChangeAspect="1" noChangeArrowheads="1"/>
          </p:cNvPicPr>
          <p:nvPr/>
        </p:nvPicPr>
        <p:blipFill>
          <a:blip r:embed="rId6" cstate="print"/>
          <a:srcRect/>
          <a:stretch>
            <a:fillRect/>
          </a:stretch>
        </p:blipFill>
        <p:spPr bwMode="auto">
          <a:xfrm>
            <a:off x="-2" y="5593358"/>
            <a:ext cx="2362201" cy="235600"/>
          </a:xfrm>
          <a:prstGeom prst="rect">
            <a:avLst/>
          </a:prstGeom>
          <a:noFill/>
          <a:ln w="9525">
            <a:noFill/>
            <a:miter lim="800000"/>
            <a:headEnd/>
            <a:tailEnd/>
          </a:ln>
        </p:spPr>
      </p:pic>
      <p:pic>
        <p:nvPicPr>
          <p:cNvPr id="329738" name="Picture 10"/>
          <p:cNvPicPr>
            <a:picLocks noChangeAspect="1" noChangeArrowheads="1"/>
          </p:cNvPicPr>
          <p:nvPr/>
        </p:nvPicPr>
        <p:blipFill>
          <a:blip r:embed="rId7" cstate="print"/>
          <a:srcRect/>
          <a:stretch>
            <a:fillRect/>
          </a:stretch>
        </p:blipFill>
        <p:spPr bwMode="auto">
          <a:xfrm>
            <a:off x="0" y="5943600"/>
            <a:ext cx="2362200" cy="190698"/>
          </a:xfrm>
          <a:prstGeom prst="rect">
            <a:avLst/>
          </a:prstGeom>
          <a:noFill/>
          <a:ln w="9525">
            <a:noFill/>
            <a:miter lim="800000"/>
            <a:headEnd/>
            <a:tailEnd/>
          </a:ln>
        </p:spPr>
      </p:pic>
      <p:pic>
        <p:nvPicPr>
          <p:cNvPr id="329739" name="Picture 11"/>
          <p:cNvPicPr>
            <a:picLocks noChangeAspect="1" noChangeArrowheads="1"/>
          </p:cNvPicPr>
          <p:nvPr/>
        </p:nvPicPr>
        <p:blipFill>
          <a:blip r:embed="rId8" cstate="print"/>
          <a:srcRect/>
          <a:stretch>
            <a:fillRect/>
          </a:stretch>
        </p:blipFill>
        <p:spPr bwMode="auto">
          <a:xfrm>
            <a:off x="228599" y="6248400"/>
            <a:ext cx="762534" cy="443182"/>
          </a:xfrm>
          <a:prstGeom prst="rect">
            <a:avLst/>
          </a:prstGeom>
          <a:noFill/>
          <a:ln w="9525">
            <a:noFill/>
            <a:miter lim="800000"/>
            <a:headEnd/>
            <a:tailEnd/>
          </a:ln>
        </p:spPr>
      </p:pic>
      <p:pic>
        <p:nvPicPr>
          <p:cNvPr id="329740" name="Picture 12"/>
          <p:cNvPicPr>
            <a:picLocks noChangeAspect="1" noChangeArrowheads="1"/>
          </p:cNvPicPr>
          <p:nvPr/>
        </p:nvPicPr>
        <p:blipFill>
          <a:blip r:embed="rId9" cstate="print"/>
          <a:srcRect/>
          <a:stretch>
            <a:fillRect/>
          </a:stretch>
        </p:blipFill>
        <p:spPr bwMode="auto">
          <a:xfrm>
            <a:off x="4805866" y="2285308"/>
            <a:ext cx="3700462" cy="3576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905000" y="5715000"/>
            <a:ext cx="7239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953000" cy="5562600"/>
          </a:xfrm>
        </p:spPr>
        <p:txBody>
          <a:bodyPr/>
          <a:lstStyle/>
          <a:p>
            <a:r>
              <a:rPr lang="en-US" sz="1800" b="0" smtClean="0">
                <a:latin typeface="Calibri" pitchFamily="34" charset="0"/>
                <a:cs typeface="Calibri" pitchFamily="34" charset="0"/>
              </a:rPr>
              <a:t>“Unplug”</a:t>
            </a:r>
          </a:p>
          <a:p>
            <a:pPr lvl="1"/>
            <a:r>
              <a:rPr lang="en-US" sz="1400" b="0" smtClean="0">
                <a:latin typeface="Calibri" pitchFamily="34" charset="0"/>
                <a:cs typeface="Calibri" pitchFamily="34" charset="0"/>
              </a:rPr>
              <a:t>Als elk huishouden in London zijn opladers voor mobiele telefoons uit het stopcontact zou halen, dan besparen we 31 000 ton CO2 en meer dan 8 miljoen Euro per jaar</a:t>
            </a:r>
          </a:p>
          <a:p>
            <a:pPr lvl="2"/>
            <a:r>
              <a:rPr lang="en-US" sz="1200" b="0" smtClean="0">
                <a:latin typeface="Calibri" pitchFamily="34" charset="0"/>
                <a:cs typeface="Calibri" pitchFamily="34" charset="0"/>
              </a:rPr>
              <a:t>Dat klinkt goed, of?</a:t>
            </a:r>
          </a:p>
          <a:p>
            <a:pPr lvl="2"/>
            <a:r>
              <a:rPr lang="en-US" sz="1200" b="0" smtClean="0">
                <a:latin typeface="Calibri" pitchFamily="34" charset="0"/>
                <a:cs typeface="Calibri" pitchFamily="34" charset="0"/>
              </a:rPr>
              <a:t>Wat betekenen deze grote getallen eigenlijk?</a:t>
            </a:r>
          </a:p>
          <a:p>
            <a:pPr lvl="2"/>
            <a:r>
              <a:rPr lang="en-US" sz="1200" b="0" smtClean="0">
                <a:latin typeface="Calibri" pitchFamily="34" charset="0"/>
                <a:cs typeface="Calibri" pitchFamily="34" charset="0"/>
              </a:rPr>
              <a:t>Plaats ze in context</a:t>
            </a:r>
          </a:p>
          <a:p>
            <a:r>
              <a:rPr lang="en-US" sz="1800" b="0" smtClean="0">
                <a:latin typeface="Calibri" pitchFamily="34" charset="0"/>
                <a:cs typeface="Calibri" pitchFamily="34" charset="0"/>
              </a:rPr>
              <a:t>Als je meet hoeveel vermogen een oplader verbruikt als hij niet in gebruik is, dan vind je 0.5 W</a:t>
            </a:r>
          </a:p>
          <a:p>
            <a:pPr lvl="1"/>
            <a:r>
              <a:rPr lang="en-US" sz="1400" b="0" smtClean="0">
                <a:latin typeface="Calibri" pitchFamily="34" charset="0"/>
                <a:cs typeface="Calibri" pitchFamily="34" charset="0"/>
              </a:rPr>
              <a:t>In onze eenheden: 0.0005 kW x 24 uur = 0.01 kWh/d</a:t>
            </a:r>
          </a:p>
          <a:p>
            <a:pPr lvl="1"/>
            <a:r>
              <a:rPr lang="en-US" sz="1400" b="0" smtClean="0">
                <a:latin typeface="Calibri" pitchFamily="34" charset="0"/>
                <a:cs typeface="Calibri" pitchFamily="34" charset="0"/>
              </a:rPr>
              <a:t>Vergelijk dat eens met wat we tot nu toe al hebben</a:t>
            </a:r>
          </a:p>
          <a:p>
            <a:r>
              <a:rPr lang="en-US" sz="1800" b="0" smtClean="0">
                <a:latin typeface="Calibri" pitchFamily="34" charset="0"/>
                <a:cs typeface="Calibri" pitchFamily="34" charset="0"/>
              </a:rPr>
              <a:t>Alle beetjes helpen</a:t>
            </a:r>
          </a:p>
          <a:p>
            <a:pPr lvl="1"/>
            <a:r>
              <a:rPr lang="en-US" sz="1400" b="0" smtClean="0">
                <a:latin typeface="Calibri" pitchFamily="34" charset="0"/>
                <a:cs typeface="Calibri" pitchFamily="34" charset="0"/>
              </a:rPr>
              <a:t>Maar we moeten wel de juiste prioriteiten stellen…</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Gadgets, verlichting en spullen…</a:t>
            </a:r>
            <a:endParaRPr lang="en-US" i="1" kern="1200" dirty="0" smtClean="0">
              <a:solidFill>
                <a:srgbClr val="000099"/>
              </a:solidFill>
              <a:ea typeface="+mn-ea"/>
              <a:cs typeface="+mn-cs"/>
            </a:endParaRPr>
          </a:p>
        </p:txBody>
      </p:sp>
      <p:pic>
        <p:nvPicPr>
          <p:cNvPr id="330754" name="Picture 2"/>
          <p:cNvPicPr>
            <a:picLocks noChangeAspect="1" noChangeArrowheads="1"/>
          </p:cNvPicPr>
          <p:nvPr/>
        </p:nvPicPr>
        <p:blipFill>
          <a:blip r:embed="rId3" cstate="print"/>
          <a:srcRect/>
          <a:stretch>
            <a:fillRect/>
          </a:stretch>
        </p:blipFill>
        <p:spPr bwMode="auto">
          <a:xfrm>
            <a:off x="4985089" y="3057180"/>
            <a:ext cx="2667000" cy="3687641"/>
          </a:xfrm>
          <a:prstGeom prst="rect">
            <a:avLst/>
          </a:prstGeom>
          <a:noFill/>
          <a:ln w="9525">
            <a:noFill/>
            <a:miter lim="800000"/>
            <a:headEnd/>
            <a:tailEnd/>
          </a:ln>
        </p:spPr>
      </p:pic>
      <p:grpSp>
        <p:nvGrpSpPr>
          <p:cNvPr id="13" name="Groep 12"/>
          <p:cNvGrpSpPr/>
          <p:nvPr/>
        </p:nvGrpSpPr>
        <p:grpSpPr>
          <a:xfrm>
            <a:off x="7728288" y="3084096"/>
            <a:ext cx="1295400" cy="3581400"/>
            <a:chOff x="7531768" y="3084096"/>
            <a:chExt cx="1295400" cy="3581400"/>
          </a:xfrm>
        </p:grpSpPr>
        <p:sp>
          <p:nvSpPr>
            <p:cNvPr id="14" name="Rechthoek 13"/>
            <p:cNvSpPr/>
            <p:nvPr/>
          </p:nvSpPr>
          <p:spPr bwMode="auto">
            <a:xfrm>
              <a:off x="7531768" y="3084096"/>
              <a:ext cx="1295400" cy="3581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15" name="Groep 19"/>
            <p:cNvGrpSpPr/>
            <p:nvPr/>
          </p:nvGrpSpPr>
          <p:grpSpPr>
            <a:xfrm>
              <a:off x="7620000" y="4319336"/>
              <a:ext cx="1143000" cy="838200"/>
              <a:chOff x="7696200" y="5334000"/>
              <a:chExt cx="1143000" cy="838200"/>
            </a:xfrm>
          </p:grpSpPr>
          <p:sp>
            <p:nvSpPr>
              <p:cNvPr id="22" name="Rechthoek 21"/>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3" name="Tekstvak 22"/>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6" name="Groep 18"/>
            <p:cNvGrpSpPr/>
            <p:nvPr/>
          </p:nvGrpSpPr>
          <p:grpSpPr>
            <a:xfrm>
              <a:off x="7620000" y="5197640"/>
              <a:ext cx="1143000" cy="1431760"/>
              <a:chOff x="6324600" y="5486400"/>
              <a:chExt cx="1143000" cy="838200"/>
            </a:xfrm>
          </p:grpSpPr>
          <p:sp>
            <p:nvSpPr>
              <p:cNvPr id="20" name="Rechthoek 19"/>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1" name="Tekstvak 20"/>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17" name="Groep 19"/>
            <p:cNvGrpSpPr/>
            <p:nvPr/>
          </p:nvGrpSpPr>
          <p:grpSpPr>
            <a:xfrm>
              <a:off x="7620000" y="3124200"/>
              <a:ext cx="1143000" cy="1155032"/>
              <a:chOff x="7696200" y="5334000"/>
              <a:chExt cx="1143000" cy="838200"/>
            </a:xfrm>
          </p:grpSpPr>
          <p:sp>
            <p:nvSpPr>
              <p:cNvPr id="18" name="Rechthoek 17"/>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716390"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905000" y="5715000"/>
            <a:ext cx="7239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953000" cy="5562600"/>
          </a:xfrm>
        </p:spPr>
        <p:txBody>
          <a:bodyPr/>
          <a:lstStyle/>
          <a:p>
            <a:r>
              <a:rPr lang="en-US" sz="1800" b="0" smtClean="0">
                <a:latin typeface="Calibri" pitchFamily="34" charset="0"/>
                <a:cs typeface="Calibri" pitchFamily="34" charset="0"/>
              </a:rPr>
              <a:t>Nuttige conversie</a:t>
            </a:r>
          </a:p>
          <a:p>
            <a:pPr lvl="1"/>
            <a:r>
              <a:rPr lang="en-US" sz="1400" b="0" smtClean="0">
                <a:latin typeface="Calibri" pitchFamily="34" charset="0"/>
                <a:cs typeface="Calibri" pitchFamily="34" charset="0"/>
              </a:rPr>
              <a:t>40 W continue gebruik correspondeert met 1 kWh/d</a:t>
            </a:r>
          </a:p>
          <a:p>
            <a:pPr lvl="1"/>
            <a:r>
              <a:rPr lang="en-US" sz="1400" b="0" smtClean="0">
                <a:latin typeface="Calibri" pitchFamily="34" charset="0"/>
                <a:cs typeface="Calibri" pitchFamily="34" charset="0"/>
              </a:rPr>
              <a:t>Neem aan dat 1 kWh je 18.65 Eurocent kost, wat kost dan 1 W continue gebruik per jaar?</a:t>
            </a:r>
          </a:p>
          <a:p>
            <a:pPr lvl="2"/>
            <a:r>
              <a:rPr lang="en-US" sz="1200" b="0" smtClean="0">
                <a:latin typeface="Calibri" pitchFamily="34" charset="0"/>
                <a:cs typeface="Calibri" pitchFamily="34" charset="0"/>
              </a:rPr>
              <a:t>1 W x 24 uur x 365 x 0.1865/kWh = 1.63 Euro</a:t>
            </a:r>
          </a:p>
          <a:p>
            <a:pPr lvl="1">
              <a:buNone/>
            </a:pPr>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Gadgets, enkele voorbeelden</a:t>
            </a:r>
            <a:endParaRPr lang="en-US" i="1" kern="1200" dirty="0" smtClean="0">
              <a:solidFill>
                <a:srgbClr val="000099"/>
              </a:solidFill>
              <a:ea typeface="+mn-ea"/>
              <a:cs typeface="+mn-cs"/>
            </a:endParaRPr>
          </a:p>
        </p:txBody>
      </p:sp>
      <p:pic>
        <p:nvPicPr>
          <p:cNvPr id="331778" name="Picture 2"/>
          <p:cNvPicPr>
            <a:picLocks noChangeAspect="1" noChangeArrowheads="1"/>
          </p:cNvPicPr>
          <p:nvPr/>
        </p:nvPicPr>
        <p:blipFill>
          <a:blip r:embed="rId3" cstate="print"/>
          <a:srcRect/>
          <a:stretch>
            <a:fillRect/>
          </a:stretch>
        </p:blipFill>
        <p:spPr bwMode="auto">
          <a:xfrm>
            <a:off x="5562600" y="1111482"/>
            <a:ext cx="3581399" cy="57465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381000" y="1219200"/>
            <a:ext cx="4724400" cy="5105400"/>
          </a:xfrm>
        </p:spPr>
        <p:txBody>
          <a:bodyPr/>
          <a:lstStyle/>
          <a:p>
            <a:r>
              <a:rPr lang="en-US" sz="1800" b="0" smtClean="0">
                <a:latin typeface="Calibri" pitchFamily="34" charset="0"/>
                <a:cs typeface="Calibri" pitchFamily="34" charset="0"/>
              </a:rPr>
              <a:t>Totale vervoersafstand in NL is 189 miljard personen-kilometers per jaar (in 2008)</a:t>
            </a:r>
          </a:p>
          <a:p>
            <a:pPr lvl="1"/>
            <a:r>
              <a:rPr lang="en-US" sz="1400" b="0" smtClean="0">
                <a:latin typeface="Calibri" pitchFamily="34" charset="0"/>
                <a:cs typeface="Calibri" pitchFamily="34" charset="0"/>
              </a:rPr>
              <a:t>Dat komt op 30 km / (dag x persoon)</a:t>
            </a:r>
          </a:p>
          <a:p>
            <a:pPr lvl="1"/>
            <a:r>
              <a:rPr lang="en-US" sz="1400" b="0" smtClean="0">
                <a:latin typeface="Calibri" pitchFamily="34" charset="0"/>
                <a:cs typeface="Calibri" pitchFamily="34" charset="0"/>
              </a:rPr>
              <a:t>Er zijn twee keer zoveel mensen in NL als auto’s</a:t>
            </a:r>
          </a:p>
          <a:p>
            <a:pPr lvl="2"/>
            <a:r>
              <a:rPr lang="en-US" sz="1000" b="0" smtClean="0">
                <a:latin typeface="Calibri" pitchFamily="34" charset="0"/>
                <a:cs typeface="Calibri" pitchFamily="34" charset="0"/>
              </a:rPr>
              <a:t>De gemiddelde autorijder rijdt dus 60 km / (dag x persoon)</a:t>
            </a:r>
          </a:p>
          <a:p>
            <a:r>
              <a:rPr lang="en-US" sz="1800" b="0" smtClean="0">
                <a:latin typeface="Calibri" pitchFamily="34" charset="0"/>
                <a:cs typeface="Calibri" pitchFamily="34" charset="0"/>
              </a:rPr>
              <a:t>Laten we voorzichtig zijn en 50 km pppd nemen</a:t>
            </a:r>
          </a:p>
          <a:p>
            <a:pPr lvl="1"/>
            <a:r>
              <a:rPr lang="en-US" sz="1400" b="0" smtClean="0">
                <a:latin typeface="Calibri" pitchFamily="34" charset="0"/>
                <a:cs typeface="Calibri" pitchFamily="34" charset="0"/>
              </a:rPr>
              <a:t>Dat geeft 50 km x 365 dagen = 18000 km per jaar</a:t>
            </a:r>
          </a:p>
          <a:p>
            <a:pPr lvl="2"/>
            <a:r>
              <a:rPr lang="en-US" sz="1000" b="0" smtClean="0">
                <a:latin typeface="Calibri" pitchFamily="34" charset="0"/>
                <a:cs typeface="Calibri" pitchFamily="34" charset="0"/>
              </a:rPr>
              <a:t>Dat lijkt redelijk</a:t>
            </a: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r>
              <a:rPr lang="en-US" sz="1800" b="0" smtClean="0">
                <a:latin typeface="Calibri" pitchFamily="34" charset="0"/>
                <a:cs typeface="Calibri" pitchFamily="34" charset="0"/>
              </a:rPr>
              <a:t>Gemiddeld verbruik in NL (2005)</a:t>
            </a:r>
          </a:p>
          <a:p>
            <a:pPr lvl="1"/>
            <a:r>
              <a:rPr lang="en-US" sz="1400" b="0" smtClean="0">
                <a:latin typeface="Calibri" pitchFamily="34" charset="0"/>
                <a:cs typeface="Calibri" pitchFamily="34" charset="0"/>
              </a:rPr>
              <a:t>8.6 liter per 100 km (dat is 1:12, of 33 miles per gallon)</a:t>
            </a:r>
          </a:p>
          <a:p>
            <a:pPr lvl="1"/>
            <a:r>
              <a:rPr lang="en-US" sz="1400" b="0" smtClean="0">
                <a:latin typeface="Calibri" pitchFamily="34" charset="0"/>
                <a:cs typeface="Calibri" pitchFamily="34" charset="0"/>
              </a:rPr>
              <a:t>Deze waarde verbetert niet met de nieuwe generatie auto’s</a:t>
            </a:r>
          </a:p>
          <a:p>
            <a:pPr lvl="2"/>
            <a:r>
              <a:rPr lang="en-US" sz="1000" b="0" smtClean="0">
                <a:latin typeface="Calibri" pitchFamily="34" charset="0"/>
                <a:cs typeface="Calibri" pitchFamily="34" charset="0"/>
              </a:rPr>
              <a:t>Voorbeeld: Alle Honda’s in 2005 verkocht in de USA verbruikte 35 mpg</a:t>
            </a:r>
          </a:p>
          <a:p>
            <a:pPr lvl="1"/>
            <a:r>
              <a:rPr lang="en-US" sz="1400" b="0" smtClean="0">
                <a:latin typeface="Calibri" pitchFamily="34" charset="0"/>
                <a:cs typeface="Calibri" pitchFamily="34" charset="0"/>
              </a:rPr>
              <a:t>Er zijn auto’s die 3 liter per 100 km verbruiken</a:t>
            </a:r>
          </a:p>
          <a:p>
            <a:pPr lvl="2"/>
            <a:r>
              <a:rPr lang="en-US" sz="1000" b="0" smtClean="0">
                <a:latin typeface="Calibri" pitchFamily="34" charset="0"/>
                <a:cs typeface="Calibri" pitchFamily="34" charset="0"/>
              </a:rPr>
              <a:t>Dat is 80 mpg</a:t>
            </a:r>
          </a:p>
          <a:p>
            <a:pPr>
              <a:buNone/>
            </a:pPr>
            <a:endParaRPr lang="en-US" smtClean="0">
              <a:latin typeface="Calibri" pitchFamily="34" charset="0"/>
              <a:cs typeface="Calibri" pitchFamily="34" charset="0"/>
            </a:endParaRPr>
          </a:p>
          <a:p>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Hoeveel energie verbruikt een auto?</a:t>
            </a:r>
            <a:endParaRPr lang="en-US" i="1" kern="1200" dirty="0" smtClean="0">
              <a:solidFill>
                <a:srgbClr val="000099"/>
              </a:solidFill>
              <a:ea typeface="+mn-ea"/>
              <a:cs typeface="+mn-cs"/>
            </a:endParaRPr>
          </a:p>
        </p:txBody>
      </p:sp>
      <p:pic>
        <p:nvPicPr>
          <p:cNvPr id="281602" name="Picture 2"/>
          <p:cNvPicPr>
            <a:picLocks noChangeAspect="1" noChangeArrowheads="1"/>
          </p:cNvPicPr>
          <p:nvPr/>
        </p:nvPicPr>
        <p:blipFill>
          <a:blip r:embed="rId3" cstate="print"/>
          <a:srcRect/>
          <a:stretch>
            <a:fillRect/>
          </a:stretch>
        </p:blipFill>
        <p:spPr bwMode="auto">
          <a:xfrm>
            <a:off x="6096000" y="1320429"/>
            <a:ext cx="2924175" cy="3175371"/>
          </a:xfrm>
          <a:prstGeom prst="rect">
            <a:avLst/>
          </a:prstGeom>
          <a:noFill/>
          <a:ln w="9525">
            <a:noFill/>
            <a:miter lim="800000"/>
            <a:headEnd/>
            <a:tailEnd/>
          </a:ln>
        </p:spPr>
      </p:pic>
      <p:graphicFrame>
        <p:nvGraphicFramePr>
          <p:cNvPr id="281604" name="Object 4"/>
          <p:cNvGraphicFramePr>
            <a:graphicFrameLocks noChangeAspect="1"/>
          </p:cNvGraphicFramePr>
          <p:nvPr/>
        </p:nvGraphicFramePr>
        <p:xfrm>
          <a:off x="838200" y="3657600"/>
          <a:ext cx="5041900" cy="419100"/>
        </p:xfrm>
        <a:graphic>
          <a:graphicData uri="http://schemas.openxmlformats.org/presentationml/2006/ole">
            <p:oleObj spid="_x0000_s281604" name="Equation" r:id="rId4" imgW="5041800" imgH="419040" progId="Equation.DSMT4">
              <p:embed/>
            </p:oleObj>
          </a:graphicData>
        </a:graphic>
      </p:graphicFrame>
      <p:pic>
        <p:nvPicPr>
          <p:cNvPr id="281605" name="Picture 5"/>
          <p:cNvPicPr>
            <a:picLocks noChangeAspect="1" noChangeArrowheads="1"/>
          </p:cNvPicPr>
          <p:nvPr/>
        </p:nvPicPr>
        <p:blipFill>
          <a:blip r:embed="rId5" cstate="print"/>
          <a:srcRect/>
          <a:stretch>
            <a:fillRect/>
          </a:stretch>
        </p:blipFill>
        <p:spPr bwMode="auto">
          <a:xfrm>
            <a:off x="5069700" y="4724400"/>
            <a:ext cx="4074299"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953000" cy="5562600"/>
          </a:xfrm>
        </p:spPr>
        <p:txBody>
          <a:bodyPr/>
          <a:lstStyle/>
          <a:p>
            <a:r>
              <a:rPr lang="en-US" sz="1800" b="0" smtClean="0">
                <a:latin typeface="Calibri" pitchFamily="34" charset="0"/>
                <a:cs typeface="Calibri" pitchFamily="34" charset="0"/>
              </a:rPr>
              <a:t>Nog meer gadgets…</a:t>
            </a:r>
          </a:p>
          <a:p>
            <a:pPr lvl="1"/>
            <a:r>
              <a:rPr lang="en-US" sz="1400" b="0" smtClean="0">
                <a:latin typeface="Calibri" pitchFamily="34" charset="0"/>
                <a:cs typeface="Calibri" pitchFamily="34" charset="0"/>
              </a:rPr>
              <a:t>Laten we zeggen: 5 kWh/d</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Gadgets, enkele voorbeelden</a:t>
            </a:r>
            <a:endParaRPr lang="en-US" i="1" kern="1200" dirty="0" smtClean="0">
              <a:solidFill>
                <a:srgbClr val="000099"/>
              </a:solidFill>
              <a:ea typeface="+mn-ea"/>
              <a:cs typeface="+mn-cs"/>
            </a:endParaRPr>
          </a:p>
        </p:txBody>
      </p:sp>
      <p:pic>
        <p:nvPicPr>
          <p:cNvPr id="331779" name="Picture 3"/>
          <p:cNvPicPr>
            <a:picLocks noChangeAspect="1" noChangeArrowheads="1"/>
          </p:cNvPicPr>
          <p:nvPr/>
        </p:nvPicPr>
        <p:blipFill>
          <a:blip r:embed="rId3" cstate="print"/>
          <a:srcRect/>
          <a:stretch>
            <a:fillRect/>
          </a:stretch>
        </p:blipFill>
        <p:spPr bwMode="auto">
          <a:xfrm>
            <a:off x="0" y="2200396"/>
            <a:ext cx="9144000" cy="4429004"/>
          </a:xfrm>
          <a:prstGeom prst="rect">
            <a:avLst/>
          </a:prstGeom>
          <a:noFill/>
          <a:ln w="9525">
            <a:noFill/>
            <a:miter lim="800000"/>
            <a:headEnd/>
            <a:tailEnd/>
          </a:ln>
        </p:spPr>
      </p:pic>
      <p:grpSp>
        <p:nvGrpSpPr>
          <p:cNvPr id="19" name="Groep 18"/>
          <p:cNvGrpSpPr/>
          <p:nvPr/>
        </p:nvGrpSpPr>
        <p:grpSpPr>
          <a:xfrm>
            <a:off x="7816520" y="6144128"/>
            <a:ext cx="1143000" cy="609600"/>
            <a:chOff x="7816520" y="6144128"/>
            <a:chExt cx="1143000" cy="609600"/>
          </a:xfrm>
        </p:grpSpPr>
        <p:sp>
          <p:nvSpPr>
            <p:cNvPr id="17" name="Rechthoek 16"/>
            <p:cNvSpPr/>
            <p:nvPr/>
          </p:nvSpPr>
          <p:spPr bwMode="auto">
            <a:xfrm>
              <a:off x="7816520" y="6144128"/>
              <a:ext cx="1143000" cy="6096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8" name="Tekstvak 17"/>
            <p:cNvSpPr txBox="1"/>
            <p:nvPr/>
          </p:nvSpPr>
          <p:spPr>
            <a:xfrm>
              <a:off x="7965774" y="6182380"/>
              <a:ext cx="835485"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a:t>
              </a:r>
            </a:p>
            <a:p>
              <a:pPr algn="ctr"/>
              <a:r>
                <a:rPr lang="nl-NL" sz="1400" b="1" smtClean="0">
                  <a:latin typeface="Calibri" pitchFamily="34" charset="0"/>
                  <a:cs typeface="Calibri" pitchFamily="34" charset="0"/>
                </a:rPr>
                <a:t>5 kWh/d</a:t>
              </a:r>
              <a:endParaRPr lang="nl-NL" sz="1400" b="1" dirty="0" err="1" smtClean="0">
                <a:latin typeface="Calibri" pitchFamily="34" charset="0"/>
                <a:cs typeface="Calibri" pitchFamily="34" charset="0"/>
              </a:endParaRP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1" name="Content Placeholder 2"/>
          <p:cNvSpPr>
            <a:spLocks noGrp="1"/>
          </p:cNvSpPr>
          <p:nvPr>
            <p:ph sz="half" idx="1"/>
          </p:nvPr>
        </p:nvSpPr>
        <p:spPr>
          <a:xfrm>
            <a:off x="457200" y="1600200"/>
            <a:ext cx="5105400" cy="4525963"/>
          </a:xfrm>
        </p:spPr>
        <p:txBody>
          <a:bodyPr>
            <a:normAutofit/>
          </a:bodyPr>
          <a:lstStyle/>
          <a:p>
            <a:r>
              <a:rPr lang="en-US" sz="1800" b="0" dirty="0" err="1" smtClean="0">
                <a:latin typeface="Calibri" pitchFamily="34" charset="0"/>
                <a:cs typeface="Calibri" pitchFamily="34" charset="0"/>
              </a:rPr>
              <a:t>Leidt</a:t>
            </a:r>
            <a:r>
              <a:rPr lang="en-US" sz="1800" b="0" dirty="0" smtClean="0">
                <a:latin typeface="Calibri" pitchFamily="34" charset="0"/>
                <a:cs typeface="Calibri" pitchFamily="34" charset="0"/>
              </a:rPr>
              <a:t> tot </a:t>
            </a:r>
            <a:r>
              <a:rPr lang="en-US" sz="1800" b="0" dirty="0" err="1" smtClean="0">
                <a:latin typeface="Calibri" pitchFamily="34" charset="0"/>
                <a:cs typeface="Calibri" pitchFamily="34" charset="0"/>
              </a:rPr>
              <a:t>toename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elektriciteitsverbruik</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Vervijfvoudigd</a:t>
            </a:r>
            <a:r>
              <a:rPr lang="en-US" sz="1400" b="0" dirty="0" smtClean="0">
                <a:latin typeface="Calibri" pitchFamily="34" charset="0"/>
                <a:cs typeface="Calibri" pitchFamily="34" charset="0"/>
              </a:rPr>
              <a:t> in </a:t>
            </a:r>
            <a:r>
              <a:rPr lang="en-US" sz="1400" b="0" dirty="0" err="1" smtClean="0">
                <a:latin typeface="Calibri" pitchFamily="34" charset="0"/>
                <a:cs typeface="Calibri" pitchFamily="34" charset="0"/>
              </a:rPr>
              <a:t>periode</a:t>
            </a:r>
            <a:r>
              <a:rPr lang="en-US" sz="1400" b="0" dirty="0" smtClean="0">
                <a:latin typeface="Calibri" pitchFamily="34" charset="0"/>
                <a:cs typeface="Calibri" pitchFamily="34" charset="0"/>
              </a:rPr>
              <a:t> 1950 – 2005 </a:t>
            </a:r>
          </a:p>
          <a:p>
            <a:r>
              <a:rPr lang="en-US" sz="1800" b="0" dirty="0" err="1" smtClean="0">
                <a:latin typeface="Calibri" pitchFamily="34" charset="0"/>
                <a:cs typeface="Calibri" pitchFamily="34" charset="0"/>
              </a:rPr>
              <a:t>Nieuwe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apparaten</a:t>
            </a:r>
            <a:r>
              <a:rPr lang="en-US" sz="1800" b="0" dirty="0" smtClean="0">
                <a:latin typeface="Calibri" pitchFamily="34" charset="0"/>
                <a:cs typeface="Calibri" pitchFamily="34" charset="0"/>
              </a:rPr>
              <a:t> (2004)</a:t>
            </a:r>
          </a:p>
          <a:p>
            <a:pPr lvl="1"/>
            <a:r>
              <a:rPr lang="en-US" sz="1400" b="0" dirty="0" err="1" smtClean="0">
                <a:latin typeface="Calibri" pitchFamily="34" charset="0"/>
                <a:cs typeface="Calibri" pitchFamily="34" charset="0"/>
              </a:rPr>
              <a:t>Breedbeeldtelevisie (23%)</a:t>
            </a:r>
          </a:p>
          <a:p>
            <a:pPr lvl="1"/>
            <a:r>
              <a:rPr lang="en-US" sz="1400" b="0" dirty="0" err="1" smtClean="0">
                <a:latin typeface="Calibri" pitchFamily="34" charset="0"/>
                <a:cs typeface="Calibri" pitchFamily="34" charset="0"/>
              </a:rPr>
              <a:t>DVD speler (48%)</a:t>
            </a:r>
          </a:p>
          <a:p>
            <a:pPr lvl="1"/>
            <a:r>
              <a:rPr lang="en-US" sz="1400" b="0" dirty="0" err="1" smtClean="0">
                <a:latin typeface="Calibri" pitchFamily="34" charset="0"/>
                <a:cs typeface="Calibri" pitchFamily="34" charset="0"/>
              </a:rPr>
              <a:t>CD-(re)writer  (35%)</a:t>
            </a:r>
          </a:p>
          <a:p>
            <a:pPr lvl="1"/>
            <a:r>
              <a:rPr lang="en-US" sz="1400" b="0" dirty="0" err="1" smtClean="0">
                <a:latin typeface="Calibri" pitchFamily="34" charset="0"/>
                <a:cs typeface="Calibri" pitchFamily="34" charset="0"/>
              </a:rPr>
              <a:t>MP-3 speler(16%)</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Elektrische</a:t>
            </a:r>
            <a:r>
              <a:rPr lang="en-US" i="1" kern="1200" dirty="0" smtClean="0">
                <a:solidFill>
                  <a:srgbClr val="000099"/>
                </a:solidFill>
                <a:ea typeface="+mn-ea"/>
                <a:cs typeface="+mn-cs"/>
              </a:rPr>
              <a:t> </a:t>
            </a:r>
            <a:r>
              <a:rPr lang="en-US" i="1" kern="1200" dirty="0" err="1" smtClean="0">
                <a:solidFill>
                  <a:srgbClr val="000099"/>
                </a:solidFill>
                <a:ea typeface="+mn-ea"/>
                <a:cs typeface="+mn-cs"/>
              </a:rPr>
              <a:t>apparaten</a:t>
            </a:r>
            <a:endParaRPr lang="en-US" i="1" kern="1200" dirty="0">
              <a:solidFill>
                <a:srgbClr val="000099"/>
              </a:solidFill>
              <a:ea typeface="+mn-ea"/>
              <a:cs typeface="+mn-cs"/>
            </a:endParaRPr>
          </a:p>
        </p:txBody>
      </p:sp>
      <p:pic>
        <p:nvPicPr>
          <p:cNvPr id="11266" name="Picture 2"/>
          <p:cNvPicPr>
            <a:picLocks noChangeAspect="1" noChangeArrowheads="1"/>
          </p:cNvPicPr>
          <p:nvPr/>
        </p:nvPicPr>
        <p:blipFill>
          <a:blip r:embed="rId3" cstate="print"/>
          <a:srcRect/>
          <a:stretch>
            <a:fillRect/>
          </a:stretch>
        </p:blipFill>
        <p:spPr bwMode="auto">
          <a:xfrm>
            <a:off x="2362200" y="3831372"/>
            <a:ext cx="6543675" cy="2807553"/>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6400800" cy="5562600"/>
          </a:xfrm>
        </p:spPr>
        <p:txBody>
          <a:bodyPr/>
          <a:lstStyle/>
          <a:p>
            <a:r>
              <a:rPr lang="en-US" sz="1800" b="0" smtClean="0">
                <a:latin typeface="Calibri" pitchFamily="34" charset="0"/>
                <a:cs typeface="Calibri" pitchFamily="34" charset="0"/>
              </a:rPr>
              <a:t>Welke mogelijkheden hebben we om licht te maken?</a:t>
            </a:r>
          </a:p>
          <a:p>
            <a:pPr lvl="1"/>
            <a:r>
              <a:rPr lang="en-US" sz="1400" b="0" smtClean="0">
                <a:latin typeface="Calibri" pitchFamily="34" charset="0"/>
                <a:cs typeface="Calibri" pitchFamily="34" charset="0"/>
              </a:rPr>
              <a:t>Gloeilampen, halogeen, fluorescentie, natrium, LEDs, …</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Verlichting</a:t>
            </a:r>
            <a:endParaRPr lang="en-US" i="1" kern="1200" dirty="0" smtClean="0">
              <a:solidFill>
                <a:srgbClr val="000099"/>
              </a:solidFill>
              <a:ea typeface="+mn-ea"/>
              <a:cs typeface="+mn-cs"/>
            </a:endParaRPr>
          </a:p>
        </p:txBody>
      </p:sp>
      <p:pic>
        <p:nvPicPr>
          <p:cNvPr id="332802" name="Picture 2" descr="\\vmware-host\Shared Folders\Desktop\earth_lights.jpg"/>
          <p:cNvPicPr>
            <a:picLocks noChangeAspect="1" noChangeArrowheads="1"/>
          </p:cNvPicPr>
          <p:nvPr/>
        </p:nvPicPr>
        <p:blipFill>
          <a:blip r:embed="rId3" cstate="print"/>
          <a:srcRect/>
          <a:stretch>
            <a:fillRect/>
          </a:stretch>
        </p:blipFill>
        <p:spPr bwMode="auto">
          <a:xfrm>
            <a:off x="0" y="2362200"/>
            <a:ext cx="9144000" cy="4572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grpSp>
        <p:nvGrpSpPr>
          <p:cNvPr id="9" name="Groep 8"/>
          <p:cNvGrpSpPr/>
          <p:nvPr/>
        </p:nvGrpSpPr>
        <p:grpSpPr>
          <a:xfrm>
            <a:off x="4876800" y="638175"/>
            <a:ext cx="4267200" cy="6219825"/>
            <a:chOff x="4876800" y="638175"/>
            <a:chExt cx="4267200" cy="6219825"/>
          </a:xfrm>
        </p:grpSpPr>
        <p:pic>
          <p:nvPicPr>
            <p:cNvPr id="333826" name="Picture 2"/>
            <p:cNvPicPr>
              <a:picLocks noChangeAspect="1" noChangeArrowheads="1"/>
            </p:cNvPicPr>
            <p:nvPr/>
          </p:nvPicPr>
          <p:blipFill>
            <a:blip r:embed="rId3" cstate="print"/>
            <a:srcRect/>
            <a:stretch>
              <a:fillRect/>
            </a:stretch>
          </p:blipFill>
          <p:spPr bwMode="auto">
            <a:xfrm>
              <a:off x="4892936" y="638175"/>
              <a:ext cx="4251064" cy="6219825"/>
            </a:xfrm>
            <a:prstGeom prst="rect">
              <a:avLst/>
            </a:prstGeom>
            <a:noFill/>
            <a:ln w="9525">
              <a:noFill/>
              <a:miter lim="800000"/>
              <a:headEnd/>
              <a:tailEnd/>
            </a:ln>
          </p:spPr>
        </p:pic>
        <p:sp>
          <p:nvSpPr>
            <p:cNvPr id="7" name="Rechthoek 6"/>
            <p:cNvSpPr/>
            <p:nvPr/>
          </p:nvSpPr>
          <p:spPr bwMode="auto">
            <a:xfrm>
              <a:off x="4876800" y="914400"/>
              <a:ext cx="19812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sp>
        <p:nvSpPr>
          <p:cNvPr id="3" name="Tijdelijke aanduiding voor inhoud 2"/>
          <p:cNvSpPr>
            <a:spLocks noGrp="1"/>
          </p:cNvSpPr>
          <p:nvPr>
            <p:ph sz="half" idx="1"/>
          </p:nvPr>
        </p:nvSpPr>
        <p:spPr>
          <a:xfrm>
            <a:off x="152400" y="1219200"/>
            <a:ext cx="4724400" cy="5562600"/>
          </a:xfrm>
        </p:spPr>
        <p:txBody>
          <a:bodyPr/>
          <a:lstStyle/>
          <a:p>
            <a:r>
              <a:rPr lang="en-US" sz="1800" b="0" smtClean="0">
                <a:latin typeface="Calibri" pitchFamily="34" charset="0"/>
                <a:cs typeface="Calibri" pitchFamily="34" charset="0"/>
              </a:rPr>
              <a:t>Elektrische stroom gaat door een wolfraam draad</a:t>
            </a:r>
          </a:p>
          <a:p>
            <a:pPr lvl="1"/>
            <a:r>
              <a:rPr lang="en-US" sz="1400" b="0" smtClean="0">
                <a:latin typeface="Calibri" pitchFamily="34" charset="0"/>
                <a:cs typeface="Calibri" pitchFamily="34" charset="0"/>
              </a:rPr>
              <a:t>De draad is in vacuum of in gas (krypton, stikstof, etc.)</a:t>
            </a:r>
          </a:p>
          <a:p>
            <a:r>
              <a:rPr lang="en-US" sz="1800" b="0" smtClean="0">
                <a:latin typeface="Calibri" pitchFamily="34" charset="0"/>
                <a:cs typeface="Calibri" pitchFamily="34" charset="0"/>
              </a:rPr>
              <a:t>Lamp werkt als een zwarte straler</a:t>
            </a:r>
          </a:p>
          <a:p>
            <a:r>
              <a:rPr lang="en-US" sz="1800" b="0" smtClean="0">
                <a:latin typeface="Calibri" pitchFamily="34" charset="0"/>
                <a:cs typeface="Calibri" pitchFamily="34" charset="0"/>
              </a:rPr>
              <a:t>Enkel een kleine fractie is zichtbaar licht</a:t>
            </a:r>
          </a:p>
          <a:p>
            <a:pPr lvl="1"/>
            <a:r>
              <a:rPr lang="en-US" sz="1400" b="0" smtClean="0">
                <a:latin typeface="Calibri" pitchFamily="34" charset="0"/>
                <a:cs typeface="Calibri" pitchFamily="34" charset="0"/>
              </a:rPr>
              <a:t>De rest gaat verloren als warmte</a:t>
            </a:r>
          </a:p>
          <a:p>
            <a:r>
              <a:rPr lang="en-US" sz="1800" b="0" smtClean="0">
                <a:latin typeface="Calibri" pitchFamily="34" charset="0"/>
                <a:cs typeface="Calibri" pitchFamily="34" charset="0"/>
              </a:rPr>
              <a:t>Elektrische weerstand van wolfraam neemt toe met de temperatuur</a:t>
            </a:r>
          </a:p>
          <a:p>
            <a:pPr lvl="1"/>
            <a:r>
              <a:rPr lang="en-US" sz="1400" b="0" smtClean="0">
                <a:latin typeface="Calibri" pitchFamily="34" charset="0"/>
                <a:cs typeface="Calibri" pitchFamily="34" charset="0"/>
              </a:rPr>
              <a:t>Positieve terugkoppeling</a:t>
            </a:r>
          </a:p>
          <a:p>
            <a:r>
              <a:rPr lang="en-US" sz="1800" b="0" smtClean="0">
                <a:latin typeface="Calibri" pitchFamily="34" charset="0"/>
                <a:cs typeface="Calibri" pitchFamily="34" charset="0"/>
              </a:rPr>
              <a:t>Tijdens gebruik verdampt het wolfraam</a:t>
            </a:r>
          </a:p>
          <a:p>
            <a:pPr lvl="1"/>
            <a:r>
              <a:rPr lang="en-US" sz="1400" b="0" smtClean="0">
                <a:latin typeface="Calibri" pitchFamily="34" charset="0"/>
                <a:cs typeface="Calibri" pitchFamily="34" charset="0"/>
              </a:rPr>
              <a:t>De gloeidraad wordt dunner en breekt</a:t>
            </a:r>
          </a:p>
          <a:p>
            <a:pPr lvl="1"/>
            <a:r>
              <a:rPr lang="en-US" sz="1400" b="0" smtClean="0">
                <a:latin typeface="Calibri" pitchFamily="34" charset="0"/>
                <a:cs typeface="Calibri" pitchFamily="34" charset="0"/>
              </a:rPr>
              <a:t>Wolfraam slaat neer op de binnenkant van het glas</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Gloeilamp</a:t>
            </a:r>
            <a:endParaRPr lang="en-US" i="1" kern="1200" dirty="0" smtClean="0">
              <a:solidFill>
                <a:srgbClr val="000099"/>
              </a:solidFill>
              <a:ea typeface="+mn-ea"/>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724400" cy="5562600"/>
          </a:xfrm>
        </p:spPr>
        <p:txBody>
          <a:bodyPr/>
          <a:lstStyle/>
          <a:p>
            <a:r>
              <a:rPr lang="en-US" sz="1800" b="0" smtClean="0">
                <a:latin typeface="Calibri" pitchFamily="34" charset="0"/>
                <a:cs typeface="Calibri" pitchFamily="34" charset="0"/>
              </a:rPr>
              <a:t>Voeg halogeen toe aan het gas in de lamp</a:t>
            </a:r>
          </a:p>
          <a:p>
            <a:pPr lvl="1"/>
            <a:r>
              <a:rPr lang="en-US" sz="1400" b="0" smtClean="0">
                <a:latin typeface="Calibri" pitchFamily="34" charset="0"/>
                <a:cs typeface="Calibri" pitchFamily="34" charset="0"/>
              </a:rPr>
              <a:t>Het verdampte wolfraam gaat een verbinding aan</a:t>
            </a:r>
          </a:p>
          <a:p>
            <a:pPr lvl="2"/>
            <a:r>
              <a:rPr lang="en-US" sz="1200" b="0" smtClean="0">
                <a:latin typeface="Calibri" pitchFamily="34" charset="0"/>
                <a:cs typeface="Calibri" pitchFamily="34" charset="0"/>
              </a:rPr>
              <a:t>Wolfraam Oxyhalide wordt gevormd</a:t>
            </a:r>
          </a:p>
          <a:p>
            <a:pPr lvl="1"/>
            <a:r>
              <a:rPr lang="en-US" sz="1400" b="0" smtClean="0">
                <a:latin typeface="Calibri" pitchFamily="34" charset="0"/>
                <a:cs typeface="Calibri" pitchFamily="34" charset="0"/>
              </a:rPr>
              <a:t>Halide reist door de lamp en splitst op bij zeer hoge temperaturen</a:t>
            </a:r>
          </a:p>
          <a:p>
            <a:pPr lvl="1"/>
            <a:r>
              <a:rPr lang="en-US" sz="1400" b="0" smtClean="0">
                <a:latin typeface="Calibri" pitchFamily="34" charset="0"/>
                <a:cs typeface="Calibri" pitchFamily="34" charset="0"/>
              </a:rPr>
              <a:t>Wolfraam wordt op de gloeidraad neergeslagen</a:t>
            </a:r>
          </a:p>
          <a:p>
            <a:r>
              <a:rPr lang="en-US" sz="1800" b="0" smtClean="0">
                <a:latin typeface="Calibri" pitchFamily="34" charset="0"/>
                <a:cs typeface="Calibri" pitchFamily="34" charset="0"/>
              </a:rPr>
              <a:t>Drie voordelen</a:t>
            </a:r>
          </a:p>
          <a:p>
            <a:pPr lvl="1"/>
            <a:r>
              <a:rPr lang="en-US" sz="1400" b="0" smtClean="0">
                <a:latin typeface="Calibri" pitchFamily="34" charset="0"/>
                <a:cs typeface="Calibri" pitchFamily="34" charset="0"/>
              </a:rPr>
              <a:t>Het glas wordt niet zwart</a:t>
            </a:r>
          </a:p>
          <a:p>
            <a:pPr lvl="2"/>
            <a:r>
              <a:rPr lang="en-US" sz="1200" b="0" smtClean="0">
                <a:latin typeface="Calibri" pitchFamily="34" charset="0"/>
                <a:cs typeface="Calibri" pitchFamily="34" charset="0"/>
              </a:rPr>
              <a:t>Daarom kunnen we een kleinere lamp gebruiken</a:t>
            </a:r>
          </a:p>
          <a:p>
            <a:pPr lvl="1"/>
            <a:r>
              <a:rPr lang="en-US" sz="1400" b="0" smtClean="0">
                <a:latin typeface="Calibri" pitchFamily="34" charset="0"/>
                <a:cs typeface="Calibri" pitchFamily="34" charset="0"/>
              </a:rPr>
              <a:t>Langere levensduur</a:t>
            </a:r>
          </a:p>
          <a:p>
            <a:pPr lvl="1"/>
            <a:r>
              <a:rPr lang="en-US" sz="1400" b="0" smtClean="0">
                <a:latin typeface="Calibri" pitchFamily="34" charset="0"/>
                <a:cs typeface="Calibri" pitchFamily="34" charset="0"/>
              </a:rPr>
              <a:t>We kunnen bij hogere temperaturen werken</a:t>
            </a:r>
          </a:p>
          <a:p>
            <a:pPr lvl="2"/>
            <a:r>
              <a:rPr lang="en-US" sz="1200" b="0" smtClean="0">
                <a:latin typeface="Calibri" pitchFamily="34" charset="0"/>
                <a:cs typeface="Calibri" pitchFamily="34" charset="0"/>
              </a:rPr>
              <a:t>Met het maximum bij 800 nm</a:t>
            </a:r>
          </a:p>
          <a:p>
            <a:pPr lvl="2"/>
            <a:r>
              <a:rPr lang="en-US" sz="1200" b="0" smtClean="0">
                <a:latin typeface="Calibri" pitchFamily="34" charset="0"/>
                <a:cs typeface="Calibri" pitchFamily="34" charset="0"/>
              </a:rPr>
              <a:t>Hierdoor is de efficientie hoger</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Halogeen lamp</a:t>
            </a:r>
            <a:endParaRPr lang="en-US" i="1" kern="1200" dirty="0" smtClean="0">
              <a:solidFill>
                <a:srgbClr val="000099"/>
              </a:solidFill>
              <a:ea typeface="+mn-ea"/>
              <a:cs typeface="+mn-cs"/>
            </a:endParaRPr>
          </a:p>
        </p:txBody>
      </p:sp>
      <p:pic>
        <p:nvPicPr>
          <p:cNvPr id="334850" name="Picture 2"/>
          <p:cNvPicPr>
            <a:picLocks noChangeAspect="1" noChangeArrowheads="1"/>
          </p:cNvPicPr>
          <p:nvPr/>
        </p:nvPicPr>
        <p:blipFill>
          <a:blip r:embed="rId3" cstate="print"/>
          <a:srcRect/>
          <a:stretch>
            <a:fillRect/>
          </a:stretch>
        </p:blipFill>
        <p:spPr bwMode="auto">
          <a:xfrm>
            <a:off x="5105400" y="2066925"/>
            <a:ext cx="3923450"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828800" y="5715000"/>
            <a:ext cx="73152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35874" name="Picture 2"/>
          <p:cNvPicPr>
            <a:picLocks noChangeAspect="1" noChangeArrowheads="1"/>
          </p:cNvPicPr>
          <p:nvPr/>
        </p:nvPicPr>
        <p:blipFill>
          <a:blip r:embed="rId3" cstate="print"/>
          <a:srcRect/>
          <a:stretch>
            <a:fillRect/>
          </a:stretch>
        </p:blipFill>
        <p:spPr bwMode="auto">
          <a:xfrm>
            <a:off x="4251325" y="1752600"/>
            <a:ext cx="4892675" cy="5105400"/>
          </a:xfrm>
          <a:prstGeom prst="rect">
            <a:avLst/>
          </a:prstGeom>
          <a:noFill/>
          <a:ln w="9525">
            <a:noFill/>
            <a:miter lim="800000"/>
            <a:headEnd/>
            <a:tailEnd/>
          </a:ln>
        </p:spPr>
      </p:pic>
      <p:sp>
        <p:nvSpPr>
          <p:cNvPr id="3" name="Tijdelijke aanduiding voor inhoud 2"/>
          <p:cNvSpPr>
            <a:spLocks noGrp="1"/>
          </p:cNvSpPr>
          <p:nvPr>
            <p:ph sz="half" idx="1"/>
          </p:nvPr>
        </p:nvSpPr>
        <p:spPr>
          <a:xfrm>
            <a:off x="152400" y="1219200"/>
            <a:ext cx="4724400" cy="5562600"/>
          </a:xfrm>
        </p:spPr>
        <p:txBody>
          <a:bodyPr/>
          <a:lstStyle/>
          <a:p>
            <a:r>
              <a:rPr lang="en-US" sz="1800" b="0" smtClean="0">
                <a:latin typeface="Calibri" pitchFamily="34" charset="0"/>
                <a:cs typeface="Calibri" pitchFamily="34" charset="0"/>
              </a:rPr>
              <a:t>Twee belangrijke soorten</a:t>
            </a:r>
          </a:p>
          <a:p>
            <a:pPr lvl="1"/>
            <a:r>
              <a:rPr lang="en-US" sz="1400" b="0" smtClean="0">
                <a:latin typeface="Calibri" pitchFamily="34" charset="0"/>
                <a:cs typeface="Calibri" pitchFamily="34" charset="0"/>
              </a:rPr>
              <a:t>TL buis</a:t>
            </a:r>
            <a:endParaRPr lang="en-US" sz="1200" b="0" smtClean="0">
              <a:latin typeface="Calibri" pitchFamily="34" charset="0"/>
              <a:cs typeface="Calibri" pitchFamily="34" charset="0"/>
            </a:endParaRPr>
          </a:p>
          <a:p>
            <a:pPr lvl="1"/>
            <a:r>
              <a:rPr lang="en-US" sz="1400" b="0" smtClean="0">
                <a:latin typeface="Calibri" pitchFamily="34" charset="0"/>
                <a:cs typeface="Calibri" pitchFamily="34" charset="0"/>
              </a:rPr>
              <a:t>Spaarlamp</a:t>
            </a:r>
          </a:p>
          <a:p>
            <a:r>
              <a:rPr lang="en-US" sz="1800" b="0" smtClean="0">
                <a:latin typeface="Calibri" pitchFamily="34" charset="0"/>
                <a:cs typeface="Calibri" pitchFamily="34" charset="0"/>
              </a:rPr>
              <a:t>Gasontladingslamp</a:t>
            </a:r>
          </a:p>
          <a:p>
            <a:pPr lvl="1"/>
            <a:r>
              <a:rPr lang="en-US" sz="1400" b="0" smtClean="0">
                <a:latin typeface="Calibri" pitchFamily="34" charset="0"/>
                <a:cs typeface="Calibri" pitchFamily="34" charset="0"/>
              </a:rPr>
              <a:t>Inelastische botsingen van elektronen met kwikatomen</a:t>
            </a:r>
          </a:p>
          <a:p>
            <a:pPr lvl="1"/>
            <a:r>
              <a:rPr lang="en-US" sz="1400" b="0" smtClean="0">
                <a:latin typeface="Calibri" pitchFamily="34" charset="0"/>
                <a:cs typeface="Calibri" pitchFamily="34" charset="0"/>
              </a:rPr>
              <a:t>Kwik zend UV fotonen uit</a:t>
            </a:r>
          </a:p>
          <a:p>
            <a:pPr lvl="1"/>
            <a:r>
              <a:rPr lang="en-US" sz="1400" b="0" smtClean="0">
                <a:latin typeface="Calibri" pitchFamily="34" charset="0"/>
                <a:cs typeface="Calibri" pitchFamily="34" charset="0"/>
              </a:rPr>
              <a:t>UV licht wordt door fosfor omgezet in zichtbaar licht</a:t>
            </a:r>
            <a:endParaRPr lang="en-US" sz="12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Fluorescentie lamp</a:t>
            </a:r>
            <a:endParaRPr lang="en-US" i="1" kern="1200" dirty="0" smtClean="0">
              <a:solidFill>
                <a:srgbClr val="000099"/>
              </a:solidFill>
              <a:ea typeface="+mn-ea"/>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828800" y="5715000"/>
            <a:ext cx="73152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724400" cy="5562600"/>
          </a:xfrm>
        </p:spPr>
        <p:txBody>
          <a:bodyPr/>
          <a:lstStyle/>
          <a:p>
            <a:r>
              <a:rPr lang="en-US" sz="1800" b="0" smtClean="0">
                <a:latin typeface="Calibri" pitchFamily="34" charset="0"/>
                <a:cs typeface="Calibri" pitchFamily="34" charset="0"/>
              </a:rPr>
              <a:t>Natriumgas-ontladings lampen</a:t>
            </a:r>
          </a:p>
          <a:p>
            <a:r>
              <a:rPr lang="en-US" sz="1800" b="0" smtClean="0">
                <a:latin typeface="Calibri" pitchFamily="34" charset="0"/>
                <a:cs typeface="Calibri" pitchFamily="34" charset="0"/>
              </a:rPr>
              <a:t>Lage druk lampen</a:t>
            </a:r>
          </a:p>
          <a:p>
            <a:pPr lvl="1"/>
            <a:r>
              <a:rPr lang="en-US" sz="1400" b="0" smtClean="0">
                <a:latin typeface="Calibri" pitchFamily="34" charset="0"/>
                <a:cs typeface="Calibri" pitchFamily="34" charset="0"/>
              </a:rPr>
              <a:t>Hebben enkel oranje kleur van 2 spectraal lijnen</a:t>
            </a:r>
          </a:p>
          <a:p>
            <a:r>
              <a:rPr lang="en-US" sz="1600" b="0" smtClean="0">
                <a:latin typeface="Calibri" pitchFamily="34" charset="0"/>
                <a:cs typeface="Calibri" pitchFamily="34" charset="0"/>
              </a:rPr>
              <a:t>Hoge-druk lampen</a:t>
            </a:r>
          </a:p>
          <a:p>
            <a:pPr lvl="1"/>
            <a:r>
              <a:rPr lang="en-US" sz="1200" b="0" smtClean="0">
                <a:latin typeface="Calibri" pitchFamily="34" charset="0"/>
                <a:cs typeface="Calibri" pitchFamily="34" charset="0"/>
              </a:rPr>
              <a:t>Hebben een “breder” spectrum vanwege het aanwezige kwik</a:t>
            </a:r>
          </a:p>
          <a:p>
            <a:r>
              <a:rPr lang="en-US" sz="1600" b="0" smtClean="0">
                <a:latin typeface="Calibri" pitchFamily="34" charset="0"/>
                <a:cs typeface="Calibri" pitchFamily="34" charset="0"/>
              </a:rPr>
              <a:t>Natrium straatlampen zijn de meest efficiente manier om met elektriciteit licht te produceren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Straatverlichting</a:t>
            </a:r>
            <a:endParaRPr lang="en-US" i="1" kern="1200" dirty="0" smtClean="0">
              <a:solidFill>
                <a:srgbClr val="000099"/>
              </a:solidFill>
              <a:ea typeface="+mn-ea"/>
              <a:cs typeface="+mn-cs"/>
            </a:endParaRPr>
          </a:p>
        </p:txBody>
      </p:sp>
      <p:pic>
        <p:nvPicPr>
          <p:cNvPr id="336898" name="Picture 2"/>
          <p:cNvPicPr>
            <a:picLocks noChangeAspect="1" noChangeArrowheads="1"/>
          </p:cNvPicPr>
          <p:nvPr/>
        </p:nvPicPr>
        <p:blipFill>
          <a:blip r:embed="rId3" cstate="print"/>
          <a:srcRect/>
          <a:stretch>
            <a:fillRect/>
          </a:stretch>
        </p:blipFill>
        <p:spPr bwMode="auto">
          <a:xfrm>
            <a:off x="6946106" y="1066800"/>
            <a:ext cx="2121694" cy="2743200"/>
          </a:xfrm>
          <a:prstGeom prst="rect">
            <a:avLst/>
          </a:prstGeom>
          <a:noFill/>
          <a:ln w="9525">
            <a:noFill/>
            <a:miter lim="800000"/>
            <a:headEnd/>
            <a:tailEnd/>
          </a:ln>
        </p:spPr>
      </p:pic>
      <p:pic>
        <p:nvPicPr>
          <p:cNvPr id="336899" name="Picture 3"/>
          <p:cNvPicPr>
            <a:picLocks noChangeAspect="1" noChangeArrowheads="1"/>
          </p:cNvPicPr>
          <p:nvPr/>
        </p:nvPicPr>
        <p:blipFill>
          <a:blip r:embed="rId4" cstate="print"/>
          <a:srcRect/>
          <a:stretch>
            <a:fillRect/>
          </a:stretch>
        </p:blipFill>
        <p:spPr bwMode="auto">
          <a:xfrm>
            <a:off x="0" y="3911435"/>
            <a:ext cx="9144000" cy="29465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1828800" y="5715000"/>
            <a:ext cx="73152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4800600" cy="5562600"/>
          </a:xfrm>
        </p:spPr>
        <p:txBody>
          <a:bodyPr/>
          <a:lstStyle/>
          <a:p>
            <a:r>
              <a:rPr lang="en-US" sz="1800" b="0" smtClean="0">
                <a:latin typeface="Calibri" pitchFamily="34" charset="0"/>
                <a:cs typeface="Calibri" pitchFamily="34" charset="0"/>
              </a:rPr>
              <a:t>Gebaseerd op halfgeleiders</a:t>
            </a:r>
          </a:p>
          <a:p>
            <a:pPr lvl="1"/>
            <a:r>
              <a:rPr lang="en-US" sz="1400" b="0" smtClean="0">
                <a:latin typeface="Calibri" pitchFamily="34" charset="0"/>
                <a:cs typeface="Calibri" pitchFamily="34" charset="0"/>
              </a:rPr>
              <a:t>Fotonen worden uitgezonden als elektronen en gaten combineren</a:t>
            </a:r>
          </a:p>
          <a:p>
            <a:r>
              <a:rPr lang="en-US" sz="1800" b="0" smtClean="0">
                <a:latin typeface="Calibri" pitchFamily="34" charset="0"/>
                <a:cs typeface="Calibri" pitchFamily="34" charset="0"/>
              </a:rPr>
              <a:t>Aanvankelijk slechts bepaalde kleuren mogelijk</a:t>
            </a:r>
          </a:p>
          <a:p>
            <a:r>
              <a:rPr lang="en-US" sz="1800" b="0" smtClean="0">
                <a:latin typeface="Calibri" pitchFamily="34" charset="0"/>
                <a:cs typeface="Calibri" pitchFamily="34" charset="0"/>
              </a:rPr>
              <a:t>Witte LEDs</a:t>
            </a:r>
          </a:p>
          <a:p>
            <a:pPr lvl="1"/>
            <a:r>
              <a:rPr lang="en-US" sz="1200" b="0" smtClean="0">
                <a:latin typeface="Calibri" pitchFamily="34" charset="0"/>
                <a:cs typeface="Calibri" pitchFamily="34" charset="0"/>
              </a:rPr>
              <a:t>Gebaseerd op blauwe LEDs waarvan de binnenkant met fosfor is gecoat</a:t>
            </a:r>
          </a:p>
          <a:p>
            <a:pPr lvl="1"/>
            <a:r>
              <a:rPr lang="en-US" sz="1200" b="0" smtClean="0">
                <a:latin typeface="Calibri" pitchFamily="34" charset="0"/>
                <a:cs typeface="Calibri" pitchFamily="34" charset="0"/>
              </a:rPr>
              <a:t>De korte golflengte wordt in een lange golflengte omgezet via de Stokes verschuiving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LED lampen</a:t>
            </a:r>
            <a:endParaRPr lang="en-US" i="1" kern="1200" dirty="0" smtClean="0">
              <a:solidFill>
                <a:srgbClr val="000099"/>
              </a:solidFill>
              <a:ea typeface="+mn-ea"/>
              <a:cs typeface="+mn-cs"/>
            </a:endParaRPr>
          </a:p>
        </p:txBody>
      </p:sp>
      <p:pic>
        <p:nvPicPr>
          <p:cNvPr id="337922" name="Picture 2"/>
          <p:cNvPicPr>
            <a:picLocks noChangeAspect="1" noChangeArrowheads="1"/>
          </p:cNvPicPr>
          <p:nvPr/>
        </p:nvPicPr>
        <p:blipFill>
          <a:blip r:embed="rId3" cstate="print"/>
          <a:srcRect/>
          <a:stretch>
            <a:fillRect/>
          </a:stretch>
        </p:blipFill>
        <p:spPr bwMode="auto">
          <a:xfrm>
            <a:off x="5138737" y="2542693"/>
            <a:ext cx="4005263" cy="4315307"/>
          </a:xfrm>
          <a:prstGeom prst="rect">
            <a:avLst/>
          </a:prstGeom>
          <a:noFill/>
          <a:ln w="9525">
            <a:noFill/>
            <a:miter lim="800000"/>
            <a:headEnd/>
            <a:tailEnd/>
          </a:ln>
        </p:spPr>
      </p:pic>
      <p:pic>
        <p:nvPicPr>
          <p:cNvPr id="337923" name="Picture 3"/>
          <p:cNvPicPr>
            <a:picLocks noChangeAspect="1" noChangeArrowheads="1"/>
          </p:cNvPicPr>
          <p:nvPr/>
        </p:nvPicPr>
        <p:blipFill>
          <a:blip r:embed="rId4" cstate="print"/>
          <a:srcRect/>
          <a:stretch>
            <a:fillRect/>
          </a:stretch>
        </p:blipFill>
        <p:spPr bwMode="auto">
          <a:xfrm>
            <a:off x="0" y="4086225"/>
            <a:ext cx="4953000" cy="277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38946" name="Picture 2"/>
          <p:cNvPicPr>
            <a:picLocks noChangeAspect="1" noChangeArrowheads="1"/>
          </p:cNvPicPr>
          <p:nvPr/>
        </p:nvPicPr>
        <p:blipFill>
          <a:blip r:embed="rId3" cstate="print"/>
          <a:srcRect/>
          <a:stretch>
            <a:fillRect/>
          </a:stretch>
        </p:blipFill>
        <p:spPr bwMode="auto">
          <a:xfrm>
            <a:off x="4800600" y="1202634"/>
            <a:ext cx="4343400" cy="5712515"/>
          </a:xfrm>
          <a:prstGeom prst="rect">
            <a:avLst/>
          </a:prstGeom>
          <a:noFill/>
          <a:ln w="9525">
            <a:noFill/>
            <a:miter lim="800000"/>
            <a:headEnd/>
            <a:tailEnd/>
          </a:ln>
        </p:spPr>
      </p:pic>
      <p:sp>
        <p:nvSpPr>
          <p:cNvPr id="3" name="Tijdelijke aanduiding voor inhoud 2"/>
          <p:cNvSpPr>
            <a:spLocks noGrp="1"/>
          </p:cNvSpPr>
          <p:nvPr>
            <p:ph sz="half" idx="1"/>
          </p:nvPr>
        </p:nvSpPr>
        <p:spPr>
          <a:xfrm>
            <a:off x="152400" y="1219200"/>
            <a:ext cx="4800600" cy="5562600"/>
          </a:xfrm>
        </p:spPr>
        <p:txBody>
          <a:bodyPr/>
          <a:lstStyle/>
          <a:p>
            <a:r>
              <a:rPr lang="en-US" sz="1800" b="0" smtClean="0">
                <a:latin typeface="Calibri" pitchFamily="34" charset="0"/>
                <a:cs typeface="Calibri" pitchFamily="34" charset="0"/>
              </a:rPr>
              <a:t>Er bestaan grote verschillen in efficientie voor verschillende typen lampen</a:t>
            </a:r>
          </a:p>
          <a:p>
            <a:r>
              <a:rPr lang="en-US" sz="1800" b="0" smtClean="0">
                <a:latin typeface="Calibri" pitchFamily="34" charset="0"/>
                <a:cs typeface="Calibri" pitchFamily="34" charset="0"/>
              </a:rPr>
              <a:t>Onderzoek heeft laten zien dat LEDs mogelijk zijn met tot 200 lumen/W</a:t>
            </a:r>
          </a:p>
          <a:p>
            <a:pPr lvl="1"/>
            <a:r>
              <a:rPr lang="en-US" sz="1400" b="0" smtClean="0">
                <a:latin typeface="Calibri" pitchFamily="34" charset="0"/>
                <a:cs typeface="Calibri" pitchFamily="34" charset="0"/>
              </a:rPr>
              <a:t>Een 100 W gloeilamp geeft een lichtstroom van ongeveer 1200 lumen</a:t>
            </a:r>
          </a:p>
          <a:p>
            <a:pPr lvl="1"/>
            <a:r>
              <a:rPr lang="en-US" sz="1400" b="0" smtClean="0">
                <a:latin typeface="Calibri" pitchFamily="34" charset="0"/>
                <a:cs typeface="Calibri" pitchFamily="34" charset="0"/>
              </a:rPr>
              <a:t>Videoprojector tussen de 800 en 2000 lumen</a:t>
            </a:r>
          </a:p>
          <a:p>
            <a:r>
              <a:rPr lang="en-US" sz="1800" b="0" smtClean="0">
                <a:latin typeface="Calibri" pitchFamily="34" charset="0"/>
                <a:cs typeface="Calibri" pitchFamily="34" charset="0"/>
              </a:rPr>
              <a:t>De meeste landen faseren gloeilampen uit</a:t>
            </a:r>
          </a:p>
          <a:p>
            <a:r>
              <a:rPr lang="en-US" sz="1800" b="0" smtClean="0">
                <a:latin typeface="Calibri" pitchFamily="34" charset="0"/>
                <a:cs typeface="Calibri" pitchFamily="34" charset="0"/>
              </a:rPr>
              <a:t>Figuur</a:t>
            </a:r>
          </a:p>
          <a:p>
            <a:pPr lvl="1"/>
            <a:r>
              <a:rPr lang="en-US" sz="1400" b="0" smtClean="0">
                <a:latin typeface="Calibri" pitchFamily="34" charset="0"/>
                <a:cs typeface="Calibri" pitchFamily="34" charset="0"/>
              </a:rPr>
              <a:t>Vergelijking voor 3 uur per dag</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Efficientie van lampen</a:t>
            </a:r>
            <a:endParaRPr lang="en-US" i="1" kern="1200" dirty="0" smtClean="0">
              <a:solidFill>
                <a:srgbClr val="000099"/>
              </a:solidFill>
              <a:ea typeface="+mn-ea"/>
              <a:cs typeface="+mn-cs"/>
            </a:endParaRPr>
          </a:p>
        </p:txBody>
      </p:sp>
      <p:pic>
        <p:nvPicPr>
          <p:cNvPr id="338947" name="Picture 3"/>
          <p:cNvPicPr>
            <a:picLocks noChangeAspect="1" noChangeArrowheads="1"/>
          </p:cNvPicPr>
          <p:nvPr/>
        </p:nvPicPr>
        <p:blipFill>
          <a:blip r:embed="rId4" cstate="print"/>
          <a:srcRect/>
          <a:stretch>
            <a:fillRect/>
          </a:stretch>
        </p:blipFill>
        <p:spPr bwMode="auto">
          <a:xfrm>
            <a:off x="3065752" y="4191000"/>
            <a:ext cx="1644162"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7543800" cy="5562600"/>
          </a:xfrm>
        </p:spPr>
        <p:txBody>
          <a:bodyPr/>
          <a:lstStyle/>
          <a:p>
            <a:r>
              <a:rPr lang="en-US" sz="1800" b="0" smtClean="0">
                <a:latin typeface="Calibri" pitchFamily="34" charset="0"/>
                <a:cs typeface="Calibri" pitchFamily="34" charset="0"/>
              </a:rPr>
              <a:t>Neem aan dat we een twee-persoons huishouden hebben</a:t>
            </a:r>
          </a:p>
          <a:p>
            <a:endParaRPr lang="en-US" sz="1800" b="0" smtClean="0">
              <a:solidFill>
                <a:srgbClr val="0070C0"/>
              </a:solidFill>
              <a:latin typeface="Calibri" pitchFamily="34" charset="0"/>
              <a:cs typeface="Calibri" pitchFamily="34" charset="0"/>
            </a:endParaRPr>
          </a:p>
          <a:p>
            <a:endParaRPr lang="en-US" sz="1800" b="0" smtClean="0">
              <a:solidFill>
                <a:srgbClr val="0070C0"/>
              </a:solidFill>
              <a:latin typeface="Calibri" pitchFamily="34" charset="0"/>
              <a:cs typeface="Calibri" pitchFamily="34" charset="0"/>
            </a:endParaRPr>
          </a:p>
          <a:p>
            <a:endParaRPr lang="en-US" sz="1800" b="0" smtClean="0">
              <a:solidFill>
                <a:srgbClr val="0070C0"/>
              </a:solidFill>
              <a:latin typeface="Calibri" pitchFamily="34" charset="0"/>
              <a:cs typeface="Calibri" pitchFamily="34" charset="0"/>
            </a:endParaRPr>
          </a:p>
          <a:p>
            <a:endParaRPr lang="en-US" sz="1800" b="0" smtClean="0">
              <a:solidFill>
                <a:srgbClr val="0070C0"/>
              </a:solidFill>
              <a:latin typeface="Calibri" pitchFamily="34" charset="0"/>
              <a:cs typeface="Calibri" pitchFamily="34" charset="0"/>
            </a:endParaRPr>
          </a:p>
          <a:p>
            <a:endParaRPr lang="en-US" sz="1800" b="0" smtClean="0">
              <a:solidFill>
                <a:srgbClr val="0070C0"/>
              </a:solidFill>
              <a:latin typeface="Calibri" pitchFamily="34" charset="0"/>
              <a:cs typeface="Calibri" pitchFamily="34" charset="0"/>
            </a:endParaRPr>
          </a:p>
          <a:p>
            <a:r>
              <a:rPr lang="en-US" sz="1800" b="0" smtClean="0">
                <a:latin typeface="Calibri" pitchFamily="34" charset="0"/>
                <a:cs typeface="Calibri" pitchFamily="34" charset="0"/>
              </a:rPr>
              <a:t>Dat geeft 2.7 kWh/d per persoon</a:t>
            </a:r>
          </a:p>
          <a:p>
            <a:r>
              <a:rPr lang="en-US" sz="1800" b="0" smtClean="0">
                <a:latin typeface="Calibri" pitchFamily="34" charset="0"/>
                <a:cs typeface="Calibri" pitchFamily="34" charset="0"/>
              </a:rPr>
              <a:t>Neem aan dat we ook licht hebben op ons werk, dan 4 kWh/d-pp</a:t>
            </a: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Hoe zit het met straatverlichting?</a:t>
            </a:r>
          </a:p>
          <a:p>
            <a:pPr lvl="1"/>
            <a:r>
              <a:rPr lang="en-US" sz="1400" b="0" smtClean="0">
                <a:latin typeface="Calibri" pitchFamily="34" charset="0"/>
                <a:cs typeface="Calibri" pitchFamily="34" charset="0"/>
              </a:rPr>
              <a:t>1 straatlamp per 10 personen</a:t>
            </a:r>
          </a:p>
          <a:p>
            <a:pPr lvl="1"/>
            <a:r>
              <a:rPr lang="en-US" sz="1400" b="0" smtClean="0">
                <a:latin typeface="Calibri" pitchFamily="34" charset="0"/>
                <a:cs typeface="Calibri" pitchFamily="34" charset="0"/>
              </a:rPr>
              <a:t>100 W natriumlamp </a:t>
            </a:r>
          </a:p>
          <a:p>
            <a:pPr lvl="1"/>
            <a:r>
              <a:rPr lang="en-US" sz="1400" b="0" smtClean="0">
                <a:latin typeface="Calibri" pitchFamily="34" charset="0"/>
                <a:cs typeface="Calibri" pitchFamily="34" charset="0"/>
              </a:rPr>
              <a:t>10 uur per dag</a:t>
            </a:r>
          </a:p>
          <a:p>
            <a:pPr lvl="1"/>
            <a:r>
              <a:rPr lang="en-US" sz="1400" b="0" smtClean="0">
                <a:latin typeface="Calibri" pitchFamily="34" charset="0"/>
                <a:cs typeface="Calibri" pitchFamily="34" charset="0"/>
              </a:rPr>
              <a:t>Dat geeft 0.1 kWh/d-pp</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Wat zetten we op de balans?</a:t>
            </a:r>
            <a:endParaRPr lang="en-US" i="1" kern="1200" dirty="0" smtClean="0">
              <a:solidFill>
                <a:srgbClr val="000099"/>
              </a:solidFill>
              <a:ea typeface="+mn-ea"/>
              <a:cs typeface="+mn-cs"/>
            </a:endParaRPr>
          </a:p>
        </p:txBody>
      </p:sp>
      <p:pic>
        <p:nvPicPr>
          <p:cNvPr id="339970" name="Picture 2"/>
          <p:cNvPicPr>
            <a:picLocks noChangeAspect="1" noChangeArrowheads="1"/>
          </p:cNvPicPr>
          <p:nvPr/>
        </p:nvPicPr>
        <p:blipFill>
          <a:blip r:embed="rId3" cstate="print"/>
          <a:srcRect/>
          <a:stretch>
            <a:fillRect/>
          </a:stretch>
        </p:blipFill>
        <p:spPr bwMode="auto">
          <a:xfrm>
            <a:off x="1752601" y="1600200"/>
            <a:ext cx="5410199" cy="1319896"/>
          </a:xfrm>
          <a:prstGeom prst="rect">
            <a:avLst/>
          </a:prstGeom>
          <a:noFill/>
          <a:ln w="9525">
            <a:noFill/>
            <a:miter lim="800000"/>
            <a:headEnd/>
            <a:tailEnd/>
          </a:ln>
        </p:spPr>
      </p:pic>
      <p:grpSp>
        <p:nvGrpSpPr>
          <p:cNvPr id="29" name="Groep 28"/>
          <p:cNvGrpSpPr/>
          <p:nvPr/>
        </p:nvGrpSpPr>
        <p:grpSpPr>
          <a:xfrm>
            <a:off x="7531768" y="2169696"/>
            <a:ext cx="1295400" cy="4531896"/>
            <a:chOff x="7531768" y="2169696"/>
            <a:chExt cx="1295400" cy="4531896"/>
          </a:xfrm>
        </p:grpSpPr>
        <p:sp>
          <p:nvSpPr>
            <p:cNvPr id="13" name="Rechthoek 12"/>
            <p:cNvSpPr/>
            <p:nvPr/>
          </p:nvSpPr>
          <p:spPr bwMode="auto">
            <a:xfrm>
              <a:off x="7531768" y="2169696"/>
              <a:ext cx="1295400" cy="4531896"/>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4" name="Groep 19"/>
            <p:cNvGrpSpPr/>
            <p:nvPr/>
          </p:nvGrpSpPr>
          <p:grpSpPr>
            <a:xfrm>
              <a:off x="7620000" y="4319336"/>
              <a:ext cx="1143000" cy="838200"/>
              <a:chOff x="7696200" y="5334000"/>
              <a:chExt cx="1143000" cy="838200"/>
            </a:xfrm>
          </p:grpSpPr>
          <p:sp>
            <p:nvSpPr>
              <p:cNvPr id="18" name="Rechthoek 17"/>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5" name="Groep 18"/>
            <p:cNvGrpSpPr/>
            <p:nvPr/>
          </p:nvGrpSpPr>
          <p:grpSpPr>
            <a:xfrm>
              <a:off x="7620000" y="5197640"/>
              <a:ext cx="1143000" cy="1431760"/>
              <a:chOff x="6324600" y="5486400"/>
              <a:chExt cx="1143000" cy="838200"/>
            </a:xfrm>
          </p:grpSpPr>
          <p:sp>
            <p:nvSpPr>
              <p:cNvPr id="16" name="Rechthoek 15"/>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6" name="Groep 19"/>
            <p:cNvGrpSpPr/>
            <p:nvPr/>
          </p:nvGrpSpPr>
          <p:grpSpPr>
            <a:xfrm>
              <a:off x="7620000" y="3124200"/>
              <a:ext cx="1143000" cy="1155032"/>
              <a:chOff x="7696200" y="5334000"/>
              <a:chExt cx="1143000" cy="838200"/>
            </a:xfrm>
          </p:grpSpPr>
          <p:sp>
            <p:nvSpPr>
              <p:cNvPr id="21" name="Rechthoek 20"/>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2" name="Tekstvak 21"/>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nvGrpSpPr>
            <p:cNvPr id="28" name="Groep 27"/>
            <p:cNvGrpSpPr/>
            <p:nvPr/>
          </p:nvGrpSpPr>
          <p:grpSpPr>
            <a:xfrm>
              <a:off x="7620000" y="2679032"/>
              <a:ext cx="1143000" cy="409072"/>
              <a:chOff x="7620000" y="2257928"/>
              <a:chExt cx="1143000" cy="409072"/>
            </a:xfrm>
          </p:grpSpPr>
          <p:sp>
            <p:nvSpPr>
              <p:cNvPr id="23" name="Rechthoek 22"/>
              <p:cNvSpPr/>
              <p:nvPr/>
            </p:nvSpPr>
            <p:spPr bwMode="auto">
              <a:xfrm>
                <a:off x="7620000" y="225792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4" name="Tekstvak 23"/>
              <p:cNvSpPr txBox="1"/>
              <p:nvPr/>
            </p:nvSpPr>
            <p:spPr>
              <a:xfrm>
                <a:off x="7721645" y="2286000"/>
                <a:ext cx="93070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 </a:t>
                </a:r>
                <a:r>
                  <a:rPr lang="nl-NL" sz="1400" b="1" smtClean="0">
                    <a:latin typeface="Calibri" pitchFamily="34" charset="0"/>
                    <a:cs typeface="Calibri" pitchFamily="34" charset="0"/>
                  </a:rPr>
                  <a:t>5</a:t>
                </a:r>
              </a:p>
            </p:txBody>
          </p:sp>
        </p:grpSp>
        <p:grpSp>
          <p:nvGrpSpPr>
            <p:cNvPr id="27" name="Groep 26"/>
            <p:cNvGrpSpPr/>
            <p:nvPr/>
          </p:nvGrpSpPr>
          <p:grpSpPr>
            <a:xfrm>
              <a:off x="7620000" y="2237872"/>
              <a:ext cx="1143000" cy="409072"/>
              <a:chOff x="7620000" y="1816768"/>
              <a:chExt cx="1143000" cy="409072"/>
            </a:xfrm>
          </p:grpSpPr>
          <p:sp>
            <p:nvSpPr>
              <p:cNvPr id="25" name="Rechthoek 24"/>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6" name="Tekstvak 25"/>
              <p:cNvSpPr txBox="1"/>
              <p:nvPr/>
            </p:nvSpPr>
            <p:spPr>
              <a:xfrm>
                <a:off x="7848638" y="1844840"/>
                <a:ext cx="67672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licht: </a:t>
                </a:r>
                <a:r>
                  <a:rPr lang="nl-NL" sz="1400" b="1" smtClean="0">
                    <a:latin typeface="Calibri" pitchFamily="34" charset="0"/>
                    <a:cs typeface="Calibri" pitchFamily="34" charset="0"/>
                  </a:rPr>
                  <a:t>4</a:t>
                </a:r>
              </a:p>
            </p:txBody>
          </p:sp>
        </p:gr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381000" y="1219200"/>
            <a:ext cx="5486400" cy="3505200"/>
          </a:xfrm>
        </p:spPr>
        <p:txBody>
          <a:bodyPr/>
          <a:lstStyle/>
          <a:p>
            <a:r>
              <a:rPr lang="en-US" sz="1800" b="0" smtClean="0">
                <a:latin typeface="Calibri" pitchFamily="34" charset="0"/>
                <a:cs typeface="Calibri" pitchFamily="34" charset="0"/>
              </a:rPr>
              <a:t>Brandstof (benzine, diesel) zijn koolwaterstoffen</a:t>
            </a:r>
          </a:p>
          <a:p>
            <a:pPr lvl="1"/>
            <a:r>
              <a:rPr lang="en-US" sz="1400" b="0" smtClean="0">
                <a:latin typeface="Calibri" pitchFamily="34" charset="0"/>
                <a:cs typeface="Calibri" pitchFamily="34" charset="0"/>
              </a:rPr>
              <a:t>Boter is ook een koolwaterstof</a:t>
            </a:r>
          </a:p>
          <a:p>
            <a:pPr lvl="2"/>
            <a:r>
              <a:rPr lang="en-US" sz="1000" b="0" smtClean="0">
                <a:latin typeface="Calibri" pitchFamily="34" charset="0"/>
                <a:cs typeface="Calibri" pitchFamily="34" charset="0"/>
              </a:rPr>
              <a:t>Energieinhoud: 900 kCal per 100 gram (3080 kJ per 100 g)</a:t>
            </a:r>
          </a:p>
          <a:p>
            <a:pPr lvl="2"/>
            <a:r>
              <a:rPr lang="en-US" sz="1000" b="0" smtClean="0">
                <a:latin typeface="Calibri" pitchFamily="34" charset="0"/>
                <a:cs typeface="Calibri" pitchFamily="34" charset="0"/>
              </a:rPr>
              <a:t>Dat is 8 kWh / kg  (met 1 J = 1 Ws)</a:t>
            </a:r>
          </a:p>
          <a:p>
            <a:pPr lvl="1"/>
            <a:r>
              <a:rPr lang="en-US" sz="1400" b="0" smtClean="0">
                <a:latin typeface="Calibri" pitchFamily="34" charset="0"/>
                <a:cs typeface="Calibri" pitchFamily="34" charset="0"/>
              </a:rPr>
              <a:t>De dichtheid is ongeveer 0.8 kg/liter</a:t>
            </a:r>
          </a:p>
          <a:p>
            <a:pPr lvl="1"/>
            <a:r>
              <a:rPr lang="en-US" sz="1400" b="0" smtClean="0">
                <a:latin typeface="Calibri" pitchFamily="34" charset="0"/>
                <a:cs typeface="Calibri" pitchFamily="34" charset="0"/>
              </a:rPr>
              <a:t>Dan vinden we  8 kWh/kg x 0.8 kg /l = 7 kWh per liter</a:t>
            </a:r>
          </a:p>
          <a:p>
            <a:pPr lvl="1"/>
            <a:r>
              <a:rPr lang="en-US" sz="1400" b="0" smtClean="0">
                <a:latin typeface="Calibri" pitchFamily="34" charset="0"/>
                <a:cs typeface="Calibri" pitchFamily="34" charset="0"/>
              </a:rPr>
              <a:t>De echte waarden zijn</a:t>
            </a:r>
          </a:p>
          <a:p>
            <a:pPr lvl="2"/>
            <a:r>
              <a:rPr lang="en-US" sz="1000" b="0" smtClean="0">
                <a:latin typeface="Calibri" pitchFamily="34" charset="0"/>
                <a:cs typeface="Calibri" pitchFamily="34" charset="0"/>
              </a:rPr>
              <a:t>Benzine 9.7 kWh/l</a:t>
            </a:r>
          </a:p>
          <a:p>
            <a:pPr lvl="2"/>
            <a:r>
              <a:rPr lang="en-US" sz="1000" b="0" smtClean="0">
                <a:latin typeface="Calibri" pitchFamily="34" charset="0"/>
                <a:cs typeface="Calibri" pitchFamily="34" charset="0"/>
              </a:rPr>
              <a:t>Diesel 10.7 kWh/l</a:t>
            </a:r>
          </a:p>
          <a:p>
            <a:pPr lvl="2"/>
            <a:r>
              <a:rPr lang="en-US" sz="1000" b="0" smtClean="0">
                <a:latin typeface="Calibri" pitchFamily="34" charset="0"/>
                <a:cs typeface="Calibri" pitchFamily="34" charset="0"/>
              </a:rPr>
              <a:t>Kerosine 10.4 kWh/l</a:t>
            </a:r>
          </a:p>
          <a:p>
            <a:r>
              <a:rPr lang="en-US" sz="1800" b="0" smtClean="0">
                <a:latin typeface="Calibri" pitchFamily="34" charset="0"/>
                <a:cs typeface="Calibri" pitchFamily="34" charset="0"/>
              </a:rPr>
              <a:t>Onze keukentafel schatting was zo slecht nog niet</a:t>
            </a:r>
          </a:p>
          <a:p>
            <a:r>
              <a:rPr lang="en-US" sz="1800" b="0" smtClean="0">
                <a:latin typeface="Calibri" pitchFamily="34" charset="0"/>
                <a:cs typeface="Calibri" pitchFamily="34" charset="0"/>
              </a:rPr>
              <a:t>Invullen levert</a:t>
            </a:r>
          </a:p>
          <a:p>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Hoeveel energie verbruikt een auto?</a:t>
            </a:r>
            <a:endParaRPr lang="en-US" i="1" kern="1200" dirty="0" smtClean="0">
              <a:solidFill>
                <a:srgbClr val="000099"/>
              </a:solidFill>
              <a:ea typeface="+mn-ea"/>
              <a:cs typeface="+mn-cs"/>
            </a:endParaRPr>
          </a:p>
        </p:txBody>
      </p:sp>
      <p:graphicFrame>
        <p:nvGraphicFramePr>
          <p:cNvPr id="281604" name="Object 4"/>
          <p:cNvGraphicFramePr>
            <a:graphicFrameLocks noChangeAspect="1"/>
          </p:cNvGraphicFramePr>
          <p:nvPr/>
        </p:nvGraphicFramePr>
        <p:xfrm>
          <a:off x="1435100" y="4343400"/>
          <a:ext cx="5041900" cy="419100"/>
        </p:xfrm>
        <a:graphic>
          <a:graphicData uri="http://schemas.openxmlformats.org/presentationml/2006/ole">
            <p:oleObj spid="_x0000_s303106" name="Equation" r:id="rId3" imgW="5041800" imgH="419040" progId="Equation.DSMT4">
              <p:embed/>
            </p:oleObj>
          </a:graphicData>
        </a:graphic>
      </p:graphicFrame>
      <p:pic>
        <p:nvPicPr>
          <p:cNvPr id="303107" name="Picture 3"/>
          <p:cNvPicPr>
            <a:picLocks noChangeAspect="1" noChangeArrowheads="1"/>
          </p:cNvPicPr>
          <p:nvPr/>
        </p:nvPicPr>
        <p:blipFill>
          <a:blip r:embed="rId4" cstate="print"/>
          <a:srcRect/>
          <a:stretch>
            <a:fillRect/>
          </a:stretch>
        </p:blipFill>
        <p:spPr bwMode="auto">
          <a:xfrm>
            <a:off x="-1" y="4953000"/>
            <a:ext cx="2483303" cy="1905000"/>
          </a:xfrm>
          <a:prstGeom prst="rect">
            <a:avLst/>
          </a:prstGeom>
          <a:noFill/>
          <a:ln w="9525">
            <a:noFill/>
            <a:miter lim="800000"/>
            <a:headEnd/>
            <a:tailEnd/>
          </a:ln>
        </p:spPr>
      </p:pic>
      <p:graphicFrame>
        <p:nvGraphicFramePr>
          <p:cNvPr id="303108" name="Object 4"/>
          <p:cNvGraphicFramePr>
            <a:graphicFrameLocks noChangeAspect="1"/>
          </p:cNvGraphicFramePr>
          <p:nvPr/>
        </p:nvGraphicFramePr>
        <p:xfrm>
          <a:off x="2919664" y="4940300"/>
          <a:ext cx="2667000" cy="393700"/>
        </p:xfrm>
        <a:graphic>
          <a:graphicData uri="http://schemas.openxmlformats.org/presentationml/2006/ole">
            <p:oleObj spid="_x0000_s303108" name="Equation" r:id="rId5" imgW="2666880" imgH="393480" progId="Equation.DSMT4">
              <p:embed/>
            </p:oleObj>
          </a:graphicData>
        </a:graphic>
      </p:graphicFrame>
      <p:grpSp>
        <p:nvGrpSpPr>
          <p:cNvPr id="17" name="Groep 16"/>
          <p:cNvGrpSpPr/>
          <p:nvPr/>
        </p:nvGrpSpPr>
        <p:grpSpPr>
          <a:xfrm>
            <a:off x="6248400" y="4800600"/>
            <a:ext cx="2514600" cy="2057400"/>
            <a:chOff x="6248400" y="4800600"/>
            <a:chExt cx="2514600" cy="2057400"/>
          </a:xfrm>
        </p:grpSpPr>
        <p:sp>
          <p:nvSpPr>
            <p:cNvPr id="11" name="Rechthoek 10"/>
            <p:cNvSpPr/>
            <p:nvPr/>
          </p:nvSpPr>
          <p:spPr bwMode="auto">
            <a:xfrm>
              <a:off x="6248400" y="4800600"/>
              <a:ext cx="2514600" cy="2057400"/>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2" name="Rechthoek 11"/>
            <p:cNvSpPr/>
            <p:nvPr/>
          </p:nvSpPr>
          <p:spPr bwMode="auto">
            <a:xfrm>
              <a:off x="6324600" y="59436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3" name="Tekstvak 12"/>
            <p:cNvSpPr txBox="1"/>
            <p:nvPr/>
          </p:nvSpPr>
          <p:spPr>
            <a:xfrm>
              <a:off x="6428168" y="60446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sp>
          <p:nvSpPr>
            <p:cNvPr id="15" name="Tekstvak 14"/>
            <p:cNvSpPr txBox="1"/>
            <p:nvPr/>
          </p:nvSpPr>
          <p:spPr>
            <a:xfrm>
              <a:off x="7601528" y="4876800"/>
              <a:ext cx="1046016" cy="307777"/>
            </a:xfrm>
            <a:prstGeom prst="rect">
              <a:avLst/>
            </a:prstGeom>
            <a:solidFill>
              <a:schemeClr val="bg1"/>
            </a:solidFill>
            <a:ln w="19050">
              <a:noFill/>
            </a:ln>
          </p:spPr>
          <p:txBody>
            <a:bodyPr wrap="square" rtlCol="0">
              <a:spAutoFit/>
            </a:bodyPr>
            <a:lstStyle/>
            <a:p>
              <a:pPr algn="ctr"/>
              <a:r>
                <a:rPr lang="nl-NL" sz="1400" smtClean="0">
                  <a:latin typeface="Calibri" pitchFamily="34" charset="0"/>
                  <a:cs typeface="Calibri" pitchFamily="34" charset="0"/>
                </a:rPr>
                <a:t>Productie</a:t>
              </a:r>
              <a:endParaRPr lang="nl-NL" sz="1400" dirty="0" err="1" smtClean="0">
                <a:latin typeface="Calibri" pitchFamily="34" charset="0"/>
                <a:cs typeface="Calibri" pitchFamily="34" charset="0"/>
              </a:endParaRPr>
            </a:p>
          </p:txBody>
        </p:sp>
        <p:sp>
          <p:nvSpPr>
            <p:cNvPr id="16" name="Tekstvak 15"/>
            <p:cNvSpPr txBox="1"/>
            <p:nvPr/>
          </p:nvSpPr>
          <p:spPr>
            <a:xfrm>
              <a:off x="6324600" y="4876800"/>
              <a:ext cx="1143000" cy="307777"/>
            </a:xfrm>
            <a:prstGeom prst="rect">
              <a:avLst/>
            </a:prstGeom>
            <a:solidFill>
              <a:schemeClr val="bg1"/>
            </a:solidFill>
            <a:ln w="19050">
              <a:noFill/>
            </a:ln>
          </p:spPr>
          <p:txBody>
            <a:bodyPr wrap="square" rtlCol="0">
              <a:spAutoFit/>
            </a:bodyPr>
            <a:lstStyle/>
            <a:p>
              <a:pPr algn="ctr"/>
              <a:r>
                <a:rPr lang="nl-NL" sz="1400" smtClean="0">
                  <a:latin typeface="Calibri" pitchFamily="34" charset="0"/>
                  <a:cs typeface="Calibri" pitchFamily="34" charset="0"/>
                </a:rPr>
                <a:t>Consumptie</a:t>
              </a:r>
              <a:endParaRPr lang="nl-NL" sz="1400" dirty="0" err="1" smtClean="0">
                <a:latin typeface="Calibri" pitchFamily="34" charset="0"/>
                <a:cs typeface="Calibri" pitchFamily="34" charset="0"/>
              </a:endParaRPr>
            </a:p>
          </p:txBody>
        </p:sp>
      </p:grpSp>
      <p:pic>
        <p:nvPicPr>
          <p:cNvPr id="303109" name="Picture 5"/>
          <p:cNvPicPr>
            <a:picLocks noChangeAspect="1" noChangeArrowheads="1"/>
          </p:cNvPicPr>
          <p:nvPr/>
        </p:nvPicPr>
        <p:blipFill>
          <a:blip r:embed="rId6" cstate="print"/>
          <a:srcRect/>
          <a:stretch>
            <a:fillRect/>
          </a:stretch>
        </p:blipFill>
        <p:spPr bwMode="auto">
          <a:xfrm>
            <a:off x="5591175" y="1295400"/>
            <a:ext cx="3552825" cy="27660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6019800" cy="5562600"/>
          </a:xfrm>
        </p:spPr>
        <p:txBody>
          <a:bodyPr/>
          <a:lstStyle/>
          <a:p>
            <a:r>
              <a:rPr lang="en-US" sz="1800" b="0" smtClean="0">
                <a:latin typeface="Calibri" pitchFamily="34" charset="0"/>
                <a:cs typeface="Calibri" pitchFamily="34" charset="0"/>
              </a:rPr>
              <a:t>Verschillende fasen in de cyclus van spullen</a:t>
            </a:r>
          </a:p>
          <a:p>
            <a:pPr lvl="1"/>
            <a:r>
              <a:rPr lang="en-US" sz="1400" b="0" smtClean="0">
                <a:latin typeface="Calibri" pitchFamily="34" charset="0"/>
                <a:cs typeface="Calibri" pitchFamily="34" charset="0"/>
              </a:rPr>
              <a:t>Fase R: Het maken van ruwe materialen</a:t>
            </a:r>
          </a:p>
          <a:p>
            <a:pPr lvl="2"/>
            <a:r>
              <a:rPr lang="en-US" sz="1200" b="0" smtClean="0">
                <a:latin typeface="Calibri" pitchFamily="34" charset="0"/>
                <a:cs typeface="Calibri" pitchFamily="34" charset="0"/>
              </a:rPr>
              <a:t>Delven van mineralen</a:t>
            </a:r>
          </a:p>
          <a:p>
            <a:pPr lvl="2"/>
            <a:r>
              <a:rPr lang="en-US" sz="1200" b="0" smtClean="0">
                <a:latin typeface="Calibri" pitchFamily="34" charset="0"/>
                <a:cs typeface="Calibri" pitchFamily="34" charset="0"/>
              </a:rPr>
              <a:t>Smelten, zuiveren en modificatie: plastics, glassen, metalen en keramiek</a:t>
            </a:r>
          </a:p>
          <a:p>
            <a:pPr lvl="2"/>
            <a:r>
              <a:rPr lang="en-US" sz="1200" b="0" smtClean="0">
                <a:latin typeface="Calibri" pitchFamily="34" charset="0"/>
                <a:cs typeface="Calibri" pitchFamily="34" charset="0"/>
              </a:rPr>
              <a:t>Transportkosten</a:t>
            </a:r>
          </a:p>
          <a:p>
            <a:pPr lvl="1"/>
            <a:r>
              <a:rPr lang="en-US" sz="1400" b="0" smtClean="0">
                <a:latin typeface="Calibri" pitchFamily="34" charset="0"/>
                <a:cs typeface="Calibri" pitchFamily="34" charset="0"/>
              </a:rPr>
              <a:t>Fase P: Productie</a:t>
            </a:r>
          </a:p>
          <a:p>
            <a:pPr lvl="2"/>
            <a:r>
              <a:rPr lang="en-US" sz="1200" b="0" smtClean="0">
                <a:latin typeface="Calibri" pitchFamily="34" charset="0"/>
                <a:cs typeface="Calibri" pitchFamily="34" charset="0"/>
              </a:rPr>
              <a:t>Wikkelen van de spoelen van de motoren</a:t>
            </a:r>
          </a:p>
          <a:p>
            <a:pPr lvl="2"/>
            <a:r>
              <a:rPr lang="en-US" sz="1200" b="0" smtClean="0">
                <a:latin typeface="Calibri" pitchFamily="34" charset="0"/>
                <a:cs typeface="Calibri" pitchFamily="34" charset="0"/>
              </a:rPr>
              <a:t>Gieten van de plastics voor de behuizing</a:t>
            </a:r>
          </a:p>
          <a:p>
            <a:pPr lvl="2"/>
            <a:r>
              <a:rPr lang="en-US" sz="1200" b="0" smtClean="0">
                <a:latin typeface="Calibri" pitchFamily="34" charset="0"/>
                <a:cs typeface="Calibri" pitchFamily="34" charset="0"/>
              </a:rPr>
              <a:t>Verpakking en transport</a:t>
            </a:r>
          </a:p>
          <a:p>
            <a:pPr lvl="1"/>
            <a:r>
              <a:rPr lang="en-US" sz="1400" b="0" smtClean="0">
                <a:latin typeface="Calibri" pitchFamily="34" charset="0"/>
                <a:cs typeface="Calibri" pitchFamily="34" charset="0"/>
              </a:rPr>
              <a:t>Fase G: Gebruik</a:t>
            </a:r>
          </a:p>
          <a:p>
            <a:pPr lvl="2"/>
            <a:r>
              <a:rPr lang="en-US" sz="1200" b="0" smtClean="0">
                <a:latin typeface="Calibri" pitchFamily="34" charset="0"/>
                <a:cs typeface="Calibri" pitchFamily="34" charset="0"/>
              </a:rPr>
              <a:t>Tijdens hun gebruik verbruiken haardrogers en cruise-schepen energie</a:t>
            </a:r>
          </a:p>
          <a:p>
            <a:pPr lvl="1"/>
            <a:r>
              <a:rPr lang="en-US" sz="1400" b="0" smtClean="0">
                <a:latin typeface="Calibri" pitchFamily="34" charset="0"/>
                <a:cs typeface="Calibri" pitchFamily="34" charset="0"/>
              </a:rPr>
              <a:t>Fase A: Afval</a:t>
            </a:r>
          </a:p>
          <a:p>
            <a:pPr lvl="2"/>
            <a:r>
              <a:rPr lang="en-US" sz="1200" b="0" smtClean="0">
                <a:latin typeface="Calibri" pitchFamily="34" charset="0"/>
                <a:cs typeface="Calibri" pitchFamily="34" charset="0"/>
              </a:rPr>
              <a:t>Energie is nodig om de afval weer in de grond te stoppen </a:t>
            </a:r>
          </a:p>
          <a:p>
            <a:pPr lvl="2"/>
            <a:r>
              <a:rPr lang="en-US" sz="1200" b="0" smtClean="0">
                <a:latin typeface="Calibri" pitchFamily="34" charset="0"/>
                <a:cs typeface="Calibri" pitchFamily="34" charset="0"/>
              </a:rPr>
              <a:t>We kunnen ook  recyclen en de ruwe materialen winnen</a:t>
            </a:r>
          </a:p>
          <a:p>
            <a:pPr lvl="2"/>
            <a:r>
              <a:rPr lang="en-US" sz="1200" b="0" smtClean="0">
                <a:latin typeface="Calibri" pitchFamily="34" charset="0"/>
                <a:cs typeface="Calibri" pitchFamily="34" charset="0"/>
              </a:rPr>
              <a:t>Opruimen van de vervuiling van het afval</a:t>
            </a:r>
          </a:p>
          <a:p>
            <a:r>
              <a:rPr lang="en-US" sz="1800" b="0" smtClean="0">
                <a:latin typeface="Calibri" pitchFamily="34" charset="0"/>
                <a:cs typeface="Calibri" pitchFamily="34" charset="0"/>
              </a:rPr>
              <a:t>We kunnen e.e.a. vereenvoudigen door enkel naar het dominante proces te kijken</a:t>
            </a:r>
          </a:p>
          <a:p>
            <a:pPr lvl="1"/>
            <a:r>
              <a:rPr lang="en-US" sz="1400" b="0" smtClean="0">
                <a:latin typeface="Calibri" pitchFamily="34" charset="0"/>
                <a:cs typeface="Calibri" pitchFamily="34" charset="0"/>
              </a:rPr>
              <a:t>En de rest te verwaarlozen</a:t>
            </a:r>
          </a:p>
          <a:p>
            <a:endParaRPr lang="en-US" sz="1800" b="0" smtClean="0">
              <a:solidFill>
                <a:srgbClr val="0070C0"/>
              </a:solidFill>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Spullen</a:t>
            </a:r>
            <a:endParaRPr lang="en-US" i="1" kern="1200" dirty="0" smtClean="0">
              <a:solidFill>
                <a:srgbClr val="000099"/>
              </a:solidFill>
              <a:ea typeface="+mn-ea"/>
              <a:cs typeface="+mn-cs"/>
            </a:endParaRPr>
          </a:p>
        </p:txBody>
      </p:sp>
      <p:pic>
        <p:nvPicPr>
          <p:cNvPr id="340994" name="Picture 2"/>
          <p:cNvPicPr>
            <a:picLocks noChangeAspect="1" noChangeArrowheads="1"/>
          </p:cNvPicPr>
          <p:nvPr/>
        </p:nvPicPr>
        <p:blipFill>
          <a:blip r:embed="rId3" cstate="print"/>
          <a:srcRect/>
          <a:stretch>
            <a:fillRect/>
          </a:stretch>
        </p:blipFill>
        <p:spPr bwMode="auto">
          <a:xfrm>
            <a:off x="6248400" y="1066800"/>
            <a:ext cx="2521178" cy="208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Voorbeelden van spul..</a:t>
            </a:r>
            <a:endParaRPr lang="en-US" i="1" kern="1200" dirty="0" smtClean="0">
              <a:solidFill>
                <a:srgbClr val="000099"/>
              </a:solidFill>
              <a:ea typeface="+mn-ea"/>
              <a:cs typeface="+mn-cs"/>
            </a:endParaRPr>
          </a:p>
        </p:txBody>
      </p:sp>
      <p:grpSp>
        <p:nvGrpSpPr>
          <p:cNvPr id="9" name="Groep 8"/>
          <p:cNvGrpSpPr/>
          <p:nvPr/>
        </p:nvGrpSpPr>
        <p:grpSpPr>
          <a:xfrm>
            <a:off x="457200" y="3505200"/>
            <a:ext cx="8686800" cy="3352799"/>
            <a:chOff x="457200" y="3505200"/>
            <a:chExt cx="8686800" cy="3352799"/>
          </a:xfrm>
        </p:grpSpPr>
        <p:pic>
          <p:nvPicPr>
            <p:cNvPr id="342018" name="Picture 2"/>
            <p:cNvPicPr>
              <a:picLocks noChangeAspect="1" noChangeArrowheads="1"/>
            </p:cNvPicPr>
            <p:nvPr/>
          </p:nvPicPr>
          <p:blipFill>
            <a:blip r:embed="rId3" cstate="print"/>
            <a:srcRect/>
            <a:stretch>
              <a:fillRect/>
            </a:stretch>
          </p:blipFill>
          <p:spPr bwMode="auto">
            <a:xfrm>
              <a:off x="457200" y="3515764"/>
              <a:ext cx="8686800" cy="3342235"/>
            </a:xfrm>
            <a:prstGeom prst="rect">
              <a:avLst/>
            </a:prstGeom>
            <a:noFill/>
            <a:ln w="9525">
              <a:noFill/>
              <a:miter lim="800000"/>
              <a:headEnd/>
              <a:tailEnd/>
            </a:ln>
          </p:spPr>
        </p:pic>
        <p:sp>
          <p:nvSpPr>
            <p:cNvPr id="7" name="Rechthoek 6"/>
            <p:cNvSpPr/>
            <p:nvPr/>
          </p:nvSpPr>
          <p:spPr bwMode="auto">
            <a:xfrm>
              <a:off x="609600" y="3505200"/>
              <a:ext cx="12192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sp>
        <p:nvSpPr>
          <p:cNvPr id="3" name="Tijdelijke aanduiding voor inhoud 2"/>
          <p:cNvSpPr>
            <a:spLocks noGrp="1"/>
          </p:cNvSpPr>
          <p:nvPr>
            <p:ph sz="half" idx="1"/>
          </p:nvPr>
        </p:nvSpPr>
        <p:spPr>
          <a:xfrm>
            <a:off x="152400" y="1219200"/>
            <a:ext cx="7315200" cy="2895600"/>
          </a:xfrm>
        </p:spPr>
        <p:txBody>
          <a:bodyPr/>
          <a:lstStyle/>
          <a:p>
            <a:r>
              <a:rPr lang="en-US" sz="1800" b="0" smtClean="0">
                <a:latin typeface="Calibri" pitchFamily="34" charset="0"/>
                <a:cs typeface="Calibri" pitchFamily="34" charset="0"/>
              </a:rPr>
              <a:t>Productie van aluminium blikje (zonder inhoud) kost 0.6 kWh</a:t>
            </a:r>
          </a:p>
          <a:p>
            <a:pPr lvl="1"/>
            <a:r>
              <a:rPr lang="en-US" sz="1400" b="0" smtClean="0">
                <a:latin typeface="Calibri" pitchFamily="34" charset="0"/>
                <a:cs typeface="Calibri" pitchFamily="34" charset="0"/>
              </a:rPr>
              <a:t>PET ongeveer hetzelfde</a:t>
            </a:r>
          </a:p>
          <a:p>
            <a:pPr lvl="1"/>
            <a:r>
              <a:rPr lang="en-US" sz="1400" b="0" smtClean="0">
                <a:latin typeface="Calibri" pitchFamily="34" charset="0"/>
                <a:cs typeface="Calibri" pitchFamily="34" charset="0"/>
              </a:rPr>
              <a:t>5 blikjes per dag: 3 kWh/d</a:t>
            </a:r>
          </a:p>
          <a:p>
            <a:r>
              <a:rPr lang="en-US" sz="1800" b="0" smtClean="0">
                <a:latin typeface="Calibri" pitchFamily="34" charset="0"/>
                <a:cs typeface="Calibri" pitchFamily="34" charset="0"/>
              </a:rPr>
              <a:t>Nieuwe PC kost 1800 kWh</a:t>
            </a:r>
          </a:p>
          <a:p>
            <a:pPr lvl="1"/>
            <a:r>
              <a:rPr lang="en-US" sz="1400" b="0" smtClean="0">
                <a:latin typeface="Calibri" pitchFamily="34" charset="0"/>
                <a:cs typeface="Calibri" pitchFamily="34" charset="0"/>
              </a:rPr>
              <a:t>Als je elke 2 jaar een nieuwe koopt, dan kost dat 2.5 kWh/d</a:t>
            </a:r>
          </a:p>
          <a:p>
            <a:r>
              <a:rPr lang="en-US" sz="1800" b="0" smtClean="0">
                <a:latin typeface="Calibri" pitchFamily="34" charset="0"/>
                <a:cs typeface="Calibri" pitchFamily="34" charset="0"/>
              </a:rPr>
              <a:t>Junk mail en kranten weegt ongeveer 200 g per dag</a:t>
            </a:r>
          </a:p>
          <a:p>
            <a:pPr lvl="1"/>
            <a:r>
              <a:rPr lang="en-US" sz="1400" b="0" smtClean="0">
                <a:latin typeface="Calibri" pitchFamily="34" charset="0"/>
                <a:cs typeface="Calibri" pitchFamily="34" charset="0"/>
              </a:rPr>
              <a:t>1 kg papier is 10 kWh. We vinden dus 2 kWh/d</a:t>
            </a:r>
          </a:p>
          <a:p>
            <a:r>
              <a:rPr lang="en-US" sz="1800" b="0" smtClean="0">
                <a:latin typeface="Calibri" pitchFamily="34" charset="0"/>
                <a:cs typeface="Calibri" pitchFamily="34" charset="0"/>
              </a:rPr>
              <a:t>Typisch gooien we 400 g verpakking weg per dag: 4 kWh/d</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Voorbeelden van groot spul..</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7315200" cy="2895600"/>
          </a:xfrm>
        </p:spPr>
        <p:txBody>
          <a:bodyPr/>
          <a:lstStyle/>
          <a:p>
            <a:r>
              <a:rPr lang="en-US" sz="1800" b="0" smtClean="0">
                <a:latin typeface="Calibri" pitchFamily="34" charset="0"/>
                <a:cs typeface="Calibri" pitchFamily="34" charset="0"/>
              </a:rPr>
              <a:t>Neem aan dat een huis 100 jaar meegaat</a:t>
            </a:r>
          </a:p>
          <a:p>
            <a:pPr lvl="1"/>
            <a:r>
              <a:rPr lang="en-US" sz="1400" b="0" smtClean="0">
                <a:latin typeface="Calibri" pitchFamily="34" charset="0"/>
                <a:cs typeface="Calibri" pitchFamily="34" charset="0"/>
              </a:rPr>
              <a:t>De geschatte energiekosten zijn 2.3 kWh/d</a:t>
            </a:r>
          </a:p>
          <a:p>
            <a:pPr lvl="1"/>
            <a:r>
              <a:rPr lang="en-US" sz="1400" b="0" smtClean="0">
                <a:latin typeface="Calibri" pitchFamily="34" charset="0"/>
                <a:cs typeface="Calibri" pitchFamily="34" charset="0"/>
              </a:rPr>
              <a:t>Dat is ongeveer 1 kWh/d per persoon</a:t>
            </a:r>
          </a:p>
          <a:p>
            <a:r>
              <a:rPr lang="en-US" sz="1800" b="0" smtClean="0">
                <a:latin typeface="Calibri" pitchFamily="34" charset="0"/>
                <a:cs typeface="Calibri" pitchFamily="34" charset="0"/>
              </a:rPr>
              <a:t>De productie van een auto is gemiddeld 76 000 kWh</a:t>
            </a:r>
          </a:p>
          <a:p>
            <a:pPr lvl="1"/>
            <a:r>
              <a:rPr lang="en-US" sz="1400" b="0" smtClean="0">
                <a:latin typeface="Calibri" pitchFamily="34" charset="0"/>
                <a:cs typeface="Calibri" pitchFamily="34" charset="0"/>
              </a:rPr>
              <a:t>Als je elke 15 jaar een nieuwe koopt, dan kost dat 14 kWh/d per persoon</a:t>
            </a:r>
          </a:p>
          <a:p>
            <a:r>
              <a:rPr lang="en-US" sz="1800" b="0" smtClean="0">
                <a:latin typeface="Calibri" pitchFamily="34" charset="0"/>
                <a:cs typeface="Calibri" pitchFamily="34" charset="0"/>
              </a:rPr>
              <a:t>Wegen kosten 35 000 kWh per meter per 40 jaar</a:t>
            </a:r>
          </a:p>
          <a:p>
            <a:pPr lvl="1"/>
            <a:r>
              <a:rPr lang="en-US" sz="1400" b="0" smtClean="0">
                <a:latin typeface="Calibri" pitchFamily="34" charset="0"/>
                <a:cs typeface="Calibri" pitchFamily="34" charset="0"/>
              </a:rPr>
              <a:t>Nederland heeft 135 470 km openbare wegen (2007)</a:t>
            </a:r>
          </a:p>
          <a:p>
            <a:pPr lvl="2"/>
            <a:r>
              <a:rPr lang="en-US" sz="1200" b="0" smtClean="0">
                <a:latin typeface="Calibri" pitchFamily="34" charset="0"/>
                <a:cs typeface="Calibri" pitchFamily="34" charset="0"/>
              </a:rPr>
              <a:t>Rijkswegen: 5012 km</a:t>
            </a:r>
          </a:p>
          <a:p>
            <a:pPr lvl="2"/>
            <a:r>
              <a:rPr lang="en-US" sz="1200" b="0" smtClean="0">
                <a:latin typeface="Calibri" pitchFamily="34" charset="0"/>
                <a:cs typeface="Calibri" pitchFamily="34" charset="0"/>
              </a:rPr>
              <a:t>Provinciale wegen: 7899 km</a:t>
            </a:r>
          </a:p>
          <a:p>
            <a:pPr lvl="2"/>
            <a:r>
              <a:rPr lang="en-US" sz="1200" b="0" smtClean="0">
                <a:latin typeface="Calibri" pitchFamily="34" charset="0"/>
                <a:cs typeface="Calibri" pitchFamily="34" charset="0"/>
              </a:rPr>
              <a:t>Lokale wegen 122 559 km</a:t>
            </a:r>
          </a:p>
          <a:p>
            <a:pPr lvl="1"/>
            <a:r>
              <a:rPr lang="en-US" sz="1400" b="0" smtClean="0">
                <a:latin typeface="Calibri" pitchFamily="34" charset="0"/>
                <a:cs typeface="Calibri" pitchFamily="34" charset="0"/>
              </a:rPr>
              <a:t>Dat kost  per persoon ongeveer 2 kWh/d</a:t>
            </a:r>
          </a:p>
        </p:txBody>
      </p:sp>
      <p:pic>
        <p:nvPicPr>
          <p:cNvPr id="343042" name="Picture 2"/>
          <p:cNvPicPr>
            <a:picLocks noChangeAspect="1" noChangeArrowheads="1"/>
          </p:cNvPicPr>
          <p:nvPr/>
        </p:nvPicPr>
        <p:blipFill>
          <a:blip r:embed="rId3" cstate="print"/>
          <a:srcRect/>
          <a:stretch>
            <a:fillRect/>
          </a:stretch>
        </p:blipFill>
        <p:spPr bwMode="auto">
          <a:xfrm>
            <a:off x="6151366" y="2895600"/>
            <a:ext cx="2992634"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Transport van spul..</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7315200" cy="2895600"/>
          </a:xfrm>
        </p:spPr>
        <p:txBody>
          <a:bodyPr/>
          <a:lstStyle/>
          <a:p>
            <a:r>
              <a:rPr lang="en-US" sz="1800" b="0" smtClean="0">
                <a:latin typeface="Calibri" pitchFamily="34" charset="0"/>
                <a:cs typeface="Calibri" pitchFamily="34" charset="0"/>
              </a:rPr>
              <a:t>Eenheid voor transport efficientie: kWh/t-km</a:t>
            </a:r>
          </a:p>
          <a:p>
            <a:pPr lvl="1"/>
            <a:r>
              <a:rPr lang="en-US" sz="1400" b="0" smtClean="0">
                <a:latin typeface="Calibri" pitchFamily="34" charset="0"/>
                <a:cs typeface="Calibri" pitchFamily="34" charset="0"/>
              </a:rPr>
              <a:t>Container schip 0.015 kWh/t-km</a:t>
            </a:r>
          </a:p>
          <a:p>
            <a:pPr lvl="1"/>
            <a:r>
              <a:rPr lang="en-US" sz="1400" b="0" smtClean="0">
                <a:latin typeface="Calibri" pitchFamily="34" charset="0"/>
                <a:cs typeface="Calibri" pitchFamily="34" charset="0"/>
              </a:rPr>
              <a:t>Lucht en weg zijn ongeveer een factor 100 slechter!</a:t>
            </a:r>
          </a:p>
          <a:p>
            <a:r>
              <a:rPr lang="en-US" sz="1800" b="0" smtClean="0">
                <a:latin typeface="Calibri" pitchFamily="34" charset="0"/>
                <a:cs typeface="Calibri" pitchFamily="34" charset="0"/>
              </a:rPr>
              <a:t>Wegtransport: 7 kWh/d</a:t>
            </a:r>
          </a:p>
          <a:p>
            <a:r>
              <a:rPr lang="en-US" sz="1800" b="0" smtClean="0">
                <a:latin typeface="Calibri" pitchFamily="34" charset="0"/>
                <a:cs typeface="Calibri" pitchFamily="34" charset="0"/>
              </a:rPr>
              <a:t>Watertransport: 4 kWh/d</a:t>
            </a:r>
          </a:p>
          <a:p>
            <a:r>
              <a:rPr lang="en-US" sz="1800" b="0" smtClean="0">
                <a:latin typeface="Calibri" pitchFamily="34" charset="0"/>
                <a:cs typeface="Calibri" pitchFamily="34" charset="0"/>
              </a:rPr>
              <a:t>Totale kosten</a:t>
            </a:r>
          </a:p>
        </p:txBody>
      </p:sp>
      <p:pic>
        <p:nvPicPr>
          <p:cNvPr id="344066" name="Picture 2"/>
          <p:cNvPicPr>
            <a:picLocks noChangeAspect="1" noChangeArrowheads="1"/>
          </p:cNvPicPr>
          <p:nvPr/>
        </p:nvPicPr>
        <p:blipFill>
          <a:blip r:embed="rId3" cstate="print"/>
          <a:srcRect/>
          <a:stretch>
            <a:fillRect/>
          </a:stretch>
        </p:blipFill>
        <p:spPr bwMode="auto">
          <a:xfrm>
            <a:off x="0" y="3137958"/>
            <a:ext cx="4343400" cy="3720042"/>
          </a:xfrm>
          <a:prstGeom prst="rect">
            <a:avLst/>
          </a:prstGeom>
          <a:noFill/>
          <a:ln w="9525">
            <a:noFill/>
            <a:miter lim="800000"/>
            <a:headEnd/>
            <a:tailEnd/>
          </a:ln>
        </p:spPr>
      </p:pic>
      <p:grpSp>
        <p:nvGrpSpPr>
          <p:cNvPr id="31" name="Groep 30"/>
          <p:cNvGrpSpPr/>
          <p:nvPr/>
        </p:nvGrpSpPr>
        <p:grpSpPr>
          <a:xfrm>
            <a:off x="7531768" y="268704"/>
            <a:ext cx="1295400" cy="6396792"/>
            <a:chOff x="7531768" y="268704"/>
            <a:chExt cx="1295400" cy="6396792"/>
          </a:xfrm>
        </p:grpSpPr>
        <p:sp>
          <p:nvSpPr>
            <p:cNvPr id="9" name="Rechthoek 8"/>
            <p:cNvSpPr/>
            <p:nvPr/>
          </p:nvSpPr>
          <p:spPr bwMode="auto">
            <a:xfrm>
              <a:off x="7531768" y="268704"/>
              <a:ext cx="1295400" cy="6396792"/>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10" name="Groep 19"/>
            <p:cNvGrpSpPr/>
            <p:nvPr/>
          </p:nvGrpSpPr>
          <p:grpSpPr>
            <a:xfrm>
              <a:off x="7620000" y="4319336"/>
              <a:ext cx="1143000" cy="838200"/>
              <a:chOff x="7696200" y="5334000"/>
              <a:chExt cx="1143000" cy="838200"/>
            </a:xfrm>
          </p:grpSpPr>
          <p:sp>
            <p:nvSpPr>
              <p:cNvPr id="23" name="Rechthoek 22"/>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4" name="Tekstvak 23"/>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1" name="Groep 18"/>
            <p:cNvGrpSpPr/>
            <p:nvPr/>
          </p:nvGrpSpPr>
          <p:grpSpPr>
            <a:xfrm>
              <a:off x="7620000" y="5197640"/>
              <a:ext cx="1143000" cy="1431760"/>
              <a:chOff x="6324600" y="5486400"/>
              <a:chExt cx="1143000" cy="838200"/>
            </a:xfrm>
          </p:grpSpPr>
          <p:sp>
            <p:nvSpPr>
              <p:cNvPr id="21" name="Rechthoek 20"/>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2" name="Tekstvak 21"/>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12" name="Groep 19"/>
            <p:cNvGrpSpPr/>
            <p:nvPr/>
          </p:nvGrpSpPr>
          <p:grpSpPr>
            <a:xfrm>
              <a:off x="7620000" y="3124200"/>
              <a:ext cx="1143000" cy="1155032"/>
              <a:chOff x="7696200" y="5334000"/>
              <a:chExt cx="1143000" cy="838200"/>
            </a:xfrm>
          </p:grpSpPr>
          <p:sp>
            <p:nvSpPr>
              <p:cNvPr id="19" name="Rechthoek 18"/>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0" name="Tekstvak 19"/>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nvGrpSpPr>
            <p:cNvPr id="13" name="Groep 27"/>
            <p:cNvGrpSpPr/>
            <p:nvPr/>
          </p:nvGrpSpPr>
          <p:grpSpPr>
            <a:xfrm>
              <a:off x="7620000" y="2679032"/>
              <a:ext cx="1143000" cy="409072"/>
              <a:chOff x="7620000" y="2257928"/>
              <a:chExt cx="1143000" cy="409072"/>
            </a:xfrm>
          </p:grpSpPr>
          <p:sp>
            <p:nvSpPr>
              <p:cNvPr id="17" name="Rechthoek 16"/>
              <p:cNvSpPr/>
              <p:nvPr/>
            </p:nvSpPr>
            <p:spPr bwMode="auto">
              <a:xfrm>
                <a:off x="7620000" y="225792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8" name="Tekstvak 17"/>
              <p:cNvSpPr txBox="1"/>
              <p:nvPr/>
            </p:nvSpPr>
            <p:spPr>
              <a:xfrm>
                <a:off x="7721645" y="2286000"/>
                <a:ext cx="93070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 </a:t>
                </a:r>
                <a:r>
                  <a:rPr lang="nl-NL" sz="1400" b="1" smtClean="0">
                    <a:latin typeface="Calibri" pitchFamily="34" charset="0"/>
                    <a:cs typeface="Calibri" pitchFamily="34" charset="0"/>
                  </a:rPr>
                  <a:t>5</a:t>
                </a:r>
              </a:p>
            </p:txBody>
          </p:sp>
        </p:grpSp>
        <p:grpSp>
          <p:nvGrpSpPr>
            <p:cNvPr id="14" name="Groep 26"/>
            <p:cNvGrpSpPr/>
            <p:nvPr/>
          </p:nvGrpSpPr>
          <p:grpSpPr>
            <a:xfrm>
              <a:off x="7620000" y="2237872"/>
              <a:ext cx="1143000" cy="409072"/>
              <a:chOff x="7620000" y="1816768"/>
              <a:chExt cx="1143000" cy="409072"/>
            </a:xfrm>
          </p:grpSpPr>
          <p:sp>
            <p:nvSpPr>
              <p:cNvPr id="15" name="Rechthoek 14"/>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6" name="Tekstvak 15"/>
              <p:cNvSpPr txBox="1"/>
              <p:nvPr/>
            </p:nvSpPr>
            <p:spPr>
              <a:xfrm>
                <a:off x="7848638" y="1844840"/>
                <a:ext cx="67672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licht: </a:t>
                </a:r>
                <a:r>
                  <a:rPr lang="nl-NL" sz="1400" b="1" smtClean="0">
                    <a:latin typeface="Calibri" pitchFamily="34" charset="0"/>
                    <a:cs typeface="Calibri" pitchFamily="34" charset="0"/>
                  </a:rPr>
                  <a:t>4</a:t>
                </a:r>
              </a:p>
            </p:txBody>
          </p:sp>
        </p:grpSp>
        <p:grpSp>
          <p:nvGrpSpPr>
            <p:cNvPr id="25" name="Groep 18"/>
            <p:cNvGrpSpPr/>
            <p:nvPr/>
          </p:nvGrpSpPr>
          <p:grpSpPr>
            <a:xfrm>
              <a:off x="7620000" y="774032"/>
              <a:ext cx="1143000" cy="1431760"/>
              <a:chOff x="6324600" y="5486400"/>
              <a:chExt cx="1143000" cy="838200"/>
            </a:xfrm>
          </p:grpSpPr>
          <p:sp>
            <p:nvSpPr>
              <p:cNvPr id="26" name="Rechthoek 25"/>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7" name="Tekstvak 26"/>
              <p:cNvSpPr txBox="1"/>
              <p:nvPr/>
            </p:nvSpPr>
            <p:spPr>
              <a:xfrm>
                <a:off x="6428168" y="5587425"/>
                <a:ext cx="926856" cy="30631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Spul:</a:t>
                </a:r>
              </a:p>
              <a:p>
                <a:pPr algn="ctr"/>
                <a:r>
                  <a:rPr lang="nl-NL" sz="1400" b="1" smtClean="0">
                    <a:latin typeface="Calibri" pitchFamily="34" charset="0"/>
                    <a:cs typeface="Calibri" pitchFamily="34" charset="0"/>
                  </a:rPr>
                  <a:t>48 kWh/d</a:t>
                </a:r>
                <a:endParaRPr lang="nl-NL" sz="1400" b="1" dirty="0" err="1" smtClean="0">
                  <a:latin typeface="Calibri" pitchFamily="34" charset="0"/>
                  <a:cs typeface="Calibri" pitchFamily="34" charset="0"/>
                </a:endParaRPr>
              </a:p>
            </p:txBody>
          </p:sp>
        </p:grpSp>
        <p:grpSp>
          <p:nvGrpSpPr>
            <p:cNvPr id="28" name="Groep 26"/>
            <p:cNvGrpSpPr/>
            <p:nvPr/>
          </p:nvGrpSpPr>
          <p:grpSpPr>
            <a:xfrm>
              <a:off x="7620000" y="324848"/>
              <a:ext cx="1143000" cy="409072"/>
              <a:chOff x="7620000" y="1816768"/>
              <a:chExt cx="1143000" cy="409072"/>
            </a:xfrm>
          </p:grpSpPr>
          <p:sp>
            <p:nvSpPr>
              <p:cNvPr id="29" name="Rechthoek 28"/>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0" name="Tekstvak 29"/>
              <p:cNvSpPr txBox="1"/>
              <p:nvPr/>
            </p:nvSpPr>
            <p:spPr>
              <a:xfrm>
                <a:off x="7664485" y="1844840"/>
                <a:ext cx="1045030"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transprt: </a:t>
                </a:r>
                <a:r>
                  <a:rPr lang="nl-NL" sz="1400" b="1" smtClean="0">
                    <a:latin typeface="Calibri" pitchFamily="34" charset="0"/>
                    <a:cs typeface="Calibri" pitchFamily="34" charset="0"/>
                  </a:rPr>
                  <a:t>12</a:t>
                </a:r>
              </a:p>
            </p:txBody>
          </p:sp>
        </p:gr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Voeding</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5029200" cy="4191000"/>
          </a:xfrm>
        </p:spPr>
        <p:txBody>
          <a:bodyPr/>
          <a:lstStyle/>
          <a:p>
            <a:r>
              <a:rPr lang="en-US" sz="1800" b="0" smtClean="0">
                <a:latin typeface="Calibri" pitchFamily="34" charset="0"/>
                <a:cs typeface="Calibri" pitchFamily="34" charset="0"/>
              </a:rPr>
              <a:t>Een gemiddelde persoon van 65 kg eet voedsel met een chemische energie-inhoud van 2500 kcal</a:t>
            </a:r>
          </a:p>
          <a:p>
            <a:pPr lvl="1"/>
            <a:r>
              <a:rPr lang="en-US" sz="1400" b="0" smtClean="0">
                <a:latin typeface="Calibri" pitchFamily="34" charset="0"/>
                <a:cs typeface="Calibri" pitchFamily="34" charset="0"/>
              </a:rPr>
              <a:t>1 kcal is 4.2 kJ (en 1 J is 1 Ws)</a:t>
            </a:r>
          </a:p>
          <a:p>
            <a:pPr lvl="1"/>
            <a:r>
              <a:rPr lang="en-US" sz="1400" b="0" smtClean="0">
                <a:latin typeface="Calibri" pitchFamily="34" charset="0"/>
                <a:cs typeface="Calibri" pitchFamily="34" charset="0"/>
              </a:rPr>
              <a:t>Dus 2500 kcal x 4.2 kWs/kcal = 3 kWh/d per persoon</a:t>
            </a:r>
          </a:p>
          <a:p>
            <a:r>
              <a:rPr lang="en-US" sz="1800" b="0" smtClean="0">
                <a:latin typeface="Calibri" pitchFamily="34" charset="0"/>
                <a:cs typeface="Calibri" pitchFamily="34" charset="0"/>
              </a:rPr>
              <a:t>Deze 3 kWh/d is de minimale onontkoombare energieconsumptie van een persoon</a:t>
            </a:r>
          </a:p>
          <a:p>
            <a:pPr lvl="1"/>
            <a:r>
              <a:rPr lang="en-US" sz="1400" b="0" smtClean="0">
                <a:latin typeface="Calibri" pitchFamily="34" charset="0"/>
                <a:cs typeface="Calibri" pitchFamily="34" charset="0"/>
              </a:rPr>
              <a:t>Equivalent met een veganist die planten eet</a:t>
            </a:r>
          </a:p>
          <a:p>
            <a:r>
              <a:rPr lang="en-US" sz="1800" b="0" smtClean="0">
                <a:latin typeface="Calibri" pitchFamily="34" charset="0"/>
                <a:cs typeface="Calibri" pitchFamily="34" charset="0"/>
              </a:rPr>
              <a:t>De energie die we eten wordt vooral omgezet in warmte</a:t>
            </a:r>
          </a:p>
          <a:p>
            <a:pPr lvl="1"/>
            <a:r>
              <a:rPr lang="en-US" sz="1400" b="0" smtClean="0">
                <a:latin typeface="Calibri" pitchFamily="34" charset="0"/>
                <a:cs typeface="Calibri" pitchFamily="34" charset="0"/>
              </a:rPr>
              <a:t>Een mens straalt ongeveer 100 W</a:t>
            </a:r>
          </a:p>
          <a:p>
            <a:r>
              <a:rPr lang="en-US" sz="1800" b="0" smtClean="0">
                <a:latin typeface="Calibri" pitchFamily="34" charset="0"/>
                <a:cs typeface="Calibri" pitchFamily="34" charset="0"/>
              </a:rPr>
              <a:t>Hoe zit het met ander voedsel, zoals vlees en eieren?</a:t>
            </a:r>
          </a:p>
        </p:txBody>
      </p:sp>
      <p:pic>
        <p:nvPicPr>
          <p:cNvPr id="345090" name="Picture 2"/>
          <p:cNvPicPr>
            <a:picLocks noChangeAspect="1" noChangeArrowheads="1"/>
          </p:cNvPicPr>
          <p:nvPr/>
        </p:nvPicPr>
        <p:blipFill>
          <a:blip r:embed="rId3" cstate="print"/>
          <a:srcRect/>
          <a:stretch>
            <a:fillRect/>
          </a:stretch>
        </p:blipFill>
        <p:spPr bwMode="auto">
          <a:xfrm>
            <a:off x="5448300" y="1752600"/>
            <a:ext cx="3695700" cy="497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Drinken van melk</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5943600" cy="5410200"/>
          </a:xfrm>
        </p:spPr>
        <p:txBody>
          <a:bodyPr/>
          <a:lstStyle/>
          <a:p>
            <a:r>
              <a:rPr lang="en-US" sz="1800" b="0" smtClean="0">
                <a:latin typeface="Calibri" pitchFamily="34" charset="0"/>
                <a:cs typeface="Calibri" pitchFamily="34" charset="0"/>
              </a:rPr>
              <a:t>Neem aan dat je een halve liter melk per dag drinkt</a:t>
            </a:r>
          </a:p>
          <a:p>
            <a:pPr lvl="1"/>
            <a:r>
              <a:rPr lang="en-US" sz="1400" b="0" smtClean="0">
                <a:latin typeface="Calibri" pitchFamily="34" charset="0"/>
                <a:cs typeface="Calibri" pitchFamily="34" charset="0"/>
              </a:rPr>
              <a:t>Een typische melkkoe produceert 16 liter melk per dag</a:t>
            </a:r>
          </a:p>
          <a:p>
            <a:pPr lvl="1"/>
            <a:r>
              <a:rPr lang="en-US" sz="1400" b="0" smtClean="0">
                <a:latin typeface="Calibri" pitchFamily="34" charset="0"/>
                <a:cs typeface="Calibri" pitchFamily="34" charset="0"/>
              </a:rPr>
              <a:t>Je moet dus 1/32 van een koe “in dienst nemen”</a:t>
            </a:r>
          </a:p>
          <a:p>
            <a:r>
              <a:rPr lang="en-US" sz="1800" b="0" smtClean="0">
                <a:latin typeface="Calibri" pitchFamily="34" charset="0"/>
                <a:cs typeface="Calibri" pitchFamily="34" charset="0"/>
              </a:rPr>
              <a:t>Hoeveel energie consumeert die koe?</a:t>
            </a:r>
          </a:p>
          <a:p>
            <a:pPr lvl="1"/>
            <a:r>
              <a:rPr lang="en-US" sz="1400" b="0" smtClean="0">
                <a:latin typeface="Calibri" pitchFamily="34" charset="0"/>
                <a:cs typeface="Calibri" pitchFamily="34" charset="0"/>
              </a:rPr>
              <a:t>Neem aan dat die koe dezelfde behoefte heeft als een mens en dat die koe 450 kg weegt</a:t>
            </a:r>
          </a:p>
          <a:p>
            <a:pPr lvl="1"/>
            <a:r>
              <a:rPr lang="en-US" sz="1400" b="0" smtClean="0">
                <a:latin typeface="Calibri" pitchFamily="34" charset="0"/>
                <a:cs typeface="Calibri" pitchFamily="34" charset="0"/>
              </a:rPr>
              <a:t>65 kg gaf 3 kWh/d. Daarom geeft 450 kg dus 21 kWh/d</a:t>
            </a:r>
          </a:p>
          <a:p>
            <a:pPr lvl="2"/>
            <a:r>
              <a:rPr lang="en-US" sz="1200" b="0" smtClean="0">
                <a:latin typeface="Calibri" pitchFamily="34" charset="0"/>
                <a:cs typeface="Calibri" pitchFamily="34" charset="0"/>
              </a:rPr>
              <a:t>In werkelijkheid is dat 24 kWh/d</a:t>
            </a:r>
          </a:p>
          <a:p>
            <a:r>
              <a:rPr lang="en-US" sz="1800" b="0" smtClean="0">
                <a:latin typeface="Calibri" pitchFamily="34" charset="0"/>
                <a:cs typeface="Calibri" pitchFamily="34" charset="0"/>
              </a:rPr>
              <a:t>Je dagelijkse melk vereist 24/32 kWh/d = 0.75 kWh/d</a:t>
            </a: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Je hebt 10 liter melk nodig om 1 kg kaas te maken</a:t>
            </a:r>
          </a:p>
          <a:p>
            <a:r>
              <a:rPr lang="en-US" sz="1800" b="0" smtClean="0">
                <a:latin typeface="Calibri" pitchFamily="34" charset="0"/>
                <a:cs typeface="Calibri" pitchFamily="34" charset="0"/>
              </a:rPr>
              <a:t>Dus als je 50 g kaas per dag eet, moeten we 0.75 kWh/d bijtellen</a:t>
            </a:r>
          </a:p>
          <a:p>
            <a:r>
              <a:rPr lang="en-US" sz="1800" b="0" smtClean="0">
                <a:latin typeface="Calibri" pitchFamily="34" charset="0"/>
                <a:cs typeface="Calibri" pitchFamily="34" charset="0"/>
              </a:rPr>
              <a:t>Zijn 200 g kaas (die 3 kWh/d vereisen) hetzelfde               als de 2500 kcal vegan voedsel?</a:t>
            </a:r>
          </a:p>
          <a:p>
            <a:pPr lvl="1"/>
            <a:r>
              <a:rPr lang="en-US" sz="1400" b="0" smtClean="0">
                <a:latin typeface="Calibri" pitchFamily="34" charset="0"/>
                <a:cs typeface="Calibri" pitchFamily="34" charset="0"/>
              </a:rPr>
              <a:t>Nee, 200 g kaas is enkel 760 kcal</a:t>
            </a:r>
          </a:p>
          <a:p>
            <a:pPr lvl="1"/>
            <a:r>
              <a:rPr lang="en-US" sz="1400" b="0" smtClean="0">
                <a:latin typeface="Calibri" pitchFamily="34" charset="0"/>
                <a:cs typeface="Calibri" pitchFamily="34" charset="0"/>
              </a:rPr>
              <a:t>De productie van kaas heeft dus een energie                            efficientie van 25%</a:t>
            </a:r>
          </a:p>
        </p:txBody>
      </p:sp>
      <p:pic>
        <p:nvPicPr>
          <p:cNvPr id="346114" name="Picture 2" descr="\\vmware-host\Shared Folders\Desktop\melkfles-2-voorkant.jpg"/>
          <p:cNvPicPr>
            <a:picLocks noChangeAspect="1" noChangeArrowheads="1"/>
          </p:cNvPicPr>
          <p:nvPr/>
        </p:nvPicPr>
        <p:blipFill>
          <a:blip r:embed="rId3" cstate="print"/>
          <a:srcRect/>
          <a:stretch>
            <a:fillRect/>
          </a:stretch>
        </p:blipFill>
        <p:spPr bwMode="auto">
          <a:xfrm>
            <a:off x="6529328" y="1295400"/>
            <a:ext cx="2614671" cy="3048000"/>
          </a:xfrm>
          <a:prstGeom prst="rect">
            <a:avLst/>
          </a:prstGeom>
          <a:noFill/>
        </p:spPr>
      </p:pic>
      <p:pic>
        <p:nvPicPr>
          <p:cNvPr id="346115" name="Picture 3"/>
          <p:cNvPicPr>
            <a:picLocks noChangeAspect="1" noChangeArrowheads="1"/>
          </p:cNvPicPr>
          <p:nvPr/>
        </p:nvPicPr>
        <p:blipFill>
          <a:blip r:embed="rId4" cstate="print"/>
          <a:srcRect/>
          <a:stretch>
            <a:fillRect/>
          </a:stretch>
        </p:blipFill>
        <p:spPr bwMode="auto">
          <a:xfrm>
            <a:off x="4953000" y="5234056"/>
            <a:ext cx="4191000" cy="16239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Energiekosten van vlees</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5791200" cy="5638800"/>
          </a:xfrm>
        </p:spPr>
        <p:txBody>
          <a:bodyPr/>
          <a:lstStyle/>
          <a:p>
            <a:r>
              <a:rPr lang="en-US" sz="1800" b="0" smtClean="0">
                <a:latin typeface="Calibri" pitchFamily="34" charset="0"/>
                <a:cs typeface="Calibri" pitchFamily="34" charset="0"/>
              </a:rPr>
              <a:t>Gemiddelde vleesconsumptie van Amerikaan is 230 g</a:t>
            </a:r>
          </a:p>
          <a:p>
            <a:pPr lvl="1"/>
            <a:r>
              <a:rPr lang="en-US" sz="1400" b="0" smtClean="0">
                <a:latin typeface="Calibri" pitchFamily="34" charset="0"/>
                <a:cs typeface="Calibri" pitchFamily="34" charset="0"/>
              </a:rPr>
              <a:t>Dat is een half pound</a:t>
            </a:r>
          </a:p>
          <a:p>
            <a:r>
              <a:rPr lang="en-US" sz="1800" b="0" smtClean="0">
                <a:latin typeface="Calibri" pitchFamily="34" charset="0"/>
                <a:cs typeface="Calibri" pitchFamily="34" charset="0"/>
              </a:rPr>
              <a:t>Hoelang moeten we dieren voederen voor de slacht?</a:t>
            </a:r>
          </a:p>
          <a:p>
            <a:pPr lvl="1"/>
            <a:r>
              <a:rPr lang="en-US" sz="1400" b="0" smtClean="0">
                <a:latin typeface="Calibri" pitchFamily="34" charset="0"/>
                <a:cs typeface="Calibri" pitchFamily="34" charset="0"/>
              </a:rPr>
              <a:t>Kippen hebben 50 dagen nodig</a:t>
            </a:r>
          </a:p>
          <a:p>
            <a:pPr lvl="2"/>
            <a:r>
              <a:rPr lang="en-US" sz="1200" b="0" smtClean="0">
                <a:latin typeface="Calibri" pitchFamily="34" charset="0"/>
                <a:cs typeface="Calibri" pitchFamily="34" charset="0"/>
              </a:rPr>
              <a:t>We hebben dus 25 pounds levende kip nodig, om 0.5 pond per dag te kunnen eten</a:t>
            </a:r>
          </a:p>
          <a:p>
            <a:pPr lvl="1"/>
            <a:r>
              <a:rPr lang="en-US" sz="1400" b="0" smtClean="0">
                <a:latin typeface="Calibri" pitchFamily="34" charset="0"/>
                <a:cs typeface="Calibri" pitchFamily="34" charset="0"/>
              </a:rPr>
              <a:t>Varkens hebben 400 dagen nodig om slachtrijp te worden</a:t>
            </a:r>
          </a:p>
          <a:p>
            <a:pPr lvl="2"/>
            <a:r>
              <a:rPr lang="en-US" sz="1200" b="0" smtClean="0">
                <a:latin typeface="Calibri" pitchFamily="34" charset="0"/>
                <a:cs typeface="Calibri" pitchFamily="34" charset="0"/>
              </a:rPr>
              <a:t>We hebben 200 pounds levende varkens nodig, om 0.5 pond per dag te kunnen eten</a:t>
            </a:r>
          </a:p>
          <a:p>
            <a:pPr lvl="1"/>
            <a:r>
              <a:rPr lang="en-US" sz="1400" b="0" smtClean="0">
                <a:latin typeface="Calibri" pitchFamily="34" charset="0"/>
                <a:cs typeface="Calibri" pitchFamily="34" charset="0"/>
              </a:rPr>
              <a:t>Koeien hebben 1000 dagen nodig</a:t>
            </a:r>
          </a:p>
          <a:p>
            <a:pPr lvl="2"/>
            <a:r>
              <a:rPr lang="en-US" sz="1200" b="0" smtClean="0">
                <a:latin typeface="Calibri" pitchFamily="34" charset="0"/>
                <a:cs typeface="Calibri" pitchFamily="34" charset="0"/>
              </a:rPr>
              <a:t>We hebben 500 pounds levende koe nodig om 0.5 pond per dag te eten</a:t>
            </a:r>
          </a:p>
          <a:p>
            <a:r>
              <a:rPr lang="en-US" sz="1800" b="0" smtClean="0">
                <a:latin typeface="Calibri" pitchFamily="34" charset="0"/>
                <a:cs typeface="Calibri" pitchFamily="34" charset="0"/>
              </a:rPr>
              <a:t>Stel we eten gevarieerd kip, varken en koe</a:t>
            </a:r>
          </a:p>
          <a:p>
            <a:pPr lvl="1"/>
            <a:r>
              <a:rPr lang="en-US" sz="1400" b="0" smtClean="0">
                <a:latin typeface="Calibri" pitchFamily="34" charset="0"/>
                <a:cs typeface="Calibri" pitchFamily="34" charset="0"/>
              </a:rPr>
              <a:t>Dan voeden we 8 pounds kip, 70 pounds varken en 170 pounds koe</a:t>
            </a:r>
          </a:p>
          <a:p>
            <a:pPr lvl="1"/>
            <a:r>
              <a:rPr lang="en-US" sz="1400" b="0" smtClean="0">
                <a:latin typeface="Calibri" pitchFamily="34" charset="0"/>
                <a:cs typeface="Calibri" pitchFamily="34" charset="0"/>
              </a:rPr>
              <a:t>Dat is in totaal 250 pounds, ofwel  110 kg vlees</a:t>
            </a:r>
          </a:p>
          <a:p>
            <a:r>
              <a:rPr lang="en-US" sz="1800" b="0" smtClean="0">
                <a:latin typeface="Calibri" pitchFamily="34" charset="0"/>
                <a:cs typeface="Calibri" pitchFamily="34" charset="0"/>
              </a:rPr>
              <a:t>Slechts 2/3 van het dier wordt omgezet in vlees</a:t>
            </a:r>
          </a:p>
          <a:p>
            <a:pPr lvl="1"/>
            <a:r>
              <a:rPr lang="en-US" sz="1400" b="0" smtClean="0">
                <a:latin typeface="Calibri" pitchFamily="34" charset="0"/>
                <a:cs typeface="Calibri" pitchFamily="34" charset="0"/>
              </a:rPr>
              <a:t>We moeten dus 170 kg dieren voederen</a:t>
            </a:r>
          </a:p>
          <a:p>
            <a:r>
              <a:rPr lang="en-US" sz="1800" b="0" smtClean="0">
                <a:latin typeface="Calibri" pitchFamily="34" charset="0"/>
                <a:cs typeface="Calibri" pitchFamily="34" charset="0"/>
              </a:rPr>
              <a:t>Stel dat deze dieren dezelfde energiebehoefte         hebben als mensen, dan vinden we                                (170 kg x 3 kWh/d) / 65 kg = </a:t>
            </a:r>
            <a:r>
              <a:rPr lang="en-US" sz="1800" smtClean="0">
                <a:solidFill>
                  <a:srgbClr val="FF0000"/>
                </a:solidFill>
                <a:latin typeface="Calibri" pitchFamily="34" charset="0"/>
                <a:cs typeface="Calibri" pitchFamily="34" charset="0"/>
              </a:rPr>
              <a:t>8 kWh/d</a:t>
            </a:r>
          </a:p>
          <a:p>
            <a:r>
              <a:rPr lang="en-US" sz="1800" b="0" smtClean="0">
                <a:latin typeface="Calibri" pitchFamily="34" charset="0"/>
                <a:cs typeface="Calibri" pitchFamily="34" charset="0"/>
              </a:rPr>
              <a:t>Veganisten zijn meer energie-efficient!</a:t>
            </a:r>
          </a:p>
        </p:txBody>
      </p:sp>
      <p:pic>
        <p:nvPicPr>
          <p:cNvPr id="347138" name="Picture 2"/>
          <p:cNvPicPr>
            <a:picLocks noChangeAspect="1" noChangeArrowheads="1"/>
          </p:cNvPicPr>
          <p:nvPr/>
        </p:nvPicPr>
        <p:blipFill>
          <a:blip r:embed="rId3" cstate="print"/>
          <a:srcRect/>
          <a:stretch>
            <a:fillRect/>
          </a:stretch>
        </p:blipFill>
        <p:spPr bwMode="auto">
          <a:xfrm>
            <a:off x="5233862" y="5181600"/>
            <a:ext cx="3910137" cy="1676400"/>
          </a:xfrm>
          <a:prstGeom prst="rect">
            <a:avLst/>
          </a:prstGeom>
          <a:noFill/>
          <a:ln w="9525">
            <a:noFill/>
            <a:miter lim="800000"/>
            <a:headEnd/>
            <a:tailEnd/>
          </a:ln>
        </p:spPr>
      </p:pic>
      <p:pic>
        <p:nvPicPr>
          <p:cNvPr id="347139" name="Picture 3"/>
          <p:cNvPicPr>
            <a:picLocks noChangeAspect="1" noChangeArrowheads="1"/>
          </p:cNvPicPr>
          <p:nvPr/>
        </p:nvPicPr>
        <p:blipFill>
          <a:blip r:embed="rId4" cstate="print"/>
          <a:srcRect/>
          <a:stretch>
            <a:fillRect/>
          </a:stretch>
        </p:blipFill>
        <p:spPr bwMode="auto">
          <a:xfrm>
            <a:off x="5998436" y="1371601"/>
            <a:ext cx="3145564"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Voedsel en dieren</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5791200" cy="5638800"/>
          </a:xfrm>
        </p:spPr>
        <p:txBody>
          <a:bodyPr/>
          <a:lstStyle/>
          <a:p>
            <a:r>
              <a:rPr lang="en-US" sz="1800" b="0" smtClean="0">
                <a:latin typeface="Calibri" pitchFamily="34" charset="0"/>
                <a:cs typeface="Calibri" pitchFamily="34" charset="0"/>
              </a:rPr>
              <a:t>Tot nu toe hebben we bemesting en andere energiekosten verwaarloosd</a:t>
            </a:r>
          </a:p>
          <a:p>
            <a:pPr lvl="1"/>
            <a:r>
              <a:rPr lang="en-US" sz="1400" b="0" smtClean="0">
                <a:latin typeface="Calibri" pitchFamily="34" charset="0"/>
                <a:cs typeface="Calibri" pitchFamily="34" charset="0"/>
              </a:rPr>
              <a:t>2 kWh/d per persoon voor kunstmest</a:t>
            </a:r>
          </a:p>
          <a:p>
            <a:pPr lvl="1"/>
            <a:r>
              <a:rPr lang="en-US" sz="1400" b="0" smtClean="0">
                <a:latin typeface="Calibri" pitchFamily="34" charset="0"/>
                <a:cs typeface="Calibri" pitchFamily="34" charset="0"/>
              </a:rPr>
              <a:t>1 kWh/d voor tractoren, broeikassen, etc.</a:t>
            </a:r>
          </a:p>
          <a:p>
            <a:r>
              <a:rPr lang="en-US" sz="1800" b="0" smtClean="0">
                <a:latin typeface="Calibri" pitchFamily="34" charset="0"/>
                <a:cs typeface="Calibri" pitchFamily="34" charset="0"/>
              </a:rPr>
              <a:t>We zijn ook huisdieren vergeten</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Als we het allemaal optellen komen we op </a:t>
            </a:r>
            <a:r>
              <a:rPr lang="en-US" sz="1800" smtClean="0">
                <a:solidFill>
                  <a:srgbClr val="FF0000"/>
                </a:solidFill>
                <a:latin typeface="Calibri" pitchFamily="34" charset="0"/>
                <a:cs typeface="Calibri" pitchFamily="34" charset="0"/>
              </a:rPr>
              <a:t>15 kWh/d</a:t>
            </a:r>
          </a:p>
        </p:txBody>
      </p:sp>
      <p:pic>
        <p:nvPicPr>
          <p:cNvPr id="348162" name="Picture 2"/>
          <p:cNvPicPr>
            <a:picLocks noChangeAspect="1" noChangeArrowheads="1"/>
          </p:cNvPicPr>
          <p:nvPr/>
        </p:nvPicPr>
        <p:blipFill>
          <a:blip r:embed="rId3" cstate="print"/>
          <a:srcRect/>
          <a:stretch>
            <a:fillRect/>
          </a:stretch>
        </p:blipFill>
        <p:spPr bwMode="auto">
          <a:xfrm>
            <a:off x="1219200" y="2743200"/>
            <a:ext cx="4910137" cy="1353236"/>
          </a:xfrm>
          <a:prstGeom prst="rect">
            <a:avLst/>
          </a:prstGeom>
          <a:noFill/>
          <a:ln w="9525">
            <a:noFill/>
            <a:miter lim="800000"/>
            <a:headEnd/>
            <a:tailEnd/>
          </a:ln>
        </p:spPr>
      </p:pic>
      <p:grpSp>
        <p:nvGrpSpPr>
          <p:cNvPr id="36" name="Groep 35"/>
          <p:cNvGrpSpPr/>
          <p:nvPr/>
        </p:nvGrpSpPr>
        <p:grpSpPr>
          <a:xfrm>
            <a:off x="7543800" y="609600"/>
            <a:ext cx="1283368" cy="6055896"/>
            <a:chOff x="7543800" y="609600"/>
            <a:chExt cx="1283368" cy="6055896"/>
          </a:xfrm>
        </p:grpSpPr>
        <p:sp>
          <p:nvSpPr>
            <p:cNvPr id="10" name="Rechthoek 9"/>
            <p:cNvSpPr/>
            <p:nvPr/>
          </p:nvSpPr>
          <p:spPr bwMode="auto">
            <a:xfrm>
              <a:off x="7543800" y="609600"/>
              <a:ext cx="1283368" cy="6055896"/>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11" name="Groep 19"/>
            <p:cNvGrpSpPr/>
            <p:nvPr/>
          </p:nvGrpSpPr>
          <p:grpSpPr>
            <a:xfrm>
              <a:off x="7631212" y="4640003"/>
              <a:ext cx="1132384" cy="723637"/>
              <a:chOff x="7696200" y="5334000"/>
              <a:chExt cx="1143000" cy="838200"/>
            </a:xfrm>
          </p:grpSpPr>
          <p:sp>
            <p:nvSpPr>
              <p:cNvPr id="30" name="Rechthoek 29"/>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1" name="Tekstvak 30"/>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12" name="Groep 18"/>
            <p:cNvGrpSpPr/>
            <p:nvPr/>
          </p:nvGrpSpPr>
          <p:grpSpPr>
            <a:xfrm>
              <a:off x="7631212" y="5398263"/>
              <a:ext cx="1132384" cy="1236071"/>
              <a:chOff x="6324600" y="5486400"/>
              <a:chExt cx="1143000" cy="838200"/>
            </a:xfrm>
          </p:grpSpPr>
          <p:sp>
            <p:nvSpPr>
              <p:cNvPr id="28" name="Rechthoek 27"/>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9" name="Tekstvak 28"/>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13" name="Groep 19"/>
            <p:cNvGrpSpPr/>
            <p:nvPr/>
          </p:nvGrpSpPr>
          <p:grpSpPr>
            <a:xfrm>
              <a:off x="7631212" y="3608215"/>
              <a:ext cx="1132384" cy="997165"/>
              <a:chOff x="7696200" y="5334000"/>
              <a:chExt cx="1143000" cy="838200"/>
            </a:xfrm>
          </p:grpSpPr>
          <p:sp>
            <p:nvSpPr>
              <p:cNvPr id="26" name="Rechthoek 25"/>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7" name="Tekstvak 26"/>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nvGrpSpPr>
            <p:cNvPr id="14" name="Groep 27"/>
            <p:cNvGrpSpPr/>
            <p:nvPr/>
          </p:nvGrpSpPr>
          <p:grpSpPr>
            <a:xfrm>
              <a:off x="7631212" y="3223891"/>
              <a:ext cx="1132384" cy="353161"/>
              <a:chOff x="7620000" y="2257928"/>
              <a:chExt cx="1143000" cy="409072"/>
            </a:xfrm>
          </p:grpSpPr>
          <p:sp>
            <p:nvSpPr>
              <p:cNvPr id="24" name="Rechthoek 23"/>
              <p:cNvSpPr/>
              <p:nvPr/>
            </p:nvSpPr>
            <p:spPr bwMode="auto">
              <a:xfrm>
                <a:off x="7620000" y="225792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5" name="Tekstvak 24"/>
              <p:cNvSpPr txBox="1"/>
              <p:nvPr/>
            </p:nvSpPr>
            <p:spPr>
              <a:xfrm>
                <a:off x="7721645" y="2286000"/>
                <a:ext cx="93070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 </a:t>
                </a:r>
                <a:r>
                  <a:rPr lang="nl-NL" sz="1400" b="1" smtClean="0">
                    <a:latin typeface="Calibri" pitchFamily="34" charset="0"/>
                    <a:cs typeface="Calibri" pitchFamily="34" charset="0"/>
                  </a:rPr>
                  <a:t>5</a:t>
                </a:r>
              </a:p>
            </p:txBody>
          </p:sp>
        </p:grpSp>
        <p:grpSp>
          <p:nvGrpSpPr>
            <p:cNvPr id="15" name="Groep 26"/>
            <p:cNvGrpSpPr/>
            <p:nvPr/>
          </p:nvGrpSpPr>
          <p:grpSpPr>
            <a:xfrm>
              <a:off x="7631212" y="2843028"/>
              <a:ext cx="1132384" cy="353161"/>
              <a:chOff x="7620000" y="1816768"/>
              <a:chExt cx="1143000" cy="409072"/>
            </a:xfrm>
          </p:grpSpPr>
          <p:sp>
            <p:nvSpPr>
              <p:cNvPr id="22" name="Rechthoek 21"/>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3" name="Tekstvak 22"/>
              <p:cNvSpPr txBox="1"/>
              <p:nvPr/>
            </p:nvSpPr>
            <p:spPr>
              <a:xfrm>
                <a:off x="7848638" y="1844840"/>
                <a:ext cx="67672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licht: </a:t>
                </a:r>
                <a:r>
                  <a:rPr lang="nl-NL" sz="1400" b="1" smtClean="0">
                    <a:latin typeface="Calibri" pitchFamily="34" charset="0"/>
                    <a:cs typeface="Calibri" pitchFamily="34" charset="0"/>
                  </a:rPr>
                  <a:t>4</a:t>
                </a:r>
              </a:p>
            </p:txBody>
          </p:sp>
        </p:grpSp>
        <p:grpSp>
          <p:nvGrpSpPr>
            <p:cNvPr id="16" name="Groep 18"/>
            <p:cNvGrpSpPr/>
            <p:nvPr/>
          </p:nvGrpSpPr>
          <p:grpSpPr>
            <a:xfrm>
              <a:off x="7631212" y="1579261"/>
              <a:ext cx="1132384" cy="1236071"/>
              <a:chOff x="6324600" y="5486400"/>
              <a:chExt cx="1143000" cy="838200"/>
            </a:xfrm>
          </p:grpSpPr>
          <p:sp>
            <p:nvSpPr>
              <p:cNvPr id="20" name="Rechthoek 19"/>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1" name="Tekstvak 20"/>
              <p:cNvSpPr txBox="1"/>
              <p:nvPr/>
            </p:nvSpPr>
            <p:spPr>
              <a:xfrm>
                <a:off x="6428168" y="5587425"/>
                <a:ext cx="926856" cy="30631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Spul:</a:t>
                </a:r>
              </a:p>
              <a:p>
                <a:pPr algn="ctr"/>
                <a:r>
                  <a:rPr lang="nl-NL" sz="1400" b="1" smtClean="0">
                    <a:latin typeface="Calibri" pitchFamily="34" charset="0"/>
                    <a:cs typeface="Calibri" pitchFamily="34" charset="0"/>
                  </a:rPr>
                  <a:t>48 kWh/d</a:t>
                </a:r>
                <a:endParaRPr lang="nl-NL" sz="1400" b="1" dirty="0" err="1" smtClean="0">
                  <a:latin typeface="Calibri" pitchFamily="34" charset="0"/>
                  <a:cs typeface="Calibri" pitchFamily="34" charset="0"/>
                </a:endParaRPr>
              </a:p>
            </p:txBody>
          </p:sp>
        </p:grpSp>
        <p:grpSp>
          <p:nvGrpSpPr>
            <p:cNvPr id="17" name="Groep 26"/>
            <p:cNvGrpSpPr/>
            <p:nvPr/>
          </p:nvGrpSpPr>
          <p:grpSpPr>
            <a:xfrm>
              <a:off x="7631212" y="1191470"/>
              <a:ext cx="1132384" cy="353161"/>
              <a:chOff x="7620000" y="1816768"/>
              <a:chExt cx="1143000" cy="409072"/>
            </a:xfrm>
          </p:grpSpPr>
          <p:sp>
            <p:nvSpPr>
              <p:cNvPr id="18" name="Rechthoek 17"/>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664485" y="1844840"/>
                <a:ext cx="1045030"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transprt: </a:t>
                </a:r>
                <a:r>
                  <a:rPr lang="nl-NL" sz="1400" b="1" smtClean="0">
                    <a:latin typeface="Calibri" pitchFamily="34" charset="0"/>
                    <a:cs typeface="Calibri" pitchFamily="34" charset="0"/>
                  </a:rPr>
                  <a:t>12</a:t>
                </a:r>
              </a:p>
            </p:txBody>
          </p:sp>
        </p:grpSp>
        <p:sp>
          <p:nvSpPr>
            <p:cNvPr id="34" name="Rechthoek 33"/>
            <p:cNvSpPr/>
            <p:nvPr/>
          </p:nvSpPr>
          <p:spPr bwMode="auto">
            <a:xfrm>
              <a:off x="7632032" y="685800"/>
              <a:ext cx="1132384" cy="465457"/>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5" name="Tekstvak 34"/>
            <p:cNvSpPr txBox="1"/>
            <p:nvPr/>
          </p:nvSpPr>
          <p:spPr>
            <a:xfrm>
              <a:off x="7675869" y="762000"/>
              <a:ext cx="1035796"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voeding: </a:t>
              </a:r>
              <a:r>
                <a:rPr lang="nl-NL" sz="1400" b="1" smtClean="0">
                  <a:latin typeface="Calibri" pitchFamily="34" charset="0"/>
                  <a:cs typeface="Calibri" pitchFamily="34" charset="0"/>
                </a:rPr>
                <a:t>15</a:t>
              </a:r>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Conclusie</a:t>
            </a:r>
            <a:endParaRPr lang="en-US" i="1" kern="1200" dirty="0" smtClean="0">
              <a:solidFill>
                <a:srgbClr val="000099"/>
              </a:solidFill>
              <a:ea typeface="+mn-ea"/>
              <a:cs typeface="+mn-cs"/>
            </a:endParaRPr>
          </a:p>
        </p:txBody>
      </p:sp>
      <p:sp>
        <p:nvSpPr>
          <p:cNvPr id="3" name="Tijdelijke aanduiding voor inhoud 2"/>
          <p:cNvSpPr>
            <a:spLocks noGrp="1"/>
          </p:cNvSpPr>
          <p:nvPr>
            <p:ph sz="half" idx="1"/>
          </p:nvPr>
        </p:nvSpPr>
        <p:spPr>
          <a:xfrm>
            <a:off x="152400" y="1219200"/>
            <a:ext cx="4495800" cy="2286000"/>
          </a:xfrm>
        </p:spPr>
        <p:txBody>
          <a:bodyPr/>
          <a:lstStyle/>
          <a:p>
            <a:r>
              <a:rPr lang="en-US" sz="1800" b="0" smtClean="0">
                <a:latin typeface="Calibri" pitchFamily="34" charset="0"/>
                <a:cs typeface="Calibri" pitchFamily="34" charset="0"/>
              </a:rPr>
              <a:t>We hebben nog wat verwaarloosd</a:t>
            </a:r>
          </a:p>
          <a:p>
            <a:pPr lvl="1"/>
            <a:r>
              <a:rPr lang="en-US" sz="1400" b="0" smtClean="0">
                <a:latin typeface="Calibri" pitchFamily="34" charset="0"/>
                <a:cs typeface="Calibri" pitchFamily="34" charset="0"/>
              </a:rPr>
              <a:t>Publieke diensten: militair, scholen, etc.</a:t>
            </a:r>
          </a:p>
          <a:p>
            <a:pPr lvl="1"/>
            <a:r>
              <a:rPr lang="en-US" sz="1400" b="0" smtClean="0">
                <a:latin typeface="Calibri" pitchFamily="34" charset="0"/>
                <a:cs typeface="Calibri" pitchFamily="34" charset="0"/>
              </a:rPr>
              <a:t>Dat levert ongeveer 4 kWh/d</a:t>
            </a:r>
          </a:p>
          <a:p>
            <a:r>
              <a:rPr lang="en-US" sz="1800" b="0" smtClean="0">
                <a:latin typeface="Calibri" pitchFamily="34" charset="0"/>
                <a:cs typeface="Calibri" pitchFamily="34" charset="0"/>
              </a:rPr>
              <a:t>In totaal </a:t>
            </a:r>
            <a:r>
              <a:rPr lang="en-US" sz="1800" smtClean="0">
                <a:solidFill>
                  <a:srgbClr val="FF0000"/>
                </a:solidFill>
                <a:latin typeface="Calibri" pitchFamily="34" charset="0"/>
                <a:cs typeface="Calibri" pitchFamily="34" charset="0"/>
              </a:rPr>
              <a:t>195 kWh/d </a:t>
            </a:r>
            <a:r>
              <a:rPr lang="en-US" sz="1800" b="0" smtClean="0">
                <a:latin typeface="Calibri" pitchFamily="34" charset="0"/>
                <a:cs typeface="Calibri" pitchFamily="34" charset="0"/>
              </a:rPr>
              <a:t>per persoon</a:t>
            </a:r>
          </a:p>
          <a:p>
            <a:pPr lvl="1"/>
            <a:r>
              <a:rPr lang="en-US" sz="1400" b="0" smtClean="0">
                <a:latin typeface="Calibri" pitchFamily="34" charset="0"/>
                <a:cs typeface="Calibri" pitchFamily="34" charset="0"/>
              </a:rPr>
              <a:t>Dat correspondeert met een continue consumptie van 8 kW</a:t>
            </a:r>
          </a:p>
          <a:p>
            <a:r>
              <a:rPr lang="en-US" sz="1800" b="0" smtClean="0">
                <a:latin typeface="Calibri" pitchFamily="34" charset="0"/>
                <a:cs typeface="Calibri" pitchFamily="34" charset="0"/>
              </a:rPr>
              <a:t>Verschil</a:t>
            </a:r>
            <a:endParaRPr lang="en-US" sz="2200" b="0" smtClean="0">
              <a:latin typeface="Calibri" pitchFamily="34" charset="0"/>
              <a:cs typeface="Calibri" pitchFamily="34" charset="0"/>
            </a:endParaRPr>
          </a:p>
          <a:p>
            <a:pPr lvl="1"/>
            <a:r>
              <a:rPr lang="en-US" sz="1400" b="0" smtClean="0">
                <a:latin typeface="Calibri" pitchFamily="34" charset="0"/>
                <a:cs typeface="Calibri" pitchFamily="34" charset="0"/>
              </a:rPr>
              <a:t>Voeding en spullen uit andere landen</a:t>
            </a:r>
          </a:p>
        </p:txBody>
      </p:sp>
      <p:grpSp>
        <p:nvGrpSpPr>
          <p:cNvPr id="38" name="Groep 37"/>
          <p:cNvGrpSpPr/>
          <p:nvPr/>
        </p:nvGrpSpPr>
        <p:grpSpPr>
          <a:xfrm>
            <a:off x="304800" y="3581400"/>
            <a:ext cx="3657600" cy="3160296"/>
            <a:chOff x="3529264" y="2667000"/>
            <a:chExt cx="3657600" cy="3160296"/>
          </a:xfrm>
        </p:grpSpPr>
        <p:sp>
          <p:nvSpPr>
            <p:cNvPr id="10" name="Rechthoek 9"/>
            <p:cNvSpPr/>
            <p:nvPr/>
          </p:nvSpPr>
          <p:spPr bwMode="auto">
            <a:xfrm>
              <a:off x="3529264" y="2667000"/>
              <a:ext cx="3657600" cy="3160296"/>
            </a:xfrm>
            <a:prstGeom prst="rect">
              <a:avLst/>
            </a:prstGeom>
            <a:solidFill>
              <a:schemeClr val="bg1"/>
            </a:solidFill>
            <a:ln w="127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pSp>
          <p:nvGrpSpPr>
            <p:cNvPr id="4" name="Groep 19"/>
            <p:cNvGrpSpPr/>
            <p:nvPr/>
          </p:nvGrpSpPr>
          <p:grpSpPr>
            <a:xfrm>
              <a:off x="3581400" y="3733800"/>
              <a:ext cx="1132384" cy="723637"/>
              <a:chOff x="7696200" y="5334000"/>
              <a:chExt cx="1143000" cy="838200"/>
            </a:xfrm>
          </p:grpSpPr>
          <p:sp>
            <p:nvSpPr>
              <p:cNvPr id="30" name="Rechthoek 29"/>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1" name="Tekstvak 30"/>
              <p:cNvSpPr txBox="1"/>
              <p:nvPr/>
            </p:nvSpPr>
            <p:spPr>
              <a:xfrm>
                <a:off x="7799768" y="54350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Vliegtuig:</a:t>
                </a:r>
              </a:p>
              <a:p>
                <a:pPr algn="ctr"/>
                <a:r>
                  <a:rPr lang="nl-NL" sz="1400" b="1" smtClean="0">
                    <a:latin typeface="Calibri" pitchFamily="34" charset="0"/>
                    <a:cs typeface="Calibri" pitchFamily="34" charset="0"/>
                  </a:rPr>
                  <a:t>30 kWh/d</a:t>
                </a:r>
                <a:endParaRPr lang="nl-NL" sz="1400" b="1" dirty="0" err="1" smtClean="0">
                  <a:latin typeface="Calibri" pitchFamily="34" charset="0"/>
                  <a:cs typeface="Calibri" pitchFamily="34" charset="0"/>
                </a:endParaRPr>
              </a:p>
            </p:txBody>
          </p:sp>
        </p:grpSp>
        <p:grpSp>
          <p:nvGrpSpPr>
            <p:cNvPr id="5" name="Groep 18"/>
            <p:cNvGrpSpPr/>
            <p:nvPr/>
          </p:nvGrpSpPr>
          <p:grpSpPr>
            <a:xfrm>
              <a:off x="3581400" y="4492060"/>
              <a:ext cx="1132384" cy="1236071"/>
              <a:chOff x="6324600" y="5486400"/>
              <a:chExt cx="1143000" cy="838200"/>
            </a:xfrm>
          </p:grpSpPr>
          <p:sp>
            <p:nvSpPr>
              <p:cNvPr id="28" name="Rechthoek 27"/>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9" name="Tekstvak 28"/>
              <p:cNvSpPr txBox="1"/>
              <p:nvPr/>
            </p:nvSpPr>
            <p:spPr>
              <a:xfrm>
                <a:off x="6428168" y="5587425"/>
                <a:ext cx="926857" cy="52322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Auto:</a:t>
                </a:r>
              </a:p>
              <a:p>
                <a:pPr algn="ctr"/>
                <a:r>
                  <a:rPr lang="nl-NL" sz="1400" b="1" smtClean="0">
                    <a:latin typeface="Calibri" pitchFamily="34" charset="0"/>
                    <a:cs typeface="Calibri" pitchFamily="34" charset="0"/>
                  </a:rPr>
                  <a:t>40 kWh/d</a:t>
                </a:r>
                <a:endParaRPr lang="nl-NL" sz="1400" b="1" dirty="0" err="1" smtClean="0">
                  <a:latin typeface="Calibri" pitchFamily="34" charset="0"/>
                  <a:cs typeface="Calibri" pitchFamily="34" charset="0"/>
                </a:endParaRPr>
              </a:p>
            </p:txBody>
          </p:sp>
        </p:grpSp>
        <p:grpSp>
          <p:nvGrpSpPr>
            <p:cNvPr id="6" name="Groep 19"/>
            <p:cNvGrpSpPr/>
            <p:nvPr/>
          </p:nvGrpSpPr>
          <p:grpSpPr>
            <a:xfrm>
              <a:off x="4800600" y="4724400"/>
              <a:ext cx="1132384" cy="997165"/>
              <a:chOff x="7696200" y="5334000"/>
              <a:chExt cx="1143000" cy="838200"/>
            </a:xfrm>
          </p:grpSpPr>
          <p:sp>
            <p:nvSpPr>
              <p:cNvPr id="26" name="Rechthoek 25"/>
              <p:cNvSpPr/>
              <p:nvPr/>
            </p:nvSpPr>
            <p:spPr bwMode="auto">
              <a:xfrm>
                <a:off x="7696200" y="53340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7" name="Tekstvak 26"/>
              <p:cNvSpPr txBox="1"/>
              <p:nvPr/>
            </p:nvSpPr>
            <p:spPr>
              <a:xfrm>
                <a:off x="7704358" y="5435025"/>
                <a:ext cx="1117678" cy="536044"/>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Verwarming,</a:t>
                </a:r>
              </a:p>
              <a:p>
                <a:pPr algn="ctr"/>
                <a:r>
                  <a:rPr lang="nl-NL" sz="1400" smtClean="0">
                    <a:latin typeface="Calibri" pitchFamily="34" charset="0"/>
                    <a:cs typeface="Calibri" pitchFamily="34" charset="0"/>
                  </a:rPr>
                  <a:t>koeling:</a:t>
                </a:r>
              </a:p>
              <a:p>
                <a:pPr algn="ctr"/>
                <a:r>
                  <a:rPr lang="nl-NL" sz="1400" b="1" smtClean="0">
                    <a:latin typeface="Calibri" pitchFamily="34" charset="0"/>
                    <a:cs typeface="Calibri" pitchFamily="34" charset="0"/>
                  </a:rPr>
                  <a:t>37 kWh/d</a:t>
                </a:r>
                <a:endParaRPr lang="nl-NL" sz="1400" b="1" dirty="0" err="1" smtClean="0">
                  <a:latin typeface="Calibri" pitchFamily="34" charset="0"/>
                  <a:cs typeface="Calibri" pitchFamily="34" charset="0"/>
                </a:endParaRPr>
              </a:p>
            </p:txBody>
          </p:sp>
        </p:grpSp>
        <p:grpSp>
          <p:nvGrpSpPr>
            <p:cNvPr id="7" name="Groep 27"/>
            <p:cNvGrpSpPr/>
            <p:nvPr/>
          </p:nvGrpSpPr>
          <p:grpSpPr>
            <a:xfrm>
              <a:off x="4800600" y="4340076"/>
              <a:ext cx="1132384" cy="353161"/>
              <a:chOff x="7620000" y="2257928"/>
              <a:chExt cx="1143000" cy="409072"/>
            </a:xfrm>
          </p:grpSpPr>
          <p:sp>
            <p:nvSpPr>
              <p:cNvPr id="24" name="Rechthoek 23"/>
              <p:cNvSpPr/>
              <p:nvPr/>
            </p:nvSpPr>
            <p:spPr bwMode="auto">
              <a:xfrm>
                <a:off x="7620000" y="225792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5" name="Tekstvak 24"/>
              <p:cNvSpPr txBox="1"/>
              <p:nvPr/>
            </p:nvSpPr>
            <p:spPr>
              <a:xfrm>
                <a:off x="7721645" y="2286000"/>
                <a:ext cx="93070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gadgets: </a:t>
                </a:r>
                <a:r>
                  <a:rPr lang="nl-NL" sz="1400" b="1" smtClean="0">
                    <a:latin typeface="Calibri" pitchFamily="34" charset="0"/>
                    <a:cs typeface="Calibri" pitchFamily="34" charset="0"/>
                  </a:rPr>
                  <a:t>5</a:t>
                </a:r>
              </a:p>
            </p:txBody>
          </p:sp>
        </p:grpSp>
        <p:grpSp>
          <p:nvGrpSpPr>
            <p:cNvPr id="9" name="Groep 26"/>
            <p:cNvGrpSpPr/>
            <p:nvPr/>
          </p:nvGrpSpPr>
          <p:grpSpPr>
            <a:xfrm>
              <a:off x="4800600" y="3959213"/>
              <a:ext cx="1132384" cy="353161"/>
              <a:chOff x="7620000" y="1816768"/>
              <a:chExt cx="1143000" cy="409072"/>
            </a:xfrm>
          </p:grpSpPr>
          <p:sp>
            <p:nvSpPr>
              <p:cNvPr id="22" name="Rechthoek 21"/>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3" name="Tekstvak 22"/>
              <p:cNvSpPr txBox="1"/>
              <p:nvPr/>
            </p:nvSpPr>
            <p:spPr>
              <a:xfrm>
                <a:off x="7848638" y="1844840"/>
                <a:ext cx="676724"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licht: </a:t>
                </a:r>
                <a:r>
                  <a:rPr lang="nl-NL" sz="1400" b="1" smtClean="0">
                    <a:latin typeface="Calibri" pitchFamily="34" charset="0"/>
                    <a:cs typeface="Calibri" pitchFamily="34" charset="0"/>
                  </a:rPr>
                  <a:t>4</a:t>
                </a:r>
              </a:p>
            </p:txBody>
          </p:sp>
        </p:grpSp>
        <p:grpSp>
          <p:nvGrpSpPr>
            <p:cNvPr id="11" name="Groep 18"/>
            <p:cNvGrpSpPr/>
            <p:nvPr/>
          </p:nvGrpSpPr>
          <p:grpSpPr>
            <a:xfrm>
              <a:off x="6019800" y="4038600"/>
              <a:ext cx="1132384" cy="1693271"/>
              <a:chOff x="6324600" y="5486400"/>
              <a:chExt cx="1143000" cy="838200"/>
            </a:xfrm>
          </p:grpSpPr>
          <p:sp>
            <p:nvSpPr>
              <p:cNvPr id="20" name="Rechthoek 19"/>
              <p:cNvSpPr/>
              <p:nvPr/>
            </p:nvSpPr>
            <p:spPr bwMode="auto">
              <a:xfrm>
                <a:off x="6324600" y="5486400"/>
                <a:ext cx="1143000" cy="838200"/>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21" name="Tekstvak 20"/>
              <p:cNvSpPr txBox="1"/>
              <p:nvPr/>
            </p:nvSpPr>
            <p:spPr>
              <a:xfrm>
                <a:off x="6428168" y="5587425"/>
                <a:ext cx="926856" cy="306310"/>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Spul:</a:t>
                </a:r>
              </a:p>
              <a:p>
                <a:pPr algn="ctr"/>
                <a:r>
                  <a:rPr lang="nl-NL" sz="1400" b="1" smtClean="0">
                    <a:latin typeface="Calibri" pitchFamily="34" charset="0"/>
                    <a:cs typeface="Calibri" pitchFamily="34" charset="0"/>
                  </a:rPr>
                  <a:t>48 kWh/d</a:t>
                </a:r>
                <a:endParaRPr lang="nl-NL" sz="1400" b="1" dirty="0" err="1" smtClean="0">
                  <a:latin typeface="Calibri" pitchFamily="34" charset="0"/>
                  <a:cs typeface="Calibri" pitchFamily="34" charset="0"/>
                </a:endParaRPr>
              </a:p>
            </p:txBody>
          </p:sp>
        </p:grpSp>
        <p:grpSp>
          <p:nvGrpSpPr>
            <p:cNvPr id="12" name="Groep 26"/>
            <p:cNvGrpSpPr/>
            <p:nvPr/>
          </p:nvGrpSpPr>
          <p:grpSpPr>
            <a:xfrm>
              <a:off x="6018980" y="3629870"/>
              <a:ext cx="1132384" cy="353161"/>
              <a:chOff x="7620000" y="1816768"/>
              <a:chExt cx="1143000" cy="409072"/>
            </a:xfrm>
          </p:grpSpPr>
          <p:sp>
            <p:nvSpPr>
              <p:cNvPr id="18" name="Rechthoek 17"/>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19" name="Tekstvak 18"/>
              <p:cNvSpPr txBox="1"/>
              <p:nvPr/>
            </p:nvSpPr>
            <p:spPr>
              <a:xfrm>
                <a:off x="7664485" y="1844840"/>
                <a:ext cx="1045030"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transprt: </a:t>
                </a:r>
                <a:r>
                  <a:rPr lang="nl-NL" sz="1400" b="1" smtClean="0">
                    <a:latin typeface="Calibri" pitchFamily="34" charset="0"/>
                    <a:cs typeface="Calibri" pitchFamily="34" charset="0"/>
                  </a:rPr>
                  <a:t>12</a:t>
                </a:r>
              </a:p>
            </p:txBody>
          </p:sp>
        </p:grpSp>
        <p:sp>
          <p:nvSpPr>
            <p:cNvPr id="34" name="Rechthoek 33"/>
            <p:cNvSpPr/>
            <p:nvPr/>
          </p:nvSpPr>
          <p:spPr bwMode="auto">
            <a:xfrm>
              <a:off x="6019800" y="3124200"/>
              <a:ext cx="1132384" cy="465457"/>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5" name="Tekstvak 34"/>
            <p:cNvSpPr txBox="1"/>
            <p:nvPr/>
          </p:nvSpPr>
          <p:spPr>
            <a:xfrm>
              <a:off x="6063637" y="3200400"/>
              <a:ext cx="1035796" cy="307777"/>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voeding: </a:t>
              </a:r>
              <a:r>
                <a:rPr lang="nl-NL" sz="1400" b="1" smtClean="0">
                  <a:latin typeface="Calibri" pitchFamily="34" charset="0"/>
                  <a:cs typeface="Calibri" pitchFamily="34" charset="0"/>
                </a:rPr>
                <a:t>15</a:t>
              </a:r>
            </a:p>
          </p:txBody>
        </p:sp>
        <p:grpSp>
          <p:nvGrpSpPr>
            <p:cNvPr id="33" name="Groep 26"/>
            <p:cNvGrpSpPr/>
            <p:nvPr/>
          </p:nvGrpSpPr>
          <p:grpSpPr>
            <a:xfrm>
              <a:off x="6019800" y="2743200"/>
              <a:ext cx="1132384" cy="353161"/>
              <a:chOff x="7620000" y="1816768"/>
              <a:chExt cx="1143000" cy="409072"/>
            </a:xfrm>
          </p:grpSpPr>
          <p:sp>
            <p:nvSpPr>
              <p:cNvPr id="36" name="Rechthoek 35"/>
              <p:cNvSpPr/>
              <p:nvPr/>
            </p:nvSpPr>
            <p:spPr bwMode="auto">
              <a:xfrm>
                <a:off x="7620000" y="1816768"/>
                <a:ext cx="1143000" cy="409072"/>
              </a:xfrm>
              <a:prstGeom prst="rect">
                <a:avLst/>
              </a:prstGeom>
              <a:solidFill>
                <a:srgbClr val="FFCCCC"/>
              </a:solid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600" b="0" i="0" u="none" strike="noStrike" cap="none" normalizeH="0" baseline="0" smtClean="0">
                  <a:ln>
                    <a:noFill/>
                  </a:ln>
                  <a:solidFill>
                    <a:schemeClr val="tx1"/>
                  </a:solidFill>
                  <a:effectLst/>
                  <a:latin typeface="Calibri" pitchFamily="34" charset="0"/>
                  <a:cs typeface="Calibri" pitchFamily="34" charset="0"/>
                </a:endParaRPr>
              </a:p>
            </p:txBody>
          </p:sp>
          <p:sp>
            <p:nvSpPr>
              <p:cNvPr id="37" name="Tekstvak 36"/>
              <p:cNvSpPr txBox="1"/>
              <p:nvPr/>
            </p:nvSpPr>
            <p:spPr>
              <a:xfrm>
                <a:off x="7683986" y="1844840"/>
                <a:ext cx="1006028" cy="356503"/>
              </a:xfrm>
              <a:prstGeom prst="rect">
                <a:avLst/>
              </a:prstGeom>
              <a:solidFill>
                <a:srgbClr val="FFCCCC"/>
              </a:solidFill>
              <a:ln w="19050">
                <a:noFill/>
              </a:ln>
            </p:spPr>
            <p:txBody>
              <a:bodyPr wrap="none" rtlCol="0">
                <a:spAutoFit/>
              </a:bodyPr>
              <a:lstStyle/>
              <a:p>
                <a:pPr algn="ctr"/>
                <a:r>
                  <a:rPr lang="nl-NL" sz="1400" smtClean="0">
                    <a:latin typeface="Calibri" pitchFamily="34" charset="0"/>
                    <a:cs typeface="Calibri" pitchFamily="34" charset="0"/>
                  </a:rPr>
                  <a:t>diensten: </a:t>
                </a:r>
                <a:r>
                  <a:rPr lang="nl-NL" sz="1400" b="1" smtClean="0">
                    <a:latin typeface="Calibri" pitchFamily="34" charset="0"/>
                    <a:cs typeface="Calibri" pitchFamily="34" charset="0"/>
                  </a:rPr>
                  <a:t>4</a:t>
                </a:r>
              </a:p>
            </p:txBody>
          </p:sp>
        </p:grpSp>
      </p:grpSp>
      <p:pic>
        <p:nvPicPr>
          <p:cNvPr id="349186" name="Picture 2"/>
          <p:cNvPicPr>
            <a:picLocks noChangeAspect="1" noChangeArrowheads="1"/>
          </p:cNvPicPr>
          <p:nvPr/>
        </p:nvPicPr>
        <p:blipFill>
          <a:blip r:embed="rId3" cstate="print"/>
          <a:srcRect/>
          <a:stretch>
            <a:fillRect/>
          </a:stretch>
        </p:blipFill>
        <p:spPr bwMode="auto">
          <a:xfrm>
            <a:off x="4718340" y="1905000"/>
            <a:ext cx="4425659" cy="4953000"/>
          </a:xfrm>
          <a:prstGeom prst="rect">
            <a:avLst/>
          </a:prstGeom>
          <a:noFill/>
          <a:ln w="9525">
            <a:noFill/>
            <a:miter lim="800000"/>
            <a:headEnd/>
            <a:tailEnd/>
          </a:ln>
        </p:spPr>
      </p:pic>
      <p:sp>
        <p:nvSpPr>
          <p:cNvPr id="40" name="Tekstvak 39"/>
          <p:cNvSpPr txBox="1"/>
          <p:nvPr/>
        </p:nvSpPr>
        <p:spPr>
          <a:xfrm>
            <a:off x="7232073" y="4519101"/>
            <a:ext cx="798617" cy="261610"/>
          </a:xfrm>
          <a:prstGeom prst="rect">
            <a:avLst/>
          </a:prstGeom>
          <a:solidFill>
            <a:schemeClr val="bg1"/>
          </a:solidFill>
        </p:spPr>
        <p:txBody>
          <a:bodyPr wrap="none" rtlCol="0">
            <a:spAutoFit/>
          </a:bodyPr>
          <a:lstStyle/>
          <a:p>
            <a:r>
              <a:rPr lang="nl-NL" sz="1100" b="1" smtClean="0">
                <a:latin typeface="Calibri" pitchFamily="34" charset="0"/>
                <a:cs typeface="Calibri" pitchFamily="34" charset="0"/>
              </a:rPr>
              <a:t>Nederland</a:t>
            </a:r>
            <a:endParaRPr lang="nl-NL" b="1" dirty="0" err="1" smtClean="0">
              <a:latin typeface="Calibri" pitchFamily="34" charset="0"/>
              <a:cs typeface="Calibri" pitchFamily="34" charset="0"/>
            </a:endParaRPr>
          </a:p>
        </p:txBody>
      </p:sp>
      <p:sp>
        <p:nvSpPr>
          <p:cNvPr id="39" name="Ovaal 38"/>
          <p:cNvSpPr/>
          <p:nvPr/>
        </p:nvSpPr>
        <p:spPr bwMode="auto">
          <a:xfrm>
            <a:off x="7086600" y="4495800"/>
            <a:ext cx="914400" cy="304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991970" y="1143000"/>
            <a:ext cx="5152030" cy="5715000"/>
          </a:xfrm>
          <a:prstGeom prst="rect">
            <a:avLst/>
          </a:prstGeom>
          <a:noFill/>
          <a:ln w="9525">
            <a:noFill/>
            <a:miter lim="800000"/>
            <a:headEnd/>
            <a:tailEnd/>
          </a:ln>
        </p:spPr>
      </p:pic>
      <p:sp>
        <p:nvSpPr>
          <p:cNvPr id="11" name="Content Placeholder 2"/>
          <p:cNvSpPr>
            <a:spLocks noGrp="1"/>
          </p:cNvSpPr>
          <p:nvPr>
            <p:ph sz="half" idx="1"/>
          </p:nvPr>
        </p:nvSpPr>
        <p:spPr>
          <a:xfrm>
            <a:off x="457200" y="1600200"/>
            <a:ext cx="3505200" cy="4525963"/>
          </a:xfrm>
        </p:spPr>
        <p:txBody>
          <a:bodyPr>
            <a:noAutofit/>
          </a:bodyPr>
          <a:lstStyle/>
          <a:p>
            <a:r>
              <a:rPr lang="en-US" sz="1800" b="0" dirty="0" err="1" smtClean="0">
                <a:latin typeface="Calibri" pitchFamily="34" charset="0"/>
                <a:cs typeface="Calibri" pitchFamily="34" charset="0"/>
              </a:rPr>
              <a:t>Aanvoer</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Slechts</a:t>
            </a:r>
            <a:r>
              <a:rPr lang="en-US" sz="1400" b="0" dirty="0" smtClean="0">
                <a:latin typeface="Calibri" pitchFamily="34" charset="0"/>
                <a:cs typeface="Calibri" pitchFamily="34" charset="0"/>
              </a:rPr>
              <a:t> 1/3 </a:t>
            </a:r>
            <a:r>
              <a:rPr lang="en-US" sz="1400" b="0" dirty="0" err="1" smtClean="0">
                <a:latin typeface="Calibri" pitchFamily="34" charset="0"/>
                <a:cs typeface="Calibri" pitchFamily="34" charset="0"/>
              </a:rPr>
              <a:t>wordt</a:t>
            </a:r>
            <a:r>
              <a:rPr lang="en-US" sz="1400" b="0" dirty="0" smtClean="0">
                <a:latin typeface="Calibri" pitchFamily="34" charset="0"/>
                <a:cs typeface="Calibri" pitchFamily="34" charset="0"/>
              </a:rPr>
              <a:t> in NL </a:t>
            </a:r>
            <a:r>
              <a:rPr lang="en-US" sz="1400" b="0" dirty="0" err="1" smtClean="0">
                <a:latin typeface="Calibri" pitchFamily="34" charset="0"/>
                <a:cs typeface="Calibri" pitchFamily="34" charset="0"/>
              </a:rPr>
              <a:t>gebruikt</a:t>
            </a:r>
            <a:endParaRPr lang="en-US" sz="1400" b="0" dirty="0" smtClean="0">
              <a:latin typeface="Calibri" pitchFamily="34" charset="0"/>
              <a:cs typeface="Calibri" pitchFamily="34" charset="0"/>
            </a:endParaRPr>
          </a:p>
          <a:p>
            <a:pPr lvl="2"/>
            <a:r>
              <a:rPr lang="en-US" sz="1200" b="0" dirty="0" smtClean="0">
                <a:latin typeface="Calibri" pitchFamily="34" charset="0"/>
                <a:cs typeface="Calibri" pitchFamily="34" charset="0"/>
              </a:rPr>
              <a:t>Rest is </a:t>
            </a:r>
            <a:r>
              <a:rPr lang="en-US" sz="1200" b="0" dirty="0" err="1" smtClean="0">
                <a:latin typeface="Calibri" pitchFamily="34" charset="0"/>
                <a:cs typeface="Calibri" pitchFamily="34" charset="0"/>
              </a:rPr>
              <a:t>uitvoer</a:t>
            </a:r>
            <a:endParaRPr lang="en-US" sz="1200" b="0" dirty="0" smtClean="0">
              <a:latin typeface="Calibri" pitchFamily="34" charset="0"/>
              <a:cs typeface="Calibri" pitchFamily="34" charset="0"/>
            </a:endParaRPr>
          </a:p>
          <a:p>
            <a:pPr lvl="2"/>
            <a:r>
              <a:rPr lang="en-US" sz="1200" b="0" dirty="0" err="1" smtClean="0">
                <a:latin typeface="Calibri" pitchFamily="34" charset="0"/>
                <a:cs typeface="Calibri" pitchFamily="34" charset="0"/>
              </a:rPr>
              <a:t>Vooral</a:t>
            </a:r>
            <a:r>
              <a:rPr lang="en-US" sz="1200" b="0" dirty="0" smtClean="0">
                <a:latin typeface="Calibri" pitchFamily="34" charset="0"/>
                <a:cs typeface="Calibri" pitchFamily="34" charset="0"/>
              </a:rPr>
              <a:t> </a:t>
            </a:r>
            <a:r>
              <a:rPr lang="en-US" sz="1200" b="0" dirty="0" err="1" smtClean="0">
                <a:latin typeface="Calibri" pitchFamily="34" charset="0"/>
                <a:cs typeface="Calibri" pitchFamily="34" charset="0"/>
              </a:rPr>
              <a:t>aardolie</a:t>
            </a:r>
            <a:r>
              <a:rPr lang="en-US" sz="1200" b="0" dirty="0" smtClean="0">
                <a:latin typeface="Calibri" pitchFamily="34" charset="0"/>
                <a:cs typeface="Calibri" pitchFamily="34" charset="0"/>
              </a:rPr>
              <a:t> (</a:t>
            </a:r>
            <a:r>
              <a:rPr lang="en-US" sz="1200" b="0" smtClean="0">
                <a:latin typeface="Calibri" pitchFamily="34" charset="0"/>
                <a:cs typeface="Calibri" pitchFamily="34" charset="0"/>
              </a:rPr>
              <a:t>en gas)</a:t>
            </a:r>
            <a:endParaRPr lang="en-US" sz="12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Energiebesparende maatregelen</a:t>
            </a:r>
          </a:p>
          <a:p>
            <a:pPr lvl="2"/>
            <a:r>
              <a:rPr lang="en-US" sz="1200" b="0" dirty="0" err="1" smtClean="0">
                <a:latin typeface="Calibri" pitchFamily="34" charset="0"/>
                <a:cs typeface="Calibri" pitchFamily="34" charset="0"/>
              </a:rPr>
              <a:t>Daling</a:t>
            </a:r>
            <a:r>
              <a:rPr lang="en-US" sz="1200" b="0" dirty="0" smtClean="0">
                <a:latin typeface="Calibri" pitchFamily="34" charset="0"/>
                <a:cs typeface="Calibri" pitchFamily="34" charset="0"/>
              </a:rPr>
              <a:t> van het </a:t>
            </a:r>
            <a:r>
              <a:rPr lang="en-US" sz="1200" b="0" dirty="0" err="1" smtClean="0">
                <a:latin typeface="Calibri" pitchFamily="34" charset="0"/>
                <a:cs typeface="Calibri" pitchFamily="34" charset="0"/>
              </a:rPr>
              <a:t>gebruik</a:t>
            </a:r>
            <a:r>
              <a:rPr lang="en-US" sz="1200" b="0" dirty="0" smtClean="0">
                <a:latin typeface="Calibri" pitchFamily="34" charset="0"/>
                <a:cs typeface="Calibri" pitchFamily="34" charset="0"/>
              </a:rPr>
              <a:t> door </a:t>
            </a:r>
            <a:r>
              <a:rPr lang="en-US" sz="1200" b="0" dirty="0" err="1" smtClean="0">
                <a:latin typeface="Calibri" pitchFamily="34" charset="0"/>
                <a:cs typeface="Calibri" pitchFamily="34" charset="0"/>
              </a:rPr>
              <a:t>isolatie</a:t>
            </a:r>
            <a:r>
              <a:rPr lang="en-US" sz="1200" b="0" smtClean="0">
                <a:latin typeface="Calibri" pitchFamily="34" charset="0"/>
                <a:cs typeface="Calibri" pitchFamily="34" charset="0"/>
              </a:rPr>
              <a:t>, HR, etc.</a:t>
            </a:r>
            <a:endParaRPr lang="en-US" sz="1200" b="0" dirty="0" smtClean="0">
              <a:latin typeface="Calibri" pitchFamily="34" charset="0"/>
              <a:cs typeface="Calibri" pitchFamily="34" charset="0"/>
            </a:endParaRPr>
          </a:p>
          <a:p>
            <a:r>
              <a:rPr lang="en-US" sz="1800" b="0" dirty="0" err="1" smtClean="0">
                <a:latin typeface="Calibri" pitchFamily="34" charset="0"/>
                <a:cs typeface="Calibri" pitchFamily="34" charset="0"/>
              </a:rPr>
              <a:t>Elektriciteit</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Productie door</a:t>
            </a:r>
          </a:p>
          <a:p>
            <a:pPr lvl="2"/>
            <a:r>
              <a:rPr lang="en-US" sz="1200" b="0" dirty="0" err="1" smtClean="0">
                <a:latin typeface="Calibri" pitchFamily="34" charset="0"/>
                <a:cs typeface="Calibri" pitchFamily="34" charset="0"/>
              </a:rPr>
              <a:t>Aardgas, steenkool, kernenergie</a:t>
            </a:r>
          </a:p>
          <a:p>
            <a:pPr lvl="2"/>
            <a:r>
              <a:rPr lang="en-US" sz="1200" b="0" dirty="0" err="1" smtClean="0">
                <a:latin typeface="Calibri" pitchFamily="34" charset="0"/>
                <a:cs typeface="Calibri" pitchFamily="34" charset="0"/>
              </a:rPr>
              <a:t>Rendement centrales verbeterd van 25% (1950) tot 43.5% (2009)</a:t>
            </a:r>
          </a:p>
        </p:txBody>
      </p:sp>
      <p:sp>
        <p:nvSpPr>
          <p:cNvPr id="12" name="Title 1"/>
          <p:cNvSpPr>
            <a:spLocks noGrp="1"/>
          </p:cNvSpPr>
          <p:nvPr>
            <p:ph type="title"/>
          </p:nvPr>
        </p:nvSpPr>
        <p:spPr>
          <a:xfrm>
            <a:off x="0" y="0"/>
            <a:ext cx="9144000" cy="1143000"/>
          </a:xfrm>
        </p:spPr>
        <p:txBody>
          <a:bodyPr>
            <a:normAutofit/>
          </a:bodyPr>
          <a:lstStyle/>
          <a:p>
            <a:r>
              <a:rPr lang="en-US" i="1" kern="1200" smtClean="0">
                <a:solidFill>
                  <a:srgbClr val="000099"/>
                </a:solidFill>
                <a:ea typeface="+mn-ea"/>
                <a:cs typeface="+mn-cs"/>
              </a:rPr>
              <a:t>Aanvoer en verbruik NL</a:t>
            </a:r>
            <a:endParaRPr lang="en-US" i="1" kern="1200" dirty="0">
              <a:solidFill>
                <a:srgbClr val="000099"/>
              </a:solidFill>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381000" y="1219200"/>
            <a:ext cx="5486400" cy="3505200"/>
          </a:xfrm>
        </p:spPr>
        <p:txBody>
          <a:bodyPr/>
          <a:lstStyle/>
          <a:p>
            <a:r>
              <a:rPr lang="en-US" sz="1800" b="0" smtClean="0">
                <a:latin typeface="Calibri" pitchFamily="34" charset="0"/>
                <a:cs typeface="Calibri" pitchFamily="34" charset="0"/>
              </a:rPr>
              <a:t>Productie van een nieuwe auto vereist energie</a:t>
            </a:r>
          </a:p>
          <a:p>
            <a:pPr lvl="1"/>
            <a:r>
              <a:rPr lang="en-US" sz="1400" b="0" smtClean="0">
                <a:latin typeface="Calibri" pitchFamily="34" charset="0"/>
                <a:cs typeface="Calibri" pitchFamily="34" charset="0"/>
              </a:rPr>
              <a:t>Verwerking van materialen</a:t>
            </a:r>
          </a:p>
          <a:p>
            <a:pPr lvl="1"/>
            <a:r>
              <a:rPr lang="en-US" sz="1400" b="0" smtClean="0">
                <a:latin typeface="Calibri" pitchFamily="34" charset="0"/>
                <a:cs typeface="Calibri" pitchFamily="34" charset="0"/>
              </a:rPr>
              <a:t>Productie van componenten</a:t>
            </a:r>
          </a:p>
          <a:p>
            <a:pPr lvl="1"/>
            <a:r>
              <a:rPr lang="en-US" sz="1400" b="0" smtClean="0">
                <a:latin typeface="Calibri" pitchFamily="34" charset="0"/>
                <a:cs typeface="Calibri" pitchFamily="34" charset="0"/>
              </a:rPr>
              <a:t>Assemblage</a:t>
            </a:r>
          </a:p>
          <a:p>
            <a:r>
              <a:rPr lang="en-US" sz="1800" b="0" smtClean="0">
                <a:latin typeface="Calibri" pitchFamily="34" charset="0"/>
                <a:cs typeface="Calibri" pitchFamily="34" charset="0"/>
              </a:rPr>
              <a:t>Energiebehoefte naar schatting 76 000 kWh</a:t>
            </a:r>
          </a:p>
          <a:p>
            <a:r>
              <a:rPr lang="en-US" sz="1800" b="0" smtClean="0">
                <a:latin typeface="Calibri" pitchFamily="34" charset="0"/>
                <a:cs typeface="Calibri" pitchFamily="34" charset="0"/>
              </a:rPr>
              <a:t>Is het zinvol om mijn oude “dorstige”auto te vervangen door een moderne auto?</a:t>
            </a:r>
          </a:p>
          <a:p>
            <a:r>
              <a:rPr lang="en-US" sz="1800" b="0" smtClean="0">
                <a:latin typeface="Calibri" pitchFamily="34" charset="0"/>
                <a:cs typeface="Calibri" pitchFamily="34" charset="0"/>
              </a:rPr>
              <a:t>Reken uit hoelang nadat ik de auto koop ik break-even rijd (neem aan dat ik 50 km per dag rij)</a:t>
            </a:r>
          </a:p>
          <a:p>
            <a:pPr lvl="1"/>
            <a:r>
              <a:rPr lang="en-US" sz="1400" b="0" smtClean="0">
                <a:latin typeface="Calibri" pitchFamily="34" charset="0"/>
                <a:cs typeface="Calibri" pitchFamily="34" charset="0"/>
              </a:rPr>
              <a:t>Dat is opgave 3 voor de komende week!</a:t>
            </a:r>
          </a:p>
          <a:p>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Productiekosten van auto</a:t>
            </a:r>
            <a:endParaRPr lang="en-US" i="1" kern="1200" dirty="0" smtClean="0">
              <a:solidFill>
                <a:srgbClr val="000099"/>
              </a:solidFill>
              <a:ea typeface="+mn-ea"/>
              <a:cs typeface="+mn-cs"/>
            </a:endParaRPr>
          </a:p>
        </p:txBody>
      </p:sp>
      <p:sp>
        <p:nvSpPr>
          <p:cNvPr id="9"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04132" name="Picture 4"/>
          <p:cNvPicPr>
            <a:picLocks noChangeAspect="1" noChangeArrowheads="1"/>
          </p:cNvPicPr>
          <p:nvPr/>
        </p:nvPicPr>
        <p:blipFill>
          <a:blip r:embed="rId3" cstate="print"/>
          <a:srcRect/>
          <a:stretch>
            <a:fillRect/>
          </a:stretch>
        </p:blipFill>
        <p:spPr bwMode="auto">
          <a:xfrm>
            <a:off x="5181600" y="4038600"/>
            <a:ext cx="3886200" cy="1183566"/>
          </a:xfrm>
          <a:prstGeom prst="rect">
            <a:avLst/>
          </a:prstGeom>
          <a:noFill/>
          <a:ln w="9525">
            <a:noFill/>
            <a:miter lim="800000"/>
            <a:headEnd/>
            <a:tailEnd/>
          </a:ln>
        </p:spPr>
      </p:pic>
      <p:sp>
        <p:nvSpPr>
          <p:cNvPr id="17" name="Tekstvak 16"/>
          <p:cNvSpPr txBox="1"/>
          <p:nvPr/>
        </p:nvSpPr>
        <p:spPr>
          <a:xfrm>
            <a:off x="5105400" y="5181600"/>
            <a:ext cx="1935145" cy="338554"/>
          </a:xfrm>
          <a:prstGeom prst="rect">
            <a:avLst/>
          </a:prstGeom>
          <a:noFill/>
        </p:spPr>
        <p:txBody>
          <a:bodyPr wrap="none" rtlCol="0">
            <a:spAutoFit/>
          </a:bodyPr>
          <a:lstStyle/>
          <a:p>
            <a:r>
              <a:rPr lang="nl-NL" sz="1600" smtClean="0">
                <a:latin typeface="Calibri" pitchFamily="34" charset="0"/>
                <a:cs typeface="Calibri" pitchFamily="34" charset="0"/>
              </a:rPr>
              <a:t>Saab 9.5, 10 l/100km</a:t>
            </a:r>
            <a:endParaRPr lang="nl-NL" sz="1600" dirty="0" err="1" smtClean="0">
              <a:latin typeface="Calibri" pitchFamily="34" charset="0"/>
              <a:cs typeface="Calibri" pitchFamily="34" charset="0"/>
            </a:endParaRPr>
          </a:p>
        </p:txBody>
      </p:sp>
      <p:sp>
        <p:nvSpPr>
          <p:cNvPr id="18" name="Tekstvak 17"/>
          <p:cNvSpPr txBox="1"/>
          <p:nvPr/>
        </p:nvSpPr>
        <p:spPr>
          <a:xfrm>
            <a:off x="7239000" y="5181600"/>
            <a:ext cx="2009589" cy="338554"/>
          </a:xfrm>
          <a:prstGeom prst="rect">
            <a:avLst/>
          </a:prstGeom>
          <a:noFill/>
        </p:spPr>
        <p:txBody>
          <a:bodyPr wrap="none" rtlCol="0">
            <a:spAutoFit/>
          </a:bodyPr>
          <a:lstStyle/>
          <a:p>
            <a:r>
              <a:rPr lang="nl-NL" sz="1600" smtClean="0">
                <a:latin typeface="Calibri" pitchFamily="34" charset="0"/>
                <a:cs typeface="Calibri" pitchFamily="34" charset="0"/>
              </a:rPr>
              <a:t>Volvo V60, 6 l/100 km</a:t>
            </a:r>
            <a:endParaRPr lang="nl-NL" sz="1600" dirty="0" err="1" smtClean="0">
              <a:latin typeface="Calibri" pitchFamily="34" charset="0"/>
              <a:cs typeface="Calibri" pitchFamily="34" charset="0"/>
            </a:endParaRPr>
          </a:p>
        </p:txBody>
      </p:sp>
      <p:pic>
        <p:nvPicPr>
          <p:cNvPr id="308225" name="Picture 1" descr="\\vmware-host\Shared Folders\Desktop\31061140014_large.jpg"/>
          <p:cNvPicPr>
            <a:picLocks noChangeAspect="1" noChangeArrowheads="1"/>
          </p:cNvPicPr>
          <p:nvPr/>
        </p:nvPicPr>
        <p:blipFill>
          <a:blip r:embed="rId4" cstate="print"/>
          <a:srcRect/>
          <a:stretch>
            <a:fillRect/>
          </a:stretch>
        </p:blipFill>
        <p:spPr bwMode="auto">
          <a:xfrm>
            <a:off x="5181599" y="3886200"/>
            <a:ext cx="1757351" cy="1318162"/>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1" name="Content Placeholder 2"/>
          <p:cNvSpPr>
            <a:spLocks noGrp="1"/>
          </p:cNvSpPr>
          <p:nvPr>
            <p:ph sz="half" idx="1"/>
          </p:nvPr>
        </p:nvSpPr>
        <p:spPr>
          <a:xfrm>
            <a:off x="457200" y="1600200"/>
            <a:ext cx="5181600" cy="5257800"/>
          </a:xfrm>
        </p:spPr>
        <p:txBody>
          <a:bodyPr>
            <a:noAutofit/>
          </a:bodyPr>
          <a:lstStyle/>
          <a:p>
            <a:r>
              <a:rPr lang="en-US" sz="1800" b="0" dirty="0" err="1" smtClean="0">
                <a:latin typeface="Calibri" pitchFamily="34" charset="0"/>
                <a:cs typeface="Calibri" pitchFamily="34" charset="0"/>
              </a:rPr>
              <a:t>Grootste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deel</a:t>
            </a:r>
            <a:r>
              <a:rPr lang="en-US" sz="1800" b="0" dirty="0" smtClean="0">
                <a:latin typeface="Calibri" pitchFamily="34" charset="0"/>
                <a:cs typeface="Calibri" pitchFamily="34" charset="0"/>
              </a:rPr>
              <a:t> van de </a:t>
            </a:r>
            <a:r>
              <a:rPr lang="en-US" sz="1800" b="0" dirty="0" err="1" smtClean="0">
                <a:latin typeface="Calibri" pitchFamily="34" charset="0"/>
                <a:cs typeface="Calibri" pitchFamily="34" charset="0"/>
              </a:rPr>
              <a:t>aardolie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wordt</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ingevoerd</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1/3 wordt gebruikt</a:t>
            </a:r>
          </a:p>
          <a:p>
            <a:pPr lvl="1"/>
            <a:r>
              <a:rPr lang="en-US" sz="1400" b="0" dirty="0" err="1" smtClean="0">
                <a:latin typeface="Calibri" pitchFamily="34" charset="0"/>
                <a:cs typeface="Calibri" pitchFamily="34" charset="0"/>
              </a:rPr>
              <a:t>2/3 wordt uitgevoerd</a:t>
            </a:r>
          </a:p>
          <a:p>
            <a:r>
              <a:rPr lang="en-US" sz="1800" b="0" dirty="0" err="1" smtClean="0">
                <a:latin typeface="Calibri" pitchFamily="34" charset="0"/>
                <a:cs typeface="Calibri" pitchFamily="34" charset="0"/>
              </a:rPr>
              <a:t>Grootste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deel</a:t>
            </a:r>
            <a:r>
              <a:rPr lang="en-US" sz="1800" b="0" dirty="0" smtClean="0">
                <a:latin typeface="Calibri" pitchFamily="34" charset="0"/>
                <a:cs typeface="Calibri" pitchFamily="34" charset="0"/>
              </a:rPr>
              <a:t> gas </a:t>
            </a:r>
            <a:r>
              <a:rPr lang="en-US" sz="1800" b="0" dirty="0" err="1" smtClean="0">
                <a:latin typeface="Calibri" pitchFamily="34" charset="0"/>
                <a:cs typeface="Calibri" pitchFamily="34" charset="0"/>
              </a:rPr>
              <a:t>uit</a:t>
            </a:r>
            <a:r>
              <a:rPr lang="en-US" sz="1800" b="0" dirty="0" smtClean="0">
                <a:latin typeface="Calibri" pitchFamily="34" charset="0"/>
                <a:cs typeface="Calibri" pitchFamily="34" charset="0"/>
              </a:rPr>
              <a:t> winning</a:t>
            </a:r>
          </a:p>
          <a:p>
            <a:r>
              <a:rPr lang="en-US" sz="1800" b="0" dirty="0" err="1" smtClean="0">
                <a:latin typeface="Calibri" pitchFamily="34" charset="0"/>
                <a:cs typeface="Calibri" pitchFamily="34" charset="0"/>
              </a:rPr>
              <a:t>Totaal</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gebruik</a:t>
            </a:r>
            <a:r>
              <a:rPr lang="en-US" sz="1800" b="0" dirty="0" smtClean="0">
                <a:latin typeface="Calibri" pitchFamily="34" charset="0"/>
                <a:cs typeface="Calibri" pitchFamily="34" charset="0"/>
              </a:rPr>
              <a:t> is 3 260 PJ</a:t>
            </a:r>
          </a:p>
          <a:p>
            <a:pPr lvl="1"/>
            <a:r>
              <a:rPr lang="en-US" sz="1400" b="0" dirty="0" err="1" smtClean="0">
                <a:latin typeface="Calibri" pitchFamily="34" charset="0"/>
                <a:cs typeface="Calibri" pitchFamily="34" charset="0"/>
              </a:rPr>
              <a:t>Gemiddeld 150.5 kWh/d per persoon</a:t>
            </a:r>
          </a:p>
          <a:p>
            <a:pPr lvl="1"/>
            <a:r>
              <a:rPr lang="en-US" sz="1400" b="0" dirty="0" err="1" smtClean="0">
                <a:latin typeface="Calibri" pitchFamily="34" charset="0"/>
                <a:cs typeface="Calibri" pitchFamily="34" charset="0"/>
              </a:rPr>
              <a:t>De zwarte blokjes</a:t>
            </a:r>
          </a:p>
          <a:p>
            <a:r>
              <a:rPr lang="en-US" sz="1800" b="0" dirty="0" smtClean="0">
                <a:latin typeface="Calibri" pitchFamily="34" charset="0"/>
                <a:cs typeface="Calibri" pitchFamily="34" charset="0"/>
              </a:rPr>
              <a:t>Bunkers</a:t>
            </a:r>
          </a:p>
          <a:p>
            <a:pPr lvl="1"/>
            <a:r>
              <a:rPr lang="en-US" sz="1400" b="0" dirty="0" err="1" smtClean="0">
                <a:latin typeface="Calibri" pitchFamily="34" charset="0"/>
                <a:cs typeface="Calibri" pitchFamily="34" charset="0"/>
              </a:rPr>
              <a:t>Levering brandstof aan schepen en vliegtuig op NL grondgebied</a:t>
            </a:r>
          </a:p>
          <a:p>
            <a:pPr lvl="1"/>
            <a:r>
              <a:rPr lang="en-US" sz="1400" b="0" dirty="0" err="1" smtClean="0">
                <a:latin typeface="Calibri" pitchFamily="34" charset="0"/>
                <a:cs typeface="Calibri" pitchFamily="34" charset="0"/>
              </a:rPr>
              <a:t>Eigen voortstuwing in grensoverschrijdend verkeer</a:t>
            </a:r>
          </a:p>
          <a:p>
            <a:pPr lvl="1"/>
            <a:r>
              <a:rPr lang="en-US" sz="1400" b="0" dirty="0" err="1" smtClean="0">
                <a:latin typeface="Calibri" pitchFamily="34" charset="0"/>
                <a:cs typeface="Calibri" pitchFamily="34" charset="0"/>
              </a:rPr>
              <a:t>Wordt niet in als gebruik NL meegeteld</a:t>
            </a:r>
          </a:p>
          <a:p>
            <a:r>
              <a:rPr lang="en-US" sz="1800" b="0" dirty="0" err="1" smtClean="0">
                <a:latin typeface="Calibri" pitchFamily="34" charset="0"/>
                <a:cs typeface="Calibri" pitchFamily="34" charset="0"/>
              </a:rPr>
              <a:t>Kernenergie</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Verbruik 1.3% in 2009</a:t>
            </a:r>
          </a:p>
          <a:p>
            <a:r>
              <a:rPr lang="en-US" sz="1800" b="0" dirty="0" err="1" smtClean="0">
                <a:latin typeface="Calibri" pitchFamily="34" charset="0"/>
                <a:cs typeface="Calibri" pitchFamily="34" charset="0"/>
              </a:rPr>
              <a:t>Duurzame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energie</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Verbruik bijna 4% in 2009</a:t>
            </a:r>
          </a:p>
        </p:txBody>
      </p:sp>
      <p:sp>
        <p:nvSpPr>
          <p:cNvPr id="1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Energiebalans</a:t>
            </a:r>
            <a:r>
              <a:rPr lang="en-US" i="1" kern="1200" dirty="0" smtClean="0">
                <a:solidFill>
                  <a:srgbClr val="000099"/>
                </a:solidFill>
                <a:ea typeface="+mn-ea"/>
                <a:cs typeface="+mn-cs"/>
              </a:rPr>
              <a:t> NL</a:t>
            </a:r>
            <a:endParaRPr lang="en-US" i="1" kern="1200" dirty="0">
              <a:solidFill>
                <a:srgbClr val="000099"/>
              </a:solidFill>
              <a:ea typeface="+mn-ea"/>
              <a:cs typeface="+mn-cs"/>
            </a:endParaRPr>
          </a:p>
        </p:txBody>
      </p:sp>
      <p:pic>
        <p:nvPicPr>
          <p:cNvPr id="4098" name="Picture 2" descr="C:\Users\jo\Desktop\0201_001s_clo_14_nl.jpg"/>
          <p:cNvPicPr>
            <a:picLocks noChangeAspect="1" noChangeArrowheads="1"/>
          </p:cNvPicPr>
          <p:nvPr/>
        </p:nvPicPr>
        <p:blipFill>
          <a:blip r:embed="rId2" cstate="print"/>
          <a:srcRect/>
          <a:stretch>
            <a:fillRect/>
          </a:stretch>
        </p:blipFill>
        <p:spPr bwMode="auto">
          <a:xfrm>
            <a:off x="5410200" y="888304"/>
            <a:ext cx="3733800" cy="5969696"/>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Binnenlands</a:t>
            </a:r>
            <a:r>
              <a:rPr lang="en-US" i="1" kern="1200" dirty="0" smtClean="0">
                <a:solidFill>
                  <a:srgbClr val="000099"/>
                </a:solidFill>
                <a:ea typeface="+mn-ea"/>
                <a:cs typeface="+mn-cs"/>
              </a:rPr>
              <a:t> </a:t>
            </a:r>
            <a:r>
              <a:rPr lang="en-US" i="1" kern="1200" dirty="0" err="1" smtClean="0">
                <a:solidFill>
                  <a:srgbClr val="000099"/>
                </a:solidFill>
                <a:ea typeface="+mn-ea"/>
                <a:cs typeface="+mn-cs"/>
              </a:rPr>
              <a:t>verbruik</a:t>
            </a:r>
            <a:endParaRPr lang="en-US" i="1" kern="1200" dirty="0">
              <a:solidFill>
                <a:srgbClr val="000099"/>
              </a:solidFill>
              <a:ea typeface="+mn-ea"/>
              <a:cs typeface="+mn-cs"/>
            </a:endParaRPr>
          </a:p>
        </p:txBody>
      </p:sp>
      <p:sp>
        <p:nvSpPr>
          <p:cNvPr id="3" name="Content Placeholder 2"/>
          <p:cNvSpPr>
            <a:spLocks noGrp="1"/>
          </p:cNvSpPr>
          <p:nvPr>
            <p:ph sz="half" idx="1"/>
          </p:nvPr>
        </p:nvSpPr>
        <p:spPr>
          <a:xfrm>
            <a:off x="457200" y="1600200"/>
            <a:ext cx="4343400" cy="4525963"/>
          </a:xfrm>
        </p:spPr>
        <p:txBody>
          <a:bodyPr>
            <a:normAutofit/>
          </a:bodyPr>
          <a:lstStyle/>
          <a:p>
            <a:r>
              <a:rPr lang="en-US" sz="1800" b="0" dirty="0" err="1" smtClean="0">
                <a:latin typeface="Calibri" pitchFamily="34" charset="0"/>
                <a:cs typeface="Calibri" pitchFamily="34" charset="0"/>
              </a:rPr>
              <a:t>Huishoudens</a:t>
            </a:r>
            <a:endParaRPr lang="en-US" sz="1800" b="0" dirty="0" smtClean="0">
              <a:latin typeface="Calibri" pitchFamily="34" charset="0"/>
              <a:cs typeface="Calibri" pitchFamily="34" charset="0"/>
            </a:endParaRPr>
          </a:p>
          <a:p>
            <a:pPr lvl="1"/>
            <a:r>
              <a:rPr lang="en-US" sz="1400" b="0" dirty="0" smtClean="0">
                <a:latin typeface="Calibri" pitchFamily="34" charset="0"/>
                <a:cs typeface="Calibri" pitchFamily="34" charset="0"/>
              </a:rPr>
              <a:t>13.0% van </a:t>
            </a:r>
            <a:r>
              <a:rPr lang="en-US" sz="1400" b="0" dirty="0" err="1" smtClean="0">
                <a:latin typeface="Calibri" pitchFamily="34" charset="0"/>
                <a:cs typeface="Calibri" pitchFamily="34" charset="0"/>
              </a:rPr>
              <a:t>totaal</a:t>
            </a:r>
            <a:endParaRPr lang="en-US" sz="1400" b="0" dirty="0" smtClean="0">
              <a:latin typeface="Calibri" pitchFamily="34" charset="0"/>
              <a:cs typeface="Calibri" pitchFamily="34" charset="0"/>
            </a:endParaRPr>
          </a:p>
          <a:p>
            <a:pPr lvl="2"/>
            <a:r>
              <a:rPr lang="en-US" sz="1200" b="0" dirty="0" smtClean="0">
                <a:latin typeface="Calibri" pitchFamily="34" charset="0"/>
                <a:cs typeface="Calibri" pitchFamily="34" charset="0"/>
              </a:rPr>
              <a:t>Ovens</a:t>
            </a:r>
          </a:p>
          <a:p>
            <a:pPr lvl="2"/>
            <a:r>
              <a:rPr lang="en-US" sz="1200" b="0" dirty="0" err="1" smtClean="0">
                <a:latin typeface="Calibri" pitchFamily="34" charset="0"/>
                <a:cs typeface="Calibri" pitchFamily="34" charset="0"/>
              </a:rPr>
              <a:t>Ketels</a:t>
            </a:r>
            <a:endParaRPr lang="en-US" sz="1200" b="0" dirty="0" smtClean="0">
              <a:latin typeface="Calibri" pitchFamily="34" charset="0"/>
              <a:cs typeface="Calibri" pitchFamily="34" charset="0"/>
            </a:endParaRPr>
          </a:p>
          <a:p>
            <a:pPr lvl="2"/>
            <a:r>
              <a:rPr lang="en-US" sz="1200" b="0" dirty="0" err="1" smtClean="0">
                <a:latin typeface="Calibri" pitchFamily="34" charset="0"/>
                <a:cs typeface="Calibri" pitchFamily="34" charset="0"/>
              </a:rPr>
              <a:t>Kachels</a:t>
            </a:r>
            <a:endParaRPr lang="en-US" sz="1200" b="0" dirty="0" smtClean="0">
              <a:latin typeface="Calibri" pitchFamily="34" charset="0"/>
              <a:cs typeface="Calibri" pitchFamily="34" charset="0"/>
            </a:endParaRPr>
          </a:p>
          <a:p>
            <a:r>
              <a:rPr lang="en-US" sz="1800" b="0" dirty="0" err="1" smtClean="0">
                <a:latin typeface="Calibri" pitchFamily="34" charset="0"/>
                <a:cs typeface="Calibri" pitchFamily="34" charset="0"/>
              </a:rPr>
              <a:t>Verbruik</a:t>
            </a:r>
            <a:r>
              <a:rPr lang="en-US" sz="1800" b="0" dirty="0" smtClean="0">
                <a:latin typeface="Calibri" pitchFamily="34" charset="0"/>
                <a:cs typeface="Calibri" pitchFamily="34" charset="0"/>
              </a:rPr>
              <a:t> 2009</a:t>
            </a:r>
          </a:p>
          <a:p>
            <a:pPr lvl="1"/>
            <a:r>
              <a:rPr lang="en-US" sz="1400" b="0" dirty="0" err="1" smtClean="0">
                <a:latin typeface="Calibri" pitchFamily="34" charset="0"/>
                <a:cs typeface="Calibri" pitchFamily="34" charset="0"/>
              </a:rPr>
              <a:t>Totaal</a:t>
            </a:r>
            <a:r>
              <a:rPr lang="en-US" sz="1400" b="0" dirty="0" smtClean="0">
                <a:latin typeface="Calibri" pitchFamily="34" charset="0"/>
                <a:cs typeface="Calibri" pitchFamily="34" charset="0"/>
              </a:rPr>
              <a:t> 425 PJ</a:t>
            </a:r>
          </a:p>
          <a:p>
            <a:pPr lvl="2"/>
            <a:r>
              <a:rPr lang="en-US" sz="1200" b="0" dirty="0" err="1" smtClean="0">
                <a:latin typeface="Calibri" pitchFamily="34" charset="0"/>
                <a:cs typeface="Calibri" pitchFamily="34" charset="0"/>
              </a:rPr>
              <a:t>Gemiddeld</a:t>
            </a:r>
            <a:r>
              <a:rPr lang="en-US" sz="1200" b="0" dirty="0" smtClean="0">
                <a:latin typeface="Calibri" pitchFamily="34" charset="0"/>
                <a:cs typeface="Calibri" pitchFamily="34" charset="0"/>
              </a:rPr>
              <a:t> 19.6 kWh/d</a:t>
            </a:r>
          </a:p>
          <a:p>
            <a:r>
              <a:rPr lang="en-US" sz="1800" b="0" dirty="0" err="1" smtClean="0">
                <a:latin typeface="Calibri" pitchFamily="34" charset="0"/>
                <a:cs typeface="Calibri" pitchFamily="34" charset="0"/>
              </a:rPr>
              <a:t>Verbruik</a:t>
            </a:r>
            <a:r>
              <a:rPr lang="en-US" sz="1800" b="0" dirty="0" smtClean="0">
                <a:latin typeface="Calibri" pitchFamily="34" charset="0"/>
                <a:cs typeface="Calibri" pitchFamily="34" charset="0"/>
              </a:rPr>
              <a:t> 2010</a:t>
            </a:r>
          </a:p>
          <a:p>
            <a:pPr lvl="1"/>
            <a:r>
              <a:rPr lang="en-US" sz="1400" b="0" dirty="0" err="1" smtClean="0">
                <a:latin typeface="Calibri" pitchFamily="34" charset="0"/>
                <a:cs typeface="Calibri" pitchFamily="34" charset="0"/>
              </a:rPr>
              <a:t>Totaal 466 PJ</a:t>
            </a:r>
          </a:p>
          <a:p>
            <a:pPr lvl="2"/>
            <a:r>
              <a:rPr lang="en-US" sz="1200" b="0" dirty="0" err="1" smtClean="0">
                <a:latin typeface="Calibri" pitchFamily="34" charset="0"/>
                <a:cs typeface="Calibri" pitchFamily="34" charset="0"/>
              </a:rPr>
              <a:t>Gemiddeld 21.5 kWh/d</a:t>
            </a:r>
          </a:p>
        </p:txBody>
      </p:sp>
      <p:pic>
        <p:nvPicPr>
          <p:cNvPr id="2052" name="Picture 4"/>
          <p:cNvPicPr>
            <a:picLocks noChangeAspect="1" noChangeArrowheads="1"/>
          </p:cNvPicPr>
          <p:nvPr/>
        </p:nvPicPr>
        <p:blipFill>
          <a:blip r:embed="rId2" cstate="print"/>
          <a:srcRect/>
          <a:stretch>
            <a:fillRect/>
          </a:stretch>
        </p:blipFill>
        <p:spPr bwMode="auto">
          <a:xfrm>
            <a:off x="3467100" y="1828800"/>
            <a:ext cx="5676900" cy="50292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Huishoudelijk</a:t>
            </a:r>
            <a:r>
              <a:rPr lang="en-US" i="1" kern="1200" dirty="0" smtClean="0">
                <a:solidFill>
                  <a:srgbClr val="000099"/>
                </a:solidFill>
                <a:ea typeface="+mn-ea"/>
                <a:cs typeface="+mn-cs"/>
              </a:rPr>
              <a:t> </a:t>
            </a:r>
            <a:r>
              <a:rPr lang="en-US" i="1" kern="1200" dirty="0" err="1" smtClean="0">
                <a:solidFill>
                  <a:srgbClr val="000099"/>
                </a:solidFill>
                <a:ea typeface="+mn-ea"/>
                <a:cs typeface="+mn-cs"/>
              </a:rPr>
              <a:t>verbruik</a:t>
            </a:r>
            <a:endParaRPr lang="en-US" i="1" kern="1200" dirty="0">
              <a:solidFill>
                <a:srgbClr val="000099"/>
              </a:solidFill>
              <a:ea typeface="+mn-ea"/>
              <a:cs typeface="+mn-cs"/>
            </a:endParaRPr>
          </a:p>
        </p:txBody>
      </p:sp>
      <p:sp>
        <p:nvSpPr>
          <p:cNvPr id="3" name="Content Placeholder 2"/>
          <p:cNvSpPr>
            <a:spLocks noGrp="1"/>
          </p:cNvSpPr>
          <p:nvPr>
            <p:ph sz="half" idx="1"/>
          </p:nvPr>
        </p:nvSpPr>
        <p:spPr>
          <a:xfrm>
            <a:off x="457200" y="1600200"/>
            <a:ext cx="4343400" cy="4525963"/>
          </a:xfrm>
        </p:spPr>
        <p:txBody>
          <a:bodyPr>
            <a:normAutofit/>
          </a:bodyPr>
          <a:lstStyle/>
          <a:p>
            <a:r>
              <a:rPr lang="en-US" sz="1800" b="0" dirty="0" err="1" smtClean="0">
                <a:latin typeface="Calibri" pitchFamily="34" charset="0"/>
                <a:cs typeface="Calibri" pitchFamily="34" charset="0"/>
              </a:rPr>
              <a:t>Aardgas</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Verwarming</a:t>
            </a:r>
            <a:r>
              <a:rPr lang="en-US" sz="1400" b="0" dirty="0" smtClean="0">
                <a:latin typeface="Calibri" pitchFamily="34" charset="0"/>
                <a:cs typeface="Calibri" pitchFamily="34" charset="0"/>
              </a:rPr>
              <a:t> 80%</a:t>
            </a:r>
          </a:p>
          <a:p>
            <a:pPr lvl="2"/>
            <a:r>
              <a:rPr lang="en-US" sz="1200" b="0" dirty="0" err="1" smtClean="0">
                <a:latin typeface="Calibri" pitchFamily="34" charset="0"/>
                <a:cs typeface="Calibri" pitchFamily="34" charset="0"/>
              </a:rPr>
              <a:t>Strengheid</a:t>
            </a:r>
            <a:r>
              <a:rPr lang="en-US" sz="1200" b="0" dirty="0" smtClean="0">
                <a:latin typeface="Calibri" pitchFamily="34" charset="0"/>
                <a:cs typeface="Calibri" pitchFamily="34" charset="0"/>
              </a:rPr>
              <a:t> van winters (2009 </a:t>
            </a:r>
            <a:r>
              <a:rPr lang="en-US" sz="1200" b="0" dirty="0" err="1" smtClean="0">
                <a:latin typeface="Calibri" pitchFamily="34" charset="0"/>
                <a:cs typeface="Calibri" pitchFamily="34" charset="0"/>
              </a:rPr>
              <a:t>zacht</a:t>
            </a:r>
            <a:r>
              <a:rPr lang="en-US" sz="1200" b="0" dirty="0" smtClean="0">
                <a:latin typeface="Calibri" pitchFamily="34" charset="0"/>
                <a:cs typeface="Calibri" pitchFamily="34" charset="0"/>
              </a:rPr>
              <a:t>)</a:t>
            </a:r>
          </a:p>
          <a:p>
            <a:pPr lvl="1"/>
            <a:r>
              <a:rPr lang="en-US" sz="1400" b="0" dirty="0" err="1" smtClean="0">
                <a:latin typeface="Calibri" pitchFamily="34" charset="0"/>
                <a:cs typeface="Calibri" pitchFamily="34" charset="0"/>
              </a:rPr>
              <a:t>Koken 20%</a:t>
            </a:r>
          </a:p>
          <a:p>
            <a:pPr lvl="1"/>
            <a:r>
              <a:rPr lang="en-US" sz="1400" b="0" dirty="0" err="1" smtClean="0">
                <a:latin typeface="Calibri" pitchFamily="34" charset="0"/>
                <a:cs typeface="Calibri" pitchFamily="34" charset="0"/>
              </a:rPr>
              <a:t>Energiebesparende maatregelen</a:t>
            </a:r>
          </a:p>
          <a:p>
            <a:pPr lvl="2"/>
            <a:r>
              <a:rPr lang="en-US" sz="1200" b="0" dirty="0" err="1" smtClean="0">
                <a:latin typeface="Calibri" pitchFamily="34" charset="0"/>
                <a:cs typeface="Calibri" pitchFamily="34" charset="0"/>
              </a:rPr>
              <a:t>Daling van het gebruik door isolatie, HR</a:t>
            </a:r>
          </a:p>
          <a:p>
            <a:r>
              <a:rPr lang="en-US" sz="1800" b="0" dirty="0" err="1" smtClean="0">
                <a:latin typeface="Calibri" pitchFamily="34" charset="0"/>
                <a:cs typeface="Calibri" pitchFamily="34" charset="0"/>
              </a:rPr>
              <a:t>Elektriciteit</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Productie door</a:t>
            </a:r>
          </a:p>
          <a:p>
            <a:pPr lvl="2"/>
            <a:r>
              <a:rPr lang="en-US" sz="1200" b="0" dirty="0" err="1" smtClean="0">
                <a:latin typeface="Calibri" pitchFamily="34" charset="0"/>
                <a:cs typeface="Calibri" pitchFamily="34" charset="0"/>
              </a:rPr>
              <a:t>Aardgas, steenkool, kernenergie</a:t>
            </a:r>
          </a:p>
          <a:p>
            <a:pPr lvl="2"/>
            <a:r>
              <a:rPr lang="en-US" sz="1200" b="0" dirty="0" err="1" smtClean="0">
                <a:latin typeface="Calibri" pitchFamily="34" charset="0"/>
                <a:cs typeface="Calibri" pitchFamily="34" charset="0"/>
              </a:rPr>
              <a:t>Rendement centrales verbeterd van 25% (1950) tot 43.5% (2009)</a:t>
            </a:r>
          </a:p>
        </p:txBody>
      </p:sp>
      <p:pic>
        <p:nvPicPr>
          <p:cNvPr id="2050" name="Picture 2" descr="C:\Users\jo\Desktop\0036_001g_clo_12_nl.jpg"/>
          <p:cNvPicPr>
            <a:picLocks noChangeAspect="1" noChangeArrowheads="1"/>
          </p:cNvPicPr>
          <p:nvPr/>
        </p:nvPicPr>
        <p:blipFill>
          <a:blip r:embed="rId2" cstate="print"/>
          <a:srcRect/>
          <a:stretch>
            <a:fillRect/>
          </a:stretch>
        </p:blipFill>
        <p:spPr bwMode="auto">
          <a:xfrm>
            <a:off x="4961854" y="1628774"/>
            <a:ext cx="4182146" cy="2790826"/>
          </a:xfrm>
          <a:prstGeom prst="rect">
            <a:avLst/>
          </a:prstGeom>
          <a:noFill/>
        </p:spPr>
      </p:pic>
      <p:pic>
        <p:nvPicPr>
          <p:cNvPr id="2051" name="Picture 3" descr="C:\Users\jo\Desktop\0035_001g_clo_14_nl.jpg"/>
          <p:cNvPicPr>
            <a:picLocks noChangeAspect="1" noChangeArrowheads="1"/>
          </p:cNvPicPr>
          <p:nvPr/>
        </p:nvPicPr>
        <p:blipFill>
          <a:blip r:embed="rId3" cstate="print"/>
          <a:srcRect/>
          <a:stretch>
            <a:fillRect/>
          </a:stretch>
        </p:blipFill>
        <p:spPr bwMode="auto">
          <a:xfrm>
            <a:off x="4953000" y="4061267"/>
            <a:ext cx="4191000" cy="2796734"/>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i="1" kern="1200" dirty="0" err="1" smtClean="0">
                <a:solidFill>
                  <a:srgbClr val="000099"/>
                </a:solidFill>
                <a:ea typeface="+mn-ea"/>
                <a:cs typeface="+mn-cs"/>
              </a:rPr>
              <a:t>Verkeer</a:t>
            </a:r>
            <a:r>
              <a:rPr lang="en-US" i="1" kern="1200" dirty="0" smtClean="0">
                <a:solidFill>
                  <a:srgbClr val="000099"/>
                </a:solidFill>
                <a:ea typeface="+mn-ea"/>
                <a:cs typeface="+mn-cs"/>
              </a:rPr>
              <a:t> en </a:t>
            </a:r>
            <a:r>
              <a:rPr lang="en-US" i="1" kern="1200" dirty="0" err="1" smtClean="0">
                <a:solidFill>
                  <a:srgbClr val="000099"/>
                </a:solidFill>
                <a:ea typeface="+mn-ea"/>
                <a:cs typeface="+mn-cs"/>
              </a:rPr>
              <a:t>vervoer</a:t>
            </a:r>
            <a:endParaRPr lang="en-US" i="1" kern="1200" dirty="0">
              <a:solidFill>
                <a:srgbClr val="000099"/>
              </a:solidFill>
              <a:ea typeface="+mn-ea"/>
              <a:cs typeface="+mn-cs"/>
            </a:endParaRPr>
          </a:p>
        </p:txBody>
      </p:sp>
      <p:sp>
        <p:nvSpPr>
          <p:cNvPr id="3" name="Content Placeholder 2"/>
          <p:cNvSpPr>
            <a:spLocks noGrp="1"/>
          </p:cNvSpPr>
          <p:nvPr>
            <p:ph sz="half" idx="1"/>
          </p:nvPr>
        </p:nvSpPr>
        <p:spPr>
          <a:xfrm>
            <a:off x="457200" y="1600200"/>
            <a:ext cx="3124200" cy="4800600"/>
          </a:xfrm>
        </p:spPr>
        <p:txBody>
          <a:bodyPr>
            <a:noAutofit/>
          </a:bodyPr>
          <a:lstStyle/>
          <a:p>
            <a:r>
              <a:rPr lang="en-US" sz="1800" b="0" dirty="0" err="1" smtClean="0">
                <a:latin typeface="Calibri" pitchFamily="34" charset="0"/>
                <a:cs typeface="Calibri" pitchFamily="34" charset="0"/>
              </a:rPr>
              <a:t>Wegverkeer</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Toenemende groei</a:t>
            </a:r>
          </a:p>
          <a:p>
            <a:pPr lvl="2"/>
            <a:r>
              <a:rPr lang="en-US" sz="1200" b="0" dirty="0" err="1" smtClean="0">
                <a:latin typeface="Calibri" pitchFamily="34" charset="0"/>
                <a:cs typeface="Calibri" pitchFamily="34" charset="0"/>
              </a:rPr>
              <a:t>Personenauto’s</a:t>
            </a:r>
          </a:p>
          <a:p>
            <a:pPr lvl="1"/>
            <a:r>
              <a:rPr lang="en-US" sz="1400" b="0" dirty="0" err="1" smtClean="0">
                <a:latin typeface="Calibri" pitchFamily="34" charset="0"/>
                <a:cs typeface="Calibri" pitchFamily="34" charset="0"/>
              </a:rPr>
              <a:t>Totaal verbruik</a:t>
            </a:r>
          </a:p>
          <a:p>
            <a:pPr lvl="2"/>
            <a:r>
              <a:rPr lang="en-US" sz="1200" b="0" dirty="0" err="1" smtClean="0">
                <a:latin typeface="Calibri" pitchFamily="34" charset="0"/>
                <a:cs typeface="Calibri" pitchFamily="34" charset="0"/>
              </a:rPr>
              <a:t>566 PJ (in 2009)</a:t>
            </a:r>
          </a:p>
          <a:p>
            <a:pPr lvl="2"/>
            <a:r>
              <a:rPr lang="en-US" sz="1200" b="0" dirty="0" err="1" smtClean="0">
                <a:latin typeface="Calibri" pitchFamily="34" charset="0"/>
                <a:cs typeface="Calibri" pitchFamily="34" charset="0"/>
              </a:rPr>
              <a:t>Gemiddeld 26.1 kWh/d</a:t>
            </a:r>
          </a:p>
          <a:p>
            <a:pPr lvl="2"/>
            <a:r>
              <a:rPr lang="en-US" sz="1200" b="0" dirty="0" err="1" smtClean="0">
                <a:latin typeface="Calibri" pitchFamily="34" charset="0"/>
                <a:cs typeface="Calibri" pitchFamily="34" charset="0"/>
              </a:rPr>
              <a:t>Geen vluchten</a:t>
            </a:r>
          </a:p>
          <a:p>
            <a:r>
              <a:rPr lang="en-US" sz="1800" b="0" dirty="0" err="1" smtClean="0">
                <a:latin typeface="Calibri" pitchFamily="34" charset="0"/>
                <a:cs typeface="Calibri" pitchFamily="34" charset="0"/>
              </a:rPr>
              <a:t>Personenauto’s</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46% van verbruik</a:t>
            </a:r>
          </a:p>
          <a:p>
            <a:pPr lvl="2"/>
            <a:r>
              <a:rPr lang="en-US" sz="1200" b="0" dirty="0" err="1" smtClean="0">
                <a:latin typeface="Calibri" pitchFamily="34" charset="0"/>
                <a:cs typeface="Calibri" pitchFamily="34" charset="0"/>
              </a:rPr>
              <a:t>263 PJ</a:t>
            </a:r>
          </a:p>
          <a:p>
            <a:pPr lvl="2"/>
            <a:r>
              <a:rPr lang="en-US" sz="1200" b="0" dirty="0" err="1" smtClean="0">
                <a:latin typeface="Calibri" pitchFamily="34" charset="0"/>
                <a:cs typeface="Calibri" pitchFamily="34" charset="0"/>
              </a:rPr>
              <a:t>Gemiddeld 12.1 kWh/d</a:t>
            </a:r>
          </a:p>
          <a:p>
            <a:r>
              <a:rPr lang="en-US" sz="1800" b="0" dirty="0" err="1" smtClean="0">
                <a:latin typeface="Calibri" pitchFamily="34" charset="0"/>
                <a:cs typeface="Calibri" pitchFamily="34" charset="0"/>
              </a:rPr>
              <a:t>Bedrijfsauto’s</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28% van verbruik</a:t>
            </a:r>
          </a:p>
          <a:p>
            <a:r>
              <a:rPr lang="en-US" sz="1800" b="0" dirty="0" smtClean="0">
                <a:latin typeface="Calibri" pitchFamily="34" charset="0"/>
                <a:cs typeface="Calibri" pitchFamily="34" charset="0"/>
              </a:rPr>
              <a:t>Crisis</a:t>
            </a:r>
          </a:p>
          <a:p>
            <a:pPr lvl="1"/>
            <a:r>
              <a:rPr lang="en-US" sz="1400" b="0" dirty="0" err="1" smtClean="0">
                <a:latin typeface="Calibri" pitchFamily="34" charset="0"/>
                <a:cs typeface="Calibri" pitchFamily="34" charset="0"/>
              </a:rPr>
              <a:t>In 2009 is verbruik met 2% afgenomen</a:t>
            </a:r>
          </a:p>
          <a:p>
            <a:pPr lvl="2"/>
            <a:r>
              <a:rPr lang="en-US" sz="1200" b="0" dirty="0" err="1" smtClean="0">
                <a:latin typeface="Calibri" pitchFamily="34" charset="0"/>
                <a:cs typeface="Calibri" pitchFamily="34" charset="0"/>
              </a:rPr>
              <a:t>Scheepvaart</a:t>
            </a:r>
          </a:p>
          <a:p>
            <a:pPr lvl="2"/>
            <a:r>
              <a:rPr lang="en-US" sz="1200" b="0" dirty="0" err="1" smtClean="0">
                <a:latin typeface="Calibri" pitchFamily="34" charset="0"/>
                <a:cs typeface="Calibri" pitchFamily="34" charset="0"/>
              </a:rPr>
              <a:t>Zware bedrijfsvoertuigen</a:t>
            </a:r>
          </a:p>
        </p:txBody>
      </p:sp>
      <p:pic>
        <p:nvPicPr>
          <p:cNvPr id="6146" name="Picture 2"/>
          <p:cNvPicPr>
            <a:picLocks noChangeAspect="1" noChangeArrowheads="1"/>
          </p:cNvPicPr>
          <p:nvPr/>
        </p:nvPicPr>
        <p:blipFill>
          <a:blip r:embed="rId2" cstate="print"/>
          <a:srcRect/>
          <a:stretch>
            <a:fillRect/>
          </a:stretch>
        </p:blipFill>
        <p:spPr bwMode="auto">
          <a:xfrm>
            <a:off x="3476625" y="1085850"/>
            <a:ext cx="5667375" cy="577215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343400" cy="1143000"/>
          </a:xfrm>
        </p:spPr>
        <p:txBody>
          <a:bodyPr>
            <a:normAutofit/>
          </a:bodyPr>
          <a:lstStyle/>
          <a:p>
            <a:r>
              <a:rPr lang="en-US" i="1" kern="1200" dirty="0" smtClean="0">
                <a:solidFill>
                  <a:srgbClr val="000099"/>
                </a:solidFill>
                <a:ea typeface="+mn-ea"/>
                <a:cs typeface="+mn-cs"/>
              </a:rPr>
              <a:t>Land en </a:t>
            </a:r>
            <a:r>
              <a:rPr lang="en-US" i="1" kern="1200" dirty="0" err="1" smtClean="0">
                <a:solidFill>
                  <a:srgbClr val="000099"/>
                </a:solidFill>
                <a:ea typeface="+mn-ea"/>
                <a:cs typeface="+mn-cs"/>
              </a:rPr>
              <a:t>tuinbouw</a:t>
            </a:r>
            <a:endParaRPr lang="en-US" i="1" kern="1200" dirty="0">
              <a:solidFill>
                <a:srgbClr val="000099"/>
              </a:solidFill>
              <a:ea typeface="+mn-ea"/>
              <a:cs typeface="+mn-cs"/>
            </a:endParaRPr>
          </a:p>
        </p:txBody>
      </p:sp>
      <p:sp>
        <p:nvSpPr>
          <p:cNvPr id="3" name="Content Placeholder 2"/>
          <p:cNvSpPr>
            <a:spLocks noGrp="1"/>
          </p:cNvSpPr>
          <p:nvPr>
            <p:ph sz="half" idx="1"/>
          </p:nvPr>
        </p:nvSpPr>
        <p:spPr>
          <a:xfrm>
            <a:off x="457200" y="1447800"/>
            <a:ext cx="4419600" cy="4525963"/>
          </a:xfrm>
        </p:spPr>
        <p:txBody>
          <a:bodyPr>
            <a:normAutofit/>
          </a:bodyPr>
          <a:lstStyle/>
          <a:p>
            <a:r>
              <a:rPr lang="en-US" sz="1800" b="0" dirty="0" err="1" smtClean="0">
                <a:latin typeface="Calibri" pitchFamily="34" charset="0"/>
                <a:cs typeface="Calibri" pitchFamily="34" charset="0"/>
              </a:rPr>
              <a:t>Energie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consumptie</a:t>
            </a:r>
            <a:r>
              <a:rPr lang="en-US" sz="1800" b="0" dirty="0" smtClean="0">
                <a:latin typeface="Calibri" pitchFamily="34" charset="0"/>
                <a:cs typeface="Calibri" pitchFamily="34" charset="0"/>
              </a:rPr>
              <a:t> in 2008</a:t>
            </a:r>
          </a:p>
          <a:p>
            <a:pPr lvl="1"/>
            <a:r>
              <a:rPr lang="en-US" sz="1400" b="0" dirty="0" err="1" smtClean="0">
                <a:latin typeface="Calibri" pitchFamily="34" charset="0"/>
                <a:cs typeface="Calibri" pitchFamily="34" charset="0"/>
              </a:rPr>
              <a:t>Totaal 128.9 PJ (6.0 kWh/d gemiddeld)</a:t>
            </a:r>
          </a:p>
          <a:p>
            <a:pPr lvl="1"/>
            <a:r>
              <a:rPr lang="en-US" sz="1400" b="0" dirty="0" err="1" smtClean="0">
                <a:latin typeface="Calibri" pitchFamily="34" charset="0"/>
                <a:cs typeface="Calibri" pitchFamily="34" charset="0"/>
              </a:rPr>
              <a:t>Glastuinbouw domineert: 113.6 PJ</a:t>
            </a:r>
          </a:p>
          <a:p>
            <a:r>
              <a:rPr lang="en-US" sz="1800" b="0" dirty="0" err="1" smtClean="0">
                <a:latin typeface="Calibri" pitchFamily="34" charset="0"/>
                <a:cs typeface="Calibri" pitchFamily="34" charset="0"/>
              </a:rPr>
              <a:t>Nieuwe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kassen</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isoleren</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beter</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Gebruik daalt tm 2006</a:t>
            </a:r>
          </a:p>
          <a:p>
            <a:r>
              <a:rPr lang="en-US" sz="1800" b="0" dirty="0" err="1" smtClean="0">
                <a:latin typeface="Calibri" pitchFamily="34" charset="0"/>
                <a:cs typeface="Calibri" pitchFamily="34" charset="0"/>
              </a:rPr>
              <a:t>Vanaf</a:t>
            </a:r>
            <a:r>
              <a:rPr lang="en-US" sz="1800" b="0" dirty="0" smtClean="0">
                <a:latin typeface="Calibri" pitchFamily="34" charset="0"/>
                <a:cs typeface="Calibri" pitchFamily="34" charset="0"/>
              </a:rPr>
              <a:t> 2006 </a:t>
            </a:r>
            <a:r>
              <a:rPr lang="en-US" sz="1800" b="0" dirty="0" err="1" smtClean="0">
                <a:latin typeface="Calibri" pitchFamily="34" charset="0"/>
                <a:cs typeface="Calibri" pitchFamily="34" charset="0"/>
              </a:rPr>
              <a:t>verkoopt</a:t>
            </a:r>
            <a:r>
              <a:rPr lang="en-US" sz="1800" b="0" dirty="0" smtClean="0">
                <a:latin typeface="Calibri" pitchFamily="34" charset="0"/>
                <a:cs typeface="Calibri" pitchFamily="34" charset="0"/>
              </a:rPr>
              <a:t> men </a:t>
            </a:r>
            <a:r>
              <a:rPr lang="en-US" sz="1800" b="0" dirty="0" err="1" smtClean="0">
                <a:latin typeface="Calibri" pitchFamily="34" charset="0"/>
                <a:cs typeface="Calibri" pitchFamily="34" charset="0"/>
              </a:rPr>
              <a:t>elektriciteit</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In 2009 in totaal 13.4 PJ (2008: 17.3 PJ)</a:t>
            </a:r>
          </a:p>
          <a:p>
            <a:pPr lvl="1"/>
            <a:r>
              <a:rPr lang="en-US" sz="1400" b="0" dirty="0" err="1" smtClean="0">
                <a:latin typeface="Calibri" pitchFamily="34" charset="0"/>
                <a:cs typeface="Calibri" pitchFamily="34" charset="0"/>
              </a:rPr>
              <a:t>Nieuwe installaties: warmtekrachtkoppeling</a:t>
            </a:r>
          </a:p>
          <a:p>
            <a:pPr lvl="2"/>
            <a:r>
              <a:rPr lang="en-US" sz="1200" b="0" dirty="0" err="1" smtClean="0">
                <a:latin typeface="Calibri" pitchFamily="34" charset="0"/>
                <a:cs typeface="Calibri" pitchFamily="34" charset="0"/>
              </a:rPr>
              <a:t>Wek warmte en elektriciteit op</a:t>
            </a:r>
          </a:p>
          <a:p>
            <a:r>
              <a:rPr lang="en-US" sz="1800" b="0" dirty="0" err="1" smtClean="0">
                <a:latin typeface="Calibri" pitchFamily="34" charset="0"/>
                <a:cs typeface="Calibri" pitchFamily="34" charset="0"/>
              </a:rPr>
              <a:t>Tractoren</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brandstof</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Totaal rond de 10 PJ</a:t>
            </a:r>
          </a:p>
          <a:p>
            <a:pPr lvl="1"/>
            <a:r>
              <a:rPr lang="en-US" sz="1400" b="0" dirty="0" err="1" smtClean="0">
                <a:latin typeface="Calibri" pitchFamily="34" charset="0"/>
                <a:cs typeface="Calibri" pitchFamily="34" charset="0"/>
              </a:rPr>
              <a:t>Valt onder Verkeer en vervoer</a:t>
            </a:r>
          </a:p>
          <a:p>
            <a:pPr lvl="1"/>
            <a:endParaRPr lang="en-US" sz="1400" b="0" dirty="0">
              <a:latin typeface="Calibri" pitchFamily="34" charset="0"/>
              <a:cs typeface="Calibri" pitchFamily="34" charset="0"/>
            </a:endParaRPr>
          </a:p>
        </p:txBody>
      </p:sp>
      <p:pic>
        <p:nvPicPr>
          <p:cNvPr id="1026" name="Picture 2" descr="C:\Users\jo\Desktop\0013_001g_clo_10_nl.jpg"/>
          <p:cNvPicPr>
            <a:picLocks noChangeAspect="1" noChangeArrowheads="1"/>
          </p:cNvPicPr>
          <p:nvPr/>
        </p:nvPicPr>
        <p:blipFill>
          <a:blip r:embed="rId2" cstate="print"/>
          <a:srcRect/>
          <a:stretch>
            <a:fillRect/>
          </a:stretch>
        </p:blipFill>
        <p:spPr bwMode="auto">
          <a:xfrm>
            <a:off x="4953000" y="0"/>
            <a:ext cx="4038600" cy="2695035"/>
          </a:xfrm>
          <a:prstGeom prst="rect">
            <a:avLst/>
          </a:prstGeom>
          <a:noFill/>
        </p:spPr>
      </p:pic>
      <p:pic>
        <p:nvPicPr>
          <p:cNvPr id="1027" name="Picture 3" descr="C:\Users\jo\Desktop\0013_004g_clo_10_nl.jpg"/>
          <p:cNvPicPr>
            <a:picLocks noChangeAspect="1" noChangeArrowheads="1"/>
          </p:cNvPicPr>
          <p:nvPr/>
        </p:nvPicPr>
        <p:blipFill>
          <a:blip r:embed="rId3" cstate="print"/>
          <a:srcRect/>
          <a:stretch>
            <a:fillRect/>
          </a:stretch>
        </p:blipFill>
        <p:spPr bwMode="auto">
          <a:xfrm>
            <a:off x="5715000" y="2438400"/>
            <a:ext cx="3429000" cy="2288237"/>
          </a:xfrm>
          <a:prstGeom prst="rect">
            <a:avLst/>
          </a:prstGeom>
          <a:noFill/>
        </p:spPr>
      </p:pic>
      <p:pic>
        <p:nvPicPr>
          <p:cNvPr id="1028" name="Picture 4" descr="C:\Users\jo\Desktop\0013_005g_clo_10_nl.jpg"/>
          <p:cNvPicPr>
            <a:picLocks noChangeAspect="1" noChangeArrowheads="1"/>
          </p:cNvPicPr>
          <p:nvPr/>
        </p:nvPicPr>
        <p:blipFill>
          <a:blip r:embed="rId4" cstate="print"/>
          <a:srcRect/>
          <a:stretch>
            <a:fillRect/>
          </a:stretch>
        </p:blipFill>
        <p:spPr bwMode="auto">
          <a:xfrm>
            <a:off x="5715000" y="4569763"/>
            <a:ext cx="3429000" cy="2288237"/>
          </a:xfrm>
          <a:prstGeom prst="rect">
            <a:avLst/>
          </a:prstGeom>
          <a:noFill/>
        </p:spPr>
      </p:pic>
      <p:pic>
        <p:nvPicPr>
          <p:cNvPr id="1029" name="Picture 5" descr="C:\Users\jo\Desktop\0013_003g_clo_10_nl.jpg"/>
          <p:cNvPicPr>
            <a:picLocks noChangeAspect="1" noChangeArrowheads="1"/>
          </p:cNvPicPr>
          <p:nvPr/>
        </p:nvPicPr>
        <p:blipFill>
          <a:blip r:embed="rId5" cstate="print"/>
          <a:srcRect/>
          <a:stretch>
            <a:fillRect/>
          </a:stretch>
        </p:blipFill>
        <p:spPr bwMode="auto">
          <a:xfrm>
            <a:off x="2819400" y="4876800"/>
            <a:ext cx="2827914" cy="1981200"/>
          </a:xfrm>
          <a:prstGeom prst="rect">
            <a:avLst/>
          </a:prstGeom>
          <a:noFill/>
        </p:spPr>
      </p:pic>
      <p:pic>
        <p:nvPicPr>
          <p:cNvPr id="1030" name="Picture 6" descr="C:\Users\jo\Desktop\0013_002g_clo_10_nl.jpg"/>
          <p:cNvPicPr>
            <a:picLocks noChangeAspect="1" noChangeArrowheads="1"/>
          </p:cNvPicPr>
          <p:nvPr/>
        </p:nvPicPr>
        <p:blipFill>
          <a:blip r:embed="rId6" cstate="print"/>
          <a:srcRect/>
          <a:stretch>
            <a:fillRect/>
          </a:stretch>
        </p:blipFill>
        <p:spPr bwMode="auto">
          <a:xfrm>
            <a:off x="0" y="4900560"/>
            <a:ext cx="2794000" cy="195744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4191000" cy="1143000"/>
          </a:xfrm>
        </p:spPr>
        <p:txBody>
          <a:bodyPr/>
          <a:lstStyle/>
          <a:p>
            <a:r>
              <a:rPr lang="en-US" i="1" kern="1200" dirty="0" err="1" smtClean="0">
                <a:solidFill>
                  <a:srgbClr val="000099"/>
                </a:solidFill>
                <a:ea typeface="+mn-ea"/>
                <a:cs typeface="+mn-cs"/>
              </a:rPr>
              <a:t>Industrie</a:t>
            </a:r>
            <a:endParaRPr lang="en-US" i="1" kern="1200" dirty="0">
              <a:solidFill>
                <a:srgbClr val="000099"/>
              </a:solidFill>
              <a:ea typeface="+mn-ea"/>
              <a:cs typeface="+mn-cs"/>
            </a:endParaRPr>
          </a:p>
        </p:txBody>
      </p:sp>
      <p:sp>
        <p:nvSpPr>
          <p:cNvPr id="3" name="Content Placeholder 2"/>
          <p:cNvSpPr>
            <a:spLocks noGrp="1"/>
          </p:cNvSpPr>
          <p:nvPr>
            <p:ph sz="half" idx="1"/>
          </p:nvPr>
        </p:nvSpPr>
        <p:spPr/>
        <p:txBody>
          <a:bodyPr>
            <a:normAutofit/>
          </a:bodyPr>
          <a:lstStyle/>
          <a:p>
            <a:r>
              <a:rPr lang="en-US" sz="1800" b="0" dirty="0" err="1" smtClean="0">
                <a:latin typeface="Calibri" pitchFamily="34" charset="0"/>
                <a:cs typeface="Calibri" pitchFamily="34" charset="0"/>
              </a:rPr>
              <a:t>Inzet</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als</a:t>
            </a:r>
            <a:endParaRPr lang="en-US" sz="1800" b="0" dirty="0" smtClean="0">
              <a:latin typeface="Calibri" pitchFamily="34" charset="0"/>
              <a:cs typeface="Calibri" pitchFamily="34" charset="0"/>
            </a:endParaRPr>
          </a:p>
          <a:p>
            <a:pPr lvl="1"/>
            <a:r>
              <a:rPr lang="en-US" sz="1400" b="0" dirty="0" err="1" smtClean="0">
                <a:latin typeface="Calibri" pitchFamily="34" charset="0"/>
                <a:cs typeface="Calibri" pitchFamily="34" charset="0"/>
              </a:rPr>
              <a:t>Grondstof</a:t>
            </a:r>
          </a:p>
          <a:p>
            <a:pPr lvl="1"/>
            <a:r>
              <a:rPr lang="en-US" sz="1400" b="0" dirty="0" err="1" smtClean="0">
                <a:latin typeface="Calibri" pitchFamily="34" charset="0"/>
                <a:cs typeface="Calibri" pitchFamily="34" charset="0"/>
              </a:rPr>
              <a:t>Omgezet naar andere energieproducten</a:t>
            </a:r>
          </a:p>
          <a:p>
            <a:r>
              <a:rPr lang="en-US" sz="1800" b="0" dirty="0" err="1" smtClean="0">
                <a:latin typeface="Calibri" pitchFamily="34" charset="0"/>
                <a:cs typeface="Calibri" pitchFamily="34" charset="0"/>
              </a:rPr>
              <a:t>Chemische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industrie</a:t>
            </a:r>
            <a:r>
              <a:rPr lang="en-US" sz="1800" b="0" dirty="0" smtClean="0">
                <a:latin typeface="Calibri" pitchFamily="34" charset="0"/>
                <a:cs typeface="Calibri" pitchFamily="34" charset="0"/>
              </a:rPr>
              <a:t> is </a:t>
            </a:r>
            <a:r>
              <a:rPr lang="en-US" sz="1800" b="0" dirty="0" err="1" smtClean="0">
                <a:latin typeface="Calibri" pitchFamily="34" charset="0"/>
                <a:cs typeface="Calibri" pitchFamily="34" charset="0"/>
              </a:rPr>
              <a:t>grootste</a:t>
            </a:r>
            <a:r>
              <a:rPr lang="en-US" sz="1800" b="0" dirty="0" smtClean="0">
                <a:latin typeface="Calibri" pitchFamily="34" charset="0"/>
                <a:cs typeface="Calibri" pitchFamily="34" charset="0"/>
              </a:rPr>
              <a:t> </a:t>
            </a:r>
            <a:r>
              <a:rPr lang="en-US" sz="1800" b="0" dirty="0" err="1" smtClean="0">
                <a:latin typeface="Calibri" pitchFamily="34" charset="0"/>
                <a:cs typeface="Calibri" pitchFamily="34" charset="0"/>
              </a:rPr>
              <a:t>verbruiker</a:t>
            </a:r>
            <a:endParaRPr lang="en-US" sz="1800" b="0" dirty="0">
              <a:latin typeface="Calibri" pitchFamily="34" charset="0"/>
              <a:cs typeface="Calibri" pitchFamily="34" charset="0"/>
            </a:endParaRPr>
          </a:p>
        </p:txBody>
      </p:sp>
      <p:pic>
        <p:nvPicPr>
          <p:cNvPr id="5123" name="Picture 3"/>
          <p:cNvPicPr>
            <a:picLocks noChangeAspect="1" noChangeArrowheads="1"/>
          </p:cNvPicPr>
          <p:nvPr/>
        </p:nvPicPr>
        <p:blipFill>
          <a:blip r:embed="rId2" cstate="print"/>
          <a:srcRect/>
          <a:stretch>
            <a:fillRect/>
          </a:stretch>
        </p:blipFill>
        <p:spPr bwMode="auto">
          <a:xfrm>
            <a:off x="4153320" y="0"/>
            <a:ext cx="4990680" cy="6857999"/>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0"/>
            <a:ext cx="7772400" cy="1143000"/>
          </a:xfrm>
        </p:spPr>
        <p:txBody>
          <a:bodyPr/>
          <a:lstStyle/>
          <a:p>
            <a:r>
              <a:rPr lang="nl-NL" i="1" kern="1200" smtClean="0">
                <a:solidFill>
                  <a:srgbClr val="000099"/>
                </a:solidFill>
                <a:ea typeface="+mn-ea"/>
                <a:cs typeface="+mn-cs"/>
              </a:rPr>
              <a:t>Back-up</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0"/>
          <p:cNvSpPr>
            <a:spLocks noChangeArrowheads="1"/>
          </p:cNvSpPr>
          <p:nvPr/>
        </p:nvSpPr>
        <p:spPr bwMode="auto">
          <a:xfrm>
            <a:off x="0" y="5704952"/>
            <a:ext cx="9133952"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3" name="Tijdelijke aanduiding voor inhoud 2"/>
          <p:cNvSpPr>
            <a:spLocks noGrp="1"/>
          </p:cNvSpPr>
          <p:nvPr>
            <p:ph sz="half" idx="1"/>
          </p:nvPr>
        </p:nvSpPr>
        <p:spPr>
          <a:xfrm>
            <a:off x="152400" y="1219200"/>
            <a:ext cx="8001000" cy="5562600"/>
          </a:xfrm>
        </p:spPr>
        <p:txBody>
          <a:bodyPr/>
          <a:lstStyle/>
          <a:p>
            <a:r>
              <a:rPr lang="en-US" sz="1800" b="0" smtClean="0">
                <a:latin typeface="Calibri" pitchFamily="34" charset="0"/>
                <a:cs typeface="Calibri" pitchFamily="34" charset="0"/>
              </a:rPr>
              <a:t>Warmteopslag in de bodem</a:t>
            </a:r>
          </a:p>
          <a:p>
            <a:pPr lvl="1"/>
            <a:r>
              <a:rPr lang="en-US" sz="1400" b="0" smtClean="0">
                <a:latin typeface="Calibri" pitchFamily="34" charset="0"/>
                <a:cs typeface="Calibri" pitchFamily="34" charset="0"/>
              </a:rPr>
              <a:t>Stel je hebt een zonnepaneel en je wilt de warmte van de zomer in de grond opslaan</a:t>
            </a:r>
          </a:p>
          <a:p>
            <a:pPr lvl="1"/>
            <a:r>
              <a:rPr lang="en-US" sz="1400" b="0" smtClean="0">
                <a:latin typeface="Calibri" pitchFamily="34" charset="0"/>
                <a:cs typeface="Calibri" pitchFamily="34" charset="0"/>
              </a:rPr>
              <a:t>Hoe groot moet een rots van 50 </a:t>
            </a:r>
            <a:r>
              <a:rPr lang="en-US" sz="1400" b="0" baseline="30000" smtClean="0">
                <a:latin typeface="Calibri" pitchFamily="34" charset="0"/>
                <a:cs typeface="Calibri" pitchFamily="34" charset="0"/>
              </a:rPr>
              <a:t>o</a:t>
            </a:r>
            <a:r>
              <a:rPr lang="en-US" sz="1400" b="0" smtClean="0">
                <a:latin typeface="Calibri" pitchFamily="34" charset="0"/>
                <a:cs typeface="Calibri" pitchFamily="34" charset="0"/>
              </a:rPr>
              <a:t>C zijn om een huis 1 maand van warmte te kunnen voorzien?</a:t>
            </a:r>
          </a:p>
          <a:p>
            <a:pPr lvl="1"/>
            <a:r>
              <a:rPr lang="en-US" sz="1400" b="0" smtClean="0">
                <a:latin typeface="Calibri" pitchFamily="34" charset="0"/>
                <a:cs typeface="Calibri" pitchFamily="34" charset="0"/>
              </a:rPr>
              <a:t>De warmtecapaciteit van graniet is 820 J/(kg K)</a:t>
            </a:r>
          </a:p>
          <a:p>
            <a:pPr lvl="1"/>
            <a:r>
              <a:rPr lang="en-US" sz="1400" b="0" smtClean="0">
                <a:latin typeface="Calibri" pitchFamily="34" charset="0"/>
                <a:cs typeface="Calibri" pitchFamily="34" charset="0"/>
              </a:rPr>
              <a:t>De warmte nodig voor het huis is 24 kWh/d en de temperatuur van het huis is 16 </a:t>
            </a:r>
            <a:r>
              <a:rPr lang="en-US" sz="1400" b="0" baseline="30000" smtClean="0">
                <a:latin typeface="Calibri" pitchFamily="34" charset="0"/>
                <a:cs typeface="Calibri" pitchFamily="34" charset="0"/>
              </a:rPr>
              <a:t>o</a:t>
            </a:r>
            <a:r>
              <a:rPr lang="en-US" sz="1400" b="0" smtClean="0">
                <a:latin typeface="Calibri" pitchFamily="34" charset="0"/>
                <a:cs typeface="Calibri" pitchFamily="34" charset="0"/>
              </a:rPr>
              <a:t>C</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Dat is een stuk graniet van 6 x 6 x 1 m</a:t>
            </a:r>
          </a:p>
          <a:p>
            <a:pPr lvl="1"/>
            <a:endParaRPr lang="en-US" sz="1400" b="0" smtClean="0">
              <a:latin typeface="Calibri" pitchFamily="34" charset="0"/>
              <a:cs typeface="Calibri" pitchFamily="34" charset="0"/>
            </a:endParaRPr>
          </a:p>
          <a:p>
            <a:pPr lvl="1"/>
            <a:endParaRPr lang="en-US" sz="1400" b="0" smtClean="0">
              <a:latin typeface="Calibri" pitchFamily="34" charset="0"/>
              <a:cs typeface="Calibri" pitchFamily="34" charset="0"/>
            </a:endParaRPr>
          </a:p>
          <a:p>
            <a:r>
              <a:rPr lang="en-US" sz="1800" b="0" smtClean="0">
                <a:latin typeface="Calibri" pitchFamily="34" charset="0"/>
                <a:cs typeface="Calibri" pitchFamily="34" charset="0"/>
              </a:rPr>
              <a:t>Zit de warmte nog wel in die rots in de winter?</a:t>
            </a:r>
          </a:p>
          <a:p>
            <a:pPr lvl="1"/>
            <a:r>
              <a:rPr lang="en-US" sz="1400" b="0" smtClean="0">
                <a:latin typeface="Calibri" pitchFamily="34" charset="0"/>
                <a:cs typeface="Calibri" pitchFamily="34" charset="0"/>
              </a:rPr>
              <a:t>Een puntvormige warmtebron zal zijn energie spreiden volgens</a:t>
            </a:r>
          </a:p>
          <a:p>
            <a:pPr lvl="2"/>
            <a:r>
              <a:rPr lang="en-US" sz="1000" b="0" smtClean="0">
                <a:latin typeface="Calibri" pitchFamily="34" charset="0"/>
                <a:cs typeface="Calibri" pitchFamily="34" charset="0"/>
              </a:rPr>
              <a:t>Warmtecapaciteit </a:t>
            </a:r>
            <a:r>
              <a:rPr lang="en-US" sz="1000" b="0" i="1" smtClean="0">
                <a:latin typeface="Calibri" pitchFamily="34" charset="0"/>
                <a:cs typeface="Calibri" pitchFamily="34" charset="0"/>
              </a:rPr>
              <a:t>C</a:t>
            </a:r>
          </a:p>
          <a:p>
            <a:pPr lvl="2"/>
            <a:r>
              <a:rPr lang="en-US" sz="1000" b="0" smtClean="0">
                <a:latin typeface="Calibri" pitchFamily="34" charset="0"/>
                <a:cs typeface="Calibri" pitchFamily="34" charset="0"/>
              </a:rPr>
              <a:t>Dichtheid van de grond </a:t>
            </a:r>
            <a:r>
              <a:rPr lang="en-US" sz="1000" b="0" i="1" smtClean="0">
                <a:latin typeface="Symbol" pitchFamily="18" charset="2"/>
                <a:cs typeface="Calibri" pitchFamily="34" charset="0"/>
              </a:rPr>
              <a:t>r</a:t>
            </a:r>
          </a:p>
          <a:p>
            <a:pPr lvl="2"/>
            <a:r>
              <a:rPr lang="en-US" sz="1000" b="0" smtClean="0">
                <a:latin typeface="Calibri" pitchFamily="34" charset="0"/>
                <a:cs typeface="Calibri" pitchFamily="34" charset="0"/>
              </a:rPr>
              <a:t>Warmtegeleidingscoefficient </a:t>
            </a:r>
            <a:r>
              <a:rPr lang="en-US" sz="1000" b="0" i="1" smtClean="0">
                <a:latin typeface="Symbol" pitchFamily="18" charset="2"/>
                <a:cs typeface="Calibri" pitchFamily="34" charset="0"/>
              </a:rPr>
              <a:t>k</a:t>
            </a:r>
          </a:p>
          <a:p>
            <a:pPr lvl="1"/>
            <a:r>
              <a:rPr lang="en-US" sz="1400" b="0" smtClean="0">
                <a:latin typeface="Calibri" pitchFamily="34" charset="0"/>
                <a:cs typeface="Calibri" pitchFamily="34" charset="0"/>
              </a:rPr>
              <a:t>Dat levert een Gausscurve met breedte</a:t>
            </a:r>
          </a:p>
          <a:p>
            <a:pPr lvl="2"/>
            <a:r>
              <a:rPr lang="en-US" sz="1000" b="0" smtClean="0">
                <a:latin typeface="Calibri" pitchFamily="34" charset="0"/>
                <a:cs typeface="Calibri" pitchFamily="34" charset="0"/>
              </a:rPr>
              <a:t>Invullen van de getallen voor graniet geeft 6 m</a:t>
            </a:r>
          </a:p>
          <a:p>
            <a:pPr lvl="1"/>
            <a:r>
              <a:rPr lang="en-US" sz="1400" b="0" smtClean="0">
                <a:latin typeface="Calibri" pitchFamily="34" charset="0"/>
                <a:cs typeface="Calibri" pitchFamily="34" charset="0"/>
              </a:rPr>
              <a:t>Dus een opslaggebied in de orde van 20 x 20 x 20 m zou voldoende moeten zijn om de warmte een halfjaar vast te houden</a:t>
            </a: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Warmtepomp</a:t>
            </a:r>
            <a:endParaRPr lang="en-US" i="1" kern="1200" dirty="0" smtClean="0">
              <a:solidFill>
                <a:srgbClr val="000099"/>
              </a:solidFill>
              <a:ea typeface="+mn-ea"/>
              <a:cs typeface="+mn-cs"/>
            </a:endParaRPr>
          </a:p>
        </p:txBody>
      </p:sp>
      <p:grpSp>
        <p:nvGrpSpPr>
          <p:cNvPr id="12" name="Groep 11"/>
          <p:cNvGrpSpPr/>
          <p:nvPr/>
        </p:nvGrpSpPr>
        <p:grpSpPr>
          <a:xfrm>
            <a:off x="5851360" y="4531896"/>
            <a:ext cx="1768640" cy="838200"/>
            <a:chOff x="3031960" y="4419600"/>
            <a:chExt cx="1768640" cy="838200"/>
          </a:xfrm>
        </p:grpSpPr>
        <p:sp>
          <p:nvSpPr>
            <p:cNvPr id="10" name="Afgeronde rechthoek 9"/>
            <p:cNvSpPr/>
            <p:nvPr/>
          </p:nvSpPr>
          <p:spPr bwMode="auto">
            <a:xfrm>
              <a:off x="3031960" y="4423608"/>
              <a:ext cx="1768640" cy="834192"/>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1" name="Object 10"/>
            <p:cNvGraphicFramePr>
              <a:graphicFrameLocks noChangeAspect="1"/>
            </p:cNvGraphicFramePr>
            <p:nvPr/>
          </p:nvGraphicFramePr>
          <p:xfrm>
            <a:off x="3079749" y="4419600"/>
            <a:ext cx="1671701" cy="795338"/>
          </p:xfrm>
          <a:graphic>
            <a:graphicData uri="http://schemas.openxmlformats.org/presentationml/2006/ole">
              <p:oleObj spid="_x0000_s328706" name="Equation" r:id="rId4" imgW="1066680" imgH="507960" progId="Equation.DSMT4">
                <p:embed/>
              </p:oleObj>
            </a:graphicData>
          </a:graphic>
        </p:graphicFrame>
      </p:grpSp>
      <p:graphicFrame>
        <p:nvGraphicFramePr>
          <p:cNvPr id="15" name="Object 14"/>
          <p:cNvGraphicFramePr>
            <a:graphicFrameLocks noChangeAspect="1"/>
          </p:cNvGraphicFramePr>
          <p:nvPr/>
        </p:nvGraphicFramePr>
        <p:xfrm>
          <a:off x="3962400" y="5324478"/>
          <a:ext cx="646112" cy="542922"/>
        </p:xfrm>
        <a:graphic>
          <a:graphicData uri="http://schemas.openxmlformats.org/presentationml/2006/ole">
            <p:oleObj spid="_x0000_s328707" name="Equation" r:id="rId5" imgW="558720" imgH="469800" progId="Equation.DSMT4">
              <p:embed/>
            </p:oleObj>
          </a:graphicData>
        </a:graphic>
      </p:graphicFrame>
      <p:grpSp>
        <p:nvGrpSpPr>
          <p:cNvPr id="19" name="Groep 18"/>
          <p:cNvGrpSpPr/>
          <p:nvPr/>
        </p:nvGrpSpPr>
        <p:grpSpPr>
          <a:xfrm>
            <a:off x="1091514" y="2728785"/>
            <a:ext cx="7848600" cy="700215"/>
            <a:chOff x="1091514" y="2728785"/>
            <a:chExt cx="7848600" cy="700215"/>
          </a:xfrm>
        </p:grpSpPr>
        <p:sp>
          <p:nvSpPr>
            <p:cNvPr id="17" name="Afgeronde rechthoek 16"/>
            <p:cNvSpPr/>
            <p:nvPr/>
          </p:nvSpPr>
          <p:spPr bwMode="auto">
            <a:xfrm>
              <a:off x="1091514" y="2728785"/>
              <a:ext cx="7848600" cy="685800"/>
            </a:xfrm>
            <a:prstGeom prst="roundRect">
              <a:avLst/>
            </a:prstGeom>
            <a:solidFill>
              <a:schemeClr val="bg1"/>
            </a:solidFill>
            <a:ln w="38100"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graphicFrame>
          <p:nvGraphicFramePr>
            <p:cNvPr id="18" name="Object 17"/>
            <p:cNvGraphicFramePr>
              <a:graphicFrameLocks noChangeAspect="1"/>
            </p:cNvGraphicFramePr>
            <p:nvPr/>
          </p:nvGraphicFramePr>
          <p:xfrm>
            <a:off x="1143000" y="2775075"/>
            <a:ext cx="7772400" cy="653925"/>
          </p:xfrm>
          <a:graphic>
            <a:graphicData uri="http://schemas.openxmlformats.org/presentationml/2006/ole">
              <p:oleObj spid="_x0000_s328708" name="Equation" r:id="rId6" imgW="5587920" imgH="469800" progId="Equation.DSMT4">
                <p:embed/>
              </p:oleObj>
            </a:graphicData>
          </a:graphic>
        </p:graphicFrame>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2" name="Picture 4"/>
          <p:cNvPicPr>
            <a:picLocks noChangeAspect="1" noChangeArrowheads="1"/>
          </p:cNvPicPr>
          <p:nvPr/>
        </p:nvPicPr>
        <p:blipFill>
          <a:blip r:embed="rId3" cstate="print"/>
          <a:srcRect/>
          <a:stretch>
            <a:fillRect/>
          </a:stretch>
        </p:blipFill>
        <p:spPr bwMode="auto">
          <a:xfrm>
            <a:off x="4867926" y="4572000"/>
            <a:ext cx="4504674" cy="3048000"/>
          </a:xfrm>
          <a:prstGeom prst="rect">
            <a:avLst/>
          </a:prstGeom>
          <a:noFill/>
          <a:ln w="9525">
            <a:noFill/>
            <a:miter lim="800000"/>
            <a:headEnd/>
            <a:tailEnd/>
          </a:ln>
        </p:spPr>
      </p:pic>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486400" cy="3733800"/>
          </a:xfrm>
        </p:spPr>
        <p:txBody>
          <a:bodyPr/>
          <a:lstStyle/>
          <a:p>
            <a:r>
              <a:rPr lang="en-US" sz="1800" b="0" smtClean="0">
                <a:latin typeface="Calibri" pitchFamily="34" charset="0"/>
                <a:cs typeface="Calibri" pitchFamily="34" charset="0"/>
              </a:rPr>
              <a:t>Voor een typische auto op fossiele brandstof</a:t>
            </a:r>
          </a:p>
          <a:p>
            <a:pPr lvl="1"/>
            <a:r>
              <a:rPr lang="en-US" sz="1400" b="0" smtClean="0">
                <a:latin typeface="Calibri" pitchFamily="34" charset="0"/>
                <a:cs typeface="Calibri" pitchFamily="34" charset="0"/>
              </a:rPr>
              <a:t>Optrekken en afremmen</a:t>
            </a:r>
          </a:p>
          <a:p>
            <a:pPr lvl="1"/>
            <a:r>
              <a:rPr lang="en-US" sz="1400" b="0" smtClean="0">
                <a:latin typeface="Calibri" pitchFamily="34" charset="0"/>
                <a:cs typeface="Calibri" pitchFamily="34" charset="0"/>
              </a:rPr>
              <a:t>Luchtweerstand</a:t>
            </a:r>
          </a:p>
          <a:p>
            <a:pPr lvl="1"/>
            <a:r>
              <a:rPr lang="en-US" sz="1400" b="0" smtClean="0">
                <a:latin typeface="Calibri" pitchFamily="34" charset="0"/>
                <a:cs typeface="Calibri" pitchFamily="34" charset="0"/>
              </a:rPr>
              <a:t>Rolweerstand</a:t>
            </a:r>
          </a:p>
          <a:p>
            <a:pPr lvl="1"/>
            <a:r>
              <a:rPr lang="en-US" sz="1400" b="0" smtClean="0">
                <a:latin typeface="Calibri" pitchFamily="34" charset="0"/>
                <a:cs typeface="Calibri" pitchFamily="34" charset="0"/>
              </a:rPr>
              <a:t>Warmte (ongeveer 75% van de energie wordt weggegooid als warmte, omdat de energieconversie inefficient is)</a:t>
            </a:r>
          </a:p>
          <a:p>
            <a:r>
              <a:rPr lang="en-US" sz="1800" b="0" smtClean="0">
                <a:latin typeface="Calibri" pitchFamily="34" charset="0"/>
                <a:cs typeface="Calibri" pitchFamily="34" charset="0"/>
              </a:rPr>
              <a:t>Optrekken en dan afremmen</a:t>
            </a:r>
          </a:p>
          <a:p>
            <a:pPr lvl="1"/>
            <a:r>
              <a:rPr lang="en-US" sz="1400" b="0" smtClean="0">
                <a:latin typeface="Calibri" pitchFamily="34" charset="0"/>
                <a:cs typeface="Calibri" pitchFamily="34" charset="0"/>
              </a:rPr>
              <a:t>Auto’s hebben meestal geen constante snelheid</a:t>
            </a:r>
          </a:p>
          <a:p>
            <a:pPr lvl="2"/>
            <a:r>
              <a:rPr lang="en-US" sz="1000" b="0" smtClean="0">
                <a:latin typeface="Calibri" pitchFamily="34" charset="0"/>
                <a:cs typeface="Calibri" pitchFamily="34" charset="0"/>
              </a:rPr>
              <a:t>Stoplichten, verkeersborden, etc.</a:t>
            </a:r>
          </a:p>
          <a:p>
            <a:pPr lvl="1"/>
            <a:r>
              <a:rPr lang="en-US" sz="1400" b="0" smtClean="0">
                <a:latin typeface="Calibri" pitchFamily="34" charset="0"/>
                <a:cs typeface="Calibri" pitchFamily="34" charset="0"/>
              </a:rPr>
              <a:t>Massa van de auto </a:t>
            </a:r>
            <a:r>
              <a:rPr lang="en-US" sz="1400" b="0" i="1" smtClean="0">
                <a:latin typeface="Calibri" pitchFamily="34" charset="0"/>
                <a:cs typeface="Calibri" pitchFamily="34" charset="0"/>
              </a:rPr>
              <a:t>m</a:t>
            </a:r>
            <a:r>
              <a:rPr lang="en-US" sz="1400" b="0" smtClean="0">
                <a:latin typeface="Calibri" pitchFamily="34" charset="0"/>
                <a:cs typeface="Calibri" pitchFamily="34" charset="0"/>
              </a:rPr>
              <a:t> wordt versneld tot snelheid </a:t>
            </a:r>
            <a:r>
              <a:rPr lang="en-US" sz="1400" b="0" i="1" smtClean="0">
                <a:latin typeface="Calibri" pitchFamily="34" charset="0"/>
                <a:cs typeface="Calibri" pitchFamily="34" charset="0"/>
              </a:rPr>
              <a:t>v</a:t>
            </a:r>
          </a:p>
          <a:p>
            <a:pPr lvl="1"/>
            <a:r>
              <a:rPr lang="en-US" sz="1400" b="0" smtClean="0">
                <a:latin typeface="Calibri" pitchFamily="34" charset="0"/>
                <a:cs typeface="Calibri" pitchFamily="34" charset="0"/>
              </a:rPr>
              <a:t>Auto rijdt gemiddeld afstand d en remt dan af</a:t>
            </a:r>
          </a:p>
          <a:p>
            <a:pPr lvl="2"/>
            <a:r>
              <a:rPr lang="en-US" sz="1000" b="0" smtClean="0">
                <a:latin typeface="Calibri" pitchFamily="34" charset="0"/>
                <a:cs typeface="Calibri" pitchFamily="34" charset="0"/>
              </a:rPr>
              <a:t>De kinetische energie wordt dan in warmte omgezet</a:t>
            </a:r>
          </a:p>
          <a:p>
            <a:pPr lvl="2"/>
            <a:r>
              <a:rPr lang="en-US" sz="1000" b="0" smtClean="0">
                <a:latin typeface="Calibri" pitchFamily="34" charset="0"/>
                <a:cs typeface="Calibri" pitchFamily="34" charset="0"/>
              </a:rPr>
              <a:t>De cyclus duurt typisch </a:t>
            </a:r>
            <a:r>
              <a:rPr lang="en-US" sz="1000" b="0" i="1" smtClean="0">
                <a:latin typeface="Calibri" pitchFamily="34" charset="0"/>
                <a:cs typeface="Calibri" pitchFamily="34" charset="0"/>
              </a:rPr>
              <a:t>t = d/v</a:t>
            </a:r>
          </a:p>
          <a:p>
            <a:pPr lvl="1"/>
            <a:r>
              <a:rPr lang="en-US" sz="1400" b="0" smtClean="0">
                <a:latin typeface="Calibri" pitchFamily="34" charset="0"/>
                <a:cs typeface="Calibri" pitchFamily="34" charset="0"/>
              </a:rPr>
              <a:t>Snelheid waarmee energie de remmen in gaat</a:t>
            </a:r>
          </a:p>
          <a:p>
            <a:pPr lvl="1"/>
            <a:r>
              <a:rPr lang="en-US" sz="1400" b="0" smtClean="0">
                <a:latin typeface="Calibri" pitchFamily="34" charset="0"/>
                <a:cs typeface="Calibri" pitchFamily="34" charset="0"/>
              </a:rPr>
              <a:t>De energie wordt in warmte omgezet</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Waar blijft de energie in een auto?</a:t>
            </a:r>
            <a:endParaRPr lang="en-US" i="1" kern="1200" dirty="0" smtClean="0">
              <a:solidFill>
                <a:srgbClr val="000099"/>
              </a:solidFill>
              <a:ea typeface="+mn-ea"/>
              <a:cs typeface="+mn-cs"/>
            </a:endParaRPr>
          </a:p>
        </p:txBody>
      </p:sp>
      <p:pic>
        <p:nvPicPr>
          <p:cNvPr id="304130" name="Picture 2"/>
          <p:cNvPicPr>
            <a:picLocks noChangeAspect="1" noChangeArrowheads="1"/>
          </p:cNvPicPr>
          <p:nvPr/>
        </p:nvPicPr>
        <p:blipFill>
          <a:blip r:embed="rId4" cstate="print"/>
          <a:srcRect/>
          <a:stretch>
            <a:fillRect/>
          </a:stretch>
        </p:blipFill>
        <p:spPr bwMode="auto">
          <a:xfrm>
            <a:off x="5943600" y="2743200"/>
            <a:ext cx="2700337" cy="1287139"/>
          </a:xfrm>
          <a:prstGeom prst="rect">
            <a:avLst/>
          </a:prstGeom>
          <a:noFill/>
          <a:ln w="9525">
            <a:noFill/>
            <a:miter lim="800000"/>
            <a:headEnd/>
            <a:tailEnd/>
          </a:ln>
        </p:spPr>
      </p:pic>
      <p:graphicFrame>
        <p:nvGraphicFramePr>
          <p:cNvPr id="304131" name="Object 3"/>
          <p:cNvGraphicFramePr>
            <a:graphicFrameLocks noChangeAspect="1"/>
          </p:cNvGraphicFramePr>
          <p:nvPr/>
        </p:nvGraphicFramePr>
        <p:xfrm>
          <a:off x="5803900" y="4038600"/>
          <a:ext cx="2959100" cy="803917"/>
        </p:xfrm>
        <a:graphic>
          <a:graphicData uri="http://schemas.openxmlformats.org/presentationml/2006/ole">
            <p:oleObj spid="_x0000_s304131" name="Equation" r:id="rId5" imgW="2197080" imgH="596880" progId="Equation.DSMT4">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486400" cy="4876800"/>
          </a:xfrm>
        </p:spPr>
        <p:txBody>
          <a:bodyPr/>
          <a:lstStyle/>
          <a:p>
            <a:r>
              <a:rPr lang="en-US" sz="1800" b="0" smtClean="0">
                <a:latin typeface="Calibri" pitchFamily="34" charset="0"/>
                <a:cs typeface="Calibri" pitchFamily="34" charset="0"/>
              </a:rPr>
              <a:t>Auto met snelheid </a:t>
            </a:r>
            <a:r>
              <a:rPr lang="en-US" sz="1800" b="0" i="1" smtClean="0">
                <a:latin typeface="Calibri" pitchFamily="34" charset="0"/>
                <a:cs typeface="Calibri" pitchFamily="34" charset="0"/>
              </a:rPr>
              <a:t>v</a:t>
            </a:r>
            <a:r>
              <a:rPr lang="en-US" sz="1800" b="0" smtClean="0">
                <a:latin typeface="Calibri" pitchFamily="34" charset="0"/>
                <a:cs typeface="Calibri" pitchFamily="34" charset="0"/>
              </a:rPr>
              <a:t> creeert een “draaikolk” lucht</a:t>
            </a:r>
          </a:p>
          <a:p>
            <a:pPr lvl="1"/>
            <a:r>
              <a:rPr lang="en-US" sz="1400" b="0" smtClean="0">
                <a:latin typeface="Calibri" pitchFamily="34" charset="0"/>
                <a:cs typeface="Calibri" pitchFamily="34" charset="0"/>
              </a:rPr>
              <a:t>Frontaal oppervlak auto </a:t>
            </a:r>
            <a:r>
              <a:rPr lang="en-US" sz="1400" b="0" i="1" smtClean="0">
                <a:latin typeface="Calibri" pitchFamily="34" charset="0"/>
                <a:cs typeface="Calibri" pitchFamily="34" charset="0"/>
              </a:rPr>
              <a:t>A</a:t>
            </a:r>
            <a:r>
              <a:rPr lang="en-US" sz="1400" b="0" baseline="-25000" smtClean="0">
                <a:latin typeface="Calibri" pitchFamily="34" charset="0"/>
                <a:cs typeface="Calibri" pitchFamily="34" charset="0"/>
              </a:rPr>
              <a:t>front</a:t>
            </a:r>
          </a:p>
          <a:p>
            <a:pPr lvl="1"/>
            <a:r>
              <a:rPr lang="en-US" sz="1400" b="0" smtClean="0">
                <a:latin typeface="Calibri" pitchFamily="34" charset="0"/>
                <a:cs typeface="Calibri" pitchFamily="34" charset="0"/>
              </a:rPr>
              <a:t>Drag coefficient </a:t>
            </a:r>
            <a:r>
              <a:rPr lang="en-US" sz="1400" b="0" i="1" smtClean="0">
                <a:latin typeface="Calibri" pitchFamily="34" charset="0"/>
                <a:cs typeface="Calibri" pitchFamily="34" charset="0"/>
              </a:rPr>
              <a:t>c</a:t>
            </a:r>
            <a:r>
              <a:rPr lang="en-US" sz="1400" b="0" baseline="-25000" smtClean="0">
                <a:latin typeface="Calibri" pitchFamily="34" charset="0"/>
                <a:cs typeface="Calibri" pitchFamily="34" charset="0"/>
              </a:rPr>
              <a:t>d</a:t>
            </a:r>
          </a:p>
          <a:p>
            <a:pPr lvl="1"/>
            <a:r>
              <a:rPr lang="en-US" sz="1400" b="0" smtClean="0">
                <a:latin typeface="Calibri" pitchFamily="34" charset="0"/>
                <a:cs typeface="Calibri" pitchFamily="34" charset="0"/>
              </a:rPr>
              <a:t>Effectief oppervlak </a:t>
            </a:r>
            <a:r>
              <a:rPr lang="en-US" sz="1400" b="0" i="1" smtClean="0">
                <a:latin typeface="Calibri" pitchFamily="34" charset="0"/>
                <a:cs typeface="Calibri" pitchFamily="34" charset="0"/>
              </a:rPr>
              <a:t>A</a:t>
            </a:r>
            <a:r>
              <a:rPr lang="en-US" sz="1400" b="0" smtClean="0">
                <a:latin typeface="Calibri" pitchFamily="34" charset="0"/>
                <a:cs typeface="Calibri" pitchFamily="34" charset="0"/>
              </a:rPr>
              <a:t> = </a:t>
            </a:r>
            <a:r>
              <a:rPr lang="en-US" sz="1400" b="0" i="1" smtClean="0">
                <a:latin typeface="Calibri" pitchFamily="34" charset="0"/>
                <a:cs typeface="Calibri" pitchFamily="34" charset="0"/>
              </a:rPr>
              <a:t>c</a:t>
            </a:r>
            <a:r>
              <a:rPr lang="en-US" sz="1400" b="0" baseline="-25000" smtClean="0">
                <a:latin typeface="Calibri" pitchFamily="34" charset="0"/>
                <a:cs typeface="Calibri" pitchFamily="34" charset="0"/>
              </a:rPr>
              <a:t>d </a:t>
            </a:r>
            <a:r>
              <a:rPr lang="en-US" sz="1400" b="0" smtClean="0">
                <a:latin typeface="Calibri" pitchFamily="34" charset="0"/>
                <a:cs typeface="Calibri" pitchFamily="34" charset="0"/>
              </a:rPr>
              <a:t>x </a:t>
            </a:r>
            <a:r>
              <a:rPr lang="en-US" sz="1400" b="0" i="1" smtClean="0">
                <a:latin typeface="Calibri" pitchFamily="34" charset="0"/>
                <a:cs typeface="Calibri" pitchFamily="34" charset="0"/>
              </a:rPr>
              <a:t>A</a:t>
            </a:r>
            <a:r>
              <a:rPr lang="en-US" sz="1400" b="0" baseline="-25000" smtClean="0">
                <a:latin typeface="Calibri" pitchFamily="34" charset="0"/>
                <a:cs typeface="Calibri" pitchFamily="34" charset="0"/>
              </a:rPr>
              <a:t>front</a:t>
            </a:r>
            <a:endParaRPr lang="en-US" sz="1400" b="0" smtClean="0">
              <a:latin typeface="Calibri" pitchFamily="34" charset="0"/>
              <a:cs typeface="Calibri" pitchFamily="34" charset="0"/>
            </a:endParaRPr>
          </a:p>
          <a:p>
            <a:pPr lvl="1"/>
            <a:r>
              <a:rPr lang="en-US" sz="1400" b="0" smtClean="0">
                <a:latin typeface="Calibri" pitchFamily="34" charset="0"/>
                <a:cs typeface="Calibri" pitchFamily="34" charset="0"/>
              </a:rPr>
              <a:t>Massa van draaikolk is </a:t>
            </a:r>
            <a:r>
              <a:rPr lang="en-US" sz="1400" b="0" i="1" smtClean="0">
                <a:latin typeface="Calibri" pitchFamily="34" charset="0"/>
                <a:cs typeface="Calibri" pitchFamily="34" charset="0"/>
              </a:rPr>
              <a:t>m</a:t>
            </a:r>
            <a:r>
              <a:rPr lang="en-US" sz="1400" b="0" baseline="-25000" smtClean="0">
                <a:latin typeface="Calibri" pitchFamily="34" charset="0"/>
                <a:cs typeface="Calibri" pitchFamily="34" charset="0"/>
              </a:rPr>
              <a:t>lucht</a:t>
            </a:r>
            <a:r>
              <a:rPr lang="en-US" sz="1400" b="0" smtClean="0">
                <a:latin typeface="Calibri" pitchFamily="34" charset="0"/>
                <a:cs typeface="Calibri" pitchFamily="34" charset="0"/>
              </a:rPr>
              <a:t> = </a:t>
            </a:r>
            <a:r>
              <a:rPr lang="en-US" sz="1400" b="0" i="1" smtClean="0">
                <a:latin typeface="Symbol" pitchFamily="18" charset="2"/>
                <a:cs typeface="Calibri" pitchFamily="34" charset="0"/>
              </a:rPr>
              <a:t>r</a:t>
            </a:r>
            <a:r>
              <a:rPr lang="en-US" sz="1400" b="0" i="1" smtClean="0">
                <a:latin typeface="Calibri" pitchFamily="34" charset="0"/>
                <a:cs typeface="Calibri" pitchFamily="34" charset="0"/>
              </a:rPr>
              <a:t>Avt</a:t>
            </a:r>
          </a:p>
          <a:p>
            <a:r>
              <a:rPr lang="en-US" sz="1800" b="0" smtClean="0">
                <a:latin typeface="Calibri" pitchFamily="34" charset="0"/>
                <a:cs typeface="Calibri" pitchFamily="34" charset="0"/>
              </a:rPr>
              <a:t>Kinetische energie van draaikolk</a:t>
            </a:r>
          </a:p>
          <a:p>
            <a:r>
              <a:rPr lang="en-US" sz="1800" b="0" smtClean="0">
                <a:latin typeface="Calibri" pitchFamily="34" charset="0"/>
                <a:cs typeface="Calibri" pitchFamily="34" charset="0"/>
              </a:rPr>
              <a:t>Snelheid waarmee kinetische energie in energie van de draaikolk wordt omgezet</a:t>
            </a:r>
          </a:p>
          <a:p>
            <a:r>
              <a:rPr lang="en-US" sz="1800" b="0" smtClean="0">
                <a:latin typeface="Calibri" pitchFamily="34" charset="0"/>
                <a:cs typeface="Calibri" pitchFamily="34" charset="0"/>
              </a:rPr>
              <a:t>Snelheid van energieverlies in auto (vermogen)</a:t>
            </a:r>
          </a:p>
          <a:p>
            <a:endParaRPr lang="en-US" sz="1800" b="0" smtClean="0">
              <a:latin typeface="Calibri" pitchFamily="34" charset="0"/>
              <a:cs typeface="Calibri" pitchFamily="34" charset="0"/>
            </a:endParaRPr>
          </a:p>
          <a:p>
            <a:pPr>
              <a:buNone/>
            </a:pPr>
            <a:endParaRPr lang="en-US" sz="1800" b="0" smtClean="0">
              <a:latin typeface="Calibri" pitchFamily="34" charset="0"/>
              <a:cs typeface="Calibri" pitchFamily="34" charset="0"/>
            </a:endParaRPr>
          </a:p>
          <a:p>
            <a:pPr lvl="1"/>
            <a:r>
              <a:rPr lang="en-US" sz="1400" b="0" smtClean="0">
                <a:latin typeface="Calibri" pitchFamily="34" charset="0"/>
                <a:cs typeface="Calibri" pitchFamily="34" charset="0"/>
              </a:rPr>
              <a:t>Energiedissipatie schaalt met v</a:t>
            </a:r>
            <a:r>
              <a:rPr lang="en-US" sz="1400" b="0" baseline="30000" smtClean="0">
                <a:latin typeface="Calibri" pitchFamily="34" charset="0"/>
                <a:cs typeface="Calibri" pitchFamily="34" charset="0"/>
              </a:rPr>
              <a:t>3</a:t>
            </a:r>
          </a:p>
          <a:p>
            <a:pPr lvl="2"/>
            <a:r>
              <a:rPr lang="en-US" sz="1200" b="0" smtClean="0">
                <a:solidFill>
                  <a:srgbClr val="006600"/>
                </a:solidFill>
                <a:latin typeface="Calibri" pitchFamily="34" charset="0"/>
                <a:cs typeface="Calibri" pitchFamily="34" charset="0"/>
              </a:rPr>
              <a:t>Als we de snelheid halveren, neemt het energieverlies met een factor 8 af, terwijl de rijtijd verdubbelt. We reduceren de consumptie met een factor 4</a:t>
            </a:r>
          </a:p>
          <a:p>
            <a:pPr lvl="1"/>
            <a:r>
              <a:rPr lang="en-US" sz="1400" b="0" smtClean="0">
                <a:latin typeface="Calibri" pitchFamily="34" charset="0"/>
                <a:cs typeface="Calibri" pitchFamily="34" charset="0"/>
              </a:rPr>
              <a:t>Vraag: wat is groter? Luchtweerstand of remmen?</a:t>
            </a:r>
            <a:endParaRPr lang="en-US" sz="1400" b="0" i="1" smtClean="0">
              <a:latin typeface="Calibri" pitchFamily="34" charset="0"/>
              <a:cs typeface="Calibri" pitchFamily="34" charset="0"/>
            </a:endParaRPr>
          </a:p>
          <a:p>
            <a:pPr lvl="1"/>
            <a:r>
              <a:rPr lang="en-US" sz="1400" b="0" smtClean="0">
                <a:latin typeface="Calibri" pitchFamily="34" charset="0"/>
                <a:cs typeface="Calibri" pitchFamily="34" charset="0"/>
              </a:rPr>
              <a:t>Antwoord: dat hangt af van de verhouding</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Luchtweerstand</a:t>
            </a:r>
            <a:endParaRPr lang="en-US" i="1" kern="1200" dirty="0" smtClean="0">
              <a:solidFill>
                <a:srgbClr val="000099"/>
              </a:solidFill>
              <a:ea typeface="+mn-ea"/>
              <a:cs typeface="+mn-cs"/>
            </a:endParaRPr>
          </a:p>
        </p:txBody>
      </p:sp>
      <p:pic>
        <p:nvPicPr>
          <p:cNvPr id="305155" name="Picture 3"/>
          <p:cNvPicPr>
            <a:picLocks noChangeAspect="1" noChangeArrowheads="1"/>
          </p:cNvPicPr>
          <p:nvPr/>
        </p:nvPicPr>
        <p:blipFill>
          <a:blip r:embed="rId3" cstate="print"/>
          <a:srcRect/>
          <a:stretch>
            <a:fillRect/>
          </a:stretch>
        </p:blipFill>
        <p:spPr bwMode="auto">
          <a:xfrm>
            <a:off x="5715000" y="1143000"/>
            <a:ext cx="3209804" cy="828675"/>
          </a:xfrm>
          <a:prstGeom prst="rect">
            <a:avLst/>
          </a:prstGeom>
          <a:noFill/>
          <a:ln w="9525">
            <a:noFill/>
            <a:miter lim="800000"/>
            <a:headEnd/>
            <a:tailEnd/>
          </a:ln>
        </p:spPr>
      </p:pic>
      <p:graphicFrame>
        <p:nvGraphicFramePr>
          <p:cNvPr id="305156" name="Object 4"/>
          <p:cNvGraphicFramePr>
            <a:graphicFrameLocks noChangeAspect="1"/>
          </p:cNvGraphicFramePr>
          <p:nvPr/>
        </p:nvGraphicFramePr>
        <p:xfrm>
          <a:off x="6019800" y="2438400"/>
          <a:ext cx="1863725" cy="530225"/>
        </p:xfrm>
        <a:graphic>
          <a:graphicData uri="http://schemas.openxmlformats.org/presentationml/2006/ole">
            <p:oleObj spid="_x0000_s305156" name="Equation" r:id="rId4" imgW="1384200" imgH="393480" progId="Equation.DSMT4">
              <p:embed/>
            </p:oleObj>
          </a:graphicData>
        </a:graphic>
      </p:graphicFrame>
      <p:graphicFrame>
        <p:nvGraphicFramePr>
          <p:cNvPr id="305157" name="Object 5"/>
          <p:cNvGraphicFramePr>
            <a:graphicFrameLocks noChangeAspect="1"/>
          </p:cNvGraphicFramePr>
          <p:nvPr/>
        </p:nvGraphicFramePr>
        <p:xfrm>
          <a:off x="5857875" y="2971800"/>
          <a:ext cx="1762125" cy="769937"/>
        </p:xfrm>
        <a:graphic>
          <a:graphicData uri="http://schemas.openxmlformats.org/presentationml/2006/ole">
            <p:oleObj spid="_x0000_s305157" name="Equation" r:id="rId5" imgW="1307880" imgH="571320" progId="Equation.DSMT4">
              <p:embed/>
            </p:oleObj>
          </a:graphicData>
        </a:graphic>
      </p:graphicFrame>
      <p:graphicFrame>
        <p:nvGraphicFramePr>
          <p:cNvPr id="305158" name="Object 6"/>
          <p:cNvGraphicFramePr>
            <a:graphicFrameLocks noChangeAspect="1"/>
          </p:cNvGraphicFramePr>
          <p:nvPr/>
        </p:nvGraphicFramePr>
        <p:xfrm>
          <a:off x="4572000" y="5616575"/>
          <a:ext cx="1060450" cy="479425"/>
        </p:xfrm>
        <a:graphic>
          <a:graphicData uri="http://schemas.openxmlformats.org/presentationml/2006/ole">
            <p:oleObj spid="_x0000_s305158" name="Equation" r:id="rId6" imgW="787320" imgH="355320" progId="Equation.DSMT4">
              <p:embed/>
            </p:oleObj>
          </a:graphicData>
        </a:graphic>
      </p:graphicFrame>
      <p:graphicFrame>
        <p:nvGraphicFramePr>
          <p:cNvPr id="305159" name="Object 7"/>
          <p:cNvGraphicFramePr>
            <a:graphicFrameLocks noChangeAspect="1"/>
          </p:cNvGraphicFramePr>
          <p:nvPr/>
        </p:nvGraphicFramePr>
        <p:xfrm>
          <a:off x="1436687" y="3934328"/>
          <a:ext cx="6107113" cy="530225"/>
        </p:xfrm>
        <a:graphic>
          <a:graphicData uri="http://schemas.openxmlformats.org/presentationml/2006/ole">
            <p:oleObj spid="_x0000_s305159" name="Equation" r:id="rId7" imgW="4533840" imgH="393480" progId="Equation.DSMT4">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0"/>
          <p:cNvSpPr>
            <a:spLocks noChangeArrowheads="1"/>
          </p:cNvSpPr>
          <p:nvPr/>
        </p:nvSpPr>
        <p:spPr bwMode="auto">
          <a:xfrm>
            <a:off x="2275952" y="5704952"/>
            <a:ext cx="6858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10" name="Rechthoek 9"/>
          <p:cNvSpPr/>
          <p:nvPr/>
        </p:nvSpPr>
        <p:spPr bwMode="auto">
          <a:xfrm>
            <a:off x="4800600" y="4038600"/>
            <a:ext cx="43434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 name="Tijdelijke aanduiding voor inhoud 2"/>
          <p:cNvSpPr>
            <a:spLocks noGrp="1"/>
          </p:cNvSpPr>
          <p:nvPr>
            <p:ph sz="half" idx="1"/>
          </p:nvPr>
        </p:nvSpPr>
        <p:spPr>
          <a:xfrm>
            <a:off x="381000" y="1219200"/>
            <a:ext cx="5486400" cy="5334000"/>
          </a:xfrm>
        </p:spPr>
        <p:txBody>
          <a:bodyPr/>
          <a:lstStyle/>
          <a:p>
            <a:r>
              <a:rPr lang="en-US" sz="1800" b="0" smtClean="0">
                <a:latin typeface="Calibri" pitchFamily="34" charset="0"/>
                <a:cs typeface="Calibri" pitchFamily="34" charset="0"/>
              </a:rPr>
              <a:t>De afstand </a:t>
            </a:r>
            <a:r>
              <a:rPr lang="en-US" sz="1800" b="0" i="1" smtClean="0">
                <a:latin typeface="Calibri" pitchFamily="34" charset="0"/>
                <a:cs typeface="Calibri" pitchFamily="34" charset="0"/>
              </a:rPr>
              <a:t>d</a:t>
            </a:r>
            <a:r>
              <a:rPr lang="en-US" sz="1800" b="0" baseline="30000" smtClean="0">
                <a:latin typeface="Calibri" pitchFamily="34" charset="0"/>
                <a:cs typeface="Calibri" pitchFamily="34" charset="0"/>
              </a:rPr>
              <a:t>*</a:t>
            </a:r>
            <a:r>
              <a:rPr lang="en-US" sz="1800" b="0" smtClean="0">
                <a:latin typeface="Calibri" pitchFamily="34" charset="0"/>
                <a:cs typeface="Calibri" pitchFamily="34" charset="0"/>
              </a:rPr>
              <a:t> tussen rem-acties</a:t>
            </a:r>
          </a:p>
          <a:p>
            <a:pPr lvl="1"/>
            <a:r>
              <a:rPr lang="en-US" sz="1400" b="0" smtClean="0">
                <a:latin typeface="Calibri" pitchFamily="34" charset="0"/>
                <a:cs typeface="Calibri" pitchFamily="34" charset="0"/>
              </a:rPr>
              <a:t>Voor </a:t>
            </a:r>
            <a:r>
              <a:rPr lang="en-US" sz="1400" b="0" i="1" smtClean="0">
                <a:latin typeface="Calibri" pitchFamily="34" charset="0"/>
                <a:cs typeface="Calibri" pitchFamily="34" charset="0"/>
              </a:rPr>
              <a:t>d &lt; d</a:t>
            </a:r>
            <a:r>
              <a:rPr lang="en-US" sz="1400" b="0" baseline="30000" smtClean="0">
                <a:latin typeface="Calibri" pitchFamily="34" charset="0"/>
                <a:cs typeface="Calibri" pitchFamily="34" charset="0"/>
              </a:rPr>
              <a:t>*</a:t>
            </a:r>
            <a:r>
              <a:rPr lang="en-US" sz="1400" b="0" smtClean="0">
                <a:latin typeface="Calibri" pitchFamily="34" charset="0"/>
                <a:cs typeface="Calibri" pitchFamily="34" charset="0"/>
              </a:rPr>
              <a:t> is dissipatie gedomineerd door remmen</a:t>
            </a:r>
            <a:endParaRPr lang="en-US" sz="1400" b="0" baseline="-25000" smtClean="0">
              <a:latin typeface="Calibri" pitchFamily="34" charset="0"/>
              <a:cs typeface="Calibri" pitchFamily="34" charset="0"/>
            </a:endParaRPr>
          </a:p>
          <a:p>
            <a:pPr lvl="1"/>
            <a:r>
              <a:rPr lang="en-US" sz="1400" b="0" smtClean="0">
                <a:latin typeface="Calibri" pitchFamily="34" charset="0"/>
                <a:cs typeface="Calibri" pitchFamily="34" charset="0"/>
              </a:rPr>
              <a:t>Voor </a:t>
            </a:r>
            <a:r>
              <a:rPr lang="en-US" sz="1400" b="0" i="1" smtClean="0">
                <a:latin typeface="Calibri" pitchFamily="34" charset="0"/>
                <a:cs typeface="Calibri" pitchFamily="34" charset="0"/>
              </a:rPr>
              <a:t>d &gt; d</a:t>
            </a:r>
            <a:r>
              <a:rPr lang="en-US" sz="1400" b="0" baseline="30000" smtClean="0">
                <a:latin typeface="Calibri" pitchFamily="34" charset="0"/>
                <a:cs typeface="Calibri" pitchFamily="34" charset="0"/>
              </a:rPr>
              <a:t>* </a:t>
            </a:r>
            <a:r>
              <a:rPr lang="en-US" sz="1400" b="0" smtClean="0">
                <a:latin typeface="Calibri" pitchFamily="34" charset="0"/>
                <a:cs typeface="Calibri" pitchFamily="34" charset="0"/>
              </a:rPr>
              <a:t>is dissipatie gedomineerd door luchtweerstand</a:t>
            </a:r>
            <a:endParaRPr lang="en-US" sz="1400" b="0" baseline="-25000" smtClean="0">
              <a:latin typeface="Calibri" pitchFamily="34" charset="0"/>
              <a:cs typeface="Calibri" pitchFamily="34" charset="0"/>
            </a:endParaRPr>
          </a:p>
          <a:p>
            <a:r>
              <a:rPr lang="en-US" sz="1800" b="0" smtClean="0">
                <a:latin typeface="Calibri" pitchFamily="34" charset="0"/>
                <a:cs typeface="Calibri" pitchFamily="34" charset="0"/>
              </a:rPr>
              <a:t>Frontaal oppervlak van de auto</a:t>
            </a:r>
          </a:p>
          <a:p>
            <a:r>
              <a:rPr lang="en-US" sz="1800" b="0" smtClean="0">
                <a:latin typeface="Calibri" pitchFamily="34" charset="0"/>
                <a:cs typeface="Calibri" pitchFamily="34" charset="0"/>
              </a:rPr>
              <a:t>Neem aan </a:t>
            </a:r>
            <a:r>
              <a:rPr lang="en-US" sz="1800" b="0" i="1" smtClean="0">
                <a:latin typeface="Calibri" pitchFamily="34" charset="0"/>
                <a:cs typeface="Calibri" pitchFamily="34" charset="0"/>
              </a:rPr>
              <a:t>c</a:t>
            </a:r>
            <a:r>
              <a:rPr lang="en-US" sz="1800" b="0" baseline="-25000" smtClean="0">
                <a:latin typeface="Calibri" pitchFamily="34" charset="0"/>
                <a:cs typeface="Calibri" pitchFamily="34" charset="0"/>
              </a:rPr>
              <a:t>d</a:t>
            </a:r>
            <a:r>
              <a:rPr lang="en-US" sz="1800" b="0" smtClean="0">
                <a:latin typeface="Calibri" pitchFamily="34" charset="0"/>
                <a:cs typeface="Calibri" pitchFamily="34" charset="0"/>
              </a:rPr>
              <a:t> </a:t>
            </a:r>
            <a:r>
              <a:rPr lang="en-US" sz="1800" b="0" i="1" smtClean="0">
                <a:latin typeface="Calibri" pitchFamily="34" charset="0"/>
                <a:cs typeface="Calibri" pitchFamily="34" charset="0"/>
              </a:rPr>
              <a:t>= 0.33 en m = 1000 </a:t>
            </a:r>
            <a:r>
              <a:rPr lang="en-US" sz="1800" b="0" smtClean="0">
                <a:latin typeface="Calibri" pitchFamily="34" charset="0"/>
                <a:cs typeface="Calibri" pitchFamily="34" charset="0"/>
              </a:rPr>
              <a:t>kg, dan</a:t>
            </a: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endParaRPr lang="en-US" sz="1800" b="0" smtClean="0">
              <a:latin typeface="Calibri" pitchFamily="34" charset="0"/>
              <a:cs typeface="Calibri" pitchFamily="34" charset="0"/>
            </a:endParaRPr>
          </a:p>
          <a:p>
            <a:r>
              <a:rPr lang="en-US" sz="1800" b="0" smtClean="0">
                <a:latin typeface="Calibri" pitchFamily="34" charset="0"/>
                <a:cs typeface="Calibri" pitchFamily="34" charset="0"/>
              </a:rPr>
              <a:t>Totale dissipatie van een auto</a:t>
            </a:r>
          </a:p>
          <a:p>
            <a:pPr lvl="1"/>
            <a:r>
              <a:rPr lang="en-US" sz="1400" b="0" smtClean="0">
                <a:latin typeface="Calibri" pitchFamily="34" charset="0"/>
                <a:cs typeface="Calibri" pitchFamily="34" charset="0"/>
              </a:rPr>
              <a:t>Hoe kun je energie besparen bij “in de stad” rijden</a:t>
            </a:r>
            <a:endParaRPr lang="en-US" sz="1400" b="0" baseline="30000" smtClean="0">
              <a:latin typeface="Calibri" pitchFamily="34" charset="0"/>
              <a:cs typeface="Calibri" pitchFamily="34" charset="0"/>
            </a:endParaRPr>
          </a:p>
          <a:p>
            <a:pPr lvl="2"/>
            <a:r>
              <a:rPr lang="en-US" sz="1000" b="0" smtClean="0">
                <a:latin typeface="Calibri" pitchFamily="34" charset="0"/>
                <a:cs typeface="Calibri" pitchFamily="34" charset="0"/>
              </a:rPr>
              <a:t>Reduceer de massa van de auto</a:t>
            </a:r>
          </a:p>
          <a:p>
            <a:pPr lvl="2"/>
            <a:r>
              <a:rPr lang="en-US" sz="1000" b="0" smtClean="0">
                <a:latin typeface="Calibri" pitchFamily="34" charset="0"/>
                <a:cs typeface="Calibri" pitchFamily="34" charset="0"/>
              </a:rPr>
              <a:t>Installeer regeneratieve remmen  (halveren de remverliezen)</a:t>
            </a:r>
          </a:p>
          <a:p>
            <a:pPr lvl="2"/>
            <a:r>
              <a:rPr lang="en-US" sz="1000" b="0" smtClean="0">
                <a:latin typeface="Calibri" pitchFamily="34" charset="0"/>
                <a:cs typeface="Calibri" pitchFamily="34" charset="0"/>
              </a:rPr>
              <a:t>Rij minder snel</a:t>
            </a:r>
          </a:p>
          <a:p>
            <a:pPr lvl="1"/>
            <a:r>
              <a:rPr lang="en-US" sz="1400" b="0" smtClean="0">
                <a:latin typeface="Calibri" pitchFamily="34" charset="0"/>
                <a:cs typeface="Calibri" pitchFamily="34" charset="0"/>
              </a:rPr>
              <a:t>Hoe kun je energie besparen “op de snelweg”?</a:t>
            </a:r>
          </a:p>
          <a:p>
            <a:pPr lvl="2"/>
            <a:r>
              <a:rPr lang="en-US" sz="1000" b="0" smtClean="0">
                <a:latin typeface="Calibri" pitchFamily="34" charset="0"/>
                <a:cs typeface="Calibri" pitchFamily="34" charset="0"/>
              </a:rPr>
              <a:t>Reduceer de drag coefficient</a:t>
            </a:r>
          </a:p>
          <a:p>
            <a:pPr lvl="2"/>
            <a:r>
              <a:rPr lang="en-US" sz="1000" b="0" smtClean="0">
                <a:latin typeface="Calibri" pitchFamily="34" charset="0"/>
                <a:cs typeface="Calibri" pitchFamily="34" charset="0"/>
              </a:rPr>
              <a:t>Reduceer het frontale oppervlak</a:t>
            </a:r>
          </a:p>
          <a:p>
            <a:pPr lvl="2"/>
            <a:r>
              <a:rPr lang="en-US" sz="1000" b="0" smtClean="0">
                <a:latin typeface="Calibri" pitchFamily="34" charset="0"/>
                <a:cs typeface="Calibri" pitchFamily="34" charset="0"/>
              </a:rPr>
              <a:t>Rij minder snel</a:t>
            </a:r>
          </a:p>
          <a:p>
            <a:pPr lvl="1"/>
            <a:r>
              <a:rPr lang="en-US" sz="1400" b="0" smtClean="0">
                <a:latin typeface="Calibri" pitchFamily="34" charset="0"/>
                <a:cs typeface="Calibri" pitchFamily="34" charset="0"/>
              </a:rPr>
              <a:t>Merk op dat op de snelweg de verbruikte energie niet afhangt van het aantal passagiers</a:t>
            </a:r>
          </a:p>
          <a:p>
            <a:pPr>
              <a:buNone/>
            </a:pPr>
            <a:endParaRPr lang="en-US" sz="18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a:p>
            <a:pPr lvl="2"/>
            <a:endParaRPr lang="en-US" sz="1000" b="0" smtClean="0">
              <a:latin typeface="Calibri" pitchFamily="34" charset="0"/>
              <a:cs typeface="Calibri" pitchFamily="34" charset="0"/>
            </a:endParaRPr>
          </a:p>
        </p:txBody>
      </p:sp>
      <p:sp>
        <p:nvSpPr>
          <p:cNvPr id="8" name="Rectangle 2"/>
          <p:cNvSpPr>
            <a:spLocks noGrp="1" noChangeArrowheads="1"/>
          </p:cNvSpPr>
          <p:nvPr>
            <p:ph type="title"/>
          </p:nvPr>
        </p:nvSpPr>
        <p:spPr>
          <a:xfrm>
            <a:off x="0" y="0"/>
            <a:ext cx="9144000" cy="1143000"/>
          </a:xfrm>
        </p:spPr>
        <p:txBody>
          <a:bodyPr/>
          <a:lstStyle/>
          <a:p>
            <a:pPr>
              <a:defRPr/>
            </a:pPr>
            <a:r>
              <a:rPr lang="en-US" i="1" kern="1200" smtClean="0">
                <a:solidFill>
                  <a:srgbClr val="000099"/>
                </a:solidFill>
                <a:ea typeface="+mn-ea"/>
                <a:cs typeface="+mn-cs"/>
              </a:rPr>
              <a:t>Remmen en luchtweerstand</a:t>
            </a:r>
            <a:endParaRPr lang="en-US" i="1" kern="1200" dirty="0" smtClean="0">
              <a:solidFill>
                <a:srgbClr val="000099"/>
              </a:solidFill>
              <a:ea typeface="+mn-ea"/>
              <a:cs typeface="+mn-cs"/>
            </a:endParaRPr>
          </a:p>
        </p:txBody>
      </p:sp>
      <p:graphicFrame>
        <p:nvGraphicFramePr>
          <p:cNvPr id="305156" name="Object 4"/>
          <p:cNvGraphicFramePr>
            <a:graphicFrameLocks noChangeAspect="1"/>
          </p:cNvGraphicFramePr>
          <p:nvPr/>
        </p:nvGraphicFramePr>
        <p:xfrm>
          <a:off x="3789944" y="2097504"/>
          <a:ext cx="3197225" cy="325438"/>
        </p:xfrm>
        <a:graphic>
          <a:graphicData uri="http://schemas.openxmlformats.org/presentationml/2006/ole">
            <p:oleObj spid="_x0000_s306178" name="Equation" r:id="rId3" imgW="2374560" imgH="241200" progId="Equation.DSMT4">
              <p:embed/>
            </p:oleObj>
          </a:graphicData>
        </a:graphic>
      </p:graphicFrame>
      <p:graphicFrame>
        <p:nvGraphicFramePr>
          <p:cNvPr id="305157" name="Object 5"/>
          <p:cNvGraphicFramePr>
            <a:graphicFrameLocks noChangeAspect="1"/>
          </p:cNvGraphicFramePr>
          <p:nvPr/>
        </p:nvGraphicFramePr>
        <p:xfrm>
          <a:off x="1295400" y="2719388"/>
          <a:ext cx="3781425" cy="785812"/>
        </p:xfrm>
        <a:graphic>
          <a:graphicData uri="http://schemas.openxmlformats.org/presentationml/2006/ole">
            <p:oleObj spid="_x0000_s306179" name="Equation" r:id="rId4" imgW="2806560" imgH="583920" progId="Equation.DSMT4">
              <p:embed/>
            </p:oleObj>
          </a:graphicData>
        </a:graphic>
      </p:graphicFrame>
      <p:pic>
        <p:nvPicPr>
          <p:cNvPr id="306182" name="Picture 6"/>
          <p:cNvPicPr>
            <a:picLocks noChangeAspect="1" noChangeArrowheads="1"/>
          </p:cNvPicPr>
          <p:nvPr/>
        </p:nvPicPr>
        <p:blipFill>
          <a:blip r:embed="rId5" cstate="print"/>
          <a:srcRect/>
          <a:stretch>
            <a:fillRect/>
          </a:stretch>
        </p:blipFill>
        <p:spPr bwMode="auto">
          <a:xfrm>
            <a:off x="7058092" y="1676400"/>
            <a:ext cx="2085907" cy="5181600"/>
          </a:xfrm>
          <a:prstGeom prst="rect">
            <a:avLst/>
          </a:prstGeom>
          <a:noFill/>
          <a:ln w="9525">
            <a:noFill/>
            <a:miter lim="800000"/>
            <a:headEnd/>
            <a:tailEnd/>
          </a:ln>
        </p:spPr>
      </p:pic>
      <p:graphicFrame>
        <p:nvGraphicFramePr>
          <p:cNvPr id="306183" name="Object 7"/>
          <p:cNvGraphicFramePr>
            <a:graphicFrameLocks noChangeAspect="1"/>
          </p:cNvGraphicFramePr>
          <p:nvPr/>
        </p:nvGraphicFramePr>
        <p:xfrm>
          <a:off x="3771900" y="3622007"/>
          <a:ext cx="2171700" cy="581025"/>
        </p:xfrm>
        <a:graphic>
          <a:graphicData uri="http://schemas.openxmlformats.org/presentationml/2006/ole">
            <p:oleObj spid="_x0000_s306183" name="Equation" r:id="rId6" imgW="1612800" imgH="431640" progId="Equation.DSMT4">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lnDef>
    <a:txDef>
      <a:spPr>
        <a:noFill/>
      </a:spPr>
      <a:bodyPr>
        <a:spAutoFit/>
      </a:bodyPr>
      <a:lstStyle>
        <a:defPPr>
          <a:defRPr dirty="0" err="1" smtClean="0">
            <a:latin typeface="+mn-l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37356</TotalTime>
  <Words>5351</Words>
  <Application>Microsoft Office PowerPoint</Application>
  <PresentationFormat>Brief (216 x 279 mm)</PresentationFormat>
  <Paragraphs>955</Paragraphs>
  <Slides>67</Slides>
  <Notes>48</Notes>
  <HiddenSlides>0</HiddenSlides>
  <MMClips>0</MMClips>
  <ScaleCrop>false</ScaleCrop>
  <HeadingPairs>
    <vt:vector size="6" baseType="variant">
      <vt:variant>
        <vt:lpstr>Thema</vt:lpstr>
      </vt:variant>
      <vt:variant>
        <vt:i4>1</vt:i4>
      </vt:variant>
      <vt:variant>
        <vt:lpstr>Ingesloten OLE-bronprogramma's</vt:lpstr>
      </vt:variant>
      <vt:variant>
        <vt:i4>2</vt:i4>
      </vt:variant>
      <vt:variant>
        <vt:lpstr>Diatitels</vt:lpstr>
      </vt:variant>
      <vt:variant>
        <vt:i4>67</vt:i4>
      </vt:variant>
    </vt:vector>
  </HeadingPairs>
  <TitlesOfParts>
    <vt:vector size="70" baseType="lpstr">
      <vt:lpstr>Default Design</vt:lpstr>
      <vt:lpstr>Photo Editor Photo</vt:lpstr>
      <vt:lpstr>Equation</vt:lpstr>
      <vt:lpstr>Dia 1</vt:lpstr>
      <vt:lpstr>Dia 2</vt:lpstr>
      <vt:lpstr>Auto’s in Nederlands</vt:lpstr>
      <vt:lpstr>Hoeveel energie verbruikt een auto?</vt:lpstr>
      <vt:lpstr>Hoeveel energie verbruikt een auto?</vt:lpstr>
      <vt:lpstr>Productiekosten van auto</vt:lpstr>
      <vt:lpstr>Waar blijft de energie in een auto?</vt:lpstr>
      <vt:lpstr>Luchtweerstand</vt:lpstr>
      <vt:lpstr>Remmen en luchtweerstand</vt:lpstr>
      <vt:lpstr>Rolweerstand</vt:lpstr>
      <vt:lpstr>Weerstand en voertuigen</vt:lpstr>
      <vt:lpstr>Topsnelheid en motorvermogen</vt:lpstr>
      <vt:lpstr>Efficientie van auto’s</vt:lpstr>
      <vt:lpstr>Nieuwe auto technologie</vt:lpstr>
      <vt:lpstr>Nieuwe auto technologie</vt:lpstr>
      <vt:lpstr>Passagier vervoer</vt:lpstr>
      <vt:lpstr>Conclusies over auto’s</vt:lpstr>
      <vt:lpstr>Vliegtuigen</vt:lpstr>
      <vt:lpstr>Vliegtuigen versus auto’s</vt:lpstr>
      <vt:lpstr>Hoe werkt vliegen?</vt:lpstr>
      <vt:lpstr>Simpel model</vt:lpstr>
      <vt:lpstr>Energieverbruik van vliegtuig</vt:lpstr>
      <vt:lpstr>Cruise-snelheid voor Boeing 747</vt:lpstr>
      <vt:lpstr>Transportkosten</vt:lpstr>
      <vt:lpstr>Verwarming en koeling</vt:lpstr>
      <vt:lpstr>Een warm bad</vt:lpstr>
      <vt:lpstr>Wassen van kleren</vt:lpstr>
      <vt:lpstr>Koelen van voedsel</vt:lpstr>
      <vt:lpstr>Koelen van voedsel</vt:lpstr>
      <vt:lpstr>Verwarming</vt:lpstr>
      <vt:lpstr>Energieverlies en temperatuur</vt:lpstr>
      <vt:lpstr>Passiefhuis</vt:lpstr>
      <vt:lpstr>Wat zetten we op de balans?</vt:lpstr>
      <vt:lpstr>Warmtekrachtkoppeling</vt:lpstr>
      <vt:lpstr>Warmtekrachtkoppeling</vt:lpstr>
      <vt:lpstr>Warmtepomp</vt:lpstr>
      <vt:lpstr>Warmtepomp</vt:lpstr>
      <vt:lpstr>Gadgets, verlichting en spullen…</vt:lpstr>
      <vt:lpstr>Gadgets, enkele voorbeelden</vt:lpstr>
      <vt:lpstr>Gadgets, enkele voorbeelden</vt:lpstr>
      <vt:lpstr>Elektrische apparaten</vt:lpstr>
      <vt:lpstr>Verlichting</vt:lpstr>
      <vt:lpstr>Gloeilamp</vt:lpstr>
      <vt:lpstr>Halogeen lamp</vt:lpstr>
      <vt:lpstr>Fluorescentie lamp</vt:lpstr>
      <vt:lpstr>Straatverlichting</vt:lpstr>
      <vt:lpstr>LED lampen</vt:lpstr>
      <vt:lpstr>Efficientie van lampen</vt:lpstr>
      <vt:lpstr>Wat zetten we op de balans?</vt:lpstr>
      <vt:lpstr>Spullen</vt:lpstr>
      <vt:lpstr>Voorbeelden van spul..</vt:lpstr>
      <vt:lpstr>Voorbeelden van groot spul..</vt:lpstr>
      <vt:lpstr>Transport van spul..</vt:lpstr>
      <vt:lpstr>Voeding</vt:lpstr>
      <vt:lpstr>Drinken van melk</vt:lpstr>
      <vt:lpstr>Energiekosten van vlees</vt:lpstr>
      <vt:lpstr>Voedsel en dieren</vt:lpstr>
      <vt:lpstr>Conclusie</vt:lpstr>
      <vt:lpstr>Aanvoer en verbruik NL</vt:lpstr>
      <vt:lpstr>Energiebalans NL</vt:lpstr>
      <vt:lpstr>Binnenlands verbruik</vt:lpstr>
      <vt:lpstr>Huishoudelijk verbruik</vt:lpstr>
      <vt:lpstr>Verkeer en vervoer</vt:lpstr>
      <vt:lpstr>Land en tuinbouw</vt:lpstr>
      <vt:lpstr>Industrie</vt:lpstr>
      <vt:lpstr>Back-up</vt:lpstr>
      <vt:lpstr>Warmtepomp</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Visie HEF</dc:title>
  <dc:creator>Jo van den Brand</dc:creator>
  <cp:lastModifiedBy>su</cp:lastModifiedBy>
  <cp:revision>1773</cp:revision>
  <cp:lastPrinted>2002-09-13T18:52:55Z</cp:lastPrinted>
  <dcterms:created xsi:type="dcterms:W3CDTF">2001-01-08T10:28:24Z</dcterms:created>
  <dcterms:modified xsi:type="dcterms:W3CDTF">2012-04-02T11:49:34Z</dcterms:modified>
</cp:coreProperties>
</file>