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3"/>
  </p:notesMasterIdLst>
  <p:handoutMasterIdLst>
    <p:handoutMasterId r:id="rId64"/>
  </p:handoutMasterIdLst>
  <p:sldIdLst>
    <p:sldId id="310" r:id="rId2"/>
    <p:sldId id="969" r:id="rId3"/>
    <p:sldId id="967" r:id="rId4"/>
    <p:sldId id="1020" r:id="rId5"/>
    <p:sldId id="1021" r:id="rId6"/>
    <p:sldId id="1022" r:id="rId7"/>
    <p:sldId id="1023" r:id="rId8"/>
    <p:sldId id="1024" r:id="rId9"/>
    <p:sldId id="1025" r:id="rId10"/>
    <p:sldId id="1026" r:id="rId11"/>
    <p:sldId id="1027" r:id="rId12"/>
    <p:sldId id="1028" r:id="rId13"/>
    <p:sldId id="1029" r:id="rId14"/>
    <p:sldId id="1030" r:id="rId15"/>
    <p:sldId id="1031" r:id="rId16"/>
    <p:sldId id="1032" r:id="rId17"/>
    <p:sldId id="1034" r:id="rId18"/>
    <p:sldId id="1033" r:id="rId19"/>
    <p:sldId id="1035" r:id="rId20"/>
    <p:sldId id="1036" r:id="rId21"/>
    <p:sldId id="1037" r:id="rId22"/>
    <p:sldId id="1038" r:id="rId23"/>
    <p:sldId id="1039" r:id="rId24"/>
    <p:sldId id="1040" r:id="rId25"/>
    <p:sldId id="1041" r:id="rId26"/>
    <p:sldId id="1042" r:id="rId27"/>
    <p:sldId id="1043" r:id="rId28"/>
    <p:sldId id="1044" r:id="rId29"/>
    <p:sldId id="1045" r:id="rId30"/>
    <p:sldId id="1046" r:id="rId31"/>
    <p:sldId id="1048" r:id="rId32"/>
    <p:sldId id="1047" r:id="rId33"/>
    <p:sldId id="1050" r:id="rId34"/>
    <p:sldId id="1049" r:id="rId35"/>
    <p:sldId id="1051" r:id="rId36"/>
    <p:sldId id="1052" r:id="rId37"/>
    <p:sldId id="1055" r:id="rId38"/>
    <p:sldId id="1054" r:id="rId39"/>
    <p:sldId id="1056" r:id="rId40"/>
    <p:sldId id="1057" r:id="rId41"/>
    <p:sldId id="1058" r:id="rId42"/>
    <p:sldId id="1059" r:id="rId43"/>
    <p:sldId id="1060" r:id="rId44"/>
    <p:sldId id="1061" r:id="rId45"/>
    <p:sldId id="1062" r:id="rId46"/>
    <p:sldId id="1063" r:id="rId47"/>
    <p:sldId id="1064" r:id="rId48"/>
    <p:sldId id="1065" r:id="rId49"/>
    <p:sldId id="1067" r:id="rId50"/>
    <p:sldId id="1068" r:id="rId51"/>
    <p:sldId id="1069" r:id="rId52"/>
    <p:sldId id="1066" r:id="rId53"/>
    <p:sldId id="1070" r:id="rId54"/>
    <p:sldId id="1071" r:id="rId55"/>
    <p:sldId id="1072" r:id="rId56"/>
    <p:sldId id="1073" r:id="rId57"/>
    <p:sldId id="1074" r:id="rId58"/>
    <p:sldId id="1075" r:id="rId59"/>
    <p:sldId id="1076" r:id="rId60"/>
    <p:sldId id="1077" r:id="rId61"/>
    <p:sldId id="1078" r:id="rId62"/>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FFCC"/>
    <a:srgbClr val="99FF99"/>
    <a:srgbClr val="CC0000"/>
    <a:srgbClr val="FFCCCC"/>
    <a:srgbClr val="FFFFCC"/>
    <a:srgbClr val="006600"/>
    <a:srgbClr val="FEFCAC"/>
    <a:srgbClr val="CCFF66"/>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08" autoAdjust="0"/>
  </p:normalViewPr>
  <p:slideViewPr>
    <p:cSldViewPr>
      <p:cViewPr varScale="1">
        <p:scale>
          <a:sx n="126" d="100"/>
          <a:sy n="126" d="100"/>
        </p:scale>
        <p:origin x="-1194" y="-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336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Energy_density#Energy_density_in_energy_storage_and_in_fue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EE6DCC6F-50D6-4683-A002-B1C634B75D52}" type="slidenum">
              <a:rPr lang="en-US" smtClean="0">
                <a:latin typeface="Times"/>
              </a:rPr>
              <a:pPr>
                <a:defRPr/>
              </a:pPr>
              <a:t>1</a:t>
            </a:fld>
            <a:endParaRPr lang="en-US" smtClean="0">
              <a:latin typeface="Time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2</a:t>
            </a:fld>
            <a:endParaRPr lang="en-US" smtClean="0">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287F285B-7127-40A6-82A1-31B348616AA7}" type="slidenum">
              <a:rPr lang="en-US" smtClean="0">
                <a:latin typeface="Times"/>
              </a:rPr>
              <a:pPr>
                <a:defRPr/>
              </a:pPr>
              <a:t>3</a:t>
            </a:fld>
            <a:endParaRPr lang="en-US" smtClean="0">
              <a:latin typeface="Time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56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Polo 1.2 TDI, 1:30</a:t>
            </a:r>
          </a:p>
          <a:p>
            <a:r>
              <a:rPr lang="nl-NL" smtClean="0"/>
              <a:t>Prius</a:t>
            </a:r>
            <a:r>
              <a:rPr lang="nl-NL" baseline="0" smtClean="0"/>
              <a:t> Hybrid, Urban, 1:27</a:t>
            </a:r>
          </a:p>
          <a:p>
            <a:r>
              <a:rPr lang="nl-NL" baseline="0" smtClean="0"/>
              <a:t>Saab 9.5: 1:10</a:t>
            </a:r>
          </a:p>
          <a:p>
            <a:r>
              <a:rPr lang="nl-NL" baseline="0" smtClean="0"/>
              <a:t>BMW: </a:t>
            </a:r>
            <a:r>
              <a:rPr lang="nl-NL" smtClean="0"/>
              <a:t>13.9 L/100 km for gasoline (petrol) and 50 L/100 km for hydrogen</a:t>
            </a:r>
          </a:p>
          <a:p>
            <a:r>
              <a:rPr lang="nl-NL" smtClean="0"/>
              <a:t>gasoline (petrol) yielding 34.6 </a:t>
            </a:r>
            <a:r>
              <a:rPr lang="nl-NL" smtClean="0">
                <a:hlinkClick r:id="rId3" action="ppaction://hlinkfile" tooltip="Energy density"/>
              </a:rPr>
              <a:t>MJ/L</a:t>
            </a:r>
            <a:r>
              <a:rPr lang="nl-NL" smtClean="0"/>
              <a:t> and liquid hydrogen yielding 10.1 </a:t>
            </a:r>
            <a:r>
              <a:rPr lang="nl-NL" smtClean="0">
                <a:hlinkClick r:id="rId3" action="ppaction://hlinkfile" tooltip="Energy density"/>
              </a:rPr>
              <a:t>MJ/L</a:t>
            </a:r>
            <a:endParaRPr lang="nl-NL" smtClean="0"/>
          </a:p>
          <a:p>
            <a:r>
              <a:rPr lang="nl-NL" smtClean="0"/>
              <a:t>170 l tank, goed</a:t>
            </a:r>
            <a:r>
              <a:rPr lang="nl-NL" baseline="0" smtClean="0"/>
              <a:t> voor 200 km. Koeling kost 1/3 van de brandstof (20 K, -253 C)</a:t>
            </a:r>
          </a:p>
          <a:p>
            <a:r>
              <a:rPr lang="nl-NL" baseline="0" smtClean="0"/>
              <a:t>Tank half leeg na 10-12 dagen</a:t>
            </a:r>
          </a:p>
          <a:p>
            <a:r>
              <a:rPr lang="nl-NL" baseline="0" smtClean="0"/>
              <a:t>Fuel cells: 14 l per 100 km</a:t>
            </a:r>
            <a:endParaRPr lang="nl-NL" smtClean="0"/>
          </a:p>
          <a:p>
            <a:endParaRPr lang="nl-NL" smtClean="0"/>
          </a:p>
          <a:p>
            <a:endParaRPr lang="nl-NL" baseline="0" smtClean="0"/>
          </a:p>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59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60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‹nr.›</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‹nr.›</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‹nr.›</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‹nr.›</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‹nr.›</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‹nr.›</a:t>
            </a:fld>
            <a:endParaRPr lang="en-US">
              <a:latin typeface="Times"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‹nr.›</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‹nr.›</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‹nr.›</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‹nr.›</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‹nr.›</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‹nr.›</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‹nr.›</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‹nr.›</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‹nr.›</a:t>
            </a:fld>
            <a:endParaRPr lang="en-US">
              <a:latin typeface="Times" pitchFamily="18" charset="0"/>
            </a:endParaRPr>
          </a:p>
        </p:txBody>
      </p:sp>
      <p:pic>
        <p:nvPicPr>
          <p:cNvPr id="1033" name="Picture 9" descr="vu_www"/>
          <p:cNvPicPr>
            <a:picLocks noChangeAspect="1" noChangeArrowheads="1"/>
          </p:cNvPicPr>
          <p:nvPr userDrawn="1"/>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26" name="Photo Editor Photo" r:id="rId18" imgW="1638529" imgH="809738" progId="">
              <p:embed/>
            </p:oleObj>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5.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4.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nikhef.nl/~j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gif"/></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97.gif"/><Relationship Id="rId4" Type="http://schemas.openxmlformats.org/officeDocument/2006/relationships/image" Target="../media/image54.gif"/></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ea typeface="Arial Unicode MS" pitchFamily="34" charset="-128"/>
                <a:cs typeface="Arial Unicode MS" pitchFamily="34" charset="-128"/>
              </a:rPr>
              <a:t> </a:t>
            </a:r>
          </a:p>
          <a:p>
            <a:endParaRPr lang="en-US" sz="1800" dirty="0" smtClean="0">
              <a:solidFill>
                <a:schemeClr val="tx2"/>
              </a:solidFill>
              <a:ea typeface="Arial Unicode MS" pitchFamily="34" charset="-128"/>
              <a:cs typeface="Arial Unicode MS" pitchFamily="34" charset="-128"/>
            </a:endParaRPr>
          </a:p>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latin typeface="Calibri" pitchFamily="34" charset="0"/>
                <a:ea typeface="Arial Unicode MS" pitchFamily="34" charset="-128"/>
                <a:cs typeface="Calibri" pitchFamily="34" charset="0"/>
              </a:rPr>
              <a:t>Jo van </a:t>
            </a:r>
            <a:r>
              <a:rPr lang="en-US" sz="1800" smtClean="0">
                <a:solidFill>
                  <a:schemeClr val="tx2"/>
                </a:solidFill>
                <a:latin typeface="Calibri" pitchFamily="34" charset="0"/>
                <a:ea typeface="Arial Unicode MS" pitchFamily="34" charset="-128"/>
                <a:cs typeface="Calibri" pitchFamily="34" charset="0"/>
              </a:rPr>
              <a:t>den Brand en Gideon Koekoek</a:t>
            </a:r>
            <a:endParaRPr lang="en-US" sz="1800" dirty="0" smtClean="0">
              <a:solidFill>
                <a:schemeClr val="tx2"/>
              </a:solidFill>
              <a:latin typeface="Calibri" pitchFamily="34" charset="0"/>
              <a:ea typeface="Arial Unicode MS" pitchFamily="34" charset="-128"/>
              <a:cs typeface="Calibri" pitchFamily="34" charset="0"/>
            </a:endParaRPr>
          </a:p>
          <a:p>
            <a:r>
              <a:rPr lang="en-US" sz="1800" b="0" i="1" dirty="0" smtClean="0">
                <a:solidFill>
                  <a:schemeClr val="tx2"/>
                </a:solidFill>
                <a:latin typeface="Calibri" pitchFamily="34" charset="0"/>
                <a:ea typeface="Arial Unicode MS" pitchFamily="34" charset="-128"/>
                <a:cs typeface="Calibri" pitchFamily="34" charset="0"/>
              </a:rPr>
              <a:t>www.nikhef.nl</a:t>
            </a:r>
            <a:r>
              <a:rPr lang="en-US" sz="1800" b="0" i="1" smtClean="0">
                <a:solidFill>
                  <a:schemeClr val="tx2"/>
                </a:solidFill>
                <a:latin typeface="Calibri" pitchFamily="34" charset="0"/>
                <a:ea typeface="Arial Unicode MS" pitchFamily="34" charset="-128"/>
                <a:cs typeface="Calibri" pitchFamily="34" charset="0"/>
              </a:rPr>
              <a:t>/~jo/energie</a:t>
            </a:r>
            <a:endParaRPr lang="en-US" sz="1800" b="0" i="1" dirty="0" smtClean="0">
              <a:solidFill>
                <a:schemeClr val="tx2"/>
              </a:solidFill>
              <a:latin typeface="Calibri" pitchFamily="34" charset="0"/>
              <a:ea typeface="Arial Unicode MS" pitchFamily="34" charset="-128"/>
              <a:cs typeface="Calibri" pitchFamily="34" charset="0"/>
            </a:endParaRPr>
          </a:p>
          <a:p>
            <a:r>
              <a:rPr lang="en-US" sz="1800" smtClean="0">
                <a:solidFill>
                  <a:schemeClr val="tx2"/>
                </a:solidFill>
                <a:latin typeface="Calibri" pitchFamily="34" charset="0"/>
                <a:ea typeface="Arial Unicode MS" pitchFamily="34" charset="-128"/>
                <a:cs typeface="Calibri" pitchFamily="34" charset="0"/>
              </a:rPr>
              <a:t>20 september 2011</a:t>
            </a:r>
            <a:endParaRPr lang="en-US" sz="1800" dirty="0" smtClean="0">
              <a:solidFill>
                <a:schemeClr val="tx2"/>
              </a:solidFill>
              <a:latin typeface="Calibri" pitchFamily="34" charset="0"/>
              <a:ea typeface="Arial Unicode MS" pitchFamily="34" charset="-128"/>
              <a:cs typeface="Calibri" pitchFamily="34" charset="0"/>
            </a:endParaRPr>
          </a:p>
        </p:txBody>
      </p:sp>
      <p:sp>
        <p:nvSpPr>
          <p:cNvPr id="3075" name="Rectangle 6"/>
          <p:cNvSpPr>
            <a:spLocks noChangeArrowheads="1"/>
          </p:cNvSpPr>
          <p:nvPr/>
        </p:nvSpPr>
        <p:spPr bwMode="auto">
          <a:xfrm>
            <a:off x="533400" y="914400"/>
            <a:ext cx="7924800" cy="1200329"/>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000" b="1" smtClean="0">
                <a:solidFill>
                  <a:srgbClr val="000099"/>
                </a:solidFill>
                <a:latin typeface="Arial Rounded MT Bold" pitchFamily="34" charset="0"/>
              </a:rPr>
              <a:t>Kernenergie</a:t>
            </a:r>
            <a:endParaRPr lang="en-US" sz="4400" b="1" i="1" dirty="0">
              <a:solidFill>
                <a:srgbClr val="000099"/>
              </a:solidFill>
              <a:latin typeface="Arial Rounded MT Bold" pitchFamily="34" charset="0"/>
            </a:endParaRPr>
          </a:p>
          <a:p>
            <a:pPr algn="ctr" eaLnBrk="0" hangingPunct="0"/>
            <a:r>
              <a:rPr lang="en-US" sz="3200" b="1" i="1" smtClean="0">
                <a:solidFill>
                  <a:schemeClr val="hlink"/>
                </a:solidFill>
                <a:latin typeface="Arial" pitchFamily="34" charset="0"/>
                <a:cs typeface="Times New Roman" pitchFamily="18" charset="0"/>
              </a:rPr>
              <a:t>HOVO cursus</a:t>
            </a:r>
            <a:endParaRPr lang="en-US" sz="3200" b="1" i="1" dirty="0">
              <a:solidFill>
                <a:schemeClr val="hlink"/>
              </a:solidFill>
              <a:latin typeface="Arial" pitchFamily="34" charset="0"/>
              <a:cs typeface="Times New Roman" pitchFamily="18" charset="0"/>
            </a:endParaRPr>
          </a:p>
        </p:txBody>
      </p:sp>
      <p:pic>
        <p:nvPicPr>
          <p:cNvPr id="307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6627" y="6550223"/>
            <a:ext cx="1877373" cy="307777"/>
          </a:xfrm>
          <a:prstGeom prst="rect">
            <a:avLst/>
          </a:prstGeom>
          <a:noFill/>
        </p:spPr>
        <p:txBody>
          <a:bodyPr wrap="none" rtlCol="0">
            <a:spAutoFit/>
          </a:bodyPr>
          <a:lstStyle/>
          <a:p>
            <a:r>
              <a:rPr lang="nl-NL" sz="1400" dirty="0" smtClean="0">
                <a:latin typeface="+mn-lt"/>
              </a:rPr>
              <a:t>Week 1, </a:t>
            </a:r>
            <a:r>
              <a:rPr lang="nl-NL" sz="1400" dirty="0" err="1" smtClean="0">
                <a:latin typeface="+mn-lt"/>
              </a:rPr>
              <a:t>jo</a:t>
            </a:r>
            <a:r>
              <a:rPr lang="nl-NL" sz="1400" dirty="0" smtClean="0">
                <a:latin typeface="+mn-lt"/>
              </a:rPr>
              <a:t>@</a:t>
            </a:r>
            <a:r>
              <a:rPr lang="nl-NL" sz="1400" dirty="0" err="1" smtClean="0">
                <a:latin typeface="+mn-lt"/>
              </a:rPr>
              <a:t>nikhef.nl</a:t>
            </a:r>
            <a:endParaRPr lang="nl-NL" sz="1400"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858000" cy="4114800"/>
          </a:xfrm>
        </p:spPr>
        <p:txBody>
          <a:bodyPr/>
          <a:lstStyle/>
          <a:p>
            <a:pPr marL="514350" indent="-514350">
              <a:buNone/>
            </a:pPr>
            <a:r>
              <a:rPr lang="en-US" sz="2400" b="0" kern="1200" smtClean="0">
                <a:latin typeface="Calibri" pitchFamily="34" charset="0"/>
                <a:cs typeface="Calibri" pitchFamily="34" charset="0"/>
              </a:rPr>
              <a:t>	Wat vormt de grootste energieconsumptie in het leven van een gemiddelde Nederlander?</a:t>
            </a:r>
          </a:p>
          <a:p>
            <a:pPr marL="514350" indent="-514350">
              <a:buNone/>
            </a:pPr>
            <a:endParaRPr lang="en-US" sz="2400" b="0" smtClean="0">
              <a:latin typeface="Calibri" pitchFamily="34" charset="0"/>
              <a:cs typeface="Calibri" pitchFamily="34" charset="0"/>
            </a:endParaRPr>
          </a:p>
          <a:p>
            <a:pPr marL="514350" indent="-514350">
              <a:buAutoNum type="alphaUcPeriod"/>
            </a:pPr>
            <a:r>
              <a:rPr lang="en-US" sz="2400" b="0" smtClean="0">
                <a:latin typeface="Calibri" pitchFamily="34" charset="0"/>
                <a:cs typeface="Calibri" pitchFamily="34" charset="0"/>
              </a:rPr>
              <a:t>Voedsel</a:t>
            </a:r>
          </a:p>
          <a:p>
            <a:pPr marL="514350" indent="-514350">
              <a:buAutoNum type="alphaUcPeriod"/>
            </a:pPr>
            <a:r>
              <a:rPr lang="en-US" sz="2400" b="0" smtClean="0">
                <a:latin typeface="Calibri" pitchFamily="34" charset="0"/>
                <a:cs typeface="Calibri" pitchFamily="34" charset="0"/>
              </a:rPr>
              <a:t>Transport en reizen</a:t>
            </a:r>
          </a:p>
          <a:p>
            <a:pPr marL="514350" indent="-514350">
              <a:buAutoNum type="alphaUcPeriod"/>
            </a:pPr>
            <a:r>
              <a:rPr lang="en-US" sz="2400" b="0" smtClean="0">
                <a:latin typeface="Calibri" pitchFamily="34" charset="0"/>
                <a:cs typeface="Calibri" pitchFamily="34" charset="0"/>
              </a:rPr>
              <a:t>Verwarming</a:t>
            </a:r>
          </a:p>
          <a:p>
            <a:pPr marL="514350" indent="-514350">
              <a:buAutoNum type="alphaUcPeriod"/>
            </a:pPr>
            <a:r>
              <a:rPr lang="en-US" sz="2400" b="0" smtClean="0">
                <a:latin typeface="Calibri" pitchFamily="34" charset="0"/>
                <a:cs typeface="Calibri" pitchFamily="34" charset="0"/>
              </a:rPr>
              <a:t>Elektriciteit</a:t>
            </a:r>
            <a:endParaRPr lang="en-US" sz="2400"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Energieconsumptie</a:t>
            </a:r>
            <a:endParaRPr lang="en-US" i="1" kern="1200" dirty="0" smtClean="0">
              <a:solidFill>
                <a:srgbClr val="000099"/>
              </a:solidFill>
              <a:ea typeface="+mn-ea"/>
              <a:cs typeface="+mn-cs"/>
            </a:endParaRPr>
          </a:p>
        </p:txBody>
      </p:sp>
      <p:pic>
        <p:nvPicPr>
          <p:cNvPr id="233475" name="Picture 3"/>
          <p:cNvPicPr>
            <a:picLocks noChangeAspect="1" noChangeArrowheads="1"/>
          </p:cNvPicPr>
          <p:nvPr/>
        </p:nvPicPr>
        <p:blipFill>
          <a:blip r:embed="rId2" cstate="print"/>
          <a:srcRect/>
          <a:stretch>
            <a:fillRect/>
          </a:stretch>
        </p:blipFill>
        <p:spPr bwMode="auto">
          <a:xfrm>
            <a:off x="4114800" y="3429000"/>
            <a:ext cx="4114800" cy="3281198"/>
          </a:xfrm>
          <a:prstGeom prst="rect">
            <a:avLst/>
          </a:prstGeom>
          <a:noFill/>
          <a:ln w="9525">
            <a:noFill/>
            <a:miter lim="800000"/>
            <a:headEnd/>
            <a:tailEnd/>
          </a:ln>
        </p:spPr>
      </p:pic>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is energie?</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8305800" cy="4800600"/>
          </a:xfrm>
        </p:spPr>
        <p:txBody>
          <a:bodyPr/>
          <a:lstStyle/>
          <a:p>
            <a:r>
              <a:rPr lang="en-US" sz="1800" b="0" smtClean="0">
                <a:latin typeface="Calibri" pitchFamily="34" charset="0"/>
                <a:cs typeface="Calibri" pitchFamily="34" charset="0"/>
              </a:rPr>
              <a:t>Een fysische grootheid die beschrijft hoeveel arbeid er door een kracht kan worden verricht.</a:t>
            </a:r>
          </a:p>
          <a:p>
            <a:r>
              <a:rPr lang="en-US" sz="1800" b="0" smtClean="0">
                <a:latin typeface="Calibri" pitchFamily="34" charset="0"/>
                <a:cs typeface="Calibri" pitchFamily="34" charset="0"/>
              </a:rPr>
              <a:t>Energie kan niet `geproduceerd’ worden, we kunnen energie slechts omzetten van de ene vorm naar de andere</a:t>
            </a:r>
          </a:p>
          <a:p>
            <a:pPr lvl="1"/>
            <a:r>
              <a:rPr lang="en-US" sz="1400" b="0" smtClean="0">
                <a:latin typeface="Calibri" pitchFamily="34" charset="0"/>
                <a:cs typeface="Calibri" pitchFamily="34" charset="0"/>
              </a:rPr>
              <a:t>Bijvoorbeeld een slinger: kinetische energie gaat over in potentiele energie en vice versa</a:t>
            </a:r>
          </a:p>
          <a:p>
            <a:r>
              <a:rPr lang="en-US" sz="1800" b="0" smtClean="0">
                <a:latin typeface="Calibri" pitchFamily="34" charset="0"/>
                <a:cs typeface="Calibri" pitchFamily="34" charset="0"/>
              </a:rPr>
              <a:t>Verschillende vormen van energie</a:t>
            </a:r>
          </a:p>
          <a:p>
            <a:pPr lvl="1"/>
            <a:r>
              <a:rPr lang="en-US" sz="1400" b="0" smtClean="0">
                <a:latin typeface="Calibri" pitchFamily="34" charset="0"/>
                <a:cs typeface="Calibri" pitchFamily="34" charset="0"/>
              </a:rPr>
              <a:t>Mechanische energie</a:t>
            </a:r>
          </a:p>
          <a:p>
            <a:pPr lvl="1"/>
            <a:r>
              <a:rPr lang="en-US" sz="1400" b="0" smtClean="0">
                <a:latin typeface="Calibri" pitchFamily="34" charset="0"/>
                <a:cs typeface="Calibri" pitchFamily="34" charset="0"/>
              </a:rPr>
              <a:t>Chemische energie</a:t>
            </a:r>
          </a:p>
          <a:p>
            <a:pPr lvl="1"/>
            <a:r>
              <a:rPr lang="en-US" sz="1400" b="0" smtClean="0">
                <a:latin typeface="Calibri" pitchFamily="34" charset="0"/>
                <a:cs typeface="Calibri" pitchFamily="34" charset="0"/>
              </a:rPr>
              <a:t>Elektrische energie</a:t>
            </a:r>
          </a:p>
          <a:p>
            <a:pPr lvl="1"/>
            <a:r>
              <a:rPr lang="en-US" sz="1400" b="0" smtClean="0">
                <a:latin typeface="Calibri" pitchFamily="34" charset="0"/>
                <a:cs typeface="Calibri" pitchFamily="34" charset="0"/>
              </a:rPr>
              <a:t>Thermische energie</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Voorbeeld – een windmolen: mechanische energie van de luchtmoleculen wordt omgezet in elektrische energie</a:t>
            </a:r>
          </a:p>
          <a:p>
            <a:r>
              <a:rPr lang="en-US" sz="1800" b="0" smtClean="0">
                <a:latin typeface="Calibri" pitchFamily="34" charset="0"/>
                <a:cs typeface="Calibri" pitchFamily="34" charset="0"/>
              </a:rPr>
              <a:t>Voorbeeld – een kaars: chemische energie van de was wordt omgezet in thermische energie van de luchtmoleculen rond de vlam</a:t>
            </a:r>
          </a:p>
        </p:txBody>
      </p:sp>
      <p:pic>
        <p:nvPicPr>
          <p:cNvPr id="234498" name="Picture 2"/>
          <p:cNvPicPr>
            <a:picLocks noChangeAspect="1" noChangeArrowheads="1"/>
          </p:cNvPicPr>
          <p:nvPr/>
        </p:nvPicPr>
        <p:blipFill>
          <a:blip r:embed="rId2" cstate="print"/>
          <a:srcRect/>
          <a:stretch>
            <a:fillRect/>
          </a:stretch>
        </p:blipFill>
        <p:spPr bwMode="auto">
          <a:xfrm>
            <a:off x="5105400" y="2783510"/>
            <a:ext cx="2890837" cy="1529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Omzetten van energie</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143000"/>
            <a:ext cx="8229600" cy="4800600"/>
          </a:xfrm>
        </p:spPr>
        <p:txBody>
          <a:bodyPr/>
          <a:lstStyle/>
          <a:p>
            <a:r>
              <a:rPr lang="en-US" sz="1800" b="0" smtClean="0">
                <a:latin typeface="Calibri" pitchFamily="34" charset="0"/>
                <a:cs typeface="Calibri" pitchFamily="34" charset="0"/>
              </a:rPr>
              <a:t>Vaak wordt gesteld dat 1 kWh elektrische energie equivalent is aan 2.5 kWh olie (chemische energie)</a:t>
            </a:r>
          </a:p>
          <a:p>
            <a:r>
              <a:rPr lang="en-US" sz="1800" b="0" smtClean="0">
                <a:latin typeface="Calibri" pitchFamily="34" charset="0"/>
                <a:cs typeface="Calibri" pitchFamily="34" charset="0"/>
              </a:rPr>
              <a:t>Deze conversiefactor is gebaseerd op het feit dat een standaard elektriciteitscentrale (efficientie van 40%) 2.5 kWh olie nodig heeft om 1 kWh elektriciteit te produceren</a:t>
            </a:r>
          </a:p>
          <a:p>
            <a:r>
              <a:rPr lang="en-US" sz="1800" b="0" smtClean="0">
                <a:latin typeface="Calibri" pitchFamily="34" charset="0"/>
                <a:cs typeface="Calibri" pitchFamily="34" charset="0"/>
              </a:rPr>
              <a:t>Uiteraard werkt deze conversiefactor niet in beide richtingen</a:t>
            </a:r>
          </a:p>
          <a:p>
            <a:pPr lvl="1"/>
            <a:r>
              <a:rPr lang="en-US" sz="1400" b="0" smtClean="0">
                <a:latin typeface="Calibri" pitchFamily="34" charset="0"/>
                <a:cs typeface="Calibri" pitchFamily="34" charset="0"/>
              </a:rPr>
              <a:t>We hebben waarschijnlijk 5 kWh elektrische energie nodig om chemisch 2.5 kWh aan olie te syntheseren</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Vergelijkbare voorbeelden kunnen bedacht worden voor alle combinaties tussen thermische, mechanische, elektrische en chemische energie</a:t>
            </a:r>
          </a:p>
          <a:p>
            <a:r>
              <a:rPr lang="en-US" sz="1800" b="0" smtClean="0">
                <a:latin typeface="Calibri" pitchFamily="34" charset="0"/>
                <a:cs typeface="Calibri" pitchFamily="34" charset="0"/>
              </a:rPr>
              <a:t>Het boek van MacKay gebruikt 1:1 voor alle conversies, tenzij uitdrukkelijk anders vermeld</a:t>
            </a:r>
          </a:p>
        </p:txBody>
      </p:sp>
      <p:pic>
        <p:nvPicPr>
          <p:cNvPr id="235522" name="Picture 2" descr="\\vmware-host\Shared Folders\Desktop\Elektriciteitscentrale_AmerWEB.jpg"/>
          <p:cNvPicPr>
            <a:picLocks noChangeAspect="1" noChangeArrowheads="1"/>
          </p:cNvPicPr>
          <p:nvPr/>
        </p:nvPicPr>
        <p:blipFill>
          <a:blip r:embed="rId2" cstate="print"/>
          <a:srcRect/>
          <a:stretch>
            <a:fillRect/>
          </a:stretch>
        </p:blipFill>
        <p:spPr bwMode="auto">
          <a:xfrm>
            <a:off x="6037347" y="4800600"/>
            <a:ext cx="3030454" cy="1981200"/>
          </a:xfrm>
          <a:prstGeom prst="rect">
            <a:avLst/>
          </a:prstGeom>
          <a:noFill/>
        </p:spPr>
      </p:pic>
      <p:sp>
        <p:nvSpPr>
          <p:cNvPr id="12" name="Tekstvak 11"/>
          <p:cNvSpPr txBox="1"/>
          <p:nvPr/>
        </p:nvSpPr>
        <p:spPr>
          <a:xfrm>
            <a:off x="3463836" y="4840627"/>
            <a:ext cx="2514600" cy="1938992"/>
          </a:xfrm>
          <a:prstGeom prst="rect">
            <a:avLst/>
          </a:prstGeom>
          <a:noFill/>
        </p:spPr>
        <p:txBody>
          <a:bodyPr wrap="square" rtlCol="0">
            <a:spAutoFit/>
          </a:bodyPr>
          <a:lstStyle/>
          <a:p>
            <a:r>
              <a:rPr lang="nl-NL" sz="1200" smtClean="0">
                <a:latin typeface="Calibri" pitchFamily="34" charset="0"/>
                <a:cs typeface="Calibri" pitchFamily="34" charset="0"/>
              </a:rPr>
              <a:t>Sinds 2001 is 3 miljoen ton biomassa ingezet om groene stroom te produceren in de Amercentrale in Geertruidenberg, genoeg voor ruim anderhalf miljoen huishoudens</a:t>
            </a:r>
          </a:p>
          <a:p>
            <a:endParaRPr lang="nl-NL" sz="1200" smtClean="0">
              <a:latin typeface="Calibri" pitchFamily="34" charset="0"/>
              <a:cs typeface="Calibri" pitchFamily="34" charset="0"/>
            </a:endParaRPr>
          </a:p>
          <a:p>
            <a:r>
              <a:rPr lang="nl-NL" sz="1200" smtClean="0">
                <a:latin typeface="Calibri" pitchFamily="34" charset="0"/>
                <a:cs typeface="Calibri" pitchFamily="34" charset="0"/>
              </a:rPr>
              <a:t>http://www.duurzameenergiethuis.nl/energie/essent-met-amercentrale-mijlpaal-bereikt-met-bijstoken-biomassa-3406.html</a:t>
            </a:r>
            <a:endParaRPr lang="nl-NL" sz="1200" dirty="0" err="1" smtClean="0">
              <a:latin typeface="Calibri" pitchFamily="34" charset="0"/>
              <a:cs typeface="Calibri" pitchFamily="34" charset="0"/>
            </a:endParaRPr>
          </a:p>
        </p:txBody>
      </p:sp>
      <p:pic>
        <p:nvPicPr>
          <p:cNvPr id="235523" name="Picture 3" descr="\\vmware-host\Shared Folders\Desktop\logo_sustainable_225x45.gif"/>
          <p:cNvPicPr>
            <a:picLocks noChangeAspect="1" noChangeArrowheads="1"/>
          </p:cNvPicPr>
          <p:nvPr/>
        </p:nvPicPr>
        <p:blipFill>
          <a:blip r:embed="rId3" cstate="print"/>
          <a:srcRect/>
          <a:stretch>
            <a:fillRect/>
          </a:stretch>
        </p:blipFill>
        <p:spPr bwMode="auto">
          <a:xfrm>
            <a:off x="1219200" y="6019800"/>
            <a:ext cx="2143125" cy="428625"/>
          </a:xfrm>
          <a:prstGeom prst="rect">
            <a:avLst/>
          </a:prstGeom>
          <a:noFill/>
        </p:spPr>
      </p:pic>
      <p:sp>
        <p:nvSpPr>
          <p:cNvPr id="13" name="Tekstvak 12"/>
          <p:cNvSpPr txBox="1"/>
          <p:nvPr/>
        </p:nvSpPr>
        <p:spPr>
          <a:xfrm>
            <a:off x="1210491" y="5580018"/>
            <a:ext cx="1840312" cy="369332"/>
          </a:xfrm>
          <a:prstGeom prst="rect">
            <a:avLst/>
          </a:prstGeom>
          <a:solidFill>
            <a:srgbClr val="FFFFCC"/>
          </a:solidFill>
        </p:spPr>
        <p:txBody>
          <a:bodyPr wrap="none" rtlCol="0">
            <a:spAutoFit/>
          </a:bodyPr>
          <a:lstStyle/>
          <a:p>
            <a:r>
              <a:rPr lang="nl-NL" smtClean="0">
                <a:latin typeface="Calibri" pitchFamily="34" charset="0"/>
                <a:cs typeface="Calibri" pitchFamily="34" charset="0"/>
              </a:rPr>
              <a:t>Reken dit eens na</a:t>
            </a:r>
            <a:endParaRPr lang="nl-NL" dirty="0" err="1"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Nuttige relaties, eenheden</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8229600" cy="4114800"/>
          </a:xfrm>
        </p:spPr>
        <p:txBody>
          <a:bodyPr/>
          <a:lstStyle/>
          <a:p>
            <a:r>
              <a:rPr lang="en-US" sz="1800" b="0" smtClean="0">
                <a:latin typeface="Calibri" pitchFamily="34" charset="0"/>
                <a:cs typeface="Calibri" pitchFamily="34" charset="0"/>
              </a:rPr>
              <a:t>Onze standaard eenheid voor energie zal de kWh (kilowatt-uur) zijn</a:t>
            </a:r>
          </a:p>
          <a:p>
            <a:r>
              <a:rPr lang="en-US" sz="1800" b="0" smtClean="0">
                <a:latin typeface="Calibri" pitchFamily="34" charset="0"/>
                <a:cs typeface="Calibri" pitchFamily="34" charset="0"/>
              </a:rPr>
              <a:t>Soms gebruiken de Joule (1 J = 1 Ws)</a:t>
            </a:r>
          </a:p>
          <a:p>
            <a:r>
              <a:rPr lang="en-US" sz="1800" b="0" smtClean="0">
                <a:latin typeface="Calibri" pitchFamily="34" charset="0"/>
                <a:cs typeface="Calibri" pitchFamily="34" charset="0"/>
              </a:rPr>
              <a:t>Onthoud: vermogen is energie per tijdseenheid. De logische eenheid is kW</a:t>
            </a:r>
          </a:p>
          <a:p>
            <a:r>
              <a:rPr lang="en-US" sz="1800" b="0" smtClean="0">
                <a:latin typeface="Calibri" pitchFamily="34" charset="0"/>
                <a:cs typeface="Calibri" pitchFamily="34" charset="0"/>
              </a:rPr>
              <a:t>Wij gebruiken echter (in navolging van MacKay) kWh/dag</a:t>
            </a:r>
          </a:p>
          <a:p>
            <a:pPr lvl="1"/>
            <a:r>
              <a:rPr lang="en-US" sz="1400" b="0" smtClean="0">
                <a:latin typeface="Calibri" pitchFamily="34" charset="0"/>
                <a:cs typeface="Calibri" pitchFamily="34" charset="0"/>
              </a:rPr>
              <a:t>We willen al onze energieproductie en energieconsumptie in betekenisvolle getallen uitdrukken</a:t>
            </a:r>
          </a:p>
          <a:p>
            <a:pPr lvl="1"/>
            <a:r>
              <a:rPr lang="en-US" sz="1400" b="0" smtClean="0">
                <a:latin typeface="Calibri" pitchFamily="34" charset="0"/>
                <a:cs typeface="Calibri" pitchFamily="34" charset="0"/>
              </a:rPr>
              <a:t>Getallen die we kunnen onthouden en die met elkaar in relatie staan</a:t>
            </a:r>
          </a:p>
          <a:p>
            <a:pPr lvl="1"/>
            <a:r>
              <a:rPr lang="en-US" sz="1400" b="0" smtClean="0">
                <a:latin typeface="Calibri" pitchFamily="34" charset="0"/>
                <a:cs typeface="Calibri" pitchFamily="34" charset="0"/>
              </a:rPr>
              <a:t>Met kWh/dag krijgen we eenvoudige getallen (tussen 1 en 100) voor de energieconsumptie van de gemiddelde Nederlander per dag</a:t>
            </a:r>
          </a:p>
          <a:p>
            <a:pPr lvl="1"/>
            <a:r>
              <a:rPr lang="en-US" sz="1400" b="0" smtClean="0">
                <a:latin typeface="Calibri" pitchFamily="34" charset="0"/>
                <a:cs typeface="Calibri" pitchFamily="34" charset="0"/>
              </a:rPr>
              <a:t>Voorbeeld: de energieconsumptie voor autorijden blijkt 40 kWh/dag te zijn</a:t>
            </a:r>
          </a:p>
          <a:p>
            <a:r>
              <a:rPr lang="en-US" sz="1800" b="0" smtClean="0">
                <a:latin typeface="Calibri" pitchFamily="34" charset="0"/>
                <a:cs typeface="Calibri" pitchFamily="34" charset="0"/>
              </a:rPr>
              <a:t>MacKay ontwikkelt een soort balans: consumptie versus productie (duurzaam)</a:t>
            </a:r>
          </a:p>
          <a:p>
            <a:pPr lvl="1"/>
            <a:r>
              <a:rPr lang="en-US" sz="1400" b="0" smtClean="0">
                <a:latin typeface="Calibri" pitchFamily="34" charset="0"/>
                <a:cs typeface="Calibri" pitchFamily="34" charset="0"/>
              </a:rPr>
              <a:t>Hierbij laat hij economische overwegingen grotendeels buiten beschouwing</a:t>
            </a:r>
          </a:p>
          <a:p>
            <a:r>
              <a:rPr lang="en-US" sz="1800" b="0" smtClean="0">
                <a:latin typeface="Calibri" pitchFamily="34" charset="0"/>
                <a:cs typeface="Calibri" pitchFamily="34" charset="0"/>
              </a:rPr>
              <a:t>Wat zullen we ontdekken voor Nederland?</a:t>
            </a:r>
          </a:p>
          <a:p>
            <a:pPr lvl="1"/>
            <a:r>
              <a:rPr lang="en-US" sz="1400" b="0" smtClean="0">
                <a:latin typeface="Calibri" pitchFamily="34" charset="0"/>
                <a:cs typeface="Calibri" pitchFamily="34" charset="0"/>
              </a:rPr>
              <a:t>Kunnen we in principe onze levensstijl handhaven, maar dan op een duurzame wijze</a:t>
            </a:r>
          </a:p>
          <a:p>
            <a:pPr lvl="1"/>
            <a:r>
              <a:rPr lang="en-US" sz="1400" b="0" smtClean="0">
                <a:latin typeface="Calibri" pitchFamily="34" charset="0"/>
                <a:cs typeface="Calibri" pitchFamily="34" charset="0"/>
              </a:rPr>
              <a:t>We kijken hierbij even niet naar economische en andere aspecten</a:t>
            </a:r>
          </a:p>
        </p:txBody>
      </p:sp>
      <p:grpSp>
        <p:nvGrpSpPr>
          <p:cNvPr id="15" name="Groep 14"/>
          <p:cNvGrpSpPr/>
          <p:nvPr/>
        </p:nvGrpSpPr>
        <p:grpSpPr>
          <a:xfrm>
            <a:off x="7696200" y="4648200"/>
            <a:ext cx="1147593" cy="1838325"/>
            <a:chOff x="7620000" y="4876800"/>
            <a:chExt cx="1147593" cy="1838325"/>
          </a:xfrm>
        </p:grpSpPr>
        <p:pic>
          <p:nvPicPr>
            <p:cNvPr id="236546" name="Picture 2"/>
            <p:cNvPicPr>
              <a:picLocks noChangeAspect="1" noChangeArrowheads="1"/>
            </p:cNvPicPr>
            <p:nvPr/>
          </p:nvPicPr>
          <p:blipFill>
            <a:blip r:embed="rId2" cstate="print"/>
            <a:srcRect/>
            <a:stretch>
              <a:fillRect/>
            </a:stretch>
          </p:blipFill>
          <p:spPr bwMode="auto">
            <a:xfrm>
              <a:off x="7620000" y="4876800"/>
              <a:ext cx="1147593" cy="1838325"/>
            </a:xfrm>
            <a:prstGeom prst="rect">
              <a:avLst/>
            </a:prstGeom>
            <a:noFill/>
            <a:ln w="9525">
              <a:noFill/>
              <a:miter lim="800000"/>
              <a:headEnd/>
              <a:tailEnd/>
            </a:ln>
          </p:spPr>
        </p:pic>
        <p:sp>
          <p:nvSpPr>
            <p:cNvPr id="14" name="Tekstvak 13"/>
            <p:cNvSpPr txBox="1"/>
            <p:nvPr/>
          </p:nvSpPr>
          <p:spPr>
            <a:xfrm>
              <a:off x="7772400" y="5562600"/>
              <a:ext cx="833883" cy="461665"/>
            </a:xfrm>
            <a:prstGeom prst="rect">
              <a:avLst/>
            </a:prstGeom>
            <a:solidFill>
              <a:srgbClr val="FFCCCC"/>
            </a:solidFill>
          </p:spPr>
          <p:txBody>
            <a:bodyPr wrap="none" rtlCol="0">
              <a:spAutoFit/>
            </a:bodyPr>
            <a:lstStyle/>
            <a:p>
              <a:pPr algn="ctr"/>
              <a:r>
                <a:rPr lang="nl-NL" sz="1200" smtClean="0">
                  <a:latin typeface="+mn-lt"/>
                </a:rPr>
                <a:t>Auto</a:t>
              </a:r>
            </a:p>
            <a:p>
              <a:pPr algn="ctr"/>
              <a:r>
                <a:rPr lang="nl-NL" sz="1200" smtClean="0">
                  <a:latin typeface="+mn-lt"/>
                </a:rPr>
                <a:t>40 kWh/d</a:t>
              </a:r>
              <a:endParaRPr lang="nl-NL" sz="1200" dirty="0" err="1" smtClean="0">
                <a:latin typeface="+mn-lt"/>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Voorlopige belans</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066800"/>
            <a:ext cx="6019800" cy="4114800"/>
          </a:xfrm>
        </p:spPr>
        <p:txBody>
          <a:bodyPr/>
          <a:lstStyle/>
          <a:p>
            <a:r>
              <a:rPr lang="en-US" sz="1800" b="0" smtClean="0">
                <a:latin typeface="Calibri" pitchFamily="34" charset="0"/>
                <a:cs typeface="Calibri" pitchFamily="34" charset="0"/>
              </a:rPr>
              <a:t>Wat zullen we ontdekken voor Nederland?</a:t>
            </a:r>
          </a:p>
          <a:p>
            <a:r>
              <a:rPr lang="en-US" sz="1800" b="0" smtClean="0">
                <a:latin typeface="Calibri" pitchFamily="34" charset="0"/>
                <a:cs typeface="Calibri" pitchFamily="34" charset="0"/>
              </a:rPr>
              <a:t>Scenario A</a:t>
            </a:r>
          </a:p>
          <a:p>
            <a:pPr lvl="1"/>
            <a:r>
              <a:rPr lang="en-US" sz="1400" b="0" smtClean="0">
                <a:latin typeface="Calibri" pitchFamily="34" charset="0"/>
                <a:cs typeface="Calibri" pitchFamily="34" charset="0"/>
              </a:rPr>
              <a:t>Mooie uitkomst, we kunnen duurzaam leven</a:t>
            </a:r>
          </a:p>
          <a:p>
            <a:pPr lvl="1"/>
            <a:r>
              <a:rPr lang="en-US" sz="1400" b="0" smtClean="0">
                <a:latin typeface="Calibri" pitchFamily="34" charset="0"/>
                <a:cs typeface="Calibri" pitchFamily="34" charset="0"/>
              </a:rPr>
              <a:t>Bestudeer de economische, sociale en millieukosten</a:t>
            </a:r>
          </a:p>
          <a:p>
            <a:pPr lvl="1"/>
            <a:r>
              <a:rPr lang="en-US" sz="1400" b="0" smtClean="0">
                <a:latin typeface="Calibri" pitchFamily="34" charset="0"/>
                <a:cs typeface="Calibri" pitchFamily="34" charset="0"/>
              </a:rPr>
              <a:t>Wat verdient de meeste R&amp;D activiteit</a:t>
            </a:r>
          </a:p>
          <a:p>
            <a:pPr lvl="1"/>
            <a:r>
              <a:rPr lang="en-US" sz="1400" b="0" smtClean="0">
                <a:latin typeface="Calibri" pitchFamily="34" charset="0"/>
                <a:cs typeface="Calibri" pitchFamily="34" charset="0"/>
              </a:rPr>
              <a:t>Als we het goed aanpakken, komt er geen energiecrisis</a:t>
            </a:r>
          </a:p>
          <a:p>
            <a:r>
              <a:rPr lang="en-US" sz="1800" b="0" smtClean="0">
                <a:latin typeface="Calibri" pitchFamily="34" charset="0"/>
                <a:cs typeface="Calibri" pitchFamily="34" charset="0"/>
              </a:rPr>
              <a:t>Scenario B</a:t>
            </a:r>
          </a:p>
          <a:p>
            <a:pPr lvl="1"/>
            <a:r>
              <a:rPr lang="en-US" sz="1400" b="0" smtClean="0">
                <a:latin typeface="Calibri" pitchFamily="34" charset="0"/>
                <a:cs typeface="Calibri" pitchFamily="34" charset="0"/>
              </a:rPr>
              <a:t>Economie van duurzame energie is irrelevant</a:t>
            </a:r>
          </a:p>
          <a:p>
            <a:pPr lvl="1"/>
            <a:r>
              <a:rPr lang="en-US" sz="1400" b="0" smtClean="0">
                <a:latin typeface="Calibri" pitchFamily="34" charset="0"/>
                <a:cs typeface="Calibri" pitchFamily="34" charset="0"/>
              </a:rPr>
              <a:t>Er is gewoonweg niet genoeg duurzame energie</a:t>
            </a:r>
          </a:p>
          <a:p>
            <a:pPr lvl="1"/>
            <a:r>
              <a:rPr lang="en-US" sz="1400" b="0" smtClean="0">
                <a:latin typeface="Calibri" pitchFamily="34" charset="0"/>
                <a:cs typeface="Calibri" pitchFamily="34" charset="0"/>
              </a:rPr>
              <a:t>We kunnen onze huidige levensstijl niet voortzetten</a:t>
            </a:r>
          </a:p>
          <a:p>
            <a:pPr lvl="1"/>
            <a:r>
              <a:rPr lang="en-US" sz="1400" b="0" smtClean="0">
                <a:latin typeface="Calibri" pitchFamily="34" charset="0"/>
                <a:cs typeface="Calibri" pitchFamily="34" charset="0"/>
              </a:rPr>
              <a:t>Er is massieve verandering op komst</a:t>
            </a:r>
          </a:p>
          <a:p>
            <a:r>
              <a:rPr lang="en-US" sz="1800" b="0" smtClean="0">
                <a:latin typeface="Calibri" pitchFamily="34" charset="0"/>
                <a:cs typeface="Calibri" pitchFamily="34" charset="0"/>
              </a:rPr>
              <a:t>MacKays resultaat voor de UK</a:t>
            </a:r>
          </a:p>
        </p:txBody>
      </p:sp>
      <p:grpSp>
        <p:nvGrpSpPr>
          <p:cNvPr id="3" name="Groep 24"/>
          <p:cNvGrpSpPr/>
          <p:nvPr/>
        </p:nvGrpSpPr>
        <p:grpSpPr>
          <a:xfrm>
            <a:off x="0" y="4800600"/>
            <a:ext cx="2514600" cy="2057400"/>
            <a:chOff x="2209800" y="4648200"/>
            <a:chExt cx="2514600" cy="2057400"/>
          </a:xfrm>
        </p:grpSpPr>
        <p:sp>
          <p:nvSpPr>
            <p:cNvPr id="24" name="Rechthoek 23"/>
            <p:cNvSpPr/>
            <p:nvPr/>
          </p:nvSpPr>
          <p:spPr bwMode="auto">
            <a:xfrm>
              <a:off x="2209800" y="46482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6" name="Rechthoek 15"/>
            <p:cNvSpPr/>
            <p:nvPr/>
          </p:nvSpPr>
          <p:spPr bwMode="auto">
            <a:xfrm>
              <a:off x="2286000" y="57912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2332180" y="5892225"/>
              <a:ext cx="1041631"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Totale</a:t>
              </a:r>
            </a:p>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sp>
          <p:nvSpPr>
            <p:cNvPr id="20" name="Rechthoek 19"/>
            <p:cNvSpPr/>
            <p:nvPr/>
          </p:nvSpPr>
          <p:spPr bwMode="auto">
            <a:xfrm>
              <a:off x="3505200" y="4724400"/>
              <a:ext cx="1143000" cy="1905000"/>
            </a:xfrm>
            <a:prstGeom prst="rect">
              <a:avLst/>
            </a:prstGeom>
            <a:solidFill>
              <a:srgbClr val="CCFFCC"/>
            </a:solid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3562928" y="5282625"/>
              <a:ext cx="1046016" cy="954107"/>
            </a:xfrm>
            <a:prstGeom prst="rect">
              <a:avLst/>
            </a:prstGeom>
            <a:solidFill>
              <a:srgbClr val="CCFFCC"/>
            </a:solidFill>
            <a:ln w="19050">
              <a:noFill/>
            </a:ln>
          </p:spPr>
          <p:txBody>
            <a:bodyPr wrap="square" rtlCol="0">
              <a:spAutoFit/>
            </a:bodyPr>
            <a:lstStyle/>
            <a:p>
              <a:pPr algn="ctr"/>
              <a:r>
                <a:rPr lang="nl-NL" sz="1400" smtClean="0">
                  <a:latin typeface="Calibri" pitchFamily="34" charset="0"/>
                  <a:cs typeface="Calibri" pitchFamily="34" charset="0"/>
                </a:rPr>
                <a:t>Totale mogelijke duurzame productie</a:t>
              </a:r>
              <a:endParaRPr lang="nl-NL" sz="1400" dirty="0" err="1" smtClean="0">
                <a:latin typeface="Calibri" pitchFamily="34" charset="0"/>
                <a:cs typeface="Calibri" pitchFamily="34" charset="0"/>
              </a:endParaRPr>
            </a:p>
          </p:txBody>
        </p:sp>
      </p:grpSp>
      <p:grpSp>
        <p:nvGrpSpPr>
          <p:cNvPr id="4" name="Groep 25"/>
          <p:cNvGrpSpPr/>
          <p:nvPr/>
        </p:nvGrpSpPr>
        <p:grpSpPr>
          <a:xfrm>
            <a:off x="2819400" y="4800600"/>
            <a:ext cx="2514600" cy="2057400"/>
            <a:chOff x="2209800" y="4648200"/>
            <a:chExt cx="2514600" cy="2057400"/>
          </a:xfrm>
        </p:grpSpPr>
        <p:sp>
          <p:nvSpPr>
            <p:cNvPr id="27" name="Rechthoek 26"/>
            <p:cNvSpPr/>
            <p:nvPr/>
          </p:nvSpPr>
          <p:spPr bwMode="auto">
            <a:xfrm>
              <a:off x="2209800" y="46482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8" name="Rechthoek 27"/>
            <p:cNvSpPr/>
            <p:nvPr/>
          </p:nvSpPr>
          <p:spPr bwMode="auto">
            <a:xfrm>
              <a:off x="2286000" y="4724400"/>
              <a:ext cx="1143000" cy="19050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2332180" y="5892225"/>
              <a:ext cx="1041631"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Totale</a:t>
              </a:r>
            </a:p>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sp>
          <p:nvSpPr>
            <p:cNvPr id="30" name="Rechthoek 29"/>
            <p:cNvSpPr/>
            <p:nvPr/>
          </p:nvSpPr>
          <p:spPr bwMode="auto">
            <a:xfrm>
              <a:off x="3505200" y="5562600"/>
              <a:ext cx="1143000" cy="1066800"/>
            </a:xfrm>
            <a:prstGeom prst="rect">
              <a:avLst/>
            </a:prstGeom>
            <a:solidFill>
              <a:srgbClr val="CCFFCC"/>
            </a:solid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3562928" y="5619877"/>
              <a:ext cx="1046016" cy="954107"/>
            </a:xfrm>
            <a:prstGeom prst="rect">
              <a:avLst/>
            </a:prstGeom>
            <a:solidFill>
              <a:srgbClr val="CCFFCC"/>
            </a:solidFill>
            <a:ln w="19050">
              <a:noFill/>
            </a:ln>
          </p:spPr>
          <p:txBody>
            <a:bodyPr wrap="square" rtlCol="0">
              <a:spAutoFit/>
            </a:bodyPr>
            <a:lstStyle/>
            <a:p>
              <a:pPr algn="ctr"/>
              <a:r>
                <a:rPr lang="nl-NL" sz="1400" smtClean="0">
                  <a:latin typeface="Calibri" pitchFamily="34" charset="0"/>
                  <a:cs typeface="Calibri" pitchFamily="34" charset="0"/>
                </a:rPr>
                <a:t>Totale mogelijke duurzame productie</a:t>
              </a:r>
              <a:endParaRPr lang="nl-NL" sz="1400" dirty="0" err="1" smtClean="0">
                <a:latin typeface="Calibri" pitchFamily="34" charset="0"/>
                <a:cs typeface="Calibri" pitchFamily="34" charset="0"/>
              </a:endParaRPr>
            </a:p>
          </p:txBody>
        </p:sp>
      </p:grpSp>
      <p:sp>
        <p:nvSpPr>
          <p:cNvPr id="32" name="Tekstvak 31"/>
          <p:cNvSpPr txBox="1"/>
          <p:nvPr/>
        </p:nvSpPr>
        <p:spPr>
          <a:xfrm>
            <a:off x="76200" y="4888348"/>
            <a:ext cx="338554" cy="369332"/>
          </a:xfrm>
          <a:prstGeom prst="rect">
            <a:avLst/>
          </a:prstGeom>
          <a:noFill/>
        </p:spPr>
        <p:txBody>
          <a:bodyPr wrap="none" rtlCol="0">
            <a:spAutoFit/>
          </a:bodyPr>
          <a:lstStyle/>
          <a:p>
            <a:r>
              <a:rPr lang="nl-NL" smtClean="0">
                <a:latin typeface="+mn-lt"/>
              </a:rPr>
              <a:t>A</a:t>
            </a:r>
            <a:endParaRPr lang="nl-NL" dirty="0" err="1" smtClean="0">
              <a:latin typeface="+mn-lt"/>
            </a:endParaRPr>
          </a:p>
        </p:txBody>
      </p:sp>
      <p:sp>
        <p:nvSpPr>
          <p:cNvPr id="33" name="Tekstvak 32"/>
          <p:cNvSpPr txBox="1"/>
          <p:nvPr/>
        </p:nvSpPr>
        <p:spPr>
          <a:xfrm>
            <a:off x="4919246" y="4888348"/>
            <a:ext cx="338554" cy="369332"/>
          </a:xfrm>
          <a:prstGeom prst="rect">
            <a:avLst/>
          </a:prstGeom>
          <a:noFill/>
        </p:spPr>
        <p:txBody>
          <a:bodyPr wrap="none" rtlCol="0">
            <a:spAutoFit/>
          </a:bodyPr>
          <a:lstStyle/>
          <a:p>
            <a:r>
              <a:rPr lang="nl-NL" smtClean="0">
                <a:latin typeface="+mn-lt"/>
              </a:rPr>
              <a:t>B</a:t>
            </a:r>
            <a:endParaRPr lang="nl-NL" dirty="0" err="1" smtClean="0">
              <a:latin typeface="+mn-lt"/>
            </a:endParaRPr>
          </a:p>
        </p:txBody>
      </p:sp>
      <p:pic>
        <p:nvPicPr>
          <p:cNvPr id="237570" name="Picture 2"/>
          <p:cNvPicPr>
            <a:picLocks noChangeAspect="1" noChangeArrowheads="1"/>
          </p:cNvPicPr>
          <p:nvPr/>
        </p:nvPicPr>
        <p:blipFill>
          <a:blip r:embed="rId2" cstate="print"/>
          <a:srcRect/>
          <a:stretch>
            <a:fillRect/>
          </a:stretch>
        </p:blipFill>
        <p:spPr bwMode="auto">
          <a:xfrm>
            <a:off x="7239001" y="354265"/>
            <a:ext cx="1905000" cy="6503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Voorlopige belans</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066800"/>
            <a:ext cx="6019800" cy="4114800"/>
          </a:xfrm>
        </p:spPr>
        <p:txBody>
          <a:bodyPr/>
          <a:lstStyle/>
          <a:p>
            <a:r>
              <a:rPr lang="en-US" sz="1800" b="0" smtClean="0">
                <a:latin typeface="Calibri" pitchFamily="34" charset="0"/>
                <a:cs typeface="Calibri" pitchFamily="34" charset="0"/>
              </a:rPr>
              <a:t>Wat zullen we ontdekken voor Nederland?</a:t>
            </a:r>
          </a:p>
          <a:p>
            <a:r>
              <a:rPr lang="en-US" sz="1800" b="0" smtClean="0">
                <a:latin typeface="Calibri" pitchFamily="34" charset="0"/>
                <a:cs typeface="Calibri" pitchFamily="34" charset="0"/>
              </a:rPr>
              <a:t>Scenario A</a:t>
            </a:r>
          </a:p>
          <a:p>
            <a:pPr lvl="1"/>
            <a:r>
              <a:rPr lang="en-US" sz="1400" b="0" smtClean="0">
                <a:latin typeface="Calibri" pitchFamily="34" charset="0"/>
                <a:cs typeface="Calibri" pitchFamily="34" charset="0"/>
              </a:rPr>
              <a:t>Mooie uitkomst, we kunnen duurzaam leven</a:t>
            </a:r>
          </a:p>
          <a:p>
            <a:pPr lvl="1"/>
            <a:r>
              <a:rPr lang="en-US" sz="1400" b="0" smtClean="0">
                <a:latin typeface="Calibri" pitchFamily="34" charset="0"/>
                <a:cs typeface="Calibri" pitchFamily="34" charset="0"/>
              </a:rPr>
              <a:t>Bestudeer de economische, sociale en millieukosten</a:t>
            </a:r>
          </a:p>
          <a:p>
            <a:pPr lvl="1"/>
            <a:r>
              <a:rPr lang="en-US" sz="1400" b="0" smtClean="0">
                <a:latin typeface="Calibri" pitchFamily="34" charset="0"/>
                <a:cs typeface="Calibri" pitchFamily="34" charset="0"/>
              </a:rPr>
              <a:t>Wat verdient de meeste R&amp;D activiteit</a:t>
            </a:r>
          </a:p>
          <a:p>
            <a:pPr lvl="1"/>
            <a:r>
              <a:rPr lang="en-US" sz="1400" b="0" smtClean="0">
                <a:latin typeface="Calibri" pitchFamily="34" charset="0"/>
                <a:cs typeface="Calibri" pitchFamily="34" charset="0"/>
              </a:rPr>
              <a:t>Als we het goed aanpakken, komt er geen energiecrisis</a:t>
            </a:r>
          </a:p>
          <a:p>
            <a:r>
              <a:rPr lang="en-US" sz="1800" b="0" smtClean="0">
                <a:latin typeface="Calibri" pitchFamily="34" charset="0"/>
                <a:cs typeface="Calibri" pitchFamily="34" charset="0"/>
              </a:rPr>
              <a:t>Scenario B</a:t>
            </a:r>
          </a:p>
          <a:p>
            <a:pPr lvl="1"/>
            <a:r>
              <a:rPr lang="en-US" sz="1400" b="0" smtClean="0">
                <a:latin typeface="Calibri" pitchFamily="34" charset="0"/>
                <a:cs typeface="Calibri" pitchFamily="34" charset="0"/>
              </a:rPr>
              <a:t>Economie van duurzame energie is irrelevant</a:t>
            </a:r>
          </a:p>
          <a:p>
            <a:pPr lvl="1"/>
            <a:r>
              <a:rPr lang="en-US" sz="1400" b="0" smtClean="0">
                <a:latin typeface="Calibri" pitchFamily="34" charset="0"/>
                <a:cs typeface="Calibri" pitchFamily="34" charset="0"/>
              </a:rPr>
              <a:t>Er is gewoonweg niet genoeg duurzame energie</a:t>
            </a:r>
          </a:p>
          <a:p>
            <a:pPr lvl="1"/>
            <a:r>
              <a:rPr lang="en-US" sz="1400" b="0" smtClean="0">
                <a:latin typeface="Calibri" pitchFamily="34" charset="0"/>
                <a:cs typeface="Calibri" pitchFamily="34" charset="0"/>
              </a:rPr>
              <a:t>We kunnen onze huidige levensstijl niet voortzetten</a:t>
            </a:r>
          </a:p>
          <a:p>
            <a:pPr lvl="1"/>
            <a:r>
              <a:rPr lang="en-US" sz="1400" b="0" smtClean="0">
                <a:latin typeface="Calibri" pitchFamily="34" charset="0"/>
                <a:cs typeface="Calibri" pitchFamily="34" charset="0"/>
              </a:rPr>
              <a:t>Er is massieve verandering op komst</a:t>
            </a:r>
          </a:p>
          <a:p>
            <a:r>
              <a:rPr lang="en-US" sz="1800" b="0" smtClean="0">
                <a:latin typeface="Calibri" pitchFamily="34" charset="0"/>
                <a:cs typeface="Calibri" pitchFamily="34" charset="0"/>
              </a:rPr>
              <a:t>MacKays resultaat voor de UK</a:t>
            </a:r>
          </a:p>
        </p:txBody>
      </p:sp>
      <p:grpSp>
        <p:nvGrpSpPr>
          <p:cNvPr id="2" name="Groep 24"/>
          <p:cNvGrpSpPr/>
          <p:nvPr/>
        </p:nvGrpSpPr>
        <p:grpSpPr>
          <a:xfrm>
            <a:off x="0" y="4800600"/>
            <a:ext cx="2514600" cy="2057400"/>
            <a:chOff x="2209800" y="4648200"/>
            <a:chExt cx="2514600" cy="2057400"/>
          </a:xfrm>
        </p:grpSpPr>
        <p:sp>
          <p:nvSpPr>
            <p:cNvPr id="24" name="Rechthoek 23"/>
            <p:cNvSpPr/>
            <p:nvPr/>
          </p:nvSpPr>
          <p:spPr bwMode="auto">
            <a:xfrm>
              <a:off x="2209800" y="46482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6" name="Rechthoek 15"/>
            <p:cNvSpPr/>
            <p:nvPr/>
          </p:nvSpPr>
          <p:spPr bwMode="auto">
            <a:xfrm>
              <a:off x="2286000" y="57912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2332180" y="5892225"/>
              <a:ext cx="1041631"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Totale</a:t>
              </a:r>
            </a:p>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sp>
          <p:nvSpPr>
            <p:cNvPr id="20" name="Rechthoek 19"/>
            <p:cNvSpPr/>
            <p:nvPr/>
          </p:nvSpPr>
          <p:spPr bwMode="auto">
            <a:xfrm>
              <a:off x="3505200" y="4724400"/>
              <a:ext cx="1143000" cy="1905000"/>
            </a:xfrm>
            <a:prstGeom prst="rect">
              <a:avLst/>
            </a:prstGeom>
            <a:solidFill>
              <a:srgbClr val="CCFFCC"/>
            </a:solid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3562928" y="5282625"/>
              <a:ext cx="1046016" cy="954107"/>
            </a:xfrm>
            <a:prstGeom prst="rect">
              <a:avLst/>
            </a:prstGeom>
            <a:solidFill>
              <a:srgbClr val="CCFFCC"/>
            </a:solidFill>
            <a:ln w="19050">
              <a:noFill/>
            </a:ln>
          </p:spPr>
          <p:txBody>
            <a:bodyPr wrap="square" rtlCol="0">
              <a:spAutoFit/>
            </a:bodyPr>
            <a:lstStyle/>
            <a:p>
              <a:pPr algn="ctr"/>
              <a:r>
                <a:rPr lang="nl-NL" sz="1400" smtClean="0">
                  <a:latin typeface="Calibri" pitchFamily="34" charset="0"/>
                  <a:cs typeface="Calibri" pitchFamily="34" charset="0"/>
                </a:rPr>
                <a:t>Totale mogelijke duurzame productie</a:t>
              </a:r>
              <a:endParaRPr lang="nl-NL" sz="1400" dirty="0" err="1" smtClean="0">
                <a:latin typeface="Calibri" pitchFamily="34" charset="0"/>
                <a:cs typeface="Calibri" pitchFamily="34" charset="0"/>
              </a:endParaRPr>
            </a:p>
          </p:txBody>
        </p:sp>
      </p:grpSp>
      <p:grpSp>
        <p:nvGrpSpPr>
          <p:cNvPr id="3" name="Groep 25"/>
          <p:cNvGrpSpPr/>
          <p:nvPr/>
        </p:nvGrpSpPr>
        <p:grpSpPr>
          <a:xfrm>
            <a:off x="2819400" y="4800600"/>
            <a:ext cx="2514600" cy="2057400"/>
            <a:chOff x="2209800" y="4648200"/>
            <a:chExt cx="2514600" cy="2057400"/>
          </a:xfrm>
        </p:grpSpPr>
        <p:sp>
          <p:nvSpPr>
            <p:cNvPr id="27" name="Rechthoek 26"/>
            <p:cNvSpPr/>
            <p:nvPr/>
          </p:nvSpPr>
          <p:spPr bwMode="auto">
            <a:xfrm>
              <a:off x="2209800" y="46482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8" name="Rechthoek 27"/>
            <p:cNvSpPr/>
            <p:nvPr/>
          </p:nvSpPr>
          <p:spPr bwMode="auto">
            <a:xfrm>
              <a:off x="2286000" y="4724400"/>
              <a:ext cx="1143000" cy="19050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2332180" y="5892225"/>
              <a:ext cx="1041631"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Totale</a:t>
              </a:r>
            </a:p>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sp>
          <p:nvSpPr>
            <p:cNvPr id="30" name="Rechthoek 29"/>
            <p:cNvSpPr/>
            <p:nvPr/>
          </p:nvSpPr>
          <p:spPr bwMode="auto">
            <a:xfrm>
              <a:off x="3505200" y="5562600"/>
              <a:ext cx="1143000" cy="1066800"/>
            </a:xfrm>
            <a:prstGeom prst="rect">
              <a:avLst/>
            </a:prstGeom>
            <a:solidFill>
              <a:srgbClr val="CCFFCC"/>
            </a:solid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3562928" y="5619877"/>
              <a:ext cx="1046016" cy="954107"/>
            </a:xfrm>
            <a:prstGeom prst="rect">
              <a:avLst/>
            </a:prstGeom>
            <a:solidFill>
              <a:srgbClr val="CCFFCC"/>
            </a:solidFill>
            <a:ln w="19050">
              <a:noFill/>
            </a:ln>
          </p:spPr>
          <p:txBody>
            <a:bodyPr wrap="square" rtlCol="0">
              <a:spAutoFit/>
            </a:bodyPr>
            <a:lstStyle/>
            <a:p>
              <a:pPr algn="ctr"/>
              <a:r>
                <a:rPr lang="nl-NL" sz="1400" smtClean="0">
                  <a:latin typeface="Calibri" pitchFamily="34" charset="0"/>
                  <a:cs typeface="Calibri" pitchFamily="34" charset="0"/>
                </a:rPr>
                <a:t>Totale mogelijke duurzame productie</a:t>
              </a:r>
              <a:endParaRPr lang="nl-NL" sz="1400" dirty="0" err="1" smtClean="0">
                <a:latin typeface="Calibri" pitchFamily="34" charset="0"/>
                <a:cs typeface="Calibri" pitchFamily="34" charset="0"/>
              </a:endParaRPr>
            </a:p>
          </p:txBody>
        </p:sp>
      </p:grpSp>
      <p:sp>
        <p:nvSpPr>
          <p:cNvPr id="32" name="Tekstvak 31"/>
          <p:cNvSpPr txBox="1"/>
          <p:nvPr/>
        </p:nvSpPr>
        <p:spPr>
          <a:xfrm>
            <a:off x="76200" y="4888348"/>
            <a:ext cx="338554" cy="369332"/>
          </a:xfrm>
          <a:prstGeom prst="rect">
            <a:avLst/>
          </a:prstGeom>
          <a:noFill/>
        </p:spPr>
        <p:txBody>
          <a:bodyPr wrap="none" rtlCol="0">
            <a:spAutoFit/>
          </a:bodyPr>
          <a:lstStyle/>
          <a:p>
            <a:r>
              <a:rPr lang="nl-NL" smtClean="0">
                <a:latin typeface="+mn-lt"/>
              </a:rPr>
              <a:t>A</a:t>
            </a:r>
            <a:endParaRPr lang="nl-NL" dirty="0" err="1" smtClean="0">
              <a:latin typeface="+mn-lt"/>
            </a:endParaRPr>
          </a:p>
        </p:txBody>
      </p:sp>
      <p:sp>
        <p:nvSpPr>
          <p:cNvPr id="33" name="Tekstvak 32"/>
          <p:cNvSpPr txBox="1"/>
          <p:nvPr/>
        </p:nvSpPr>
        <p:spPr>
          <a:xfrm>
            <a:off x="4919246" y="4888348"/>
            <a:ext cx="338554" cy="369332"/>
          </a:xfrm>
          <a:prstGeom prst="rect">
            <a:avLst/>
          </a:prstGeom>
          <a:noFill/>
        </p:spPr>
        <p:txBody>
          <a:bodyPr wrap="none" rtlCol="0">
            <a:spAutoFit/>
          </a:bodyPr>
          <a:lstStyle/>
          <a:p>
            <a:r>
              <a:rPr lang="nl-NL" smtClean="0">
                <a:latin typeface="+mn-lt"/>
              </a:rPr>
              <a:t>B</a:t>
            </a:r>
            <a:endParaRPr lang="nl-NL" dirty="0" err="1" smtClean="0">
              <a:latin typeface="+mn-lt"/>
            </a:endParaRPr>
          </a:p>
        </p:txBody>
      </p:sp>
      <p:pic>
        <p:nvPicPr>
          <p:cNvPr id="237570" name="Picture 2"/>
          <p:cNvPicPr>
            <a:picLocks noChangeAspect="1" noChangeArrowheads="1"/>
          </p:cNvPicPr>
          <p:nvPr/>
        </p:nvPicPr>
        <p:blipFill>
          <a:blip r:embed="rId2" cstate="print"/>
          <a:srcRect/>
          <a:stretch>
            <a:fillRect/>
          </a:stretch>
        </p:blipFill>
        <p:spPr bwMode="auto">
          <a:xfrm>
            <a:off x="7239001" y="354265"/>
            <a:ext cx="1905000" cy="6503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Motivatie</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066800"/>
            <a:ext cx="4953000" cy="4114800"/>
          </a:xfrm>
        </p:spPr>
        <p:txBody>
          <a:bodyPr/>
          <a:lstStyle/>
          <a:p>
            <a:r>
              <a:rPr lang="en-US" sz="1800" b="0" smtClean="0">
                <a:latin typeface="Calibri" pitchFamily="34" charset="0"/>
                <a:cs typeface="Calibri" pitchFamily="34" charset="0"/>
              </a:rPr>
              <a:t>Klimaatmodellen en broeikasgassen</a:t>
            </a:r>
          </a:p>
          <a:p>
            <a:pPr lvl="1"/>
            <a:r>
              <a:rPr lang="en-US" sz="1400" b="0" smtClean="0">
                <a:latin typeface="Calibri" pitchFamily="34" charset="0"/>
                <a:cs typeface="Calibri" pitchFamily="34" charset="0"/>
              </a:rPr>
              <a:t>0-dimensionaal klimaatmodel</a:t>
            </a:r>
          </a:p>
          <a:p>
            <a:pPr lvl="1"/>
            <a:r>
              <a:rPr lang="en-US" sz="1400" b="0" smtClean="0">
                <a:latin typeface="Calibri" pitchFamily="34" charset="0"/>
                <a:cs typeface="Calibri" pitchFamily="34" charset="0"/>
              </a:rPr>
              <a:t>Broeikasgassen</a:t>
            </a:r>
          </a:p>
          <a:p>
            <a:pPr lvl="1"/>
            <a:r>
              <a:rPr lang="en-US" sz="1400" b="0" smtClean="0">
                <a:latin typeface="Calibri" pitchFamily="34" charset="0"/>
                <a:cs typeface="Calibri" pitchFamily="34" charset="0"/>
              </a:rPr>
              <a:t>Klimaat respons</a:t>
            </a:r>
          </a:p>
          <a:p>
            <a:pPr lvl="1"/>
            <a:r>
              <a:rPr lang="en-US" sz="1400" b="0" smtClean="0">
                <a:latin typeface="Calibri" pitchFamily="34" charset="0"/>
                <a:cs typeface="Calibri" pitchFamily="34" charset="0"/>
              </a:rPr>
              <a:t>Terugkoppeling in klimaatsystemen</a:t>
            </a:r>
          </a:p>
          <a:p>
            <a:r>
              <a:rPr lang="en-US" sz="1800" b="0" smtClean="0">
                <a:latin typeface="Calibri" pitchFamily="34" charset="0"/>
                <a:cs typeface="Calibri" pitchFamily="34" charset="0"/>
              </a:rPr>
              <a:t>Wat is klimaat?</a:t>
            </a:r>
          </a:p>
          <a:p>
            <a:pPr lvl="1"/>
            <a:r>
              <a:rPr lang="en-US" sz="1400" b="0" smtClean="0">
                <a:latin typeface="Calibri" pitchFamily="34" charset="0"/>
                <a:cs typeface="Calibri" pitchFamily="34" charset="0"/>
              </a:rPr>
              <a:t>“Klimaat is wat je verwacht, het weer is wat je krijgt”</a:t>
            </a:r>
          </a:p>
          <a:p>
            <a:pPr lvl="1"/>
            <a:r>
              <a:rPr lang="en-US" sz="1400" b="0" smtClean="0">
                <a:latin typeface="Calibri" pitchFamily="34" charset="0"/>
                <a:cs typeface="Calibri" pitchFamily="34" charset="0"/>
              </a:rPr>
              <a:t>Definitie van Intergovernmetal Panel on Climate Change (IPCC):</a:t>
            </a:r>
          </a:p>
          <a:p>
            <a:pPr lvl="2"/>
            <a:r>
              <a:rPr lang="en-US" sz="1000" b="0" smtClean="0">
                <a:latin typeface="Calibri" pitchFamily="34" charset="0"/>
                <a:cs typeface="Calibri" pitchFamily="34" charset="0"/>
              </a:rPr>
              <a:t>Klimaat is gedefinieerd als “gemiddeld weer”, als de statistische beschrijving in termen van het gemiddelde en de veranderlijkheid van relevant grootheden over een periode van maanden tot duizenden of miljoenen jaren. De klassieke periode is 30 jaar en is gedefineerd door de World Meteorological Organization. Deze grootheden zijn meestal oppervlakte variabelen als temperatuur, neerslag en wind.</a:t>
            </a:r>
          </a:p>
        </p:txBody>
      </p:sp>
      <p:pic>
        <p:nvPicPr>
          <p:cNvPr id="238594" name="Picture 2" descr="\\vmware-host\Shared Folders\Desktop\MilankovitchCyclesOrbitandCores.png"/>
          <p:cNvPicPr>
            <a:picLocks noChangeAspect="1" noChangeArrowheads="1"/>
          </p:cNvPicPr>
          <p:nvPr/>
        </p:nvPicPr>
        <p:blipFill>
          <a:blip r:embed="rId2" cstate="print"/>
          <a:srcRect/>
          <a:stretch>
            <a:fillRect/>
          </a:stretch>
        </p:blipFill>
        <p:spPr bwMode="auto">
          <a:xfrm>
            <a:off x="5275609" y="2819400"/>
            <a:ext cx="3868391" cy="4038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Boorkernen Zuidpool</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066800"/>
            <a:ext cx="4953000" cy="4114800"/>
          </a:xfrm>
        </p:spPr>
        <p:txBody>
          <a:bodyPr/>
          <a:lstStyle/>
          <a:p>
            <a:r>
              <a:rPr lang="en-US" sz="1800" b="0" smtClean="0">
                <a:latin typeface="Calibri" pitchFamily="34" charset="0"/>
                <a:cs typeface="Calibri" pitchFamily="34" charset="0"/>
              </a:rPr>
              <a:t>Vostok Station</a:t>
            </a:r>
          </a:p>
          <a:p>
            <a:pPr lvl="1"/>
            <a:r>
              <a:rPr lang="en-US" sz="1400" b="0" smtClean="0">
                <a:latin typeface="Calibri" pitchFamily="34" charset="0"/>
                <a:cs typeface="Calibri" pitchFamily="34" charset="0"/>
              </a:rPr>
              <a:t>Sovjet Unie</a:t>
            </a:r>
          </a:p>
          <a:p>
            <a:pPr lvl="1"/>
            <a:r>
              <a:rPr lang="en-US" sz="1400" b="0" smtClean="0">
                <a:latin typeface="Calibri" pitchFamily="34" charset="0"/>
                <a:cs typeface="Calibri" pitchFamily="34" charset="0"/>
              </a:rPr>
              <a:t>Diepte tot 3623 m</a:t>
            </a:r>
          </a:p>
          <a:p>
            <a:pPr lvl="1"/>
            <a:r>
              <a:rPr lang="en-US" sz="1400" b="0" smtClean="0">
                <a:latin typeface="Calibri" pitchFamily="34" charset="0"/>
                <a:cs typeface="Calibri" pitchFamily="34" charset="0"/>
              </a:rPr>
              <a:t>Informatie over de laatste 414.000 jaar (ringen)</a:t>
            </a:r>
          </a:p>
          <a:p>
            <a:pPr lvl="1"/>
            <a:r>
              <a:rPr lang="en-US" sz="1400" b="0" smtClean="0">
                <a:latin typeface="Calibri" pitchFamily="34" charset="0"/>
                <a:cs typeface="Calibri" pitchFamily="34" charset="0"/>
              </a:rPr>
              <a:t>Terugkoppeling in klimaatsystemen</a:t>
            </a:r>
          </a:p>
          <a:p>
            <a:pPr lvl="1"/>
            <a:r>
              <a:rPr lang="en-US" sz="1400" b="0" smtClean="0">
                <a:latin typeface="Calibri" pitchFamily="34" charset="0"/>
                <a:cs typeface="Calibri" pitchFamily="34" charset="0"/>
              </a:rPr>
              <a:t>CO2, CH4, Beryllium-10</a:t>
            </a:r>
          </a:p>
          <a:p>
            <a:pPr lvl="1"/>
            <a:r>
              <a:rPr lang="en-US" sz="1400" b="0" smtClean="0">
                <a:latin typeface="Calibri" pitchFamily="34" charset="0"/>
                <a:cs typeface="Calibri" pitchFamily="34" charset="0"/>
              </a:rPr>
              <a:t>Temperatuur uit </a:t>
            </a:r>
            <a:r>
              <a:rPr lang="en-US" sz="1400" b="0" smtClean="0">
                <a:latin typeface="Symbol" pitchFamily="18" charset="2"/>
                <a:cs typeface="Calibri" pitchFamily="34" charset="0"/>
              </a:rPr>
              <a:t>d</a:t>
            </a:r>
            <a:r>
              <a:rPr lang="en-US" sz="1400" b="0" baseline="30000" smtClean="0">
                <a:latin typeface="Calibri" pitchFamily="34" charset="0"/>
                <a:cs typeface="Calibri" pitchFamily="34" charset="0"/>
              </a:rPr>
              <a:t>18</a:t>
            </a:r>
            <a:r>
              <a:rPr lang="en-US" sz="1400" b="0" smtClean="0">
                <a:latin typeface="Calibri" pitchFamily="34" charset="0"/>
                <a:cs typeface="Calibri" pitchFamily="34" charset="0"/>
              </a:rPr>
              <a:t>O</a:t>
            </a:r>
          </a:p>
          <a:p>
            <a:pPr lvl="1"/>
            <a:r>
              <a:rPr lang="en-US" sz="1400" b="0" smtClean="0">
                <a:latin typeface="Calibri" pitchFamily="34" charset="0"/>
                <a:cs typeface="Calibri" pitchFamily="34" charset="0"/>
              </a:rPr>
              <a:t>Hoeveelheid neerslag uit laagdikte</a:t>
            </a:r>
          </a:p>
          <a:p>
            <a:r>
              <a:rPr lang="en-US" sz="1800" b="0" smtClean="0">
                <a:latin typeface="Calibri" pitchFamily="34" charset="0"/>
                <a:cs typeface="Calibri" pitchFamily="34" charset="0"/>
              </a:rPr>
              <a:t>EPICA</a:t>
            </a:r>
          </a:p>
          <a:p>
            <a:pPr lvl="1"/>
            <a:r>
              <a:rPr lang="en-US" sz="1400" b="0" smtClean="0">
                <a:latin typeface="Calibri" pitchFamily="34" charset="0"/>
                <a:cs typeface="Calibri" pitchFamily="34" charset="0"/>
              </a:rPr>
              <a:t>EU Project voor Ice Coring</a:t>
            </a:r>
          </a:p>
          <a:p>
            <a:pPr lvl="1"/>
            <a:r>
              <a:rPr lang="en-US" sz="1400" b="0" smtClean="0">
                <a:latin typeface="Calibri" pitchFamily="34" charset="0"/>
                <a:cs typeface="Calibri" pitchFamily="34" charset="0"/>
              </a:rPr>
              <a:t>Laatste 890.000 jaar</a:t>
            </a:r>
          </a:p>
          <a:p>
            <a:pPr lvl="1"/>
            <a:endParaRPr lang="en-US" sz="1400" b="0" smtClean="0">
              <a:latin typeface="Calibri" pitchFamily="34" charset="0"/>
              <a:cs typeface="Calibri" pitchFamily="34" charset="0"/>
            </a:endParaRPr>
          </a:p>
        </p:txBody>
      </p:sp>
      <p:pic>
        <p:nvPicPr>
          <p:cNvPr id="239621" name="Picture 5" descr="\\vmware-host\Shared Folders\Desktop\1000px-EPICA_delta_D_plot_svg.png"/>
          <p:cNvPicPr>
            <a:picLocks noChangeAspect="1" noChangeArrowheads="1"/>
          </p:cNvPicPr>
          <p:nvPr/>
        </p:nvPicPr>
        <p:blipFill>
          <a:blip r:embed="rId2" cstate="print"/>
          <a:srcRect/>
          <a:stretch>
            <a:fillRect/>
          </a:stretch>
        </p:blipFill>
        <p:spPr bwMode="auto">
          <a:xfrm>
            <a:off x="3505200" y="2708671"/>
            <a:ext cx="5532438" cy="4149329"/>
          </a:xfrm>
          <a:prstGeom prst="rect">
            <a:avLst/>
          </a:prstGeom>
          <a:noFill/>
        </p:spPr>
      </p:pic>
      <p:pic>
        <p:nvPicPr>
          <p:cNvPr id="239622" name="Picture 6" descr="\\vmware-host\Shared Folders\Desktop\707px-LakeVostok-Location.jpg"/>
          <p:cNvPicPr>
            <a:picLocks noChangeAspect="1" noChangeArrowheads="1"/>
          </p:cNvPicPr>
          <p:nvPr/>
        </p:nvPicPr>
        <p:blipFill>
          <a:blip r:embed="rId3" cstate="print"/>
          <a:srcRect/>
          <a:stretch>
            <a:fillRect/>
          </a:stretch>
        </p:blipFill>
        <p:spPr bwMode="auto">
          <a:xfrm>
            <a:off x="6956871" y="990600"/>
            <a:ext cx="1953192" cy="1654638"/>
          </a:xfrm>
          <a:prstGeom prst="rect">
            <a:avLst/>
          </a:prstGeom>
          <a:noFill/>
        </p:spPr>
      </p:pic>
      <p:pic>
        <p:nvPicPr>
          <p:cNvPr id="239623" name="Picture 7" descr="\\vmware-host\Shared Folders\Desktop\800px-GISP2D1837_crop.jpg"/>
          <p:cNvPicPr>
            <a:picLocks noChangeAspect="1" noChangeArrowheads="1"/>
          </p:cNvPicPr>
          <p:nvPr/>
        </p:nvPicPr>
        <p:blipFill>
          <a:blip r:embed="rId4" cstate="print"/>
          <a:srcRect/>
          <a:stretch>
            <a:fillRect/>
          </a:stretch>
        </p:blipFill>
        <p:spPr bwMode="auto">
          <a:xfrm rot="5400000">
            <a:off x="1735931" y="5350668"/>
            <a:ext cx="2438400" cy="271463"/>
          </a:xfrm>
          <a:prstGeom prst="rect">
            <a:avLst/>
          </a:prstGeom>
          <a:noFill/>
        </p:spPr>
      </p:pic>
      <p:pic>
        <p:nvPicPr>
          <p:cNvPr id="239624" name="Picture 8" descr="\\vmware-host\Shared Folders\Desktop\oxygen_18_precipitation_rt.gif"/>
          <p:cNvPicPr>
            <a:picLocks noChangeAspect="1" noChangeArrowheads="1"/>
          </p:cNvPicPr>
          <p:nvPr/>
        </p:nvPicPr>
        <p:blipFill>
          <a:blip r:embed="rId5" cstate="print"/>
          <a:srcRect/>
          <a:stretch>
            <a:fillRect/>
          </a:stretch>
        </p:blipFill>
        <p:spPr bwMode="auto">
          <a:xfrm>
            <a:off x="327471" y="5024057"/>
            <a:ext cx="1935511" cy="1841500"/>
          </a:xfrm>
          <a:prstGeom prst="rect">
            <a:avLst/>
          </a:prstGeom>
          <a:noFill/>
        </p:spPr>
      </p:pic>
      <p:pic>
        <p:nvPicPr>
          <p:cNvPr id="239625" name="Picture 9" descr="\\vmware-host\Shared Folders\Desktop\oxygen_18_precipitation_lft.gif"/>
          <p:cNvPicPr>
            <a:picLocks noChangeAspect="1" noChangeArrowheads="1"/>
          </p:cNvPicPr>
          <p:nvPr/>
        </p:nvPicPr>
        <p:blipFill>
          <a:blip r:embed="rId6" cstate="print"/>
          <a:srcRect/>
          <a:stretch>
            <a:fillRect/>
          </a:stretch>
        </p:blipFill>
        <p:spPr bwMode="auto">
          <a:xfrm>
            <a:off x="0" y="5029200"/>
            <a:ext cx="329513" cy="18288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Boorkernen Zuidpool</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638800" cy="4114800"/>
          </a:xfrm>
        </p:spPr>
        <p:txBody>
          <a:bodyPr/>
          <a:lstStyle/>
          <a:p>
            <a:r>
              <a:rPr lang="en-US" sz="1800" b="0" smtClean="0">
                <a:latin typeface="Calibri" pitchFamily="34" charset="0"/>
                <a:cs typeface="Calibri" pitchFamily="34" charset="0"/>
              </a:rPr>
              <a:t>Resultaten</a:t>
            </a:r>
          </a:p>
          <a:p>
            <a:pPr lvl="1"/>
            <a:r>
              <a:rPr lang="en-US" sz="1400" b="0" smtClean="0">
                <a:latin typeface="Calibri" pitchFamily="34" charset="0"/>
                <a:cs typeface="Calibri" pitchFamily="34" charset="0"/>
              </a:rPr>
              <a:t>CO2, CH4, Beryllium-10</a:t>
            </a:r>
          </a:p>
          <a:p>
            <a:pPr lvl="1"/>
            <a:r>
              <a:rPr lang="en-US" sz="1400" b="0" smtClean="0">
                <a:latin typeface="Calibri" pitchFamily="34" charset="0"/>
                <a:cs typeface="Calibri" pitchFamily="34" charset="0"/>
              </a:rPr>
              <a:t>Temperatuur uit </a:t>
            </a:r>
            <a:r>
              <a:rPr lang="en-US" sz="1400" b="0" smtClean="0">
                <a:latin typeface="Symbol" pitchFamily="18" charset="2"/>
                <a:cs typeface="Calibri" pitchFamily="34" charset="0"/>
              </a:rPr>
              <a:t>d</a:t>
            </a:r>
            <a:r>
              <a:rPr lang="en-US" sz="1400" b="0" baseline="30000" smtClean="0">
                <a:latin typeface="Calibri" pitchFamily="34" charset="0"/>
                <a:cs typeface="Calibri" pitchFamily="34" charset="0"/>
              </a:rPr>
              <a:t>18</a:t>
            </a:r>
            <a:r>
              <a:rPr lang="en-US" sz="1400" b="0" smtClean="0">
                <a:latin typeface="Calibri" pitchFamily="34" charset="0"/>
                <a:cs typeface="Calibri" pitchFamily="34" charset="0"/>
              </a:rPr>
              <a:t>O</a:t>
            </a:r>
          </a:p>
          <a:p>
            <a:pPr lvl="1"/>
            <a:r>
              <a:rPr lang="en-US" sz="1400" b="0" smtClean="0">
                <a:latin typeface="Calibri" pitchFamily="34" charset="0"/>
                <a:cs typeface="Calibri" pitchFamily="34" charset="0"/>
              </a:rPr>
              <a:t>Duidelijke correlatie tussen CO2 (ppmv) en temperatuur</a:t>
            </a:r>
          </a:p>
        </p:txBody>
      </p:sp>
      <p:pic>
        <p:nvPicPr>
          <p:cNvPr id="239626" name="Picture 10" descr="\\vmware-host\Shared Folders\Desktop\1000px-Vostok_Petit_data_svg.png"/>
          <p:cNvPicPr>
            <a:picLocks noChangeAspect="1" noChangeArrowheads="1"/>
          </p:cNvPicPr>
          <p:nvPr/>
        </p:nvPicPr>
        <p:blipFill>
          <a:blip r:embed="rId2" cstate="print"/>
          <a:srcRect/>
          <a:stretch>
            <a:fillRect/>
          </a:stretch>
        </p:blipFill>
        <p:spPr bwMode="auto">
          <a:xfrm>
            <a:off x="3429001" y="2571749"/>
            <a:ext cx="5715000" cy="428625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40648" name="Picture 8" descr="\\vmware-host\Shared Folders\Desktop\42c1b8d1fe977e8014cdd28544fd0296.png"/>
          <p:cNvPicPr>
            <a:picLocks noChangeAspect="1" noChangeArrowheads="1"/>
          </p:cNvPicPr>
          <p:nvPr/>
        </p:nvPicPr>
        <p:blipFill>
          <a:blip r:embed="rId3" cstate="print"/>
          <a:srcRect/>
          <a:stretch>
            <a:fillRect/>
          </a:stretch>
        </p:blipFill>
        <p:spPr bwMode="auto">
          <a:xfrm>
            <a:off x="533400" y="5383369"/>
            <a:ext cx="3619500" cy="407831"/>
          </a:xfrm>
          <a:prstGeom prst="rect">
            <a:avLst/>
          </a:prstGeom>
          <a:noFill/>
        </p:spPr>
      </p:pic>
      <p:sp>
        <p:nvSpPr>
          <p:cNvPr id="8" name="Rectangle 2"/>
          <p:cNvSpPr>
            <a:spLocks noGrp="1" noChangeArrowheads="1"/>
          </p:cNvSpPr>
          <p:nvPr>
            <p:ph type="title"/>
          </p:nvPr>
        </p:nvSpPr>
        <p:spPr>
          <a:xfrm>
            <a:off x="0" y="0"/>
            <a:ext cx="8153400" cy="1143000"/>
          </a:xfrm>
        </p:spPr>
        <p:txBody>
          <a:bodyPr/>
          <a:lstStyle/>
          <a:p>
            <a:pPr>
              <a:defRPr/>
            </a:pPr>
            <a:r>
              <a:rPr lang="en-US" i="1" kern="1200" smtClean="0">
                <a:solidFill>
                  <a:srgbClr val="000099"/>
                </a:solidFill>
                <a:ea typeface="+mn-ea"/>
                <a:cs typeface="+mn-cs"/>
              </a:rPr>
              <a:t>0-dimensionaal klimaatmodel</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6781800" cy="4114800"/>
          </a:xfrm>
        </p:spPr>
        <p:txBody>
          <a:bodyPr/>
          <a:lstStyle/>
          <a:p>
            <a:r>
              <a:rPr lang="en-US" sz="1800" b="0" smtClean="0">
                <a:latin typeface="Calibri" pitchFamily="34" charset="0"/>
                <a:cs typeface="Calibri" pitchFamily="34" charset="0"/>
              </a:rPr>
              <a:t>De Aarde absorbeert energie die door de Zon wordt uitgestraald</a:t>
            </a:r>
          </a:p>
          <a:p>
            <a:pPr lvl="1"/>
            <a:r>
              <a:rPr lang="en-US" sz="1400" b="0" smtClean="0">
                <a:latin typeface="Calibri" pitchFamily="34" charset="0"/>
                <a:cs typeface="Calibri" pitchFamily="34" charset="0"/>
              </a:rPr>
              <a:t>De Aarde straalt ook energie uit naar het Heelal</a:t>
            </a:r>
          </a:p>
          <a:p>
            <a:r>
              <a:rPr lang="en-US" sz="1800" b="0" smtClean="0">
                <a:latin typeface="Calibri" pitchFamily="34" charset="0"/>
                <a:cs typeface="Calibri" pitchFamily="34" charset="0"/>
              </a:rPr>
              <a:t>De energie die de Aarde van de Zon absorbeert is</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De Aarde zendt energie uit volgens de wet van Stefan-Boltzmann</a:t>
            </a:r>
          </a:p>
        </p:txBody>
      </p:sp>
      <p:grpSp>
        <p:nvGrpSpPr>
          <p:cNvPr id="13" name="Groep 12"/>
          <p:cNvGrpSpPr/>
          <p:nvPr/>
        </p:nvGrpSpPr>
        <p:grpSpPr>
          <a:xfrm>
            <a:off x="3502888" y="2514600"/>
            <a:ext cx="3703780" cy="609600"/>
            <a:chOff x="2932544" y="2514600"/>
            <a:chExt cx="3703780" cy="609600"/>
          </a:xfrm>
        </p:grpSpPr>
        <p:sp>
          <p:nvSpPr>
            <p:cNvPr id="12" name="Rechthoek 11"/>
            <p:cNvSpPr/>
            <p:nvPr/>
          </p:nvSpPr>
          <p:spPr bwMode="auto">
            <a:xfrm>
              <a:off x="2932544" y="2514600"/>
              <a:ext cx="3703780" cy="609600"/>
            </a:xfrm>
            <a:prstGeom prst="rect">
              <a:avLst/>
            </a:prstGeom>
            <a:solidFill>
              <a:schemeClr val="bg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7" name="Object 6"/>
            <p:cNvGraphicFramePr>
              <a:graphicFrameLocks noChangeAspect="1"/>
            </p:cNvGraphicFramePr>
            <p:nvPr/>
          </p:nvGraphicFramePr>
          <p:xfrm>
            <a:off x="3123769" y="2551113"/>
            <a:ext cx="3322637" cy="573087"/>
          </p:xfrm>
          <a:graphic>
            <a:graphicData uri="http://schemas.openxmlformats.org/presentationml/2006/ole">
              <p:oleObj spid="_x0000_s240642" name="Equation" r:id="rId4" imgW="1473120" imgH="253800" progId="Equation.DSMT4">
                <p:embed/>
              </p:oleObj>
            </a:graphicData>
          </a:graphic>
        </p:graphicFrame>
      </p:grpSp>
      <p:cxnSp>
        <p:nvCxnSpPr>
          <p:cNvPr id="15" name="Rechte verbindingslijn met pijl 14"/>
          <p:cNvCxnSpPr/>
          <p:nvPr/>
        </p:nvCxnSpPr>
        <p:spPr bwMode="auto">
          <a:xfrm flipV="1">
            <a:off x="4800600" y="2971800"/>
            <a:ext cx="60960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kstvak 16"/>
          <p:cNvSpPr txBox="1"/>
          <p:nvPr/>
        </p:nvSpPr>
        <p:spPr>
          <a:xfrm>
            <a:off x="4038600" y="3352800"/>
            <a:ext cx="877163" cy="369332"/>
          </a:xfrm>
          <a:prstGeom prst="rect">
            <a:avLst/>
          </a:prstGeom>
          <a:solidFill>
            <a:schemeClr val="bg1"/>
          </a:solidFill>
        </p:spPr>
        <p:txBody>
          <a:bodyPr wrap="square" rtlCol="0">
            <a:spAutoFit/>
          </a:bodyPr>
          <a:lstStyle/>
          <a:p>
            <a:r>
              <a:rPr lang="nl-NL" smtClean="0">
                <a:latin typeface="+mn-lt"/>
              </a:rPr>
              <a:t>albedo</a:t>
            </a:r>
            <a:endParaRPr lang="nl-NL" dirty="0" err="1" smtClean="0">
              <a:latin typeface="+mn-lt"/>
            </a:endParaRPr>
          </a:p>
        </p:txBody>
      </p:sp>
      <p:cxnSp>
        <p:nvCxnSpPr>
          <p:cNvPr id="19" name="Rechte verbindingslijn met pijl 18"/>
          <p:cNvCxnSpPr/>
          <p:nvPr/>
        </p:nvCxnSpPr>
        <p:spPr bwMode="auto">
          <a:xfrm flipH="1" flipV="1">
            <a:off x="6172200" y="3048000"/>
            <a:ext cx="9435" cy="10022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kstvak 19"/>
          <p:cNvSpPr txBox="1"/>
          <p:nvPr/>
        </p:nvSpPr>
        <p:spPr>
          <a:xfrm>
            <a:off x="5209308" y="3962400"/>
            <a:ext cx="1903085" cy="369332"/>
          </a:xfrm>
          <a:prstGeom prst="rect">
            <a:avLst/>
          </a:prstGeom>
          <a:solidFill>
            <a:schemeClr val="bg1"/>
          </a:solidFill>
        </p:spPr>
        <p:txBody>
          <a:bodyPr wrap="none" rtlCol="0">
            <a:spAutoFit/>
          </a:bodyPr>
          <a:lstStyle/>
          <a:p>
            <a:r>
              <a:rPr lang="nl-NL" smtClean="0">
                <a:latin typeface="+mn-lt"/>
              </a:rPr>
              <a:t>Zonneconstante</a:t>
            </a:r>
            <a:endParaRPr lang="nl-NL" dirty="0" err="1" smtClean="0">
              <a:latin typeface="+mn-lt"/>
            </a:endParaRPr>
          </a:p>
        </p:txBody>
      </p:sp>
      <p:cxnSp>
        <p:nvCxnSpPr>
          <p:cNvPr id="22" name="Rechte verbindingslijn met pijl 21"/>
          <p:cNvCxnSpPr/>
          <p:nvPr/>
        </p:nvCxnSpPr>
        <p:spPr bwMode="auto">
          <a:xfrm flipH="1" flipV="1">
            <a:off x="6781800" y="2971800"/>
            <a:ext cx="6858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3" name="Tekstvak 22"/>
          <p:cNvSpPr txBox="1"/>
          <p:nvPr/>
        </p:nvSpPr>
        <p:spPr>
          <a:xfrm>
            <a:off x="7047637" y="3733800"/>
            <a:ext cx="1454309" cy="369332"/>
          </a:xfrm>
          <a:prstGeom prst="rect">
            <a:avLst/>
          </a:prstGeom>
          <a:solidFill>
            <a:schemeClr val="bg1"/>
          </a:solidFill>
        </p:spPr>
        <p:txBody>
          <a:bodyPr wrap="none" rtlCol="0">
            <a:spAutoFit/>
          </a:bodyPr>
          <a:lstStyle/>
          <a:p>
            <a:r>
              <a:rPr lang="nl-NL" smtClean="0">
                <a:latin typeface="+mn-lt"/>
              </a:rPr>
              <a:t>Straal Aarde</a:t>
            </a:r>
            <a:endParaRPr lang="nl-NL" dirty="0" err="1" smtClean="0">
              <a:latin typeface="+mn-lt"/>
            </a:endParaRPr>
          </a:p>
        </p:txBody>
      </p:sp>
      <p:sp>
        <p:nvSpPr>
          <p:cNvPr id="25" name="Rechthoek 24"/>
          <p:cNvSpPr/>
          <p:nvPr/>
        </p:nvSpPr>
        <p:spPr bwMode="auto">
          <a:xfrm>
            <a:off x="3581400" y="57912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0" name="Tekstvak 29"/>
          <p:cNvSpPr txBox="1"/>
          <p:nvPr/>
        </p:nvSpPr>
        <p:spPr>
          <a:xfrm>
            <a:off x="3890347" y="6172200"/>
            <a:ext cx="1672253" cy="369332"/>
          </a:xfrm>
          <a:prstGeom prst="rect">
            <a:avLst/>
          </a:prstGeom>
          <a:solidFill>
            <a:schemeClr val="bg1"/>
          </a:solidFill>
        </p:spPr>
        <p:txBody>
          <a:bodyPr wrap="none" rtlCol="0">
            <a:spAutoFit/>
          </a:bodyPr>
          <a:lstStyle/>
          <a:p>
            <a:r>
              <a:rPr lang="nl-NL" smtClean="0">
                <a:latin typeface="+mn-lt"/>
              </a:rPr>
              <a:t>Aardoppervlak</a:t>
            </a:r>
            <a:endParaRPr lang="nl-NL" dirty="0" err="1" smtClean="0">
              <a:latin typeface="+mn-lt"/>
            </a:endParaRPr>
          </a:p>
        </p:txBody>
      </p:sp>
      <p:sp>
        <p:nvSpPr>
          <p:cNvPr id="32" name="Tekstvak 31"/>
          <p:cNvSpPr txBox="1"/>
          <p:nvPr/>
        </p:nvSpPr>
        <p:spPr>
          <a:xfrm>
            <a:off x="5209308" y="6488668"/>
            <a:ext cx="1184940" cy="369332"/>
          </a:xfrm>
          <a:prstGeom prst="rect">
            <a:avLst/>
          </a:prstGeom>
          <a:solidFill>
            <a:schemeClr val="bg1"/>
          </a:solidFill>
        </p:spPr>
        <p:txBody>
          <a:bodyPr wrap="none" rtlCol="0">
            <a:spAutoFit/>
          </a:bodyPr>
          <a:lstStyle/>
          <a:p>
            <a:r>
              <a:rPr lang="nl-NL" smtClean="0">
                <a:latin typeface="+mn-lt"/>
              </a:rPr>
              <a:t>emissivity</a:t>
            </a:r>
            <a:endParaRPr lang="nl-NL" dirty="0" err="1" smtClean="0">
              <a:latin typeface="+mn-lt"/>
            </a:endParaRPr>
          </a:p>
        </p:txBody>
      </p:sp>
      <p:sp>
        <p:nvSpPr>
          <p:cNvPr id="34" name="Tekstvak 33"/>
          <p:cNvSpPr txBox="1"/>
          <p:nvPr/>
        </p:nvSpPr>
        <p:spPr>
          <a:xfrm>
            <a:off x="6934200" y="5791200"/>
            <a:ext cx="1428596" cy="369332"/>
          </a:xfrm>
          <a:prstGeom prst="rect">
            <a:avLst/>
          </a:prstGeom>
          <a:solidFill>
            <a:schemeClr val="bg1"/>
          </a:solidFill>
        </p:spPr>
        <p:txBody>
          <a:bodyPr wrap="none" rtlCol="0">
            <a:spAutoFit/>
          </a:bodyPr>
          <a:lstStyle/>
          <a:p>
            <a:r>
              <a:rPr lang="nl-NL" smtClean="0">
                <a:latin typeface="+mn-lt"/>
              </a:rPr>
              <a:t>temperatuur</a:t>
            </a:r>
            <a:endParaRPr lang="nl-NL" dirty="0" err="1" smtClean="0">
              <a:latin typeface="+mn-lt"/>
            </a:endParaRPr>
          </a:p>
        </p:txBody>
      </p:sp>
      <p:sp>
        <p:nvSpPr>
          <p:cNvPr id="37" name="Tekstvak 36"/>
          <p:cNvSpPr txBox="1"/>
          <p:nvPr/>
        </p:nvSpPr>
        <p:spPr>
          <a:xfrm>
            <a:off x="6477000" y="6183868"/>
            <a:ext cx="2005677" cy="646331"/>
          </a:xfrm>
          <a:prstGeom prst="rect">
            <a:avLst/>
          </a:prstGeom>
          <a:solidFill>
            <a:schemeClr val="bg1"/>
          </a:solidFill>
        </p:spPr>
        <p:txBody>
          <a:bodyPr wrap="none" rtlCol="0">
            <a:spAutoFit/>
          </a:bodyPr>
          <a:lstStyle/>
          <a:p>
            <a:r>
              <a:rPr lang="nl-NL" smtClean="0">
                <a:latin typeface="+mn-lt"/>
              </a:rPr>
              <a:t>Stefan Boltzmann</a:t>
            </a:r>
          </a:p>
          <a:p>
            <a:r>
              <a:rPr lang="nl-NL" smtClean="0">
                <a:latin typeface="+mn-lt"/>
              </a:rPr>
              <a:t>constante</a:t>
            </a:r>
            <a:endParaRPr lang="nl-NL" dirty="0" err="1" smtClean="0">
              <a:latin typeface="+mn-lt"/>
            </a:endParaRPr>
          </a:p>
        </p:txBody>
      </p:sp>
      <p:pic>
        <p:nvPicPr>
          <p:cNvPr id="240644" name="Picture 4" descr="\\vmware-host\Shared Folders\Desktop\1000px-Albedo-e_hg.svg.png"/>
          <p:cNvPicPr>
            <a:picLocks noChangeAspect="1" noChangeArrowheads="1"/>
          </p:cNvPicPr>
          <p:nvPr/>
        </p:nvPicPr>
        <p:blipFill>
          <a:blip r:embed="rId5" cstate="print"/>
          <a:srcRect/>
          <a:stretch>
            <a:fillRect/>
          </a:stretch>
        </p:blipFill>
        <p:spPr bwMode="auto">
          <a:xfrm>
            <a:off x="7236275" y="0"/>
            <a:ext cx="1907725" cy="2667000"/>
          </a:xfrm>
          <a:prstGeom prst="rect">
            <a:avLst/>
          </a:prstGeom>
          <a:noFill/>
        </p:spPr>
      </p:pic>
      <p:pic>
        <p:nvPicPr>
          <p:cNvPr id="240646" name="Picture 6" descr="\\vmware-host\Shared Folders\Desktop\974887ba0f7030f31b7b27b619afde87.png"/>
          <p:cNvPicPr>
            <a:picLocks noChangeAspect="1" noChangeArrowheads="1"/>
          </p:cNvPicPr>
          <p:nvPr/>
        </p:nvPicPr>
        <p:blipFill>
          <a:blip r:embed="rId6" cstate="print"/>
          <a:srcRect/>
          <a:stretch>
            <a:fillRect/>
          </a:stretch>
        </p:blipFill>
        <p:spPr bwMode="auto">
          <a:xfrm>
            <a:off x="533400" y="5809488"/>
            <a:ext cx="1828800" cy="438912"/>
          </a:xfrm>
          <a:prstGeom prst="rect">
            <a:avLst/>
          </a:prstGeom>
          <a:noFill/>
        </p:spPr>
      </p:pic>
      <p:pic>
        <p:nvPicPr>
          <p:cNvPr id="240647" name="Picture 7" descr="\\vmware-host\Shared Folders\Desktop\635983e6b1e1da308a82b83a4c92e3b5.png"/>
          <p:cNvPicPr>
            <a:picLocks noChangeAspect="1" noChangeArrowheads="1"/>
          </p:cNvPicPr>
          <p:nvPr/>
        </p:nvPicPr>
        <p:blipFill>
          <a:blip r:embed="rId7" cstate="print"/>
          <a:srcRect/>
          <a:stretch>
            <a:fillRect/>
          </a:stretch>
        </p:blipFill>
        <p:spPr bwMode="auto">
          <a:xfrm>
            <a:off x="533401" y="6315306"/>
            <a:ext cx="1905000" cy="390293"/>
          </a:xfrm>
          <a:prstGeom prst="rect">
            <a:avLst/>
          </a:prstGeom>
          <a:noFill/>
        </p:spPr>
      </p:pic>
      <p:sp>
        <p:nvSpPr>
          <p:cNvPr id="41" name="Rechthoek 40"/>
          <p:cNvSpPr/>
          <p:nvPr/>
        </p:nvSpPr>
        <p:spPr bwMode="auto">
          <a:xfrm>
            <a:off x="3602184" y="5257800"/>
            <a:ext cx="9144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26" name="Groep 25"/>
          <p:cNvGrpSpPr/>
          <p:nvPr/>
        </p:nvGrpSpPr>
        <p:grpSpPr>
          <a:xfrm>
            <a:off x="3657600" y="4953000"/>
            <a:ext cx="3429000" cy="609600"/>
            <a:chOff x="3087256" y="2514600"/>
            <a:chExt cx="3429000" cy="609600"/>
          </a:xfrm>
        </p:grpSpPr>
        <p:sp>
          <p:nvSpPr>
            <p:cNvPr id="27" name="Rechthoek 26"/>
            <p:cNvSpPr/>
            <p:nvPr/>
          </p:nvSpPr>
          <p:spPr bwMode="auto">
            <a:xfrm>
              <a:off x="3087256" y="2514600"/>
              <a:ext cx="3429000" cy="609600"/>
            </a:xfrm>
            <a:prstGeom prst="rect">
              <a:avLst/>
            </a:prstGeom>
            <a:solidFill>
              <a:schemeClr val="bg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8" name="Object 27"/>
            <p:cNvGraphicFramePr>
              <a:graphicFrameLocks noChangeAspect="1"/>
            </p:cNvGraphicFramePr>
            <p:nvPr/>
          </p:nvGraphicFramePr>
          <p:xfrm>
            <a:off x="3180919" y="2565400"/>
            <a:ext cx="3208337" cy="544513"/>
          </p:xfrm>
          <a:graphic>
            <a:graphicData uri="http://schemas.openxmlformats.org/presentationml/2006/ole">
              <p:oleObj spid="_x0000_s240643" name="Equation" r:id="rId8" imgW="1422360" imgH="241200" progId="Equation.DSMT4">
                <p:embed/>
              </p:oleObj>
            </a:graphicData>
          </a:graphic>
        </p:graphicFrame>
      </p:grpSp>
      <p:cxnSp>
        <p:nvCxnSpPr>
          <p:cNvPr id="29" name="Rechte verbindingslijn met pijl 28"/>
          <p:cNvCxnSpPr/>
          <p:nvPr/>
        </p:nvCxnSpPr>
        <p:spPr bwMode="auto">
          <a:xfrm flipV="1">
            <a:off x="4648200" y="5486400"/>
            <a:ext cx="609600" cy="762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 name="Rechte verbindingslijn met pijl 30"/>
          <p:cNvCxnSpPr>
            <a:stCxn id="32" idx="0"/>
          </p:cNvCxnSpPr>
          <p:nvPr/>
        </p:nvCxnSpPr>
        <p:spPr bwMode="auto">
          <a:xfrm flipV="1">
            <a:off x="5801778" y="5486400"/>
            <a:ext cx="349639" cy="10022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Rechte verbindingslijn met pijl 32"/>
          <p:cNvCxnSpPr/>
          <p:nvPr/>
        </p:nvCxnSpPr>
        <p:spPr bwMode="auto">
          <a:xfrm flipH="1" flipV="1">
            <a:off x="6781800" y="5410200"/>
            <a:ext cx="68580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Rechte verbindingslijn met pijl 34"/>
          <p:cNvCxnSpPr/>
          <p:nvPr/>
        </p:nvCxnSpPr>
        <p:spPr bwMode="auto">
          <a:xfrm flipH="1" flipV="1">
            <a:off x="6553200" y="5486400"/>
            <a:ext cx="3048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ChangeArrowheads="1"/>
          </p:cNvSpPr>
          <p:nvPr/>
        </p:nvSpPr>
        <p:spPr bwMode="auto">
          <a:xfrm>
            <a:off x="2286000" y="5715000"/>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Overzicht van de eerste lezing</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smtClean="0">
                <a:latin typeface="Calibri" pitchFamily="34" charset="0"/>
                <a:cs typeface="Calibri" pitchFamily="34" charset="0"/>
              </a:rPr>
              <a:t>Waar gaat deze cursus over?</a:t>
            </a:r>
            <a:endParaRPr lang="en-US" dirty="0">
              <a:latin typeface="Calibri" pitchFamily="34" charset="0"/>
              <a:cs typeface="Calibri" pitchFamily="34" charset="0"/>
            </a:endParaRPr>
          </a:p>
        </p:txBody>
      </p:sp>
      <p:sp>
        <p:nvSpPr>
          <p:cNvPr id="19" name="TextBox 18"/>
          <p:cNvSpPr txBox="1"/>
          <p:nvPr/>
        </p:nvSpPr>
        <p:spPr>
          <a:xfrm>
            <a:off x="533400" y="1828800"/>
            <a:ext cx="7543800" cy="1477328"/>
          </a:xfrm>
          <a:prstGeom prst="rect">
            <a:avLst/>
          </a:prstGeom>
          <a:noFill/>
        </p:spPr>
        <p:txBody>
          <a:bodyPr>
            <a:spAutoFit/>
          </a:bodyPr>
          <a:lstStyle/>
          <a:p>
            <a:pPr>
              <a:defRPr/>
            </a:pPr>
            <a:r>
              <a:rPr lang="en-US" smtClean="0">
                <a:latin typeface="Calibri" pitchFamily="34" charset="0"/>
                <a:cs typeface="Calibri" pitchFamily="34" charset="0"/>
              </a:rPr>
              <a:t>Logistieke details</a:t>
            </a:r>
          </a:p>
          <a:p>
            <a:pPr>
              <a:defRPr/>
            </a:pPr>
            <a:r>
              <a:rPr lang="en-US" smtClean="0">
                <a:latin typeface="Calibri" pitchFamily="34" charset="0"/>
                <a:cs typeface="Calibri" pitchFamily="34" charset="0"/>
              </a:rPr>
              <a:t>     - Boeken die nuttig kunnen zijn</a:t>
            </a:r>
            <a:endParaRPr lang="en-US" dirty="0">
              <a:latin typeface="Calibri" pitchFamily="34" charset="0"/>
              <a:cs typeface="Calibri" pitchFamily="34" charset="0"/>
            </a:endParaRPr>
          </a:p>
          <a:p>
            <a:pPr>
              <a:defRPr/>
            </a:pPr>
            <a:r>
              <a:rPr lang="en-US" smtClean="0">
                <a:latin typeface="Calibri" pitchFamily="34" charset="0"/>
                <a:cs typeface="Calibri" pitchFamily="34" charset="0"/>
              </a:rPr>
              <a:t>     - Huiswerk: elke week; inleveren tijdens volgend college</a:t>
            </a:r>
          </a:p>
          <a:p>
            <a:pPr>
              <a:defRPr/>
            </a:pPr>
            <a:r>
              <a:rPr lang="en-US" smtClean="0">
                <a:latin typeface="Calibri" pitchFamily="34" charset="0"/>
                <a:cs typeface="Calibri" pitchFamily="34" charset="0"/>
              </a:rPr>
              <a:t>     - Website: presentaties, huiswerk, achtergrond-informatie</a:t>
            </a:r>
          </a:p>
          <a:p>
            <a:pPr>
              <a:defRPr/>
            </a:pPr>
            <a:r>
              <a:rPr lang="en-US" smtClean="0">
                <a:latin typeface="Calibri" pitchFamily="34" charset="0"/>
                <a:cs typeface="Calibri" pitchFamily="34" charset="0"/>
              </a:rPr>
              <a:t>     - Dictaat en handouts</a:t>
            </a:r>
          </a:p>
        </p:txBody>
      </p:sp>
      <p:sp>
        <p:nvSpPr>
          <p:cNvPr id="22" name="TextBox 21"/>
          <p:cNvSpPr txBox="1"/>
          <p:nvPr/>
        </p:nvSpPr>
        <p:spPr>
          <a:xfrm>
            <a:off x="533400" y="3387636"/>
            <a:ext cx="7315200" cy="369332"/>
          </a:xfrm>
          <a:prstGeom prst="rect">
            <a:avLst/>
          </a:prstGeom>
          <a:noFill/>
        </p:spPr>
        <p:txBody>
          <a:bodyPr>
            <a:spAutoFit/>
          </a:bodyPr>
          <a:lstStyle/>
          <a:p>
            <a:pPr>
              <a:defRPr/>
            </a:pPr>
            <a:r>
              <a:rPr lang="en-US" smtClean="0">
                <a:latin typeface="Calibri" pitchFamily="34" charset="0"/>
                <a:cs typeface="Calibri" pitchFamily="34" charset="0"/>
              </a:rPr>
              <a:t>Wat is energie?</a:t>
            </a:r>
            <a:endParaRPr lang="en-US" dirty="0">
              <a:latin typeface="Calibri" pitchFamily="34" charset="0"/>
              <a:cs typeface="Calibri" pitchFamily="34" charset="0"/>
            </a:endParaRPr>
          </a:p>
        </p:txBody>
      </p:sp>
      <p:sp>
        <p:nvSpPr>
          <p:cNvPr id="14" name="TextBox 13"/>
          <p:cNvSpPr txBox="1"/>
          <p:nvPr/>
        </p:nvSpPr>
        <p:spPr>
          <a:xfrm>
            <a:off x="533400" y="3921036"/>
            <a:ext cx="5257800" cy="369332"/>
          </a:xfrm>
          <a:prstGeom prst="rect">
            <a:avLst/>
          </a:prstGeom>
          <a:noFill/>
        </p:spPr>
        <p:txBody>
          <a:bodyPr>
            <a:spAutoFit/>
          </a:bodyPr>
          <a:lstStyle/>
          <a:p>
            <a:pPr>
              <a:defRPr/>
            </a:pPr>
            <a:r>
              <a:rPr lang="en-US" smtClean="0">
                <a:latin typeface="Calibri" pitchFamily="34" charset="0"/>
                <a:cs typeface="Calibri" pitchFamily="34" charset="0"/>
              </a:rPr>
              <a:t>Persoonlijke benadering</a:t>
            </a:r>
            <a:endParaRPr lang="en-US" dirty="0">
              <a:latin typeface="Calibri" pitchFamily="34" charset="0"/>
              <a:cs typeface="Calibri" pitchFamily="34" charset="0"/>
            </a:endParaRPr>
          </a:p>
        </p:txBody>
      </p:sp>
      <p:pic>
        <p:nvPicPr>
          <p:cNvPr id="147457" name="Picture 1"/>
          <p:cNvPicPr>
            <a:picLocks noChangeAspect="1" noChangeArrowheads="1"/>
          </p:cNvPicPr>
          <p:nvPr/>
        </p:nvPicPr>
        <p:blipFill>
          <a:blip r:embed="rId3" cstate="print"/>
          <a:srcRect/>
          <a:stretch>
            <a:fillRect/>
          </a:stretch>
        </p:blipFill>
        <p:spPr bwMode="auto">
          <a:xfrm>
            <a:off x="3429000" y="3962400"/>
            <a:ext cx="5344733" cy="2286000"/>
          </a:xfrm>
          <a:prstGeom prst="rect">
            <a:avLst/>
          </a:prstGeom>
          <a:noFill/>
          <a:ln w="9525">
            <a:noFill/>
            <a:miter lim="800000"/>
            <a:headEnd/>
            <a:tailEnd/>
          </a:ln>
        </p:spPr>
      </p:pic>
      <p:sp>
        <p:nvSpPr>
          <p:cNvPr id="24" name="Tekstvak 23"/>
          <p:cNvSpPr txBox="1"/>
          <p:nvPr/>
        </p:nvSpPr>
        <p:spPr>
          <a:xfrm>
            <a:off x="3378572" y="6276201"/>
            <a:ext cx="5434501" cy="276999"/>
          </a:xfrm>
          <a:prstGeom prst="rect">
            <a:avLst/>
          </a:prstGeom>
          <a:noFill/>
        </p:spPr>
        <p:txBody>
          <a:bodyPr wrap="none" rtlCol="0">
            <a:spAutoFit/>
          </a:bodyPr>
          <a:lstStyle/>
          <a:p>
            <a:r>
              <a:rPr lang="nl-NL" sz="1200" smtClean="0">
                <a:latin typeface="+mn-lt"/>
              </a:rPr>
              <a:t>Deze boeken zijn niet perse nodig, maar geven goede achtergrond informatie</a:t>
            </a:r>
            <a:endParaRPr lang="nl-NL" sz="1200" dirty="0" err="1" smtClean="0">
              <a:latin typeface="+mn-lt"/>
            </a:endParaRPr>
          </a:p>
        </p:txBody>
      </p:sp>
      <p:sp>
        <p:nvSpPr>
          <p:cNvPr id="26" name="TextBox 13"/>
          <p:cNvSpPr txBox="1"/>
          <p:nvPr/>
        </p:nvSpPr>
        <p:spPr>
          <a:xfrm>
            <a:off x="533400" y="4431268"/>
            <a:ext cx="5257800" cy="369332"/>
          </a:xfrm>
          <a:prstGeom prst="rect">
            <a:avLst/>
          </a:prstGeom>
          <a:noFill/>
        </p:spPr>
        <p:txBody>
          <a:bodyPr>
            <a:spAutoFit/>
          </a:bodyPr>
          <a:lstStyle/>
          <a:p>
            <a:pPr>
              <a:defRPr/>
            </a:pPr>
            <a:r>
              <a:rPr lang="en-US" smtClean="0">
                <a:latin typeface="Calibri" pitchFamily="34" charset="0"/>
                <a:cs typeface="Calibri" pitchFamily="34" charset="0"/>
              </a:rPr>
              <a:t>Meeneem-tentamen</a:t>
            </a:r>
            <a:endParaRPr lang="en-US" dirty="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heckerboard(across)">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14"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0-dimensionaal klimaatmodel</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6781800" cy="4495800"/>
          </a:xfrm>
        </p:spPr>
        <p:txBody>
          <a:bodyPr/>
          <a:lstStyle/>
          <a:p>
            <a:r>
              <a:rPr lang="en-US" sz="1800" b="0" smtClean="0">
                <a:latin typeface="Calibri" pitchFamily="34" charset="0"/>
                <a:cs typeface="Calibri" pitchFamily="34" charset="0"/>
              </a:rPr>
              <a:t>Bereken de temperatuur van de Aarde</a:t>
            </a:r>
          </a:p>
          <a:p>
            <a:pPr lvl="1"/>
            <a:r>
              <a:rPr lang="en-US" sz="1400" b="0" smtClean="0">
                <a:latin typeface="Calibri" pitchFamily="34" charset="0"/>
                <a:cs typeface="Calibri" pitchFamily="34" charset="0"/>
              </a:rPr>
              <a:t>Beschouw evenwichtstoestand</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Gebruik parameters</a:t>
            </a:r>
          </a:p>
          <a:p>
            <a:pPr lvl="1"/>
            <a:r>
              <a:rPr lang="en-US" sz="1400" b="0" smtClean="0">
                <a:latin typeface="Calibri" pitchFamily="34" charset="0"/>
                <a:cs typeface="Calibri" pitchFamily="34" charset="0"/>
              </a:rPr>
              <a:t>Albedo van Aarde = 0.3</a:t>
            </a:r>
          </a:p>
          <a:p>
            <a:pPr lvl="1"/>
            <a:r>
              <a:rPr lang="en-US" sz="1400" b="0" smtClean="0">
                <a:latin typeface="Calibri" pitchFamily="34" charset="0"/>
                <a:cs typeface="Calibri" pitchFamily="34" charset="0"/>
              </a:rPr>
              <a:t>Zonneconstante = 1367 W/m</a:t>
            </a:r>
            <a:r>
              <a:rPr lang="en-US" sz="1400" b="0" baseline="30000" smtClean="0">
                <a:latin typeface="Calibri" pitchFamily="34" charset="0"/>
                <a:cs typeface="Calibri" pitchFamily="34" charset="0"/>
              </a:rPr>
              <a:t>2</a:t>
            </a:r>
          </a:p>
          <a:p>
            <a:pPr lvl="1"/>
            <a:r>
              <a:rPr lang="en-US" sz="1400" b="0" smtClean="0">
                <a:latin typeface="Calibri" pitchFamily="34" charset="0"/>
                <a:cs typeface="Calibri" pitchFamily="34" charset="0"/>
              </a:rPr>
              <a:t>Straal van Aarde = 6.371 x 10</a:t>
            </a:r>
            <a:r>
              <a:rPr lang="en-US" sz="1400" b="0" baseline="30000" smtClean="0">
                <a:latin typeface="Calibri" pitchFamily="34" charset="0"/>
                <a:cs typeface="Calibri" pitchFamily="34" charset="0"/>
              </a:rPr>
              <a:t>6</a:t>
            </a:r>
            <a:r>
              <a:rPr lang="en-US" sz="1400" b="0" smtClean="0">
                <a:latin typeface="Calibri" pitchFamily="34" charset="0"/>
                <a:cs typeface="Calibri" pitchFamily="34" charset="0"/>
              </a:rPr>
              <a:t> m</a:t>
            </a:r>
          </a:p>
          <a:p>
            <a:pPr lvl="1"/>
            <a:r>
              <a:rPr lang="en-US" sz="1400" b="0" smtClean="0">
                <a:latin typeface="Calibri" pitchFamily="34" charset="0"/>
                <a:cs typeface="Calibri" pitchFamily="34" charset="0"/>
              </a:rPr>
              <a:t>Stefan Boltzmann constante = 5.67 x 10</a:t>
            </a:r>
            <a:r>
              <a:rPr lang="en-US" sz="1400" b="0" baseline="30000" smtClean="0">
                <a:latin typeface="Calibri" pitchFamily="34" charset="0"/>
                <a:cs typeface="Calibri" pitchFamily="34" charset="0"/>
              </a:rPr>
              <a:t>-8</a:t>
            </a:r>
            <a:r>
              <a:rPr lang="en-US" sz="1400" b="0" smtClean="0">
                <a:latin typeface="Calibri" pitchFamily="34" charset="0"/>
                <a:cs typeface="Calibri" pitchFamily="34" charset="0"/>
              </a:rPr>
              <a:t> J/(K</a:t>
            </a:r>
            <a:r>
              <a:rPr lang="en-US" sz="1400" b="0" baseline="30000" smtClean="0">
                <a:latin typeface="Calibri" pitchFamily="34" charset="0"/>
                <a:cs typeface="Calibri" pitchFamily="34" charset="0"/>
              </a:rPr>
              <a:t>4</a:t>
            </a:r>
            <a:r>
              <a:rPr lang="en-US" sz="1400" b="0" smtClean="0">
                <a:latin typeface="Calibri" pitchFamily="34" charset="0"/>
                <a:cs typeface="Calibri" pitchFamily="34" charset="0"/>
              </a:rPr>
              <a:t>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s)</a:t>
            </a:r>
          </a:p>
          <a:p>
            <a:pPr lvl="1"/>
            <a:r>
              <a:rPr lang="en-US" sz="1400" b="0" smtClean="0">
                <a:latin typeface="Calibri" pitchFamily="34" charset="0"/>
                <a:cs typeface="Calibri" pitchFamily="34" charset="0"/>
              </a:rPr>
              <a:t>Effectieve emissiviteit = 0.612</a:t>
            </a:r>
          </a:p>
          <a:p>
            <a:r>
              <a:rPr lang="en-US" sz="1800" b="0" smtClean="0">
                <a:latin typeface="Calibri" pitchFamily="34" charset="0"/>
                <a:cs typeface="Calibri" pitchFamily="34" charset="0"/>
              </a:rPr>
              <a:t>Gemiddelde temperatuur wordt dan 285 K of 15 </a:t>
            </a:r>
            <a:r>
              <a:rPr lang="en-US" sz="1800" b="0" baseline="30000" smtClean="0">
                <a:latin typeface="Calibri" pitchFamily="34" charset="0"/>
                <a:cs typeface="Calibri" pitchFamily="34" charset="0"/>
              </a:rPr>
              <a:t>o</a:t>
            </a:r>
            <a:r>
              <a:rPr lang="en-US" sz="1800" b="0" smtClean="0">
                <a:latin typeface="Calibri" pitchFamily="34" charset="0"/>
                <a:cs typeface="Calibri" pitchFamily="34" charset="0"/>
              </a:rPr>
              <a:t>C</a:t>
            </a:r>
          </a:p>
          <a:p>
            <a:pPr lvl="1"/>
            <a:r>
              <a:rPr lang="en-US" sz="1400" b="0" smtClean="0">
                <a:latin typeface="Calibri" pitchFamily="34" charset="0"/>
                <a:cs typeface="Calibri" pitchFamily="34" charset="0"/>
              </a:rPr>
              <a:t>De waarde van IPCC is 255 K of -18 oC voor </a:t>
            </a:r>
            <a:r>
              <a:rPr lang="en-US" sz="1400" b="0" smtClean="0">
                <a:latin typeface="Symbol" pitchFamily="18" charset="2"/>
                <a:cs typeface="Calibri" pitchFamily="34" charset="0"/>
              </a:rPr>
              <a:t>e = 1</a:t>
            </a:r>
          </a:p>
          <a:p>
            <a:pPr>
              <a:buNone/>
            </a:pPr>
            <a:endParaRPr lang="en-US" sz="1800" b="0" smtClean="0">
              <a:latin typeface="Calibri" pitchFamily="34" charset="0"/>
              <a:cs typeface="Calibri" pitchFamily="34" charset="0"/>
            </a:endParaRPr>
          </a:p>
        </p:txBody>
      </p:sp>
      <p:pic>
        <p:nvPicPr>
          <p:cNvPr id="240645" name="Picture 5" descr="\\vmware-host\Shared Folders\Desktop\Ceres_2003_2004_clear_sky_total_sky_albedo.png"/>
          <p:cNvPicPr>
            <a:picLocks noChangeAspect="1" noChangeArrowheads="1"/>
          </p:cNvPicPr>
          <p:nvPr/>
        </p:nvPicPr>
        <p:blipFill>
          <a:blip r:embed="rId4" cstate="print"/>
          <a:srcRect/>
          <a:stretch>
            <a:fillRect/>
          </a:stretch>
        </p:blipFill>
        <p:spPr bwMode="auto">
          <a:xfrm>
            <a:off x="6096000" y="3302925"/>
            <a:ext cx="3048000" cy="3555076"/>
          </a:xfrm>
          <a:prstGeom prst="rect">
            <a:avLst/>
          </a:prstGeom>
          <a:noFill/>
        </p:spPr>
      </p:pic>
      <p:graphicFrame>
        <p:nvGraphicFramePr>
          <p:cNvPr id="39" name="Object 38"/>
          <p:cNvGraphicFramePr>
            <a:graphicFrameLocks noChangeAspect="1"/>
          </p:cNvGraphicFramePr>
          <p:nvPr/>
        </p:nvGraphicFramePr>
        <p:xfrm>
          <a:off x="1295400" y="1828800"/>
          <a:ext cx="2263775" cy="544512"/>
        </p:xfrm>
        <a:graphic>
          <a:graphicData uri="http://schemas.openxmlformats.org/presentationml/2006/ole">
            <p:oleObj spid="_x0000_s241668" name="Equation" r:id="rId5" imgW="1002960" imgH="241200" progId="Equation.DSMT4">
              <p:embed/>
            </p:oleObj>
          </a:graphicData>
        </a:graphic>
      </p:graphicFrame>
      <p:graphicFrame>
        <p:nvGraphicFramePr>
          <p:cNvPr id="241669" name="Object 5"/>
          <p:cNvGraphicFramePr>
            <a:graphicFrameLocks noChangeAspect="1"/>
          </p:cNvGraphicFramePr>
          <p:nvPr/>
        </p:nvGraphicFramePr>
        <p:xfrm>
          <a:off x="4705350" y="1792288"/>
          <a:ext cx="4098925" cy="515937"/>
        </p:xfrm>
        <a:graphic>
          <a:graphicData uri="http://schemas.openxmlformats.org/presentationml/2006/ole">
            <p:oleObj spid="_x0000_s241669" name="Equation" r:id="rId6" imgW="1815840" imgH="228600" progId="Equation.DSMT4">
              <p:embed/>
            </p:oleObj>
          </a:graphicData>
        </a:graphic>
      </p:graphicFrame>
      <p:grpSp>
        <p:nvGrpSpPr>
          <p:cNvPr id="42" name="Groep 41"/>
          <p:cNvGrpSpPr/>
          <p:nvPr/>
        </p:nvGrpSpPr>
        <p:grpSpPr>
          <a:xfrm>
            <a:off x="3276600" y="2496128"/>
            <a:ext cx="2286000" cy="1009072"/>
            <a:chOff x="4495800" y="2438400"/>
            <a:chExt cx="2286000" cy="1009072"/>
          </a:xfrm>
        </p:grpSpPr>
        <p:sp>
          <p:nvSpPr>
            <p:cNvPr id="27" name="Rechthoek 26"/>
            <p:cNvSpPr/>
            <p:nvPr/>
          </p:nvSpPr>
          <p:spPr bwMode="auto">
            <a:xfrm>
              <a:off x="4495800" y="2456872"/>
              <a:ext cx="2286000" cy="990600"/>
            </a:xfrm>
            <a:prstGeom prst="rect">
              <a:avLst/>
            </a:prstGeom>
            <a:solidFill>
              <a:schemeClr val="bg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41670" name="Object 6"/>
            <p:cNvGraphicFramePr>
              <a:graphicFrameLocks noChangeAspect="1"/>
            </p:cNvGraphicFramePr>
            <p:nvPr/>
          </p:nvGraphicFramePr>
          <p:xfrm>
            <a:off x="4572000" y="2438400"/>
            <a:ext cx="2178050" cy="1003300"/>
          </p:xfrm>
          <a:graphic>
            <a:graphicData uri="http://schemas.openxmlformats.org/presentationml/2006/ole">
              <p:oleObj spid="_x0000_s241670" name="Equation" r:id="rId7" imgW="965160" imgH="444240" progId="Equation.DSMT4">
                <p:embed/>
              </p:oleObj>
            </a:graphicData>
          </a:graphic>
        </p:graphicFrame>
      </p:grpSp>
      <p:cxnSp>
        <p:nvCxnSpPr>
          <p:cNvPr id="41" name="Rechte verbindingslijn met pijl 40"/>
          <p:cNvCxnSpPr/>
          <p:nvPr/>
        </p:nvCxnSpPr>
        <p:spPr bwMode="auto">
          <a:xfrm>
            <a:off x="3657600" y="2057400"/>
            <a:ext cx="6096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3" name="Tekstvak 42"/>
          <p:cNvSpPr txBox="1"/>
          <p:nvPr/>
        </p:nvSpPr>
        <p:spPr>
          <a:xfrm>
            <a:off x="1775072" y="6367790"/>
            <a:ext cx="4701928" cy="261610"/>
          </a:xfrm>
          <a:prstGeom prst="rect">
            <a:avLst/>
          </a:prstGeom>
          <a:noFill/>
        </p:spPr>
        <p:txBody>
          <a:bodyPr wrap="none" rtlCol="0">
            <a:spAutoFit/>
          </a:bodyPr>
          <a:lstStyle/>
          <a:p>
            <a:r>
              <a:rPr lang="nl-NL" sz="1100" smtClean="0">
                <a:latin typeface="+mn-lt"/>
              </a:rPr>
              <a:t>http://gdata1.sci.gsfc.nasa.gov/daac-bin/G3/gui.cgi?instance_id=CERES</a:t>
            </a:r>
            <a:endParaRPr lang="nl-NL" sz="1100" dirty="0" err="1" smtClean="0">
              <a:latin typeface="+mn-lt"/>
            </a:endParaRPr>
          </a:p>
        </p:txBody>
      </p:sp>
      <p:sp>
        <p:nvSpPr>
          <p:cNvPr id="44" name="Tekstvak 43"/>
          <p:cNvSpPr txBox="1"/>
          <p:nvPr/>
        </p:nvSpPr>
        <p:spPr>
          <a:xfrm>
            <a:off x="1762874" y="6139190"/>
            <a:ext cx="2351926" cy="261610"/>
          </a:xfrm>
          <a:prstGeom prst="rect">
            <a:avLst/>
          </a:prstGeom>
          <a:noFill/>
        </p:spPr>
        <p:txBody>
          <a:bodyPr wrap="none" rtlCol="0">
            <a:spAutoFit/>
          </a:bodyPr>
          <a:lstStyle/>
          <a:p>
            <a:r>
              <a:rPr lang="nl-NL" sz="1100" smtClean="0">
                <a:latin typeface="+mn-lt"/>
              </a:rPr>
              <a:t>http://daac.gsfc.nasa.gov/giovanni/</a:t>
            </a:r>
            <a:endParaRPr lang="nl-NL" sz="1100" dirty="0" err="1" smtClean="0">
              <a:latin typeface="+mn-lt"/>
            </a:endParaRPr>
          </a:p>
        </p:txBody>
      </p:sp>
      <p:pic>
        <p:nvPicPr>
          <p:cNvPr id="241671" name="Picture 7" descr="\\vmware-host\Shared Folders\Desktop\Clean_Room.jpg"/>
          <p:cNvPicPr>
            <a:picLocks noChangeAspect="1" noChangeArrowheads="1"/>
          </p:cNvPicPr>
          <p:nvPr/>
        </p:nvPicPr>
        <p:blipFill>
          <a:blip r:embed="rId8" cstate="print"/>
          <a:srcRect/>
          <a:stretch>
            <a:fillRect/>
          </a:stretch>
        </p:blipFill>
        <p:spPr bwMode="auto">
          <a:xfrm>
            <a:off x="7620000" y="2590800"/>
            <a:ext cx="1319213" cy="128705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Een gedetailleerd beeld</a:t>
            </a:r>
            <a:endParaRPr lang="en-US" i="1" kern="1200" dirty="0" smtClean="0">
              <a:solidFill>
                <a:srgbClr val="000099"/>
              </a:solidFill>
              <a:ea typeface="+mn-ea"/>
              <a:cs typeface="+mn-cs"/>
            </a:endParaRPr>
          </a:p>
        </p:txBody>
      </p:sp>
      <p:pic>
        <p:nvPicPr>
          <p:cNvPr id="242693" name="Picture 5"/>
          <p:cNvPicPr>
            <a:picLocks noChangeAspect="1" noChangeArrowheads="1"/>
          </p:cNvPicPr>
          <p:nvPr/>
        </p:nvPicPr>
        <p:blipFill>
          <a:blip r:embed="rId3" cstate="print"/>
          <a:srcRect/>
          <a:stretch>
            <a:fillRect/>
          </a:stretch>
        </p:blipFill>
        <p:spPr bwMode="auto">
          <a:xfrm>
            <a:off x="1219200" y="1215823"/>
            <a:ext cx="7924800" cy="56421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0-dimensionaal klimaatmodel</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6934200" cy="4800600"/>
          </a:xfrm>
        </p:spPr>
        <p:txBody>
          <a:bodyPr/>
          <a:lstStyle/>
          <a:p>
            <a:r>
              <a:rPr lang="en-US" sz="1800" b="0" smtClean="0">
                <a:latin typeface="Calibri" pitchFamily="34" charset="0"/>
                <a:cs typeface="Calibri" pitchFamily="34" charset="0"/>
              </a:rPr>
              <a:t>Wat gebeurt er met de temperatuur als parameters veranderen?</a:t>
            </a:r>
          </a:p>
          <a:p>
            <a:r>
              <a:rPr lang="en-US" sz="1800" b="0" smtClean="0">
                <a:latin typeface="Calibri" pitchFamily="34" charset="0"/>
                <a:cs typeface="Calibri" pitchFamily="34" charset="0"/>
              </a:rPr>
              <a:t>Met hoeveel procent moeten de parameters veranderen om de temperatuur 1 </a:t>
            </a:r>
            <a:r>
              <a:rPr lang="en-US" sz="1800" b="0" baseline="30000" smtClean="0">
                <a:latin typeface="Calibri" pitchFamily="34" charset="0"/>
                <a:cs typeface="Calibri" pitchFamily="34" charset="0"/>
              </a:rPr>
              <a:t>o</a:t>
            </a:r>
            <a:r>
              <a:rPr lang="en-US" sz="1800" b="0" smtClean="0">
                <a:latin typeface="Calibri" pitchFamily="34" charset="0"/>
                <a:cs typeface="Calibri" pitchFamily="34" charset="0"/>
              </a:rPr>
              <a:t>C te laten stijgen?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Een 1.4% toename van de Zonneconstante of afname van de effectieve emissiviteit veroorzaakt een temperatuurstijging van 1 </a:t>
            </a:r>
            <a:r>
              <a:rPr lang="en-US" sz="1800" b="0" baseline="30000" smtClean="0">
                <a:latin typeface="Calibri" pitchFamily="34" charset="0"/>
                <a:cs typeface="Calibri" pitchFamily="34" charset="0"/>
              </a:rPr>
              <a:t>o</a:t>
            </a:r>
            <a:r>
              <a:rPr lang="en-US" sz="1800" b="0" smtClean="0">
                <a:latin typeface="Calibri" pitchFamily="34" charset="0"/>
                <a:cs typeface="Calibri" pitchFamily="34" charset="0"/>
              </a:rPr>
              <a:t>C</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400" b="0" smtClean="0">
              <a:latin typeface="Calibri" pitchFamily="34" charset="0"/>
              <a:cs typeface="Calibri" pitchFamily="34" charset="0"/>
            </a:endParaRPr>
          </a:p>
          <a:p>
            <a:endParaRPr lang="en-US" sz="1400" b="0" smtClean="0">
              <a:latin typeface="Calibri" pitchFamily="34" charset="0"/>
              <a:cs typeface="Calibri" pitchFamily="34" charset="0"/>
            </a:endParaRPr>
          </a:p>
          <a:p>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Een 3.2% afname van de albedo leidt tot een stijging van 1 </a:t>
            </a:r>
            <a:r>
              <a:rPr lang="en-US" sz="1800" b="0" baseline="30000" smtClean="0">
                <a:latin typeface="Calibri" pitchFamily="34" charset="0"/>
                <a:cs typeface="Calibri" pitchFamily="34" charset="0"/>
              </a:rPr>
              <a:t>o</a:t>
            </a:r>
            <a:r>
              <a:rPr lang="en-US" sz="1800" b="0" smtClean="0">
                <a:latin typeface="Calibri" pitchFamily="34" charset="0"/>
                <a:cs typeface="Calibri" pitchFamily="34" charset="0"/>
              </a:rPr>
              <a:t>C</a:t>
            </a:r>
            <a:endParaRPr lang="en-US" sz="14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p:txBody>
      </p:sp>
      <p:pic>
        <p:nvPicPr>
          <p:cNvPr id="244741" name="Picture 5"/>
          <p:cNvPicPr>
            <a:picLocks noChangeAspect="1" noChangeArrowheads="1"/>
          </p:cNvPicPr>
          <p:nvPr/>
        </p:nvPicPr>
        <p:blipFill>
          <a:blip r:embed="rId3" cstate="print"/>
          <a:srcRect/>
          <a:stretch>
            <a:fillRect/>
          </a:stretch>
        </p:blipFill>
        <p:spPr bwMode="auto">
          <a:xfrm>
            <a:off x="4572000" y="1981200"/>
            <a:ext cx="2732559" cy="1376363"/>
          </a:xfrm>
          <a:prstGeom prst="rect">
            <a:avLst/>
          </a:prstGeom>
          <a:noFill/>
          <a:ln w="9525">
            <a:noFill/>
            <a:miter lim="800000"/>
            <a:headEnd/>
            <a:tailEnd/>
          </a:ln>
        </p:spPr>
      </p:pic>
      <p:pic>
        <p:nvPicPr>
          <p:cNvPr id="244742" name="Picture 6"/>
          <p:cNvPicPr>
            <a:picLocks noChangeAspect="1" noChangeArrowheads="1"/>
          </p:cNvPicPr>
          <p:nvPr/>
        </p:nvPicPr>
        <p:blipFill>
          <a:blip r:embed="rId4" cstate="print"/>
          <a:srcRect/>
          <a:stretch>
            <a:fillRect/>
          </a:stretch>
        </p:blipFill>
        <p:spPr bwMode="auto">
          <a:xfrm>
            <a:off x="3900488" y="4135251"/>
            <a:ext cx="4100512" cy="1263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Beperkingen van ons klimaatmodel</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791200" cy="4495800"/>
          </a:xfrm>
        </p:spPr>
        <p:txBody>
          <a:bodyPr/>
          <a:lstStyle/>
          <a:p>
            <a:r>
              <a:rPr lang="en-US" sz="1800" b="0" smtClean="0">
                <a:latin typeface="Calibri" pitchFamily="34" charset="0"/>
                <a:cs typeface="Calibri" pitchFamily="34" charset="0"/>
              </a:rPr>
              <a:t>De Aarde is niet homogeen. Het model verwaarloost effecten van</a:t>
            </a:r>
          </a:p>
          <a:p>
            <a:pPr lvl="1"/>
            <a:r>
              <a:rPr lang="en-US" sz="1400" b="0" smtClean="0">
                <a:latin typeface="Calibri" pitchFamily="34" charset="0"/>
                <a:cs typeface="Calibri" pitchFamily="34" charset="0"/>
              </a:rPr>
              <a:t>Latitude (hoekafstand tot Evenaar)</a:t>
            </a:r>
          </a:p>
          <a:p>
            <a:pPr lvl="1"/>
            <a:r>
              <a:rPr lang="en-US" sz="1400" b="0" smtClean="0">
                <a:latin typeface="Calibri" pitchFamily="34" charset="0"/>
                <a:cs typeface="Calibri" pitchFamily="34" charset="0"/>
              </a:rPr>
              <a:t>Oceanen, landmassa’s</a:t>
            </a:r>
          </a:p>
          <a:p>
            <a:pPr lvl="1"/>
            <a:r>
              <a:rPr lang="en-US" sz="1400" b="0" smtClean="0">
                <a:latin typeface="Calibri" pitchFamily="34" charset="0"/>
                <a:cs typeface="Calibri" pitchFamily="34" charset="0"/>
              </a:rPr>
              <a:t>Wolken</a:t>
            </a:r>
          </a:p>
          <a:p>
            <a:pPr lvl="1"/>
            <a:r>
              <a:rPr lang="en-US" sz="1400" b="0" smtClean="0">
                <a:latin typeface="Calibri" pitchFamily="34" charset="0"/>
                <a:cs typeface="Calibri" pitchFamily="34" charset="0"/>
              </a:rPr>
              <a:t>Etc.</a:t>
            </a:r>
          </a:p>
          <a:p>
            <a:r>
              <a:rPr lang="en-US" sz="1800" b="0" smtClean="0">
                <a:latin typeface="Calibri" pitchFamily="34" charset="0"/>
                <a:cs typeface="Calibri" pitchFamily="34" charset="0"/>
              </a:rPr>
              <a:t>Het model negeert volledig elk energietransport binnen de Aarde en haar atmosfeer</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5762" name="Picture 2"/>
          <p:cNvPicPr>
            <a:picLocks noChangeAspect="1" noChangeArrowheads="1"/>
          </p:cNvPicPr>
          <p:nvPr/>
        </p:nvPicPr>
        <p:blipFill>
          <a:blip r:embed="rId3" cstate="print"/>
          <a:srcRect/>
          <a:stretch>
            <a:fillRect/>
          </a:stretch>
        </p:blipFill>
        <p:spPr bwMode="auto">
          <a:xfrm>
            <a:off x="6781800" y="2390775"/>
            <a:ext cx="2162912" cy="4467225"/>
          </a:xfrm>
          <a:prstGeom prst="rect">
            <a:avLst/>
          </a:prstGeom>
          <a:noFill/>
          <a:ln w="9525">
            <a:noFill/>
            <a:miter lim="800000"/>
            <a:headEnd/>
            <a:tailEnd/>
          </a:ln>
        </p:spPr>
      </p:pic>
      <p:pic>
        <p:nvPicPr>
          <p:cNvPr id="245763" name="Picture 3" descr="\\vmware-host\Shared Folders\Desktop\777px-Annual_Average_Temperature_Map.jpg"/>
          <p:cNvPicPr>
            <a:picLocks noChangeAspect="1" noChangeArrowheads="1"/>
          </p:cNvPicPr>
          <p:nvPr/>
        </p:nvPicPr>
        <p:blipFill>
          <a:blip r:embed="rId4" cstate="print"/>
          <a:srcRect/>
          <a:stretch>
            <a:fillRect/>
          </a:stretch>
        </p:blipFill>
        <p:spPr bwMode="auto">
          <a:xfrm>
            <a:off x="2514600" y="3810000"/>
            <a:ext cx="3200400" cy="247108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Zonneconstante</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791200" cy="4495800"/>
          </a:xfrm>
        </p:spPr>
        <p:txBody>
          <a:bodyPr/>
          <a:lstStyle/>
          <a:p>
            <a:r>
              <a:rPr lang="en-US" sz="1800" b="0" smtClean="0">
                <a:latin typeface="Calibri" pitchFamily="34" charset="0"/>
                <a:cs typeface="Calibri" pitchFamily="34" charset="0"/>
              </a:rPr>
              <a:t>Er is een verband tussen Zonneconstante en het aantal Zonnevlekken (typisch 0.1%)</a:t>
            </a:r>
          </a:p>
          <a:p>
            <a:pPr lvl="1"/>
            <a:r>
              <a:rPr lang="en-US" sz="1400" b="0" smtClean="0">
                <a:latin typeface="Calibri" pitchFamily="34" charset="0"/>
                <a:cs typeface="Calibri" pitchFamily="34" charset="0"/>
              </a:rPr>
              <a:t>Polen van magneetvelden</a:t>
            </a:r>
          </a:p>
          <a:p>
            <a:pPr lvl="1"/>
            <a:r>
              <a:rPr lang="en-US" sz="1400" b="0" smtClean="0">
                <a:latin typeface="Calibri" pitchFamily="34" charset="0"/>
                <a:cs typeface="Calibri" pitchFamily="34" charset="0"/>
              </a:rPr>
              <a:t>Temperatuur 3000 – 4500 K (normaal 5780 K)</a:t>
            </a:r>
          </a:p>
          <a:p>
            <a:pPr lvl="1"/>
            <a:r>
              <a:rPr lang="en-US" sz="1400" b="0" smtClean="0">
                <a:latin typeface="Calibri" pitchFamily="34" charset="0"/>
                <a:cs typeface="Calibri" pitchFamily="34" charset="0"/>
              </a:rPr>
              <a:t>11 jaar cyclus</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6786" name="Picture 2"/>
          <p:cNvPicPr>
            <a:picLocks noChangeAspect="1" noChangeArrowheads="1"/>
          </p:cNvPicPr>
          <p:nvPr/>
        </p:nvPicPr>
        <p:blipFill>
          <a:blip r:embed="rId3" cstate="print"/>
          <a:srcRect/>
          <a:stretch>
            <a:fillRect/>
          </a:stretch>
        </p:blipFill>
        <p:spPr bwMode="auto">
          <a:xfrm>
            <a:off x="3276600" y="2699518"/>
            <a:ext cx="5743575" cy="4158482"/>
          </a:xfrm>
          <a:prstGeom prst="rect">
            <a:avLst/>
          </a:prstGeom>
          <a:noFill/>
          <a:ln w="9525">
            <a:noFill/>
            <a:miter lim="800000"/>
            <a:headEnd/>
            <a:tailEnd/>
          </a:ln>
        </p:spPr>
      </p:pic>
      <p:pic>
        <p:nvPicPr>
          <p:cNvPr id="246787" name="Picture 3" descr="\\vmware-host\Shared Folders\Desktop\Sun_projection_with_spotting-scope.jpg"/>
          <p:cNvPicPr>
            <a:picLocks noChangeAspect="1" noChangeArrowheads="1"/>
          </p:cNvPicPr>
          <p:nvPr/>
        </p:nvPicPr>
        <p:blipFill>
          <a:blip r:embed="rId4" cstate="print"/>
          <a:srcRect/>
          <a:stretch>
            <a:fillRect/>
          </a:stretch>
        </p:blipFill>
        <p:spPr bwMode="auto">
          <a:xfrm>
            <a:off x="685800" y="2750004"/>
            <a:ext cx="2303463" cy="1974396"/>
          </a:xfrm>
          <a:prstGeom prst="rect">
            <a:avLst/>
          </a:prstGeom>
          <a:noFill/>
        </p:spPr>
      </p:pic>
      <p:pic>
        <p:nvPicPr>
          <p:cNvPr id="246788" name="Picture 4" descr="\\vmware-host\Shared Folders\Desktop\800px-Sunspot_Numbers.png"/>
          <p:cNvPicPr>
            <a:picLocks noChangeAspect="1" noChangeArrowheads="1"/>
          </p:cNvPicPr>
          <p:nvPr/>
        </p:nvPicPr>
        <p:blipFill>
          <a:blip r:embed="rId5" cstate="print"/>
          <a:srcRect/>
          <a:stretch>
            <a:fillRect/>
          </a:stretch>
        </p:blipFill>
        <p:spPr bwMode="auto">
          <a:xfrm>
            <a:off x="1" y="5486400"/>
            <a:ext cx="3227294" cy="1371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Emissiviteit</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4953000" cy="4495800"/>
          </a:xfrm>
        </p:spPr>
        <p:txBody>
          <a:bodyPr/>
          <a:lstStyle/>
          <a:p>
            <a:r>
              <a:rPr lang="en-US" sz="1800" b="0" smtClean="0">
                <a:latin typeface="Calibri" pitchFamily="34" charset="0"/>
                <a:cs typeface="Calibri" pitchFamily="34" charset="0"/>
              </a:rPr>
              <a:t>De emissiviteit verandert met de bewolking en de concentratie aan broeikasgassen</a:t>
            </a:r>
          </a:p>
          <a:p>
            <a:r>
              <a:rPr lang="en-US" sz="1800" b="0" smtClean="0">
                <a:latin typeface="Calibri" pitchFamily="34" charset="0"/>
                <a:cs typeface="Calibri" pitchFamily="34" charset="0"/>
              </a:rPr>
              <a:t>De belangrijkste broeikasgassen zijn</a:t>
            </a:r>
          </a:p>
          <a:p>
            <a:pPr lvl="1"/>
            <a:r>
              <a:rPr lang="en-US" sz="1400" b="0" smtClean="0">
                <a:latin typeface="Calibri" pitchFamily="34" charset="0"/>
                <a:cs typeface="Calibri" pitchFamily="34" charset="0"/>
              </a:rPr>
              <a:t>Waterdamp (36 – 70%)</a:t>
            </a:r>
          </a:p>
          <a:p>
            <a:pPr lvl="1"/>
            <a:r>
              <a:rPr lang="en-US" sz="1400" b="0" smtClean="0">
                <a:latin typeface="Calibri" pitchFamily="34" charset="0"/>
                <a:cs typeface="Calibri" pitchFamily="34" charset="0"/>
              </a:rPr>
              <a:t>Kooldioxide (9 – 26%)</a:t>
            </a:r>
          </a:p>
          <a:p>
            <a:pPr lvl="1"/>
            <a:r>
              <a:rPr lang="en-US" sz="1400" b="0" smtClean="0">
                <a:latin typeface="Calibri" pitchFamily="34" charset="0"/>
                <a:cs typeface="Calibri" pitchFamily="34" charset="0"/>
              </a:rPr>
              <a:t>Methaan (4 – 9%)</a:t>
            </a:r>
          </a:p>
          <a:p>
            <a:pPr lvl="1"/>
            <a:r>
              <a:rPr lang="en-US" sz="1400" b="0" smtClean="0">
                <a:latin typeface="Calibri" pitchFamily="34" charset="0"/>
                <a:cs typeface="Calibri" pitchFamily="34" charset="0"/>
              </a:rPr>
              <a:t>Ozon (3 – 7%)</a:t>
            </a:r>
          </a:p>
          <a:p>
            <a:r>
              <a:rPr lang="en-US" sz="1800" b="0" smtClean="0">
                <a:latin typeface="Calibri" pitchFamily="34" charset="0"/>
                <a:cs typeface="Calibri" pitchFamily="34" charset="0"/>
              </a:rPr>
              <a:t>De meest voorkomende gassen in de atmosgeer, stikstof en zuurstof, absorberen en emiteren geen thermische infraroodstraling</a:t>
            </a:r>
          </a:p>
          <a:p>
            <a:r>
              <a:rPr lang="en-US" sz="1800" b="0" smtClean="0">
                <a:latin typeface="Calibri" pitchFamily="34" charset="0"/>
                <a:cs typeface="Calibri" pitchFamily="34" charset="0"/>
              </a:rPr>
              <a:t>Aarde ontvangt UV, zichtbaar en IR straling</a:t>
            </a:r>
          </a:p>
          <a:p>
            <a:r>
              <a:rPr lang="en-US" sz="1800" b="0" smtClean="0">
                <a:latin typeface="Calibri" pitchFamily="34" charset="0"/>
                <a:cs typeface="Calibri" pitchFamily="34" charset="0"/>
              </a:rPr>
              <a:t>Aarde zendt uit in verre IR</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7810" name="Picture 2"/>
          <p:cNvPicPr>
            <a:picLocks noChangeAspect="1" noChangeArrowheads="1"/>
          </p:cNvPicPr>
          <p:nvPr/>
        </p:nvPicPr>
        <p:blipFill>
          <a:blip r:embed="rId3" cstate="print"/>
          <a:srcRect/>
          <a:stretch>
            <a:fillRect/>
          </a:stretch>
        </p:blipFill>
        <p:spPr bwMode="auto">
          <a:xfrm>
            <a:off x="5426792" y="3200400"/>
            <a:ext cx="3664351" cy="3599038"/>
          </a:xfrm>
          <a:prstGeom prst="rect">
            <a:avLst/>
          </a:prstGeom>
          <a:noFill/>
          <a:ln w="9525">
            <a:noFill/>
            <a:miter lim="800000"/>
            <a:headEnd/>
            <a:tailEnd/>
          </a:ln>
        </p:spPr>
      </p:pic>
      <p:sp>
        <p:nvSpPr>
          <p:cNvPr id="12" name="Tekstvak 11"/>
          <p:cNvSpPr txBox="1"/>
          <p:nvPr/>
        </p:nvSpPr>
        <p:spPr>
          <a:xfrm>
            <a:off x="6477000" y="2819400"/>
            <a:ext cx="2632452" cy="369332"/>
          </a:xfrm>
          <a:prstGeom prst="rect">
            <a:avLst/>
          </a:prstGeom>
          <a:noFill/>
        </p:spPr>
        <p:txBody>
          <a:bodyPr wrap="none" rtlCol="0">
            <a:spAutoFit/>
          </a:bodyPr>
          <a:lstStyle/>
          <a:p>
            <a:r>
              <a:rPr lang="nl-NL" smtClean="0">
                <a:latin typeface="Calibri" pitchFamily="34" charset="0"/>
                <a:cs typeface="Calibri" pitchFamily="34" charset="0"/>
              </a:rPr>
              <a:t>Inbalans 0.85 </a:t>
            </a:r>
            <a:r>
              <a:rPr lang="nl-NL" smtClean="0">
                <a:latin typeface="Calibri" pitchFamily="34" charset="0"/>
                <a:cs typeface="Calibri" pitchFamily="34" charset="0"/>
                <a:sym typeface="Symbol"/>
              </a:rPr>
              <a:t>0.15 W/m</a:t>
            </a:r>
            <a:r>
              <a:rPr lang="nl-NL" baseline="30000" smtClean="0">
                <a:latin typeface="Calibri" pitchFamily="34" charset="0"/>
                <a:cs typeface="Calibri" pitchFamily="34" charset="0"/>
                <a:sym typeface="Symbol"/>
              </a:rPr>
              <a:t>2</a:t>
            </a:r>
            <a:endParaRPr lang="nl-NL" baseline="30000" dirty="0" err="1" smtClean="0">
              <a:latin typeface="Calibri" pitchFamily="34" charset="0"/>
              <a:cs typeface="Calibri" pitchFamily="34" charset="0"/>
            </a:endParaRPr>
          </a:p>
        </p:txBody>
      </p:sp>
      <p:pic>
        <p:nvPicPr>
          <p:cNvPr id="247812" name="Picture 4"/>
          <p:cNvPicPr>
            <a:picLocks noChangeAspect="1" noChangeArrowheads="1"/>
          </p:cNvPicPr>
          <p:nvPr/>
        </p:nvPicPr>
        <p:blipFill>
          <a:blip r:embed="rId4" cstate="print"/>
          <a:srcRect/>
          <a:stretch>
            <a:fillRect/>
          </a:stretch>
        </p:blipFill>
        <p:spPr bwMode="auto">
          <a:xfrm>
            <a:off x="7620000" y="1371600"/>
            <a:ext cx="1361096" cy="1323975"/>
          </a:xfrm>
          <a:prstGeom prst="rect">
            <a:avLst/>
          </a:prstGeom>
          <a:noFill/>
          <a:ln w="9525">
            <a:noFill/>
            <a:miter lim="800000"/>
            <a:headEnd/>
            <a:tailEnd/>
          </a:ln>
        </p:spPr>
      </p:pic>
      <p:pic>
        <p:nvPicPr>
          <p:cNvPr id="247813" name="Picture 5"/>
          <p:cNvPicPr>
            <a:picLocks noChangeAspect="1" noChangeArrowheads="1"/>
          </p:cNvPicPr>
          <p:nvPr/>
        </p:nvPicPr>
        <p:blipFill>
          <a:blip r:embed="rId5" cstate="print"/>
          <a:srcRect/>
          <a:stretch>
            <a:fillRect/>
          </a:stretch>
        </p:blipFill>
        <p:spPr bwMode="auto">
          <a:xfrm>
            <a:off x="5257800" y="1905000"/>
            <a:ext cx="2319338" cy="316567"/>
          </a:xfrm>
          <a:prstGeom prst="rect">
            <a:avLst/>
          </a:prstGeom>
          <a:noFill/>
          <a:ln w="9525">
            <a:noFill/>
            <a:miter lim="800000"/>
            <a:headEnd/>
            <a:tailEnd/>
          </a:ln>
        </p:spPr>
      </p:pic>
      <p:pic>
        <p:nvPicPr>
          <p:cNvPr id="247814" name="Picture 6"/>
          <p:cNvPicPr>
            <a:picLocks noChangeAspect="1" noChangeArrowheads="1"/>
          </p:cNvPicPr>
          <p:nvPr/>
        </p:nvPicPr>
        <p:blipFill>
          <a:blip r:embed="rId6" cstate="print"/>
          <a:srcRect/>
          <a:stretch>
            <a:fillRect/>
          </a:stretch>
        </p:blipFill>
        <p:spPr bwMode="auto">
          <a:xfrm>
            <a:off x="5257800" y="2209800"/>
            <a:ext cx="1295400" cy="190500"/>
          </a:xfrm>
          <a:prstGeom prst="rect">
            <a:avLst/>
          </a:prstGeom>
          <a:noFill/>
          <a:ln w="9525">
            <a:noFill/>
            <a:miter lim="800000"/>
            <a:headEnd/>
            <a:tailEnd/>
          </a:ln>
        </p:spPr>
      </p:pic>
      <p:pic>
        <p:nvPicPr>
          <p:cNvPr id="247815" name="Picture 7"/>
          <p:cNvPicPr>
            <a:picLocks noChangeAspect="1" noChangeArrowheads="1"/>
          </p:cNvPicPr>
          <p:nvPr/>
        </p:nvPicPr>
        <p:blipFill>
          <a:blip r:embed="rId7" cstate="print"/>
          <a:srcRect/>
          <a:stretch>
            <a:fillRect/>
          </a:stretch>
        </p:blipFill>
        <p:spPr bwMode="auto">
          <a:xfrm>
            <a:off x="5303980" y="2389908"/>
            <a:ext cx="2219325" cy="260197"/>
          </a:xfrm>
          <a:prstGeom prst="rect">
            <a:avLst/>
          </a:prstGeom>
          <a:noFill/>
          <a:ln w="9525">
            <a:noFill/>
            <a:miter lim="800000"/>
            <a:headEnd/>
            <a:tailEnd/>
          </a:ln>
        </p:spPr>
      </p:pic>
      <p:pic>
        <p:nvPicPr>
          <p:cNvPr id="247816" name="Picture 8" descr="\\vmware-host\Shared Folders\Desktop\Global_Warming_Predictions.png"/>
          <p:cNvPicPr>
            <a:picLocks noChangeAspect="1" noChangeArrowheads="1"/>
          </p:cNvPicPr>
          <p:nvPr/>
        </p:nvPicPr>
        <p:blipFill>
          <a:blip r:embed="rId8" cstate="print"/>
          <a:srcRect/>
          <a:stretch>
            <a:fillRect/>
          </a:stretch>
        </p:blipFill>
        <p:spPr bwMode="auto">
          <a:xfrm>
            <a:off x="1" y="4953722"/>
            <a:ext cx="2667000" cy="190427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Broeikasgassen</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4343400" cy="4495800"/>
          </a:xfrm>
        </p:spPr>
        <p:txBody>
          <a:bodyPr/>
          <a:lstStyle/>
          <a:p>
            <a:r>
              <a:rPr lang="en-US" sz="1800" b="0" smtClean="0">
                <a:latin typeface="Calibri" pitchFamily="34" charset="0"/>
                <a:cs typeface="Calibri" pitchFamily="34" charset="0"/>
              </a:rPr>
              <a:t>Fysica van moleculaire vibraties bepaalt het gedrag van deze gassen</a:t>
            </a:r>
          </a:p>
          <a:p>
            <a:pPr lvl="1"/>
            <a:r>
              <a:rPr lang="en-US" sz="1400" b="0" smtClean="0">
                <a:latin typeface="Calibri" pitchFamily="34" charset="0"/>
                <a:cs typeface="Calibri" pitchFamily="34" charset="0"/>
              </a:rPr>
              <a:t>Dat zouden we kwantummechanisch kunnen beschrijven (maar dat is een ander college…)</a:t>
            </a:r>
          </a:p>
          <a:p>
            <a:r>
              <a:rPr lang="en-US" sz="1800" b="0" smtClean="0">
                <a:latin typeface="Calibri" pitchFamily="34" charset="0"/>
                <a:cs typeface="Calibri" pitchFamily="34" charset="0"/>
              </a:rPr>
              <a:t>Er zijn sterkte absorptiebanden in het infrarood</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8834" name="Picture 2"/>
          <p:cNvPicPr>
            <a:picLocks noChangeAspect="1" noChangeArrowheads="1"/>
          </p:cNvPicPr>
          <p:nvPr/>
        </p:nvPicPr>
        <p:blipFill>
          <a:blip r:embed="rId3" cstate="print"/>
          <a:srcRect/>
          <a:stretch>
            <a:fillRect/>
          </a:stretch>
        </p:blipFill>
        <p:spPr bwMode="auto">
          <a:xfrm>
            <a:off x="4648200" y="2335692"/>
            <a:ext cx="4495800" cy="4522308"/>
          </a:xfrm>
          <a:prstGeom prst="rect">
            <a:avLst/>
          </a:prstGeom>
          <a:noFill/>
          <a:ln w="9525">
            <a:noFill/>
            <a:miter lim="800000"/>
            <a:headEnd/>
            <a:tailEnd/>
          </a:ln>
        </p:spPr>
      </p:pic>
      <p:pic>
        <p:nvPicPr>
          <p:cNvPr id="12" name="Picture 3" descr="\\vmware-host\Shared Folders\Desktop\Solar_Spectrum.png"/>
          <p:cNvPicPr>
            <a:picLocks noChangeAspect="1" noChangeArrowheads="1"/>
          </p:cNvPicPr>
          <p:nvPr/>
        </p:nvPicPr>
        <p:blipFill>
          <a:blip r:embed="rId4" cstate="print"/>
          <a:srcRect/>
          <a:stretch>
            <a:fillRect/>
          </a:stretch>
        </p:blipFill>
        <p:spPr bwMode="auto">
          <a:xfrm>
            <a:off x="0" y="4987767"/>
            <a:ext cx="2514600" cy="187023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Broeikasgassen</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4876800" cy="4495800"/>
          </a:xfrm>
        </p:spPr>
        <p:txBody>
          <a:bodyPr/>
          <a:lstStyle/>
          <a:p>
            <a:r>
              <a:rPr lang="en-US" sz="1800" b="0" smtClean="0">
                <a:latin typeface="Calibri" pitchFamily="34" charset="0"/>
                <a:cs typeface="Calibri" pitchFamily="34" charset="0"/>
              </a:rPr>
              <a:t>Kooldioxide is het dominante broeikasgas</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9858" name="Picture 2"/>
          <p:cNvPicPr>
            <a:picLocks noChangeAspect="1" noChangeArrowheads="1"/>
          </p:cNvPicPr>
          <p:nvPr/>
        </p:nvPicPr>
        <p:blipFill>
          <a:blip r:embed="rId3" cstate="print"/>
          <a:srcRect/>
          <a:stretch>
            <a:fillRect/>
          </a:stretch>
        </p:blipFill>
        <p:spPr bwMode="auto">
          <a:xfrm>
            <a:off x="2066925" y="2679676"/>
            <a:ext cx="7077075" cy="41783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Kooldioxide concentratie</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3581400" cy="4495800"/>
          </a:xfrm>
        </p:spPr>
        <p:txBody>
          <a:bodyPr/>
          <a:lstStyle/>
          <a:p>
            <a:r>
              <a:rPr lang="en-US" sz="1800" b="0" smtClean="0">
                <a:latin typeface="Calibri" pitchFamily="34" charset="0"/>
                <a:cs typeface="Calibri" pitchFamily="34" charset="0"/>
              </a:rPr>
              <a:t>Kooldioxide in de atmosfeer</a:t>
            </a:r>
          </a:p>
          <a:p>
            <a:pPr lvl="1"/>
            <a:r>
              <a:rPr lang="en-US" sz="1400" b="0" smtClean="0">
                <a:latin typeface="Calibri" pitchFamily="34" charset="0"/>
                <a:cs typeface="Calibri" pitchFamily="34" charset="0"/>
              </a:rPr>
              <a:t>Parts per million</a:t>
            </a:r>
          </a:p>
          <a:p>
            <a:pPr lvl="1"/>
            <a:r>
              <a:rPr lang="en-US" sz="1400" b="0" smtClean="0">
                <a:latin typeface="Calibri" pitchFamily="34" charset="0"/>
                <a:cs typeface="Calibri" pitchFamily="34" charset="0"/>
              </a:rPr>
              <a:t>Lucht opgesloten in ijs-boorkernen</a:t>
            </a:r>
          </a:p>
          <a:p>
            <a:pPr lvl="1"/>
            <a:r>
              <a:rPr lang="en-US" sz="1400" b="0" smtClean="0">
                <a:latin typeface="Calibri" pitchFamily="34" charset="0"/>
                <a:cs typeface="Calibri" pitchFamily="34" charset="0"/>
              </a:rPr>
              <a:t>Directe metingen in Hawaii</a:t>
            </a:r>
          </a:p>
          <a:p>
            <a:r>
              <a:rPr lang="en-US" sz="1800" b="0" smtClean="0">
                <a:latin typeface="Calibri" pitchFamily="34" charset="0"/>
                <a:cs typeface="Calibri" pitchFamily="34" charset="0"/>
              </a:rPr>
              <a:t>De verticale lijn geeft het jaar aan waarin de stoommachine gepatenteerd werd</a:t>
            </a:r>
          </a:p>
          <a:p>
            <a:pPr lvl="1"/>
            <a:r>
              <a:rPr lang="en-US" sz="1400" b="0" smtClean="0">
                <a:latin typeface="Calibri" pitchFamily="34" charset="0"/>
                <a:cs typeface="Calibri" pitchFamily="34" charset="0"/>
              </a:rPr>
              <a:t>James Watt, 1769</a:t>
            </a:r>
          </a:p>
          <a:p>
            <a:pPr lvl="1"/>
            <a:r>
              <a:rPr lang="en-US" sz="1400" b="0" smtClean="0">
                <a:latin typeface="Calibri" pitchFamily="34" charset="0"/>
                <a:cs typeface="Calibri" pitchFamily="34" charset="0"/>
              </a:rPr>
              <a:t>Start van de industriele revolutie</a:t>
            </a:r>
          </a:p>
          <a:p>
            <a:r>
              <a:rPr lang="en-US" sz="1800" b="0" smtClean="0">
                <a:latin typeface="Calibri" pitchFamily="34" charset="0"/>
                <a:cs typeface="Calibri" pitchFamily="34" charset="0"/>
              </a:rPr>
              <a:t>De productie van steenkool kwam toen ook op gang</a:t>
            </a:r>
          </a:p>
          <a:p>
            <a:pPr lvl="1"/>
            <a:r>
              <a:rPr lang="en-US" sz="1400" b="0" smtClean="0">
                <a:latin typeface="Calibri" pitchFamily="34" charset="0"/>
                <a:cs typeface="Calibri" pitchFamily="34" charset="0"/>
              </a:rPr>
              <a:t>En de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uitstoot</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0882" name="Picture 2"/>
          <p:cNvPicPr>
            <a:picLocks noChangeAspect="1" noChangeArrowheads="1"/>
          </p:cNvPicPr>
          <p:nvPr/>
        </p:nvPicPr>
        <p:blipFill>
          <a:blip r:embed="rId3" cstate="print"/>
          <a:srcRect/>
          <a:stretch>
            <a:fillRect/>
          </a:stretch>
        </p:blipFill>
        <p:spPr bwMode="auto">
          <a:xfrm>
            <a:off x="3886200" y="1676400"/>
            <a:ext cx="5124450" cy="4981382"/>
          </a:xfrm>
          <a:prstGeom prst="rect">
            <a:avLst/>
          </a:prstGeom>
          <a:noFill/>
          <a:ln w="9525">
            <a:noFill/>
            <a:miter lim="800000"/>
            <a:headEnd/>
            <a:tailEnd/>
          </a:ln>
        </p:spPr>
      </p:pic>
      <p:pic>
        <p:nvPicPr>
          <p:cNvPr id="250883" name="Picture 3" descr="\\vmware-host\Shared Folders\Desktop\04_IL_39_02.gif"/>
          <p:cNvPicPr>
            <a:picLocks noChangeAspect="1" noChangeArrowheads="1"/>
          </p:cNvPicPr>
          <p:nvPr/>
        </p:nvPicPr>
        <p:blipFill>
          <a:blip r:embed="rId4" cstate="print"/>
          <a:srcRect/>
          <a:stretch>
            <a:fillRect/>
          </a:stretch>
        </p:blipFill>
        <p:spPr bwMode="auto">
          <a:xfrm>
            <a:off x="0" y="5028297"/>
            <a:ext cx="3429000" cy="182970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Kooldioxide concentratie</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562600" cy="4495800"/>
          </a:xfrm>
        </p:spPr>
        <p:txBody>
          <a:bodyPr/>
          <a:lstStyle/>
          <a:p>
            <a:r>
              <a:rPr lang="en-US" sz="1800" b="0" smtClean="0">
                <a:latin typeface="Calibri" pitchFamily="34" charset="0"/>
                <a:cs typeface="Calibri" pitchFamily="34" charset="0"/>
              </a:rPr>
              <a:t>Wie is er verantwoordelijk?</a:t>
            </a:r>
          </a:p>
          <a:p>
            <a:pPr lvl="1"/>
            <a:r>
              <a:rPr lang="en-US" sz="1400" b="0" smtClean="0">
                <a:latin typeface="Calibri" pitchFamily="34" charset="0"/>
                <a:cs typeface="Calibri" pitchFamily="34" charset="0"/>
              </a:rPr>
              <a:t>Huidige emissie per continent</a:t>
            </a:r>
          </a:p>
          <a:p>
            <a:pPr lvl="1"/>
            <a:r>
              <a:rPr lang="en-US" sz="1400" b="0" smtClean="0">
                <a:latin typeface="Calibri" pitchFamily="34" charset="0"/>
                <a:cs typeface="Calibri" pitchFamily="34" charset="0"/>
              </a:rPr>
              <a:t>Huidige emissie per land</a:t>
            </a:r>
          </a:p>
          <a:p>
            <a:pPr lvl="1"/>
            <a:r>
              <a:rPr lang="en-US" sz="1400" b="0" smtClean="0">
                <a:latin typeface="Calibri" pitchFamily="34" charset="0"/>
                <a:cs typeface="Calibri" pitchFamily="34" charset="0"/>
              </a:rPr>
              <a:t>Historische emissies</a:t>
            </a:r>
          </a:p>
          <a:p>
            <a:r>
              <a:rPr lang="en-US" sz="1800" b="0" smtClean="0">
                <a:latin typeface="Calibri" pitchFamily="34" charset="0"/>
                <a:cs typeface="Calibri" pitchFamily="34" charset="0"/>
              </a:rPr>
              <a:t>Stel uzelf de volgende vragen</a:t>
            </a:r>
          </a:p>
          <a:p>
            <a:pPr lvl="1"/>
            <a:r>
              <a:rPr lang="en-US" sz="1400" b="0" smtClean="0">
                <a:latin typeface="Calibri" pitchFamily="34" charset="0"/>
                <a:cs typeface="Calibri" pitchFamily="34" charset="0"/>
              </a:rPr>
              <a:t>Geven de figuren dezelfde impressie?</a:t>
            </a:r>
          </a:p>
          <a:p>
            <a:pPr lvl="1"/>
            <a:r>
              <a:rPr lang="en-US" sz="1400" b="0" smtClean="0">
                <a:latin typeface="Calibri" pitchFamily="34" charset="0"/>
                <a:cs typeface="Calibri" pitchFamily="34" charset="0"/>
              </a:rPr>
              <a:t>Kun je de presentatie zo doen, dat je de gewenste indruk overbrengt?</a:t>
            </a:r>
          </a:p>
          <a:p>
            <a:r>
              <a:rPr lang="en-US" sz="1800" b="0" smtClean="0">
                <a:latin typeface="Calibri" pitchFamily="34" charset="0"/>
                <a:cs typeface="Calibri" pitchFamily="34" charset="0"/>
              </a:rPr>
              <a:t>Equivalente hoeveelheden CO</a:t>
            </a:r>
            <a:r>
              <a:rPr lang="en-US" sz="1800" b="0" baseline="-25000" smtClean="0">
                <a:latin typeface="Calibri" pitchFamily="34" charset="0"/>
                <a:cs typeface="Calibri" pitchFamily="34" charset="0"/>
              </a:rPr>
              <a:t>2</a:t>
            </a:r>
          </a:p>
          <a:p>
            <a:pPr lvl="1"/>
            <a:r>
              <a:rPr lang="en-US" sz="1400" b="0" smtClean="0">
                <a:latin typeface="Calibri" pitchFamily="34" charset="0"/>
                <a:cs typeface="Calibri" pitchFamily="34" charset="0"/>
              </a:rPr>
              <a:t>Niet alle gassen hebben dezelfde eigenschappen</a:t>
            </a:r>
          </a:p>
          <a:p>
            <a:pPr lvl="1"/>
            <a:r>
              <a:rPr lang="en-US" sz="1400" b="0" smtClean="0">
                <a:latin typeface="Calibri" pitchFamily="34" charset="0"/>
                <a:cs typeface="Calibri" pitchFamily="34" charset="0"/>
              </a:rPr>
              <a:t>Equivalent betekent dat ze hetzelfde globale opwerk-effect hebben over een periode van honderd jaar als CO</a:t>
            </a:r>
            <a:r>
              <a:rPr lang="en-US" sz="1400" b="0" baseline="-25000" smtClean="0">
                <a:latin typeface="Calibri" pitchFamily="34" charset="0"/>
                <a:cs typeface="Calibri" pitchFamily="34" charset="0"/>
              </a:rPr>
              <a:t>2</a:t>
            </a:r>
          </a:p>
          <a:p>
            <a:r>
              <a:rPr lang="en-US" sz="1800" b="0" smtClean="0">
                <a:latin typeface="Calibri" pitchFamily="34" charset="0"/>
                <a:cs typeface="Calibri" pitchFamily="34" charset="0"/>
              </a:rPr>
              <a:t>Persoonlijk maken</a:t>
            </a:r>
          </a:p>
          <a:p>
            <a:pPr lvl="1"/>
            <a:r>
              <a:rPr lang="en-US" sz="1400" b="0" smtClean="0">
                <a:latin typeface="Calibri" pitchFamily="34" charset="0"/>
                <a:cs typeface="Calibri" pitchFamily="34" charset="0"/>
              </a:rPr>
              <a:t>In het jaar 2000 was de emissie 34 miljard ton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equivalent</a:t>
            </a:r>
          </a:p>
          <a:p>
            <a:pPr lvl="1"/>
            <a:r>
              <a:rPr lang="en-US" sz="1400" b="0" smtClean="0">
                <a:latin typeface="Calibri" pitchFamily="34" charset="0"/>
                <a:cs typeface="Calibri" pitchFamily="34" charset="0"/>
              </a:rPr>
              <a:t>Wereldpopulatie 6 miljard</a:t>
            </a:r>
          </a:p>
          <a:p>
            <a:pPr lvl="1"/>
            <a:r>
              <a:rPr lang="en-US" sz="1400" b="0" smtClean="0">
                <a:latin typeface="Calibri" pitchFamily="34" charset="0"/>
                <a:cs typeface="Calibri" pitchFamily="34" charset="0"/>
              </a:rPr>
              <a:t>Gemiddeld 5.5 ton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e per jaar per persoon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r>
              <a:rPr lang="en-US">
                <a:latin typeface="Calibri" pitchFamily="34" charset="0"/>
                <a:cs typeface="Calibri" pitchFamily="34" charset="0"/>
              </a:rPr>
              <a:t>Najaar 2009</a:t>
            </a:r>
          </a:p>
        </p:txBody>
      </p:sp>
      <p:sp>
        <p:nvSpPr>
          <p:cNvPr id="7" name="Footer Placeholder 3"/>
          <p:cNvSpPr>
            <a:spLocks noGrp="1"/>
          </p:cNvSpPr>
          <p:nvPr>
            <p:ph type="ftr" sz="quarter" idx="11"/>
          </p:nvPr>
        </p:nvSpPr>
        <p:spPr/>
        <p:txBody>
          <a:bodyPr/>
          <a:lstStyle/>
          <a:p>
            <a:pPr>
              <a:defRPr/>
            </a:pPr>
            <a:r>
              <a:rPr lang="en-US">
                <a:latin typeface="Calibri" pitchFamily="34" charset="0"/>
                <a:cs typeface="Calibri" pitchFamily="34" charset="0"/>
              </a:rPr>
              <a:t>Jo van den Brand</a:t>
            </a:r>
          </a:p>
        </p:txBody>
      </p:sp>
      <p:sp>
        <p:nvSpPr>
          <p:cNvPr id="4101" name="Text Box 2"/>
          <p:cNvSpPr txBox="1">
            <a:spLocks noChangeArrowheads="1"/>
          </p:cNvSpPr>
          <p:nvPr/>
        </p:nvSpPr>
        <p:spPr bwMode="auto">
          <a:xfrm>
            <a:off x="3795932" y="228600"/>
            <a:ext cx="1563248" cy="584775"/>
          </a:xfrm>
          <a:prstGeom prst="rect">
            <a:avLst/>
          </a:prstGeom>
          <a:noFill/>
          <a:ln w="9525">
            <a:noFill/>
            <a:miter lim="800000"/>
            <a:headEnd/>
            <a:tailEnd/>
          </a:ln>
        </p:spPr>
        <p:txBody>
          <a:bodyPr wrap="none">
            <a:spAutoFit/>
          </a:bodyPr>
          <a:lstStyle/>
          <a:p>
            <a:pPr algn="ctr"/>
            <a:r>
              <a:rPr lang="en-US" sz="3200" b="1" i="1" dirty="0" err="1">
                <a:solidFill>
                  <a:srgbClr val="000099"/>
                </a:solidFill>
                <a:latin typeface="+mj-lt"/>
                <a:cs typeface="+mn-cs"/>
              </a:rPr>
              <a:t>Inhoud</a:t>
            </a:r>
            <a:endParaRPr lang="en-US" sz="3200" b="1" i="1" dirty="0">
              <a:solidFill>
                <a:srgbClr val="000099"/>
              </a:solidFill>
              <a:latin typeface="+mj-lt"/>
              <a:cs typeface="+mn-cs"/>
            </a:endParaRPr>
          </a:p>
        </p:txBody>
      </p:sp>
      <p:sp>
        <p:nvSpPr>
          <p:cNvPr id="4102"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smtClean="0">
                <a:latin typeface="Calibri" pitchFamily="34" charset="0"/>
                <a:cs typeface="Calibri" pitchFamily="34" charset="0"/>
              </a:rPr>
              <a:t>Jo van den Brand</a:t>
            </a: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Email:</a:t>
            </a:r>
            <a:r>
              <a:rPr lang="en-US" sz="1600" b="1" dirty="0" smtClean="0">
                <a:latin typeface="Calibri" pitchFamily="34" charset="0"/>
                <a:cs typeface="Calibri" pitchFamily="34" charset="0"/>
              </a:rPr>
              <a:t> </a:t>
            </a:r>
            <a:r>
              <a:rPr lang="en-US" sz="1400" b="1" dirty="0" smtClean="0">
                <a:solidFill>
                  <a:srgbClr val="006600"/>
                </a:solidFill>
                <a:latin typeface="Calibri" pitchFamily="34" charset="0"/>
                <a:cs typeface="Calibri" pitchFamily="34" charset="0"/>
                <a:hlinkClick r:id="rId3"/>
              </a:rPr>
              <a:t>jo@nikhef.nl</a:t>
            </a:r>
            <a:r>
              <a:rPr lang="en-US" sz="1400" b="1" dirty="0" smtClean="0">
                <a:solidFill>
                  <a:srgbClr val="006600"/>
                </a:solidFill>
                <a:latin typeface="Calibri" pitchFamily="34" charset="0"/>
                <a:cs typeface="Calibri" pitchFamily="34" charset="0"/>
              </a:rPr>
              <a:t>  URL: </a:t>
            </a:r>
            <a:r>
              <a:rPr lang="en-US" sz="1400" b="1" dirty="0" smtClean="0">
                <a:solidFill>
                  <a:srgbClr val="006600"/>
                </a:solidFill>
                <a:latin typeface="Calibri" pitchFamily="34" charset="0"/>
                <a:cs typeface="Calibri" pitchFamily="34" charset="0"/>
                <a:hlinkClick r:id="rId4"/>
              </a:rPr>
              <a:t>www.nikhef.nl</a:t>
            </a:r>
            <a:r>
              <a:rPr lang="en-US" sz="1400" b="1" smtClean="0">
                <a:solidFill>
                  <a:srgbClr val="006600"/>
                </a:solidFill>
                <a:latin typeface="Calibri" pitchFamily="34" charset="0"/>
                <a:cs typeface="Calibri" pitchFamily="34" charset="0"/>
                <a:hlinkClick r:id="rId4"/>
              </a:rPr>
              <a:t>/~jo/energie </a:t>
            </a:r>
            <a:endParaRPr lang="en-US" sz="1400" b="1" dirty="0" smtClean="0">
              <a:solidFill>
                <a:srgbClr val="006600"/>
              </a:solidFill>
              <a:latin typeface="Calibri" pitchFamily="34" charset="0"/>
              <a:cs typeface="Calibri" pitchFamily="34" charset="0"/>
              <a:hlinkClick r:id="rId4"/>
            </a:endParaRP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0620 539 484 / 020 598 7900, </a:t>
            </a:r>
            <a:r>
              <a:rPr lang="en-US" sz="1400" b="1" err="1" smtClean="0">
                <a:solidFill>
                  <a:srgbClr val="006600"/>
                </a:solidFill>
                <a:latin typeface="Calibri" pitchFamily="34" charset="0"/>
                <a:cs typeface="Calibri" pitchFamily="34" charset="0"/>
              </a:rPr>
              <a:t>Kamer</a:t>
            </a:r>
            <a:r>
              <a:rPr lang="en-US" sz="1400" b="1" smtClean="0">
                <a:solidFill>
                  <a:srgbClr val="006600"/>
                </a:solidFill>
                <a:latin typeface="Calibri" pitchFamily="34" charset="0"/>
                <a:cs typeface="Calibri" pitchFamily="34" charset="0"/>
              </a:rPr>
              <a:t> T2.69</a:t>
            </a:r>
          </a:p>
          <a:p>
            <a:pPr marL="342900" indent="-342900">
              <a:spcBef>
                <a:spcPct val="20000"/>
              </a:spcBef>
              <a:buFontTx/>
              <a:buChar char="•"/>
              <a:defRPr/>
            </a:pPr>
            <a:r>
              <a:rPr lang="en-US" sz="1600" b="1" smtClean="0">
                <a:latin typeface="Calibri" pitchFamily="34" charset="0"/>
                <a:cs typeface="Calibri" pitchFamily="34" charset="0"/>
              </a:rPr>
              <a:t>Gideon Koekoek</a:t>
            </a:r>
          </a:p>
          <a:p>
            <a:pPr marL="800100" lvl="1" indent="-342900">
              <a:spcBef>
                <a:spcPct val="20000"/>
              </a:spcBef>
              <a:buFontTx/>
              <a:buChar char="•"/>
              <a:defRPr/>
            </a:pPr>
            <a:r>
              <a:rPr lang="en-US" sz="1400" b="1" smtClean="0">
                <a:solidFill>
                  <a:srgbClr val="006600"/>
                </a:solidFill>
                <a:latin typeface="Calibri" pitchFamily="34" charset="0"/>
                <a:cs typeface="Calibri" pitchFamily="34" charset="0"/>
              </a:rPr>
              <a:t>Email: gkoekoek@nikhef.nl</a:t>
            </a:r>
            <a:endParaRPr lang="en-US" sz="1400" b="1" dirty="0" smtClean="0">
              <a:solidFill>
                <a:srgbClr val="006600"/>
              </a:solidFill>
              <a:latin typeface="Calibri" pitchFamily="34" charset="0"/>
              <a:cs typeface="Calibri" pitchFamily="34" charset="0"/>
            </a:endParaRPr>
          </a:p>
          <a:p>
            <a:pPr marL="342900" indent="-342900">
              <a:spcBef>
                <a:spcPct val="20000"/>
              </a:spcBef>
              <a:buFontTx/>
              <a:buChar char="•"/>
              <a:defRPr/>
            </a:pPr>
            <a:r>
              <a:rPr lang="en-US" sz="1600" b="1" smtClean="0">
                <a:latin typeface="Calibri" pitchFamily="34" charset="0"/>
                <a:cs typeface="Calibri" pitchFamily="34" charset="0"/>
              </a:rPr>
              <a:t>Dictaat</a:t>
            </a:r>
          </a:p>
          <a:p>
            <a:pPr marL="800100" lvl="1" indent="-342900">
              <a:spcBef>
                <a:spcPct val="20000"/>
              </a:spcBef>
              <a:buFontTx/>
              <a:buChar char="•"/>
              <a:defRPr/>
            </a:pPr>
            <a:r>
              <a:rPr lang="en-US" sz="1600" b="1" smtClean="0">
                <a:latin typeface="Calibri" pitchFamily="34" charset="0"/>
                <a:cs typeface="Calibri" pitchFamily="34" charset="0"/>
              </a:rPr>
              <a:t>Werk in uitvoering</a:t>
            </a:r>
          </a:p>
          <a:p>
            <a:pPr marL="342900" indent="-342900">
              <a:spcBef>
                <a:spcPct val="20000"/>
              </a:spcBef>
              <a:buFontTx/>
              <a:buChar char="•"/>
              <a:defRPr/>
            </a:pPr>
            <a:r>
              <a:rPr lang="en-US" sz="1600" b="1" smtClean="0">
                <a:latin typeface="Calibri" pitchFamily="34" charset="0"/>
                <a:cs typeface="Calibri" pitchFamily="34" charset="0"/>
              </a:rPr>
              <a:t>Boeken</a:t>
            </a:r>
            <a:endParaRPr lang="en-US" sz="1600" b="1" dirty="0">
              <a:latin typeface="Calibri" pitchFamily="34" charset="0"/>
              <a:cs typeface="Calibri" pitchFamily="34" charset="0"/>
            </a:endParaRP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Energy Science, John Andrews &amp; Nick Jelley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Elmer </a:t>
            </a:r>
            <a:r>
              <a:rPr lang="en-US" sz="1400" b="1" dirty="0" smtClean="0">
                <a:solidFill>
                  <a:srgbClr val="006600"/>
                </a:solidFill>
                <a:latin typeface="Calibri" pitchFamily="34" charset="0"/>
                <a:cs typeface="Calibri" pitchFamily="34" charset="0"/>
              </a:rPr>
              <a:t>E. Lewis, Fundamentals of Nuclear </a:t>
            </a:r>
            <a:r>
              <a:rPr lang="en-US" sz="1400" b="1" smtClean="0">
                <a:solidFill>
                  <a:srgbClr val="006600"/>
                </a:solidFill>
                <a:latin typeface="Calibri" pitchFamily="34" charset="0"/>
                <a:cs typeface="Calibri" pitchFamily="34" charset="0"/>
              </a:rPr>
              <a:t>Reactor Physics</a:t>
            </a:r>
          </a:p>
          <a:p>
            <a:pPr marL="285750" indent="-285750">
              <a:spcBef>
                <a:spcPct val="20000"/>
              </a:spcBef>
              <a:buFontTx/>
              <a:buChar char="•"/>
              <a:defRPr/>
            </a:pPr>
            <a:r>
              <a:rPr lang="en-US" sz="1600" b="1" smtClean="0">
                <a:latin typeface="Calibri" pitchFamily="34" charset="0"/>
                <a:cs typeface="Calibri" pitchFamily="34" charset="0"/>
              </a:rPr>
              <a:t>Inhoud van de cursus</a:t>
            </a:r>
            <a:endParaRPr lang="en-US" sz="1600" b="1" dirty="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1 Motivatie, exponentiële groei, CO2 toename, broeikasteffect, klimaat</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2 Energieverbruik: transport, verwarming, koeling, verlichting, landbouw, veeteelt, fabricage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3 Energie, thermodynamica</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4 Entropie, enthalpie, Carnot, Otto, Rankine processen, informatie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5 Energiebronnen: fossiele brandstoffen (olie, gas, kolen), wind, zon (PV, thermisch, biomassa), waterkracht, geothermisch</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6 Fluctuaties: opslag (batterijen, water, waterstof), transport van energie, efficientie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7 Kernenergie: kernfysica, splijting</a:t>
            </a:r>
          </a:p>
          <a:p>
            <a:pPr marL="1257300" lvl="2" indent="-342900">
              <a:spcBef>
                <a:spcPct val="20000"/>
              </a:spcBef>
              <a:buFontTx/>
              <a:buChar char="•"/>
              <a:defRPr/>
            </a:pPr>
            <a:r>
              <a:rPr lang="en-US" sz="1050" smtClean="0">
                <a:latin typeface="Calibri" pitchFamily="34" charset="0"/>
                <a:cs typeface="Calibri" pitchFamily="34" charset="0"/>
              </a:rPr>
              <a:t>Week 8 Kernenergie: reactorfysica</a:t>
            </a:r>
          </a:p>
          <a:p>
            <a:pPr marL="1257300" lvl="2" indent="-342900">
              <a:spcBef>
                <a:spcPct val="20000"/>
              </a:spcBef>
              <a:buFontTx/>
              <a:buChar char="•"/>
              <a:defRPr/>
            </a:pPr>
            <a:r>
              <a:rPr lang="en-US" sz="1050" smtClean="0">
                <a:latin typeface="Calibri" pitchFamily="34" charset="0"/>
                <a:cs typeface="Calibri" pitchFamily="34" charset="0"/>
              </a:rPr>
              <a:t>Week 9 Kernenergie: maatschappelijke discussie (risico’s, afval), kernfusie</a:t>
            </a:r>
          </a:p>
          <a:p>
            <a:pPr marL="1257300" lvl="2" indent="-342900">
              <a:spcBef>
                <a:spcPct val="20000"/>
              </a:spcBef>
              <a:buFontTx/>
              <a:buChar char="•"/>
              <a:defRPr/>
            </a:pPr>
            <a:r>
              <a:rPr lang="en-US" sz="1050" smtClean="0">
                <a:latin typeface="Calibri" pitchFamily="34" charset="0"/>
                <a:cs typeface="Calibri" pitchFamily="34" charset="0"/>
              </a:rPr>
              <a:t>Week 10 Energie: scenario’s voor Nederland, wereld, fysieke mogelijkheden, politiek, ethische vragen, economische aspecten</a:t>
            </a:r>
            <a:endParaRPr lang="en-US" sz="1050" dirty="0" smtClean="0">
              <a:latin typeface="Calibri" pitchFamily="34" charset="0"/>
              <a:cs typeface="Calibri" pitchFamily="34" charset="0"/>
            </a:endParaRPr>
          </a:p>
        </p:txBody>
      </p:sp>
      <p:pic>
        <p:nvPicPr>
          <p:cNvPr id="151553" name="Picture 1"/>
          <p:cNvPicPr>
            <a:picLocks noChangeAspect="1" noChangeArrowheads="1"/>
          </p:cNvPicPr>
          <p:nvPr/>
        </p:nvPicPr>
        <p:blipFill>
          <a:blip r:embed="rId5" cstate="print"/>
          <a:srcRect/>
          <a:stretch>
            <a:fillRect/>
          </a:stretch>
        </p:blipFill>
        <p:spPr bwMode="auto">
          <a:xfrm>
            <a:off x="6629400" y="1524000"/>
            <a:ext cx="1912162" cy="2220052"/>
          </a:xfrm>
          <a:prstGeom prst="rect">
            <a:avLst/>
          </a:prstGeom>
          <a:noFill/>
          <a:ln w="9525">
            <a:noFill/>
            <a:miter lim="800000"/>
            <a:headEnd/>
            <a:tailEnd/>
          </a:ln>
        </p:spPr>
      </p:pic>
      <p:sp>
        <p:nvSpPr>
          <p:cNvPr id="8" name="Tekstvak 7"/>
          <p:cNvSpPr txBox="1"/>
          <p:nvPr/>
        </p:nvSpPr>
        <p:spPr>
          <a:xfrm>
            <a:off x="6629400" y="3810000"/>
            <a:ext cx="1633781" cy="276999"/>
          </a:xfrm>
          <a:prstGeom prst="rect">
            <a:avLst/>
          </a:prstGeom>
          <a:noFill/>
        </p:spPr>
        <p:txBody>
          <a:bodyPr wrap="none" rtlCol="0">
            <a:spAutoFit/>
          </a:bodyPr>
          <a:lstStyle/>
          <a:p>
            <a:r>
              <a:rPr lang="nl-NL" sz="1200" smtClean="0">
                <a:latin typeface="+mn-lt"/>
              </a:rPr>
              <a:t>Gratis te downloaden</a:t>
            </a:r>
            <a:endParaRPr lang="nl-NL" sz="1200" dirty="0" err="1" smtClean="0">
              <a:latin typeface="+mn-lt"/>
            </a:endParaRPr>
          </a:p>
        </p:txBody>
      </p:sp>
      <p:pic>
        <p:nvPicPr>
          <p:cNvPr id="151554" name="Picture 2"/>
          <p:cNvPicPr>
            <a:picLocks noChangeAspect="1" noChangeArrowheads="1"/>
          </p:cNvPicPr>
          <p:nvPr/>
        </p:nvPicPr>
        <p:blipFill>
          <a:blip r:embed="rId6" cstate="print"/>
          <a:srcRect/>
          <a:stretch>
            <a:fillRect/>
          </a:stretch>
        </p:blipFill>
        <p:spPr bwMode="auto">
          <a:xfrm>
            <a:off x="5334000" y="3505200"/>
            <a:ext cx="2319338" cy="126813"/>
          </a:xfrm>
          <a:prstGeom prst="rect">
            <a:avLst/>
          </a:prstGeom>
          <a:noFill/>
          <a:ln w="9525">
            <a:noFill/>
            <a:miter lim="800000"/>
            <a:headEnd/>
            <a:tailEnd/>
          </a:ln>
        </p:spPr>
      </p:pic>
      <p:sp>
        <p:nvSpPr>
          <p:cNvPr id="10" name="Tekstvak 9"/>
          <p:cNvSpPr txBox="1"/>
          <p:nvPr/>
        </p:nvSpPr>
        <p:spPr>
          <a:xfrm>
            <a:off x="5348846" y="6553200"/>
            <a:ext cx="3781356" cy="276999"/>
          </a:xfrm>
          <a:prstGeom prst="rect">
            <a:avLst/>
          </a:prstGeom>
          <a:noFill/>
        </p:spPr>
        <p:txBody>
          <a:bodyPr wrap="none" rtlCol="0">
            <a:spAutoFit/>
          </a:bodyPr>
          <a:lstStyle/>
          <a:p>
            <a:r>
              <a:rPr lang="nl-NL" sz="1200" smtClean="0">
                <a:latin typeface="+mn-lt"/>
              </a:rPr>
              <a:t>With thanks to dr. Stefan Hild, University of Glasgow </a:t>
            </a:r>
            <a:endParaRPr lang="nl-NL" sz="1200" dirty="0" err="1" smtClean="0">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a:t>
            </a:r>
            <a:r>
              <a:rPr lang="en-US" i="1" kern="1200" baseline="-25000" smtClean="0">
                <a:solidFill>
                  <a:srgbClr val="000099"/>
                </a:solidFill>
                <a:ea typeface="+mn-ea"/>
                <a:cs typeface="+mn-cs"/>
              </a:rPr>
              <a:t>2</a:t>
            </a:r>
            <a:r>
              <a:rPr lang="en-US" i="1" kern="1200" smtClean="0">
                <a:solidFill>
                  <a:srgbClr val="000099"/>
                </a:solidFill>
                <a:ea typeface="+mn-ea"/>
                <a:cs typeface="+mn-cs"/>
              </a:rPr>
              <a:t> emissie per continent</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Merk op</a:t>
            </a:r>
          </a:p>
          <a:p>
            <a:pPr lvl="1"/>
            <a:r>
              <a:rPr lang="en-US" sz="1400" b="0" smtClean="0">
                <a:latin typeface="Calibri" pitchFamily="34" charset="0"/>
                <a:cs typeface="Calibri" pitchFamily="34" charset="0"/>
              </a:rPr>
              <a:t>Aantal inwoners op horizontale as</a:t>
            </a:r>
          </a:p>
          <a:p>
            <a:pPr lvl="1"/>
            <a:r>
              <a:rPr lang="en-US" sz="1400" b="0" smtClean="0">
                <a:latin typeface="Calibri" pitchFamily="34" charset="0"/>
                <a:cs typeface="Calibri" pitchFamily="34" charset="0"/>
              </a:rPr>
              <a:t>Emissie per persoon per jaarop verticale as</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1906" name="Picture 2"/>
          <p:cNvPicPr>
            <a:picLocks noChangeAspect="1" noChangeArrowheads="1"/>
          </p:cNvPicPr>
          <p:nvPr/>
        </p:nvPicPr>
        <p:blipFill>
          <a:blip r:embed="rId3" cstate="print"/>
          <a:srcRect/>
          <a:stretch>
            <a:fillRect/>
          </a:stretch>
        </p:blipFill>
        <p:spPr bwMode="auto">
          <a:xfrm>
            <a:off x="1524000" y="2320672"/>
            <a:ext cx="7629525" cy="45373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a:t>
            </a:r>
            <a:r>
              <a:rPr lang="en-US" i="1" kern="1200" baseline="-25000" smtClean="0">
                <a:solidFill>
                  <a:srgbClr val="000099"/>
                </a:solidFill>
                <a:ea typeface="+mn-ea"/>
                <a:cs typeface="+mn-cs"/>
              </a:rPr>
              <a:t>2</a:t>
            </a:r>
            <a:r>
              <a:rPr lang="en-US" i="1" kern="1200" smtClean="0">
                <a:solidFill>
                  <a:srgbClr val="000099"/>
                </a:solidFill>
                <a:ea typeface="+mn-ea"/>
                <a:cs typeface="+mn-cs"/>
              </a:rPr>
              <a:t> emissie per land</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Merk op</a:t>
            </a:r>
          </a:p>
          <a:p>
            <a:pPr lvl="1"/>
            <a:r>
              <a:rPr lang="en-US" sz="1400" b="0" smtClean="0">
                <a:latin typeface="Calibri" pitchFamily="34" charset="0"/>
                <a:cs typeface="Calibri" pitchFamily="34" charset="0"/>
              </a:rPr>
              <a:t>Hoger Bruto Nationaal Product correleert met hogere emissie</a:t>
            </a:r>
          </a:p>
          <a:p>
            <a:pPr lvl="1"/>
            <a:r>
              <a:rPr lang="en-US" sz="1400" b="0" smtClean="0">
                <a:latin typeface="Calibri" pitchFamily="34" charset="0"/>
                <a:cs typeface="Calibri" pitchFamily="34" charset="0"/>
              </a:rPr>
              <a:t>China, India zijn lager dan het wereld gemiddelde</a:t>
            </a:r>
          </a:p>
          <a:p>
            <a:pPr lvl="1"/>
            <a:r>
              <a:rPr lang="en-US" sz="1400" b="0" smtClean="0">
                <a:latin typeface="Calibri" pitchFamily="34" charset="0"/>
                <a:cs typeface="Calibri" pitchFamily="34" charset="0"/>
              </a:rPr>
              <a:t>Veel van onze producten worden daar gefabriceerd</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2930" name="Picture 2"/>
          <p:cNvPicPr>
            <a:picLocks noChangeAspect="1" noChangeArrowheads="1"/>
          </p:cNvPicPr>
          <p:nvPr/>
        </p:nvPicPr>
        <p:blipFill>
          <a:blip r:embed="rId3" cstate="print"/>
          <a:srcRect/>
          <a:stretch>
            <a:fillRect/>
          </a:stretch>
        </p:blipFill>
        <p:spPr bwMode="auto">
          <a:xfrm>
            <a:off x="2819400" y="2499920"/>
            <a:ext cx="6324600" cy="4358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a:t>
            </a:r>
            <a:r>
              <a:rPr lang="en-US" i="1" kern="1200" baseline="-25000" smtClean="0">
                <a:solidFill>
                  <a:srgbClr val="000099"/>
                </a:solidFill>
                <a:ea typeface="+mn-ea"/>
                <a:cs typeface="+mn-cs"/>
              </a:rPr>
              <a:t>2</a:t>
            </a:r>
            <a:r>
              <a:rPr lang="en-US" i="1" kern="1200" smtClean="0">
                <a:solidFill>
                  <a:srgbClr val="000099"/>
                </a:solidFill>
                <a:ea typeface="+mn-ea"/>
                <a:cs typeface="+mn-cs"/>
              </a:rPr>
              <a:t> emissie historisch</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Merk op</a:t>
            </a:r>
          </a:p>
          <a:p>
            <a:pPr lvl="1"/>
            <a:r>
              <a:rPr lang="en-US" sz="1400" b="0" smtClean="0">
                <a:latin typeface="Calibri" pitchFamily="34" charset="0"/>
                <a:cs typeface="Calibri" pitchFamily="34" charset="0"/>
              </a:rPr>
              <a:t>Historisch cumulatieve emissies</a:t>
            </a:r>
          </a:p>
          <a:p>
            <a:pPr lvl="1"/>
            <a:r>
              <a:rPr lang="en-US" sz="1400" b="0" smtClean="0">
                <a:latin typeface="Calibri" pitchFamily="34" charset="0"/>
                <a:cs typeface="Calibri" pitchFamily="34" charset="0"/>
              </a:rPr>
              <a:t>Kooldioxide blijft 50 tot 100 jaar in de atmosfeer</a:t>
            </a:r>
          </a:p>
          <a:p>
            <a:pPr lvl="1"/>
            <a:r>
              <a:rPr lang="en-US" sz="1400" b="0" smtClean="0">
                <a:latin typeface="Calibri" pitchFamily="34" charset="0"/>
                <a:cs typeface="Calibri" pitchFamily="34" charset="0"/>
              </a:rPr>
              <a:t>De vervuiler betaalt?</a:t>
            </a:r>
          </a:p>
          <a:p>
            <a:pPr lvl="2"/>
            <a:r>
              <a:rPr lang="en-US" sz="1000" b="0" smtClean="0">
                <a:latin typeface="Calibri" pitchFamily="34" charset="0"/>
                <a:cs typeface="Calibri" pitchFamily="34" charset="0"/>
              </a:rPr>
              <a:t>Wie begint?</a:t>
            </a:r>
          </a:p>
          <a:p>
            <a:pPr lvl="2"/>
            <a:r>
              <a:rPr lang="en-US" sz="1000" b="0" smtClean="0">
                <a:latin typeface="Calibri" pitchFamily="34" charset="0"/>
                <a:cs typeface="Calibri" pitchFamily="34" charset="0"/>
              </a:rPr>
              <a:t>Wie is het rijkst?</a:t>
            </a:r>
          </a:p>
          <a:p>
            <a:pPr lvl="1"/>
            <a:endParaRPr lang="en-US" sz="14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2931" name="Picture 3"/>
          <p:cNvPicPr>
            <a:picLocks noChangeAspect="1" noChangeArrowheads="1"/>
          </p:cNvPicPr>
          <p:nvPr/>
        </p:nvPicPr>
        <p:blipFill>
          <a:blip r:embed="rId3" cstate="print"/>
          <a:srcRect/>
          <a:stretch>
            <a:fillRect/>
          </a:stretch>
        </p:blipFill>
        <p:spPr bwMode="auto">
          <a:xfrm>
            <a:off x="1219200" y="2766110"/>
            <a:ext cx="7924800" cy="4091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Klimaat: belangrijke processen</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Klimaatmodellen zijn complex</a:t>
            </a:r>
          </a:p>
          <a:p>
            <a:pPr lvl="1"/>
            <a:r>
              <a:rPr lang="en-US" sz="1400" b="0" smtClean="0">
                <a:latin typeface="Calibri" pitchFamily="34" charset="0"/>
                <a:cs typeface="Calibri" pitchFamily="34" charset="0"/>
              </a:rPr>
              <a:t>Relatief  jonge tak van wetenschap</a:t>
            </a:r>
          </a:p>
          <a:p>
            <a:r>
              <a:rPr lang="en-US" sz="1800" b="0" smtClean="0">
                <a:latin typeface="Calibri" pitchFamily="34" charset="0"/>
                <a:cs typeface="Calibri" pitchFamily="34" charset="0"/>
              </a:rPr>
              <a:t>Tectonische processen</a:t>
            </a:r>
          </a:p>
          <a:p>
            <a:pPr lvl="1"/>
            <a:r>
              <a:rPr lang="en-US" sz="1400" b="0" smtClean="0">
                <a:latin typeface="Calibri" pitchFamily="34" charset="0"/>
                <a:cs typeface="Calibri" pitchFamily="34" charset="0"/>
              </a:rPr>
              <a:t>Interne warmte van Aarde heeft effect op continenten</a:t>
            </a:r>
          </a:p>
          <a:p>
            <a:r>
              <a:rPr lang="en-US" sz="1800" b="0" smtClean="0">
                <a:latin typeface="Calibri" pitchFamily="34" charset="0"/>
                <a:cs typeface="Calibri" pitchFamily="34" charset="0"/>
              </a:rPr>
              <a:t>Baan van de Aarde</a:t>
            </a:r>
          </a:p>
          <a:p>
            <a:pPr lvl="1"/>
            <a:r>
              <a:rPr lang="en-US" sz="1400" b="0" smtClean="0">
                <a:latin typeface="Calibri" pitchFamily="34" charset="0"/>
                <a:cs typeface="Calibri" pitchFamily="34" charset="0"/>
              </a:rPr>
              <a:t>Seizoenen, latitude</a:t>
            </a:r>
          </a:p>
          <a:p>
            <a:r>
              <a:rPr lang="en-US" sz="1800" b="0" smtClean="0">
                <a:latin typeface="Calibri" pitchFamily="34" charset="0"/>
                <a:cs typeface="Calibri" pitchFamily="34" charset="0"/>
              </a:rPr>
              <a:t>Sterkte van de Zon</a:t>
            </a:r>
          </a:p>
          <a:p>
            <a:r>
              <a:rPr lang="en-US" sz="1800" b="0" smtClean="0">
                <a:latin typeface="Calibri" pitchFamily="34" charset="0"/>
                <a:cs typeface="Calibri" pitchFamily="34" charset="0"/>
              </a:rPr>
              <a:t>Anthropogene effecten</a:t>
            </a:r>
          </a:p>
          <a:p>
            <a:pPr lvl="1"/>
            <a:r>
              <a:rPr lang="en-US" sz="1400" b="0" smtClean="0">
                <a:latin typeface="Calibri" pitchFamily="34" charset="0"/>
                <a:cs typeface="Calibri" pitchFamily="34" charset="0"/>
              </a:rPr>
              <a:t>Mens en klimaat</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3954" name="Picture 2"/>
          <p:cNvPicPr>
            <a:picLocks noChangeAspect="1" noChangeArrowheads="1"/>
          </p:cNvPicPr>
          <p:nvPr/>
        </p:nvPicPr>
        <p:blipFill>
          <a:blip r:embed="rId3" cstate="print"/>
          <a:srcRect/>
          <a:stretch>
            <a:fillRect/>
          </a:stretch>
        </p:blipFill>
        <p:spPr bwMode="auto">
          <a:xfrm>
            <a:off x="3182412" y="2895600"/>
            <a:ext cx="5961587"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Krachten en response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Reduceer complexiteit</a:t>
            </a:r>
          </a:p>
          <a:p>
            <a:pPr lvl="1"/>
            <a:r>
              <a:rPr lang="en-US" sz="1400" b="0" smtClean="0">
                <a:latin typeface="Calibri" pitchFamily="34" charset="0"/>
                <a:cs typeface="Calibri" pitchFamily="34" charset="0"/>
              </a:rPr>
              <a:t>Een klein aantal factoren leidt tot klimaatverandering</a:t>
            </a:r>
          </a:p>
          <a:p>
            <a:pPr lvl="1"/>
            <a:r>
              <a:rPr lang="en-US" sz="1400" b="0" smtClean="0">
                <a:latin typeface="Calibri" pitchFamily="34" charset="0"/>
                <a:cs typeface="Calibri" pitchFamily="34" charset="0"/>
              </a:rPr>
              <a:t>Deze factoren zorgen voor interactie tussen de interne componenten van het klimaatsysteem</a:t>
            </a:r>
          </a:p>
          <a:p>
            <a:pPr lvl="1"/>
            <a:r>
              <a:rPr lang="en-US" sz="1400" b="0" smtClean="0">
                <a:latin typeface="Calibri" pitchFamily="34" charset="0"/>
                <a:cs typeface="Calibri" pitchFamily="34" charset="0"/>
              </a:rPr>
              <a:t>Het resultaat is een meetbare verandering: klimaatrespons</a:t>
            </a:r>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3955" name="Picture 3"/>
          <p:cNvPicPr>
            <a:picLocks noChangeAspect="1" noChangeArrowheads="1"/>
          </p:cNvPicPr>
          <p:nvPr/>
        </p:nvPicPr>
        <p:blipFill>
          <a:blip r:embed="rId3" cstate="print"/>
          <a:srcRect/>
          <a:stretch>
            <a:fillRect/>
          </a:stretch>
        </p:blipFill>
        <p:spPr bwMode="auto">
          <a:xfrm>
            <a:off x="0" y="2734672"/>
            <a:ext cx="9144000" cy="4123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Respons-tijd</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De respons is niet instantaan</a:t>
            </a:r>
          </a:p>
          <a:p>
            <a:r>
              <a:rPr lang="en-US" sz="1800" b="0" smtClean="0">
                <a:latin typeface="Calibri" pitchFamily="34" charset="0"/>
                <a:cs typeface="Calibri" pitchFamily="34" charset="0"/>
              </a:rPr>
              <a:t>Verschillende systemen hebben verschillende responsetijden</a:t>
            </a:r>
          </a:p>
          <a:p>
            <a:r>
              <a:rPr lang="en-US" sz="1800" b="0" smtClean="0">
                <a:latin typeface="Calibri" pitchFamily="34" charset="0"/>
                <a:cs typeface="Calibri" pitchFamily="34" charset="0"/>
              </a:rPr>
              <a:t>Voorbeeld: een Bunsen burner</a:t>
            </a:r>
          </a:p>
          <a:p>
            <a:r>
              <a:rPr lang="en-US" sz="1800" b="0" smtClean="0">
                <a:latin typeface="Calibri" pitchFamily="34" charset="0"/>
                <a:cs typeface="Calibri" pitchFamily="34" charset="0"/>
              </a:rPr>
              <a:t>Responsetijd hangt af van</a:t>
            </a:r>
          </a:p>
          <a:p>
            <a:pPr lvl="1"/>
            <a:r>
              <a:rPr lang="en-US" sz="1400" b="0" smtClean="0">
                <a:latin typeface="Calibri" pitchFamily="34" charset="0"/>
                <a:cs typeface="Calibri" pitchFamily="34" charset="0"/>
              </a:rPr>
              <a:t>Hoeveelheid water</a:t>
            </a:r>
          </a:p>
          <a:p>
            <a:pPr lvl="1"/>
            <a:r>
              <a:rPr lang="en-US" sz="1400" b="0" smtClean="0">
                <a:latin typeface="Calibri" pitchFamily="34" charset="0"/>
                <a:cs typeface="Calibri" pitchFamily="34" charset="0"/>
              </a:rPr>
              <a:t>Warmtecapaciteit van het water</a:t>
            </a:r>
          </a:p>
          <a:p>
            <a:pPr lvl="1"/>
            <a:r>
              <a:rPr lang="en-US" sz="1400" b="0" smtClean="0">
                <a:latin typeface="Calibri" pitchFamily="34" charset="0"/>
                <a:cs typeface="Calibri" pitchFamily="34" charset="0"/>
              </a:rPr>
              <a:t>Thermische geleiding van de fles</a:t>
            </a:r>
          </a:p>
          <a:p>
            <a:pPr lvl="1"/>
            <a:r>
              <a:rPr lang="en-US" sz="1400" b="0" smtClean="0">
                <a:latin typeface="Calibri" pitchFamily="34" charset="0"/>
                <a:cs typeface="Calibri" pitchFamily="34" charset="0"/>
              </a:rPr>
              <a:t>Beweging en menging van de verschillende delen in de fles</a:t>
            </a:r>
          </a:p>
          <a:p>
            <a:pPr lvl="1"/>
            <a:r>
              <a:rPr lang="en-US" sz="1400" b="0" smtClean="0">
                <a:latin typeface="Calibri" pitchFamily="34" charset="0"/>
                <a:cs typeface="Calibri" pitchFamily="34" charset="0"/>
              </a:rPr>
              <a:t>Etc.</a:t>
            </a:r>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4978" name="Picture 2"/>
          <p:cNvPicPr>
            <a:picLocks noChangeAspect="1" noChangeArrowheads="1"/>
          </p:cNvPicPr>
          <p:nvPr/>
        </p:nvPicPr>
        <p:blipFill>
          <a:blip r:embed="rId3" cstate="print"/>
          <a:srcRect/>
          <a:stretch>
            <a:fillRect/>
          </a:stretch>
        </p:blipFill>
        <p:spPr bwMode="auto">
          <a:xfrm>
            <a:off x="5791200" y="1910178"/>
            <a:ext cx="3352800" cy="49478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Responsetijd</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Bij een korte respons-tijd kan het klimaatsysteem langzame krachten volgen</a:t>
            </a:r>
          </a:p>
          <a:p>
            <a:r>
              <a:rPr lang="en-US" sz="1800" b="0" smtClean="0">
                <a:latin typeface="Calibri" pitchFamily="34" charset="0"/>
                <a:cs typeface="Calibri" pitchFamily="34" charset="0"/>
              </a:rPr>
              <a:t>Bij een lange respons-tijd krijgen we een kleine response bij een snelle verandering in kracht</a:t>
            </a:r>
          </a:p>
          <a:p>
            <a:r>
              <a:rPr lang="en-US" sz="1800" b="0" smtClean="0">
                <a:latin typeface="Calibri" pitchFamily="34" charset="0"/>
                <a:cs typeface="Calibri" pitchFamily="34" charset="0"/>
              </a:rPr>
              <a:t>Bij ongeveer gelijke tijden voor kracht en response zijn er verschillende reacties mogelijk</a:t>
            </a:r>
          </a:p>
          <a:p>
            <a:endParaRPr lang="en-US" sz="1800" b="0" smtClean="0">
              <a:latin typeface="Calibri" pitchFamily="34" charset="0"/>
              <a:cs typeface="Calibri" pitchFamily="34" charset="0"/>
            </a:endParaRPr>
          </a:p>
        </p:txBody>
      </p:sp>
      <p:pic>
        <p:nvPicPr>
          <p:cNvPr id="256002" name="Picture 2"/>
          <p:cNvPicPr>
            <a:picLocks noChangeAspect="1" noChangeArrowheads="1"/>
          </p:cNvPicPr>
          <p:nvPr/>
        </p:nvPicPr>
        <p:blipFill>
          <a:blip r:embed="rId3" cstate="print"/>
          <a:srcRect/>
          <a:stretch>
            <a:fillRect/>
          </a:stretch>
        </p:blipFill>
        <p:spPr bwMode="auto">
          <a:xfrm>
            <a:off x="6172200" y="304800"/>
            <a:ext cx="2790423" cy="4572000"/>
          </a:xfrm>
          <a:prstGeom prst="rect">
            <a:avLst/>
          </a:prstGeom>
          <a:noFill/>
          <a:ln w="9525">
            <a:noFill/>
            <a:miter lim="800000"/>
            <a:headEnd/>
            <a:tailEnd/>
          </a:ln>
        </p:spPr>
      </p:pic>
      <p:pic>
        <p:nvPicPr>
          <p:cNvPr id="256003" name="Picture 3"/>
          <p:cNvPicPr>
            <a:picLocks noChangeAspect="1" noChangeArrowheads="1"/>
          </p:cNvPicPr>
          <p:nvPr/>
        </p:nvPicPr>
        <p:blipFill>
          <a:blip r:embed="rId4" cstate="print"/>
          <a:srcRect/>
          <a:stretch>
            <a:fillRect/>
          </a:stretch>
        </p:blipFill>
        <p:spPr bwMode="auto">
          <a:xfrm>
            <a:off x="0" y="3314273"/>
            <a:ext cx="5334000" cy="3543727"/>
          </a:xfrm>
          <a:prstGeom prst="rect">
            <a:avLst/>
          </a:prstGeom>
          <a:noFill/>
          <a:ln w="9525">
            <a:noFill/>
            <a:miter lim="800000"/>
            <a:headEnd/>
            <a:tailEnd/>
          </a:ln>
        </p:spPr>
      </p:pic>
      <p:pic>
        <p:nvPicPr>
          <p:cNvPr id="256004" name="Picture 4"/>
          <p:cNvPicPr>
            <a:picLocks noChangeAspect="1" noChangeArrowheads="1"/>
          </p:cNvPicPr>
          <p:nvPr/>
        </p:nvPicPr>
        <p:blipFill>
          <a:blip r:embed="rId5" cstate="print"/>
          <a:srcRect/>
          <a:stretch>
            <a:fillRect/>
          </a:stretch>
        </p:blipFill>
        <p:spPr bwMode="auto">
          <a:xfrm>
            <a:off x="6019800" y="5257800"/>
            <a:ext cx="3014975" cy="139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Respons en feedback</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4724400" cy="4495800"/>
          </a:xfrm>
        </p:spPr>
        <p:txBody>
          <a:bodyPr/>
          <a:lstStyle/>
          <a:p>
            <a:r>
              <a:rPr lang="en-US" sz="1800" b="0" smtClean="0">
                <a:latin typeface="Calibri" pitchFamily="34" charset="0"/>
                <a:cs typeface="Calibri" pitchFamily="34" charset="0"/>
              </a:rPr>
              <a:t>Verschillende respons op dezelfde kracht</a:t>
            </a:r>
          </a:p>
          <a:p>
            <a:r>
              <a:rPr lang="en-US" sz="1800" b="0" smtClean="0">
                <a:latin typeface="Calibri" pitchFamily="34" charset="0"/>
                <a:cs typeface="Calibri" pitchFamily="34" charset="0"/>
              </a:rPr>
              <a:t>Klimaat is complex</a:t>
            </a:r>
          </a:p>
          <a:p>
            <a:pPr lvl="1"/>
            <a:r>
              <a:rPr lang="en-US" sz="1400" b="0" smtClean="0">
                <a:latin typeface="Calibri" pitchFamily="34" charset="0"/>
                <a:cs typeface="Calibri" pitchFamily="34" charset="0"/>
              </a:rPr>
              <a:t>Er kan terugkoppeling optreden</a:t>
            </a:r>
          </a:p>
          <a:p>
            <a:pPr lvl="1"/>
            <a:r>
              <a:rPr lang="en-US" sz="1400" b="0" smtClean="0">
                <a:latin typeface="Calibri" pitchFamily="34" charset="0"/>
                <a:cs typeface="Calibri" pitchFamily="34" charset="0"/>
              </a:rPr>
              <a:t>Feedback kan positief of negatief zijn</a:t>
            </a:r>
          </a:p>
          <a:p>
            <a:pPr lvl="1"/>
            <a:r>
              <a:rPr lang="en-US" sz="1400" b="0" smtClean="0">
                <a:latin typeface="Calibri" pitchFamily="34" charset="0"/>
                <a:cs typeface="Calibri" pitchFamily="34" charset="0"/>
              </a:rPr>
              <a:t>Voorbeeld: temperatuur neemt toe, de polen smelten, er wordt minder zonlicht gereflecteerd naar de ruimte, er wordt dus meer warmte geabsorbeerd, temperatuur neemt verder toe, etc.</a:t>
            </a:r>
          </a:p>
        </p:txBody>
      </p:sp>
      <p:pic>
        <p:nvPicPr>
          <p:cNvPr id="257026" name="Picture 2"/>
          <p:cNvPicPr>
            <a:picLocks noChangeAspect="1" noChangeArrowheads="1"/>
          </p:cNvPicPr>
          <p:nvPr/>
        </p:nvPicPr>
        <p:blipFill>
          <a:blip r:embed="rId3" cstate="print"/>
          <a:srcRect/>
          <a:stretch>
            <a:fillRect/>
          </a:stretch>
        </p:blipFill>
        <p:spPr bwMode="auto">
          <a:xfrm>
            <a:off x="5095346" y="2286000"/>
            <a:ext cx="3910542" cy="4572000"/>
          </a:xfrm>
          <a:prstGeom prst="rect">
            <a:avLst/>
          </a:prstGeom>
          <a:noFill/>
          <a:ln w="9525">
            <a:noFill/>
            <a:miter lim="800000"/>
            <a:headEnd/>
            <a:tailEnd/>
          </a:ln>
        </p:spPr>
      </p:pic>
      <p:pic>
        <p:nvPicPr>
          <p:cNvPr id="257027" name="Picture 3"/>
          <p:cNvPicPr>
            <a:picLocks noChangeAspect="1" noChangeArrowheads="1"/>
          </p:cNvPicPr>
          <p:nvPr/>
        </p:nvPicPr>
        <p:blipFill>
          <a:blip r:embed="rId4" cstate="print"/>
          <a:srcRect/>
          <a:stretch>
            <a:fillRect/>
          </a:stretch>
        </p:blipFill>
        <p:spPr bwMode="auto">
          <a:xfrm>
            <a:off x="1" y="3505200"/>
            <a:ext cx="2421467"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Feedback: CO</a:t>
            </a:r>
            <a:r>
              <a:rPr lang="en-US" i="1" kern="1200" baseline="-25000" smtClean="0">
                <a:solidFill>
                  <a:srgbClr val="000099"/>
                </a:solidFill>
                <a:ea typeface="+mn-ea"/>
                <a:cs typeface="+mn-cs"/>
              </a:rPr>
              <a:t>2</a:t>
            </a:r>
            <a:r>
              <a:rPr lang="en-US" i="1" kern="1200" smtClean="0">
                <a:solidFill>
                  <a:srgbClr val="000099"/>
                </a:solidFill>
                <a:ea typeface="+mn-ea"/>
                <a:cs typeface="+mn-cs"/>
              </a:rPr>
              <a:t> versus waterdamp</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6248400" cy="5181600"/>
          </a:xfrm>
        </p:spPr>
        <p:txBody>
          <a:bodyPr/>
          <a:lstStyle/>
          <a:p>
            <a:r>
              <a:rPr lang="en-US" sz="1800" b="0" smtClean="0">
                <a:latin typeface="Calibri" pitchFamily="34" charset="0"/>
                <a:cs typeface="Calibri" pitchFamily="34" charset="0"/>
              </a:rPr>
              <a:t>CO2 werkt als een thermostaat (negatieve feedback)</a:t>
            </a:r>
          </a:p>
          <a:p>
            <a:r>
              <a:rPr lang="en-US" sz="1800" b="0" smtClean="0">
                <a:latin typeface="Calibri" pitchFamily="34" charset="0"/>
                <a:cs typeface="Calibri" pitchFamily="34" charset="0"/>
              </a:rPr>
              <a:t>Deze feedback is erg traag</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Waterdamp is een broeikasgas met positieve feedback</a:t>
            </a:r>
          </a:p>
          <a:p>
            <a:pPr lvl="1"/>
            <a:r>
              <a:rPr lang="en-US" sz="1400" b="0" smtClean="0">
                <a:latin typeface="Calibri" pitchFamily="34" charset="0"/>
                <a:cs typeface="Calibri" pitchFamily="34" charset="0"/>
              </a:rPr>
              <a:t>Klimaat: opwarming</a:t>
            </a:r>
          </a:p>
          <a:p>
            <a:pPr lvl="1"/>
            <a:r>
              <a:rPr lang="en-US" sz="1400" b="0" smtClean="0">
                <a:latin typeface="Calibri" pitchFamily="34" charset="0"/>
                <a:cs typeface="Calibri" pitchFamily="34" charset="0"/>
              </a:rPr>
              <a:t>Toename waterdamp in de atmosfeer</a:t>
            </a:r>
          </a:p>
          <a:p>
            <a:pPr lvl="1"/>
            <a:r>
              <a:rPr lang="en-US" sz="1400" b="0" smtClean="0">
                <a:latin typeface="Calibri" pitchFamily="34" charset="0"/>
                <a:cs typeface="Calibri" pitchFamily="34" charset="0"/>
              </a:rPr>
              <a:t>Toename broeikas effect (meer straling wordt vastgehouden)</a:t>
            </a:r>
          </a:p>
          <a:p>
            <a:pPr lvl="1"/>
            <a:r>
              <a:rPr lang="en-US" sz="1400" b="0" smtClean="0">
                <a:latin typeface="Calibri" pitchFamily="34" charset="0"/>
                <a:cs typeface="Calibri" pitchFamily="34" charset="0"/>
              </a:rPr>
              <a:t>Opwarming, etc.</a:t>
            </a:r>
          </a:p>
        </p:txBody>
      </p:sp>
      <p:pic>
        <p:nvPicPr>
          <p:cNvPr id="257028" name="Picture 4"/>
          <p:cNvPicPr>
            <a:picLocks noChangeAspect="1" noChangeArrowheads="1"/>
          </p:cNvPicPr>
          <p:nvPr/>
        </p:nvPicPr>
        <p:blipFill>
          <a:blip r:embed="rId3" cstate="print"/>
          <a:srcRect/>
          <a:stretch>
            <a:fillRect/>
          </a:stretch>
        </p:blipFill>
        <p:spPr bwMode="auto">
          <a:xfrm>
            <a:off x="1401417" y="1981200"/>
            <a:ext cx="7513983"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Reconstructie klimaat</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6248400" cy="4495800"/>
          </a:xfrm>
        </p:spPr>
        <p:txBody>
          <a:bodyPr/>
          <a:lstStyle/>
          <a:p>
            <a:r>
              <a:rPr lang="en-US" sz="1800" b="0" smtClean="0">
                <a:latin typeface="Calibri" pitchFamily="34" charset="0"/>
                <a:cs typeface="Calibri" pitchFamily="34" charset="0"/>
              </a:rPr>
              <a:t>Boomringen</a:t>
            </a:r>
          </a:p>
          <a:p>
            <a:pPr lvl="1"/>
            <a:r>
              <a:rPr lang="en-US" sz="1400" b="0" smtClean="0">
                <a:latin typeface="Calibri" pitchFamily="34" charset="0"/>
                <a:cs typeface="Calibri" pitchFamily="34" charset="0"/>
              </a:rPr>
              <a:t>Temperatuur in groeiseizoen heeft sterkste invloed</a:t>
            </a:r>
          </a:p>
          <a:p>
            <a:pPr lvl="1"/>
            <a:r>
              <a:rPr lang="en-US" sz="1400" b="0" smtClean="0">
                <a:latin typeface="Calibri" pitchFamily="34" charset="0"/>
                <a:cs typeface="Calibri" pitchFamily="34" charset="0"/>
              </a:rPr>
              <a:t>Neerslag heeft invloed</a:t>
            </a:r>
          </a:p>
          <a:p>
            <a:r>
              <a:rPr lang="en-US" sz="1800" b="0" smtClean="0">
                <a:latin typeface="Calibri" pitchFamily="34" charset="0"/>
                <a:cs typeface="Calibri" pitchFamily="34" charset="0"/>
              </a:rPr>
              <a:t>IJskernen</a:t>
            </a:r>
          </a:p>
          <a:p>
            <a:pPr lvl="1"/>
            <a:r>
              <a:rPr lang="en-US" sz="1400" b="0" smtClean="0">
                <a:latin typeface="Calibri" pitchFamily="34" charset="0"/>
                <a:cs typeface="Calibri" pitchFamily="34" charset="0"/>
              </a:rPr>
              <a:t>Groenland en Antarctica</a:t>
            </a:r>
          </a:p>
          <a:p>
            <a:pPr lvl="1"/>
            <a:r>
              <a:rPr lang="en-US" sz="1400" b="0" smtClean="0">
                <a:latin typeface="Calibri" pitchFamily="34" charset="0"/>
                <a:cs typeface="Calibri" pitchFamily="34" charset="0"/>
              </a:rPr>
              <a:t>Ingevroren gasbellen geven direct concentraties broeikasgassen</a:t>
            </a:r>
          </a:p>
          <a:p>
            <a:r>
              <a:rPr lang="en-US" sz="1800" b="0" smtClean="0">
                <a:latin typeface="Calibri" pitchFamily="34" charset="0"/>
                <a:cs typeface="Calibri" pitchFamily="34" charset="0"/>
              </a:rPr>
              <a:t>Sediment</a:t>
            </a:r>
          </a:p>
          <a:p>
            <a:pPr lvl="1"/>
            <a:r>
              <a:rPr lang="en-US" sz="1400" b="0" smtClean="0">
                <a:latin typeface="Calibri" pitchFamily="34" charset="0"/>
                <a:cs typeface="Calibri" pitchFamily="34" charset="0"/>
              </a:rPr>
              <a:t>Meren, oceanen</a:t>
            </a:r>
          </a:p>
          <a:p>
            <a:pPr lvl="1"/>
            <a:r>
              <a:rPr lang="en-US" sz="1400" b="0" smtClean="0">
                <a:latin typeface="Calibri" pitchFamily="34" charset="0"/>
                <a:cs typeface="Calibri" pitchFamily="34" charset="0"/>
              </a:rPr>
              <a:t>Koraal geeft jaarringen van CaCO</a:t>
            </a:r>
            <a:r>
              <a:rPr lang="en-US" sz="1400" b="0" baseline="-25000" smtClean="0">
                <a:latin typeface="Calibri" pitchFamily="34" charset="0"/>
                <a:cs typeface="Calibri" pitchFamily="34" charset="0"/>
              </a:rPr>
              <a:t>3</a:t>
            </a:r>
          </a:p>
          <a:p>
            <a:pPr lvl="2"/>
            <a:r>
              <a:rPr lang="en-US" sz="1000" b="0" smtClean="0">
                <a:latin typeface="Calibri" pitchFamily="34" charset="0"/>
                <a:cs typeface="Calibri" pitchFamily="34" charset="0"/>
              </a:rPr>
              <a:t>Watertemperatuur</a:t>
            </a:r>
          </a:p>
          <a:p>
            <a:pPr lvl="2"/>
            <a:r>
              <a:rPr lang="en-US" sz="1000" b="0" smtClean="0">
                <a:latin typeface="Calibri" pitchFamily="34" charset="0"/>
                <a:cs typeface="Calibri" pitchFamily="34" charset="0"/>
              </a:rPr>
              <a:t>Voeding</a:t>
            </a:r>
          </a:p>
          <a:p>
            <a:pPr lvl="2"/>
            <a:r>
              <a:rPr lang="en-US" sz="1000" b="0" smtClean="0">
                <a:latin typeface="Calibri" pitchFamily="34" charset="0"/>
                <a:cs typeface="Calibri" pitchFamily="34" charset="0"/>
              </a:rPr>
              <a:t>Waterdiepte</a:t>
            </a:r>
          </a:p>
          <a:p>
            <a:endParaRPr lang="en-US" sz="1800" b="0" smtClean="0">
              <a:latin typeface="Calibri" pitchFamily="34" charset="0"/>
              <a:cs typeface="Calibri" pitchFamily="34" charset="0"/>
            </a:endParaRPr>
          </a:p>
          <a:p>
            <a:endParaRPr lang="en-US" sz="1400" b="0" smtClean="0">
              <a:latin typeface="Calibri" pitchFamily="34" charset="0"/>
              <a:cs typeface="Calibri" pitchFamily="34" charset="0"/>
            </a:endParaRPr>
          </a:p>
        </p:txBody>
      </p:sp>
      <p:pic>
        <p:nvPicPr>
          <p:cNvPr id="258050" name="Picture 2"/>
          <p:cNvPicPr>
            <a:picLocks noChangeAspect="1" noChangeArrowheads="1"/>
          </p:cNvPicPr>
          <p:nvPr/>
        </p:nvPicPr>
        <p:blipFill>
          <a:blip r:embed="rId3" cstate="print"/>
          <a:srcRect/>
          <a:stretch>
            <a:fillRect/>
          </a:stretch>
        </p:blipFill>
        <p:spPr bwMode="auto">
          <a:xfrm>
            <a:off x="7086600" y="762000"/>
            <a:ext cx="1649532" cy="2547938"/>
          </a:xfrm>
          <a:prstGeom prst="rect">
            <a:avLst/>
          </a:prstGeom>
          <a:noFill/>
          <a:ln w="9525">
            <a:noFill/>
            <a:miter lim="800000"/>
            <a:headEnd/>
            <a:tailEnd/>
          </a:ln>
        </p:spPr>
      </p:pic>
      <p:pic>
        <p:nvPicPr>
          <p:cNvPr id="258051" name="Picture 3"/>
          <p:cNvPicPr>
            <a:picLocks noChangeAspect="1" noChangeArrowheads="1"/>
          </p:cNvPicPr>
          <p:nvPr/>
        </p:nvPicPr>
        <p:blipFill>
          <a:blip r:embed="rId4" cstate="print"/>
          <a:srcRect/>
          <a:stretch>
            <a:fillRect/>
          </a:stretch>
        </p:blipFill>
        <p:spPr bwMode="auto">
          <a:xfrm>
            <a:off x="6326516" y="3657600"/>
            <a:ext cx="2817484" cy="3071813"/>
          </a:xfrm>
          <a:prstGeom prst="rect">
            <a:avLst/>
          </a:prstGeom>
          <a:noFill/>
          <a:ln w="9525">
            <a:noFill/>
            <a:miter lim="800000"/>
            <a:headEnd/>
            <a:tailEnd/>
          </a:ln>
        </p:spPr>
      </p:pic>
      <p:pic>
        <p:nvPicPr>
          <p:cNvPr id="258052" name="Picture 4"/>
          <p:cNvPicPr>
            <a:picLocks noChangeAspect="1" noChangeArrowheads="1"/>
          </p:cNvPicPr>
          <p:nvPr/>
        </p:nvPicPr>
        <p:blipFill>
          <a:blip r:embed="rId5" cstate="print"/>
          <a:srcRect/>
          <a:stretch>
            <a:fillRect/>
          </a:stretch>
        </p:blipFill>
        <p:spPr bwMode="auto">
          <a:xfrm>
            <a:off x="0" y="4323188"/>
            <a:ext cx="4043362" cy="2534812"/>
          </a:xfrm>
          <a:prstGeom prst="rect">
            <a:avLst/>
          </a:prstGeom>
          <a:noFill/>
          <a:ln w="9525">
            <a:noFill/>
            <a:miter lim="800000"/>
            <a:headEnd/>
            <a:tailEnd/>
          </a:ln>
        </p:spPr>
      </p:pic>
      <p:pic>
        <p:nvPicPr>
          <p:cNvPr id="258054" name="Picture 6"/>
          <p:cNvPicPr>
            <a:picLocks noChangeAspect="1" noChangeArrowheads="1"/>
          </p:cNvPicPr>
          <p:nvPr/>
        </p:nvPicPr>
        <p:blipFill>
          <a:blip r:embed="rId6" cstate="print"/>
          <a:srcRect/>
          <a:stretch>
            <a:fillRect/>
          </a:stretch>
        </p:blipFill>
        <p:spPr bwMode="auto">
          <a:xfrm>
            <a:off x="4191000" y="3200400"/>
            <a:ext cx="1827045" cy="180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4800600"/>
          </a:xfrm>
        </p:spPr>
        <p:txBody>
          <a:bodyPr/>
          <a:lstStyle/>
          <a:p>
            <a:r>
              <a:rPr lang="en-US" sz="1800" b="0" smtClean="0">
                <a:latin typeface="Calibri" pitchFamily="34" charset="0"/>
                <a:cs typeface="Calibri" pitchFamily="34" charset="0"/>
              </a:rPr>
              <a:t>De cursus verschilt iets van de standaard fysica college’s</a:t>
            </a:r>
          </a:p>
          <a:p>
            <a:r>
              <a:rPr lang="en-US" sz="1800" b="0" smtClean="0">
                <a:latin typeface="Calibri" pitchFamily="34" charset="0"/>
                <a:cs typeface="Calibri" pitchFamily="34" charset="0"/>
              </a:rPr>
              <a:t>De meeste fysica die we nodig hebben is eenvoudig. Zaken blijken toch complex te zijn als we alle interdisciplinaire aspecten (techniek, scheikunde, aardwetenschap, etc.) in beschouwing nemen</a:t>
            </a:r>
          </a:p>
          <a:p>
            <a:r>
              <a:rPr lang="en-US" sz="1800" b="0" smtClean="0">
                <a:latin typeface="Calibri" pitchFamily="34" charset="0"/>
                <a:cs typeface="Calibri" pitchFamily="34" charset="0"/>
              </a:rPr>
              <a:t>We zullen leren om goede schattingen te maken op basis van eenvoudige berekeningen. We beoordelen ook de betrouwbaarheid van de schattingen</a:t>
            </a:r>
          </a:p>
          <a:p>
            <a:r>
              <a:rPr lang="en-US" sz="1800" b="0" smtClean="0">
                <a:latin typeface="Calibri" pitchFamily="34" charset="0"/>
                <a:cs typeface="Calibri" pitchFamily="34" charset="0"/>
              </a:rPr>
              <a:t>We zullen de discussie over ethische, economische en politieke aspecten van het onderwerp niet uit de weg gaan</a:t>
            </a:r>
          </a:p>
          <a:p>
            <a:r>
              <a:rPr lang="en-US" sz="1800" b="0" smtClean="0">
                <a:latin typeface="Calibri" pitchFamily="34" charset="0"/>
                <a:cs typeface="Calibri" pitchFamily="34" charset="0"/>
              </a:rPr>
              <a:t>Het is college is helemaal nieuw: jullie zijn proefkonijnen (excuses…)</a:t>
            </a:r>
          </a:p>
          <a:p>
            <a:pPr lvl="1"/>
            <a:r>
              <a:rPr lang="en-US" sz="1400" b="0" smtClean="0">
                <a:latin typeface="Calibri" pitchFamily="34" charset="0"/>
                <a:cs typeface="Calibri" pitchFamily="34" charset="0"/>
              </a:rPr>
              <a:t>Geef aub feedback: te snel of te langzaam, vergeten aspecten, niet objectief</a:t>
            </a:r>
          </a:p>
          <a:p>
            <a:pPr lvl="1"/>
            <a:r>
              <a:rPr lang="en-US" sz="1400" b="0" smtClean="0">
                <a:latin typeface="Calibri" pitchFamily="34" charset="0"/>
                <a:cs typeface="Calibri" pitchFamily="34" charset="0"/>
              </a:rPr>
              <a:t>Laten we het college verbeteren!</a:t>
            </a:r>
            <a:endParaRPr lang="en-US" sz="1800" b="0" smtClean="0">
              <a:latin typeface="Calibri" pitchFamily="34" charset="0"/>
              <a:cs typeface="Calibri" pitchFamily="34" charset="0"/>
            </a:endParaRPr>
          </a:p>
          <a:p>
            <a:r>
              <a:rPr lang="en-US" sz="1800" b="0" smtClean="0">
                <a:solidFill>
                  <a:srgbClr val="006600"/>
                </a:solidFill>
                <a:latin typeface="Calibri" pitchFamily="34" charset="0"/>
                <a:cs typeface="Calibri" pitchFamily="34" charset="0"/>
              </a:rPr>
              <a:t>Energie en duurzaamheid zijn belangrijke en actuele onderwerpen van discussie. Het gaat ons allemaal aan. Een wetenschappelijke benadering kan bijdragen tot het vinden van realistische oplossingen. We trachten om ons de komende weken te verdiepen in de feiten, zodat we op een verantwoordelijke manier de zaak benaderen en zinnige oordelen kunnen vormen.</a:t>
            </a:r>
          </a:p>
          <a:p>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Aard van de cursus</a:t>
            </a:r>
            <a:endParaRPr lang="en-US" i="1" kern="1200" dirty="0" smtClean="0">
              <a:solidFill>
                <a:srgbClr val="000099"/>
              </a:solidFill>
              <a:ea typeface="+mn-ea"/>
              <a:cs typeface="+mn-cs"/>
            </a:endParaRPr>
          </a:p>
        </p:txBody>
      </p:sp>
      <p:cxnSp>
        <p:nvCxnSpPr>
          <p:cNvPr id="11" name="Rechte verbindingslijn 10"/>
          <p:cNvCxnSpPr/>
          <p:nvPr/>
        </p:nvCxnSpPr>
        <p:spPr bwMode="auto">
          <a:xfrm>
            <a:off x="381000" y="4495800"/>
            <a:ext cx="8229600" cy="0"/>
          </a:xfrm>
          <a:prstGeom prst="line">
            <a:avLst/>
          </a:prstGeom>
          <a:solidFill>
            <a:schemeClr val="accent1"/>
          </a:solidFill>
          <a:ln w="19050" cap="flat" cmpd="sng" algn="ctr">
            <a:solidFill>
              <a:schemeClr val="accent1"/>
            </a:solidFill>
            <a:prstDash val="lgDash"/>
            <a:round/>
            <a:headEnd type="none" w="med" len="med"/>
            <a:tailEnd type="none" w="med" len="med"/>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Temperatuur</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6248400" cy="4495800"/>
          </a:xfrm>
        </p:spPr>
        <p:txBody>
          <a:bodyPr/>
          <a:lstStyle/>
          <a:p>
            <a:r>
              <a:rPr lang="en-US" sz="1800" b="0" smtClean="0">
                <a:latin typeface="Calibri" pitchFamily="34" charset="0"/>
                <a:cs typeface="Calibri" pitchFamily="34" charset="0"/>
              </a:rPr>
              <a:t>De</a:t>
            </a:r>
            <a:r>
              <a:rPr lang="en-US" sz="1800" b="0" smtClean="0">
                <a:latin typeface="Symbol" pitchFamily="18" charset="2"/>
                <a:cs typeface="Calibri" pitchFamily="34" charset="0"/>
              </a:rPr>
              <a:t> d</a:t>
            </a:r>
            <a:r>
              <a:rPr lang="en-US" sz="1800" b="0" baseline="30000" smtClean="0">
                <a:latin typeface="Calibri" pitchFamily="34" charset="0"/>
                <a:cs typeface="Calibri" pitchFamily="34" charset="0"/>
              </a:rPr>
              <a:t>18</a:t>
            </a:r>
            <a:r>
              <a:rPr lang="en-US" sz="1800" b="0" smtClean="0">
                <a:latin typeface="Calibri" pitchFamily="34" charset="0"/>
                <a:cs typeface="Calibri" pitchFamily="34" charset="0"/>
              </a:rPr>
              <a:t>O waarde</a:t>
            </a:r>
          </a:p>
          <a:p>
            <a:pPr lvl="1"/>
            <a:r>
              <a:rPr lang="en-US" sz="1400" b="0" smtClean="0">
                <a:latin typeface="Calibri" pitchFamily="34" charset="0"/>
                <a:cs typeface="Calibri" pitchFamily="34" charset="0"/>
              </a:rPr>
              <a:t>Verhouding van 2 isotopen zuurstof</a:t>
            </a:r>
          </a:p>
          <a:p>
            <a:pPr lvl="1"/>
            <a:r>
              <a:rPr lang="en-US" sz="1400" b="0" smtClean="0">
                <a:latin typeface="Calibri" pitchFamily="34" charset="0"/>
                <a:cs typeface="Calibri" pitchFamily="34" charset="0"/>
              </a:rPr>
              <a:t>Correleert met watertemperatuur</a:t>
            </a:r>
          </a:p>
          <a:p>
            <a:pPr lvl="2"/>
            <a:r>
              <a:rPr lang="en-US" sz="1000" b="0" smtClean="0">
                <a:latin typeface="Calibri" pitchFamily="34" charset="0"/>
                <a:cs typeface="Calibri" pitchFamily="34" charset="0"/>
              </a:rPr>
              <a:t>Kookpunt </a:t>
            </a:r>
            <a:r>
              <a:rPr lang="en-US" sz="1000" b="0" baseline="30000" smtClean="0">
                <a:latin typeface="Calibri" pitchFamily="34" charset="0"/>
                <a:cs typeface="Calibri" pitchFamily="34" charset="0"/>
              </a:rPr>
              <a:t>18</a:t>
            </a:r>
            <a:r>
              <a:rPr lang="en-US" sz="1000" b="0" smtClean="0">
                <a:latin typeface="Calibri" pitchFamily="34" charset="0"/>
                <a:cs typeface="Calibri" pitchFamily="34" charset="0"/>
              </a:rPr>
              <a:t>O is 0.14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lager dan van </a:t>
            </a:r>
            <a:r>
              <a:rPr lang="en-US" sz="1000" b="0" baseline="30000" smtClean="0">
                <a:latin typeface="Calibri" pitchFamily="34" charset="0"/>
                <a:cs typeface="Calibri" pitchFamily="34" charset="0"/>
              </a:rPr>
              <a:t>16</a:t>
            </a:r>
            <a:r>
              <a:rPr lang="en-US" sz="1000" b="0" smtClean="0">
                <a:latin typeface="Calibri" pitchFamily="34" charset="0"/>
                <a:cs typeface="Calibri" pitchFamily="34" charset="0"/>
              </a:rPr>
              <a:t>O</a:t>
            </a:r>
          </a:p>
          <a:p>
            <a:pPr lvl="2"/>
            <a:r>
              <a:rPr lang="en-US" sz="1000" b="0" smtClean="0">
                <a:latin typeface="Calibri" pitchFamily="34" charset="0"/>
                <a:cs typeface="Calibri" pitchFamily="34" charset="0"/>
              </a:rPr>
              <a:t>Dus verdampt </a:t>
            </a:r>
            <a:r>
              <a:rPr lang="en-US" sz="1000" b="0" baseline="30000" smtClean="0">
                <a:latin typeface="Calibri" pitchFamily="34" charset="0"/>
                <a:cs typeface="Calibri" pitchFamily="34" charset="0"/>
              </a:rPr>
              <a:t>18</a:t>
            </a:r>
            <a:r>
              <a:rPr lang="en-US" sz="1000" b="0" smtClean="0">
                <a:latin typeface="Calibri" pitchFamily="34" charset="0"/>
                <a:cs typeface="Calibri" pitchFamily="34" charset="0"/>
              </a:rPr>
              <a:t>O  minder en regen bevat meer </a:t>
            </a:r>
            <a:r>
              <a:rPr lang="en-US" sz="1000" b="0" baseline="30000" smtClean="0">
                <a:latin typeface="Calibri" pitchFamily="34" charset="0"/>
                <a:cs typeface="Calibri" pitchFamily="34" charset="0"/>
              </a:rPr>
              <a:t>16</a:t>
            </a:r>
            <a:r>
              <a:rPr lang="en-US" sz="1000" b="0" smtClean="0">
                <a:latin typeface="Calibri" pitchFamily="34" charset="0"/>
                <a:cs typeface="Calibri" pitchFamily="34" charset="0"/>
              </a:rPr>
              <a:t>O</a:t>
            </a:r>
          </a:p>
          <a:p>
            <a:pPr lvl="1"/>
            <a:r>
              <a:rPr lang="en-US" sz="1400" b="0" smtClean="0">
                <a:latin typeface="Calibri" pitchFamily="34" charset="0"/>
                <a:cs typeface="Calibri" pitchFamily="34" charset="0"/>
              </a:rPr>
              <a:t>Kan gebruikt worden bij alles waar zuurstof in zit</a:t>
            </a:r>
          </a:p>
          <a:p>
            <a:pPr lvl="2"/>
            <a:r>
              <a:rPr lang="en-US" sz="1000" b="0" smtClean="0">
                <a:latin typeface="Calibri" pitchFamily="34" charset="0"/>
                <a:cs typeface="Calibri" pitchFamily="34" charset="0"/>
              </a:rPr>
              <a:t>Ijskernen, sedimenten (foraminifera), koralen, etc.</a:t>
            </a:r>
          </a:p>
          <a:p>
            <a:pPr marL="342900" lvl="1" indent="-342900">
              <a:buFontTx/>
              <a:buChar char="•"/>
            </a:pPr>
            <a:r>
              <a:rPr lang="en-US" sz="1800" b="0" smtClean="0">
                <a:solidFill>
                  <a:schemeClr val="tx1"/>
                </a:solidFill>
                <a:latin typeface="Calibri" pitchFamily="34" charset="0"/>
                <a:ea typeface="+mn-ea"/>
                <a:cs typeface="Calibri" pitchFamily="34" charset="0"/>
              </a:rPr>
              <a:t>Temperatuur is bekend voor de laatste 5 miljoen 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Temperatuur van de Aarde was niet constant de laatste paar miljoen jaar</a:t>
            </a:r>
          </a:p>
          <a:p>
            <a:pPr lvl="1"/>
            <a:r>
              <a:rPr lang="en-US" sz="1400" b="0" smtClean="0">
                <a:latin typeface="Calibri" pitchFamily="34" charset="0"/>
                <a:cs typeface="Calibri" pitchFamily="34" charset="0"/>
              </a:rPr>
              <a:t>De gemiddelde temperatuur varieert fors (bijna 10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a:t>
            </a:r>
          </a:p>
          <a:p>
            <a:pPr lvl="1"/>
            <a:r>
              <a:rPr lang="en-US" sz="1400" b="0" smtClean="0">
                <a:latin typeface="Calibri" pitchFamily="34" charset="0"/>
                <a:cs typeface="Calibri" pitchFamily="34" charset="0"/>
              </a:rPr>
              <a:t>De laatste 3 miljoen jaar waren veel kouder dan daarvoor</a:t>
            </a:r>
          </a:p>
          <a:p>
            <a:pPr lvl="1"/>
            <a:r>
              <a:rPr lang="en-US" sz="1400" b="0" smtClean="0">
                <a:latin typeface="Calibri" pitchFamily="34" charset="0"/>
                <a:cs typeface="Calibri" pitchFamily="34" charset="0"/>
              </a:rPr>
              <a:t>De variatie in temperatuur verandert</a:t>
            </a:r>
          </a:p>
          <a:p>
            <a:pPr lvl="2"/>
            <a:r>
              <a:rPr lang="en-US" sz="1000" b="0" smtClean="0">
                <a:latin typeface="Calibri" pitchFamily="34" charset="0"/>
                <a:cs typeface="Calibri" pitchFamily="34" charset="0"/>
              </a:rPr>
              <a:t>Langer dan 3 miljoen jaar geleden was de variatie slechts 2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2"/>
            <a:r>
              <a:rPr lang="en-US" sz="1000" b="0" smtClean="0">
                <a:latin typeface="Calibri" pitchFamily="34" charset="0"/>
                <a:cs typeface="Calibri" pitchFamily="34" charset="0"/>
              </a:rPr>
              <a:t>De laatste miljoen jaar waren er schommelingen tot 10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r>
              <a:rPr lang="en-US" sz="1800" b="0" smtClean="0">
                <a:latin typeface="Calibri" pitchFamily="34" charset="0"/>
                <a:cs typeface="Calibri" pitchFamily="34" charset="0"/>
              </a:rPr>
              <a:t>Fourier analyse</a:t>
            </a:r>
          </a:p>
          <a:p>
            <a:pPr lvl="1"/>
            <a:r>
              <a:rPr lang="en-US" sz="1400" b="0" smtClean="0">
                <a:latin typeface="Calibri" pitchFamily="34" charset="0"/>
                <a:cs typeface="Calibri" pitchFamily="34" charset="0"/>
              </a:rPr>
              <a:t>Periodes van 100, 41, 29, 23 en 18 duizend jaar</a:t>
            </a:r>
          </a:p>
          <a:p>
            <a:pPr lvl="1"/>
            <a:r>
              <a:rPr lang="en-US" sz="1400" b="0" smtClean="0">
                <a:latin typeface="Calibri" pitchFamily="34" charset="0"/>
                <a:cs typeface="Calibri" pitchFamily="34" charset="0"/>
              </a:rPr>
              <a:t>Milankovitsch cycli</a:t>
            </a:r>
          </a:p>
          <a:p>
            <a:pPr lvl="2"/>
            <a:r>
              <a:rPr lang="en-US" sz="1000" b="0" smtClean="0">
                <a:latin typeface="Calibri" pitchFamily="34" charset="0"/>
                <a:cs typeface="Calibri" pitchFamily="34" charset="0"/>
              </a:rPr>
              <a:t>Eccentriciteit</a:t>
            </a:r>
          </a:p>
          <a:p>
            <a:pPr lvl="2"/>
            <a:r>
              <a:rPr lang="en-US" sz="1000" b="0" smtClean="0">
                <a:latin typeface="Calibri" pitchFamily="34" charset="0"/>
                <a:cs typeface="Calibri" pitchFamily="34" charset="0"/>
              </a:rPr>
              <a:t>Axiale tilt</a:t>
            </a:r>
          </a:p>
          <a:p>
            <a:pPr lvl="2"/>
            <a:r>
              <a:rPr lang="en-US" sz="1000" b="0" smtClean="0">
                <a:latin typeface="Calibri" pitchFamily="34" charset="0"/>
                <a:cs typeface="Calibri" pitchFamily="34" charset="0"/>
              </a:rPr>
              <a:t>Precessie</a:t>
            </a:r>
          </a:p>
        </p:txBody>
      </p:sp>
      <p:pic>
        <p:nvPicPr>
          <p:cNvPr id="259074" name="Picture 2"/>
          <p:cNvPicPr>
            <a:picLocks noChangeAspect="1" noChangeArrowheads="1"/>
          </p:cNvPicPr>
          <p:nvPr/>
        </p:nvPicPr>
        <p:blipFill>
          <a:blip r:embed="rId3" cstate="print"/>
          <a:srcRect/>
          <a:stretch>
            <a:fillRect/>
          </a:stretch>
        </p:blipFill>
        <p:spPr bwMode="auto">
          <a:xfrm>
            <a:off x="4934270" y="2209800"/>
            <a:ext cx="2761930" cy="676275"/>
          </a:xfrm>
          <a:prstGeom prst="rect">
            <a:avLst/>
          </a:prstGeom>
          <a:noFill/>
          <a:ln w="9525">
            <a:noFill/>
            <a:miter lim="800000"/>
            <a:headEnd/>
            <a:tailEnd/>
          </a:ln>
        </p:spPr>
      </p:pic>
      <p:pic>
        <p:nvPicPr>
          <p:cNvPr id="259075" name="Picture 3"/>
          <p:cNvPicPr>
            <a:picLocks noChangeAspect="1" noChangeArrowheads="1"/>
          </p:cNvPicPr>
          <p:nvPr/>
        </p:nvPicPr>
        <p:blipFill>
          <a:blip r:embed="rId4" cstate="print"/>
          <a:srcRect/>
          <a:stretch>
            <a:fillRect/>
          </a:stretch>
        </p:blipFill>
        <p:spPr bwMode="auto">
          <a:xfrm>
            <a:off x="6477000" y="1219200"/>
            <a:ext cx="2428875" cy="890994"/>
          </a:xfrm>
          <a:prstGeom prst="rect">
            <a:avLst/>
          </a:prstGeom>
          <a:noFill/>
          <a:ln w="9525">
            <a:noFill/>
            <a:miter lim="800000"/>
            <a:headEnd/>
            <a:tailEnd/>
          </a:ln>
        </p:spPr>
      </p:pic>
      <p:pic>
        <p:nvPicPr>
          <p:cNvPr id="259076" name="Picture 4"/>
          <p:cNvPicPr>
            <a:picLocks noChangeAspect="1" noChangeArrowheads="1"/>
          </p:cNvPicPr>
          <p:nvPr/>
        </p:nvPicPr>
        <p:blipFill>
          <a:blip r:embed="rId5" cstate="print"/>
          <a:srcRect/>
          <a:stretch>
            <a:fillRect/>
          </a:stretch>
        </p:blipFill>
        <p:spPr bwMode="auto">
          <a:xfrm>
            <a:off x="4191000" y="5322196"/>
            <a:ext cx="4938200" cy="1535804"/>
          </a:xfrm>
          <a:prstGeom prst="rect">
            <a:avLst/>
          </a:prstGeom>
          <a:noFill/>
          <a:ln w="9525">
            <a:noFill/>
            <a:miter lim="800000"/>
            <a:headEnd/>
            <a:tailEnd/>
          </a:ln>
        </p:spPr>
      </p:pic>
      <p:pic>
        <p:nvPicPr>
          <p:cNvPr id="259077" name="Picture 5"/>
          <p:cNvPicPr>
            <a:picLocks noChangeAspect="1" noChangeArrowheads="1"/>
          </p:cNvPicPr>
          <p:nvPr/>
        </p:nvPicPr>
        <p:blipFill>
          <a:blip r:embed="rId6" cstate="print"/>
          <a:srcRect/>
          <a:stretch>
            <a:fillRect/>
          </a:stretch>
        </p:blipFill>
        <p:spPr bwMode="auto">
          <a:xfrm>
            <a:off x="6705600" y="3312714"/>
            <a:ext cx="2384567" cy="19251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Laatste 65 miljoen jaar</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43434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Temperatuur de laatste 65 miljoen 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Niet constant</a:t>
            </a:r>
          </a:p>
          <a:p>
            <a:pPr lvl="1"/>
            <a:r>
              <a:rPr lang="en-US" sz="1400" b="0" smtClean="0">
                <a:latin typeface="Calibri" pitchFamily="34" charset="0"/>
                <a:cs typeface="Calibri" pitchFamily="34" charset="0"/>
              </a:rPr>
              <a:t>Voor het merendeel significant warmer dan nu</a:t>
            </a:r>
          </a:p>
          <a:p>
            <a:pPr lvl="1"/>
            <a:r>
              <a:rPr lang="en-US" sz="1400" b="0" smtClean="0">
                <a:latin typeface="Calibri" pitchFamily="34" charset="0"/>
                <a:cs typeface="Calibri" pitchFamily="34" charset="0"/>
              </a:rPr>
              <a:t>50 miljoen jaar geleden was de gemiddelde temperatuur 6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 warmer dan nu</a:t>
            </a:r>
          </a:p>
          <a:p>
            <a:pPr lvl="1"/>
            <a:r>
              <a:rPr lang="en-US" sz="1400" b="0" smtClean="0">
                <a:latin typeface="Calibri" pitchFamily="34" charset="0"/>
                <a:cs typeface="Calibri" pitchFamily="34" charset="0"/>
              </a:rPr>
              <a:t>Wat is de PETM piek?</a:t>
            </a:r>
            <a:endParaRPr lang="en-US" sz="1000" b="0" smtClean="0">
              <a:latin typeface="Calibri" pitchFamily="34" charset="0"/>
              <a:cs typeface="Calibri" pitchFamily="34" charset="0"/>
            </a:endParaRPr>
          </a:p>
          <a:p>
            <a:r>
              <a:rPr lang="en-US" sz="1800" b="0" smtClean="0">
                <a:latin typeface="Calibri" pitchFamily="34" charset="0"/>
                <a:cs typeface="Calibri" pitchFamily="34" charset="0"/>
              </a:rPr>
              <a:t>Paleocene – Eocene Thermal Maximum</a:t>
            </a:r>
          </a:p>
          <a:p>
            <a:pPr lvl="1"/>
            <a:r>
              <a:rPr lang="en-US" sz="1400" b="0" smtClean="0">
                <a:latin typeface="Calibri" pitchFamily="34" charset="0"/>
                <a:cs typeface="Calibri" pitchFamily="34" charset="0"/>
              </a:rPr>
              <a:t>Focus van klimaatonderzoek nu</a:t>
            </a:r>
          </a:p>
          <a:p>
            <a:pPr lvl="1"/>
            <a:r>
              <a:rPr lang="en-US" sz="1400" b="0" smtClean="0">
                <a:latin typeface="Calibri" pitchFamily="34" charset="0"/>
                <a:cs typeface="Calibri" pitchFamily="34" charset="0"/>
              </a:rPr>
              <a:t>Wat gebeurde er gedurende PETM?</a:t>
            </a:r>
          </a:p>
          <a:p>
            <a:pPr lvl="2"/>
            <a:r>
              <a:rPr lang="en-US" sz="1000" b="0" smtClean="0">
                <a:latin typeface="Calibri" pitchFamily="34" charset="0"/>
                <a:cs typeface="Calibri" pitchFamily="34" charset="0"/>
              </a:rPr>
              <a:t>Gemiddelde temperatuurstijging met 6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in 20000 jaar</a:t>
            </a:r>
          </a:p>
          <a:p>
            <a:pPr lvl="2"/>
            <a:r>
              <a:rPr lang="en-US" sz="1000" b="0" smtClean="0">
                <a:latin typeface="Calibri" pitchFamily="34" charset="0"/>
                <a:cs typeface="Calibri" pitchFamily="34" charset="0"/>
              </a:rPr>
              <a:t>Veel soorten uitgestorven</a:t>
            </a:r>
          </a:p>
          <a:p>
            <a:pPr lvl="2"/>
            <a:r>
              <a:rPr lang="en-US" sz="1000" b="0" smtClean="0">
                <a:latin typeface="Calibri" pitchFamily="34" charset="0"/>
                <a:cs typeface="Calibri" pitchFamily="34" charset="0"/>
              </a:rPr>
              <a:t>Veel nieuwe soorten</a:t>
            </a:r>
          </a:p>
          <a:p>
            <a:pPr lvl="2"/>
            <a:r>
              <a:rPr lang="en-US" sz="1000" b="0" smtClean="0">
                <a:latin typeface="Calibri" pitchFamily="34" charset="0"/>
                <a:cs typeface="Calibri" pitchFamily="34" charset="0"/>
              </a:rPr>
              <a:t>Door positieve feedback (smelten van ijskappen) was de gemiddelde temperatuur op de polen tussen 10 en 20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2"/>
            <a:r>
              <a:rPr lang="en-US" sz="1000" b="0" smtClean="0">
                <a:latin typeface="Calibri" pitchFamily="34" charset="0"/>
                <a:cs typeface="Calibri" pitchFamily="34" charset="0"/>
              </a:rPr>
              <a:t>Door stijging zeespiegel kwamen tropische wouden onder water te staan. Er kwam veel methaan vrij, die converteerde naar CO</a:t>
            </a:r>
            <a:r>
              <a:rPr lang="en-US" sz="1000" b="0" baseline="-25000" smtClean="0">
                <a:latin typeface="Calibri" pitchFamily="34" charset="0"/>
                <a:cs typeface="Calibri" pitchFamily="34" charset="0"/>
              </a:rPr>
              <a:t>2</a:t>
            </a:r>
            <a:r>
              <a:rPr lang="en-US" sz="1000" b="0" smtClean="0">
                <a:latin typeface="Calibri" pitchFamily="34" charset="0"/>
                <a:cs typeface="Calibri" pitchFamily="34" charset="0"/>
              </a:rPr>
              <a:t> en leidde tot verdere opwarming</a:t>
            </a:r>
          </a:p>
          <a:p>
            <a:pPr lvl="2"/>
            <a:r>
              <a:rPr lang="en-US" sz="1000" b="0" smtClean="0">
                <a:latin typeface="Calibri" pitchFamily="34" charset="0"/>
                <a:cs typeface="Calibri" pitchFamily="34" charset="0"/>
              </a:rPr>
              <a:t>Herstel was ook snel: 150.000 jaar</a:t>
            </a:r>
          </a:p>
          <a:p>
            <a:pPr lvl="1"/>
            <a:r>
              <a:rPr lang="en-US" sz="1400" b="0" smtClean="0">
                <a:latin typeface="Calibri" pitchFamily="34" charset="0"/>
                <a:cs typeface="Calibri" pitchFamily="34" charset="0"/>
              </a:rPr>
              <a:t>De hoeveelheid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die tijdens PETM vrijkwam is ongeveer equivalent aan wat de mensheid na de industriele revolutie</a:t>
            </a:r>
          </a:p>
        </p:txBody>
      </p:sp>
      <p:pic>
        <p:nvPicPr>
          <p:cNvPr id="260098" name="Picture 2"/>
          <p:cNvPicPr>
            <a:picLocks noChangeAspect="1" noChangeArrowheads="1"/>
          </p:cNvPicPr>
          <p:nvPr/>
        </p:nvPicPr>
        <p:blipFill>
          <a:blip r:embed="rId3" cstate="print"/>
          <a:srcRect/>
          <a:stretch>
            <a:fillRect/>
          </a:stretch>
        </p:blipFill>
        <p:spPr bwMode="auto">
          <a:xfrm>
            <a:off x="4702628" y="4114800"/>
            <a:ext cx="4441372"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Carboon</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0010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Tijdens carboon is het merendeel van onze fossiele energievoorraden gevormd</a:t>
            </a:r>
          </a:p>
          <a:p>
            <a:pPr marL="342900" lvl="1" indent="-342900">
              <a:buFontTx/>
              <a:buChar char="•"/>
            </a:pPr>
            <a:r>
              <a:rPr lang="en-US" sz="1800" b="0" smtClean="0">
                <a:solidFill>
                  <a:schemeClr val="tx1"/>
                </a:solidFill>
                <a:latin typeface="Calibri" pitchFamily="34" charset="0"/>
                <a:ea typeface="+mn-ea"/>
                <a:cs typeface="Calibri" pitchFamily="34" charset="0"/>
              </a:rPr>
              <a:t>Sterke reductie van CO2 in de atmosfeer en sterke koeling</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Faint Young Sun Paradox</a:t>
            </a:r>
          </a:p>
          <a:p>
            <a:pPr lvl="1"/>
            <a:r>
              <a:rPr lang="en-US" sz="1400" b="0" smtClean="0">
                <a:latin typeface="Calibri" pitchFamily="34" charset="0"/>
                <a:cs typeface="Calibri" pitchFamily="34" charset="0"/>
              </a:rPr>
              <a:t>De Zon wordt helderder naarmate ze ouder wordt</a:t>
            </a:r>
          </a:p>
          <a:p>
            <a:pPr lvl="1"/>
            <a:r>
              <a:rPr lang="en-US" sz="1400" b="0" smtClean="0">
                <a:latin typeface="Calibri" pitchFamily="34" charset="0"/>
                <a:cs typeface="Calibri" pitchFamily="34" charset="0"/>
              </a:rPr>
              <a:t>In het verleden moet de concentratie broeikasgas groter zijn geweest</a:t>
            </a:r>
            <a:endParaRPr lang="en-US" sz="1000" b="0" smtClean="0">
              <a:latin typeface="Calibri" pitchFamily="34" charset="0"/>
              <a:cs typeface="Calibri" pitchFamily="34" charset="0"/>
            </a:endParaRPr>
          </a:p>
        </p:txBody>
      </p:sp>
      <p:pic>
        <p:nvPicPr>
          <p:cNvPr id="261122" name="Picture 2"/>
          <p:cNvPicPr>
            <a:picLocks noChangeAspect="1" noChangeArrowheads="1"/>
          </p:cNvPicPr>
          <p:nvPr/>
        </p:nvPicPr>
        <p:blipFill>
          <a:blip r:embed="rId3" cstate="print"/>
          <a:srcRect/>
          <a:stretch>
            <a:fillRect/>
          </a:stretch>
        </p:blipFill>
        <p:spPr bwMode="auto">
          <a:xfrm>
            <a:off x="0" y="2716189"/>
            <a:ext cx="9144000" cy="4141812"/>
          </a:xfrm>
          <a:prstGeom prst="rect">
            <a:avLst/>
          </a:prstGeom>
          <a:noFill/>
          <a:ln w="9525">
            <a:noFill/>
            <a:miter lim="800000"/>
            <a:headEnd/>
            <a:tailEnd/>
          </a:ln>
        </p:spPr>
      </p:pic>
      <p:pic>
        <p:nvPicPr>
          <p:cNvPr id="261123" name="Picture 3"/>
          <p:cNvPicPr>
            <a:picLocks noChangeAspect="1" noChangeArrowheads="1"/>
          </p:cNvPicPr>
          <p:nvPr/>
        </p:nvPicPr>
        <p:blipFill>
          <a:blip r:embed="rId4" cstate="print"/>
          <a:srcRect/>
          <a:stretch>
            <a:fillRect/>
          </a:stretch>
        </p:blipFill>
        <p:spPr bwMode="auto">
          <a:xfrm>
            <a:off x="6442326" y="1905000"/>
            <a:ext cx="2473074" cy="190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CO2 concentratie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0010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Voor de laatste 0.5 miljard jaar</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Concentratie kooldioxide was in het verleden inderdaad veel hoger</a:t>
            </a:r>
          </a:p>
        </p:txBody>
      </p:sp>
      <p:pic>
        <p:nvPicPr>
          <p:cNvPr id="262146" name="Picture 2"/>
          <p:cNvPicPr>
            <a:picLocks noChangeAspect="1" noChangeArrowheads="1"/>
          </p:cNvPicPr>
          <p:nvPr/>
        </p:nvPicPr>
        <p:blipFill>
          <a:blip r:embed="rId3" cstate="print"/>
          <a:srcRect/>
          <a:stretch>
            <a:fillRect/>
          </a:stretch>
        </p:blipFill>
        <p:spPr bwMode="auto">
          <a:xfrm>
            <a:off x="2171700" y="2057400"/>
            <a:ext cx="6819900" cy="47727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Variaties in CO2 concentratie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0010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Concentratie redelijk constant rond 280 ppm tussen 750 en 1750</a:t>
            </a:r>
          </a:p>
          <a:p>
            <a:pPr marL="342900" lvl="1" indent="-342900">
              <a:buFontTx/>
              <a:buChar char="•"/>
            </a:pPr>
            <a:r>
              <a:rPr lang="en-US" sz="1800" b="0" smtClean="0">
                <a:solidFill>
                  <a:schemeClr val="tx1"/>
                </a:solidFill>
                <a:latin typeface="Calibri" pitchFamily="34" charset="0"/>
                <a:ea typeface="+mn-ea"/>
                <a:cs typeface="Calibri" pitchFamily="34" charset="0"/>
              </a:rPr>
              <a:t>Sterke toename de laatste 150 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Verbranden van fossiele brandstoffen</a:t>
            </a:r>
          </a:p>
          <a:p>
            <a:pPr lvl="1"/>
            <a:r>
              <a:rPr lang="en-US" sz="1400" b="0" smtClean="0">
                <a:latin typeface="Calibri" pitchFamily="34" charset="0"/>
                <a:cs typeface="Calibri" pitchFamily="34" charset="0"/>
              </a:rPr>
              <a:t>Industriele revolutie (stoommachine, etc.)</a:t>
            </a:r>
          </a:p>
          <a:p>
            <a:pPr lvl="1"/>
            <a:r>
              <a:rPr lang="en-US" sz="1400" b="0" smtClean="0">
                <a:latin typeface="Calibri" pitchFamily="34" charset="0"/>
                <a:cs typeface="Calibri" pitchFamily="34" charset="0"/>
              </a:rPr>
              <a:t>Sterke correlatie met temperatuur Aarde</a:t>
            </a:r>
            <a:endParaRPr lang="en-US" sz="1000" b="0" smtClean="0">
              <a:latin typeface="Calibri" pitchFamily="34" charset="0"/>
              <a:cs typeface="Calibri" pitchFamily="34" charset="0"/>
            </a:endParaRPr>
          </a:p>
        </p:txBody>
      </p:sp>
      <p:grpSp>
        <p:nvGrpSpPr>
          <p:cNvPr id="12" name="Groep 11"/>
          <p:cNvGrpSpPr/>
          <p:nvPr/>
        </p:nvGrpSpPr>
        <p:grpSpPr>
          <a:xfrm>
            <a:off x="0" y="3352800"/>
            <a:ext cx="4648200" cy="3505200"/>
            <a:chOff x="2667000" y="2544620"/>
            <a:chExt cx="6179822" cy="4313380"/>
          </a:xfrm>
        </p:grpSpPr>
        <p:pic>
          <p:nvPicPr>
            <p:cNvPr id="263170" name="Picture 2"/>
            <p:cNvPicPr>
              <a:picLocks noChangeAspect="1" noChangeArrowheads="1"/>
            </p:cNvPicPr>
            <p:nvPr/>
          </p:nvPicPr>
          <p:blipFill>
            <a:blip r:embed="rId3" cstate="print"/>
            <a:srcRect/>
            <a:stretch>
              <a:fillRect/>
            </a:stretch>
          </p:blipFill>
          <p:spPr bwMode="auto">
            <a:xfrm>
              <a:off x="2667000" y="2624138"/>
              <a:ext cx="6179822" cy="4233862"/>
            </a:xfrm>
            <a:prstGeom prst="rect">
              <a:avLst/>
            </a:prstGeom>
            <a:noFill/>
            <a:ln w="9525">
              <a:noFill/>
              <a:miter lim="800000"/>
              <a:headEnd/>
              <a:tailEnd/>
            </a:ln>
          </p:spPr>
        </p:pic>
        <p:sp>
          <p:nvSpPr>
            <p:cNvPr id="10" name="Rechthoek 9"/>
            <p:cNvSpPr/>
            <p:nvPr/>
          </p:nvSpPr>
          <p:spPr bwMode="auto">
            <a:xfrm>
              <a:off x="3048000" y="2544620"/>
              <a:ext cx="45720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pic>
        <p:nvPicPr>
          <p:cNvPr id="263171" name="Picture 3"/>
          <p:cNvPicPr>
            <a:picLocks noChangeAspect="1" noChangeArrowheads="1"/>
          </p:cNvPicPr>
          <p:nvPr/>
        </p:nvPicPr>
        <p:blipFill>
          <a:blip r:embed="rId4" cstate="print"/>
          <a:srcRect/>
          <a:stretch>
            <a:fillRect/>
          </a:stretch>
        </p:blipFill>
        <p:spPr bwMode="auto">
          <a:xfrm>
            <a:off x="5329237" y="1878866"/>
            <a:ext cx="3814763" cy="4979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Koolstof reservoirs</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3820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Slechts een fractie van de koolstof bevindt zich in de atmosfeer of in de vegetatie</a:t>
            </a:r>
          </a:p>
          <a:p>
            <a:pPr marL="342900" lvl="1" indent="-342900">
              <a:buFontTx/>
              <a:buChar char="•"/>
            </a:pPr>
            <a:r>
              <a:rPr lang="en-US" sz="1800" b="0" smtClean="0">
                <a:solidFill>
                  <a:schemeClr val="tx1"/>
                </a:solidFill>
                <a:latin typeface="Calibri" pitchFamily="34" charset="0"/>
                <a:ea typeface="+mn-ea"/>
                <a:cs typeface="Calibri" pitchFamily="34" charset="0"/>
              </a:rPr>
              <a:t>Enorme reservoirs van koolstof ten opzichte van onze CO</a:t>
            </a:r>
            <a:r>
              <a:rPr lang="en-US" sz="1800" b="0" baseline="-25000" smtClean="0">
                <a:solidFill>
                  <a:schemeClr val="tx1"/>
                </a:solidFill>
                <a:latin typeface="Calibri" pitchFamily="34" charset="0"/>
                <a:ea typeface="+mn-ea"/>
                <a:cs typeface="Calibri" pitchFamily="34" charset="0"/>
              </a:rPr>
              <a:t>2</a:t>
            </a:r>
            <a:r>
              <a:rPr lang="en-US" sz="1800" b="0" smtClean="0">
                <a:solidFill>
                  <a:schemeClr val="tx1"/>
                </a:solidFill>
                <a:latin typeface="Calibri" pitchFamily="34" charset="0"/>
                <a:ea typeface="+mn-ea"/>
                <a:cs typeface="Calibri" pitchFamily="34" charset="0"/>
              </a:rPr>
              <a:t> emissie van 34 Gte/jaar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Oceanen</a:t>
            </a:r>
          </a:p>
          <a:p>
            <a:pPr lvl="1"/>
            <a:r>
              <a:rPr lang="en-US" sz="1400" b="0" smtClean="0">
                <a:latin typeface="Calibri" pitchFamily="34" charset="0"/>
                <a:cs typeface="Calibri" pitchFamily="34" charset="0"/>
              </a:rPr>
              <a:t>Sedimenten en gesteente</a:t>
            </a:r>
          </a:p>
          <a:p>
            <a:r>
              <a:rPr lang="en-US" sz="1800" b="0" smtClean="0">
                <a:latin typeface="Calibri" pitchFamily="34" charset="0"/>
                <a:cs typeface="Calibri" pitchFamily="34" charset="0"/>
              </a:rPr>
              <a:t>Waarom is de CO</a:t>
            </a:r>
            <a:r>
              <a:rPr lang="en-US" sz="1800" b="0" baseline="-25000" smtClean="0">
                <a:latin typeface="Calibri" pitchFamily="34" charset="0"/>
                <a:cs typeface="Calibri" pitchFamily="34" charset="0"/>
              </a:rPr>
              <a:t>2</a:t>
            </a:r>
            <a:r>
              <a:rPr lang="en-US" sz="1800" b="0" smtClean="0">
                <a:latin typeface="Calibri" pitchFamily="34" charset="0"/>
                <a:cs typeface="Calibri" pitchFamily="34" charset="0"/>
              </a:rPr>
              <a:t> uitstoot door de mensheid belangrijk?</a:t>
            </a:r>
          </a:p>
        </p:txBody>
      </p:sp>
      <p:pic>
        <p:nvPicPr>
          <p:cNvPr id="264194" name="Picture 2"/>
          <p:cNvPicPr>
            <a:picLocks noChangeAspect="1" noChangeArrowheads="1"/>
          </p:cNvPicPr>
          <p:nvPr/>
        </p:nvPicPr>
        <p:blipFill>
          <a:blip r:embed="rId3" cstate="print"/>
          <a:srcRect/>
          <a:stretch>
            <a:fillRect/>
          </a:stretch>
        </p:blipFill>
        <p:spPr bwMode="auto">
          <a:xfrm>
            <a:off x="2438400" y="2857500"/>
            <a:ext cx="6644666"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Koolstof uitwisseling</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763000" cy="4800600"/>
          </a:xfrm>
        </p:spPr>
        <p:txBody>
          <a:bodyPr/>
          <a:lstStyle/>
          <a:p>
            <a:pPr marL="342900" lvl="1" indent="-342900">
              <a:buFontTx/>
              <a:buChar char="•"/>
            </a:pPr>
            <a:r>
              <a:rPr lang="en-US" sz="1800" b="0" smtClean="0">
                <a:solidFill>
                  <a:schemeClr val="tx1"/>
                </a:solidFill>
                <a:latin typeface="Calibri" pitchFamily="34" charset="0"/>
                <a:cs typeface="Calibri" pitchFamily="34" charset="0"/>
              </a:rPr>
              <a:t>Trage uitwisseling tussen de koolstof reservoirs</a:t>
            </a:r>
          </a:p>
          <a:p>
            <a:pPr lvl="1"/>
            <a:r>
              <a:rPr lang="en-US" sz="1400" b="0" smtClean="0">
                <a:latin typeface="Calibri" pitchFamily="34" charset="0"/>
                <a:cs typeface="Calibri" pitchFamily="34" charset="0"/>
              </a:rPr>
              <a:t>Voorbeeld: tijdconstante diepe oceaan: 38.000 Gt / 37 Gt/j = 1000 jaar</a:t>
            </a:r>
          </a:p>
          <a:p>
            <a:pPr marL="342900" lvl="1" indent="-342900">
              <a:buFontTx/>
              <a:buChar char="•"/>
            </a:pPr>
            <a:r>
              <a:rPr lang="en-US" sz="1800" b="0" smtClean="0">
                <a:solidFill>
                  <a:schemeClr val="tx1"/>
                </a:solidFill>
                <a:latin typeface="Calibri" pitchFamily="34" charset="0"/>
                <a:cs typeface="Calibri" pitchFamily="34" charset="0"/>
              </a:rPr>
              <a:t>Vergelijk dit met de CO</a:t>
            </a:r>
            <a:r>
              <a:rPr lang="en-US" sz="1800" b="0" baseline="-25000" smtClean="0">
                <a:solidFill>
                  <a:schemeClr val="tx1"/>
                </a:solidFill>
                <a:latin typeface="Calibri" pitchFamily="34" charset="0"/>
                <a:cs typeface="Calibri" pitchFamily="34" charset="0"/>
              </a:rPr>
              <a:t>2</a:t>
            </a:r>
            <a:r>
              <a:rPr lang="en-US" sz="1800" b="0" smtClean="0">
                <a:solidFill>
                  <a:schemeClr val="tx1"/>
                </a:solidFill>
                <a:latin typeface="Calibri" pitchFamily="34" charset="0"/>
                <a:cs typeface="Calibri" pitchFamily="34" charset="0"/>
              </a:rPr>
              <a:t> emissie van 34 Gte/jaar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Kooldioxide emissie door mensheid is belangrijke bijdrage</a:t>
            </a:r>
          </a:p>
          <a:p>
            <a:r>
              <a:rPr lang="en-US" sz="1800" b="0" smtClean="0">
                <a:latin typeface="Calibri" pitchFamily="34" charset="0"/>
                <a:cs typeface="Calibri" pitchFamily="34" charset="0"/>
              </a:rPr>
              <a:t>Stel dat iedereen evenveel uitstoot als de gemiddelde Nederlander </a:t>
            </a:r>
          </a:p>
          <a:p>
            <a:pPr lvl="1"/>
            <a:r>
              <a:rPr lang="en-US" sz="1400" b="0" smtClean="0">
                <a:latin typeface="Calibri" pitchFamily="34" charset="0"/>
                <a:cs typeface="Calibri" pitchFamily="34" charset="0"/>
              </a:rPr>
              <a:t>NL = 13 tCO2e per jaar</a:t>
            </a:r>
          </a:p>
          <a:p>
            <a:pPr lvl="1"/>
            <a:r>
              <a:rPr lang="en-US" sz="1400" b="0" smtClean="0">
                <a:latin typeface="Calibri" pitchFamily="34" charset="0"/>
                <a:cs typeface="Calibri" pitchFamily="34" charset="0"/>
              </a:rPr>
              <a:t>7 miljard mensen: 91 Gt/jaar</a:t>
            </a:r>
          </a:p>
          <a:p>
            <a:pPr lvl="1"/>
            <a:r>
              <a:rPr lang="en-US" sz="1400" b="0" smtClean="0">
                <a:latin typeface="Calibri" pitchFamily="34" charset="0"/>
                <a:cs typeface="Calibri" pitchFamily="34" charset="0"/>
              </a:rPr>
              <a:t>USA: 168 Gt/jaar</a:t>
            </a:r>
          </a:p>
          <a:p>
            <a:pPr lvl="1"/>
            <a:r>
              <a:rPr lang="en-US" sz="1400" b="0" smtClean="0">
                <a:latin typeface="Calibri" pitchFamily="34" charset="0"/>
                <a:cs typeface="Calibri" pitchFamily="34" charset="0"/>
              </a:rPr>
              <a:t>In 2100: 15 miljard mensen</a:t>
            </a:r>
          </a:p>
          <a:p>
            <a:pPr lvl="1"/>
            <a:r>
              <a:rPr lang="en-US" sz="1400" b="0" smtClean="0">
                <a:latin typeface="Calibri" pitchFamily="34" charset="0"/>
                <a:cs typeface="Calibri" pitchFamily="34" charset="0"/>
              </a:rPr>
              <a:t>In 2100: 300 Gt/jaar!</a:t>
            </a:r>
          </a:p>
        </p:txBody>
      </p:sp>
      <p:pic>
        <p:nvPicPr>
          <p:cNvPr id="265218" name="Picture 2"/>
          <p:cNvPicPr>
            <a:picLocks noChangeAspect="1" noChangeArrowheads="1"/>
          </p:cNvPicPr>
          <p:nvPr/>
        </p:nvPicPr>
        <p:blipFill>
          <a:blip r:embed="rId3" cstate="print"/>
          <a:srcRect/>
          <a:stretch>
            <a:fillRect/>
          </a:stretch>
        </p:blipFill>
        <p:spPr bwMode="auto">
          <a:xfrm>
            <a:off x="3417094" y="3048000"/>
            <a:ext cx="5726906"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Klimaatvoorspellingen</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763000" cy="1219200"/>
          </a:xfrm>
        </p:spPr>
        <p:txBody>
          <a:bodyPr/>
          <a:lstStyle/>
          <a:p>
            <a:pPr marL="342900" lvl="1" indent="-342900">
              <a:buFontTx/>
              <a:buChar char="•"/>
            </a:pPr>
            <a:r>
              <a:rPr lang="en-US" sz="1800" b="0" smtClean="0">
                <a:solidFill>
                  <a:schemeClr val="tx1"/>
                </a:solidFill>
                <a:latin typeface="Calibri" pitchFamily="34" charset="0"/>
                <a:cs typeface="Calibri" pitchFamily="34" charset="0"/>
              </a:rPr>
              <a:t>Voorspelling voor eind 21ste eeuw</a:t>
            </a:r>
          </a:p>
          <a:p>
            <a:pPr lvl="1"/>
            <a:r>
              <a:rPr lang="en-US" sz="1400" b="0" smtClean="0">
                <a:latin typeface="Calibri" pitchFamily="34" charset="0"/>
                <a:cs typeface="Calibri" pitchFamily="34" charset="0"/>
              </a:rPr>
              <a:t>Aanname “business as usual” (continue economische groei en groei in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uitstoot)</a:t>
            </a:r>
          </a:p>
          <a:p>
            <a:pPr marL="342900" lvl="1" indent="-342900">
              <a:buFontTx/>
              <a:buChar char="•"/>
            </a:pPr>
            <a:r>
              <a:rPr lang="en-US" sz="1800" b="0" smtClean="0">
                <a:solidFill>
                  <a:schemeClr val="tx1"/>
                </a:solidFill>
                <a:latin typeface="Calibri" pitchFamily="34" charset="0"/>
                <a:cs typeface="Calibri" pitchFamily="34" charset="0"/>
              </a:rPr>
              <a:t>United Nations Framework Convention on Climate Change</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8 verschillende modellen</a:t>
            </a:r>
          </a:p>
        </p:txBody>
      </p:sp>
      <p:pic>
        <p:nvPicPr>
          <p:cNvPr id="266242" name="Picture 2"/>
          <p:cNvPicPr>
            <a:picLocks noChangeAspect="1" noChangeArrowheads="1"/>
          </p:cNvPicPr>
          <p:nvPr/>
        </p:nvPicPr>
        <p:blipFill>
          <a:blip r:embed="rId3" cstate="print"/>
          <a:srcRect/>
          <a:stretch>
            <a:fillRect/>
          </a:stretch>
        </p:blipFill>
        <p:spPr bwMode="auto">
          <a:xfrm>
            <a:off x="3867150" y="2286000"/>
            <a:ext cx="5276850" cy="3883316"/>
          </a:xfrm>
          <a:prstGeom prst="rect">
            <a:avLst/>
          </a:prstGeom>
          <a:noFill/>
          <a:ln w="9525">
            <a:noFill/>
            <a:miter lim="800000"/>
            <a:headEnd/>
            <a:tailEnd/>
          </a:ln>
        </p:spPr>
      </p:pic>
      <p:pic>
        <p:nvPicPr>
          <p:cNvPr id="266243" name="Picture 3"/>
          <p:cNvPicPr>
            <a:picLocks noChangeAspect="1" noChangeArrowheads="1"/>
          </p:cNvPicPr>
          <p:nvPr/>
        </p:nvPicPr>
        <p:blipFill>
          <a:blip r:embed="rId4" cstate="print"/>
          <a:srcRect/>
          <a:stretch>
            <a:fillRect/>
          </a:stretch>
        </p:blipFill>
        <p:spPr bwMode="auto">
          <a:xfrm>
            <a:off x="0" y="4495800"/>
            <a:ext cx="3736171"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Duurzaamheid</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6888"/>
            <a:ext cx="4495800" cy="3659912"/>
          </a:xfrm>
        </p:spPr>
        <p:txBody>
          <a:bodyPr/>
          <a:lstStyle/>
          <a:p>
            <a:pPr marL="342900" lvl="1" indent="-342900">
              <a:buFontTx/>
              <a:buChar char="•"/>
            </a:pPr>
            <a:r>
              <a:rPr lang="en-US" sz="1800" b="0" smtClean="0">
                <a:solidFill>
                  <a:schemeClr val="tx1"/>
                </a:solidFill>
                <a:latin typeface="Calibri" pitchFamily="34" charset="0"/>
                <a:cs typeface="Calibri" pitchFamily="34" charset="0"/>
              </a:rPr>
              <a:t>Aspecten van een duurzame oplossing</a:t>
            </a:r>
          </a:p>
          <a:p>
            <a:pPr lvl="1"/>
            <a:r>
              <a:rPr lang="en-US" sz="1400" b="0" smtClean="0">
                <a:latin typeface="Calibri" pitchFamily="34" charset="0"/>
                <a:cs typeface="Calibri" pitchFamily="34" charset="0"/>
              </a:rPr>
              <a:t>Bereiken van een situatie met stabiel evenwicht</a:t>
            </a:r>
          </a:p>
          <a:p>
            <a:pPr marL="342900" lvl="1" indent="-342900">
              <a:buFontTx/>
              <a:buChar char="•"/>
            </a:pPr>
            <a:r>
              <a:rPr lang="en-US" sz="1800" b="0" smtClean="0">
                <a:solidFill>
                  <a:schemeClr val="tx1"/>
                </a:solidFill>
                <a:latin typeface="Calibri" pitchFamily="34" charset="0"/>
                <a:cs typeface="Calibri" pitchFamily="34" charset="0"/>
              </a:rPr>
              <a:t>Exponentiële groei</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2011: 6.9 miljard mensen</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Groei-index 1.092%</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Verdubbelingstijd: deel 70 door 1.092 = 64 jaar</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Komt redelijk overeen met data in figuur</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Is deze groei (te) groot? Wenselijk? Duurzaam?</a:t>
            </a:r>
          </a:p>
          <a:p>
            <a:pPr marL="342900" lvl="1" indent="-342900">
              <a:buFontTx/>
              <a:buChar char="•"/>
            </a:pPr>
            <a:r>
              <a:rPr lang="en-US" sz="1800" b="0" smtClean="0">
                <a:solidFill>
                  <a:schemeClr val="tx1"/>
                </a:solidFill>
                <a:latin typeface="Calibri" pitchFamily="34" charset="0"/>
                <a:cs typeface="Calibri" pitchFamily="34" charset="0"/>
              </a:rPr>
              <a:t>Eenvoudige oefeningen</a:t>
            </a:r>
          </a:p>
          <a:p>
            <a:pPr lvl="1"/>
            <a:r>
              <a:rPr lang="en-US" sz="1400" b="0" smtClean="0">
                <a:latin typeface="Calibri" pitchFamily="34" charset="0"/>
                <a:cs typeface="Calibri" pitchFamily="34" charset="0"/>
              </a:rPr>
              <a:t>Neem aan dat we “duurzaam blijven groeien”</a:t>
            </a:r>
          </a:p>
          <a:p>
            <a:pPr lvl="1"/>
            <a:r>
              <a:rPr lang="en-US" sz="1400" b="0" smtClean="0">
                <a:latin typeface="Calibri" pitchFamily="34" charset="0"/>
                <a:cs typeface="Calibri" pitchFamily="34" charset="0"/>
              </a:rPr>
              <a:t>Wanneer is de dichtheid 1 persoon per 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a:t>
            </a:r>
          </a:p>
          <a:p>
            <a:pPr lvl="1"/>
            <a:r>
              <a:rPr lang="en-US" sz="1400" b="0" smtClean="0">
                <a:latin typeface="Calibri" pitchFamily="34" charset="0"/>
                <a:cs typeface="Calibri" pitchFamily="34" charset="0"/>
              </a:rPr>
              <a:t>Wanneer is het gewicht van alle mensen evenveel als het gewicht van de Aarde?</a:t>
            </a:r>
          </a:p>
        </p:txBody>
      </p:sp>
      <p:pic>
        <p:nvPicPr>
          <p:cNvPr id="267269" name="Picture 5"/>
          <p:cNvPicPr>
            <a:picLocks noChangeAspect="1" noChangeArrowheads="1"/>
          </p:cNvPicPr>
          <p:nvPr/>
        </p:nvPicPr>
        <p:blipFill>
          <a:blip r:embed="rId3" cstate="print"/>
          <a:srcRect/>
          <a:stretch>
            <a:fillRect/>
          </a:stretch>
        </p:blipFill>
        <p:spPr bwMode="auto">
          <a:xfrm>
            <a:off x="5181600" y="1207653"/>
            <a:ext cx="3873132" cy="2670541"/>
          </a:xfrm>
          <a:prstGeom prst="rect">
            <a:avLst/>
          </a:prstGeom>
          <a:noFill/>
          <a:ln w="9525">
            <a:noFill/>
            <a:miter lim="800000"/>
            <a:headEnd/>
            <a:tailEnd/>
          </a:ln>
        </p:spPr>
      </p:pic>
      <p:pic>
        <p:nvPicPr>
          <p:cNvPr id="267270" name="Picture 6"/>
          <p:cNvPicPr>
            <a:picLocks noChangeAspect="1" noChangeArrowheads="1"/>
          </p:cNvPicPr>
          <p:nvPr/>
        </p:nvPicPr>
        <p:blipFill>
          <a:blip r:embed="rId4" cstate="print"/>
          <a:srcRect/>
          <a:stretch>
            <a:fillRect/>
          </a:stretch>
        </p:blipFill>
        <p:spPr bwMode="auto">
          <a:xfrm>
            <a:off x="457200" y="4793900"/>
            <a:ext cx="3810000" cy="1911700"/>
          </a:xfrm>
          <a:prstGeom prst="rect">
            <a:avLst/>
          </a:prstGeom>
          <a:noFill/>
          <a:ln w="9525">
            <a:noFill/>
            <a:miter lim="800000"/>
            <a:headEnd/>
            <a:tailEnd/>
          </a:ln>
        </p:spPr>
      </p:pic>
      <p:pic>
        <p:nvPicPr>
          <p:cNvPr id="267271" name="Picture 7"/>
          <p:cNvPicPr>
            <a:picLocks noChangeAspect="1" noChangeArrowheads="1"/>
          </p:cNvPicPr>
          <p:nvPr/>
        </p:nvPicPr>
        <p:blipFill>
          <a:blip r:embed="rId5" cstate="print"/>
          <a:srcRect/>
          <a:stretch>
            <a:fillRect/>
          </a:stretch>
        </p:blipFill>
        <p:spPr bwMode="auto">
          <a:xfrm>
            <a:off x="4676775" y="4038600"/>
            <a:ext cx="4467225" cy="2795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Duurzaamheid</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6888"/>
            <a:ext cx="4495800" cy="3964712"/>
          </a:xfrm>
        </p:spPr>
        <p:txBody>
          <a:bodyPr/>
          <a:lstStyle/>
          <a:p>
            <a:pPr marL="342900" lvl="1" indent="-342900">
              <a:buFontTx/>
              <a:buChar char="•"/>
            </a:pPr>
            <a:r>
              <a:rPr lang="en-US" sz="1800" b="0" smtClean="0">
                <a:solidFill>
                  <a:schemeClr val="tx1"/>
                </a:solidFill>
                <a:latin typeface="Calibri" pitchFamily="34" charset="0"/>
                <a:cs typeface="Calibri" pitchFamily="34" charset="0"/>
              </a:rPr>
              <a:t>Energie consumptie</a:t>
            </a:r>
          </a:p>
          <a:p>
            <a:pPr lvl="1"/>
            <a:r>
              <a:rPr lang="en-US" sz="1400" b="0" smtClean="0">
                <a:latin typeface="Calibri" pitchFamily="34" charset="0"/>
                <a:cs typeface="Calibri" pitchFamily="34" charset="0"/>
              </a:rPr>
              <a:t>1 exa joules = 10</a:t>
            </a:r>
            <a:r>
              <a:rPr lang="en-US" sz="1400" b="0" baseline="30000" smtClean="0">
                <a:latin typeface="Calibri" pitchFamily="34" charset="0"/>
                <a:cs typeface="Calibri" pitchFamily="34" charset="0"/>
              </a:rPr>
              <a:t>18</a:t>
            </a:r>
            <a:r>
              <a:rPr lang="en-US" sz="1400" b="0" smtClean="0">
                <a:latin typeface="Calibri" pitchFamily="34" charset="0"/>
                <a:cs typeface="Calibri" pitchFamily="34" charset="0"/>
              </a:rPr>
              <a:t> J</a:t>
            </a:r>
          </a:p>
          <a:p>
            <a:pPr marL="342900" lvl="1" indent="-342900">
              <a:buFontTx/>
              <a:buChar char="•"/>
            </a:pPr>
            <a:r>
              <a:rPr lang="en-US" sz="1800" b="0" smtClean="0">
                <a:solidFill>
                  <a:schemeClr val="tx1"/>
                </a:solidFill>
                <a:latin typeface="Calibri" pitchFamily="34" charset="0"/>
                <a:cs typeface="Calibri" pitchFamily="34" charset="0"/>
              </a:rPr>
              <a:t>Consumptie aardolie</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80 miljoen vaten (barrels) per dag</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1 barrel is ongeveer 159 liter olie</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Groei-index 3.8% voor periode 1940 – 2006 </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Verdubbelingstijd: deel 70 door 3.8 = 18 jaar</a:t>
            </a:r>
          </a:p>
          <a:p>
            <a:pPr marL="342900" lvl="1" indent="-342900">
              <a:buFontTx/>
              <a:buChar char="•"/>
            </a:pPr>
            <a:r>
              <a:rPr lang="en-US" sz="1800" b="0" smtClean="0">
                <a:solidFill>
                  <a:schemeClr val="tx1"/>
                </a:solidFill>
                <a:latin typeface="Calibri" pitchFamily="34" charset="0"/>
                <a:cs typeface="Calibri" pitchFamily="34" charset="0"/>
              </a:rPr>
              <a:t>Verdubbelen</a:t>
            </a:r>
          </a:p>
          <a:p>
            <a:pPr lvl="1"/>
            <a:r>
              <a:rPr lang="en-US" sz="1400" b="0" smtClean="0">
                <a:latin typeface="Calibri" pitchFamily="34" charset="0"/>
                <a:cs typeface="Calibri" pitchFamily="34" charset="0"/>
              </a:rPr>
              <a:t>Fabel van het schaakbord: 1, 2, 4, 8, 16, 32, …</a:t>
            </a:r>
          </a:p>
          <a:p>
            <a:pPr lvl="1"/>
            <a:r>
              <a:rPr lang="en-US" sz="1400" b="0" smtClean="0">
                <a:latin typeface="Calibri" pitchFamily="34" charset="0"/>
                <a:cs typeface="Calibri" pitchFamily="34" charset="0"/>
              </a:rPr>
              <a:t>Bij verdubbelen (bijvoorbeeld van 16 naar 32) komt er meer bij (16), dan ALLES wat er tot dan toe gebruikt is (1 + 2 + 4 + 8)</a:t>
            </a:r>
          </a:p>
          <a:p>
            <a:r>
              <a:rPr lang="en-US" sz="1800" b="0" smtClean="0">
                <a:latin typeface="Calibri" pitchFamily="34" charset="0"/>
                <a:cs typeface="Calibri" pitchFamily="34" charset="0"/>
              </a:rPr>
              <a:t>Interessant is de competitie tussen een exponentiële functie en een eindige voorraad (niet echt…)</a:t>
            </a:r>
          </a:p>
        </p:txBody>
      </p:sp>
      <p:pic>
        <p:nvPicPr>
          <p:cNvPr id="268290" name="Picture 2"/>
          <p:cNvPicPr>
            <a:picLocks noChangeAspect="1" noChangeArrowheads="1"/>
          </p:cNvPicPr>
          <p:nvPr/>
        </p:nvPicPr>
        <p:blipFill>
          <a:blip r:embed="rId3" cstate="print"/>
          <a:srcRect/>
          <a:stretch>
            <a:fillRect/>
          </a:stretch>
        </p:blipFill>
        <p:spPr bwMode="auto">
          <a:xfrm>
            <a:off x="5486400" y="1285388"/>
            <a:ext cx="3497266" cy="3134212"/>
          </a:xfrm>
          <a:prstGeom prst="rect">
            <a:avLst/>
          </a:prstGeom>
          <a:noFill/>
          <a:ln w="9525">
            <a:noFill/>
            <a:miter lim="800000"/>
            <a:headEnd/>
            <a:tailEnd/>
          </a:ln>
        </p:spPr>
      </p:pic>
      <p:pic>
        <p:nvPicPr>
          <p:cNvPr id="268291" name="Picture 3"/>
          <p:cNvPicPr>
            <a:picLocks noChangeAspect="1" noChangeArrowheads="1"/>
          </p:cNvPicPr>
          <p:nvPr/>
        </p:nvPicPr>
        <p:blipFill>
          <a:blip r:embed="rId4" cstate="print"/>
          <a:srcRect/>
          <a:stretch>
            <a:fillRect/>
          </a:stretch>
        </p:blipFill>
        <p:spPr bwMode="auto">
          <a:xfrm>
            <a:off x="4634265" y="4572000"/>
            <a:ext cx="4509735"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4114800"/>
          </a:xfrm>
        </p:spPr>
        <p:txBody>
          <a:bodyPr/>
          <a:lstStyle/>
          <a:p>
            <a:r>
              <a:rPr lang="en-US" sz="1800" b="0" smtClean="0">
                <a:latin typeface="Calibri" pitchFamily="34" charset="0"/>
                <a:cs typeface="Calibri" pitchFamily="34" charset="0"/>
              </a:rPr>
              <a:t>Het soort vragen dat we willen beantwoorden…</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Een snelle quiz</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Aardolie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6888"/>
            <a:ext cx="5029200" cy="3964712"/>
          </a:xfrm>
        </p:spPr>
        <p:txBody>
          <a:bodyPr/>
          <a:lstStyle/>
          <a:p>
            <a:pPr marL="342900" lvl="1" indent="-342900">
              <a:buFontTx/>
              <a:buChar char="•"/>
            </a:pPr>
            <a:r>
              <a:rPr lang="en-US" sz="1800" b="0" smtClean="0">
                <a:solidFill>
                  <a:schemeClr val="tx1"/>
                </a:solidFill>
                <a:latin typeface="Calibri" pitchFamily="34" charset="0"/>
                <a:cs typeface="Calibri" pitchFamily="34" charset="0"/>
              </a:rPr>
              <a:t>Marion King Hubbert (Shell)</a:t>
            </a:r>
          </a:p>
          <a:p>
            <a:pPr lvl="1"/>
            <a:r>
              <a:rPr lang="en-US" sz="1400" b="0" smtClean="0">
                <a:latin typeface="Calibri" pitchFamily="34" charset="0"/>
                <a:cs typeface="Calibri" pitchFamily="34" charset="0"/>
              </a:rPr>
              <a:t>Voorspelde in 1956 dat de piekproductie van olie in de USA in 1969 zou plaatsvinden</a:t>
            </a:r>
          </a:p>
          <a:p>
            <a:pPr lvl="1"/>
            <a:r>
              <a:rPr lang="en-US" sz="1400" b="0" smtClean="0">
                <a:latin typeface="Calibri" pitchFamily="34" charset="0"/>
                <a:cs typeface="Calibri" pitchFamily="34" charset="0"/>
              </a:rPr>
              <a:t>De piekproductie was in 1970</a:t>
            </a:r>
          </a:p>
          <a:p>
            <a:pPr lvl="1"/>
            <a:r>
              <a:rPr lang="en-US" sz="1400" b="0" smtClean="0">
                <a:latin typeface="Calibri" pitchFamily="34" charset="0"/>
                <a:cs typeface="Calibri" pitchFamily="34" charset="0"/>
              </a:rPr>
              <a:t>Daarna moest de USA steeds meer olie gaan importeren</a:t>
            </a:r>
          </a:p>
          <a:p>
            <a:pPr marL="342900" lvl="1" indent="-342900">
              <a:buFontTx/>
              <a:buChar char="•"/>
            </a:pPr>
            <a:r>
              <a:rPr lang="en-US" sz="1800" b="0" smtClean="0">
                <a:solidFill>
                  <a:schemeClr val="tx1"/>
                </a:solidFill>
                <a:latin typeface="Calibri" pitchFamily="34" charset="0"/>
                <a:cs typeface="Calibri" pitchFamily="34" charset="0"/>
              </a:rPr>
              <a:t>World Coal Association</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Aangetoonde reserves voor steenkool, olie en gas zijn 118, 46 en 59 jaar</a:t>
            </a:r>
          </a:p>
          <a:p>
            <a:pPr marL="1200150" lvl="3" indent="-342900">
              <a:buFont typeface="Arial" pitchFamily="34" charset="0"/>
              <a:buChar char="•"/>
            </a:pPr>
            <a:r>
              <a:rPr lang="en-US" sz="1000" b="0" smtClean="0">
                <a:solidFill>
                  <a:srgbClr val="49B21A"/>
                </a:solidFill>
                <a:latin typeface="Calibri" pitchFamily="34" charset="0"/>
                <a:cs typeface="Calibri" pitchFamily="34" charset="0"/>
              </a:rPr>
              <a:t>Reserves worden fout ingeschat</a:t>
            </a:r>
          </a:p>
          <a:p>
            <a:pPr marL="1200150" lvl="3" indent="-342900">
              <a:buFont typeface="Arial" pitchFamily="34" charset="0"/>
              <a:buChar char="•"/>
            </a:pPr>
            <a:r>
              <a:rPr lang="en-US" sz="1000" b="0" smtClean="0">
                <a:solidFill>
                  <a:srgbClr val="49B21A"/>
                </a:solidFill>
                <a:latin typeface="Calibri" pitchFamily="34" charset="0"/>
                <a:cs typeface="Calibri" pitchFamily="34" charset="0"/>
              </a:rPr>
              <a:t>Dat is bij de huidige consumptie</a:t>
            </a:r>
          </a:p>
          <a:p>
            <a:pPr marL="1200150" lvl="3" indent="-342900">
              <a:buFont typeface="Arial" pitchFamily="34" charset="0"/>
              <a:buChar char="•"/>
            </a:pPr>
            <a:r>
              <a:rPr lang="en-US" sz="1000" b="0" smtClean="0">
                <a:solidFill>
                  <a:srgbClr val="49B21A"/>
                </a:solidFill>
                <a:latin typeface="Calibri" pitchFamily="34" charset="0"/>
                <a:cs typeface="Calibri" pitchFamily="34" charset="0"/>
              </a:rPr>
              <a:t>Laatste vat moeilijker te winnen dat het eerste</a:t>
            </a:r>
          </a:p>
          <a:p>
            <a:pPr marL="342900" lvl="1" indent="-342900">
              <a:buFontTx/>
              <a:buChar char="•"/>
            </a:pPr>
            <a:r>
              <a:rPr lang="en-US" sz="1800" b="0" smtClean="0">
                <a:solidFill>
                  <a:schemeClr val="tx1"/>
                </a:solidFill>
                <a:latin typeface="Calibri" pitchFamily="34" charset="0"/>
                <a:cs typeface="Calibri" pitchFamily="34" charset="0"/>
              </a:rPr>
              <a:t>Rapportage reserves</a:t>
            </a:r>
          </a:p>
          <a:p>
            <a:pPr lvl="1"/>
            <a:r>
              <a:rPr lang="en-US" sz="1400" b="0" smtClean="0">
                <a:latin typeface="Calibri" pitchFamily="34" charset="0"/>
                <a:cs typeface="Calibri" pitchFamily="34" charset="0"/>
              </a:rPr>
              <a:t>ExxonMobil (2002)</a:t>
            </a:r>
          </a:p>
        </p:txBody>
      </p:sp>
      <p:pic>
        <p:nvPicPr>
          <p:cNvPr id="269314" name="Picture 2" descr="\\vmware-host\Shared Folders\Desktop\MKingHubbert.jpg"/>
          <p:cNvPicPr>
            <a:picLocks noChangeAspect="1" noChangeArrowheads="1"/>
          </p:cNvPicPr>
          <p:nvPr/>
        </p:nvPicPr>
        <p:blipFill>
          <a:blip r:embed="rId3" cstate="print"/>
          <a:srcRect/>
          <a:stretch>
            <a:fillRect/>
          </a:stretch>
        </p:blipFill>
        <p:spPr bwMode="auto">
          <a:xfrm>
            <a:off x="7086600" y="1143000"/>
            <a:ext cx="1781175" cy="2247674"/>
          </a:xfrm>
          <a:prstGeom prst="rect">
            <a:avLst/>
          </a:prstGeom>
          <a:noFill/>
        </p:spPr>
      </p:pic>
      <p:pic>
        <p:nvPicPr>
          <p:cNvPr id="269315" name="Picture 3"/>
          <p:cNvPicPr>
            <a:picLocks noChangeAspect="1" noChangeArrowheads="1"/>
          </p:cNvPicPr>
          <p:nvPr/>
        </p:nvPicPr>
        <p:blipFill>
          <a:blip r:embed="rId4" cstate="print"/>
          <a:srcRect/>
          <a:stretch>
            <a:fillRect/>
          </a:stretch>
        </p:blipFill>
        <p:spPr bwMode="auto">
          <a:xfrm>
            <a:off x="5123591" y="3810000"/>
            <a:ext cx="3791809" cy="2833688"/>
          </a:xfrm>
          <a:prstGeom prst="rect">
            <a:avLst/>
          </a:prstGeom>
          <a:noFill/>
          <a:ln w="9525">
            <a:noFill/>
            <a:miter lim="800000"/>
            <a:headEnd/>
            <a:tailEnd/>
          </a:ln>
        </p:spPr>
      </p:pic>
      <p:pic>
        <p:nvPicPr>
          <p:cNvPr id="269316" name="Picture 4"/>
          <p:cNvPicPr>
            <a:picLocks noChangeAspect="1" noChangeArrowheads="1"/>
          </p:cNvPicPr>
          <p:nvPr/>
        </p:nvPicPr>
        <p:blipFill>
          <a:blip r:embed="rId5" cstate="print"/>
          <a:srcRect/>
          <a:stretch>
            <a:fillRect/>
          </a:stretch>
        </p:blipFill>
        <p:spPr bwMode="auto">
          <a:xfrm>
            <a:off x="0" y="4648200"/>
            <a:ext cx="4114800" cy="2059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Voorspellingen aardolie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6888"/>
            <a:ext cx="5029200" cy="3964712"/>
          </a:xfrm>
        </p:spPr>
        <p:txBody>
          <a:bodyPr/>
          <a:lstStyle/>
          <a:p>
            <a:pPr marL="342900" lvl="1" indent="-342900">
              <a:buFontTx/>
              <a:buChar char="•"/>
            </a:pPr>
            <a:r>
              <a:rPr lang="en-US" sz="1800" b="0" smtClean="0">
                <a:solidFill>
                  <a:schemeClr val="tx1"/>
                </a:solidFill>
                <a:latin typeface="Calibri" pitchFamily="34" charset="0"/>
                <a:cs typeface="Calibri" pitchFamily="34" charset="0"/>
              </a:rPr>
              <a:t>Legio modellen (zie peakoil Wikipedia)</a:t>
            </a:r>
          </a:p>
          <a:p>
            <a:pPr lvl="1"/>
            <a:r>
              <a:rPr lang="en-US" sz="1400" b="0" smtClean="0">
                <a:latin typeface="Calibri" pitchFamily="34" charset="0"/>
                <a:cs typeface="Calibri" pitchFamily="34" charset="0"/>
              </a:rPr>
              <a:t>Department of Energy (DOE) USA in 2005: Hirsch report</a:t>
            </a:r>
          </a:p>
          <a:p>
            <a:pPr lvl="1"/>
            <a:r>
              <a:rPr lang="en-US" sz="1400" b="0" smtClean="0">
                <a:latin typeface="Calibri" pitchFamily="34" charset="0"/>
                <a:cs typeface="Calibri" pitchFamily="34" charset="0"/>
              </a:rPr>
              <a:t>Binnen 10 jaar wordt piekproductie bereikt</a:t>
            </a:r>
          </a:p>
          <a:p>
            <a:pPr lvl="1"/>
            <a:r>
              <a:rPr lang="en-US" sz="1400" b="0" smtClean="0">
                <a:latin typeface="Calibri" pitchFamily="34" charset="0"/>
                <a:cs typeface="Calibri" pitchFamily="34" charset="0"/>
              </a:rPr>
              <a:t>Nu maatregelen treffen</a:t>
            </a:r>
          </a:p>
          <a:p>
            <a:pPr marL="342900" lvl="1" indent="-342900">
              <a:buFontTx/>
              <a:buChar char="•"/>
            </a:pPr>
            <a:r>
              <a:rPr lang="en-US" sz="1800" b="0" smtClean="0">
                <a:solidFill>
                  <a:schemeClr val="tx1"/>
                </a:solidFill>
                <a:latin typeface="Calibri" pitchFamily="34" charset="0"/>
                <a:cs typeface="Calibri" pitchFamily="34" charset="0"/>
              </a:rPr>
              <a:t>Verhulst vergelijking</a:t>
            </a:r>
          </a:p>
          <a:p>
            <a:pPr lvl="1"/>
            <a:r>
              <a:rPr lang="en-US" sz="1400" b="0" smtClean="0">
                <a:latin typeface="Calibri" pitchFamily="34" charset="0"/>
                <a:cs typeface="Calibri" pitchFamily="34" charset="0"/>
              </a:rPr>
              <a:t>Aantal op tijdstip </a:t>
            </a:r>
            <a:r>
              <a:rPr lang="en-US" sz="1400" b="0" i="1" smtClean="0">
                <a:latin typeface="Calibri" pitchFamily="34" charset="0"/>
                <a:cs typeface="Calibri" pitchFamily="34" charset="0"/>
              </a:rPr>
              <a:t>t</a:t>
            </a:r>
            <a:r>
              <a:rPr lang="en-US" sz="1400" b="0" smtClean="0">
                <a:latin typeface="Calibri" pitchFamily="34" charset="0"/>
                <a:cs typeface="Calibri" pitchFamily="34" charset="0"/>
              </a:rPr>
              <a:t> is </a:t>
            </a:r>
            <a:r>
              <a:rPr lang="en-US" sz="1400" b="0" i="1" smtClean="0">
                <a:latin typeface="Calibri" pitchFamily="34" charset="0"/>
                <a:cs typeface="Calibri" pitchFamily="34" charset="0"/>
              </a:rPr>
              <a:t>N(t)</a:t>
            </a:r>
          </a:p>
          <a:p>
            <a:pPr lvl="1"/>
            <a:r>
              <a:rPr lang="en-US" sz="1400" b="0" smtClean="0">
                <a:latin typeface="Calibri" pitchFamily="34" charset="0"/>
                <a:cs typeface="Calibri" pitchFamily="34" charset="0"/>
              </a:rPr>
              <a:t>Groeifactor </a:t>
            </a:r>
            <a:r>
              <a:rPr lang="en-US" sz="1400" b="0" i="1" smtClean="0">
                <a:latin typeface="Calibri" pitchFamily="34" charset="0"/>
                <a:cs typeface="Calibri" pitchFamily="34" charset="0"/>
              </a:rPr>
              <a:t>r</a:t>
            </a:r>
          </a:p>
          <a:p>
            <a:pPr lvl="1"/>
            <a:r>
              <a:rPr lang="en-US" sz="1400" b="0" smtClean="0">
                <a:latin typeface="Calibri" pitchFamily="34" charset="0"/>
                <a:cs typeface="Calibri" pitchFamily="34" charset="0"/>
              </a:rPr>
              <a:t>Maximale populatie die mogelijk is </a:t>
            </a:r>
            <a:r>
              <a:rPr lang="en-US" sz="1400" b="0" i="1" smtClean="0">
                <a:latin typeface="Calibri" pitchFamily="34" charset="0"/>
                <a:cs typeface="Calibri" pitchFamily="34" charset="0"/>
              </a:rPr>
              <a:t>K</a:t>
            </a:r>
          </a:p>
        </p:txBody>
      </p:sp>
      <p:pic>
        <p:nvPicPr>
          <p:cNvPr id="270338" name="Picture 2"/>
          <p:cNvPicPr>
            <a:picLocks noChangeAspect="1" noChangeArrowheads="1"/>
          </p:cNvPicPr>
          <p:nvPr/>
        </p:nvPicPr>
        <p:blipFill>
          <a:blip r:embed="rId3" cstate="print"/>
          <a:srcRect/>
          <a:stretch>
            <a:fillRect/>
          </a:stretch>
        </p:blipFill>
        <p:spPr bwMode="auto">
          <a:xfrm>
            <a:off x="4302368" y="3124200"/>
            <a:ext cx="4841631" cy="3733800"/>
          </a:xfrm>
          <a:prstGeom prst="rect">
            <a:avLst/>
          </a:prstGeom>
          <a:noFill/>
          <a:ln w="9525">
            <a:noFill/>
            <a:miter lim="800000"/>
            <a:headEnd/>
            <a:tailEnd/>
          </a:ln>
        </p:spPr>
      </p:pic>
      <p:pic>
        <p:nvPicPr>
          <p:cNvPr id="10" name="Picture 4" descr="\\vmware-host\Shared Folders\Desktop\20110611_WOC898.gif"/>
          <p:cNvPicPr>
            <a:picLocks noChangeAspect="1" noChangeArrowheads="1"/>
          </p:cNvPicPr>
          <p:nvPr/>
        </p:nvPicPr>
        <p:blipFill>
          <a:blip r:embed="rId4" cstate="print"/>
          <a:srcRect/>
          <a:stretch>
            <a:fillRect/>
          </a:stretch>
        </p:blipFill>
        <p:spPr bwMode="auto">
          <a:xfrm>
            <a:off x="1" y="4419600"/>
            <a:ext cx="3953264" cy="2438400"/>
          </a:xfrm>
          <a:prstGeom prst="rect">
            <a:avLst/>
          </a:prstGeom>
          <a:noFill/>
        </p:spPr>
      </p:pic>
      <p:grpSp>
        <p:nvGrpSpPr>
          <p:cNvPr id="14" name="Groep 13"/>
          <p:cNvGrpSpPr/>
          <p:nvPr/>
        </p:nvGrpSpPr>
        <p:grpSpPr>
          <a:xfrm>
            <a:off x="3371272" y="2209800"/>
            <a:ext cx="2133600" cy="609600"/>
            <a:chOff x="3371272" y="2209800"/>
            <a:chExt cx="2133600" cy="609600"/>
          </a:xfrm>
        </p:grpSpPr>
        <p:sp>
          <p:nvSpPr>
            <p:cNvPr id="13" name="Rechthoek 12"/>
            <p:cNvSpPr/>
            <p:nvPr/>
          </p:nvSpPr>
          <p:spPr bwMode="auto">
            <a:xfrm>
              <a:off x="3371272" y="2209800"/>
              <a:ext cx="2133600" cy="609600"/>
            </a:xfrm>
            <a:prstGeom prst="rect">
              <a:avLst/>
            </a:prstGeom>
            <a:solidFill>
              <a:schemeClr val="bg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270339" name="Picture 3"/>
            <p:cNvPicPr>
              <a:picLocks noChangeAspect="1" noChangeArrowheads="1"/>
            </p:cNvPicPr>
            <p:nvPr/>
          </p:nvPicPr>
          <p:blipFill>
            <a:blip r:embed="rId5" cstate="print"/>
            <a:srcRect/>
            <a:stretch>
              <a:fillRect/>
            </a:stretch>
          </p:blipFill>
          <p:spPr bwMode="auto">
            <a:xfrm>
              <a:off x="3429000" y="2258292"/>
              <a:ext cx="2049819" cy="5429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828800" y="5704952"/>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67268" name="Picture 4" descr="\\vmware-host\Shared Folders\Desktop\image002.jpg"/>
          <p:cNvPicPr>
            <a:picLocks noChangeAspect="1" noChangeArrowheads="1"/>
          </p:cNvPicPr>
          <p:nvPr/>
        </p:nvPicPr>
        <p:blipFill>
          <a:blip r:embed="rId3" cstate="print"/>
          <a:srcRect/>
          <a:stretch>
            <a:fillRect/>
          </a:stretch>
        </p:blipFill>
        <p:spPr bwMode="auto">
          <a:xfrm>
            <a:off x="4043795" y="4143375"/>
            <a:ext cx="5100205" cy="2714625"/>
          </a:xfrm>
          <a:prstGeom prst="rect">
            <a:avLst/>
          </a:prstGeom>
          <a:noFill/>
        </p:spPr>
      </p:pic>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Hubbert modellen</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4648200" cy="1600200"/>
          </a:xfrm>
        </p:spPr>
        <p:txBody>
          <a:bodyPr/>
          <a:lstStyle/>
          <a:p>
            <a:pPr marL="342900" lvl="1" indent="-342900">
              <a:buFontTx/>
              <a:buChar char="•"/>
            </a:pPr>
            <a:r>
              <a:rPr lang="en-US" sz="1800" b="0" smtClean="0">
                <a:solidFill>
                  <a:schemeClr val="tx1"/>
                </a:solidFill>
                <a:latin typeface="Calibri" pitchFamily="34" charset="0"/>
                <a:cs typeface="Calibri" pitchFamily="34" charset="0"/>
              </a:rPr>
              <a:t>Exponentiële groei in competitie met eindige grondstof</a:t>
            </a:r>
          </a:p>
          <a:p>
            <a:pPr lvl="1"/>
            <a:r>
              <a:rPr lang="en-US" sz="1400" b="0" smtClean="0">
                <a:latin typeface="Calibri" pitchFamily="34" charset="0"/>
                <a:cs typeface="Calibri" pitchFamily="34" charset="0"/>
              </a:rPr>
              <a:t>Mathematische zekerheid, geen opinie</a:t>
            </a:r>
          </a:p>
          <a:p>
            <a:pPr lvl="1"/>
            <a:r>
              <a:rPr lang="en-US" sz="1400" b="0" smtClean="0">
                <a:latin typeface="Calibri" pitchFamily="34" charset="0"/>
                <a:cs typeface="Calibri" pitchFamily="34" charset="0"/>
              </a:rPr>
              <a:t>Steenkool, aardolie en aardgas</a:t>
            </a:r>
          </a:p>
          <a:p>
            <a:pPr lvl="1"/>
            <a:r>
              <a:rPr lang="en-US" sz="1400" b="0" smtClean="0">
                <a:latin typeface="Calibri" pitchFamily="34" charset="0"/>
                <a:cs typeface="Calibri" pitchFamily="34" charset="0"/>
              </a:rPr>
              <a:t>Kunstmest</a:t>
            </a:r>
          </a:p>
        </p:txBody>
      </p:sp>
      <p:pic>
        <p:nvPicPr>
          <p:cNvPr id="267266" name="Picture 2" descr="\\vmware-host\Shared Folders\Desktop\04_IL_39_02.gif"/>
          <p:cNvPicPr>
            <a:picLocks noChangeAspect="1" noChangeArrowheads="1"/>
          </p:cNvPicPr>
          <p:nvPr/>
        </p:nvPicPr>
        <p:blipFill>
          <a:blip r:embed="rId4" cstate="print"/>
          <a:srcRect/>
          <a:stretch>
            <a:fillRect/>
          </a:stretch>
        </p:blipFill>
        <p:spPr bwMode="auto">
          <a:xfrm>
            <a:off x="304800" y="3657600"/>
            <a:ext cx="3429000" cy="1829703"/>
          </a:xfrm>
          <a:prstGeom prst="rect">
            <a:avLst/>
          </a:prstGeom>
          <a:noFill/>
        </p:spPr>
      </p:pic>
      <p:pic>
        <p:nvPicPr>
          <p:cNvPr id="267267" name="Picture 3" descr="\\vmware-host\Shared Folders\Desktop\fig4.gif"/>
          <p:cNvPicPr>
            <a:picLocks noChangeAspect="1" noChangeArrowheads="1"/>
          </p:cNvPicPr>
          <p:nvPr/>
        </p:nvPicPr>
        <p:blipFill>
          <a:blip r:embed="rId5" cstate="print"/>
          <a:srcRect/>
          <a:stretch>
            <a:fillRect/>
          </a:stretch>
        </p:blipFill>
        <p:spPr bwMode="auto">
          <a:xfrm>
            <a:off x="5638800" y="1295400"/>
            <a:ext cx="3086100" cy="2816441"/>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3657600" cy="4525963"/>
          </a:xfrm>
        </p:spPr>
        <p:txBody>
          <a:bodyPr>
            <a:normAutofit/>
          </a:bodyPr>
          <a:lstStyle/>
          <a:p>
            <a:r>
              <a:rPr lang="en-US" sz="1800" b="0" dirty="0" smtClean="0">
                <a:latin typeface="Calibri" pitchFamily="34" charset="0"/>
                <a:cs typeface="Calibri" pitchFamily="34" charset="0"/>
              </a:rPr>
              <a:t>R/P ratio</a:t>
            </a:r>
          </a:p>
          <a:p>
            <a:pPr lvl="1"/>
            <a:r>
              <a:rPr lang="en-US" sz="1400" b="0" dirty="0" smtClean="0">
                <a:latin typeface="Calibri" pitchFamily="34" charset="0"/>
                <a:cs typeface="Calibri" pitchFamily="34" charset="0"/>
              </a:rPr>
              <a:t>BP report 2011</a:t>
            </a:r>
          </a:p>
          <a:p>
            <a:pPr lvl="2"/>
            <a:r>
              <a:rPr lang="en-US" sz="1200" b="0" dirty="0" err="1" smtClean="0">
                <a:latin typeface="Calibri" pitchFamily="34" charset="0"/>
                <a:cs typeface="Calibri" pitchFamily="34" charset="0"/>
              </a:rPr>
              <a:t>Gebaseerd</a:t>
            </a:r>
            <a:r>
              <a:rPr lang="en-US" sz="1200" b="0" dirty="0" smtClean="0">
                <a:latin typeface="Calibri" pitchFamily="34" charset="0"/>
                <a:cs typeface="Calibri" pitchFamily="34" charset="0"/>
              </a:rPr>
              <a:t> op </a:t>
            </a:r>
            <a:r>
              <a:rPr lang="en-US" sz="1200" b="0" dirty="0" err="1" smtClean="0">
                <a:latin typeface="Calibri" pitchFamily="34" charset="0"/>
                <a:cs typeface="Calibri" pitchFamily="34" charset="0"/>
              </a:rPr>
              <a:t>huidige</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productie</a:t>
            </a:r>
            <a:endParaRPr lang="en-US" sz="12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46.2 </a:t>
            </a:r>
            <a:r>
              <a:rPr lang="en-US" sz="1200" b="0" dirty="0" err="1" smtClean="0">
                <a:latin typeface="Calibri" pitchFamily="34" charset="0"/>
                <a:cs typeface="Calibri" pitchFamily="34" charset="0"/>
              </a:rPr>
              <a:t>jaar</a:t>
            </a:r>
            <a:endParaRPr lang="en-US" sz="12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Minder </a:t>
            </a:r>
            <a:r>
              <a:rPr lang="en-US" sz="1200" b="0" dirty="0" err="1" smtClean="0">
                <a:latin typeface="Calibri" pitchFamily="34" charset="0"/>
                <a:cs typeface="Calibri" pitchFamily="34" charset="0"/>
              </a:rPr>
              <a:t>dan</a:t>
            </a:r>
            <a:r>
              <a:rPr lang="en-US" sz="1200" b="0" dirty="0" smtClean="0">
                <a:latin typeface="Calibri" pitchFamily="34" charset="0"/>
                <a:cs typeface="Calibri" pitchFamily="34" charset="0"/>
              </a:rPr>
              <a:t> in 2009</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reserves</a:t>
            </a:r>
            <a:endParaRPr lang="en-US" i="1" kern="1200" dirty="0">
              <a:solidFill>
                <a:srgbClr val="000099"/>
              </a:solidFill>
              <a:ea typeface="+mn-ea"/>
              <a:cs typeface="+mn-cs"/>
            </a:endParaRPr>
          </a:p>
        </p:txBody>
      </p:sp>
      <p:pic>
        <p:nvPicPr>
          <p:cNvPr id="13" name="Picture 6" descr="Oil_1"/>
          <p:cNvPicPr>
            <a:picLocks noChangeAspect="1" noChangeArrowheads="1"/>
          </p:cNvPicPr>
          <p:nvPr/>
        </p:nvPicPr>
        <p:blipFill>
          <a:blip r:embed="rId2" cstate="print"/>
          <a:srcRect/>
          <a:stretch>
            <a:fillRect/>
          </a:stretch>
        </p:blipFill>
        <p:spPr bwMode="auto">
          <a:xfrm>
            <a:off x="3455534" y="2819400"/>
            <a:ext cx="5688465" cy="40386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3657600" cy="4525963"/>
          </a:xfrm>
        </p:spPr>
        <p:txBody>
          <a:bodyPr>
            <a:normAutofit/>
          </a:bodyPr>
          <a:lstStyle/>
          <a:p>
            <a:r>
              <a:rPr lang="en-US" sz="1800" b="0" dirty="0" err="1" smtClean="0">
                <a:latin typeface="Calibri" pitchFamily="34" charset="0"/>
                <a:cs typeface="Calibri" pitchFamily="34" charset="0"/>
              </a:rPr>
              <a:t>Verdeling</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bewezen</a:t>
            </a:r>
            <a:r>
              <a:rPr lang="en-US" sz="1800" b="0" dirty="0" smtClean="0">
                <a:latin typeface="Calibri" pitchFamily="34" charset="0"/>
                <a:cs typeface="Calibri" pitchFamily="34" charset="0"/>
              </a:rPr>
              <a:t> reserves</a:t>
            </a:r>
          </a:p>
          <a:p>
            <a:pPr lvl="1"/>
            <a:r>
              <a:rPr lang="en-US" sz="1400" b="0" dirty="0" err="1" smtClean="0">
                <a:latin typeface="Calibri" pitchFamily="34" charset="0"/>
                <a:cs typeface="Calibri" pitchFamily="34" charset="0"/>
              </a:rPr>
              <a:t>Totaal</a:t>
            </a:r>
            <a:r>
              <a:rPr lang="en-US" sz="1400" b="0" dirty="0" smtClean="0">
                <a:latin typeface="Calibri" pitchFamily="34" charset="0"/>
                <a:cs typeface="Calibri" pitchFamily="34" charset="0"/>
              </a:rPr>
              <a:t> 1383.2 </a:t>
            </a:r>
            <a:r>
              <a:rPr lang="en-US" sz="1400" b="0" dirty="0" err="1" smtClean="0">
                <a:latin typeface="Calibri" pitchFamily="34" charset="0"/>
                <a:cs typeface="Calibri" pitchFamily="34" charset="0"/>
              </a:rPr>
              <a:t>gbl</a:t>
            </a:r>
            <a:endParaRPr lang="en-US" sz="14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Huidig verbruik 88 mbl/d</a:t>
            </a:r>
          </a:p>
          <a:p>
            <a:pPr lvl="2"/>
            <a:r>
              <a:rPr lang="en-US" sz="1200" b="0" err="1" smtClean="0">
                <a:latin typeface="Calibri" pitchFamily="34" charset="0"/>
                <a:cs typeface="Calibri" pitchFamily="34" charset="0"/>
              </a:rPr>
              <a:t>46.2 </a:t>
            </a:r>
            <a:r>
              <a:rPr lang="en-US" sz="1200" b="0" smtClean="0">
                <a:latin typeface="Calibri" pitchFamily="34" charset="0"/>
                <a:cs typeface="Calibri" pitchFamily="34" charset="0"/>
              </a:rPr>
              <a:t>jaar (volgens BP)</a:t>
            </a:r>
            <a:endParaRPr lang="en-US" sz="1200" b="0" dirty="0" err="1" smtClean="0">
              <a:latin typeface="Calibri" pitchFamily="34" charset="0"/>
              <a:cs typeface="Calibri" pitchFamily="34" charset="0"/>
            </a:endParaRPr>
          </a:p>
          <a:p>
            <a:pPr lvl="1"/>
            <a:r>
              <a:rPr lang="en-US" sz="1400" b="0" dirty="0" err="1" smtClean="0">
                <a:latin typeface="Calibri" pitchFamily="34" charset="0"/>
                <a:cs typeface="Calibri" pitchFamily="34" charset="0"/>
              </a:rPr>
              <a:t>Aandeel Midden Oosten loopt terug</a:t>
            </a:r>
          </a:p>
          <a:p>
            <a:pPr lvl="2"/>
            <a:r>
              <a:rPr lang="en-US" sz="1200" b="0" dirty="0" err="1" smtClean="0">
                <a:latin typeface="Calibri" pitchFamily="34" charset="0"/>
                <a:cs typeface="Calibri" pitchFamily="34" charset="0"/>
              </a:rPr>
              <a:t>Zuid Amerika neemt toe</a:t>
            </a:r>
          </a:p>
          <a:p>
            <a:r>
              <a:rPr lang="en-US" sz="1800" b="0" dirty="0" err="1" smtClean="0">
                <a:latin typeface="Calibri" pitchFamily="34" charset="0"/>
                <a:cs typeface="Calibri" pitchFamily="34" charset="0"/>
              </a:rPr>
              <a:t>Productie</a:t>
            </a:r>
            <a:r>
              <a:rPr lang="en-US" sz="1800" b="0" dirty="0" smtClean="0">
                <a:latin typeface="Calibri" pitchFamily="34" charset="0"/>
                <a:cs typeface="Calibri" pitchFamily="34" charset="0"/>
              </a:rPr>
              <a:t> 2010</a:t>
            </a:r>
          </a:p>
          <a:p>
            <a:pPr lvl="1"/>
            <a:r>
              <a:rPr lang="en-US" sz="1400" b="0" dirty="0" err="1" smtClean="0">
                <a:latin typeface="Calibri" pitchFamily="34" charset="0"/>
                <a:cs typeface="Calibri" pitchFamily="34" charset="0"/>
              </a:rPr>
              <a:t>Toename met 1.8 mbl/d</a:t>
            </a:r>
          </a:p>
          <a:p>
            <a:r>
              <a:rPr lang="en-US" sz="1800" b="0" dirty="0" err="1" smtClean="0">
                <a:latin typeface="Calibri" pitchFamily="34" charset="0"/>
                <a:cs typeface="Calibri" pitchFamily="34" charset="0"/>
              </a:rPr>
              <a:t>Consumptie</a:t>
            </a:r>
            <a:r>
              <a:rPr lang="en-US" sz="1800" b="0" dirty="0" smtClean="0">
                <a:latin typeface="Calibri" pitchFamily="34" charset="0"/>
                <a:cs typeface="Calibri" pitchFamily="34" charset="0"/>
              </a:rPr>
              <a:t> 2010</a:t>
            </a:r>
          </a:p>
          <a:p>
            <a:pPr lvl="1"/>
            <a:r>
              <a:rPr lang="en-US" sz="1400" b="0" dirty="0" err="1" smtClean="0">
                <a:latin typeface="Calibri" pitchFamily="34" charset="0"/>
                <a:cs typeface="Calibri" pitchFamily="34" charset="0"/>
              </a:rPr>
              <a:t>Toename</a:t>
            </a:r>
            <a:r>
              <a:rPr lang="en-US" sz="1400" b="0" dirty="0" smtClean="0">
                <a:latin typeface="Calibri" pitchFamily="34" charset="0"/>
                <a:cs typeface="Calibri" pitchFamily="34" charset="0"/>
              </a:rPr>
              <a:t> met 2.7 </a:t>
            </a:r>
            <a:r>
              <a:rPr lang="en-US" sz="1400" b="0" dirty="0" err="1" smtClean="0">
                <a:latin typeface="Calibri" pitchFamily="34" charset="0"/>
                <a:cs typeface="Calibri" pitchFamily="34" charset="0"/>
              </a:rPr>
              <a:t>mbl</a:t>
            </a:r>
            <a:r>
              <a:rPr lang="en-US" sz="1400" b="0" dirty="0" smtClean="0">
                <a:latin typeface="Calibri" pitchFamily="34" charset="0"/>
                <a:cs typeface="Calibri" pitchFamily="34" charset="0"/>
              </a:rPr>
              <a:t>/d</a:t>
            </a:r>
          </a:p>
          <a:p>
            <a:pPr lvl="2"/>
            <a:r>
              <a:rPr lang="en-US" sz="1200" b="0" dirty="0" err="1" smtClean="0">
                <a:latin typeface="Calibri" pitchFamily="34" charset="0"/>
                <a:cs typeface="Calibri" pitchFamily="34" charset="0"/>
              </a:rPr>
              <a:t>Dat</a:t>
            </a:r>
            <a:r>
              <a:rPr lang="en-US" sz="1200" b="0" dirty="0" smtClean="0">
                <a:latin typeface="Calibri" pitchFamily="34" charset="0"/>
                <a:cs typeface="Calibri" pitchFamily="34" charset="0"/>
              </a:rPr>
              <a:t> is 3.1% </a:t>
            </a:r>
            <a:r>
              <a:rPr lang="en-US" sz="1200" b="0" dirty="0" err="1" smtClean="0">
                <a:latin typeface="Calibri" pitchFamily="34" charset="0"/>
                <a:cs typeface="Calibri" pitchFamily="34" charset="0"/>
              </a:rPr>
              <a:t>groei</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Verdubbelingstijd</a:t>
            </a:r>
            <a:r>
              <a:rPr lang="en-US" sz="1200" b="0" dirty="0" smtClean="0">
                <a:latin typeface="Calibri" pitchFamily="34" charset="0"/>
                <a:cs typeface="Calibri" pitchFamily="34" charset="0"/>
              </a:rPr>
              <a:t> 22.8 </a:t>
            </a:r>
            <a:r>
              <a:rPr lang="en-US" sz="1200" b="0" dirty="0" err="1" smtClean="0">
                <a:latin typeface="Calibri" pitchFamily="34" charset="0"/>
                <a:cs typeface="Calibri" pitchFamily="34" charset="0"/>
              </a:rPr>
              <a:t>jaar</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Alles</a:t>
            </a:r>
            <a:r>
              <a:rPr lang="en-US" sz="1200" b="0" dirty="0" smtClean="0">
                <a:latin typeface="Calibri" pitchFamily="34" charset="0"/>
                <a:cs typeface="Calibri" pitchFamily="34" charset="0"/>
              </a:rPr>
              <a:t> op </a:t>
            </a:r>
            <a:r>
              <a:rPr lang="en-US" sz="1200" b="0" dirty="0" err="1" smtClean="0">
                <a:latin typeface="Calibri" pitchFamily="34" charset="0"/>
                <a:cs typeface="Calibri" pitchFamily="34" charset="0"/>
              </a:rPr>
              <a:t>binnen</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deze</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tijd</a:t>
            </a:r>
            <a:r>
              <a:rPr lang="en-US" sz="1200" b="0" dirty="0" smtClean="0">
                <a:latin typeface="Calibri" pitchFamily="34" charset="0"/>
                <a:cs typeface="Calibri" pitchFamily="34" charset="0"/>
              </a:rPr>
              <a:t>!</a:t>
            </a:r>
          </a:p>
        </p:txBody>
      </p:sp>
      <p:sp>
        <p:nvSpPr>
          <p:cNvPr id="12" name="Title 1"/>
          <p:cNvSpPr>
            <a:spLocks noGrp="1"/>
          </p:cNvSpPr>
          <p:nvPr>
            <p:ph type="title"/>
          </p:nvPr>
        </p:nvSpPr>
        <p:spPr>
          <a:xfrm>
            <a:off x="0" y="0"/>
            <a:ext cx="58674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reserves</a:t>
            </a:r>
            <a:endParaRPr lang="en-US" i="1" kern="1200" dirty="0">
              <a:solidFill>
                <a:srgbClr val="000099"/>
              </a:solidFill>
              <a:ea typeface="+mn-ea"/>
              <a:cs typeface="+mn-cs"/>
            </a:endParaRPr>
          </a:p>
        </p:txBody>
      </p:sp>
      <p:pic>
        <p:nvPicPr>
          <p:cNvPr id="5" name="Picture 18" descr="Oil_2"/>
          <p:cNvPicPr>
            <a:picLocks noChangeAspect="1" noChangeArrowheads="1"/>
          </p:cNvPicPr>
          <p:nvPr/>
        </p:nvPicPr>
        <p:blipFill>
          <a:blip r:embed="rId2" cstate="print"/>
          <a:srcRect/>
          <a:stretch>
            <a:fillRect/>
          </a:stretch>
        </p:blipFill>
        <p:spPr bwMode="auto">
          <a:xfrm>
            <a:off x="4322928" y="990600"/>
            <a:ext cx="4821071" cy="2438400"/>
          </a:xfrm>
          <a:prstGeom prst="rect">
            <a:avLst/>
          </a:prstGeom>
          <a:noFill/>
        </p:spPr>
      </p:pic>
      <p:pic>
        <p:nvPicPr>
          <p:cNvPr id="6" name="Picture 7" descr="Oil_3"/>
          <p:cNvPicPr>
            <a:picLocks noChangeAspect="1" noChangeArrowheads="1"/>
          </p:cNvPicPr>
          <p:nvPr/>
        </p:nvPicPr>
        <p:blipFill>
          <a:blip r:embed="rId3" cstate="print"/>
          <a:srcRect/>
          <a:stretch>
            <a:fillRect/>
          </a:stretch>
        </p:blipFill>
        <p:spPr bwMode="auto">
          <a:xfrm>
            <a:off x="4267200" y="3496537"/>
            <a:ext cx="4876800" cy="336146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5105400" cy="4525963"/>
          </a:xfrm>
        </p:spPr>
        <p:txBody>
          <a:bodyPr>
            <a:normAutofit/>
          </a:bodyPr>
          <a:lstStyle/>
          <a:p>
            <a:r>
              <a:rPr lang="en-US" sz="1800" b="0" dirty="0" smtClean="0">
                <a:latin typeface="Calibri" pitchFamily="34" charset="0"/>
                <a:cs typeface="Calibri" pitchFamily="34" charset="0"/>
              </a:rPr>
              <a:t>Per </a:t>
            </a:r>
            <a:r>
              <a:rPr lang="en-US" sz="1800" b="0" dirty="0" err="1" smtClean="0">
                <a:latin typeface="Calibri" pitchFamily="34" charset="0"/>
                <a:cs typeface="Calibri" pitchFamily="34" charset="0"/>
              </a:rPr>
              <a:t>hoofd</a:t>
            </a:r>
            <a:r>
              <a:rPr lang="en-US" sz="1800" b="0" dirty="0" smtClean="0">
                <a:latin typeface="Calibri" pitchFamily="34" charset="0"/>
                <a:cs typeface="Calibri" pitchFamily="34" charset="0"/>
              </a:rPr>
              <a:t> van de </a:t>
            </a:r>
            <a:r>
              <a:rPr lang="en-US" sz="1800" b="0" dirty="0" err="1" smtClean="0">
                <a:latin typeface="Calibri" pitchFamily="34" charset="0"/>
                <a:cs typeface="Calibri" pitchFamily="34" charset="0"/>
              </a:rPr>
              <a:t>bevolking</a:t>
            </a:r>
            <a:r>
              <a:rPr lang="en-US" sz="1800" b="0" dirty="0" smtClean="0">
                <a:latin typeface="Calibri" pitchFamily="34" charset="0"/>
                <a:cs typeface="Calibri" pitchFamily="34" charset="0"/>
              </a:rPr>
              <a:t> in 2010</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a:t>
            </a:r>
            <a:r>
              <a:rPr lang="en-US" i="1" kern="1200" dirty="0" err="1" smtClean="0">
                <a:solidFill>
                  <a:srgbClr val="000099"/>
                </a:solidFill>
                <a:ea typeface="+mn-ea"/>
                <a:cs typeface="+mn-cs"/>
              </a:rPr>
              <a:t>consumptie</a:t>
            </a:r>
            <a:endParaRPr lang="en-US" i="1" kern="1200" dirty="0">
              <a:solidFill>
                <a:srgbClr val="000099"/>
              </a:solidFill>
              <a:ea typeface="+mn-ea"/>
              <a:cs typeface="+mn-cs"/>
            </a:endParaRPr>
          </a:p>
        </p:txBody>
      </p:sp>
      <p:pic>
        <p:nvPicPr>
          <p:cNvPr id="6" name="Picture 7" descr="Oil_4"/>
          <p:cNvPicPr>
            <a:picLocks noChangeAspect="1" noChangeArrowheads="1"/>
          </p:cNvPicPr>
          <p:nvPr/>
        </p:nvPicPr>
        <p:blipFill>
          <a:blip r:embed="rId2" cstate="print"/>
          <a:srcRect/>
          <a:stretch>
            <a:fillRect/>
          </a:stretch>
        </p:blipFill>
        <p:spPr bwMode="auto">
          <a:xfrm>
            <a:off x="1676400" y="2276475"/>
            <a:ext cx="7342188" cy="45815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5105400" cy="4525963"/>
          </a:xfrm>
        </p:spPr>
        <p:txBody>
          <a:bodyPr>
            <a:normAutofit/>
          </a:bodyPr>
          <a:lstStyle/>
          <a:p>
            <a:r>
              <a:rPr lang="en-US" sz="1800" b="0" dirty="0" err="1" smtClean="0">
                <a:latin typeface="Calibri" pitchFamily="34" charset="0"/>
                <a:cs typeface="Calibri" pitchFamily="34" charset="0"/>
              </a:rPr>
              <a:t>Prijzen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sinds</a:t>
            </a:r>
            <a:r>
              <a:rPr lang="en-US" sz="1800" b="0" dirty="0" smtClean="0">
                <a:latin typeface="Calibri" pitchFamily="34" charset="0"/>
                <a:cs typeface="Calibri" pitchFamily="34" charset="0"/>
              </a:rPr>
              <a:t> 1861</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a:t>
            </a:r>
            <a:r>
              <a:rPr lang="en-US" i="1" kern="1200" dirty="0" err="1" smtClean="0">
                <a:solidFill>
                  <a:srgbClr val="000099"/>
                </a:solidFill>
                <a:ea typeface="+mn-ea"/>
                <a:cs typeface="+mn-cs"/>
              </a:rPr>
              <a:t>prijzen</a:t>
            </a:r>
            <a:r>
              <a:rPr lang="en-US" i="1" kern="1200" dirty="0" smtClean="0">
                <a:solidFill>
                  <a:srgbClr val="000099"/>
                </a:solidFill>
                <a:ea typeface="+mn-ea"/>
                <a:cs typeface="+mn-cs"/>
              </a:rPr>
              <a:t> – </a:t>
            </a:r>
            <a:r>
              <a:rPr lang="en-US" i="1" kern="1200" dirty="0" err="1" smtClean="0">
                <a:solidFill>
                  <a:srgbClr val="000099"/>
                </a:solidFill>
                <a:ea typeface="+mn-ea"/>
                <a:cs typeface="+mn-cs"/>
              </a:rPr>
              <a:t>historisch</a:t>
            </a:r>
            <a:r>
              <a:rPr lang="en-US" i="1" kern="1200" dirty="0" smtClean="0">
                <a:solidFill>
                  <a:srgbClr val="000099"/>
                </a:solidFill>
                <a:ea typeface="+mn-ea"/>
                <a:cs typeface="+mn-cs"/>
              </a:rPr>
              <a:t> </a:t>
            </a:r>
            <a:endParaRPr lang="en-US" i="1" kern="1200" dirty="0">
              <a:solidFill>
                <a:srgbClr val="000099"/>
              </a:solidFill>
              <a:ea typeface="+mn-ea"/>
              <a:cs typeface="+mn-cs"/>
            </a:endParaRPr>
          </a:p>
        </p:txBody>
      </p:sp>
      <p:pic>
        <p:nvPicPr>
          <p:cNvPr id="6" name="Picture 6" descr="Oil_8"/>
          <p:cNvPicPr>
            <a:picLocks noChangeAspect="1" noChangeArrowheads="1"/>
          </p:cNvPicPr>
          <p:nvPr/>
        </p:nvPicPr>
        <p:blipFill>
          <a:blip r:embed="rId3" cstate="print"/>
          <a:srcRect r="423" b="1941"/>
          <a:stretch>
            <a:fillRect/>
          </a:stretch>
        </p:blipFill>
        <p:spPr bwMode="auto">
          <a:xfrm>
            <a:off x="2630487" y="2362200"/>
            <a:ext cx="6361113" cy="44926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3886200" cy="4525963"/>
          </a:xfrm>
        </p:spPr>
        <p:txBody>
          <a:bodyPr>
            <a:normAutofit/>
          </a:bodyPr>
          <a:lstStyle/>
          <a:p>
            <a:r>
              <a:rPr lang="en-US" sz="1800" b="0" dirty="0" err="1" smtClean="0">
                <a:latin typeface="Calibri" pitchFamily="34" charset="0"/>
                <a:cs typeface="Calibri" pitchFamily="34" charset="0"/>
              </a:rPr>
              <a:t>Prijsniveaus</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olie</a:t>
            </a:r>
            <a:r>
              <a:rPr lang="en-US" sz="1800" b="0" dirty="0" smtClean="0">
                <a:latin typeface="Calibri" pitchFamily="34" charset="0"/>
                <a:cs typeface="Calibri" pitchFamily="34" charset="0"/>
              </a:rPr>
              <a:t> en gas</a:t>
            </a:r>
          </a:p>
          <a:p>
            <a:pPr lvl="1"/>
            <a:r>
              <a:rPr lang="en-US" sz="1400" b="0" dirty="0" err="1" smtClean="0">
                <a:latin typeface="Calibri" pitchFamily="34" charset="0"/>
                <a:cs typeface="Calibri" pitchFamily="34" charset="0"/>
              </a:rPr>
              <a:t>Elektriciteitsprijs</a:t>
            </a:r>
            <a:r>
              <a:rPr lang="en-US" sz="1400" b="0" dirty="0" smtClean="0">
                <a:latin typeface="Calibri" pitchFamily="34" charset="0"/>
                <a:cs typeface="Calibri" pitchFamily="34" charset="0"/>
              </a:rPr>
              <a:t> is met 250% </a:t>
            </a:r>
            <a:r>
              <a:rPr lang="en-US" sz="1400" b="0" dirty="0" err="1" smtClean="0">
                <a:latin typeface="Calibri" pitchFamily="34" charset="0"/>
                <a:cs typeface="Calibri" pitchFamily="34" charset="0"/>
              </a:rPr>
              <a:t>gestegen</a:t>
            </a:r>
            <a:r>
              <a:rPr lang="en-US" sz="1400" b="0" dirty="0" smtClean="0">
                <a:latin typeface="Calibri" pitchFamily="34" charset="0"/>
                <a:cs typeface="Calibri" pitchFamily="34" charset="0"/>
              </a:rPr>
              <a:t> in 10 </a:t>
            </a:r>
            <a:r>
              <a:rPr lang="en-US" sz="1400" b="0" dirty="0" err="1" smtClean="0">
                <a:latin typeface="Calibri" pitchFamily="34" charset="0"/>
                <a:cs typeface="Calibri" pitchFamily="34" charset="0"/>
              </a:rPr>
              <a:t>jaar</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tijd</a:t>
            </a:r>
            <a:endParaRPr lang="en-US" sz="1400" b="0" dirty="0" smtClean="0">
              <a:latin typeface="Calibri" pitchFamily="34" charset="0"/>
              <a:cs typeface="Calibri" pitchFamily="34" charset="0"/>
            </a:endParaRPr>
          </a:p>
          <a:p>
            <a:pPr lvl="1"/>
            <a:r>
              <a:rPr lang="en-US" sz="1400" b="0" dirty="0" smtClean="0">
                <a:latin typeface="Calibri" pitchFamily="34" charset="0"/>
                <a:cs typeface="Calibri" pitchFamily="34" charset="0"/>
              </a:rPr>
              <a:t>Idem </a:t>
            </a:r>
            <a:r>
              <a:rPr lang="en-US" sz="1400" b="0" dirty="0" err="1" smtClean="0">
                <a:latin typeface="Calibri" pitchFamily="34" charset="0"/>
                <a:cs typeface="Calibri" pitchFamily="34" charset="0"/>
              </a:rPr>
              <a:t>voor</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olie</a:t>
            </a:r>
            <a:r>
              <a:rPr lang="en-US" sz="1400" b="0" dirty="0" smtClean="0">
                <a:latin typeface="Calibri" pitchFamily="34" charset="0"/>
                <a:cs typeface="Calibri" pitchFamily="34" charset="0"/>
              </a:rPr>
              <a:t> en gas</a:t>
            </a:r>
          </a:p>
          <a:p>
            <a:r>
              <a:rPr lang="en-US" sz="1800" b="0" dirty="0" err="1" smtClean="0">
                <a:latin typeface="Calibri" pitchFamily="34" charset="0"/>
                <a:cs typeface="Calibri" pitchFamily="34" charset="0"/>
              </a:rPr>
              <a:t>Redenen</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Stijgende</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vraag</a:t>
            </a:r>
            <a:endParaRPr lang="en-US" sz="14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China en India</a:t>
            </a:r>
          </a:p>
          <a:p>
            <a:pPr lvl="2"/>
            <a:r>
              <a:rPr lang="en-US" sz="1200" b="0" dirty="0" err="1" smtClean="0">
                <a:latin typeface="Calibri" pitchFamily="34" charset="0"/>
                <a:cs typeface="Calibri" pitchFamily="34" charset="0"/>
              </a:rPr>
              <a:t>Gebrek</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aan</a:t>
            </a:r>
            <a:r>
              <a:rPr lang="en-US" sz="1200" b="0" dirty="0" smtClean="0">
                <a:latin typeface="Calibri" pitchFamily="34" charset="0"/>
                <a:cs typeface="Calibri" pitchFamily="34" charset="0"/>
              </a:rPr>
              <a:t> reserve </a:t>
            </a:r>
            <a:r>
              <a:rPr lang="en-US" sz="1200" b="0" dirty="0" err="1" smtClean="0">
                <a:latin typeface="Calibri" pitchFamily="34" charset="0"/>
                <a:cs typeface="Calibri" pitchFamily="34" charset="0"/>
              </a:rPr>
              <a:t>productie</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capaciteit</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Politieke</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onzekerheden</a:t>
            </a:r>
            <a:endParaRPr lang="en-US" sz="1200" b="0" dirty="0" smtClean="0">
              <a:latin typeface="Calibri" pitchFamily="34" charset="0"/>
              <a:cs typeface="Calibri" pitchFamily="34" charset="0"/>
            </a:endParaRP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Fossiele</a:t>
            </a:r>
            <a:r>
              <a:rPr lang="en-US" i="1" kern="1200" dirty="0" smtClean="0">
                <a:solidFill>
                  <a:srgbClr val="000099"/>
                </a:solidFill>
                <a:ea typeface="+mn-ea"/>
                <a:cs typeface="+mn-cs"/>
              </a:rPr>
              <a:t> </a:t>
            </a:r>
            <a:r>
              <a:rPr lang="en-US" i="1" kern="1200" dirty="0" err="1" smtClean="0">
                <a:solidFill>
                  <a:srgbClr val="000099"/>
                </a:solidFill>
                <a:ea typeface="+mn-ea"/>
                <a:cs typeface="+mn-cs"/>
              </a:rPr>
              <a:t>brandstofprijzen</a:t>
            </a:r>
            <a:endParaRPr lang="en-US" i="1" kern="1200" dirty="0">
              <a:solidFill>
                <a:srgbClr val="000099"/>
              </a:solidFill>
              <a:ea typeface="+mn-ea"/>
              <a:cs typeface="+mn-cs"/>
            </a:endParaRPr>
          </a:p>
        </p:txBody>
      </p:sp>
      <p:grpSp>
        <p:nvGrpSpPr>
          <p:cNvPr id="2" name="Group 8"/>
          <p:cNvGrpSpPr/>
          <p:nvPr/>
        </p:nvGrpSpPr>
        <p:grpSpPr>
          <a:xfrm>
            <a:off x="0" y="4468065"/>
            <a:ext cx="6096000" cy="2389936"/>
            <a:chOff x="0" y="4468065"/>
            <a:chExt cx="6096000" cy="2389936"/>
          </a:xfrm>
        </p:grpSpPr>
        <p:pic>
          <p:nvPicPr>
            <p:cNvPr id="10243" name="Picture 3" descr="C:\Users\jo\Desktop\0554_002g_clo_02_nl.jpg"/>
            <p:cNvPicPr>
              <a:picLocks noChangeAspect="1" noChangeArrowheads="1"/>
            </p:cNvPicPr>
            <p:nvPr/>
          </p:nvPicPr>
          <p:blipFill>
            <a:blip r:embed="rId2" cstate="print"/>
            <a:srcRect/>
            <a:stretch>
              <a:fillRect/>
            </a:stretch>
          </p:blipFill>
          <p:spPr bwMode="auto">
            <a:xfrm>
              <a:off x="0" y="4495800"/>
              <a:ext cx="3539836" cy="2362200"/>
            </a:xfrm>
            <a:prstGeom prst="rect">
              <a:avLst/>
            </a:prstGeom>
            <a:noFill/>
          </p:spPr>
        </p:pic>
        <p:pic>
          <p:nvPicPr>
            <p:cNvPr id="10242" name="Picture 2" descr="C:\Users\jo\Desktop\0554_003g_clo_02_nl.jpg"/>
            <p:cNvPicPr>
              <a:picLocks noChangeAspect="1" noChangeArrowheads="1"/>
            </p:cNvPicPr>
            <p:nvPr/>
          </p:nvPicPr>
          <p:blipFill>
            <a:blip r:embed="rId3" cstate="print"/>
            <a:srcRect/>
            <a:stretch>
              <a:fillRect/>
            </a:stretch>
          </p:blipFill>
          <p:spPr bwMode="auto">
            <a:xfrm>
              <a:off x="2514600" y="4468065"/>
              <a:ext cx="3581400" cy="2389936"/>
            </a:xfrm>
            <a:prstGeom prst="rect">
              <a:avLst/>
            </a:prstGeom>
            <a:noFill/>
          </p:spPr>
        </p:pic>
        <p:sp>
          <p:nvSpPr>
            <p:cNvPr id="8" name="Rectangle 7"/>
            <p:cNvSpPr/>
            <p:nvPr/>
          </p:nvSpPr>
          <p:spPr>
            <a:xfrm>
              <a:off x="2286000" y="670560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6" descr="Oil_7"/>
          <p:cNvPicPr>
            <a:picLocks noChangeAspect="1" noChangeArrowheads="1"/>
          </p:cNvPicPr>
          <p:nvPr/>
        </p:nvPicPr>
        <p:blipFill>
          <a:blip r:embed="rId4" cstate="print"/>
          <a:srcRect/>
          <a:stretch>
            <a:fillRect/>
          </a:stretch>
        </p:blipFill>
        <p:spPr bwMode="auto">
          <a:xfrm>
            <a:off x="4942681" y="1411287"/>
            <a:ext cx="8402638" cy="3465513"/>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5105400" cy="4525963"/>
          </a:xfrm>
        </p:spPr>
        <p:txBody>
          <a:bodyPr>
            <a:normAutofit/>
          </a:bodyPr>
          <a:lstStyle/>
          <a:p>
            <a:r>
              <a:rPr lang="en-US" sz="1800" b="0" dirty="0" err="1" smtClean="0">
                <a:latin typeface="Calibri" pitchFamily="34" charset="0"/>
                <a:cs typeface="Calibri" pitchFamily="34" charset="0"/>
              </a:rPr>
              <a:t>Bewegingen</a:t>
            </a:r>
            <a:r>
              <a:rPr lang="en-US" sz="1800" b="0" dirty="0" smtClean="0">
                <a:latin typeface="Calibri" pitchFamily="34" charset="0"/>
                <a:cs typeface="Calibri" pitchFamily="34" charset="0"/>
              </a:rPr>
              <a:t> in 2010</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a:t>
            </a:r>
            <a:r>
              <a:rPr lang="en-US" i="1" kern="1200" smtClean="0">
                <a:solidFill>
                  <a:srgbClr val="000099"/>
                </a:solidFill>
                <a:ea typeface="+mn-ea"/>
                <a:cs typeface="+mn-cs"/>
              </a:rPr>
              <a:t>– handelsstromen</a:t>
            </a:r>
            <a:endParaRPr lang="en-US" i="1" kern="1200" dirty="0">
              <a:solidFill>
                <a:srgbClr val="000099"/>
              </a:solidFill>
              <a:ea typeface="+mn-ea"/>
              <a:cs typeface="+mn-cs"/>
            </a:endParaRPr>
          </a:p>
        </p:txBody>
      </p:sp>
      <p:pic>
        <p:nvPicPr>
          <p:cNvPr id="5" name="Picture 7" descr="Oil_11"/>
          <p:cNvPicPr>
            <a:picLocks noChangeAspect="1" noChangeArrowheads="1"/>
          </p:cNvPicPr>
          <p:nvPr/>
        </p:nvPicPr>
        <p:blipFill>
          <a:blip r:embed="rId3" cstate="print"/>
          <a:srcRect l="6369" t="8440"/>
          <a:stretch>
            <a:fillRect/>
          </a:stretch>
        </p:blipFill>
        <p:spPr bwMode="auto">
          <a:xfrm>
            <a:off x="1042987" y="2276475"/>
            <a:ext cx="8101013" cy="45815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5105400" cy="4525963"/>
          </a:xfrm>
        </p:spPr>
        <p:txBody>
          <a:bodyPr>
            <a:normAutofit/>
          </a:bodyPr>
          <a:lstStyle/>
          <a:p>
            <a:r>
              <a:rPr lang="en-US" sz="1800" b="0" dirty="0" smtClean="0">
                <a:latin typeface="Calibri" pitchFamily="34" charset="0"/>
                <a:cs typeface="Calibri" pitchFamily="34" charset="0"/>
              </a:rPr>
              <a:t>Energy Information Administration</a:t>
            </a:r>
          </a:p>
          <a:p>
            <a:pPr lvl="1"/>
            <a:r>
              <a:rPr lang="en-US" sz="1400" b="0" dirty="0" smtClean="0">
                <a:latin typeface="Calibri" pitchFamily="34" charset="0"/>
                <a:cs typeface="Calibri" pitchFamily="34" charset="0"/>
              </a:rPr>
              <a:t>In 2009 </a:t>
            </a:r>
            <a:r>
              <a:rPr lang="en-US" sz="1400" b="0" dirty="0" err="1" smtClean="0">
                <a:latin typeface="Calibri" pitchFamily="34" charset="0"/>
                <a:cs typeface="Calibri" pitchFamily="34" charset="0"/>
              </a:rPr>
              <a:t>naar</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schatting</a:t>
            </a:r>
            <a:r>
              <a:rPr lang="en-US" sz="1400" b="0" dirty="0" smtClean="0">
                <a:latin typeface="Calibri" pitchFamily="34" charset="0"/>
                <a:cs typeface="Calibri" pitchFamily="34" charset="0"/>
              </a:rPr>
              <a:t> 1342 </a:t>
            </a:r>
            <a:r>
              <a:rPr lang="en-US" sz="1400" b="0" dirty="0" err="1" smtClean="0">
                <a:latin typeface="Calibri" pitchFamily="34" charset="0"/>
                <a:cs typeface="Calibri" pitchFamily="34" charset="0"/>
              </a:rPr>
              <a:t>Gbl</a:t>
            </a:r>
            <a:endParaRPr lang="en-US" sz="1400" b="0" dirty="0" smtClean="0">
              <a:latin typeface="Calibri" pitchFamily="34" charset="0"/>
              <a:cs typeface="Calibri" pitchFamily="34" charset="0"/>
            </a:endParaRPr>
          </a:p>
          <a:p>
            <a:pPr lvl="1"/>
            <a:endParaRPr lang="en-US" sz="1600" dirty="0" smtClean="0"/>
          </a:p>
          <a:p>
            <a:r>
              <a:rPr lang="en-US" sz="1800" b="0" dirty="0" smtClean="0">
                <a:latin typeface="Calibri" pitchFamily="34" charset="0"/>
                <a:cs typeface="Calibri" pitchFamily="34" charset="0"/>
              </a:rPr>
              <a:t>United States Geological Survey</a:t>
            </a:r>
          </a:p>
          <a:p>
            <a:pPr lvl="1"/>
            <a:r>
              <a:rPr lang="en-US" sz="1400" b="0" dirty="0" smtClean="0">
                <a:latin typeface="Calibri" pitchFamily="34" charset="0"/>
                <a:cs typeface="Calibri" pitchFamily="34" charset="0"/>
              </a:rPr>
              <a:t>F95 </a:t>
            </a:r>
            <a:r>
              <a:rPr lang="en-US" sz="1400" b="0" dirty="0" err="1" smtClean="0">
                <a:latin typeface="Calibri" pitchFamily="34" charset="0"/>
                <a:cs typeface="Calibri" pitchFamily="34" charset="0"/>
              </a:rPr>
              <a:t>betekent</a:t>
            </a:r>
            <a:r>
              <a:rPr lang="en-US" sz="1400" b="0" dirty="0" smtClean="0">
                <a:latin typeface="Calibri" pitchFamily="34" charset="0"/>
                <a:cs typeface="Calibri" pitchFamily="34" charset="0"/>
              </a:rPr>
              <a:t> 95% </a:t>
            </a:r>
            <a:r>
              <a:rPr lang="en-US" sz="1400" b="0" dirty="0" err="1" smtClean="0">
                <a:latin typeface="Calibri" pitchFamily="34" charset="0"/>
                <a:cs typeface="Calibri" pitchFamily="34" charset="0"/>
              </a:rPr>
              <a:t>kans</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dat</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minstens</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deze</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hoeveelheid</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olie</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gewonnen</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kan</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worden</a:t>
            </a:r>
            <a:endParaRPr lang="en-US" sz="14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Totaal</a:t>
            </a:r>
            <a:r>
              <a:rPr lang="en-US" sz="1400" b="0" dirty="0" smtClean="0">
                <a:latin typeface="Calibri" pitchFamily="34" charset="0"/>
                <a:cs typeface="Calibri" pitchFamily="34" charset="0"/>
              </a:rPr>
              <a:t> (mean) 3021 </a:t>
            </a:r>
            <a:r>
              <a:rPr lang="en-US" sz="1400" b="0" dirty="0" err="1" smtClean="0">
                <a:latin typeface="Calibri" pitchFamily="34" charset="0"/>
                <a:cs typeface="Calibri" pitchFamily="34" charset="0"/>
              </a:rPr>
              <a:t>Gbl</a:t>
            </a:r>
            <a:r>
              <a:rPr lang="en-US" sz="1400" b="0" dirty="0" smtClean="0">
                <a:latin typeface="Calibri" pitchFamily="34" charset="0"/>
                <a:cs typeface="Calibri" pitchFamily="34" charset="0"/>
              </a:rPr>
              <a:t> (2000 report</a:t>
            </a:r>
            <a:r>
              <a:rPr lang="en-US" sz="1600" dirty="0" smtClean="0"/>
              <a:t>)</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 reserve’s</a:t>
            </a:r>
            <a:endParaRPr lang="en-US" i="1" kern="1200" dirty="0">
              <a:solidFill>
                <a:srgbClr val="000099"/>
              </a:solidFill>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0" y="3931439"/>
            <a:ext cx="6781800" cy="2926561"/>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7086600" y="3657600"/>
            <a:ext cx="1343025" cy="504825"/>
          </a:xfrm>
          <a:prstGeom prst="rect">
            <a:avLst/>
          </a:prstGeom>
          <a:noFill/>
          <a:ln w="9525">
            <a:noFill/>
            <a:miter lim="800000"/>
            <a:headEnd/>
            <a:tailEnd/>
          </a:ln>
        </p:spPr>
      </p:pic>
      <p:pic>
        <p:nvPicPr>
          <p:cNvPr id="8196" name="Picture 4"/>
          <p:cNvPicPr>
            <a:picLocks noChangeAspect="1" noChangeArrowheads="1"/>
          </p:cNvPicPr>
          <p:nvPr/>
        </p:nvPicPr>
        <p:blipFill>
          <a:blip r:embed="rId5" cstate="print"/>
          <a:srcRect/>
          <a:stretch>
            <a:fillRect/>
          </a:stretch>
        </p:blipFill>
        <p:spPr bwMode="auto">
          <a:xfrm>
            <a:off x="6400800" y="6414370"/>
            <a:ext cx="2590800" cy="443630"/>
          </a:xfrm>
          <a:prstGeom prst="rect">
            <a:avLst/>
          </a:prstGeom>
          <a:noFill/>
          <a:ln w="9525">
            <a:noFill/>
            <a:miter lim="800000"/>
            <a:headEnd/>
            <a:tailEnd/>
          </a:ln>
        </p:spPr>
      </p:pic>
      <p:grpSp>
        <p:nvGrpSpPr>
          <p:cNvPr id="2" name="Group 9"/>
          <p:cNvGrpSpPr/>
          <p:nvPr/>
        </p:nvGrpSpPr>
        <p:grpSpPr>
          <a:xfrm>
            <a:off x="5181600" y="1371600"/>
            <a:ext cx="3886200" cy="1304544"/>
            <a:chOff x="5181600" y="1676400"/>
            <a:chExt cx="3657600" cy="1152144"/>
          </a:xfrm>
        </p:grpSpPr>
        <p:pic>
          <p:nvPicPr>
            <p:cNvPr id="8197" name="Picture 5"/>
            <p:cNvPicPr>
              <a:picLocks noChangeAspect="1" noChangeArrowheads="1"/>
            </p:cNvPicPr>
            <p:nvPr/>
          </p:nvPicPr>
          <p:blipFill>
            <a:blip r:embed="rId6" cstate="print"/>
            <a:srcRect/>
            <a:stretch>
              <a:fillRect/>
            </a:stretch>
          </p:blipFill>
          <p:spPr bwMode="auto">
            <a:xfrm>
              <a:off x="5181600" y="1676400"/>
              <a:ext cx="3657600" cy="990347"/>
            </a:xfrm>
            <a:prstGeom prst="rect">
              <a:avLst/>
            </a:prstGeom>
            <a:noFill/>
            <a:ln w="9525">
              <a:noFill/>
              <a:miter lim="800000"/>
              <a:headEnd/>
              <a:tailEnd/>
            </a:ln>
          </p:spPr>
        </p:pic>
        <p:pic>
          <p:nvPicPr>
            <p:cNvPr id="8198" name="Picture 6"/>
            <p:cNvPicPr>
              <a:picLocks noChangeAspect="1" noChangeArrowheads="1"/>
            </p:cNvPicPr>
            <p:nvPr/>
          </p:nvPicPr>
          <p:blipFill>
            <a:blip r:embed="rId7" cstate="print"/>
            <a:srcRect/>
            <a:stretch>
              <a:fillRect/>
            </a:stretch>
          </p:blipFill>
          <p:spPr bwMode="auto">
            <a:xfrm>
              <a:off x="5181600" y="2630836"/>
              <a:ext cx="3657600" cy="19770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4114800"/>
          </a:xfrm>
        </p:spPr>
        <p:txBody>
          <a:bodyPr/>
          <a:lstStyle/>
          <a:p>
            <a:pPr marL="514350" indent="-514350">
              <a:buAutoNum type="alphaUcPeriod"/>
            </a:pPr>
            <a:r>
              <a:rPr lang="en-US" b="0" smtClean="0">
                <a:latin typeface="Calibri" pitchFamily="34" charset="0"/>
                <a:cs typeface="Calibri" pitchFamily="34" charset="0"/>
              </a:rPr>
              <a:t>Toyota Prius (hybrid)</a:t>
            </a:r>
          </a:p>
          <a:p>
            <a:pPr marL="514350" indent="-514350">
              <a:buAutoNum type="alphaUcPeriod"/>
            </a:pPr>
            <a:r>
              <a:rPr lang="en-US" b="0" smtClean="0">
                <a:latin typeface="Calibri" pitchFamily="34" charset="0"/>
                <a:cs typeface="Calibri" pitchFamily="34" charset="0"/>
              </a:rPr>
              <a:t>Waterstof/brandstofcel BMW</a:t>
            </a:r>
          </a:p>
          <a:p>
            <a:pPr marL="514350" indent="-514350">
              <a:buAutoNum type="alphaUcPeriod"/>
            </a:pPr>
            <a:r>
              <a:rPr lang="en-US" b="0" smtClean="0">
                <a:latin typeface="Calibri" pitchFamily="34" charset="0"/>
                <a:cs typeface="Calibri" pitchFamily="34" charset="0"/>
              </a:rPr>
              <a:t>Mijn 10 jaar oude Saab 9.5</a:t>
            </a:r>
          </a:p>
          <a:p>
            <a:pPr marL="514350" indent="-514350">
              <a:buAutoNum type="alphaUcPeriod"/>
            </a:pPr>
            <a:r>
              <a:rPr lang="en-US" b="0" smtClean="0">
                <a:latin typeface="Calibri" pitchFamily="34" charset="0"/>
                <a:cs typeface="Calibri" pitchFamily="34" charset="0"/>
              </a:rPr>
              <a:t>Een VW Polo (Blue motion)</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Welke auto is het meest energie -efficient?</a:t>
            </a:r>
            <a:endParaRPr lang="en-US" i="1" kern="1200" dirty="0" smtClean="0">
              <a:solidFill>
                <a:srgbClr val="000099"/>
              </a:solidFill>
              <a:ea typeface="+mn-ea"/>
              <a:cs typeface="+mn-cs"/>
            </a:endParaRPr>
          </a:p>
        </p:txBody>
      </p:sp>
      <p:pic>
        <p:nvPicPr>
          <p:cNvPr id="229378" name="Picture 2"/>
          <p:cNvPicPr>
            <a:picLocks noChangeAspect="1" noChangeArrowheads="1"/>
          </p:cNvPicPr>
          <p:nvPr/>
        </p:nvPicPr>
        <p:blipFill>
          <a:blip r:embed="rId3" cstate="print"/>
          <a:srcRect/>
          <a:stretch>
            <a:fillRect/>
          </a:stretch>
        </p:blipFill>
        <p:spPr bwMode="auto">
          <a:xfrm>
            <a:off x="6172200" y="1371600"/>
            <a:ext cx="2392269" cy="2871788"/>
          </a:xfrm>
          <a:prstGeom prst="rect">
            <a:avLst/>
          </a:prstGeom>
          <a:noFill/>
          <a:ln w="9525">
            <a:noFill/>
            <a:miter lim="800000"/>
            <a:headEnd/>
            <a:tailEnd/>
          </a:ln>
        </p:spPr>
      </p:pic>
      <p:pic>
        <p:nvPicPr>
          <p:cNvPr id="229380" name="Picture 4" descr="\\vmware-host\Shared Folders\Desktop\800px-BMW_Hydrogen_7_at_TED_2007.jpg"/>
          <p:cNvPicPr>
            <a:picLocks noChangeAspect="1" noChangeArrowheads="1"/>
          </p:cNvPicPr>
          <p:nvPr/>
        </p:nvPicPr>
        <p:blipFill>
          <a:blip r:embed="rId4" cstate="print"/>
          <a:srcRect/>
          <a:stretch>
            <a:fillRect/>
          </a:stretch>
        </p:blipFill>
        <p:spPr bwMode="auto">
          <a:xfrm>
            <a:off x="1676400" y="3733800"/>
            <a:ext cx="3920067" cy="294005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7010400" y="6096000"/>
            <a:ext cx="2133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Content Placeholder 2"/>
          <p:cNvSpPr>
            <a:spLocks noGrp="1"/>
          </p:cNvSpPr>
          <p:nvPr>
            <p:ph sz="half" idx="1"/>
          </p:nvPr>
        </p:nvSpPr>
        <p:spPr>
          <a:xfrm>
            <a:off x="457200" y="1600200"/>
            <a:ext cx="5105400" cy="4525963"/>
          </a:xfrm>
        </p:spPr>
        <p:txBody>
          <a:bodyPr>
            <a:normAutofit/>
          </a:bodyPr>
          <a:lstStyle/>
          <a:p>
            <a:r>
              <a:rPr lang="en-US" sz="1800" b="0" dirty="0" smtClean="0">
                <a:latin typeface="Calibri" pitchFamily="34" charset="0"/>
                <a:cs typeface="Calibri" pitchFamily="34" charset="0"/>
              </a:rPr>
              <a:t>Site van CBS, PBL en </a:t>
            </a:r>
            <a:r>
              <a:rPr lang="en-US" sz="1800" b="0" err="1" smtClean="0">
                <a:latin typeface="Calibri" pitchFamily="34" charset="0"/>
                <a:cs typeface="Calibri" pitchFamily="34" charset="0"/>
              </a:rPr>
              <a:t>Wageningen</a:t>
            </a:r>
            <a:r>
              <a:rPr lang="en-US" sz="1800" b="0" smtClean="0">
                <a:latin typeface="Calibri" pitchFamily="34" charset="0"/>
                <a:cs typeface="Calibri" pitchFamily="34" charset="0"/>
              </a:rPr>
              <a:t> University</a:t>
            </a:r>
            <a:endParaRPr lang="en-US" sz="1800" b="0" dirty="0" smtClean="0">
              <a:latin typeface="Calibri" pitchFamily="34" charset="0"/>
              <a:cs typeface="Calibri" pitchFamily="34" charset="0"/>
            </a:endParaRPr>
          </a:p>
          <a:p>
            <a:r>
              <a:rPr lang="en-US" sz="1800" b="0" dirty="0" err="1" smtClean="0">
                <a:latin typeface="Calibri" pitchFamily="34" charset="0"/>
                <a:cs typeface="Calibri" pitchFamily="34" charset="0"/>
              </a:rPr>
              <a:t>Mondiale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voorraden</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Aardolie</a:t>
            </a:r>
            <a:r>
              <a:rPr lang="en-US" sz="1400" b="0" dirty="0" smtClean="0">
                <a:latin typeface="Calibri" pitchFamily="34" charset="0"/>
                <a:cs typeface="Calibri" pitchFamily="34" charset="0"/>
              </a:rPr>
              <a:t> 150 </a:t>
            </a:r>
            <a:r>
              <a:rPr lang="en-US" sz="1400" b="0" dirty="0" err="1" smtClean="0">
                <a:latin typeface="Calibri" pitchFamily="34" charset="0"/>
                <a:cs typeface="Calibri" pitchFamily="34" charset="0"/>
              </a:rPr>
              <a:t>jaar</a:t>
            </a:r>
            <a:endParaRPr lang="en-US" sz="14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Gasverbruik</a:t>
            </a:r>
            <a:r>
              <a:rPr lang="en-US" sz="1400" b="0" dirty="0" smtClean="0">
                <a:latin typeface="Calibri" pitchFamily="34" charset="0"/>
                <a:cs typeface="Calibri" pitchFamily="34" charset="0"/>
              </a:rPr>
              <a:t> 360 </a:t>
            </a:r>
            <a:r>
              <a:rPr lang="en-US" sz="1400" b="0" dirty="0" err="1" smtClean="0">
                <a:latin typeface="Calibri" pitchFamily="34" charset="0"/>
                <a:cs typeface="Calibri" pitchFamily="34" charset="0"/>
              </a:rPr>
              <a:t>jaar</a:t>
            </a:r>
            <a:endParaRPr lang="en-US" sz="14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Steenkool</a:t>
            </a:r>
            <a:r>
              <a:rPr lang="en-US" sz="1400" b="0" dirty="0" smtClean="0">
                <a:latin typeface="Calibri" pitchFamily="34" charset="0"/>
                <a:cs typeface="Calibri" pitchFamily="34" charset="0"/>
              </a:rPr>
              <a:t> 1320 </a:t>
            </a:r>
            <a:r>
              <a:rPr lang="en-US" sz="1400" b="0" dirty="0" err="1" smtClean="0">
                <a:latin typeface="Calibri" pitchFamily="34" charset="0"/>
                <a:cs typeface="Calibri" pitchFamily="34" charset="0"/>
              </a:rPr>
              <a:t>jaar</a:t>
            </a:r>
            <a:endParaRPr lang="en-US" sz="1400" b="0" dirty="0" smtClean="0">
              <a:latin typeface="Calibri" pitchFamily="34" charset="0"/>
              <a:cs typeface="Calibri" pitchFamily="34" charset="0"/>
            </a:endParaRPr>
          </a:p>
          <a:p>
            <a:pPr lvl="1"/>
            <a:r>
              <a:rPr lang="en-US" sz="1400" b="0" dirty="0" smtClean="0">
                <a:latin typeface="Calibri" pitchFamily="34" charset="0"/>
                <a:cs typeface="Calibri" pitchFamily="34" charset="0"/>
              </a:rPr>
              <a:t>Op basis van 2004</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Fossiele</a:t>
            </a:r>
            <a:r>
              <a:rPr lang="en-US" i="1" kern="1200" dirty="0" smtClean="0">
                <a:solidFill>
                  <a:srgbClr val="000099"/>
                </a:solidFill>
                <a:ea typeface="+mn-ea"/>
                <a:cs typeface="+mn-cs"/>
              </a:rPr>
              <a:t> </a:t>
            </a:r>
            <a:r>
              <a:rPr lang="en-US" i="1" kern="1200" dirty="0" err="1" smtClean="0">
                <a:solidFill>
                  <a:srgbClr val="000099"/>
                </a:solidFill>
                <a:ea typeface="+mn-ea"/>
                <a:cs typeface="+mn-cs"/>
              </a:rPr>
              <a:t>brandstoffen</a:t>
            </a:r>
            <a:r>
              <a:rPr lang="en-US" i="1" kern="1200" dirty="0" smtClean="0">
                <a:solidFill>
                  <a:srgbClr val="000099"/>
                </a:solidFill>
                <a:ea typeface="+mn-ea"/>
                <a:cs typeface="+mn-cs"/>
              </a:rPr>
              <a:t> – reserve’s</a:t>
            </a:r>
            <a:endParaRPr lang="en-US" i="1" kern="1200" dirty="0">
              <a:solidFill>
                <a:srgbClr val="000099"/>
              </a:solidFill>
              <a:ea typeface="+mn-ea"/>
              <a:cs typeface="+mn-cs"/>
            </a:endParaRPr>
          </a:p>
        </p:txBody>
      </p:sp>
      <p:pic>
        <p:nvPicPr>
          <p:cNvPr id="9218" name="Picture 2"/>
          <p:cNvPicPr>
            <a:picLocks noChangeAspect="1" noChangeArrowheads="1"/>
          </p:cNvPicPr>
          <p:nvPr/>
        </p:nvPicPr>
        <p:blipFill>
          <a:blip r:embed="rId3" cstate="print"/>
          <a:srcRect/>
          <a:stretch>
            <a:fillRect/>
          </a:stretch>
        </p:blipFill>
        <p:spPr bwMode="auto">
          <a:xfrm>
            <a:off x="5029200" y="1981200"/>
            <a:ext cx="3848100" cy="981075"/>
          </a:xfrm>
          <a:prstGeom prst="rect">
            <a:avLst/>
          </a:prstGeom>
          <a:noFill/>
          <a:ln w="9525">
            <a:noFill/>
            <a:miter lim="800000"/>
            <a:headEnd/>
            <a:tailEnd/>
          </a:ln>
        </p:spPr>
      </p:pic>
      <p:pic>
        <p:nvPicPr>
          <p:cNvPr id="9219" name="Picture 3" descr="C:\Users\jo\Desktop\0051_001g_clo_04_nl.jpg"/>
          <p:cNvPicPr>
            <a:picLocks noChangeAspect="1" noChangeArrowheads="1"/>
          </p:cNvPicPr>
          <p:nvPr/>
        </p:nvPicPr>
        <p:blipFill>
          <a:blip r:embed="rId4" cstate="print"/>
          <a:srcRect/>
          <a:stretch>
            <a:fillRect/>
          </a:stretch>
        </p:blipFill>
        <p:spPr bwMode="auto">
          <a:xfrm>
            <a:off x="4124325" y="3457575"/>
            <a:ext cx="4867275" cy="32480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7010400" y="6096000"/>
            <a:ext cx="2133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Content Placeholder 2"/>
          <p:cNvSpPr>
            <a:spLocks noGrp="1"/>
          </p:cNvSpPr>
          <p:nvPr>
            <p:ph sz="half" idx="1"/>
          </p:nvPr>
        </p:nvSpPr>
        <p:spPr>
          <a:xfrm>
            <a:off x="457200" y="1600200"/>
            <a:ext cx="4038600" cy="4525963"/>
          </a:xfrm>
        </p:spPr>
        <p:txBody>
          <a:bodyPr>
            <a:normAutofit/>
          </a:bodyPr>
          <a:lstStyle/>
          <a:p>
            <a:r>
              <a:rPr lang="en-US" sz="1800" b="0" smtClean="0">
                <a:latin typeface="Calibri" pitchFamily="34" charset="0"/>
                <a:cs typeface="Calibri" pitchFamily="34" charset="0"/>
              </a:rPr>
              <a:t>Sediment en Vostok boorkernen ijs geven dezelfde afhankelijk van </a:t>
            </a:r>
            <a:r>
              <a:rPr lang="en-US" sz="1800" b="0" smtClean="0">
                <a:latin typeface="Symbol" pitchFamily="18" charset="2"/>
                <a:cs typeface="Calibri" pitchFamily="34" charset="0"/>
              </a:rPr>
              <a:t>d</a:t>
            </a:r>
            <a:r>
              <a:rPr lang="en-US" sz="1800" b="0" baseline="30000" smtClean="0">
                <a:latin typeface="Calibri" pitchFamily="34" charset="0"/>
                <a:cs typeface="Calibri" pitchFamily="34" charset="0"/>
              </a:rPr>
              <a:t>18</a:t>
            </a:r>
            <a:r>
              <a:rPr lang="en-US" sz="1800" b="0" smtClean="0">
                <a:latin typeface="Calibri" pitchFamily="34" charset="0"/>
                <a:cs typeface="Calibri" pitchFamily="34" charset="0"/>
              </a:rPr>
              <a:t>O</a:t>
            </a:r>
            <a:endParaRPr lang="en-US" sz="1800" b="0" dirty="0" smtClean="0">
              <a:latin typeface="Calibri" pitchFamily="34" charset="0"/>
              <a:cs typeface="Calibri" pitchFamily="34" charset="0"/>
            </a:endParaRPr>
          </a:p>
        </p:txBody>
      </p:sp>
      <p:sp>
        <p:nvSpPr>
          <p:cNvPr id="12" name="Title 1"/>
          <p:cNvSpPr>
            <a:spLocks noGrp="1"/>
          </p:cNvSpPr>
          <p:nvPr>
            <p:ph type="title"/>
          </p:nvPr>
        </p:nvSpPr>
        <p:spPr>
          <a:xfrm>
            <a:off x="0" y="0"/>
            <a:ext cx="9144000" cy="1143000"/>
          </a:xfrm>
        </p:spPr>
        <p:txBody>
          <a:bodyPr>
            <a:normAutofit/>
          </a:bodyPr>
          <a:lstStyle/>
          <a:p>
            <a:r>
              <a:rPr lang="en-US" i="1" kern="1200" smtClean="0">
                <a:solidFill>
                  <a:srgbClr val="000099"/>
                </a:solidFill>
                <a:ea typeface="+mn-ea"/>
                <a:cs typeface="+mn-cs"/>
              </a:rPr>
              <a:t>Temperatuurproxy</a:t>
            </a:r>
            <a:endParaRPr lang="en-US" i="1" kern="1200" dirty="0">
              <a:solidFill>
                <a:srgbClr val="000099"/>
              </a:solidFill>
              <a:ea typeface="+mn-ea"/>
              <a:cs typeface="+mn-cs"/>
            </a:endParaRPr>
          </a:p>
        </p:txBody>
      </p:sp>
      <p:pic>
        <p:nvPicPr>
          <p:cNvPr id="280578" name="Picture 2" descr="\\vmware-host\Shared Folders\Desktop\Specmap_GIF.gif"/>
          <p:cNvPicPr>
            <a:picLocks noChangeAspect="1" noChangeArrowheads="1"/>
          </p:cNvPicPr>
          <p:nvPr/>
        </p:nvPicPr>
        <p:blipFill>
          <a:blip r:embed="rId3" cstate="print"/>
          <a:srcRect/>
          <a:stretch>
            <a:fillRect/>
          </a:stretch>
        </p:blipFill>
        <p:spPr bwMode="auto">
          <a:xfrm>
            <a:off x="5157402" y="1219200"/>
            <a:ext cx="3667125" cy="2057400"/>
          </a:xfrm>
          <a:prstGeom prst="rect">
            <a:avLst/>
          </a:prstGeom>
          <a:noFill/>
        </p:spPr>
      </p:pic>
      <p:pic>
        <p:nvPicPr>
          <p:cNvPr id="280579" name="Picture 3" descr="\\vmware-host\Shared Folders\Desktop\Vostok_420ky_4curves_insolation.jpg"/>
          <p:cNvPicPr>
            <a:picLocks noChangeAspect="1" noChangeArrowheads="1"/>
          </p:cNvPicPr>
          <p:nvPr/>
        </p:nvPicPr>
        <p:blipFill>
          <a:blip r:embed="rId4" cstate="print"/>
          <a:srcRect/>
          <a:stretch>
            <a:fillRect/>
          </a:stretch>
        </p:blipFill>
        <p:spPr bwMode="auto">
          <a:xfrm>
            <a:off x="3896526" y="3276600"/>
            <a:ext cx="5247473" cy="3581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019800" cy="4114800"/>
          </a:xfrm>
        </p:spPr>
        <p:txBody>
          <a:bodyPr/>
          <a:lstStyle/>
          <a:p>
            <a:pPr marL="514350" indent="-514350">
              <a:buAutoNum type="alphaUcPeriod"/>
            </a:pPr>
            <a:r>
              <a:rPr lang="en-US" sz="2400" b="0" smtClean="0">
                <a:latin typeface="Calibri" pitchFamily="34" charset="0"/>
                <a:cs typeface="Calibri" pitchFamily="34" charset="0"/>
              </a:rPr>
              <a:t>Global warming bestaat niet. Feitelijk wordt de planeet steeds kouder</a:t>
            </a:r>
          </a:p>
          <a:p>
            <a:pPr marL="514350" indent="-514350">
              <a:buAutoNum type="alphaUcPeriod"/>
            </a:pPr>
            <a:r>
              <a:rPr lang="en-US" sz="2400" b="0" smtClean="0">
                <a:latin typeface="Calibri" pitchFamily="34" charset="0"/>
                <a:cs typeface="Calibri" pitchFamily="34" charset="0"/>
              </a:rPr>
              <a:t>Global warming bestaat, maar wordt niet door menselijke activiteit veroorzaakt</a:t>
            </a:r>
          </a:p>
          <a:p>
            <a:pPr marL="514350" indent="-514350">
              <a:buAutoNum type="alphaUcPeriod"/>
            </a:pPr>
            <a:r>
              <a:rPr lang="en-US" sz="2400" b="0" smtClean="0">
                <a:latin typeface="Calibri" pitchFamily="34" charset="0"/>
                <a:cs typeface="Calibri" pitchFamily="34" charset="0"/>
              </a:rPr>
              <a:t>Global warming bestaat en wordt door menselijke activiteit veroorzaakt</a:t>
            </a:r>
          </a:p>
          <a:p>
            <a:pPr marL="514350" indent="-514350">
              <a:buAutoNum type="alphaUcPeriod"/>
            </a:pPr>
            <a:r>
              <a:rPr lang="en-US" sz="2400" b="0" smtClean="0">
                <a:latin typeface="Calibri" pitchFamily="34" charset="0"/>
                <a:cs typeface="Calibri" pitchFamily="34" charset="0"/>
              </a:rPr>
              <a:t>Global warming bestaat niet. Binnen de meetnauwkeurigheid blijft de oppervlakte-temperatuur van de Aarde constant</a:t>
            </a:r>
            <a:endParaRPr lang="en-US" sz="2400"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Global warming</a:t>
            </a:r>
            <a:endParaRPr lang="en-US" i="1" kern="1200" dirty="0" smtClean="0">
              <a:solidFill>
                <a:srgbClr val="000099"/>
              </a:solidFill>
              <a:ea typeface="+mn-ea"/>
              <a:cs typeface="+mn-cs"/>
            </a:endParaRPr>
          </a:p>
        </p:txBody>
      </p:sp>
      <p:pic>
        <p:nvPicPr>
          <p:cNvPr id="230402" name="Picture 2"/>
          <p:cNvPicPr>
            <a:picLocks noChangeAspect="1" noChangeArrowheads="1"/>
          </p:cNvPicPr>
          <p:nvPr/>
        </p:nvPicPr>
        <p:blipFill>
          <a:blip r:embed="rId2" cstate="print"/>
          <a:srcRect/>
          <a:stretch>
            <a:fillRect/>
          </a:stretch>
        </p:blipFill>
        <p:spPr bwMode="auto">
          <a:xfrm>
            <a:off x="7086600" y="1443057"/>
            <a:ext cx="1645752" cy="4957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019800" cy="4114800"/>
          </a:xfrm>
        </p:spPr>
        <p:txBody>
          <a:bodyPr/>
          <a:lstStyle/>
          <a:p>
            <a:pPr marL="514350" indent="-514350">
              <a:buNone/>
            </a:pPr>
            <a:r>
              <a:rPr lang="en-US" sz="2400" b="0" smtClean="0">
                <a:latin typeface="Calibri" pitchFamily="34" charset="0"/>
                <a:cs typeface="Calibri" pitchFamily="34" charset="0"/>
              </a:rPr>
              <a:t>	Welke van de volgende drie mogelijkheden is de meest waarschijnlijke doodsoorzaak van vogels:</a:t>
            </a:r>
          </a:p>
          <a:p>
            <a:pPr marL="514350" indent="-514350">
              <a:buNone/>
            </a:pPr>
            <a:endParaRPr lang="en-US" sz="2400" b="0" smtClean="0">
              <a:latin typeface="Calibri" pitchFamily="34" charset="0"/>
              <a:cs typeface="Calibri" pitchFamily="34" charset="0"/>
            </a:endParaRPr>
          </a:p>
          <a:p>
            <a:pPr marL="514350" indent="-514350">
              <a:buAutoNum type="alphaUcPeriod"/>
            </a:pPr>
            <a:r>
              <a:rPr lang="en-US" sz="2400" b="0" smtClean="0">
                <a:latin typeface="Calibri" pitchFamily="34" charset="0"/>
                <a:cs typeface="Calibri" pitchFamily="34" charset="0"/>
              </a:rPr>
              <a:t>Doodgereden door een auto</a:t>
            </a:r>
          </a:p>
          <a:p>
            <a:pPr marL="514350" indent="-514350">
              <a:buAutoNum type="alphaUcPeriod"/>
            </a:pPr>
            <a:r>
              <a:rPr lang="en-US" sz="2400" b="0" smtClean="0">
                <a:latin typeface="Calibri" pitchFamily="34" charset="0"/>
                <a:cs typeface="Calibri" pitchFamily="34" charset="0"/>
              </a:rPr>
              <a:t>Opgegeten door een kat</a:t>
            </a:r>
          </a:p>
          <a:p>
            <a:pPr marL="514350" indent="-514350">
              <a:buAutoNum type="alphaUcPeriod"/>
            </a:pPr>
            <a:r>
              <a:rPr lang="en-US" sz="2400" b="0" smtClean="0">
                <a:latin typeface="Calibri" pitchFamily="34" charset="0"/>
                <a:cs typeface="Calibri" pitchFamily="34" charset="0"/>
              </a:rPr>
              <a:t>Een klap krijgen van een van de draaiende bladen van een windmolen</a:t>
            </a:r>
            <a:endParaRPr lang="en-US" sz="2400"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Vogels en windmolens</a:t>
            </a:r>
            <a:endParaRPr lang="en-US" i="1" kern="1200" dirty="0" smtClean="0">
              <a:solidFill>
                <a:srgbClr val="000099"/>
              </a:solidFill>
              <a:ea typeface="+mn-ea"/>
              <a:cs typeface="+mn-cs"/>
            </a:endParaRPr>
          </a:p>
        </p:txBody>
      </p:sp>
      <p:pic>
        <p:nvPicPr>
          <p:cNvPr id="231426" name="Picture 2"/>
          <p:cNvPicPr>
            <a:picLocks noChangeAspect="1" noChangeArrowheads="1"/>
          </p:cNvPicPr>
          <p:nvPr/>
        </p:nvPicPr>
        <p:blipFill>
          <a:blip r:embed="rId2" cstate="print"/>
          <a:srcRect/>
          <a:stretch>
            <a:fillRect/>
          </a:stretch>
        </p:blipFill>
        <p:spPr bwMode="auto">
          <a:xfrm>
            <a:off x="2590800" y="4757738"/>
            <a:ext cx="6182119" cy="202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858000" cy="4114800"/>
          </a:xfrm>
        </p:spPr>
        <p:txBody>
          <a:bodyPr/>
          <a:lstStyle/>
          <a:p>
            <a:pPr marL="514350" indent="-514350">
              <a:buNone/>
            </a:pPr>
            <a:r>
              <a:rPr lang="en-US" sz="2400" b="0" kern="1200" smtClean="0">
                <a:latin typeface="Calibri" pitchFamily="34" charset="0"/>
                <a:cs typeface="Calibri" pitchFamily="34" charset="0"/>
              </a:rPr>
              <a:t>	Wat is de duurzaamste manier om van Amsterdam naar Parijs te gaan?</a:t>
            </a:r>
          </a:p>
          <a:p>
            <a:pPr marL="514350" indent="-514350">
              <a:buNone/>
            </a:pPr>
            <a:endParaRPr lang="en-US" sz="2400" b="0" smtClean="0">
              <a:latin typeface="Calibri" pitchFamily="34" charset="0"/>
              <a:cs typeface="Calibri" pitchFamily="34" charset="0"/>
            </a:endParaRPr>
          </a:p>
          <a:p>
            <a:pPr marL="514350" indent="-514350">
              <a:buAutoNum type="alphaUcPeriod"/>
            </a:pPr>
            <a:r>
              <a:rPr lang="en-US" sz="2400" b="0" smtClean="0">
                <a:latin typeface="Calibri" pitchFamily="34" charset="0"/>
                <a:cs typeface="Calibri" pitchFamily="34" charset="0"/>
              </a:rPr>
              <a:t>Een groot vliegtuig (jet met &gt;300 passagiers)</a:t>
            </a:r>
          </a:p>
          <a:p>
            <a:pPr marL="514350" indent="-514350">
              <a:buAutoNum type="alphaUcPeriod"/>
            </a:pPr>
            <a:r>
              <a:rPr lang="en-US" sz="2400" b="0" smtClean="0">
                <a:latin typeface="Calibri" pitchFamily="34" charset="0"/>
                <a:cs typeface="Calibri" pitchFamily="34" charset="0"/>
              </a:rPr>
              <a:t>Een kleine turbo-prop vliegtuig (80 passagiers)</a:t>
            </a:r>
          </a:p>
          <a:p>
            <a:pPr marL="514350" indent="-514350">
              <a:buAutoNum type="alphaUcPeriod"/>
            </a:pPr>
            <a:r>
              <a:rPr lang="en-US" sz="2400" b="0" smtClean="0">
                <a:latin typeface="Calibri" pitchFamily="34" charset="0"/>
                <a:cs typeface="Calibri" pitchFamily="34" charset="0"/>
              </a:rPr>
              <a:t>Trein</a:t>
            </a:r>
          </a:p>
          <a:p>
            <a:pPr marL="514350" indent="-514350">
              <a:buAutoNum type="alphaUcPeriod"/>
            </a:pPr>
            <a:r>
              <a:rPr lang="en-US" sz="2400" b="0" smtClean="0">
                <a:latin typeface="Calibri" pitchFamily="34" charset="0"/>
                <a:cs typeface="Calibri" pitchFamily="34" charset="0"/>
              </a:rPr>
              <a:t>Auto</a:t>
            </a:r>
            <a:endParaRPr lang="en-US" sz="2400"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a:t>
            </a:r>
            <a:endParaRPr lang="en-US" i="1" kern="1200" dirty="0" smtClean="0">
              <a:solidFill>
                <a:srgbClr val="000099"/>
              </a:solidFill>
              <a:ea typeface="+mn-ea"/>
              <a:cs typeface="+mn-cs"/>
            </a:endParaRPr>
          </a:p>
        </p:txBody>
      </p:sp>
      <p:pic>
        <p:nvPicPr>
          <p:cNvPr id="232450" name="Picture 2"/>
          <p:cNvPicPr>
            <a:picLocks noChangeAspect="1" noChangeArrowheads="1"/>
          </p:cNvPicPr>
          <p:nvPr/>
        </p:nvPicPr>
        <p:blipFill>
          <a:blip r:embed="rId2" cstate="print"/>
          <a:srcRect/>
          <a:stretch>
            <a:fillRect/>
          </a:stretch>
        </p:blipFill>
        <p:spPr bwMode="auto">
          <a:xfrm>
            <a:off x="1563799" y="4648200"/>
            <a:ext cx="7332551" cy="1961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32989</TotalTime>
  <Words>3375</Words>
  <Application>Microsoft Office PowerPoint</Application>
  <PresentationFormat>Brief (216 x 279 mm)</PresentationFormat>
  <Paragraphs>633</Paragraphs>
  <Slides>61</Slides>
  <Notes>42</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61</vt:i4>
      </vt:variant>
    </vt:vector>
  </HeadingPairs>
  <TitlesOfParts>
    <vt:vector size="64" baseType="lpstr">
      <vt:lpstr>Default Design</vt:lpstr>
      <vt:lpstr>Photo Editor Photo</vt:lpstr>
      <vt:lpstr>Equation</vt:lpstr>
      <vt:lpstr>Dia 1</vt:lpstr>
      <vt:lpstr>Overzicht van de eerste lezing</vt:lpstr>
      <vt:lpstr>Dia 3</vt:lpstr>
      <vt:lpstr>Aard van de cursus</vt:lpstr>
      <vt:lpstr>Een snelle quiz</vt:lpstr>
      <vt:lpstr>Welke auto is het meest energie -efficient?</vt:lpstr>
      <vt:lpstr>Global warming</vt:lpstr>
      <vt:lpstr>Vogels en windmolens</vt:lpstr>
      <vt:lpstr>Transport</vt:lpstr>
      <vt:lpstr>Energieconsumptie</vt:lpstr>
      <vt:lpstr>Wat is energie?</vt:lpstr>
      <vt:lpstr>Omzetten van energie</vt:lpstr>
      <vt:lpstr>Nuttige relaties, eenheden</vt:lpstr>
      <vt:lpstr>Voorlopige belans</vt:lpstr>
      <vt:lpstr>Voorlopige belans</vt:lpstr>
      <vt:lpstr>Motivatie</vt:lpstr>
      <vt:lpstr>Boorkernen Zuidpool</vt:lpstr>
      <vt:lpstr>Boorkernen Zuidpool</vt:lpstr>
      <vt:lpstr>0-dimensionaal klimaatmodel</vt:lpstr>
      <vt:lpstr>0-dimensionaal klimaatmodel</vt:lpstr>
      <vt:lpstr>Een gedetailleerd beeld</vt:lpstr>
      <vt:lpstr>0-dimensionaal klimaatmodel</vt:lpstr>
      <vt:lpstr>Beperkingen van ons klimaatmodel</vt:lpstr>
      <vt:lpstr>Zonneconstante</vt:lpstr>
      <vt:lpstr>Emissiviteit</vt:lpstr>
      <vt:lpstr>Broeikasgassen</vt:lpstr>
      <vt:lpstr>Broeikasgassen</vt:lpstr>
      <vt:lpstr>Kooldioxide concentratie</vt:lpstr>
      <vt:lpstr>Kooldioxide concentratie</vt:lpstr>
      <vt:lpstr>CO2 emissie per continent</vt:lpstr>
      <vt:lpstr>CO2 emissie per land</vt:lpstr>
      <vt:lpstr>CO2 emissie historisch</vt:lpstr>
      <vt:lpstr>Klimaat: belangrijke processen</vt:lpstr>
      <vt:lpstr>Krachten en response</vt:lpstr>
      <vt:lpstr>Respons-tijd</vt:lpstr>
      <vt:lpstr>Responsetijd</vt:lpstr>
      <vt:lpstr>Respons en feedback</vt:lpstr>
      <vt:lpstr>Feedback: CO2 versus waterdamp</vt:lpstr>
      <vt:lpstr>Reconstructie klimaat</vt:lpstr>
      <vt:lpstr>Temperatuur</vt:lpstr>
      <vt:lpstr>Laatste 65 miljoen jaar</vt:lpstr>
      <vt:lpstr>Carboon</vt:lpstr>
      <vt:lpstr>CO2 concentratie</vt:lpstr>
      <vt:lpstr>Variaties in CO2 concentratie</vt:lpstr>
      <vt:lpstr>Koolstof reservoirs</vt:lpstr>
      <vt:lpstr>Koolstof uitwisseling</vt:lpstr>
      <vt:lpstr>Klimaatvoorspellingen</vt:lpstr>
      <vt:lpstr>Duurzaamheid</vt:lpstr>
      <vt:lpstr>Duurzaamheid</vt:lpstr>
      <vt:lpstr>Aardolie</vt:lpstr>
      <vt:lpstr>Voorspellingen aardolie</vt:lpstr>
      <vt:lpstr>Hubbert modellen</vt:lpstr>
      <vt:lpstr>Olie reserves</vt:lpstr>
      <vt:lpstr>Olie reserves</vt:lpstr>
      <vt:lpstr>Olie consumptie</vt:lpstr>
      <vt:lpstr>Olie prijzen – historisch </vt:lpstr>
      <vt:lpstr>Fossiele brandstofprijzen</vt:lpstr>
      <vt:lpstr>Olie – handelsstromen</vt:lpstr>
      <vt:lpstr>Olie – reserve’s</vt:lpstr>
      <vt:lpstr>Fossiele brandstoffen – reserve’s</vt:lpstr>
      <vt:lpstr>Temperatuurproxy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su</cp:lastModifiedBy>
  <cp:revision>1484</cp:revision>
  <cp:lastPrinted>2002-09-13T18:52:55Z</cp:lastPrinted>
  <dcterms:created xsi:type="dcterms:W3CDTF">2001-01-08T10:28:24Z</dcterms:created>
  <dcterms:modified xsi:type="dcterms:W3CDTF">2011-10-01T07:41:22Z</dcterms:modified>
</cp:coreProperties>
</file>