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Default Extension="wmf" ContentType="image/x-wmf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Default Extension="gif" ContentType="image/gif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embeddings/Microsoft_Equation2.bin" ContentType="application/vnd.openxmlformats-officedocument.oleObject"/>
  <Override PartName="/ppt/notesSlides/notesSlide8.xml" ContentType="application/vnd.openxmlformats-officedocument.presentationml.notesSlide+xml"/>
  <Override PartName="/ppt/slides/slide46.xml" ContentType="application/vnd.openxmlformats-officedocument.presentationml.slide+xml"/>
  <Override PartName="/ppt/slides/slide7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69.xml" ContentType="application/vnd.openxmlformats-officedocument.presentationml.slide+xml"/>
  <Override PartName="/ppt/slides/slide72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Default Extension="vml" ContentType="application/vnd.openxmlformats-officedocument.vmlDrawing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31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embeddings/Microsoft_Equation3.bin" ContentType="application/vnd.openxmlformats-officedocument.oleObject"/>
  <Override PartName="/ppt/notesSlides/notesSlide9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23.xml" ContentType="application/vnd.openxmlformats-officedocument.presentationml.notesSlide+xml"/>
  <Override PartName="/ppt/slides/slide71.xml" ContentType="application/vnd.openxmlformats-officedocument.presentationml.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Default Extension="pict" ContentType="image/pict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notesSlides/notesSlide21.xml" ContentType="application/vnd.openxmlformats-officedocument.presentationml.notesSlide+xml"/>
  <Override PartName="/ppt/embeddings/Microsoft_Equation1.bin" ContentType="application/vnd.openxmlformats-officedocument.oleObject"/>
  <Override PartName="/ppt/slideLayouts/slideLayout13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4"/>
  </p:notesMasterIdLst>
  <p:sldIdLst>
    <p:sldId id="730" r:id="rId2"/>
    <p:sldId id="783" r:id="rId3"/>
    <p:sldId id="784" r:id="rId4"/>
    <p:sldId id="560" r:id="rId5"/>
    <p:sldId id="563" r:id="rId6"/>
    <p:sldId id="564" r:id="rId7"/>
    <p:sldId id="693" r:id="rId8"/>
    <p:sldId id="695" r:id="rId9"/>
    <p:sldId id="696" r:id="rId10"/>
    <p:sldId id="756" r:id="rId11"/>
    <p:sldId id="791" r:id="rId12"/>
    <p:sldId id="792" r:id="rId13"/>
    <p:sldId id="793" r:id="rId14"/>
    <p:sldId id="794" r:id="rId15"/>
    <p:sldId id="758" r:id="rId16"/>
    <p:sldId id="587" r:id="rId17"/>
    <p:sldId id="588" r:id="rId18"/>
    <p:sldId id="589" r:id="rId19"/>
    <p:sldId id="590" r:id="rId20"/>
    <p:sldId id="591" r:id="rId21"/>
    <p:sldId id="592" r:id="rId22"/>
    <p:sldId id="593" r:id="rId23"/>
    <p:sldId id="594" r:id="rId24"/>
    <p:sldId id="595" r:id="rId25"/>
    <p:sldId id="571" r:id="rId26"/>
    <p:sldId id="572" r:id="rId27"/>
    <p:sldId id="573" r:id="rId28"/>
    <p:sldId id="797" r:id="rId29"/>
    <p:sldId id="742" r:id="rId30"/>
    <p:sldId id="698" r:id="rId31"/>
    <p:sldId id="795" r:id="rId32"/>
    <p:sldId id="629" r:id="rId33"/>
    <p:sldId id="699" r:id="rId34"/>
    <p:sldId id="596" r:id="rId35"/>
    <p:sldId id="597" r:id="rId36"/>
    <p:sldId id="787" r:id="rId37"/>
    <p:sldId id="727" r:id="rId38"/>
    <p:sldId id="612" r:id="rId39"/>
    <p:sldId id="613" r:id="rId40"/>
    <p:sldId id="785" r:id="rId41"/>
    <p:sldId id="627" r:id="rId42"/>
    <p:sldId id="689" r:id="rId43"/>
    <p:sldId id="744" r:id="rId44"/>
    <p:sldId id="700" r:id="rId45"/>
    <p:sldId id="690" r:id="rId46"/>
    <p:sldId id="622" r:id="rId47"/>
    <p:sldId id="766" r:id="rId48"/>
    <p:sldId id="681" r:id="rId49"/>
    <p:sldId id="788" r:id="rId50"/>
    <p:sldId id="682" r:id="rId51"/>
    <p:sldId id="767" r:id="rId52"/>
    <p:sldId id="759" r:id="rId53"/>
    <p:sldId id="768" r:id="rId54"/>
    <p:sldId id="796" r:id="rId55"/>
    <p:sldId id="770" r:id="rId56"/>
    <p:sldId id="771" r:id="rId57"/>
    <p:sldId id="772" r:id="rId58"/>
    <p:sldId id="773" r:id="rId59"/>
    <p:sldId id="798" r:id="rId60"/>
    <p:sldId id="774" r:id="rId61"/>
    <p:sldId id="752" r:id="rId62"/>
    <p:sldId id="775" r:id="rId63"/>
    <p:sldId id="777" r:id="rId64"/>
    <p:sldId id="715" r:id="rId65"/>
    <p:sldId id="776" r:id="rId66"/>
    <p:sldId id="719" r:id="rId67"/>
    <p:sldId id="720" r:id="rId68"/>
    <p:sldId id="575" r:id="rId69"/>
    <p:sldId id="743" r:id="rId70"/>
    <p:sldId id="672" r:id="rId71"/>
    <p:sldId id="685" r:id="rId72"/>
    <p:sldId id="723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C2AFF"/>
    <a:srgbClr val="782DFF"/>
    <a:srgbClr val="950CFF"/>
    <a:srgbClr val="FF66F9"/>
    <a:srgbClr val="F6FFA2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snapVertSplitter="1" vertBarState="minimized" horzBarState="maximized">
    <p:restoredLeft sz="23923" autoAdjust="0"/>
    <p:restoredTop sz="75053" autoAdjust="0"/>
  </p:normalViewPr>
  <p:slideViewPr>
    <p:cSldViewPr snapToObjects="1">
      <p:cViewPr varScale="1">
        <p:scale>
          <a:sx n="94" d="100"/>
          <a:sy n="94" d="100"/>
        </p:scale>
        <p:origin x="-1416" y="-112"/>
      </p:cViewPr>
      <p:guideLst>
        <p:guide orient="horz" pos="216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37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notesMaster" Target="notesMasters/notes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1C0C8D0-D151-104D-B078-91E4DC79EF1F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496082C-516B-0540-8D84-2F7EFE22F1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030612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61A7C8-9503-E142-B8A1-9F341004F9C1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2D13FF-98B1-1947-974A-350FE2A05180}" type="slidenum">
              <a:rPr lang="en-US"/>
              <a:pPr/>
              <a:t>28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96082C-516B-0540-8D84-2F7EFE22F11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6D8D26-7F41-554B-87FA-700E071A1D0B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BD9F4-B1CF-5F4E-8866-4745EA11EAF6}" type="slidenum">
              <a:rPr lang="en-US"/>
              <a:pPr/>
              <a:t>41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5310C9-1A68-7040-9A6E-6B71346AFD1E}" type="slidenum">
              <a:rPr lang="en-US" smtClean="0"/>
              <a:pPr/>
              <a:t>42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l-NL"/>
              <a:t>Resolution from Table 1.1 (ATLAS detector paper)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1B250-7D2F-CB40-90A9-E14F787D64E2}" type="slidenum">
              <a:rPr lang="en-US">
                <a:ea typeface="ＭＳ Ｐゴシック" charset="-128"/>
                <a:cs typeface="ＭＳ Ｐゴシック" charset="-128"/>
              </a:rPr>
              <a:pPr/>
              <a:t>44</a:t>
            </a:fld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C1C92A-90BE-CD49-8D97-57DF2D220781}" type="slidenum">
              <a:rPr lang="en-GB"/>
              <a:pPr/>
              <a:t>46</a:t>
            </a:fld>
            <a:endParaRPr lang="en-GB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ABD9F4-B1CF-5F4E-8866-4745EA11EAF6}" type="slidenum">
              <a:rPr lang="en-US"/>
              <a:pPr/>
              <a:t>56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2D10B-6A64-4C4F-8A9E-3DFC358A3564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3337D2-E444-5E4A-AFAA-C4A4D8592E77}" type="slidenum">
              <a:rPr lang="en-US" smtClean="0"/>
              <a:pPr/>
              <a:t>60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2967B0B-6D76-4449-B8AD-D36347F2D2E1}" type="slidenum">
              <a:rPr lang="en-US" smtClean="0"/>
              <a:pPr/>
              <a:t>65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282B33-528F-7749-AEDC-F1B7FF8C695F}" type="slidenum">
              <a:rPr lang="en-US"/>
              <a:pPr/>
              <a:t>68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BC7B94-7E55-D54F-A108-F30E9143F932}" type="slidenum">
              <a:rPr lang="en-US"/>
              <a:pPr/>
              <a:t>69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FA9BA-7F33-5D42-B6AD-059FBB7F104E}" type="slidenum">
              <a:rPr lang="en-US"/>
              <a:pPr/>
              <a:t>70</a:t>
            </a:fld>
            <a:endParaRPr lang="en-US"/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027" y="4342939"/>
            <a:ext cx="5485480" cy="4114587"/>
          </a:xfrm>
          <a:noFill/>
          <a:ln/>
        </p:spPr>
        <p:txBody>
          <a:bodyPr wrap="none" anchor="ctr"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B799D-3132-344E-A95C-2924B28FA500}" type="slidenum">
              <a:rPr lang="en-GB"/>
              <a:pPr/>
              <a:t>15</a:t>
            </a:fld>
            <a:endParaRPr lang="en-GB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D4FBD-8C23-9F40-85F2-843781261B16}" type="slidenum">
              <a:rPr lang="en-US"/>
              <a:pPr/>
              <a:t>16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3DE0D2-47FB-2A49-84C6-FF42552E3067}" type="slidenum">
              <a:rPr lang="en-GB"/>
              <a:pPr/>
              <a:t>17</a:t>
            </a:fld>
            <a:endParaRPr lang="en-GB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7FB5D-1908-3948-ABE3-258571C3CDD4}" type="slidenum">
              <a:rPr lang="en-GB"/>
              <a:pPr/>
              <a:t>18</a:t>
            </a:fld>
            <a:endParaRPr lang="en-GB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3411C7-1EF2-7848-9EE2-C6DED271B776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2571CB-B0CE-6942-BD27-AC76B78FC7E2}" type="slidenum">
              <a:rPr lang="en-US"/>
              <a:pPr/>
              <a:t>25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6005"/>
          </a:xfrm>
          <a:noFill/>
          <a:ln/>
        </p:spPr>
        <p:txBody>
          <a:bodyPr/>
          <a:lstStyle/>
          <a:p>
            <a:pPr eaLnBrk="1" hangingPunct="1"/>
            <a:endParaRPr lang="en-GB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E1C377-12CE-0D48-907B-48636E8CD04E}" type="slidenum">
              <a:rPr lang="en-US"/>
              <a:pPr/>
              <a:t>27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AB351-6590-634E-B5A3-79C81B8C8A64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34503-B716-BF41-A03A-E9D3422ACC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D76C8-92BD-A74B-89DC-6BA1E62F05A9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53437-806A-DF46-9C9F-18E1BEFB20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FFB91-97F2-BA48-8055-3D1101DD616D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F76A40-5D59-C24D-ACE3-DDF2D7B58F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80" y="44645"/>
            <a:ext cx="7509600" cy="541497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921" y="816566"/>
            <a:ext cx="437040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06560" y="816566"/>
            <a:ext cx="4371840" cy="5714520"/>
          </a:xfrm>
          <a:prstGeom prst="rect">
            <a:avLst/>
          </a:prstGeom>
        </p:spPr>
        <p:txBody>
          <a:bodyPr lIns="82945" tIns="41473" rIns="82945" bIns="41473"/>
          <a:lstStyle/>
          <a:p>
            <a:pPr lvl="0"/>
            <a:endParaRPr lang="nl-NL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idx="10"/>
          </p:nvPr>
        </p:nvSpPr>
        <p:spPr>
          <a:xfrm>
            <a:off x="23813" y="6650038"/>
            <a:ext cx="8326437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Nick van Remortel     ActUA     11 december 2008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>
          <a:xfrm>
            <a:off x="8439150" y="6648450"/>
            <a:ext cx="682625" cy="187325"/>
          </a:xfrm>
          <a:prstGeom prst="rect">
            <a:avLst/>
          </a:prstGeom>
        </p:spPr>
        <p:txBody>
          <a:bodyPr vert="horz" wrap="square" lIns="82945" tIns="41473" rIns="82945" bIns="41473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1AE6129A-9BB6-D448-BE31-8373023C6E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TopRec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04800"/>
            <a:ext cx="65532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7B789-CE2C-654E-9064-58FFA5A5A953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9620D-3971-1E4F-B222-97B3A75D0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8231-2E3A-9447-86B4-0510E74C0F72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107AC-D987-E24E-991B-1E4360172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DD68F-6117-F548-B5D1-B6FE272C33DF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3E2BA-A80A-BB4B-812F-A4C7BF0B5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89031-5EED-184E-AFF4-77B5A2C7381B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BB21-A25E-5F4F-B4AA-EDE64EDD59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A3A1C-B4BF-9044-B8BA-88719F0944D1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A4E88-777B-0949-9FE3-6BCDAD182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17D98-57D7-7647-9813-9A882260F1C0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4CAE5-F61D-F94E-979C-CD09CB3B5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FF9F1-B8CD-BB40-BBB3-CBCDB7A93D4B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B3DA1-C4CC-9745-85F5-91946ECD3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9952C-02FE-8E44-90F7-C4350CA5036E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ED2-328B-AE42-ABB8-3E189A6BFE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chemeClr val="tx2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60FD3FE-6BB9-A74A-B829-669BD15C6014}" type="datetime1">
              <a:rPr lang="en-US"/>
              <a:pPr>
                <a:defRPr/>
              </a:pPr>
              <a:t>12/10/13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947D18-1C65-0C4C-911A-3CE51E53A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10.png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jpe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quation3.bin"/><Relationship Id="rId4" Type="http://schemas.openxmlformats.org/officeDocument/2006/relationships/image" Target="../media/image19.gif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jpeg"/><Relationship Id="rId5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ivo/Werk/Talks/Outreach/2013_11_27_Symposium_LeidscheFles/CERN-VIDEORUSH-2011-131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ivo/Werk/Talks/Outreach/2013_10_02_KIJKLive/movie-001_bones_rainbow_Gaussian_clearBackground.mp4" TargetMode="External"/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77.png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Relationship Id="rId3" Type="http://schemas.openxmlformats.org/officeDocument/2006/relationships/image" Target="../media/image9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9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jpeg"/><Relationship Id="rId3" Type="http://schemas.openxmlformats.org/officeDocument/2006/relationships/image" Target="../media/image10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112.png"/><Relationship Id="rId10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4" Type="http://schemas.openxmlformats.org/officeDocument/2006/relationships/image" Target="../media/image115.jpeg"/><Relationship Id="rId5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jpeg"/><Relationship Id="rId5" Type="http://schemas.openxmlformats.org/officeDocument/2006/relationships/oleObject" Target="../embeddings/Microsoft_Equation1.bin"/><Relationship Id="rId6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2"/>
          <p:cNvSpPr txBox="1">
            <a:spLocks noChangeArrowheads="1"/>
          </p:cNvSpPr>
          <p:nvPr/>
        </p:nvSpPr>
        <p:spPr bwMode="auto">
          <a:xfrm>
            <a:off x="533400" y="533400"/>
            <a:ext cx="6465628" cy="461665"/>
          </a:xfrm>
          <a:prstGeom prst="rect">
            <a:avLst/>
          </a:prstGeom>
          <a:solidFill>
            <a:srgbClr val="F8F8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 dirty="0" smtClean="0">
                <a:solidFill>
                  <a:srgbClr val="3366FF"/>
                </a:solidFill>
              </a:rPr>
              <a:t>Zoektocht naar de bouwstenen van de natuur</a:t>
            </a:r>
            <a:endParaRPr lang="nl-NL" sz="1600" i="1" dirty="0"/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7470190" y="6400800"/>
            <a:ext cx="167381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1600" b="1" dirty="0">
                <a:solidFill>
                  <a:schemeClr val="bg1"/>
                </a:solidFill>
              </a:rPr>
              <a:t>Ivo van Vulpen</a:t>
            </a: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0" y="6443663"/>
            <a:ext cx="57912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dirty="0" smtClean="0">
                <a:solidFill>
                  <a:srgbClr val="FFFFFF"/>
                </a:solidFill>
              </a:rPr>
              <a:t>Amsterdam Science Park colloquium, 10 </a:t>
            </a:r>
            <a:r>
              <a:rPr lang="en-US" sz="1600" b="1" dirty="0" err="1" smtClean="0">
                <a:solidFill>
                  <a:srgbClr val="FFFFFF"/>
                </a:solidFill>
              </a:rPr>
              <a:t>december</a:t>
            </a:r>
            <a:r>
              <a:rPr lang="en-US" sz="1600" b="1" dirty="0" smtClean="0">
                <a:solidFill>
                  <a:srgbClr val="FFFFFF"/>
                </a:solidFill>
              </a:rPr>
              <a:t> 2013</a:t>
            </a:r>
            <a:endParaRPr lang="en-US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itle 1"/>
          <p:cNvSpPr>
            <a:spLocks noGrp="1"/>
          </p:cNvSpPr>
          <p:nvPr>
            <p:ph type="title"/>
          </p:nvPr>
        </p:nvSpPr>
        <p:spPr bwMode="auto">
          <a:xfrm>
            <a:off x="5029200" y="152400"/>
            <a:ext cx="3962400" cy="45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sz="2400" dirty="0"/>
          </a:p>
        </p:txBody>
      </p:sp>
      <p:sp>
        <p:nvSpPr>
          <p:cNvPr id="22" name="Rectangle 21"/>
          <p:cNvSpPr/>
          <p:nvPr/>
        </p:nvSpPr>
        <p:spPr>
          <a:xfrm>
            <a:off x="685800" y="609600"/>
            <a:ext cx="3557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Klassieke mechanica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" y="1886550"/>
            <a:ext cx="3886200" cy="38284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17_h_148_22725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3163296"/>
            <a:ext cx="1132170" cy="1161654"/>
          </a:xfrm>
          <a:prstGeom prst="rect">
            <a:avLst/>
          </a:prstGeom>
        </p:spPr>
      </p:pic>
      <p:pic>
        <p:nvPicPr>
          <p:cNvPr id="33" name="Picture 32" descr="Moon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1560900" y="1962750"/>
            <a:ext cx="255842" cy="255842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981200" y="3163296"/>
            <a:ext cx="1132170" cy="1161654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ball_red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7802" y="4191000"/>
            <a:ext cx="136161" cy="1524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90700" y="4188023"/>
            <a:ext cx="495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ISS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60900" y="63054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400.000.000 [</a:t>
            </a:r>
            <a:r>
              <a:rPr lang="en-US" sz="2000" dirty="0" err="1" smtClean="0"/>
              <a:t>m</a:t>
            </a:r>
            <a:r>
              <a:rPr lang="en-US" dirty="0" smtClean="0"/>
              <a:t>]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38200" y="6170612"/>
            <a:ext cx="3581400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9600" y="2215552"/>
            <a:ext cx="8182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maan</a:t>
            </a:r>
            <a:endParaRPr lang="en-US" sz="2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4876800" y="609600"/>
            <a:ext cx="3886200" cy="6096000"/>
            <a:chOff x="4876800" y="609600"/>
            <a:chExt cx="3886200" cy="6096000"/>
          </a:xfrm>
        </p:grpSpPr>
        <p:sp>
          <p:nvSpPr>
            <p:cNvPr id="14" name="Oval 13"/>
            <p:cNvSpPr/>
            <p:nvPr/>
          </p:nvSpPr>
          <p:spPr>
            <a:xfrm>
              <a:off x="4876800" y="1886550"/>
              <a:ext cx="3886200" cy="3828450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3" descr="atoom_3D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334000" y="2209800"/>
              <a:ext cx="3058173" cy="319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5060114" y="609600"/>
              <a:ext cx="339808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800" dirty="0" err="1" smtClean="0">
                  <a:solidFill>
                    <a:srgbClr val="FFFFFF"/>
                  </a:solidFill>
                </a:rPr>
                <a:t>Quantummechanica</a:t>
              </a:r>
              <a:endParaRPr lang="en-US" sz="2800" dirty="0">
                <a:solidFill>
                  <a:srgbClr val="FFFFFF"/>
                </a:solidFill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029200" y="6172200"/>
              <a:ext cx="3581400" cy="158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867400" y="6305490"/>
              <a:ext cx="27432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0.0000000001 [</a:t>
              </a:r>
              <a:r>
                <a:rPr lang="en-US" sz="2000" dirty="0" err="1" smtClean="0"/>
                <a:t>m</a:t>
              </a:r>
              <a:r>
                <a:rPr lang="en-US" dirty="0" smtClean="0"/>
                <a:t>]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6800" y="2218592"/>
              <a:ext cx="914400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atoom</a:t>
              </a:r>
              <a:endParaRPr lang="en-US" sz="2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/>
          <p:cNvGrpSpPr/>
          <p:nvPr/>
        </p:nvGrpSpPr>
        <p:grpSpPr>
          <a:xfrm>
            <a:off x="746673" y="914400"/>
            <a:ext cx="4252631" cy="571697"/>
            <a:chOff x="746673" y="914400"/>
            <a:chExt cx="4252631" cy="571697"/>
          </a:xfrm>
        </p:grpSpPr>
        <p:sp>
          <p:nvSpPr>
            <p:cNvPr id="58" name="Rectangle 57"/>
            <p:cNvSpPr/>
            <p:nvPr/>
          </p:nvSpPr>
          <p:spPr>
            <a:xfrm>
              <a:off x="762000" y="914400"/>
              <a:ext cx="4140009" cy="571697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6673" y="1002126"/>
              <a:ext cx="42526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 smtClean="0"/>
                <a:t>De </a:t>
              </a:r>
              <a:r>
                <a:rPr lang="en-US" dirty="0" err="1" smtClean="0"/>
                <a:t>elektronen</a:t>
              </a:r>
              <a:r>
                <a:rPr lang="en-US" dirty="0" smtClean="0"/>
                <a:t> </a:t>
              </a:r>
              <a:r>
                <a:rPr lang="en-US" dirty="0" err="1" smtClean="0"/>
                <a:t>vallen</a:t>
              </a:r>
              <a:r>
                <a:rPr lang="en-US" dirty="0" smtClean="0"/>
                <a:t> </a:t>
              </a:r>
              <a:r>
                <a:rPr lang="en-US" dirty="0" err="1" smtClean="0"/>
                <a:t>niet</a:t>
              </a:r>
              <a:r>
                <a:rPr lang="en-US" dirty="0" smtClean="0"/>
                <a:t> op de kern</a:t>
              </a:r>
              <a:endParaRPr lang="en-US" dirty="0"/>
            </a:p>
          </p:txBody>
        </p:sp>
      </p:grpSp>
      <p:grpSp>
        <p:nvGrpSpPr>
          <p:cNvPr id="3" name="Group 64"/>
          <p:cNvGrpSpPr/>
          <p:nvPr/>
        </p:nvGrpSpPr>
        <p:grpSpPr>
          <a:xfrm>
            <a:off x="228600" y="3048000"/>
            <a:ext cx="4140009" cy="599693"/>
            <a:chOff x="228600" y="3048000"/>
            <a:chExt cx="4140009" cy="599693"/>
          </a:xfrm>
        </p:grpSpPr>
        <p:sp>
          <p:nvSpPr>
            <p:cNvPr id="57" name="Rectangle 56"/>
            <p:cNvSpPr/>
            <p:nvPr/>
          </p:nvSpPr>
          <p:spPr>
            <a:xfrm>
              <a:off x="228600" y="3048000"/>
              <a:ext cx="4140009" cy="599693"/>
            </a:xfrm>
            <a:prstGeom prst="rect">
              <a:avLst/>
            </a:prstGeom>
            <a:solidFill>
              <a:srgbClr val="F6FFA2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3809" y="3155713"/>
              <a:ext cx="39314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42900" indent="-342900"/>
              <a:r>
                <a:rPr lang="en-US" dirty="0" smtClean="0">
                  <a:solidFill>
                    <a:srgbClr val="000000"/>
                  </a:solidFill>
                </a:rPr>
                <a:t>2) De </a:t>
              </a:r>
              <a:r>
                <a:rPr lang="en-US" dirty="0" err="1" smtClean="0">
                  <a:solidFill>
                    <a:srgbClr val="000000"/>
                  </a:solidFill>
                </a:rPr>
                <a:t>kerndeeltjes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kleven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aan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elkaar</a:t>
              </a:r>
              <a:endParaRPr lang="en-US" dirty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62"/>
          <p:cNvGrpSpPr/>
          <p:nvPr/>
        </p:nvGrpSpPr>
        <p:grpSpPr>
          <a:xfrm>
            <a:off x="4724400" y="1078037"/>
            <a:ext cx="4320324" cy="4255963"/>
            <a:chOff x="4572000" y="87437"/>
            <a:chExt cx="4320324" cy="4255963"/>
          </a:xfrm>
        </p:grpSpPr>
        <p:sp>
          <p:nvSpPr>
            <p:cNvPr id="6" name="Arc 5"/>
            <p:cNvSpPr/>
            <p:nvPr/>
          </p:nvSpPr>
          <p:spPr>
            <a:xfrm rot="2769062" flipH="1">
              <a:off x="6297348" y="1150965"/>
              <a:ext cx="1131887" cy="1065213"/>
            </a:xfrm>
            <a:prstGeom prst="arc">
              <a:avLst>
                <a:gd name="adj1" fmla="val 18253634"/>
                <a:gd name="adj2" fmla="val 20443201"/>
              </a:avLst>
            </a:prstGeom>
            <a:ln w="25400">
              <a:solidFill>
                <a:schemeClr val="tx1"/>
              </a:solidFill>
              <a:prstDash val="sys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sp>
          <p:nvSpPr>
            <p:cNvPr id="7" name="Oval 6"/>
            <p:cNvSpPr/>
            <p:nvPr/>
          </p:nvSpPr>
          <p:spPr>
            <a:xfrm>
              <a:off x="5602288" y="1131887"/>
              <a:ext cx="2289600" cy="2289175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pic>
          <p:nvPicPr>
            <p:cNvPr id="2765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981825" y="1058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55" name="TextBox 14"/>
            <p:cNvSpPr txBox="1">
              <a:spLocks noChangeArrowheads="1"/>
            </p:cNvSpPr>
            <p:nvPr/>
          </p:nvSpPr>
          <p:spPr bwMode="auto">
            <a:xfrm>
              <a:off x="6432467" y="2430462"/>
              <a:ext cx="69382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 dirty="0" smtClean="0"/>
                <a:t>kern</a:t>
              </a:r>
              <a:endParaRPr lang="nl-NL" i="1" dirty="0"/>
            </a:p>
          </p:txBody>
        </p:sp>
        <p:sp>
          <p:nvSpPr>
            <p:cNvPr id="13" name="Arc 12"/>
            <p:cNvSpPr/>
            <p:nvPr/>
          </p:nvSpPr>
          <p:spPr bwMode="auto">
            <a:xfrm rot="2859199" flipV="1">
              <a:off x="5560220" y="2330243"/>
              <a:ext cx="1455737" cy="914400"/>
            </a:xfrm>
            <a:prstGeom prst="arc">
              <a:avLst>
                <a:gd name="adj1" fmla="val 16200000"/>
                <a:gd name="adj2" fmla="val 18486581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pic>
          <p:nvPicPr>
            <p:cNvPr id="27658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669088" y="2146300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452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5" descr="ball_red1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16713" y="2312987"/>
              <a:ext cx="173038" cy="19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6" descr="ball_blue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92888" y="2246312"/>
              <a:ext cx="228600" cy="217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Oval 17"/>
            <p:cNvSpPr/>
            <p:nvPr/>
          </p:nvSpPr>
          <p:spPr>
            <a:xfrm>
              <a:off x="4760080" y="274134"/>
              <a:ext cx="3960000" cy="3960000"/>
            </a:xfrm>
            <a:prstGeom prst="ellips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0"/>
                </a:spcBef>
                <a:defRPr/>
              </a:pPr>
              <a:endParaRPr lang="nl-NL"/>
            </a:p>
          </p:txBody>
        </p:sp>
        <p:grpSp>
          <p:nvGrpSpPr>
            <p:cNvPr id="5" name="Group 27"/>
            <p:cNvGrpSpPr/>
            <p:nvPr/>
          </p:nvGrpSpPr>
          <p:grpSpPr>
            <a:xfrm>
              <a:off x="7196913" y="736087"/>
              <a:ext cx="470712" cy="461665"/>
              <a:chOff x="6934200" y="2243073"/>
              <a:chExt cx="470712" cy="46166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947712" y="224307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-</a:t>
                </a:r>
                <a:endParaRPr lang="en-US" sz="2400" dirty="0"/>
              </a:p>
            </p:txBody>
          </p:sp>
        </p:grpSp>
        <p:grpSp>
          <p:nvGrpSpPr>
            <p:cNvPr id="8" name="Group 28"/>
            <p:cNvGrpSpPr/>
            <p:nvPr/>
          </p:nvGrpSpPr>
          <p:grpSpPr>
            <a:xfrm>
              <a:off x="6364288" y="1897062"/>
              <a:ext cx="457200" cy="461665"/>
              <a:chOff x="6907176" y="2283603"/>
              <a:chExt cx="457200" cy="46166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6934200" y="2373314"/>
                <a:ext cx="294526" cy="28815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6907176" y="2283603"/>
                <a:ext cx="457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+</a:t>
                </a:r>
                <a:endParaRPr lang="en-US" sz="2400" dirty="0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6211888" y="1307935"/>
              <a:ext cx="998537" cy="369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electron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2765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695157" y="2799555"/>
              <a:ext cx="344487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6821488" y="8743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181600" y="6778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7024669" y="395128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547836" y="2082005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5459876" y="3655218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4572000" y="2286794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9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269288" y="982662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70" name="Picture 21" descr="ball_green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86" t="7768" r="18477"/>
            <a:stretch>
              <a:fillRect/>
            </a:stretch>
          </p:blipFill>
          <p:spPr bwMode="auto">
            <a:xfrm>
              <a:off x="8064132" y="3363117"/>
              <a:ext cx="344488" cy="392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2" name="TextBox 61"/>
          <p:cNvSpPr txBox="1"/>
          <p:nvPr/>
        </p:nvSpPr>
        <p:spPr>
          <a:xfrm>
            <a:off x="5923129" y="162580"/>
            <a:ext cx="2916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 </a:t>
            </a:r>
            <a:r>
              <a:rPr lang="en-US" sz="2800" dirty="0" err="1" smtClean="0">
                <a:solidFill>
                  <a:schemeClr val="bg1"/>
                </a:solidFill>
              </a:rPr>
              <a:t>atoomwereld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66712" y="1524000"/>
            <a:ext cx="386248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Natuurwet</a:t>
            </a: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: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quantummechanica</a:t>
            </a:r>
            <a:endParaRPr lang="en-US" sz="2000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85800" y="3714690"/>
            <a:ext cx="38100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Natuurkracht</a:t>
            </a: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: </a:t>
            </a:r>
            <a:r>
              <a:rPr lang="en-US" sz="20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de</a:t>
            </a:r>
            <a:r>
              <a:rPr lang="en-US" sz="20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kernkrachten</a:t>
            </a:r>
            <a:endParaRPr lang="en-US" sz="2000" i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10/70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2565231"/>
            <a:ext cx="3505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Nuttig</a:t>
            </a:r>
            <a:r>
              <a:rPr lang="en-US" sz="6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 ?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2112963" y="4927937"/>
            <a:ext cx="5029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i="1" dirty="0"/>
              <a:t>“Quantum </a:t>
            </a:r>
            <a:r>
              <a:rPr lang="en-US" sz="2000" i="1" dirty="0" err="1"/>
              <a:t>mechanica</a:t>
            </a:r>
            <a:r>
              <a:rPr lang="en-US" sz="2000" i="1" dirty="0"/>
              <a:t> en </a:t>
            </a:r>
            <a:r>
              <a:rPr lang="en-US" sz="2000" i="1" dirty="0" err="1"/>
              <a:t>begrip</a:t>
            </a:r>
            <a:r>
              <a:rPr lang="en-US" sz="2000" i="1" dirty="0"/>
              <a:t> van</a:t>
            </a:r>
            <a:br>
              <a:rPr lang="en-US" sz="2000" i="1" dirty="0"/>
            </a:br>
            <a:r>
              <a:rPr lang="en-US" sz="2000" i="1" dirty="0"/>
              <a:t> </a:t>
            </a:r>
            <a:r>
              <a:rPr lang="en-US" sz="2000" i="1" dirty="0" err="1"/>
              <a:t>atomen</a:t>
            </a:r>
            <a:r>
              <a:rPr lang="en-US" sz="2000" i="1" dirty="0"/>
              <a:t> </a:t>
            </a:r>
            <a:r>
              <a:rPr lang="en-US" sz="2000" i="1" dirty="0" err="1"/>
              <a:t>cruciaal</a:t>
            </a:r>
            <a:r>
              <a:rPr lang="en-US" sz="2000" i="1" dirty="0"/>
              <a:t> </a:t>
            </a:r>
            <a:r>
              <a:rPr lang="en-US" sz="2000" i="1" dirty="0" err="1"/>
              <a:t>voor</a:t>
            </a:r>
            <a:r>
              <a:rPr lang="en-US" sz="2000" i="1" dirty="0"/>
              <a:t> </a:t>
            </a:r>
            <a:r>
              <a:rPr lang="en-US" sz="2000" i="1" dirty="0" err="1"/>
              <a:t>transitors</a:t>
            </a:r>
            <a:r>
              <a:rPr lang="en-US" sz="2000" i="1" dirty="0" smtClean="0"/>
              <a:t>. In de (</a:t>
            </a:r>
            <a:r>
              <a:rPr lang="en-US" sz="2000" i="1" dirty="0" err="1" smtClean="0"/>
              <a:t>nabije</a:t>
            </a:r>
            <a:r>
              <a:rPr lang="en-US" sz="2000" i="1" dirty="0" smtClean="0"/>
              <a:t>) </a:t>
            </a:r>
            <a:r>
              <a:rPr lang="en-US" sz="2000" i="1" dirty="0" err="1" smtClean="0"/>
              <a:t>toekomst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quantumcomputing</a:t>
            </a:r>
            <a:r>
              <a:rPr lang="en-US" sz="2000" i="1" dirty="0" smtClean="0"/>
              <a:t>”</a:t>
            </a:r>
            <a:endParaRPr lang="en-US" sz="2000" i="1" dirty="0"/>
          </a:p>
        </p:txBody>
      </p:sp>
      <p:pic>
        <p:nvPicPr>
          <p:cNvPr id="37892" name="Picture 8" descr="circui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96075" y="3060700"/>
            <a:ext cx="236220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3" name="Picture 9" descr="transistor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2667000"/>
            <a:ext cx="1905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4" name="Picture 7" descr="atomnice_tran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12963" y="3505200"/>
            <a:ext cx="1163637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5" name="Rectangle 14"/>
          <p:cNvSpPr>
            <a:spLocks noChangeArrowheads="1"/>
          </p:cNvSpPr>
          <p:nvPr/>
        </p:nvSpPr>
        <p:spPr bwMode="auto">
          <a:xfrm>
            <a:off x="436563" y="3854450"/>
            <a:ext cx="1514475" cy="208915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7896" name="Picture 10" descr="boh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2763" y="3933825"/>
            <a:ext cx="1354137" cy="1909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8296275" y="3124200"/>
            <a:ext cx="6981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2013</a:t>
            </a:r>
            <a:endParaRPr lang="en-US" b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8596" y="1143000"/>
            <a:ext cx="2988733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 dirty="0" err="1" smtClean="0"/>
              <a:t>Quantummechanica</a:t>
            </a:r>
            <a:r>
              <a:rPr lang="nl-NL" sz="2400" dirty="0" smtClean="0"/>
              <a:t> </a:t>
            </a:r>
            <a:endParaRPr lang="nl-NL" sz="2400" dirty="0"/>
          </a:p>
        </p:txBody>
      </p:sp>
      <p:sp>
        <p:nvSpPr>
          <p:cNvPr id="37899" name="TextBox 18"/>
          <p:cNvSpPr txBox="1">
            <a:spLocks noChangeArrowheads="1"/>
          </p:cNvSpPr>
          <p:nvPr/>
        </p:nvSpPr>
        <p:spPr bwMode="auto">
          <a:xfrm>
            <a:off x="381000" y="5943600"/>
            <a:ext cx="1371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i="1"/>
              <a:t>Niels Bohr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75288" y="2740025"/>
            <a:ext cx="695325" cy="3079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1947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omicBomb_Nagasak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302" y="646107"/>
            <a:ext cx="2715351" cy="324009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un_large.jpg"/>
          <p:cNvPicPr>
            <a:picLocks noChangeAspect="1"/>
          </p:cNvPicPr>
          <p:nvPr/>
        </p:nvPicPr>
        <p:blipFill>
          <a:blip r:embed="rId3"/>
          <a:srcRect l="4214" r="6021"/>
          <a:stretch>
            <a:fillRect/>
          </a:stretch>
        </p:blipFill>
        <p:spPr>
          <a:xfrm>
            <a:off x="1143000" y="609600"/>
            <a:ext cx="2802389" cy="192722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3"/>
          <p:cNvGrpSpPr/>
          <p:nvPr/>
        </p:nvGrpSpPr>
        <p:grpSpPr>
          <a:xfrm>
            <a:off x="5940302" y="4267200"/>
            <a:ext cx="2743200" cy="2057400"/>
            <a:chOff x="4800600" y="723900"/>
            <a:chExt cx="2743200" cy="2057400"/>
          </a:xfrm>
        </p:grpSpPr>
        <p:pic>
          <p:nvPicPr>
            <p:cNvPr id="7" name="Picture 6" descr="NuclearPowerPlant_Dukovany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0600" y="723900"/>
              <a:ext cx="2743200" cy="20574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 descr="Nuclear_Wast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4789" y="1981200"/>
              <a:ext cx="609600" cy="6096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3126730"/>
            <a:ext cx="3431560" cy="46166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 dirty="0" smtClean="0"/>
              <a:t>Kernkrachten… nuttig ? </a:t>
            </a:r>
            <a:endParaRPr lang="nl-NL" sz="2400" dirty="0"/>
          </a:p>
        </p:txBody>
      </p:sp>
      <p:pic>
        <p:nvPicPr>
          <p:cNvPr id="11" name="Picture 10" descr="IT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202" y="4267201"/>
            <a:ext cx="2616833" cy="2132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555480" y="6412468"/>
            <a:ext cx="255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ITER (fusion reactor)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447800" y="1305957"/>
            <a:ext cx="231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Hoe </a:t>
            </a:r>
            <a:r>
              <a:rPr lang="en-US" dirty="0" err="1" smtClean="0"/>
              <a:t>brandt</a:t>
            </a:r>
            <a:r>
              <a:rPr lang="en-US" dirty="0" smtClean="0"/>
              <a:t> de </a:t>
            </a:r>
            <a:r>
              <a:rPr lang="en-US" dirty="0" err="1" smtClean="0"/>
              <a:t>zon</a:t>
            </a:r>
            <a:r>
              <a:rPr lang="en-US" dirty="0" smtClean="0"/>
              <a:t> 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4"/>
          <p:cNvSpPr txBox="1">
            <a:spLocks noChangeArrowheads="1"/>
          </p:cNvSpPr>
          <p:nvPr/>
        </p:nvSpPr>
        <p:spPr bwMode="auto">
          <a:xfrm>
            <a:off x="990600" y="479425"/>
            <a:ext cx="7200900" cy="5873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sz="3200" dirty="0" err="1">
                <a:solidFill>
                  <a:schemeClr val="bg1"/>
                </a:solidFill>
                <a:latin typeface="Calibri" charset="0"/>
              </a:rPr>
              <a:t>Nieuwe</a:t>
            </a:r>
            <a:r>
              <a:rPr lang="en-GB" sz="3200" dirty="0" smtClean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sz="3200" dirty="0" err="1" smtClean="0">
                <a:solidFill>
                  <a:schemeClr val="bg1"/>
                </a:solidFill>
                <a:latin typeface="Calibri" charset="0"/>
              </a:rPr>
              <a:t>fenomenen</a:t>
            </a:r>
            <a:r>
              <a:rPr lang="en-GB" sz="3200" dirty="0" smtClean="0">
                <a:solidFill>
                  <a:schemeClr val="bg1"/>
                </a:solidFill>
                <a:latin typeface="Calibri" charset="0"/>
              </a:rPr>
              <a:t>, </a:t>
            </a:r>
            <a:r>
              <a:rPr lang="en-GB" sz="3200" dirty="0" err="1">
                <a:solidFill>
                  <a:schemeClr val="bg1"/>
                </a:solidFill>
                <a:latin typeface="Calibri" charset="0"/>
              </a:rPr>
              <a:t>nieuwe</a:t>
            </a:r>
            <a:r>
              <a:rPr lang="en-GB" sz="3200" dirty="0">
                <a:solidFill>
                  <a:schemeClr val="bg1"/>
                </a:solidFill>
                <a:latin typeface="Calibri" charset="0"/>
              </a:rPr>
              <a:t> </a:t>
            </a:r>
            <a:r>
              <a:rPr lang="en-GB" sz="3200" dirty="0" err="1">
                <a:solidFill>
                  <a:schemeClr val="bg1"/>
                </a:solidFill>
                <a:latin typeface="Calibri" charset="0"/>
              </a:rPr>
              <a:t>krachten</a:t>
            </a:r>
            <a:r>
              <a:rPr lang="en-GB" sz="3200" dirty="0">
                <a:solidFill>
                  <a:schemeClr val="bg1"/>
                </a:solidFill>
                <a:latin typeface="Calibri" charset="0"/>
              </a:rPr>
              <a:t> ??</a:t>
            </a:r>
          </a:p>
        </p:txBody>
      </p:sp>
      <p:sp>
        <p:nvSpPr>
          <p:cNvPr id="95235" name="Line 6"/>
          <p:cNvSpPr>
            <a:spLocks noChangeShapeType="1"/>
          </p:cNvSpPr>
          <p:nvPr/>
        </p:nvSpPr>
        <p:spPr bwMode="auto">
          <a:xfrm>
            <a:off x="1549400" y="4162425"/>
            <a:ext cx="7343775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36" name="Text Box 7"/>
          <p:cNvSpPr txBox="1">
            <a:spLocks noChangeArrowheads="1"/>
          </p:cNvSpPr>
          <p:nvPr/>
        </p:nvSpPr>
        <p:spPr bwMode="auto">
          <a:xfrm>
            <a:off x="433388" y="3298825"/>
            <a:ext cx="2052637" cy="525462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>
                <a:solidFill>
                  <a:schemeClr val="bg1"/>
                </a:solidFill>
                <a:latin typeface="Calibri" charset="0"/>
              </a:rPr>
              <a:t>2  krachten Newton/Maxwell</a:t>
            </a:r>
          </a:p>
        </p:txBody>
      </p:sp>
      <p:sp>
        <p:nvSpPr>
          <p:cNvPr id="95237" name="Text Box 9"/>
          <p:cNvSpPr txBox="1">
            <a:spLocks noChangeArrowheads="1"/>
          </p:cNvSpPr>
          <p:nvPr/>
        </p:nvSpPr>
        <p:spPr bwMode="auto">
          <a:xfrm>
            <a:off x="2366963" y="3298825"/>
            <a:ext cx="2052637" cy="525462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>
                <a:solidFill>
                  <a:schemeClr val="bg1"/>
                </a:solidFill>
                <a:latin typeface="Calibri" charset="0"/>
              </a:rPr>
              <a:t>2 krachten</a:t>
            </a:r>
            <a:br>
              <a:rPr lang="en-GB">
                <a:solidFill>
                  <a:schemeClr val="bg1"/>
                </a:solidFill>
                <a:latin typeface="Calibri" charset="0"/>
              </a:rPr>
            </a:br>
            <a:r>
              <a:rPr lang="en-GB">
                <a:solidFill>
                  <a:schemeClr val="bg1"/>
                </a:solidFill>
                <a:latin typeface="Calibri" charset="0"/>
              </a:rPr>
              <a:t>Einstein/ Bohr</a:t>
            </a:r>
          </a:p>
        </p:txBody>
      </p:sp>
      <p:sp>
        <p:nvSpPr>
          <p:cNvPr id="95238" name="Line 10"/>
          <p:cNvSpPr>
            <a:spLocks noChangeShapeType="1"/>
          </p:cNvSpPr>
          <p:nvPr/>
        </p:nvSpPr>
        <p:spPr bwMode="auto">
          <a:xfrm>
            <a:off x="2270125" y="3370262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39" name="Line 11"/>
          <p:cNvSpPr>
            <a:spLocks noChangeShapeType="1"/>
          </p:cNvSpPr>
          <p:nvPr/>
        </p:nvSpPr>
        <p:spPr bwMode="auto">
          <a:xfrm>
            <a:off x="4284663" y="3333750"/>
            <a:ext cx="0" cy="1223962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0" name="Line 12"/>
          <p:cNvSpPr>
            <a:spLocks noChangeShapeType="1"/>
          </p:cNvSpPr>
          <p:nvPr/>
        </p:nvSpPr>
        <p:spPr bwMode="auto">
          <a:xfrm>
            <a:off x="6481763" y="3335337"/>
            <a:ext cx="0" cy="1223963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 type="none" w="lg" len="lg"/>
            <a:tailEnd type="non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5241" name="Text Box 13"/>
          <p:cNvSpPr txBox="1">
            <a:spLocks noChangeArrowheads="1"/>
          </p:cNvSpPr>
          <p:nvPr/>
        </p:nvSpPr>
        <p:spPr bwMode="auto">
          <a:xfrm>
            <a:off x="4429125" y="3298825"/>
            <a:ext cx="2052638" cy="525462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>
                <a:solidFill>
                  <a:schemeClr val="bg1"/>
                </a:solidFill>
                <a:latin typeface="Calibri" charset="0"/>
              </a:rPr>
              <a:t>4 krachten</a:t>
            </a:r>
            <a:br>
              <a:rPr lang="en-GB">
                <a:solidFill>
                  <a:schemeClr val="bg1"/>
                </a:solidFill>
                <a:latin typeface="Calibri" charset="0"/>
              </a:rPr>
            </a:br>
            <a:r>
              <a:rPr lang="en-GB">
                <a:solidFill>
                  <a:schemeClr val="bg1"/>
                </a:solidFill>
                <a:latin typeface="Calibri" charset="0"/>
              </a:rPr>
              <a:t>Standaard Model</a:t>
            </a:r>
          </a:p>
        </p:txBody>
      </p:sp>
      <p:sp>
        <p:nvSpPr>
          <p:cNvPr id="95242" name="Text Box 14"/>
          <p:cNvSpPr txBox="1">
            <a:spLocks noChangeArrowheads="1"/>
          </p:cNvSpPr>
          <p:nvPr/>
        </p:nvSpPr>
        <p:spPr bwMode="auto">
          <a:xfrm>
            <a:off x="1873250" y="4567237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-10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95243" name="Text Box 15"/>
          <p:cNvSpPr txBox="1">
            <a:spLocks noChangeArrowheads="1"/>
          </p:cNvSpPr>
          <p:nvPr/>
        </p:nvSpPr>
        <p:spPr bwMode="auto">
          <a:xfrm>
            <a:off x="3890963" y="4567237"/>
            <a:ext cx="1042987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-15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95244" name="Text Box 16"/>
          <p:cNvSpPr txBox="1">
            <a:spLocks noChangeArrowheads="1"/>
          </p:cNvSpPr>
          <p:nvPr/>
        </p:nvSpPr>
        <p:spPr bwMode="auto">
          <a:xfrm>
            <a:off x="6086475" y="4567237"/>
            <a:ext cx="1042988" cy="309563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GB" b="1">
                <a:latin typeface="Calibri" charset="0"/>
              </a:rPr>
              <a:t>10</a:t>
            </a:r>
            <a:r>
              <a:rPr lang="en-GB" b="1" baseline="30000">
                <a:latin typeface="Calibri" charset="0"/>
              </a:rPr>
              <a:t>-19</a:t>
            </a:r>
            <a:r>
              <a:rPr lang="en-GB" b="1">
                <a:latin typeface="Calibri" charset="0"/>
              </a:rPr>
              <a:t> m</a:t>
            </a:r>
          </a:p>
        </p:txBody>
      </p:sp>
      <p:sp>
        <p:nvSpPr>
          <p:cNvPr id="21" name="Curved Down Arrow 20"/>
          <p:cNvSpPr/>
          <p:nvPr/>
        </p:nvSpPr>
        <p:spPr>
          <a:xfrm>
            <a:off x="1676400" y="2921000"/>
            <a:ext cx="1295400" cy="427037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sp>
        <p:nvSpPr>
          <p:cNvPr id="22" name="Curved Down Arrow 21"/>
          <p:cNvSpPr/>
          <p:nvPr/>
        </p:nvSpPr>
        <p:spPr>
          <a:xfrm>
            <a:off x="3886200" y="2890837"/>
            <a:ext cx="1295400" cy="427038"/>
          </a:xfrm>
          <a:prstGeom prst="curved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nl-NL"/>
          </a:p>
        </p:txBody>
      </p:sp>
      <p:sp>
        <p:nvSpPr>
          <p:cNvPr id="95250" name="TextBox 22"/>
          <p:cNvSpPr txBox="1">
            <a:spLocks noChangeArrowheads="1"/>
          </p:cNvSpPr>
          <p:nvPr/>
        </p:nvSpPr>
        <p:spPr bwMode="auto">
          <a:xfrm>
            <a:off x="1676400" y="2357437"/>
            <a:ext cx="121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i="1">
                <a:solidFill>
                  <a:schemeClr val="bg1"/>
                </a:solidFill>
                <a:latin typeface="Calibri" charset="0"/>
              </a:rPr>
              <a:t>Verfijnen</a:t>
            </a:r>
          </a:p>
        </p:txBody>
      </p:sp>
      <p:sp>
        <p:nvSpPr>
          <p:cNvPr id="95251" name="TextBox 23"/>
          <p:cNvSpPr txBox="1">
            <a:spLocks noChangeArrowheads="1"/>
          </p:cNvSpPr>
          <p:nvPr/>
        </p:nvSpPr>
        <p:spPr bwMode="auto">
          <a:xfrm>
            <a:off x="3581400" y="2338387"/>
            <a:ext cx="1981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i="1">
                <a:solidFill>
                  <a:schemeClr val="bg1"/>
                </a:solidFill>
                <a:latin typeface="Calibri" charset="0"/>
              </a:rPr>
              <a:t>Nieuwe krachten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943600" y="2357437"/>
            <a:ext cx="2042683" cy="1645862"/>
            <a:chOff x="5943600" y="2357437"/>
            <a:chExt cx="2042683" cy="1645862"/>
          </a:xfrm>
        </p:grpSpPr>
        <p:sp>
          <p:nvSpPr>
            <p:cNvPr id="95245" name="Text Box 17"/>
            <p:cNvSpPr txBox="1">
              <a:spLocks noChangeArrowheads="1"/>
            </p:cNvSpPr>
            <p:nvPr/>
          </p:nvSpPr>
          <p:spPr bwMode="auto">
            <a:xfrm>
              <a:off x="6429375" y="2357437"/>
              <a:ext cx="504825" cy="401638"/>
            </a:xfrm>
            <a:prstGeom prst="rect">
              <a:avLst/>
            </a:prstGeom>
            <a:noFill/>
            <a:ln w="19050">
              <a:noFill/>
              <a:miter lim="800000"/>
              <a:headEnd type="none" w="lg" len="lg"/>
              <a:tailEnd type="none" w="lg" len="lg"/>
            </a:ln>
          </p:spPr>
          <p:txBody>
            <a:bodyPr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GB" sz="2000" i="1">
                  <a:solidFill>
                    <a:schemeClr val="bg1"/>
                  </a:solidFill>
                  <a:latin typeface="Calibri" charset="0"/>
                </a:rPr>
                <a:t>?</a:t>
              </a:r>
            </a:p>
          </p:txBody>
        </p:sp>
        <p:sp>
          <p:nvSpPr>
            <p:cNvPr id="25" name="Curved Down Arrow 24"/>
            <p:cNvSpPr/>
            <p:nvPr/>
          </p:nvSpPr>
          <p:spPr>
            <a:xfrm>
              <a:off x="5943600" y="2890837"/>
              <a:ext cx="1295400" cy="427038"/>
            </a:xfrm>
            <a:prstGeom prst="curvedDown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nl-NL"/>
            </a:p>
          </p:txBody>
        </p:sp>
        <p:pic>
          <p:nvPicPr>
            <p:cNvPr id="19" name="Picture 18" descr="logo_cern_white.g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40277" y="3377973"/>
              <a:ext cx="646006" cy="625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/>
          <p:cNvSpPr>
            <a:spLocks noChangeArrowheads="1"/>
          </p:cNvSpPr>
          <p:nvPr/>
        </p:nvSpPr>
        <p:spPr bwMode="auto">
          <a:xfrm>
            <a:off x="381000" y="4419600"/>
            <a:ext cx="5410200" cy="461665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err="1">
                <a:solidFill>
                  <a:srgbClr val="3366FF"/>
                </a:solidFill>
              </a:rPr>
              <a:t>Kijken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zonder</a:t>
            </a:r>
            <a:r>
              <a:rPr lang="en-US" sz="2400" b="1" dirty="0">
                <a:solidFill>
                  <a:srgbClr val="3366FF"/>
                </a:solidFill>
              </a:rPr>
              <a:t> je </a:t>
            </a:r>
            <a:r>
              <a:rPr lang="en-US" sz="2400" b="1" dirty="0" err="1">
                <a:solidFill>
                  <a:srgbClr val="3366FF"/>
                </a:solidFill>
              </a:rPr>
              <a:t>ogen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te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gebruiken</a:t>
            </a:r>
            <a:endParaRPr lang="en-US" sz="2400" dirty="0">
              <a:solidFill>
                <a:srgbClr val="3366FF"/>
              </a:solidFill>
            </a:endParaRPr>
          </a:p>
        </p:txBody>
      </p:sp>
      <p:pic>
        <p:nvPicPr>
          <p:cNvPr id="41987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15/70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2"/>
          <p:cNvSpPr>
            <a:spLocks noChangeArrowheads="1"/>
          </p:cNvSpPr>
          <p:nvPr/>
        </p:nvSpPr>
        <p:spPr bwMode="auto">
          <a:xfrm>
            <a:off x="2209800" y="2487613"/>
            <a:ext cx="1371600" cy="3048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87043" name="Rectangle 15"/>
          <p:cNvSpPr>
            <a:spLocks noChangeArrowheads="1"/>
          </p:cNvSpPr>
          <p:nvPr/>
        </p:nvSpPr>
        <p:spPr bwMode="auto">
          <a:xfrm>
            <a:off x="1981200" y="3159125"/>
            <a:ext cx="2133600" cy="3714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IR             UV                                  </a:t>
            </a:r>
          </a:p>
        </p:txBody>
      </p:sp>
      <p:sp>
        <p:nvSpPr>
          <p:cNvPr id="87044" name="Line 17"/>
          <p:cNvSpPr>
            <a:spLocks noChangeShapeType="1"/>
          </p:cNvSpPr>
          <p:nvPr/>
        </p:nvSpPr>
        <p:spPr bwMode="auto">
          <a:xfrm rot="5400000" flipH="1">
            <a:off x="2057400" y="30210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5" name="Line 32"/>
          <p:cNvSpPr>
            <a:spLocks noChangeShapeType="1"/>
          </p:cNvSpPr>
          <p:nvPr/>
        </p:nvSpPr>
        <p:spPr bwMode="auto">
          <a:xfrm rot="5400000" flipH="1">
            <a:off x="2057400" y="302101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7046" name="Line 33"/>
          <p:cNvSpPr>
            <a:spLocks noChangeShapeType="1"/>
          </p:cNvSpPr>
          <p:nvPr/>
        </p:nvSpPr>
        <p:spPr bwMode="auto">
          <a:xfrm rot="5400000" flipH="1">
            <a:off x="3429000" y="302101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7047" name="Picture 38" descr="Photon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0"/>
              </a:clrFrom>
              <a:clrTo>
                <a:srgbClr val="FAFA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09232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8" name="Picture 39" descr="Photon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0"/>
              </a:clrFrom>
              <a:clrTo>
                <a:srgbClr val="FAFA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14800" y="2036763"/>
            <a:ext cx="804863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9" name="Text Box 42"/>
          <p:cNvSpPr txBox="1">
            <a:spLocks noChangeArrowheads="1"/>
          </p:cNvSpPr>
          <p:nvPr/>
        </p:nvSpPr>
        <p:spPr bwMode="auto">
          <a:xfrm>
            <a:off x="1676400" y="3408363"/>
            <a:ext cx="2819400" cy="40163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</a:rPr>
              <a:t>        </a:t>
            </a:r>
            <a:r>
              <a:rPr lang="en-US" sz="1800" dirty="0"/>
              <a:t>10</a:t>
            </a:r>
            <a:r>
              <a:rPr lang="en-US" sz="1800" baseline="30000" dirty="0"/>
              <a:t>-6</a:t>
            </a:r>
            <a:r>
              <a:rPr lang="en-US" sz="1800" dirty="0"/>
              <a:t> </a:t>
            </a:r>
            <a:r>
              <a:rPr lang="en-US" sz="1800" dirty="0" err="1"/>
              <a:t>m</a:t>
            </a:r>
            <a:r>
              <a:rPr lang="en-US" sz="1800" dirty="0"/>
              <a:t>                                        </a:t>
            </a:r>
          </a:p>
        </p:txBody>
      </p:sp>
      <p:pic>
        <p:nvPicPr>
          <p:cNvPr id="87050" name="Picture 45" descr="EYEB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188" t="10306" r="19749" b="13472"/>
          <a:stretch>
            <a:fillRect/>
          </a:stretch>
        </p:blipFill>
        <p:spPr bwMode="auto">
          <a:xfrm>
            <a:off x="2286000" y="1770063"/>
            <a:ext cx="5746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1" name="Picture 46" descr="EYEB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188" t="10306" r="19749" b="13472"/>
          <a:stretch>
            <a:fillRect/>
          </a:stretch>
        </p:blipFill>
        <p:spPr bwMode="auto">
          <a:xfrm>
            <a:off x="2860675" y="1770063"/>
            <a:ext cx="5746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7052" name="Straight Connector 23"/>
          <p:cNvCxnSpPr>
            <a:cxnSpLocks noChangeShapeType="1"/>
          </p:cNvCxnSpPr>
          <p:nvPr/>
        </p:nvCxnSpPr>
        <p:spPr bwMode="auto">
          <a:xfrm flipV="1">
            <a:off x="469900" y="2798763"/>
            <a:ext cx="41783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</p:cxnSp>
      <p:sp>
        <p:nvSpPr>
          <p:cNvPr id="87053" name="TextBox 26"/>
          <p:cNvSpPr txBox="1">
            <a:spLocks noChangeArrowheads="1"/>
          </p:cNvSpPr>
          <p:nvPr/>
        </p:nvSpPr>
        <p:spPr bwMode="auto">
          <a:xfrm>
            <a:off x="457200" y="533400"/>
            <a:ext cx="240347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1] Kijken met licht</a:t>
            </a:r>
          </a:p>
        </p:txBody>
      </p:sp>
      <p:sp>
        <p:nvSpPr>
          <p:cNvPr id="87054" name="Rectangle 18"/>
          <p:cNvSpPr>
            <a:spLocks noChangeArrowheads="1"/>
          </p:cNvSpPr>
          <p:nvPr/>
        </p:nvSpPr>
        <p:spPr bwMode="auto">
          <a:xfrm>
            <a:off x="381000" y="969963"/>
            <a:ext cx="845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Licht verstrooit aan objecten die groter zijn dan zijn golflengte</a:t>
            </a:r>
            <a:endParaRPr lang="en-US" sz="2000"/>
          </a:p>
        </p:txBody>
      </p:sp>
      <p:sp>
        <p:nvSpPr>
          <p:cNvPr id="87055" name="TextBox 24"/>
          <p:cNvSpPr txBox="1">
            <a:spLocks noChangeArrowheads="1"/>
          </p:cNvSpPr>
          <p:nvPr/>
        </p:nvSpPr>
        <p:spPr bwMode="auto">
          <a:xfrm>
            <a:off x="5334000" y="2395538"/>
            <a:ext cx="36576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/>
              <a:t>Met je oog kan je niks zien</a:t>
            </a:r>
            <a:br>
              <a:rPr lang="nl-NL" sz="2000"/>
            </a:br>
            <a:r>
              <a:rPr lang="nl-NL" sz="2000"/>
              <a:t>dat kleiner is dan 10</a:t>
            </a:r>
            <a:r>
              <a:rPr lang="nl-NL" sz="2000" baseline="30000"/>
              <a:t>-6</a:t>
            </a:r>
            <a:r>
              <a:rPr lang="nl-NL" sz="2000"/>
              <a:t> m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11"/>
          <p:cNvSpPr txBox="1">
            <a:spLocks noChangeArrowheads="1"/>
          </p:cNvSpPr>
          <p:nvPr/>
        </p:nvSpPr>
        <p:spPr bwMode="auto">
          <a:xfrm>
            <a:off x="406400" y="4724400"/>
            <a:ext cx="8737600" cy="163339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/>
              <a:t>Quantummechanica</a:t>
            </a:r>
            <a:r>
              <a:rPr lang="en-US" sz="2000" dirty="0"/>
              <a:t>: </a:t>
            </a:r>
            <a:r>
              <a:rPr lang="en-US" sz="2000" dirty="0" err="1"/>
              <a:t>deeltjes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</a:t>
            </a:r>
            <a:r>
              <a:rPr lang="en-US" sz="2000" dirty="0" err="1" smtClean="0"/>
              <a:t>golven</a:t>
            </a:r>
            <a:r>
              <a:rPr lang="en-US" sz="2000" dirty="0" smtClean="0"/>
              <a:t>. Hoe </a:t>
            </a:r>
            <a:r>
              <a:rPr lang="en-US" sz="2000" dirty="0" err="1" smtClean="0"/>
              <a:t>meer</a:t>
            </a:r>
            <a:r>
              <a:rPr lang="en-US" sz="2000" dirty="0" smtClean="0"/>
              <a:t> </a:t>
            </a:r>
            <a:r>
              <a:rPr lang="en-US" sz="2000" dirty="0" err="1" smtClean="0"/>
              <a:t>energie</a:t>
            </a:r>
            <a:r>
              <a:rPr lang="en-US" sz="2000" dirty="0" smtClean="0"/>
              <a:t> hoe </a:t>
            </a:r>
            <a:r>
              <a:rPr lang="en-US" sz="2000" dirty="0" err="1" smtClean="0"/>
              <a:t>kleiner</a:t>
            </a:r>
            <a:r>
              <a:rPr lang="en-US" sz="2000" dirty="0" smtClean="0"/>
              <a:t>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dirty="0" err="1">
                <a:sym typeface="Wingdings" charset="2"/>
              </a:rPr>
              <a:t>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microscoop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voor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zeer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kleine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afstanden</a:t>
            </a:r>
            <a:r>
              <a:rPr lang="en-US" sz="2000" dirty="0">
                <a:sym typeface="Wingdings" charset="2"/>
              </a:rPr>
              <a:t>:</a:t>
            </a:r>
            <a:br>
              <a:rPr lang="en-US" sz="2000" dirty="0">
                <a:sym typeface="Wingdings" charset="2"/>
              </a:rPr>
            </a:br>
            <a:r>
              <a:rPr lang="en-US" sz="2000" dirty="0">
                <a:sym typeface="Wingdings" charset="2"/>
              </a:rPr>
              <a:t>    - </a:t>
            </a:r>
            <a:r>
              <a:rPr lang="en-US" sz="2000" dirty="0" err="1">
                <a:sym typeface="Wingdings" charset="2"/>
              </a:rPr>
              <a:t>klein</a:t>
            </a:r>
            <a:r>
              <a:rPr lang="en-US" sz="2000" dirty="0">
                <a:sym typeface="Wingdings" charset="2"/>
              </a:rPr>
              <a:t>:    </a:t>
            </a:r>
            <a:r>
              <a:rPr lang="en-US" sz="2000" dirty="0" err="1">
                <a:sym typeface="Wingdings" charset="2"/>
              </a:rPr>
              <a:t>elektronen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microscoop</a:t>
            </a:r>
            <a:r>
              <a:rPr lang="en-US" sz="2000" dirty="0">
                <a:sym typeface="Wingdings" charset="2"/>
              </a:rPr>
              <a:t/>
            </a:r>
            <a:br>
              <a:rPr lang="en-US" sz="2000" dirty="0">
                <a:sym typeface="Wingdings" charset="2"/>
              </a:rPr>
            </a:br>
            <a:r>
              <a:rPr lang="en-US" sz="2000" dirty="0">
                <a:sym typeface="Wingdings" charset="2"/>
              </a:rPr>
              <a:t>    - </a:t>
            </a:r>
            <a:r>
              <a:rPr lang="en-US" sz="2000" dirty="0" err="1">
                <a:sym typeface="Wingdings" charset="2"/>
              </a:rPr>
              <a:t>kleinst</a:t>
            </a:r>
            <a:r>
              <a:rPr lang="en-US" sz="2000" dirty="0">
                <a:sym typeface="Wingdings" charset="2"/>
              </a:rPr>
              <a:t>:  </a:t>
            </a:r>
            <a:r>
              <a:rPr lang="en-US" sz="2000" dirty="0" err="1">
                <a:sym typeface="Wingdings" charset="2"/>
              </a:rPr>
              <a:t>protonen</a:t>
            </a:r>
            <a:r>
              <a:rPr lang="en-US" sz="2000" dirty="0">
                <a:sym typeface="Wingdings" charset="2"/>
              </a:rPr>
              <a:t> </a:t>
            </a:r>
            <a:r>
              <a:rPr lang="en-US" sz="2000" dirty="0" err="1">
                <a:sym typeface="Wingdings" charset="2"/>
              </a:rPr>
              <a:t>micsoscoop</a:t>
            </a:r>
            <a:endParaRPr lang="en-US" sz="2000" dirty="0">
              <a:sym typeface="Symbol" charset="2"/>
            </a:endParaRPr>
          </a:p>
        </p:txBody>
      </p:sp>
      <p:sp>
        <p:nvSpPr>
          <p:cNvPr id="47108" name="Rectangle 12"/>
          <p:cNvSpPr>
            <a:spLocks noChangeArrowheads="1"/>
          </p:cNvSpPr>
          <p:nvPr/>
        </p:nvSpPr>
        <p:spPr bwMode="auto">
          <a:xfrm>
            <a:off x="2209800" y="2487613"/>
            <a:ext cx="1371600" cy="304800"/>
          </a:xfrm>
          <a:prstGeom prst="rect">
            <a:avLst/>
          </a:prstGeom>
          <a:gradFill rotWithShape="1">
            <a:gsLst>
              <a:gs pos="0">
                <a:srgbClr val="A603AB"/>
              </a:gs>
              <a:gs pos="12000">
                <a:srgbClr val="E81766"/>
              </a:gs>
              <a:gs pos="27000">
                <a:srgbClr val="EE3F17"/>
              </a:gs>
              <a:gs pos="48000">
                <a:srgbClr val="FFFF00"/>
              </a:gs>
              <a:gs pos="64999">
                <a:srgbClr val="1A8D48"/>
              </a:gs>
              <a:gs pos="78999">
                <a:srgbClr val="0819FB"/>
              </a:gs>
              <a:gs pos="100000">
                <a:srgbClr val="A603AB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7109" name="Rectangle 15"/>
          <p:cNvSpPr>
            <a:spLocks noChangeArrowheads="1"/>
          </p:cNvSpPr>
          <p:nvPr/>
        </p:nvSpPr>
        <p:spPr bwMode="auto">
          <a:xfrm>
            <a:off x="1981200" y="3159125"/>
            <a:ext cx="6477000" cy="371475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IR             UV                                  R</a:t>
            </a:r>
            <a:r>
              <a:rPr lang="en-US" sz="1800" b="1">
                <a:ea typeface="Arial" charset="0"/>
                <a:cs typeface="Arial" charset="0"/>
              </a:rPr>
              <a:t>ö</a:t>
            </a:r>
            <a:r>
              <a:rPr lang="en-US" sz="1800" b="1"/>
              <a:t>ntgen </a:t>
            </a:r>
          </a:p>
        </p:txBody>
      </p:sp>
      <p:sp>
        <p:nvSpPr>
          <p:cNvPr id="47110" name="Line 17"/>
          <p:cNvSpPr>
            <a:spLocks noChangeShapeType="1"/>
          </p:cNvSpPr>
          <p:nvPr/>
        </p:nvSpPr>
        <p:spPr bwMode="auto">
          <a:xfrm rot="5400000" flipH="1">
            <a:off x="2057400" y="3021013"/>
            <a:ext cx="304800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11" name="Text Box 31"/>
          <p:cNvSpPr txBox="1">
            <a:spLocks noChangeArrowheads="1"/>
          </p:cNvSpPr>
          <p:nvPr/>
        </p:nvSpPr>
        <p:spPr bwMode="auto">
          <a:xfrm>
            <a:off x="7620000" y="2854325"/>
            <a:ext cx="1524000" cy="401638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FF00"/>
                </a:solidFill>
                <a:sym typeface="Wingdings" charset="2"/>
              </a:rPr>
              <a:t> </a:t>
            </a:r>
            <a:r>
              <a:rPr lang="en-US" sz="2000">
                <a:solidFill>
                  <a:srgbClr val="FFFF00"/>
                </a:solidFill>
                <a:sym typeface="Symbol" charset="2"/>
              </a:rPr>
              <a:t>Energie</a:t>
            </a:r>
          </a:p>
        </p:txBody>
      </p:sp>
      <p:sp>
        <p:nvSpPr>
          <p:cNvPr id="47112" name="Line 32"/>
          <p:cNvSpPr>
            <a:spLocks noChangeShapeType="1"/>
          </p:cNvSpPr>
          <p:nvPr/>
        </p:nvSpPr>
        <p:spPr bwMode="auto">
          <a:xfrm rot="5400000" flipH="1">
            <a:off x="2057400" y="302101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13" name="Line 33"/>
          <p:cNvSpPr>
            <a:spLocks noChangeShapeType="1"/>
          </p:cNvSpPr>
          <p:nvPr/>
        </p:nvSpPr>
        <p:spPr bwMode="auto">
          <a:xfrm rot="5400000" flipH="1">
            <a:off x="3429000" y="3021013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7114" name="Picture 38" descr="Photon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AF0"/>
              </a:clrFrom>
              <a:clrTo>
                <a:srgbClr val="FAFA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092325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Picture 39" descr="Photon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0"/>
              </a:clrFrom>
              <a:clrTo>
                <a:srgbClr val="FAFA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34338" y="2125663"/>
            <a:ext cx="804862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Text Box 42"/>
          <p:cNvSpPr txBox="1">
            <a:spLocks noChangeArrowheads="1"/>
          </p:cNvSpPr>
          <p:nvPr/>
        </p:nvSpPr>
        <p:spPr bwMode="auto">
          <a:xfrm>
            <a:off x="1752600" y="3408363"/>
            <a:ext cx="7162800" cy="401637"/>
          </a:xfrm>
          <a:prstGeom prst="rect">
            <a:avLst/>
          </a:prstGeom>
          <a:noFill/>
          <a:ln w="19050">
            <a:noFill/>
            <a:miter lim="800000"/>
            <a:headEnd type="none" w="lg" len="lg"/>
            <a:tailEnd type="none" w="lg" len="lg"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chemeClr val="bg1"/>
                </a:solidFill>
              </a:rPr>
              <a:t>       </a:t>
            </a:r>
            <a:r>
              <a:rPr lang="en-US" sz="1800" dirty="0"/>
              <a:t>10</a:t>
            </a:r>
            <a:r>
              <a:rPr lang="en-US" sz="1800" baseline="30000" dirty="0"/>
              <a:t>-6</a:t>
            </a:r>
            <a:r>
              <a:rPr lang="en-US" sz="1800" dirty="0"/>
              <a:t> </a:t>
            </a:r>
            <a:r>
              <a:rPr lang="en-US" sz="1800" dirty="0" err="1"/>
              <a:t>m</a:t>
            </a:r>
            <a:r>
              <a:rPr lang="en-US" sz="1800" dirty="0"/>
              <a:t>                                         10</a:t>
            </a:r>
            <a:r>
              <a:rPr lang="en-US" sz="1800" baseline="30000" dirty="0"/>
              <a:t>-11</a:t>
            </a:r>
            <a:r>
              <a:rPr lang="en-US" sz="1800" dirty="0"/>
              <a:t> </a:t>
            </a:r>
            <a:r>
              <a:rPr lang="en-US" sz="1800" dirty="0" err="1"/>
              <a:t>m</a:t>
            </a:r>
            <a:endParaRPr lang="en-US" sz="1800" dirty="0"/>
          </a:p>
        </p:txBody>
      </p:sp>
      <p:cxnSp>
        <p:nvCxnSpPr>
          <p:cNvPr id="47119" name="Straight Connector 23"/>
          <p:cNvCxnSpPr>
            <a:cxnSpLocks noChangeShapeType="1"/>
          </p:cNvCxnSpPr>
          <p:nvPr/>
        </p:nvCxnSpPr>
        <p:spPr bwMode="auto">
          <a:xfrm>
            <a:off x="469900" y="2801938"/>
            <a:ext cx="838200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none" w="lg" len="lg"/>
          </a:ln>
        </p:spPr>
      </p:cxnSp>
      <p:sp>
        <p:nvSpPr>
          <p:cNvPr id="47123" name="Line 32"/>
          <p:cNvSpPr>
            <a:spLocks noChangeShapeType="1"/>
          </p:cNvSpPr>
          <p:nvPr/>
        </p:nvSpPr>
        <p:spPr bwMode="auto">
          <a:xfrm rot="5400000" flipH="1">
            <a:off x="6705600" y="3006725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triangle" w="lg" len="lg"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7125" name="TextBox 27"/>
          <p:cNvSpPr txBox="1">
            <a:spLocks noChangeArrowheads="1"/>
          </p:cNvSpPr>
          <p:nvPr/>
        </p:nvSpPr>
        <p:spPr bwMode="auto">
          <a:xfrm>
            <a:off x="457200" y="4171950"/>
            <a:ext cx="28956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2] Kijken met deeltjes</a:t>
            </a:r>
          </a:p>
        </p:txBody>
      </p:sp>
      <p:sp>
        <p:nvSpPr>
          <p:cNvPr id="47126" name="Rectangle 18"/>
          <p:cNvSpPr>
            <a:spLocks noChangeArrowheads="1"/>
          </p:cNvSpPr>
          <p:nvPr/>
        </p:nvSpPr>
        <p:spPr bwMode="auto">
          <a:xfrm>
            <a:off x="381000" y="969963"/>
            <a:ext cx="830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Licht verstrooit aan objecten die groter zijn dan zijn golflengte.</a:t>
            </a:r>
            <a:endParaRPr lang="en-US" sz="2000"/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457200" y="533400"/>
            <a:ext cx="2403475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 dirty="0">
                <a:solidFill>
                  <a:srgbClr val="0070C0"/>
                </a:solidFill>
              </a:rPr>
              <a:t>1] </a:t>
            </a:r>
            <a:r>
              <a:rPr lang="en-US" sz="2000" b="1" dirty="0" err="1">
                <a:solidFill>
                  <a:srgbClr val="0070C0"/>
                </a:solidFill>
              </a:rPr>
              <a:t>Kijken</a:t>
            </a:r>
            <a:r>
              <a:rPr lang="en-US" sz="2000" b="1" dirty="0">
                <a:solidFill>
                  <a:srgbClr val="0070C0"/>
                </a:solidFill>
              </a:rPr>
              <a:t> met </a:t>
            </a:r>
            <a:r>
              <a:rPr lang="en-US" sz="2000" b="1" dirty="0" err="1">
                <a:solidFill>
                  <a:srgbClr val="0070C0"/>
                </a:solidFill>
              </a:rPr>
              <a:t>licht</a:t>
            </a:r>
            <a:endParaRPr lang="en-US" sz="2000" b="1" dirty="0">
              <a:solidFill>
                <a:srgbClr val="0070C0"/>
              </a:solidFill>
            </a:endParaRPr>
          </a:p>
        </p:txBody>
      </p:sp>
      <p:pic>
        <p:nvPicPr>
          <p:cNvPr id="23" name="Picture 45" descr="EYEB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188" t="10306" r="19749" b="13472"/>
          <a:stretch>
            <a:fillRect/>
          </a:stretch>
        </p:blipFill>
        <p:spPr bwMode="auto">
          <a:xfrm>
            <a:off x="2286000" y="1770063"/>
            <a:ext cx="5746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6" descr="EYEBALL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1188" t="10306" r="19749" b="13472"/>
          <a:stretch>
            <a:fillRect/>
          </a:stretch>
        </p:blipFill>
        <p:spPr bwMode="auto">
          <a:xfrm>
            <a:off x="2860675" y="1770063"/>
            <a:ext cx="57467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val 4"/>
          <p:cNvSpPr>
            <a:spLocks noChangeArrowheads="1"/>
          </p:cNvSpPr>
          <p:nvPr/>
        </p:nvSpPr>
        <p:spPr bwMode="auto">
          <a:xfrm>
            <a:off x="3810000" y="2754313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4035" name="TextBox 5"/>
          <p:cNvSpPr txBox="1">
            <a:spLocks noChangeArrowheads="1"/>
          </p:cNvSpPr>
          <p:nvPr/>
        </p:nvSpPr>
        <p:spPr bwMode="auto">
          <a:xfrm>
            <a:off x="3657600" y="2220913"/>
            <a:ext cx="1676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/>
              <a:t>bovenaanzicht</a:t>
            </a:r>
          </a:p>
        </p:txBody>
      </p:sp>
      <p:sp>
        <p:nvSpPr>
          <p:cNvPr id="44036" name="Oval 6"/>
          <p:cNvSpPr>
            <a:spLocks noChangeArrowheads="1"/>
          </p:cNvSpPr>
          <p:nvPr/>
        </p:nvSpPr>
        <p:spPr bwMode="auto">
          <a:xfrm>
            <a:off x="2514600" y="3287713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4037" name="Straight Arrow Connector 15"/>
          <p:cNvCxnSpPr>
            <a:cxnSpLocks noChangeShapeType="1"/>
          </p:cNvCxnSpPr>
          <p:nvPr/>
        </p:nvCxnSpPr>
        <p:spPr bwMode="auto">
          <a:xfrm rot="16200000" flipH="1">
            <a:off x="2818606" y="3212307"/>
            <a:ext cx="1587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038" name="Oval 16"/>
          <p:cNvSpPr>
            <a:spLocks noChangeArrowheads="1"/>
          </p:cNvSpPr>
          <p:nvPr/>
        </p:nvSpPr>
        <p:spPr bwMode="auto">
          <a:xfrm>
            <a:off x="2667000" y="3440113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4039" name="Straight Arrow Connector 17"/>
          <p:cNvCxnSpPr>
            <a:cxnSpLocks noChangeShapeType="1"/>
          </p:cNvCxnSpPr>
          <p:nvPr/>
        </p:nvCxnSpPr>
        <p:spPr bwMode="auto">
          <a:xfrm rot="16200000" flipH="1">
            <a:off x="2971006" y="3364707"/>
            <a:ext cx="1587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040" name="Oval 18"/>
          <p:cNvSpPr>
            <a:spLocks noChangeArrowheads="1"/>
          </p:cNvSpPr>
          <p:nvPr/>
        </p:nvSpPr>
        <p:spPr bwMode="auto">
          <a:xfrm>
            <a:off x="2819400" y="3135313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4041" name="Straight Arrow Connector 19"/>
          <p:cNvCxnSpPr>
            <a:cxnSpLocks noChangeShapeType="1"/>
          </p:cNvCxnSpPr>
          <p:nvPr/>
        </p:nvCxnSpPr>
        <p:spPr bwMode="auto">
          <a:xfrm rot="16200000" flipH="1">
            <a:off x="3123406" y="3059907"/>
            <a:ext cx="1587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4042" name="Oval 20"/>
          <p:cNvSpPr>
            <a:spLocks noChangeArrowheads="1"/>
          </p:cNvSpPr>
          <p:nvPr/>
        </p:nvSpPr>
        <p:spPr bwMode="auto">
          <a:xfrm>
            <a:off x="2895600" y="3592513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4043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3199606" y="3517107"/>
            <a:ext cx="1587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27" name="TextBox 26"/>
          <p:cNvSpPr txBox="1"/>
          <p:nvPr/>
        </p:nvSpPr>
        <p:spPr>
          <a:xfrm>
            <a:off x="4343400" y="3212068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4047" name="TextBox 47"/>
          <p:cNvSpPr txBox="1">
            <a:spLocks noChangeArrowheads="1"/>
          </p:cNvSpPr>
          <p:nvPr/>
        </p:nvSpPr>
        <p:spPr bwMode="auto">
          <a:xfrm>
            <a:off x="2895600" y="4887913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/>
              <a:t>Hoe </a:t>
            </a:r>
            <a:r>
              <a:rPr lang="en-US" sz="2400" dirty="0" err="1"/>
              <a:t>ketsen</a:t>
            </a:r>
            <a:r>
              <a:rPr lang="en-US" sz="2400" dirty="0"/>
              <a:t> de </a:t>
            </a:r>
            <a:r>
              <a:rPr lang="en-US" sz="2400" dirty="0" err="1"/>
              <a:t>kogels</a:t>
            </a:r>
            <a:r>
              <a:rPr lang="en-US" sz="2400" dirty="0"/>
              <a:t> </a:t>
            </a:r>
            <a:r>
              <a:rPr lang="en-US" sz="2400" dirty="0" err="1"/>
              <a:t>af</a:t>
            </a:r>
            <a:r>
              <a:rPr lang="en-US" sz="2400" dirty="0"/>
              <a:t> ?</a:t>
            </a:r>
          </a:p>
        </p:txBody>
      </p:sp>
      <p:sp>
        <p:nvSpPr>
          <p:cNvPr id="44048" name="TextBox 76"/>
          <p:cNvSpPr txBox="1">
            <a:spLocks noChangeArrowheads="1"/>
          </p:cNvSpPr>
          <p:nvPr/>
        </p:nvSpPr>
        <p:spPr bwMode="auto">
          <a:xfrm>
            <a:off x="838200" y="312738"/>
            <a:ext cx="8077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 err="1">
                <a:solidFill>
                  <a:srgbClr val="FFFFFF"/>
                </a:solidFill>
              </a:rPr>
              <a:t>onbekend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voorwerp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achter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een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gordijn</a:t>
            </a:r>
            <a:endParaRPr lang="en-US" sz="2400" dirty="0">
              <a:solidFill>
                <a:srgbClr val="FFFFFF"/>
              </a:solidFill>
            </a:endParaRPr>
          </a:p>
          <a:p>
            <a:pPr>
              <a:buFontTx/>
              <a:buNone/>
            </a:pPr>
            <a:r>
              <a:rPr lang="en-US" sz="2400" dirty="0">
                <a:solidFill>
                  <a:srgbClr val="FFFFFF"/>
                </a:solidFill>
              </a:rPr>
              <a:t>… en 100 </a:t>
            </a:r>
            <a:r>
              <a:rPr lang="en-US" sz="2400" dirty="0" err="1">
                <a:solidFill>
                  <a:srgbClr val="FFFFFF"/>
                </a:solidFill>
              </a:rPr>
              <a:t>kogeltjes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Nobel_Prize_Med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-537667"/>
            <a:ext cx="4495800" cy="4423867"/>
          </a:xfrm>
          <a:prstGeom prst="rect">
            <a:avLst/>
          </a:prstGeom>
        </p:spPr>
      </p:pic>
      <p:pic>
        <p:nvPicPr>
          <p:cNvPr id="5" name="Picture 4" descr="People_Engler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224579"/>
            <a:ext cx="2641600" cy="3735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People_Higg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224578"/>
            <a:ext cx="2641600" cy="3735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295400" y="6110779"/>
            <a:ext cx="2570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François </a:t>
            </a:r>
            <a:r>
              <a:rPr lang="en-US" sz="2000" i="1" dirty="0" err="1" smtClean="0"/>
              <a:t>Englert</a:t>
            </a:r>
            <a:endParaRPr lang="en-US" sz="20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84800" y="6106314"/>
            <a:ext cx="210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Peter Higgs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60400" y="609600"/>
            <a:ext cx="497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Nobelprijs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natuurkunde</a:t>
            </a:r>
            <a:r>
              <a:rPr lang="en-US" sz="2800" dirty="0" smtClean="0">
                <a:solidFill>
                  <a:schemeClr val="bg1"/>
                </a:solidFill>
              </a:rPr>
              <a:t> 2013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0400" y="1143000"/>
            <a:ext cx="497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“</a:t>
            </a:r>
            <a:r>
              <a:rPr lang="en-US" i="1" dirty="0" err="1" smtClean="0">
                <a:solidFill>
                  <a:srgbClr val="FFFFFF"/>
                </a:solidFill>
              </a:rPr>
              <a:t>Er</a:t>
            </a:r>
            <a:r>
              <a:rPr lang="en-US" i="1" dirty="0" smtClean="0">
                <a:solidFill>
                  <a:srgbClr val="FFFFFF"/>
                </a:solidFill>
              </a:rPr>
              <a:t> is </a:t>
            </a:r>
            <a:r>
              <a:rPr lang="en-US" i="1" dirty="0" err="1" smtClean="0">
                <a:solidFill>
                  <a:srgbClr val="FFFFFF"/>
                </a:solidFill>
              </a:rPr>
              <a:t>een</a:t>
            </a:r>
            <a:r>
              <a:rPr lang="en-US" i="1" dirty="0" smtClean="0">
                <a:solidFill>
                  <a:srgbClr val="FFFFFF"/>
                </a:solidFill>
              </a:rPr>
              <a:t> Higgs </a:t>
            </a:r>
            <a:r>
              <a:rPr lang="en-US" i="1" dirty="0" err="1" smtClean="0">
                <a:solidFill>
                  <a:srgbClr val="FFFFFF"/>
                </a:solidFill>
              </a:rPr>
              <a:t>veld</a:t>
            </a:r>
            <a:r>
              <a:rPr lang="en-US" i="1" dirty="0" smtClean="0">
                <a:solidFill>
                  <a:srgbClr val="FFFFFF"/>
                </a:solidFill>
              </a:rPr>
              <a:t> in het vacuum”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val 27"/>
          <p:cNvSpPr>
            <a:spLocks noChangeArrowheads="1"/>
          </p:cNvSpPr>
          <p:nvPr/>
        </p:nvSpPr>
        <p:spPr bwMode="auto">
          <a:xfrm>
            <a:off x="1600200" y="9144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9" name="TextBox 28"/>
          <p:cNvSpPr txBox="1"/>
          <p:nvPr/>
        </p:nvSpPr>
        <p:spPr>
          <a:xfrm>
            <a:off x="2133600" y="13716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5062" name="Oval 29"/>
          <p:cNvSpPr>
            <a:spLocks noChangeArrowheads="1"/>
          </p:cNvSpPr>
          <p:nvPr/>
        </p:nvSpPr>
        <p:spPr bwMode="auto">
          <a:xfrm>
            <a:off x="457200" y="1447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63" name="Straight Arrow Connector 30"/>
          <p:cNvCxnSpPr>
            <a:cxnSpLocks noChangeShapeType="1"/>
          </p:cNvCxnSpPr>
          <p:nvPr/>
        </p:nvCxnSpPr>
        <p:spPr bwMode="auto">
          <a:xfrm rot="16200000" flipH="1">
            <a:off x="761206" y="1372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64" name="Oval 31"/>
          <p:cNvSpPr>
            <a:spLocks noChangeArrowheads="1"/>
          </p:cNvSpPr>
          <p:nvPr/>
        </p:nvSpPr>
        <p:spPr bwMode="auto">
          <a:xfrm>
            <a:off x="609600" y="1600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65" name="Straight Arrow Connector 32"/>
          <p:cNvCxnSpPr>
            <a:cxnSpLocks noChangeShapeType="1"/>
          </p:cNvCxnSpPr>
          <p:nvPr/>
        </p:nvCxnSpPr>
        <p:spPr bwMode="auto">
          <a:xfrm rot="16200000" flipH="1">
            <a:off x="913606" y="1524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66" name="Oval 33"/>
          <p:cNvSpPr>
            <a:spLocks noChangeArrowheads="1"/>
          </p:cNvSpPr>
          <p:nvPr/>
        </p:nvSpPr>
        <p:spPr bwMode="auto">
          <a:xfrm>
            <a:off x="762000" y="1295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67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1066006" y="1219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68" name="Oval 35"/>
          <p:cNvSpPr>
            <a:spLocks noChangeArrowheads="1"/>
          </p:cNvSpPr>
          <p:nvPr/>
        </p:nvSpPr>
        <p:spPr bwMode="auto">
          <a:xfrm>
            <a:off x="838200" y="1752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69" name="Straight Arrow Connector 36"/>
          <p:cNvCxnSpPr>
            <a:cxnSpLocks noChangeShapeType="1"/>
          </p:cNvCxnSpPr>
          <p:nvPr/>
        </p:nvCxnSpPr>
        <p:spPr bwMode="auto">
          <a:xfrm rot="16200000" flipH="1">
            <a:off x="1142206" y="1677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70" name="Oval 37"/>
          <p:cNvSpPr>
            <a:spLocks noChangeArrowheads="1"/>
          </p:cNvSpPr>
          <p:nvPr/>
        </p:nvSpPr>
        <p:spPr bwMode="auto">
          <a:xfrm>
            <a:off x="1600200" y="38862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9" name="TextBox 38"/>
          <p:cNvSpPr txBox="1"/>
          <p:nvPr/>
        </p:nvSpPr>
        <p:spPr>
          <a:xfrm>
            <a:off x="2133600" y="43434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5074" name="Oval 39"/>
          <p:cNvSpPr>
            <a:spLocks noChangeArrowheads="1"/>
          </p:cNvSpPr>
          <p:nvPr/>
        </p:nvSpPr>
        <p:spPr bwMode="auto">
          <a:xfrm>
            <a:off x="457200" y="4419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75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761206" y="4344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76" name="Oval 41"/>
          <p:cNvSpPr>
            <a:spLocks noChangeArrowheads="1"/>
          </p:cNvSpPr>
          <p:nvPr/>
        </p:nvSpPr>
        <p:spPr bwMode="auto">
          <a:xfrm>
            <a:off x="609600" y="45720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77" name="Straight Arrow Connector 42"/>
          <p:cNvCxnSpPr>
            <a:cxnSpLocks noChangeShapeType="1"/>
          </p:cNvCxnSpPr>
          <p:nvPr/>
        </p:nvCxnSpPr>
        <p:spPr bwMode="auto">
          <a:xfrm rot="16200000" flipH="1">
            <a:off x="913606" y="44965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78" name="Oval 43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79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1066006" y="4191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80" name="Oval 45"/>
          <p:cNvSpPr>
            <a:spLocks noChangeArrowheads="1"/>
          </p:cNvSpPr>
          <p:nvPr/>
        </p:nvSpPr>
        <p:spPr bwMode="auto">
          <a:xfrm>
            <a:off x="838200" y="4724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81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1142206" y="4648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82" name="Oval 48"/>
          <p:cNvSpPr>
            <a:spLocks noChangeArrowheads="1"/>
          </p:cNvSpPr>
          <p:nvPr/>
        </p:nvSpPr>
        <p:spPr bwMode="auto">
          <a:xfrm>
            <a:off x="5638800" y="9144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0" name="TextBox 49"/>
          <p:cNvSpPr txBox="1"/>
          <p:nvPr/>
        </p:nvSpPr>
        <p:spPr>
          <a:xfrm>
            <a:off x="6172200" y="13716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5086" name="Oval 58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87" name="Straight Arrow Connector 59"/>
          <p:cNvCxnSpPr>
            <a:cxnSpLocks noChangeShapeType="1"/>
          </p:cNvCxnSpPr>
          <p:nvPr/>
        </p:nvCxnSpPr>
        <p:spPr bwMode="auto">
          <a:xfrm rot="16200000" flipH="1">
            <a:off x="7847806" y="1372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88" name="Oval 60"/>
          <p:cNvSpPr>
            <a:spLocks noChangeArrowheads="1"/>
          </p:cNvSpPr>
          <p:nvPr/>
        </p:nvSpPr>
        <p:spPr bwMode="auto">
          <a:xfrm>
            <a:off x="7696200" y="1600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89" name="Straight Arrow Connector 61"/>
          <p:cNvCxnSpPr>
            <a:cxnSpLocks noChangeShapeType="1"/>
          </p:cNvCxnSpPr>
          <p:nvPr/>
        </p:nvCxnSpPr>
        <p:spPr bwMode="auto">
          <a:xfrm rot="16200000" flipH="1">
            <a:off x="8000206" y="1524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90" name="Oval 62"/>
          <p:cNvSpPr>
            <a:spLocks noChangeArrowheads="1"/>
          </p:cNvSpPr>
          <p:nvPr/>
        </p:nvSpPr>
        <p:spPr bwMode="auto">
          <a:xfrm>
            <a:off x="7848600" y="1295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91" name="Straight Arrow Connector 63"/>
          <p:cNvCxnSpPr>
            <a:cxnSpLocks noChangeShapeType="1"/>
          </p:cNvCxnSpPr>
          <p:nvPr/>
        </p:nvCxnSpPr>
        <p:spPr bwMode="auto">
          <a:xfrm rot="16200000" flipH="1">
            <a:off x="8152606" y="1219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92" name="Oval 64"/>
          <p:cNvSpPr>
            <a:spLocks noChangeArrowheads="1"/>
          </p:cNvSpPr>
          <p:nvPr/>
        </p:nvSpPr>
        <p:spPr bwMode="auto">
          <a:xfrm>
            <a:off x="7924800" y="1752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5093" name="Straight Arrow Connector 65"/>
          <p:cNvCxnSpPr>
            <a:cxnSpLocks noChangeShapeType="1"/>
          </p:cNvCxnSpPr>
          <p:nvPr/>
        </p:nvCxnSpPr>
        <p:spPr bwMode="auto">
          <a:xfrm rot="16200000" flipH="1">
            <a:off x="8228806" y="1677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5094" name="Oval 66"/>
          <p:cNvSpPr>
            <a:spLocks noChangeArrowheads="1"/>
          </p:cNvSpPr>
          <p:nvPr/>
        </p:nvSpPr>
        <p:spPr bwMode="auto">
          <a:xfrm>
            <a:off x="5638800" y="38862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8" name="TextBox 67"/>
          <p:cNvSpPr txBox="1"/>
          <p:nvPr/>
        </p:nvSpPr>
        <p:spPr>
          <a:xfrm>
            <a:off x="6172200" y="43434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 rot="5400000">
            <a:off x="5981700" y="5676900"/>
            <a:ext cx="838200" cy="609600"/>
            <a:chOff x="4495800" y="4267200"/>
            <a:chExt cx="838200" cy="609600"/>
          </a:xfrm>
        </p:grpSpPr>
        <p:sp>
          <p:nvSpPr>
            <p:cNvPr id="45103" name="Oval 68"/>
            <p:cNvSpPr>
              <a:spLocks noChangeArrowheads="1"/>
            </p:cNvSpPr>
            <p:nvPr/>
          </p:nvSpPr>
          <p:spPr bwMode="auto">
            <a:xfrm>
              <a:off x="4495800" y="4419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5104" name="Straight Arrow Connector 69"/>
            <p:cNvCxnSpPr>
              <a:cxnSpLocks noChangeShapeType="1"/>
            </p:cNvCxnSpPr>
            <p:nvPr/>
          </p:nvCxnSpPr>
          <p:spPr bwMode="auto">
            <a:xfrm rot="16200000" flipH="1">
              <a:off x="4799806" y="4344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5105" name="Oval 70"/>
            <p:cNvSpPr>
              <a:spLocks noChangeArrowheads="1"/>
            </p:cNvSpPr>
            <p:nvPr/>
          </p:nvSpPr>
          <p:spPr bwMode="auto">
            <a:xfrm>
              <a:off x="46482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5106" name="Straight Arrow Connector 71"/>
            <p:cNvCxnSpPr>
              <a:cxnSpLocks noChangeShapeType="1"/>
            </p:cNvCxnSpPr>
            <p:nvPr/>
          </p:nvCxnSpPr>
          <p:spPr bwMode="auto">
            <a:xfrm rot="16200000" flipH="1">
              <a:off x="4952206" y="4496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5107" name="Oval 72"/>
            <p:cNvSpPr>
              <a:spLocks noChangeArrowheads="1"/>
            </p:cNvSpPr>
            <p:nvPr/>
          </p:nvSpPr>
          <p:spPr bwMode="auto">
            <a:xfrm>
              <a:off x="4800600" y="4267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5108" name="Straight Arrow Connector 73"/>
            <p:cNvCxnSpPr>
              <a:cxnSpLocks noChangeShapeType="1"/>
            </p:cNvCxnSpPr>
            <p:nvPr/>
          </p:nvCxnSpPr>
          <p:spPr bwMode="auto">
            <a:xfrm rot="16200000" flipH="1">
              <a:off x="5104606" y="4191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5109" name="Oval 74"/>
            <p:cNvSpPr>
              <a:spLocks noChangeArrowheads="1"/>
            </p:cNvSpPr>
            <p:nvPr/>
          </p:nvSpPr>
          <p:spPr bwMode="auto">
            <a:xfrm>
              <a:off x="48768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5110" name="Straight Arrow Connector 75"/>
            <p:cNvCxnSpPr>
              <a:cxnSpLocks noChangeShapeType="1"/>
            </p:cNvCxnSpPr>
            <p:nvPr/>
          </p:nvCxnSpPr>
          <p:spPr bwMode="auto">
            <a:xfrm rot="16200000" flipH="1">
              <a:off x="5180806" y="46489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5099" name="TextBox 54"/>
          <p:cNvSpPr txBox="1">
            <a:spLocks noChangeArrowheads="1"/>
          </p:cNvSpPr>
          <p:nvPr/>
        </p:nvSpPr>
        <p:spPr bwMode="auto">
          <a:xfrm>
            <a:off x="457200" y="228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Situatie 1</a:t>
            </a:r>
          </a:p>
        </p:txBody>
      </p:sp>
      <p:sp>
        <p:nvSpPr>
          <p:cNvPr id="45100" name="TextBox 55"/>
          <p:cNvSpPr txBox="1">
            <a:spLocks noChangeArrowheads="1"/>
          </p:cNvSpPr>
          <p:nvPr/>
        </p:nvSpPr>
        <p:spPr bwMode="auto">
          <a:xfrm>
            <a:off x="457200" y="328771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Situatie 2</a:t>
            </a:r>
          </a:p>
        </p:txBody>
      </p:sp>
      <p:cxnSp>
        <p:nvCxnSpPr>
          <p:cNvPr id="45101" name="Straight Connector 57"/>
          <p:cNvCxnSpPr>
            <a:cxnSpLocks noChangeShapeType="1"/>
          </p:cNvCxnSpPr>
          <p:nvPr/>
        </p:nvCxnSpPr>
        <p:spPr bwMode="auto">
          <a:xfrm rot="5400000">
            <a:off x="3351213" y="1600200"/>
            <a:ext cx="1830388" cy="1587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45102" name="Straight Connector 77"/>
          <p:cNvCxnSpPr>
            <a:cxnSpLocks noChangeShapeType="1"/>
          </p:cNvCxnSpPr>
          <p:nvPr/>
        </p:nvCxnSpPr>
        <p:spPr bwMode="auto">
          <a:xfrm rot="5400000">
            <a:off x="3352800" y="4646613"/>
            <a:ext cx="1830387" cy="1588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val 27"/>
          <p:cNvSpPr>
            <a:spLocks noChangeArrowheads="1"/>
          </p:cNvSpPr>
          <p:nvPr/>
        </p:nvSpPr>
        <p:spPr bwMode="auto">
          <a:xfrm>
            <a:off x="1600200" y="9144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9" name="TextBox 28"/>
          <p:cNvSpPr txBox="1"/>
          <p:nvPr/>
        </p:nvSpPr>
        <p:spPr>
          <a:xfrm>
            <a:off x="2133600" y="13716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086" name="Oval 29"/>
          <p:cNvSpPr>
            <a:spLocks noChangeArrowheads="1"/>
          </p:cNvSpPr>
          <p:nvPr/>
        </p:nvSpPr>
        <p:spPr bwMode="auto">
          <a:xfrm>
            <a:off x="457200" y="1447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087" name="Straight Arrow Connector 30"/>
          <p:cNvCxnSpPr>
            <a:cxnSpLocks noChangeShapeType="1"/>
          </p:cNvCxnSpPr>
          <p:nvPr/>
        </p:nvCxnSpPr>
        <p:spPr bwMode="auto">
          <a:xfrm rot="16200000" flipH="1">
            <a:off x="761206" y="1372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088" name="Oval 31"/>
          <p:cNvSpPr>
            <a:spLocks noChangeArrowheads="1"/>
          </p:cNvSpPr>
          <p:nvPr/>
        </p:nvSpPr>
        <p:spPr bwMode="auto">
          <a:xfrm>
            <a:off x="609600" y="1600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089" name="Straight Arrow Connector 32"/>
          <p:cNvCxnSpPr>
            <a:cxnSpLocks noChangeShapeType="1"/>
          </p:cNvCxnSpPr>
          <p:nvPr/>
        </p:nvCxnSpPr>
        <p:spPr bwMode="auto">
          <a:xfrm rot="16200000" flipH="1">
            <a:off x="913606" y="1524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090" name="Oval 33"/>
          <p:cNvSpPr>
            <a:spLocks noChangeArrowheads="1"/>
          </p:cNvSpPr>
          <p:nvPr/>
        </p:nvSpPr>
        <p:spPr bwMode="auto">
          <a:xfrm>
            <a:off x="762000" y="1295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091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1066006" y="1219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092" name="Oval 35"/>
          <p:cNvSpPr>
            <a:spLocks noChangeArrowheads="1"/>
          </p:cNvSpPr>
          <p:nvPr/>
        </p:nvSpPr>
        <p:spPr bwMode="auto">
          <a:xfrm>
            <a:off x="838200" y="1752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093" name="Straight Arrow Connector 36"/>
          <p:cNvCxnSpPr>
            <a:cxnSpLocks noChangeShapeType="1"/>
          </p:cNvCxnSpPr>
          <p:nvPr/>
        </p:nvCxnSpPr>
        <p:spPr bwMode="auto">
          <a:xfrm rot="16200000" flipH="1">
            <a:off x="1142206" y="1677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094" name="Oval 37"/>
          <p:cNvSpPr>
            <a:spLocks noChangeArrowheads="1"/>
          </p:cNvSpPr>
          <p:nvPr/>
        </p:nvSpPr>
        <p:spPr bwMode="auto">
          <a:xfrm>
            <a:off x="1600200" y="38862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9" name="TextBox 38"/>
          <p:cNvSpPr txBox="1"/>
          <p:nvPr/>
        </p:nvSpPr>
        <p:spPr>
          <a:xfrm>
            <a:off x="2133600" y="43434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6098" name="Oval 39"/>
          <p:cNvSpPr>
            <a:spLocks noChangeArrowheads="1"/>
          </p:cNvSpPr>
          <p:nvPr/>
        </p:nvSpPr>
        <p:spPr bwMode="auto">
          <a:xfrm>
            <a:off x="457200" y="4419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099" name="Straight Arrow Connector 40"/>
          <p:cNvCxnSpPr>
            <a:cxnSpLocks noChangeShapeType="1"/>
          </p:cNvCxnSpPr>
          <p:nvPr/>
        </p:nvCxnSpPr>
        <p:spPr bwMode="auto">
          <a:xfrm rot="16200000" flipH="1">
            <a:off x="761206" y="4344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00" name="Oval 41"/>
          <p:cNvSpPr>
            <a:spLocks noChangeArrowheads="1"/>
          </p:cNvSpPr>
          <p:nvPr/>
        </p:nvSpPr>
        <p:spPr bwMode="auto">
          <a:xfrm>
            <a:off x="609600" y="45720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01" name="Straight Arrow Connector 42"/>
          <p:cNvCxnSpPr>
            <a:cxnSpLocks noChangeShapeType="1"/>
          </p:cNvCxnSpPr>
          <p:nvPr/>
        </p:nvCxnSpPr>
        <p:spPr bwMode="auto">
          <a:xfrm rot="16200000" flipH="1">
            <a:off x="913606" y="44965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02" name="Oval 43"/>
          <p:cNvSpPr>
            <a:spLocks noChangeArrowheads="1"/>
          </p:cNvSpPr>
          <p:nvPr/>
        </p:nvSpPr>
        <p:spPr bwMode="auto">
          <a:xfrm>
            <a:off x="762000" y="4267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03" name="Straight Arrow Connector 44"/>
          <p:cNvCxnSpPr>
            <a:cxnSpLocks noChangeShapeType="1"/>
          </p:cNvCxnSpPr>
          <p:nvPr/>
        </p:nvCxnSpPr>
        <p:spPr bwMode="auto">
          <a:xfrm rot="16200000" flipH="1">
            <a:off x="1066006" y="4191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04" name="Oval 45"/>
          <p:cNvSpPr>
            <a:spLocks noChangeArrowheads="1"/>
          </p:cNvSpPr>
          <p:nvPr/>
        </p:nvSpPr>
        <p:spPr bwMode="auto">
          <a:xfrm>
            <a:off x="838200" y="4724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05" name="Straight Arrow Connector 46"/>
          <p:cNvCxnSpPr>
            <a:cxnSpLocks noChangeShapeType="1"/>
          </p:cNvCxnSpPr>
          <p:nvPr/>
        </p:nvCxnSpPr>
        <p:spPr bwMode="auto">
          <a:xfrm rot="16200000" flipH="1">
            <a:off x="1142206" y="4648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06" name="Oval 48"/>
          <p:cNvSpPr>
            <a:spLocks noChangeArrowheads="1"/>
          </p:cNvSpPr>
          <p:nvPr/>
        </p:nvSpPr>
        <p:spPr bwMode="auto">
          <a:xfrm>
            <a:off x="5638800" y="9144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6107" name="Oval 58"/>
          <p:cNvSpPr>
            <a:spLocks noChangeArrowheads="1"/>
          </p:cNvSpPr>
          <p:nvPr/>
        </p:nvSpPr>
        <p:spPr bwMode="auto">
          <a:xfrm>
            <a:off x="7543800" y="1447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08" name="Straight Arrow Connector 59"/>
          <p:cNvCxnSpPr>
            <a:cxnSpLocks noChangeShapeType="1"/>
          </p:cNvCxnSpPr>
          <p:nvPr/>
        </p:nvCxnSpPr>
        <p:spPr bwMode="auto">
          <a:xfrm rot="16200000" flipH="1">
            <a:off x="7847806" y="1372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09" name="Oval 60"/>
          <p:cNvSpPr>
            <a:spLocks noChangeArrowheads="1"/>
          </p:cNvSpPr>
          <p:nvPr/>
        </p:nvSpPr>
        <p:spPr bwMode="auto">
          <a:xfrm>
            <a:off x="7696200" y="1600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10" name="Straight Arrow Connector 61"/>
          <p:cNvCxnSpPr>
            <a:cxnSpLocks noChangeShapeType="1"/>
          </p:cNvCxnSpPr>
          <p:nvPr/>
        </p:nvCxnSpPr>
        <p:spPr bwMode="auto">
          <a:xfrm rot="16200000" flipH="1">
            <a:off x="8000206" y="1524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11" name="Oval 62"/>
          <p:cNvSpPr>
            <a:spLocks noChangeArrowheads="1"/>
          </p:cNvSpPr>
          <p:nvPr/>
        </p:nvSpPr>
        <p:spPr bwMode="auto">
          <a:xfrm>
            <a:off x="7848600" y="12954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12" name="Straight Arrow Connector 63"/>
          <p:cNvCxnSpPr>
            <a:cxnSpLocks noChangeShapeType="1"/>
          </p:cNvCxnSpPr>
          <p:nvPr/>
        </p:nvCxnSpPr>
        <p:spPr bwMode="auto">
          <a:xfrm rot="16200000" flipH="1">
            <a:off x="8152606" y="12199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13" name="Oval 64"/>
          <p:cNvSpPr>
            <a:spLocks noChangeArrowheads="1"/>
          </p:cNvSpPr>
          <p:nvPr/>
        </p:nvSpPr>
        <p:spPr bwMode="auto">
          <a:xfrm>
            <a:off x="7924800" y="1752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14" name="Straight Arrow Connector 65"/>
          <p:cNvCxnSpPr>
            <a:cxnSpLocks noChangeShapeType="1"/>
          </p:cNvCxnSpPr>
          <p:nvPr/>
        </p:nvCxnSpPr>
        <p:spPr bwMode="auto">
          <a:xfrm rot="16200000" flipH="1">
            <a:off x="8228806" y="1677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6115" name="Oval 66"/>
          <p:cNvSpPr>
            <a:spLocks noChangeArrowheads="1"/>
          </p:cNvSpPr>
          <p:nvPr/>
        </p:nvSpPr>
        <p:spPr bwMode="auto">
          <a:xfrm>
            <a:off x="5638800" y="38862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 rot="5400000">
            <a:off x="5981700" y="5676900"/>
            <a:ext cx="838200" cy="609600"/>
            <a:chOff x="4495800" y="4267200"/>
            <a:chExt cx="838200" cy="609600"/>
          </a:xfrm>
        </p:grpSpPr>
        <p:sp>
          <p:nvSpPr>
            <p:cNvPr id="46122" name="Oval 68"/>
            <p:cNvSpPr>
              <a:spLocks noChangeArrowheads="1"/>
            </p:cNvSpPr>
            <p:nvPr/>
          </p:nvSpPr>
          <p:spPr bwMode="auto">
            <a:xfrm>
              <a:off x="4495800" y="44196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6123" name="Straight Arrow Connector 69"/>
            <p:cNvCxnSpPr>
              <a:cxnSpLocks noChangeShapeType="1"/>
            </p:cNvCxnSpPr>
            <p:nvPr/>
          </p:nvCxnSpPr>
          <p:spPr bwMode="auto">
            <a:xfrm rot="16200000" flipH="1">
              <a:off x="4799806" y="43441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6124" name="Oval 70"/>
            <p:cNvSpPr>
              <a:spLocks noChangeArrowheads="1"/>
            </p:cNvSpPr>
            <p:nvPr/>
          </p:nvSpPr>
          <p:spPr bwMode="auto">
            <a:xfrm>
              <a:off x="46482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6125" name="Straight Arrow Connector 71"/>
            <p:cNvCxnSpPr>
              <a:cxnSpLocks noChangeShapeType="1"/>
            </p:cNvCxnSpPr>
            <p:nvPr/>
          </p:nvCxnSpPr>
          <p:spPr bwMode="auto">
            <a:xfrm rot="16200000" flipH="1">
              <a:off x="4952206" y="4496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6126" name="Oval 72"/>
            <p:cNvSpPr>
              <a:spLocks noChangeArrowheads="1"/>
            </p:cNvSpPr>
            <p:nvPr/>
          </p:nvSpPr>
          <p:spPr bwMode="auto">
            <a:xfrm>
              <a:off x="4800600" y="42672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6127" name="Straight Arrow Connector 73"/>
            <p:cNvCxnSpPr>
              <a:cxnSpLocks noChangeShapeType="1"/>
            </p:cNvCxnSpPr>
            <p:nvPr/>
          </p:nvCxnSpPr>
          <p:spPr bwMode="auto">
            <a:xfrm rot="16200000" flipH="1">
              <a:off x="5104606" y="41917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46128" name="Oval 74"/>
            <p:cNvSpPr>
              <a:spLocks noChangeArrowheads="1"/>
            </p:cNvSpPr>
            <p:nvPr/>
          </p:nvSpPr>
          <p:spPr bwMode="auto">
            <a:xfrm>
              <a:off x="4876800" y="47244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6129" name="Straight Arrow Connector 75"/>
            <p:cNvCxnSpPr>
              <a:cxnSpLocks noChangeShapeType="1"/>
            </p:cNvCxnSpPr>
            <p:nvPr/>
          </p:nvCxnSpPr>
          <p:spPr bwMode="auto">
            <a:xfrm rot="16200000" flipH="1">
              <a:off x="5180806" y="46489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46117" name="TextBox 54"/>
          <p:cNvSpPr txBox="1">
            <a:spLocks noChangeArrowheads="1"/>
          </p:cNvSpPr>
          <p:nvPr/>
        </p:nvSpPr>
        <p:spPr bwMode="auto">
          <a:xfrm>
            <a:off x="457200" y="2286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Situatie 1</a:t>
            </a:r>
          </a:p>
        </p:txBody>
      </p:sp>
      <p:sp>
        <p:nvSpPr>
          <p:cNvPr id="46118" name="TextBox 55"/>
          <p:cNvSpPr txBox="1">
            <a:spLocks noChangeArrowheads="1"/>
          </p:cNvSpPr>
          <p:nvPr/>
        </p:nvSpPr>
        <p:spPr bwMode="auto">
          <a:xfrm>
            <a:off x="457200" y="328771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Situatie 2</a:t>
            </a:r>
          </a:p>
        </p:txBody>
      </p:sp>
      <p:sp>
        <p:nvSpPr>
          <p:cNvPr id="46119" name="Rectangle 51"/>
          <p:cNvSpPr>
            <a:spLocks noChangeArrowheads="1"/>
          </p:cNvSpPr>
          <p:nvPr/>
        </p:nvSpPr>
        <p:spPr bwMode="auto">
          <a:xfrm rot="3130177">
            <a:off x="5803900" y="4465638"/>
            <a:ext cx="1208087" cy="23653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6120" name="Straight Connector 52"/>
          <p:cNvCxnSpPr>
            <a:cxnSpLocks noChangeShapeType="1"/>
          </p:cNvCxnSpPr>
          <p:nvPr/>
        </p:nvCxnSpPr>
        <p:spPr bwMode="auto">
          <a:xfrm rot="5400000">
            <a:off x="3351213" y="1600200"/>
            <a:ext cx="1830388" cy="1587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46121" name="Straight Connector 53"/>
          <p:cNvCxnSpPr>
            <a:cxnSpLocks noChangeShapeType="1"/>
          </p:cNvCxnSpPr>
          <p:nvPr/>
        </p:nvCxnSpPr>
        <p:spPr bwMode="auto">
          <a:xfrm rot="5400000">
            <a:off x="3352800" y="4646613"/>
            <a:ext cx="1830387" cy="1588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46" name="TextBox 45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20/70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12" descr="Rontgen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433241"/>
            <a:ext cx="3581400" cy="473895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5236" name="TextBox 10"/>
          <p:cNvSpPr txBox="1">
            <a:spLocks noChangeArrowheads="1"/>
          </p:cNvSpPr>
          <p:nvPr/>
        </p:nvSpPr>
        <p:spPr bwMode="auto">
          <a:xfrm>
            <a:off x="2514600" y="1248575"/>
            <a:ext cx="2077065" cy="4616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i="1" dirty="0" err="1" smtClean="0"/>
              <a:t>Röntgen</a:t>
            </a:r>
            <a:r>
              <a:rPr lang="en-US" sz="2400" b="1" i="1" dirty="0" smtClean="0"/>
              <a:t> </a:t>
            </a:r>
            <a:r>
              <a:rPr lang="en-US" sz="2400" b="1" i="1" dirty="0" err="1"/>
              <a:t>foto</a:t>
            </a:r>
            <a:endParaRPr lang="en-US" sz="2400" b="1" i="1" dirty="0"/>
          </a:p>
        </p:txBody>
      </p:sp>
      <p:sp>
        <p:nvSpPr>
          <p:cNvPr id="95238" name="TextBox 36"/>
          <p:cNvSpPr txBox="1">
            <a:spLocks noChangeArrowheads="1"/>
          </p:cNvSpPr>
          <p:nvPr/>
        </p:nvSpPr>
        <p:spPr bwMode="auto">
          <a:xfrm>
            <a:off x="4800600" y="1433241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 b="1" dirty="0">
                <a:solidFill>
                  <a:schemeClr val="bg1"/>
                </a:solidFill>
              </a:rPr>
              <a:t>Het zichtbaar maken van</a:t>
            </a:r>
            <a:r>
              <a:rPr lang="nl-NL" sz="2400" b="1" dirty="0" smtClean="0">
                <a:solidFill>
                  <a:schemeClr val="bg1"/>
                </a:solidFill>
              </a:rPr>
              <a:t> (niet-)afgeketste deeltjes</a:t>
            </a:r>
            <a:endParaRPr lang="nl-NL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loodcel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21060"/>
            <a:ext cx="3599999" cy="2520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electronmicroscope_gear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56" y="4101021"/>
            <a:ext cx="3892044" cy="2520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electronmicroscope_breatcancerce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62" y="4114799"/>
            <a:ext cx="3729147" cy="2520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electronmicroscope_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199" y="621061"/>
            <a:ext cx="3663436" cy="25200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>
          <a:xfrm>
            <a:off x="4648199" y="5410200"/>
            <a:ext cx="685801" cy="158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07234" y="4958730"/>
            <a:ext cx="91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80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643137" y="2219672"/>
            <a:ext cx="685801" cy="1588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602172" y="1768202"/>
            <a:ext cx="1027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300 </a:t>
            </a:r>
            <a:r>
              <a:rPr lang="en-US" dirty="0" err="1" smtClean="0">
                <a:solidFill>
                  <a:schemeClr val="bg1"/>
                </a:solidFill>
              </a:rPr>
              <a:t>μm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78731" y="3657600"/>
            <a:ext cx="198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Borstkanker</a:t>
            </a:r>
            <a:r>
              <a:rPr lang="en-US" i="1" dirty="0" smtClean="0"/>
              <a:t> </a:t>
            </a:r>
            <a:r>
              <a:rPr lang="en-US" i="1" dirty="0" err="1" smtClean="0"/>
              <a:t>cel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380224" y="3657600"/>
            <a:ext cx="302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Microelectronisch</a:t>
            </a:r>
            <a:r>
              <a:rPr lang="en-US" i="1" dirty="0" smtClean="0"/>
              <a:t> </a:t>
            </a:r>
            <a:r>
              <a:rPr lang="en-US" i="1" dirty="0" err="1" smtClean="0"/>
              <a:t>systeem</a:t>
            </a:r>
            <a:endParaRPr lang="en-US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66224" y="152400"/>
            <a:ext cx="71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Mier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24000" y="152400"/>
            <a:ext cx="2801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Rode </a:t>
            </a:r>
            <a:r>
              <a:rPr lang="en-US" i="1" dirty="0" err="1" smtClean="0">
                <a:solidFill>
                  <a:srgbClr val="FFFFFF"/>
                </a:solidFill>
              </a:rPr>
              <a:t>bloedlichaampjes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val 27"/>
          <p:cNvSpPr>
            <a:spLocks noChangeArrowheads="1"/>
          </p:cNvSpPr>
          <p:nvPr/>
        </p:nvSpPr>
        <p:spPr bwMode="auto">
          <a:xfrm>
            <a:off x="1524000" y="14478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9" name="TextBox 28"/>
          <p:cNvSpPr txBox="1"/>
          <p:nvPr/>
        </p:nvSpPr>
        <p:spPr>
          <a:xfrm>
            <a:off x="2057400" y="19050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9158" name="Oval 29"/>
          <p:cNvSpPr>
            <a:spLocks noChangeArrowheads="1"/>
          </p:cNvSpPr>
          <p:nvPr/>
        </p:nvSpPr>
        <p:spPr bwMode="auto">
          <a:xfrm>
            <a:off x="381000" y="19812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59" name="Straight Arrow Connector 30"/>
          <p:cNvCxnSpPr>
            <a:cxnSpLocks noChangeShapeType="1"/>
          </p:cNvCxnSpPr>
          <p:nvPr/>
        </p:nvCxnSpPr>
        <p:spPr bwMode="auto">
          <a:xfrm rot="16200000" flipH="1">
            <a:off x="685006" y="1905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60" name="Oval 31"/>
          <p:cNvSpPr>
            <a:spLocks noChangeArrowheads="1"/>
          </p:cNvSpPr>
          <p:nvPr/>
        </p:nvSpPr>
        <p:spPr bwMode="auto">
          <a:xfrm>
            <a:off x="533400" y="21336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61" name="Straight Arrow Connector 32"/>
          <p:cNvCxnSpPr>
            <a:cxnSpLocks noChangeShapeType="1"/>
          </p:cNvCxnSpPr>
          <p:nvPr/>
        </p:nvCxnSpPr>
        <p:spPr bwMode="auto">
          <a:xfrm rot="16200000" flipH="1">
            <a:off x="837406" y="2058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62" name="Oval 33"/>
          <p:cNvSpPr>
            <a:spLocks noChangeArrowheads="1"/>
          </p:cNvSpPr>
          <p:nvPr/>
        </p:nvSpPr>
        <p:spPr bwMode="auto">
          <a:xfrm>
            <a:off x="685800" y="1828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63" name="Straight Arrow Connector 34"/>
          <p:cNvCxnSpPr>
            <a:cxnSpLocks noChangeShapeType="1"/>
          </p:cNvCxnSpPr>
          <p:nvPr/>
        </p:nvCxnSpPr>
        <p:spPr bwMode="auto">
          <a:xfrm rot="16200000" flipH="1">
            <a:off x="989806" y="1753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64" name="Oval 35"/>
          <p:cNvSpPr>
            <a:spLocks noChangeArrowheads="1"/>
          </p:cNvSpPr>
          <p:nvPr/>
        </p:nvSpPr>
        <p:spPr bwMode="auto">
          <a:xfrm>
            <a:off x="762000" y="22860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65" name="Straight Arrow Connector 36"/>
          <p:cNvCxnSpPr>
            <a:cxnSpLocks noChangeShapeType="1"/>
          </p:cNvCxnSpPr>
          <p:nvPr/>
        </p:nvCxnSpPr>
        <p:spPr bwMode="auto">
          <a:xfrm rot="16200000" flipH="1">
            <a:off x="1066006" y="22105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66" name="Oval 48"/>
          <p:cNvSpPr>
            <a:spLocks noChangeArrowheads="1"/>
          </p:cNvSpPr>
          <p:nvPr/>
        </p:nvSpPr>
        <p:spPr bwMode="auto">
          <a:xfrm>
            <a:off x="5562600" y="1447800"/>
            <a:ext cx="1447800" cy="1371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0" name="TextBox 49"/>
          <p:cNvSpPr txBox="1"/>
          <p:nvPr/>
        </p:nvSpPr>
        <p:spPr>
          <a:xfrm>
            <a:off x="6096000" y="1905000"/>
            <a:ext cx="457200" cy="52322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?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49170" name="Oval 58"/>
          <p:cNvSpPr>
            <a:spLocks noChangeArrowheads="1"/>
          </p:cNvSpPr>
          <p:nvPr/>
        </p:nvSpPr>
        <p:spPr bwMode="auto">
          <a:xfrm>
            <a:off x="7467600" y="1981200"/>
            <a:ext cx="152400" cy="152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71" name="Straight Arrow Connector 59"/>
          <p:cNvCxnSpPr>
            <a:cxnSpLocks noChangeShapeType="1"/>
          </p:cNvCxnSpPr>
          <p:nvPr/>
        </p:nvCxnSpPr>
        <p:spPr bwMode="auto">
          <a:xfrm rot="16200000" flipH="1">
            <a:off x="7771606" y="19057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72" name="Oval 60"/>
          <p:cNvSpPr>
            <a:spLocks noChangeArrowheads="1"/>
          </p:cNvSpPr>
          <p:nvPr/>
        </p:nvSpPr>
        <p:spPr bwMode="auto">
          <a:xfrm>
            <a:off x="7620000" y="2133600"/>
            <a:ext cx="152400" cy="152400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73" name="Straight Arrow Connector 61"/>
          <p:cNvCxnSpPr>
            <a:cxnSpLocks noChangeShapeType="1"/>
          </p:cNvCxnSpPr>
          <p:nvPr/>
        </p:nvCxnSpPr>
        <p:spPr bwMode="auto">
          <a:xfrm rot="16200000" flipH="1">
            <a:off x="7924006" y="20581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74" name="Oval 62"/>
          <p:cNvSpPr>
            <a:spLocks noChangeArrowheads="1"/>
          </p:cNvSpPr>
          <p:nvPr/>
        </p:nvSpPr>
        <p:spPr bwMode="auto">
          <a:xfrm>
            <a:off x="7772400" y="18288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75" name="Straight Arrow Connector 63"/>
          <p:cNvCxnSpPr>
            <a:cxnSpLocks noChangeShapeType="1"/>
          </p:cNvCxnSpPr>
          <p:nvPr/>
        </p:nvCxnSpPr>
        <p:spPr bwMode="auto">
          <a:xfrm rot="16200000" flipH="1">
            <a:off x="8076406" y="17533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76" name="Oval 64"/>
          <p:cNvSpPr>
            <a:spLocks noChangeArrowheads="1"/>
          </p:cNvSpPr>
          <p:nvPr/>
        </p:nvSpPr>
        <p:spPr bwMode="auto">
          <a:xfrm>
            <a:off x="7848600" y="2286000"/>
            <a:ext cx="152400" cy="15240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cxnSp>
        <p:nvCxnSpPr>
          <p:cNvPr id="49177" name="Straight Arrow Connector 65"/>
          <p:cNvCxnSpPr>
            <a:cxnSpLocks noChangeShapeType="1"/>
          </p:cNvCxnSpPr>
          <p:nvPr/>
        </p:nvCxnSpPr>
        <p:spPr bwMode="auto">
          <a:xfrm rot="16200000" flipH="1">
            <a:off x="8152606" y="2210594"/>
            <a:ext cx="1588" cy="30480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49178" name="TextBox 54"/>
          <p:cNvSpPr txBox="1">
            <a:spLocks noChangeArrowheads="1"/>
          </p:cNvSpPr>
          <p:nvPr/>
        </p:nvSpPr>
        <p:spPr bwMode="auto">
          <a:xfrm>
            <a:off x="381000" y="762000"/>
            <a:ext cx="236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b="1"/>
              <a:t>Situatie 3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 rot="-3600000">
            <a:off x="6657975" y="541338"/>
            <a:ext cx="457200" cy="152400"/>
            <a:chOff x="6477000" y="1905000"/>
            <a:chExt cx="457200" cy="152400"/>
          </a:xfrm>
        </p:grpSpPr>
        <p:sp>
          <p:nvSpPr>
            <p:cNvPr id="49193" name="Oval 50"/>
            <p:cNvSpPr>
              <a:spLocks noChangeArrowheads="1"/>
            </p:cNvSpPr>
            <p:nvPr/>
          </p:nvSpPr>
          <p:spPr bwMode="auto">
            <a:xfrm>
              <a:off x="64770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9194" name="Straight Arrow Connector 51"/>
            <p:cNvCxnSpPr>
              <a:cxnSpLocks noChangeShapeType="1"/>
            </p:cNvCxnSpPr>
            <p:nvPr/>
          </p:nvCxnSpPr>
          <p:spPr bwMode="auto">
            <a:xfrm rot="16200000" flipH="1">
              <a:off x="6781006" y="1829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3" name="Group 56"/>
          <p:cNvGrpSpPr>
            <a:grpSpLocks/>
          </p:cNvGrpSpPr>
          <p:nvPr/>
        </p:nvGrpSpPr>
        <p:grpSpPr bwMode="auto">
          <a:xfrm rot="-3600000">
            <a:off x="6505575" y="465138"/>
            <a:ext cx="457200" cy="152400"/>
            <a:chOff x="6477000" y="1905000"/>
            <a:chExt cx="457200" cy="152400"/>
          </a:xfrm>
        </p:grpSpPr>
        <p:sp>
          <p:nvSpPr>
            <p:cNvPr id="49191" name="Oval 57"/>
            <p:cNvSpPr>
              <a:spLocks noChangeArrowheads="1"/>
            </p:cNvSpPr>
            <p:nvPr/>
          </p:nvSpPr>
          <p:spPr bwMode="auto">
            <a:xfrm>
              <a:off x="64770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9192" name="Straight Arrow Connector 76"/>
            <p:cNvCxnSpPr>
              <a:cxnSpLocks noChangeShapeType="1"/>
            </p:cNvCxnSpPr>
            <p:nvPr/>
          </p:nvCxnSpPr>
          <p:spPr bwMode="auto">
            <a:xfrm rot="16200000" flipH="1">
              <a:off x="6781006" y="1829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4" name="Group 77"/>
          <p:cNvGrpSpPr>
            <a:grpSpLocks/>
          </p:cNvGrpSpPr>
          <p:nvPr/>
        </p:nvGrpSpPr>
        <p:grpSpPr bwMode="auto">
          <a:xfrm rot="9766419">
            <a:off x="4864100" y="3213100"/>
            <a:ext cx="457200" cy="152400"/>
            <a:chOff x="6477000" y="1905000"/>
            <a:chExt cx="457200" cy="152400"/>
          </a:xfrm>
        </p:grpSpPr>
        <p:sp>
          <p:nvSpPr>
            <p:cNvPr id="49189" name="Oval 78"/>
            <p:cNvSpPr>
              <a:spLocks noChangeArrowheads="1"/>
            </p:cNvSpPr>
            <p:nvPr/>
          </p:nvSpPr>
          <p:spPr bwMode="auto">
            <a:xfrm>
              <a:off x="64770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9190" name="Straight Arrow Connector 79"/>
            <p:cNvCxnSpPr>
              <a:cxnSpLocks noChangeShapeType="1"/>
            </p:cNvCxnSpPr>
            <p:nvPr/>
          </p:nvCxnSpPr>
          <p:spPr bwMode="auto">
            <a:xfrm rot="16200000" flipH="1">
              <a:off x="6781006" y="1829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5" name="Group 80"/>
          <p:cNvGrpSpPr>
            <a:grpSpLocks/>
          </p:cNvGrpSpPr>
          <p:nvPr/>
        </p:nvGrpSpPr>
        <p:grpSpPr bwMode="auto">
          <a:xfrm rot="9766419">
            <a:off x="4711700" y="3136900"/>
            <a:ext cx="457200" cy="152400"/>
            <a:chOff x="6477000" y="1905000"/>
            <a:chExt cx="457200" cy="152400"/>
          </a:xfrm>
        </p:grpSpPr>
        <p:sp>
          <p:nvSpPr>
            <p:cNvPr id="49187" name="Oval 81"/>
            <p:cNvSpPr>
              <a:spLocks noChangeArrowheads="1"/>
            </p:cNvSpPr>
            <p:nvPr/>
          </p:nvSpPr>
          <p:spPr bwMode="auto">
            <a:xfrm>
              <a:off x="64770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cxnSp>
          <p:nvCxnSpPr>
            <p:cNvPr id="49188" name="Straight Arrow Connector 82"/>
            <p:cNvCxnSpPr>
              <a:cxnSpLocks noChangeShapeType="1"/>
            </p:cNvCxnSpPr>
            <p:nvPr/>
          </p:nvCxnSpPr>
          <p:spPr bwMode="auto">
            <a:xfrm rot="16200000" flipH="1">
              <a:off x="6781006" y="1829594"/>
              <a:ext cx="1588" cy="304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49183" name="Straight Connector 83"/>
          <p:cNvCxnSpPr>
            <a:cxnSpLocks noChangeShapeType="1"/>
          </p:cNvCxnSpPr>
          <p:nvPr/>
        </p:nvCxnSpPr>
        <p:spPr bwMode="auto">
          <a:xfrm rot="5400000">
            <a:off x="3351213" y="2057400"/>
            <a:ext cx="1830388" cy="1587"/>
          </a:xfrm>
          <a:prstGeom prst="line">
            <a:avLst/>
          </a:prstGeom>
          <a:noFill/>
          <a:ln w="31750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49184" name="TextBox 85"/>
          <p:cNvSpPr txBox="1">
            <a:spLocks noChangeArrowheads="1"/>
          </p:cNvSpPr>
          <p:nvPr/>
        </p:nvSpPr>
        <p:spPr bwMode="auto">
          <a:xfrm>
            <a:off x="228600" y="5181600"/>
            <a:ext cx="76962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sz="2000" dirty="0" err="1"/>
              <a:t>Kleine</a:t>
            </a:r>
            <a:r>
              <a:rPr lang="en-US" sz="2000" dirty="0"/>
              <a:t> </a:t>
            </a:r>
            <a:r>
              <a:rPr lang="en-US" sz="2000" dirty="0" err="1"/>
              <a:t>kogels</a:t>
            </a:r>
            <a:r>
              <a:rPr lang="en-US" sz="2000" dirty="0"/>
              <a:t> </a:t>
            </a:r>
            <a:r>
              <a:rPr lang="en-US" sz="2000" dirty="0" err="1"/>
              <a:t>maken</a:t>
            </a:r>
            <a:r>
              <a:rPr lang="en-US" sz="2000" dirty="0"/>
              <a:t>: 		</a:t>
            </a:r>
            <a:r>
              <a:rPr lang="en-US" sz="2000" dirty="0" smtClean="0"/>
              <a:t>	      </a:t>
            </a:r>
            <a:r>
              <a:rPr lang="en-US" sz="2000" dirty="0" err="1" smtClean="0"/>
              <a:t>Deeltjesversneller</a:t>
            </a:r>
            <a:endParaRPr lang="en-US" sz="2000" dirty="0"/>
          </a:p>
          <a:p>
            <a:pPr marL="342900" indent="-342900">
              <a:buFontTx/>
              <a:buNone/>
            </a:pPr>
            <a:r>
              <a:rPr lang="en-US" sz="2000" dirty="0"/>
              <a:t>2)</a:t>
            </a:r>
            <a:r>
              <a:rPr lang="en-US" sz="2000" dirty="0" smtClean="0"/>
              <a:t>  </a:t>
            </a:r>
            <a:r>
              <a:rPr lang="en-US" sz="2000" dirty="0" err="1" smtClean="0"/>
              <a:t>Berekenen</a:t>
            </a:r>
            <a:r>
              <a:rPr lang="en-US" sz="2000" dirty="0" smtClean="0"/>
              <a:t> </a:t>
            </a:r>
            <a:r>
              <a:rPr lang="en-US" sz="2000" dirty="0" err="1"/>
              <a:t>wat</a:t>
            </a:r>
            <a:r>
              <a:rPr lang="en-US" sz="2000" dirty="0"/>
              <a:t> je </a:t>
            </a:r>
            <a:r>
              <a:rPr lang="en-US" sz="2000" dirty="0" err="1" smtClean="0"/>
              <a:t>verwacht</a:t>
            </a:r>
            <a:r>
              <a:rPr lang="en-US" sz="2000" dirty="0" smtClean="0"/>
              <a:t>:	             </a:t>
            </a:r>
            <a:r>
              <a:rPr lang="en-US" sz="2000" dirty="0" err="1" smtClean="0"/>
              <a:t>Theorie</a:t>
            </a:r>
            <a:r>
              <a:rPr lang="en-US" sz="2000" dirty="0"/>
              <a:t>	</a:t>
            </a:r>
          </a:p>
          <a:p>
            <a:pPr marL="342900" indent="-342900">
              <a:buFontTx/>
              <a:buNone/>
            </a:pPr>
            <a:r>
              <a:rPr lang="en-US" sz="2000" dirty="0"/>
              <a:t>3)</a:t>
            </a:r>
            <a:r>
              <a:rPr lang="en-US" sz="2000" dirty="0" smtClean="0"/>
              <a:t>  </a:t>
            </a:r>
            <a:r>
              <a:rPr lang="en-US" sz="2000" dirty="0" err="1" smtClean="0"/>
              <a:t>Afgeketste</a:t>
            </a:r>
            <a:r>
              <a:rPr lang="en-US" sz="2000" dirty="0" smtClean="0"/>
              <a:t> </a:t>
            </a:r>
            <a:r>
              <a:rPr lang="en-US" sz="2000" dirty="0" err="1"/>
              <a:t>deeltjes</a:t>
            </a:r>
            <a:r>
              <a:rPr lang="en-US" sz="2000" dirty="0" smtClean="0"/>
              <a:t> </a:t>
            </a:r>
            <a:r>
              <a:rPr lang="en-US" sz="2000" dirty="0" err="1" smtClean="0"/>
              <a:t>bekijken</a:t>
            </a:r>
            <a:r>
              <a:rPr lang="en-US" sz="2000" dirty="0" smtClean="0"/>
              <a:t>:	             Detector</a:t>
            </a:r>
            <a:endParaRPr lang="en-US" sz="2000" dirty="0"/>
          </a:p>
        </p:txBody>
      </p:sp>
      <p:sp>
        <p:nvSpPr>
          <p:cNvPr id="49185" name="TextBox 86"/>
          <p:cNvSpPr txBox="1">
            <a:spLocks noChangeArrowheads="1"/>
          </p:cNvSpPr>
          <p:nvPr/>
        </p:nvSpPr>
        <p:spPr bwMode="auto">
          <a:xfrm>
            <a:off x="4572000" y="846310"/>
            <a:ext cx="189296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600" b="1" dirty="0">
                <a:solidFill>
                  <a:schemeClr val="bg1"/>
                </a:solidFill>
              </a:rPr>
              <a:t>Quantum-</a:t>
            </a:r>
            <a:r>
              <a:rPr lang="en-US" sz="1600" b="1" dirty="0" smtClean="0">
                <a:solidFill>
                  <a:schemeClr val="bg1"/>
                </a:solidFill>
              </a:rPr>
              <a:t>model</a:t>
            </a:r>
          </a:p>
          <a:p>
            <a:pPr>
              <a:buFontTx/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en </a:t>
            </a:r>
            <a:r>
              <a:rPr lang="en-US" sz="1600" b="1" dirty="0" err="1" smtClean="0">
                <a:solidFill>
                  <a:schemeClr val="bg1"/>
                </a:solidFill>
              </a:rPr>
              <a:t>kernkrachten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9186" name="TextBox 87"/>
          <p:cNvSpPr txBox="1">
            <a:spLocks noChangeArrowheads="1"/>
          </p:cNvSpPr>
          <p:nvPr/>
        </p:nvSpPr>
        <p:spPr bwMode="auto">
          <a:xfrm>
            <a:off x="228600" y="4572000"/>
            <a:ext cx="5943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/>
              <a:t>‘Kijken’ naar sub-atomaire structuren: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691144" y="2852440"/>
            <a:ext cx="222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Je </a:t>
            </a:r>
            <a:r>
              <a:rPr lang="en-US" i="1" dirty="0" err="1" smtClean="0">
                <a:solidFill>
                  <a:srgbClr val="FFFFFF"/>
                </a:solidFill>
              </a:rPr>
              <a:t>kan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ook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nieuwe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 smtClean="0">
                <a:solidFill>
                  <a:srgbClr val="FFFFFF"/>
                </a:solidFill>
              </a:rPr>
              <a:t>maken</a:t>
            </a:r>
            <a:endParaRPr lang="en-US" i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304800" y="4414838"/>
            <a:ext cx="6477000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3366FF"/>
                </a:solidFill>
              </a:rPr>
              <a:t>De stand van </a:t>
            </a:r>
            <a:r>
              <a:rPr lang="en-US" sz="2400" b="1" dirty="0" err="1">
                <a:solidFill>
                  <a:srgbClr val="3366FF"/>
                </a:solidFill>
              </a:rPr>
              <a:t>zaken</a:t>
            </a:r>
            <a:r>
              <a:rPr lang="en-US" sz="2400" b="1" dirty="0">
                <a:solidFill>
                  <a:srgbClr val="3366FF"/>
                </a:solidFill>
              </a:rPr>
              <a:t> op</a:t>
            </a:r>
            <a:r>
              <a:rPr lang="en-US" sz="2400" b="1" dirty="0" smtClean="0">
                <a:solidFill>
                  <a:srgbClr val="3366FF"/>
                </a:solidFill>
              </a:rPr>
              <a:t> 10 </a:t>
            </a:r>
            <a:r>
              <a:rPr lang="en-US" sz="2400" b="1" dirty="0" err="1" smtClean="0">
                <a:solidFill>
                  <a:srgbClr val="3366FF"/>
                </a:solidFill>
              </a:rPr>
              <a:t>december</a:t>
            </a:r>
            <a:r>
              <a:rPr lang="en-US" sz="2400" b="1" dirty="0" smtClean="0">
                <a:solidFill>
                  <a:srgbClr val="3366FF"/>
                </a:solidFill>
              </a:rPr>
              <a:t> 2013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3584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381000" y="6400800"/>
            <a:ext cx="25908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dirty="0"/>
              <a:t>http:// </a:t>
            </a:r>
            <a:r>
              <a:rPr lang="nl-NL" dirty="0" err="1"/>
              <a:t>pdg.lbl.gov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ball_blu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1905000"/>
            <a:ext cx="684213" cy="65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6"/>
          <p:cNvSpPr txBox="1">
            <a:spLocks noChangeArrowheads="1"/>
          </p:cNvSpPr>
          <p:nvPr/>
        </p:nvSpPr>
        <p:spPr bwMode="auto">
          <a:xfrm>
            <a:off x="1504950" y="1933575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up</a:t>
            </a:r>
          </a:p>
        </p:txBody>
      </p:sp>
      <p:pic>
        <p:nvPicPr>
          <p:cNvPr id="37892" name="Picture 7" descr="ball_blue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0" y="2624138"/>
            <a:ext cx="68580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Box 8"/>
          <p:cNvSpPr txBox="1">
            <a:spLocks noChangeArrowheads="1"/>
          </p:cNvSpPr>
          <p:nvPr/>
        </p:nvSpPr>
        <p:spPr bwMode="auto">
          <a:xfrm>
            <a:off x="1524000" y="26670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down</a:t>
            </a:r>
          </a:p>
        </p:txBody>
      </p:sp>
      <p:sp>
        <p:nvSpPr>
          <p:cNvPr id="37894" name="TextBox 10"/>
          <p:cNvSpPr txBox="1">
            <a:spLocks noChangeArrowheads="1"/>
          </p:cNvSpPr>
          <p:nvPr/>
        </p:nvSpPr>
        <p:spPr bwMode="auto">
          <a:xfrm>
            <a:off x="1524000" y="3810000"/>
            <a:ext cx="152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400"/>
              <a:t>elektron</a:t>
            </a:r>
          </a:p>
        </p:txBody>
      </p:sp>
      <p:sp>
        <p:nvSpPr>
          <p:cNvPr id="37895" name="TextBox 29"/>
          <p:cNvSpPr txBox="1">
            <a:spLocks noChangeArrowheads="1"/>
          </p:cNvSpPr>
          <p:nvPr/>
        </p:nvSpPr>
        <p:spPr bwMode="auto">
          <a:xfrm>
            <a:off x="1981200" y="466725"/>
            <a:ext cx="4166595" cy="52387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b="1">
                <a:solidFill>
                  <a:srgbClr val="0070C0"/>
                </a:solidFill>
              </a:rPr>
              <a:t>De elementaire deeltjes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4876800" y="1828800"/>
            <a:ext cx="3962400" cy="2286000"/>
            <a:chOff x="4876800" y="1828800"/>
            <a:chExt cx="3962400" cy="2286000"/>
          </a:xfrm>
        </p:grpSpPr>
        <p:sp>
          <p:nvSpPr>
            <p:cNvPr id="9" name="Oval 8"/>
            <p:cNvSpPr/>
            <p:nvPr/>
          </p:nvSpPr>
          <p:spPr bwMode="auto">
            <a:xfrm>
              <a:off x="4876800" y="1828800"/>
              <a:ext cx="2286000" cy="2286000"/>
            </a:xfrm>
            <a:prstGeom prst="ellipse">
              <a:avLst/>
            </a:prstGeom>
            <a:solidFill>
              <a:srgbClr val="FFFF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13" name="TextBox 10"/>
            <p:cNvSpPr txBox="1">
              <a:spLocks noChangeArrowheads="1"/>
            </p:cNvSpPr>
            <p:nvPr/>
          </p:nvSpPr>
          <p:spPr bwMode="auto">
            <a:xfrm>
              <a:off x="7391400" y="2600325"/>
              <a:ext cx="14478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Proton</a:t>
              </a:r>
            </a:p>
          </p:txBody>
        </p:sp>
        <p:pic>
          <p:nvPicPr>
            <p:cNvPr id="37914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257800" y="1981200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5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4188" y="2320925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6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410200" y="32353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17" name="TextBox 18"/>
            <p:cNvSpPr txBox="1">
              <a:spLocks noChangeArrowheads="1"/>
            </p:cNvSpPr>
            <p:nvPr/>
          </p:nvSpPr>
          <p:spPr bwMode="auto">
            <a:xfrm>
              <a:off x="5791200" y="198120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8" name="TextBox 19"/>
            <p:cNvSpPr txBox="1">
              <a:spLocks noChangeArrowheads="1"/>
            </p:cNvSpPr>
            <p:nvPr/>
          </p:nvSpPr>
          <p:spPr bwMode="auto">
            <a:xfrm>
              <a:off x="6172200" y="2419350"/>
              <a:ext cx="9144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up</a:t>
              </a:r>
            </a:p>
          </p:txBody>
        </p:sp>
        <p:sp>
          <p:nvSpPr>
            <p:cNvPr id="37919" name="TextBox 20"/>
            <p:cNvSpPr txBox="1">
              <a:spLocks noChangeArrowheads="1"/>
            </p:cNvSpPr>
            <p:nvPr/>
          </p:nvSpPr>
          <p:spPr bwMode="auto">
            <a:xfrm>
              <a:off x="6019800" y="3276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/>
                <a:t>down</a:t>
              </a: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4876800" y="4343400"/>
            <a:ext cx="4191000" cy="2286000"/>
            <a:chOff x="4876800" y="4343400"/>
            <a:chExt cx="4191000" cy="2286000"/>
          </a:xfrm>
        </p:grpSpPr>
        <p:sp>
          <p:nvSpPr>
            <p:cNvPr id="10" name="Oval 9"/>
            <p:cNvSpPr/>
            <p:nvPr/>
          </p:nvSpPr>
          <p:spPr bwMode="auto">
            <a:xfrm>
              <a:off x="4876800" y="4343400"/>
              <a:ext cx="2286000" cy="2286000"/>
            </a:xfrm>
            <a:prstGeom prst="ellipse">
              <a:avLst/>
            </a:prstGeom>
            <a:solidFill>
              <a:srgbClr val="FF0000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nl-NL"/>
            </a:p>
          </p:txBody>
        </p:sp>
        <p:sp>
          <p:nvSpPr>
            <p:cNvPr id="37903" name="TextBox 11"/>
            <p:cNvSpPr txBox="1">
              <a:spLocks noChangeArrowheads="1"/>
            </p:cNvSpPr>
            <p:nvPr/>
          </p:nvSpPr>
          <p:spPr bwMode="auto">
            <a:xfrm>
              <a:off x="7391400" y="5267325"/>
              <a:ext cx="1676400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800" i="1"/>
                <a:t>Neutron</a:t>
              </a:r>
            </a:p>
          </p:txBody>
        </p:sp>
        <p:pic>
          <p:nvPicPr>
            <p:cNvPr id="37904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5588" y="4495800"/>
              <a:ext cx="684212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5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2600" y="53689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6" name="Picture 5" descr="ball_blue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334000" y="5826125"/>
              <a:ext cx="684213" cy="650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7" name="TextBox 21"/>
            <p:cNvSpPr txBox="1">
              <a:spLocks noChangeArrowheads="1"/>
            </p:cNvSpPr>
            <p:nvPr/>
          </p:nvSpPr>
          <p:spPr bwMode="auto">
            <a:xfrm>
              <a:off x="6096000" y="554355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8" name="TextBox 22"/>
            <p:cNvSpPr txBox="1">
              <a:spLocks noChangeArrowheads="1"/>
            </p:cNvSpPr>
            <p:nvPr/>
          </p:nvSpPr>
          <p:spPr bwMode="auto">
            <a:xfrm>
              <a:off x="5867400" y="5943600"/>
              <a:ext cx="10668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down</a:t>
              </a:r>
            </a:p>
          </p:txBody>
        </p:sp>
        <p:sp>
          <p:nvSpPr>
            <p:cNvPr id="37909" name="TextBox 23"/>
            <p:cNvSpPr txBox="1">
              <a:spLocks noChangeArrowheads="1"/>
            </p:cNvSpPr>
            <p:nvPr/>
          </p:nvSpPr>
          <p:spPr bwMode="auto">
            <a:xfrm>
              <a:off x="5943600" y="4572000"/>
              <a:ext cx="762000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b="1">
                  <a:solidFill>
                    <a:schemeClr val="bg1"/>
                  </a:solidFill>
                </a:rPr>
                <a:t>up</a:t>
              </a:r>
            </a:p>
          </p:txBody>
        </p:sp>
      </p:grpSp>
      <p:sp>
        <p:nvSpPr>
          <p:cNvPr id="37898" name="TextBox 26"/>
          <p:cNvSpPr txBox="1">
            <a:spLocks noChangeArrowheads="1"/>
          </p:cNvSpPr>
          <p:nvPr/>
        </p:nvSpPr>
        <p:spPr bwMode="auto">
          <a:xfrm>
            <a:off x="457200" y="51054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1800"/>
              <a:t>+ 4 natuurkrachten</a:t>
            </a:r>
          </a:p>
        </p:txBody>
      </p:sp>
      <p:pic>
        <p:nvPicPr>
          <p:cNvPr id="37899" name="Picture 27" descr="ball_red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3733800"/>
            <a:ext cx="53975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25/70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3" descr="1869_ptabl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" y="1371600"/>
            <a:ext cx="5626100" cy="3475038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915" name="Picture 2" descr="apoll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48400" y="19050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56"/>
          <p:cNvSpPr txBox="1">
            <a:spLocks noChangeArrowheads="1"/>
          </p:cNvSpPr>
          <p:nvPr/>
        </p:nvSpPr>
        <p:spPr bwMode="auto">
          <a:xfrm>
            <a:off x="1295400" y="1600200"/>
            <a:ext cx="2366963" cy="7016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>
                <a:solidFill>
                  <a:schemeClr val="bg1"/>
                </a:solidFill>
              </a:rPr>
              <a:t>periodiek systeem</a:t>
            </a:r>
          </a:p>
          <a:p>
            <a:pPr>
              <a:buFontTx/>
              <a:buNone/>
            </a:pPr>
            <a:r>
              <a:rPr lang="en-US" sz="1800" i="1">
                <a:solidFill>
                  <a:schemeClr val="bg1"/>
                </a:solidFill>
              </a:rPr>
              <a:t>van Mendeleev</a:t>
            </a:r>
          </a:p>
        </p:txBody>
      </p:sp>
      <p:sp>
        <p:nvSpPr>
          <p:cNvPr id="38917" name="TextBox 45"/>
          <p:cNvSpPr txBox="1">
            <a:spLocks noChangeArrowheads="1"/>
          </p:cNvSpPr>
          <p:nvPr/>
        </p:nvSpPr>
        <p:spPr bwMode="auto">
          <a:xfrm>
            <a:off x="152400" y="390525"/>
            <a:ext cx="861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>
                <a:solidFill>
                  <a:schemeClr val="bg1"/>
                </a:solidFill>
              </a:rPr>
              <a:t>Wat kan je maken met deze 3 bouwstenen ?</a:t>
            </a:r>
          </a:p>
        </p:txBody>
      </p:sp>
      <p:sp>
        <p:nvSpPr>
          <p:cNvPr id="38918" name="TextBox 46"/>
          <p:cNvSpPr txBox="1">
            <a:spLocks noChangeArrowheads="1"/>
          </p:cNvSpPr>
          <p:nvPr/>
        </p:nvSpPr>
        <p:spPr bwMode="auto">
          <a:xfrm>
            <a:off x="7086600" y="4343400"/>
            <a:ext cx="990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 dirty="0"/>
              <a:t>Alles!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676400" y="5207000"/>
            <a:ext cx="3733800" cy="1270000"/>
            <a:chOff x="1676400" y="5334000"/>
            <a:chExt cx="3733800" cy="1270000"/>
          </a:xfrm>
        </p:grpSpPr>
        <p:pic>
          <p:nvPicPr>
            <p:cNvPr id="38923" name="Picture 9" descr="Bier_Vaasje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8200" y="5334000"/>
              <a:ext cx="762000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924" name="TextBox 10"/>
            <p:cNvSpPr txBox="1">
              <a:spLocks noChangeArrowheads="1"/>
            </p:cNvSpPr>
            <p:nvPr/>
          </p:nvSpPr>
          <p:spPr bwMode="auto">
            <a:xfrm>
              <a:off x="1676400" y="6248400"/>
              <a:ext cx="31242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1600" i="1" dirty="0"/>
                <a:t>Alles wat we nodig hebben !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6705600" y="4876800"/>
            <a:ext cx="1752600" cy="1830387"/>
            <a:chOff x="6705600" y="5027561"/>
            <a:chExt cx="1752600" cy="1830439"/>
          </a:xfrm>
        </p:grpSpPr>
        <p:sp>
          <p:nvSpPr>
            <p:cNvPr id="38921" name="TextBox 8"/>
            <p:cNvSpPr txBox="1">
              <a:spLocks noChangeArrowheads="1"/>
            </p:cNvSpPr>
            <p:nvPr/>
          </p:nvSpPr>
          <p:spPr bwMode="auto">
            <a:xfrm>
              <a:off x="6705600" y="6550025"/>
              <a:ext cx="1752600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i="1"/>
                <a:t>Edward Witten</a:t>
              </a:r>
            </a:p>
          </p:txBody>
        </p:sp>
        <p:pic>
          <p:nvPicPr>
            <p:cNvPr id="38922" name="Picture 13" descr="witten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781800" y="5027561"/>
              <a:ext cx="1447800" cy="152563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 descr="planet_earth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030" y="0"/>
            <a:ext cx="6683939" cy="6858000"/>
          </a:xfrm>
          <a:prstGeom prst="rect">
            <a:avLst/>
          </a:prstGeom>
        </p:spPr>
      </p:pic>
      <p:grpSp>
        <p:nvGrpSpPr>
          <p:cNvPr id="2" name="Group 85"/>
          <p:cNvGrpSpPr/>
          <p:nvPr/>
        </p:nvGrpSpPr>
        <p:grpSpPr>
          <a:xfrm>
            <a:off x="1143000" y="3733800"/>
            <a:ext cx="3429000" cy="2610556"/>
            <a:chOff x="1143000" y="3485444"/>
            <a:chExt cx="3429000" cy="2610556"/>
          </a:xfrm>
        </p:grpSpPr>
        <p:sp>
          <p:nvSpPr>
            <p:cNvPr id="42" name="Rectangle 61"/>
            <p:cNvSpPr>
              <a:spLocks noChangeArrowheads="1"/>
            </p:cNvSpPr>
            <p:nvPr/>
          </p:nvSpPr>
          <p:spPr bwMode="auto">
            <a:xfrm>
              <a:off x="1143000" y="3962400"/>
              <a:ext cx="3429000" cy="2133600"/>
            </a:xfrm>
            <a:prstGeom prst="rect">
              <a:avLst/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 type="none" w="lg" len="lg"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46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2325" y="41481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7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738" y="45672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53" descr="yellowsphere"/>
            <p:cNvPicPr>
              <a:picLocks noChangeAspect="1" noChangeArrowheads="1"/>
            </p:cNvPicPr>
            <p:nvPr/>
          </p:nvPicPr>
          <p:blipFill>
            <a:blip r:embed="rId5"/>
            <a:srcRect r="16667" b="8914"/>
            <a:stretch>
              <a:fillRect/>
            </a:stretch>
          </p:blipFill>
          <p:spPr bwMode="auto">
            <a:xfrm>
              <a:off x="2819400" y="5570538"/>
              <a:ext cx="381000" cy="373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4" descr="yellowsphere"/>
            <p:cNvPicPr>
              <a:picLocks noChangeAspect="1" noChangeArrowheads="1"/>
            </p:cNvPicPr>
            <p:nvPr/>
          </p:nvPicPr>
          <p:blipFill>
            <a:blip r:embed="rId5"/>
            <a:srcRect r="16667" b="8914"/>
            <a:stretch>
              <a:fillRect/>
            </a:stretch>
          </p:blipFill>
          <p:spPr bwMode="auto">
            <a:xfrm>
              <a:off x="3361440" y="55626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55" descr="yellowsphere"/>
            <p:cNvPicPr>
              <a:picLocks noChangeAspect="1" noChangeArrowheads="1"/>
            </p:cNvPicPr>
            <p:nvPr/>
          </p:nvPicPr>
          <p:blipFill>
            <a:blip r:embed="rId5"/>
            <a:srcRect r="16667" b="8914"/>
            <a:stretch>
              <a:fillRect/>
            </a:stretch>
          </p:blipFill>
          <p:spPr bwMode="auto">
            <a:xfrm>
              <a:off x="3971040" y="55626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" name="Text Box 56"/>
            <p:cNvSpPr txBox="1">
              <a:spLocks noChangeArrowheads="1"/>
            </p:cNvSpPr>
            <p:nvPr/>
          </p:nvSpPr>
          <p:spPr bwMode="auto">
            <a:xfrm>
              <a:off x="1295400" y="4154269"/>
              <a:ext cx="106680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Anti-Quarks</a:t>
              </a:r>
              <a:endParaRPr lang="en-US" sz="1800" dirty="0"/>
            </a:p>
          </p:txBody>
        </p:sp>
        <p:sp>
          <p:nvSpPr>
            <p:cNvPr id="49" name="AutoShape 57"/>
            <p:cNvSpPr>
              <a:spLocks/>
            </p:cNvSpPr>
            <p:nvPr/>
          </p:nvSpPr>
          <p:spPr bwMode="auto">
            <a:xfrm>
              <a:off x="2438400" y="4114800"/>
              <a:ext cx="139700" cy="785813"/>
            </a:xfrm>
            <a:prstGeom prst="leftBrace">
              <a:avLst>
                <a:gd name="adj1" fmla="val 4687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50" name="Text Box 58"/>
            <p:cNvSpPr txBox="1">
              <a:spLocks noChangeArrowheads="1"/>
            </p:cNvSpPr>
            <p:nvPr/>
          </p:nvSpPr>
          <p:spPr bwMode="auto">
            <a:xfrm>
              <a:off x="1343990" y="5181600"/>
              <a:ext cx="1143000" cy="646331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1800" dirty="0" smtClean="0"/>
                <a:t>Anti-</a:t>
              </a:r>
              <a:r>
                <a:rPr lang="en-US" sz="1800" dirty="0" err="1" smtClean="0"/>
                <a:t>Leptonen</a:t>
              </a:r>
              <a:endParaRPr lang="en-US" sz="1800" dirty="0"/>
            </a:p>
          </p:txBody>
        </p:sp>
        <p:sp>
          <p:nvSpPr>
            <p:cNvPr id="51" name="AutoShape 59"/>
            <p:cNvSpPr>
              <a:spLocks/>
            </p:cNvSpPr>
            <p:nvPr/>
          </p:nvSpPr>
          <p:spPr bwMode="auto">
            <a:xfrm>
              <a:off x="2514600" y="5181600"/>
              <a:ext cx="117475" cy="774700"/>
            </a:xfrm>
            <a:prstGeom prst="leftBrace">
              <a:avLst>
                <a:gd name="adj1" fmla="val 54955"/>
                <a:gd name="adj2" fmla="val 5000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52" name="Picture 63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19400" y="41465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64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24163" y="45672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65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41465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66" descr="red_b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47975" y="5181600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7" descr="red_b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99540" y="5183188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68" descr="red_b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94853" y="5181600"/>
              <a:ext cx="306387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69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45720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6"/>
            <p:cNvSpPr txBox="1">
              <a:spLocks noChangeArrowheads="1"/>
            </p:cNvSpPr>
            <p:nvPr/>
          </p:nvSpPr>
          <p:spPr bwMode="auto">
            <a:xfrm>
              <a:off x="1143000" y="3485444"/>
              <a:ext cx="1576559" cy="40011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 type="none" w="lg" len="lg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  <a:buFontTx/>
                <a:buNone/>
              </a:pPr>
              <a:r>
                <a:rPr lang="en-US" sz="2000" dirty="0" smtClean="0"/>
                <a:t>Anti-</a:t>
              </a:r>
              <a:r>
                <a:rPr lang="en-US" sz="2000" dirty="0" err="1" smtClean="0"/>
                <a:t>deeltjes</a:t>
              </a:r>
              <a:endParaRPr lang="en-US" sz="2000" dirty="0"/>
            </a:p>
          </p:txBody>
        </p:sp>
      </p:grpSp>
      <p:grpSp>
        <p:nvGrpSpPr>
          <p:cNvPr id="3" name="Group 62"/>
          <p:cNvGrpSpPr/>
          <p:nvPr/>
        </p:nvGrpSpPr>
        <p:grpSpPr>
          <a:xfrm>
            <a:off x="1143000" y="533400"/>
            <a:ext cx="7408863" cy="2667000"/>
            <a:chOff x="1143000" y="533400"/>
            <a:chExt cx="7408863" cy="2667000"/>
          </a:xfrm>
        </p:grpSpPr>
        <p:grpSp>
          <p:nvGrpSpPr>
            <p:cNvPr id="4" name="Group 60"/>
            <p:cNvGrpSpPr/>
            <p:nvPr/>
          </p:nvGrpSpPr>
          <p:grpSpPr>
            <a:xfrm>
              <a:off x="1143000" y="533400"/>
              <a:ext cx="7408863" cy="2667000"/>
              <a:chOff x="1143000" y="533400"/>
              <a:chExt cx="7408863" cy="2667000"/>
            </a:xfrm>
          </p:grpSpPr>
          <p:grpSp>
            <p:nvGrpSpPr>
              <p:cNvPr id="5" name="Group 78"/>
              <p:cNvGrpSpPr/>
              <p:nvPr/>
            </p:nvGrpSpPr>
            <p:grpSpPr>
              <a:xfrm>
                <a:off x="1143000" y="533400"/>
                <a:ext cx="3429000" cy="2667000"/>
                <a:chOff x="1143000" y="533400"/>
                <a:chExt cx="3429000" cy="2667000"/>
              </a:xfrm>
            </p:grpSpPr>
            <p:sp>
              <p:nvSpPr>
                <p:cNvPr id="1319997" name="Rectangle 61"/>
                <p:cNvSpPr>
                  <a:spLocks noChangeArrowheads="1"/>
                </p:cNvSpPr>
                <p:nvPr/>
              </p:nvSpPr>
              <p:spPr bwMode="auto">
                <a:xfrm>
                  <a:off x="1143000" y="1066800"/>
                  <a:ext cx="3429000" cy="2133600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  <a:effectLst>
                  <a:outerShdw dist="107763" dir="2700000" algn="ctr" rotWithShape="0">
                    <a:schemeClr val="tx1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96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143000" y="533400"/>
                  <a:ext cx="1181001" cy="40005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sz="2000" dirty="0" err="1" smtClean="0"/>
                    <a:t>Deeltjes</a:t>
                  </a:r>
                  <a:endParaRPr lang="en-US" sz="2000" dirty="0"/>
                </a:p>
              </p:txBody>
            </p:sp>
            <p:sp>
              <p:nvSpPr>
                <p:cNvPr id="40971" name="Text Box 56"/>
                <p:cNvSpPr txBox="1">
                  <a:spLocks noChangeArrowheads="1"/>
                </p:cNvSpPr>
                <p:nvPr/>
              </p:nvSpPr>
              <p:spPr bwMode="auto">
                <a:xfrm>
                  <a:off x="1295400" y="1447800"/>
                  <a:ext cx="1066800" cy="36671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sz="1800" dirty="0"/>
                    <a:t>Quarks</a:t>
                  </a:r>
                </a:p>
              </p:txBody>
            </p:sp>
            <p:sp>
              <p:nvSpPr>
                <p:cNvPr id="40972" name="AutoShape 57"/>
                <p:cNvSpPr>
                  <a:spLocks/>
                </p:cNvSpPr>
                <p:nvPr/>
              </p:nvSpPr>
              <p:spPr bwMode="auto">
                <a:xfrm>
                  <a:off x="2438400" y="1219200"/>
                  <a:ext cx="139700" cy="785813"/>
                </a:xfrm>
                <a:prstGeom prst="leftBrace">
                  <a:avLst>
                    <a:gd name="adj1" fmla="val 46875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sp>
              <p:nvSpPr>
                <p:cNvPr id="4097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1219200" y="2438400"/>
                  <a:ext cx="1143000" cy="366713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sz="1800" dirty="0" err="1" smtClean="0"/>
                    <a:t>Leptonen</a:t>
                  </a:r>
                  <a:endParaRPr lang="en-US" sz="1800" dirty="0"/>
                </a:p>
              </p:txBody>
            </p:sp>
            <p:sp>
              <p:nvSpPr>
                <p:cNvPr id="40974" name="AutoShape 59"/>
                <p:cNvSpPr>
                  <a:spLocks/>
                </p:cNvSpPr>
                <p:nvPr/>
              </p:nvSpPr>
              <p:spPr bwMode="auto">
                <a:xfrm>
                  <a:off x="2514600" y="2286000"/>
                  <a:ext cx="117475" cy="774700"/>
                </a:xfrm>
                <a:prstGeom prst="leftBrace">
                  <a:avLst>
                    <a:gd name="adj1" fmla="val 54955"/>
                    <a:gd name="adj2" fmla="val 50000"/>
                  </a:avLst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none" w="lg" len="lg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nl-NL"/>
                </a:p>
              </p:txBody>
            </p:sp>
            <p:pic>
              <p:nvPicPr>
                <p:cNvPr id="40975" name="Picture 63" descr="aqua-sphere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819400" y="1250950"/>
                  <a:ext cx="381000" cy="3635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976" name="Picture 64" descr="aqua-sphere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2824163" y="1671638"/>
                  <a:ext cx="381000" cy="3635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0978" name="Picture 66" descr="red_ball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2847975" y="2286000"/>
                  <a:ext cx="306388" cy="3429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79"/>
              <p:cNvGrpSpPr/>
              <p:nvPr/>
            </p:nvGrpSpPr>
            <p:grpSpPr>
              <a:xfrm>
                <a:off x="5181600" y="533400"/>
                <a:ext cx="3370263" cy="2667000"/>
                <a:chOff x="5181600" y="533400"/>
                <a:chExt cx="3370263" cy="2667000"/>
              </a:xfrm>
            </p:grpSpPr>
            <p:sp>
              <p:nvSpPr>
                <p:cNvPr id="4096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7095704" y="533400"/>
                  <a:ext cx="1286296" cy="40011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sz="2000" dirty="0" err="1" smtClean="0"/>
                    <a:t>Krachten</a:t>
                  </a:r>
                  <a:endParaRPr lang="en-US" sz="2000" dirty="0"/>
                </a:p>
              </p:txBody>
            </p:sp>
            <p:sp>
              <p:nvSpPr>
                <p:cNvPr id="1320035" name="Rectangle 99"/>
                <p:cNvSpPr>
                  <a:spLocks noChangeArrowheads="1"/>
                </p:cNvSpPr>
                <p:nvPr/>
              </p:nvSpPr>
              <p:spPr bwMode="auto">
                <a:xfrm>
                  <a:off x="5181600" y="1066800"/>
                  <a:ext cx="3200400" cy="2133600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tx1"/>
                  </a:solidFill>
                  <a:miter lim="800000"/>
                  <a:headEnd/>
                  <a:tailEnd type="none" w="lg" len="lg"/>
                </a:ln>
                <a:effectLst>
                  <a:outerShdw dist="107763" dir="2700000" algn="ctr" rotWithShape="0">
                    <a:schemeClr val="tx1">
                      <a:alpha val="50000"/>
                    </a:schemeClr>
                  </a:outerShdw>
                </a:effectLst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984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334000" y="904680"/>
                  <a:ext cx="3217863" cy="203132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  <a:buFontTx/>
                    <a:buNone/>
                  </a:pPr>
                  <a:r>
                    <a:rPr lang="en-US" sz="1800" b="1" dirty="0"/>
                    <a:t/>
                  </a:r>
                  <a:br>
                    <a:rPr lang="en-US" sz="1800" b="1" dirty="0"/>
                  </a:br>
                  <a:r>
                    <a:rPr lang="en-US" sz="1800" dirty="0"/>
                    <a:t>1) </a:t>
                  </a:r>
                  <a:r>
                    <a:rPr lang="en-US" sz="1800" dirty="0" err="1" smtClean="0"/>
                    <a:t>Electromagnetisme</a:t>
                  </a: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sz="1800" dirty="0" smtClean="0"/>
                    <a:t>2</a:t>
                  </a:r>
                  <a:r>
                    <a:rPr lang="en-US" sz="1800" dirty="0"/>
                    <a:t>)</a:t>
                  </a:r>
                  <a:r>
                    <a:rPr lang="en-US" sz="1800" dirty="0" smtClean="0"/>
                    <a:t> </a:t>
                  </a:r>
                  <a:r>
                    <a:rPr lang="en-US" dirty="0" err="1" smtClean="0"/>
                    <a:t>Zwakke</a:t>
                  </a:r>
                  <a:r>
                    <a:rPr lang="en-US" dirty="0" smtClean="0"/>
                    <a:t> </a:t>
                  </a:r>
                  <a:r>
                    <a:rPr lang="en-US" dirty="0" err="1" smtClean="0"/>
                    <a:t>kernkracht</a:t>
                  </a: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sz="1800" dirty="0" smtClean="0"/>
                    <a:t>3</a:t>
                  </a:r>
                  <a:r>
                    <a:rPr lang="en-US" sz="1800" dirty="0"/>
                    <a:t>) </a:t>
                  </a:r>
                  <a:r>
                    <a:rPr lang="en-US" sz="1800" dirty="0" err="1" smtClean="0"/>
                    <a:t>Sterke</a:t>
                  </a:r>
                  <a:r>
                    <a:rPr lang="en-US" sz="1800" dirty="0" smtClean="0"/>
                    <a:t> </a:t>
                  </a:r>
                  <a:r>
                    <a:rPr lang="en-US" sz="1800" dirty="0" err="1" smtClean="0"/>
                    <a:t>kernkracht</a:t>
                  </a:r>
                  <a:r>
                    <a:rPr lang="en-US" sz="1800" dirty="0" smtClean="0"/>
                    <a:t/>
                  </a:r>
                  <a:br>
                    <a:rPr lang="en-US" sz="1800" dirty="0" smtClean="0"/>
                  </a:br>
                  <a:endParaRPr lang="en-US" sz="1800" dirty="0"/>
                </a:p>
              </p:txBody>
            </p:sp>
          </p:grpSp>
        </p:grpSp>
        <p:sp>
          <p:nvSpPr>
            <p:cNvPr id="62" name="TextBox 61"/>
            <p:cNvSpPr txBox="1"/>
            <p:nvPr/>
          </p:nvSpPr>
          <p:spPr>
            <a:xfrm>
              <a:off x="5347512" y="2733824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4) </a:t>
              </a:r>
              <a:r>
                <a:rPr lang="en-US" dirty="0" err="1" smtClean="0"/>
                <a:t>Zwaartekracht</a:t>
              </a:r>
              <a:endParaRPr lang="en-US" dirty="0"/>
            </a:p>
          </p:txBody>
        </p:sp>
      </p:grpSp>
      <p:pic>
        <p:nvPicPr>
          <p:cNvPr id="40968" name="Picture 53" descr="yellowsphere"/>
          <p:cNvPicPr>
            <a:picLocks noChangeAspect="1" noChangeArrowheads="1"/>
          </p:cNvPicPr>
          <p:nvPr/>
        </p:nvPicPr>
        <p:blipFill>
          <a:blip r:embed="rId5"/>
          <a:srcRect r="16667" b="8914"/>
          <a:stretch>
            <a:fillRect/>
          </a:stretch>
        </p:blipFill>
        <p:spPr bwMode="auto">
          <a:xfrm>
            <a:off x="2805745" y="2661283"/>
            <a:ext cx="3810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83"/>
          <p:cNvGrpSpPr/>
          <p:nvPr/>
        </p:nvGrpSpPr>
        <p:grpSpPr>
          <a:xfrm>
            <a:off x="3360738" y="1250950"/>
            <a:ext cx="982662" cy="1789113"/>
            <a:chOff x="3360738" y="1250950"/>
            <a:chExt cx="982662" cy="1789113"/>
          </a:xfrm>
        </p:grpSpPr>
        <p:pic>
          <p:nvPicPr>
            <p:cNvPr id="40966" name="Picture 46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2325" y="12525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7" name="Picture 47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60738" y="1671638"/>
              <a:ext cx="381000" cy="363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9" name="Picture 54" descr="yellowsphere"/>
            <p:cNvPicPr>
              <a:picLocks noChangeAspect="1" noChangeArrowheads="1"/>
            </p:cNvPicPr>
            <p:nvPr/>
          </p:nvPicPr>
          <p:blipFill>
            <a:blip r:embed="rId5"/>
            <a:srcRect r="16667" b="8914"/>
            <a:stretch>
              <a:fillRect/>
            </a:stretch>
          </p:blipFill>
          <p:spPr bwMode="auto">
            <a:xfrm>
              <a:off x="3361440" y="26670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0" name="Picture 55" descr="yellowsphere"/>
            <p:cNvPicPr>
              <a:picLocks noChangeAspect="1" noChangeArrowheads="1"/>
            </p:cNvPicPr>
            <p:nvPr/>
          </p:nvPicPr>
          <p:blipFill>
            <a:blip r:embed="rId5"/>
            <a:srcRect r="16667" b="8914"/>
            <a:stretch>
              <a:fillRect/>
            </a:stretch>
          </p:blipFill>
          <p:spPr bwMode="auto">
            <a:xfrm>
              <a:off x="3944016" y="2667000"/>
              <a:ext cx="381000" cy="373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7" name="Picture 65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25095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79" name="Picture 67" descr="red_b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99540" y="2287588"/>
              <a:ext cx="306388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0" name="Picture 68" descr="red_bal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994853" y="2286000"/>
              <a:ext cx="306387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82" name="Picture 69" descr="aqua-spher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62400" y="1676400"/>
              <a:ext cx="381000" cy="363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68"/>
          <p:cNvGrpSpPr/>
          <p:nvPr/>
        </p:nvGrpSpPr>
        <p:grpSpPr>
          <a:xfrm>
            <a:off x="3320202" y="2202126"/>
            <a:ext cx="4852827" cy="3689495"/>
            <a:chOff x="3320202" y="2202126"/>
            <a:chExt cx="4852827" cy="3689495"/>
          </a:xfrm>
        </p:grpSpPr>
        <p:sp>
          <p:nvSpPr>
            <p:cNvPr id="63" name="Oval 62"/>
            <p:cNvSpPr/>
            <p:nvPr/>
          </p:nvSpPr>
          <p:spPr>
            <a:xfrm>
              <a:off x="3320202" y="2202126"/>
              <a:ext cx="463055" cy="459157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391400" y="5522289"/>
              <a:ext cx="781629" cy="369332"/>
            </a:xfrm>
            <a:prstGeom prst="rect">
              <a:avLst/>
            </a:prstGeom>
            <a:solidFill>
              <a:srgbClr val="FF0000"/>
            </a:solidFill>
            <a:ln w="1905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bg1"/>
                  </a:solidFill>
                </a:rPr>
                <a:t>muon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67" name="Straight Arrow Connector 66"/>
            <p:cNvCxnSpPr>
              <a:stCxn id="63" idx="5"/>
            </p:cNvCxnSpPr>
            <p:nvPr/>
          </p:nvCxnSpPr>
          <p:spPr>
            <a:xfrm rot="16200000" flipH="1">
              <a:off x="4217628" y="2091857"/>
              <a:ext cx="2837503" cy="3841870"/>
            </a:xfrm>
            <a:prstGeom prst="straightConnector1">
              <a:avLst/>
            </a:prstGeom>
            <a:ln>
              <a:solidFill>
                <a:srgbClr val="FF0000"/>
              </a:solidFill>
              <a:prstDash val="dash"/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99592" y="1371600"/>
            <a:ext cx="3056362" cy="43200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ndardModelLagrangi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35085" y="2379712"/>
            <a:ext cx="2857758" cy="30959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10404" y="1540310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/>
              <a:t>Standaard</a:t>
            </a:r>
            <a:r>
              <a:rPr lang="en-US" sz="1400" b="1" dirty="0" smtClean="0"/>
              <a:t> Model </a:t>
            </a:r>
            <a:r>
              <a:rPr lang="en-US" sz="1400" b="1" dirty="0" err="1" smtClean="0"/>
              <a:t>Lagrangiaan</a:t>
            </a:r>
            <a:endParaRPr lang="en-US" sz="1400" b="1" dirty="0" smtClean="0"/>
          </a:p>
        </p:txBody>
      </p:sp>
      <p:grpSp>
        <p:nvGrpSpPr>
          <p:cNvPr id="2" name="Group 8"/>
          <p:cNvGrpSpPr/>
          <p:nvPr/>
        </p:nvGrpSpPr>
        <p:grpSpPr>
          <a:xfrm>
            <a:off x="5116038" y="1371600"/>
            <a:ext cx="3056362" cy="4320000"/>
            <a:chOff x="5116038" y="1557272"/>
            <a:chExt cx="3056362" cy="4320000"/>
          </a:xfrm>
        </p:grpSpPr>
        <p:sp>
          <p:nvSpPr>
            <p:cNvPr id="21" name="Rectangle 20"/>
            <p:cNvSpPr/>
            <p:nvPr/>
          </p:nvSpPr>
          <p:spPr>
            <a:xfrm>
              <a:off x="5116038" y="1557272"/>
              <a:ext cx="3056362" cy="4320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ladmuziek_Bach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5432051" y="2370304"/>
              <a:ext cx="2464657" cy="3371103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279740" y="1725982"/>
              <a:ext cx="27363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err="1" smtClean="0"/>
                <a:t>Bladmuziek</a:t>
              </a:r>
              <a:r>
                <a:rPr lang="en-US" sz="1400" b="1" dirty="0" smtClean="0"/>
                <a:t> (J.S. Bach)</a:t>
              </a:r>
            </a:p>
            <a:p>
              <a:pPr algn="ctr"/>
              <a:r>
                <a:rPr lang="en-US" sz="1200" dirty="0" err="1" smtClean="0"/>
                <a:t>bladmuziek</a:t>
              </a:r>
              <a:endParaRPr lang="en-US" sz="1200" dirty="0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3124200" y="304800"/>
            <a:ext cx="5791200" cy="45720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nl-NL" sz="3200" b="1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Abstractie en patronen vinden</a:t>
            </a:r>
            <a:endParaRPr lang="nl-NL" sz="32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1331379" y="1912502"/>
            <a:ext cx="2250021" cy="335783"/>
            <a:chOff x="1331379" y="1912502"/>
            <a:chExt cx="2250021" cy="335783"/>
          </a:xfrm>
          <a:solidFill>
            <a:srgbClr val="F6FFA2"/>
          </a:solidFill>
        </p:grpSpPr>
        <p:sp>
          <p:nvSpPr>
            <p:cNvPr id="12" name="Rounded Rectangle 11"/>
            <p:cNvSpPr/>
            <p:nvPr/>
          </p:nvSpPr>
          <p:spPr bwMode="auto">
            <a:xfrm>
              <a:off x="1331379" y="1912502"/>
              <a:ext cx="2250021" cy="335783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aphicFrame>
          <p:nvGraphicFramePr>
            <p:cNvPr id="1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91421"/>
                </p:ext>
              </p:extLst>
            </p:nvPr>
          </p:nvGraphicFramePr>
          <p:xfrm>
            <a:off x="1392384" y="1976876"/>
            <a:ext cx="2086828" cy="231317"/>
          </p:xfrm>
          <a:graphic>
            <a:graphicData uri="http://schemas.openxmlformats.org/presentationml/2006/ole">
              <p:oleObj spid="_x0000_s605186" name="Equation" r:id="rId5" imgW="1600200" imgH="17780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6604" y="381000"/>
            <a:ext cx="4311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“</a:t>
            </a:r>
            <a:r>
              <a:rPr lang="en-US" sz="2000" i="1" dirty="0" err="1" smtClean="0">
                <a:solidFill>
                  <a:schemeClr val="bg1"/>
                </a:solidFill>
              </a:rPr>
              <a:t>Er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zijn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onzichtbare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golven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om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ons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heen</a:t>
            </a:r>
            <a:r>
              <a:rPr lang="en-US" sz="2000" i="1" dirty="0" smtClean="0">
                <a:solidFill>
                  <a:schemeClr val="bg1"/>
                </a:solidFill>
              </a:rPr>
              <a:t> met </a:t>
            </a:r>
            <a:r>
              <a:rPr lang="en-US" sz="2000" i="1" dirty="0" err="1" smtClean="0">
                <a:solidFill>
                  <a:schemeClr val="bg1"/>
                </a:solidFill>
              </a:rPr>
              <a:t>stemmen</a:t>
            </a:r>
            <a:r>
              <a:rPr lang="en-US" sz="2000" i="1" dirty="0" smtClean="0">
                <a:solidFill>
                  <a:schemeClr val="bg1"/>
                </a:solidFill>
              </a:rPr>
              <a:t> en </a:t>
            </a:r>
            <a:r>
              <a:rPr lang="en-US" sz="2000" i="1" dirty="0" err="1" smtClean="0">
                <a:solidFill>
                  <a:schemeClr val="bg1"/>
                </a:solidFill>
              </a:rPr>
              <a:t>beelden</a:t>
            </a:r>
            <a:r>
              <a:rPr lang="en-US" sz="2000" i="1" dirty="0" smtClean="0">
                <a:solidFill>
                  <a:schemeClr val="bg1"/>
                </a:solidFill>
              </a:rPr>
              <a:t>”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8343" y="381000"/>
            <a:ext cx="4429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“ </a:t>
            </a:r>
            <a:r>
              <a:rPr lang="en-US" sz="2000" i="1" dirty="0" err="1" smtClean="0">
                <a:solidFill>
                  <a:schemeClr val="bg1"/>
                </a:solidFill>
              </a:rPr>
              <a:t>Er</a:t>
            </a:r>
            <a:r>
              <a:rPr lang="en-US" sz="2000" i="1" dirty="0" smtClean="0">
                <a:solidFill>
                  <a:schemeClr val="bg1"/>
                </a:solidFill>
              </a:rPr>
              <a:t> is </a:t>
            </a:r>
            <a:r>
              <a:rPr lang="en-US" sz="2000" i="1" dirty="0" err="1" smtClean="0">
                <a:solidFill>
                  <a:schemeClr val="bg1"/>
                </a:solidFill>
              </a:rPr>
              <a:t>een</a:t>
            </a:r>
            <a:r>
              <a:rPr lang="en-US" sz="2000" i="1" dirty="0" smtClean="0">
                <a:solidFill>
                  <a:schemeClr val="bg1"/>
                </a:solidFill>
              </a:rPr>
              <a:t> Higgs </a:t>
            </a:r>
            <a:r>
              <a:rPr lang="en-US" sz="2000" i="1" dirty="0" err="1" smtClean="0">
                <a:solidFill>
                  <a:schemeClr val="bg1"/>
                </a:solidFill>
              </a:rPr>
              <a:t>veld</a:t>
            </a:r>
            <a:r>
              <a:rPr lang="en-US" sz="2000" i="1" dirty="0" smtClean="0">
                <a:solidFill>
                  <a:schemeClr val="bg1"/>
                </a:solidFill>
              </a:rPr>
              <a:t> in het vacuum</a:t>
            </a:r>
            <a:br>
              <a:rPr lang="en-US" sz="2000" i="1" dirty="0" smtClean="0">
                <a:solidFill>
                  <a:schemeClr val="bg1"/>
                </a:solidFill>
              </a:rPr>
            </a:br>
            <a:r>
              <a:rPr lang="en-US" sz="2000" i="1" dirty="0" smtClean="0">
                <a:solidFill>
                  <a:schemeClr val="bg1"/>
                </a:solidFill>
              </a:rPr>
              <a:t>  </a:t>
            </a:r>
            <a:r>
              <a:rPr lang="en-US" sz="2000" i="1" dirty="0" err="1" smtClean="0">
                <a:solidFill>
                  <a:schemeClr val="bg1"/>
                </a:solidFill>
              </a:rPr>
              <a:t>dat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alle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deeltjes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massa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 err="1" smtClean="0">
                <a:solidFill>
                  <a:schemeClr val="bg1"/>
                </a:solidFill>
              </a:rPr>
              <a:t>geeft</a:t>
            </a:r>
            <a:r>
              <a:rPr lang="en-US" sz="2000" i="1" dirty="0" smtClean="0">
                <a:solidFill>
                  <a:schemeClr val="bg1"/>
                </a:solidFill>
              </a:rPr>
              <a:t>.”</a:t>
            </a:r>
            <a:endParaRPr lang="en-US" sz="2000" i="1" dirty="0">
              <a:solidFill>
                <a:schemeClr val="bg1"/>
              </a:solidFill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5334001" y="1825619"/>
            <a:ext cx="3124199" cy="2289180"/>
            <a:chOff x="5334001" y="1825619"/>
            <a:chExt cx="3124199" cy="2289180"/>
          </a:xfrm>
        </p:grpSpPr>
        <p:pic>
          <p:nvPicPr>
            <p:cNvPr id="7" name="Picture 5" descr="LHC_dipole_eggie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334001" y="1825619"/>
              <a:ext cx="3048000" cy="22891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6701688" y="3787840"/>
              <a:ext cx="17565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FF"/>
                  </a:solidFill>
                </a:rPr>
                <a:t>deeltjesversneller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5"/>
          <p:cNvGrpSpPr/>
          <p:nvPr/>
        </p:nvGrpSpPr>
        <p:grpSpPr>
          <a:xfrm>
            <a:off x="5334000" y="4511453"/>
            <a:ext cx="3062214" cy="2041747"/>
            <a:chOff x="5334000" y="4511453"/>
            <a:chExt cx="3062214" cy="2041747"/>
          </a:xfrm>
        </p:grpSpPr>
        <p:pic>
          <p:nvPicPr>
            <p:cNvPr id="8" name="Picture 7" descr="ATLAS_detector_full_3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0" y="4511453"/>
              <a:ext cx="3050345" cy="204174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934200" y="6245423"/>
              <a:ext cx="14620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FF"/>
                  </a:solidFill>
                </a:rPr>
                <a:t>deeltjesdetector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1143000" y="1645752"/>
            <a:ext cx="2944158" cy="2569490"/>
            <a:chOff x="1143000" y="1645752"/>
            <a:chExt cx="2944158" cy="2569490"/>
          </a:xfrm>
        </p:grpSpPr>
        <p:pic>
          <p:nvPicPr>
            <p:cNvPr id="5" name="Picture 4" descr="Antenna_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2152404">
              <a:off x="1517668" y="1645752"/>
              <a:ext cx="2569490" cy="256949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143000" y="3480063"/>
              <a:ext cx="918485" cy="314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rgbClr val="FFFFFF"/>
                  </a:solidFill>
                </a:rPr>
                <a:t>antenne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9"/>
          <p:cNvGrpSpPr/>
          <p:nvPr/>
        </p:nvGrpSpPr>
        <p:grpSpPr>
          <a:xfrm>
            <a:off x="444500" y="3952321"/>
            <a:ext cx="3665682" cy="2734229"/>
            <a:chOff x="444500" y="3952321"/>
            <a:chExt cx="3665682" cy="2734229"/>
          </a:xfrm>
        </p:grpSpPr>
        <p:pic>
          <p:nvPicPr>
            <p:cNvPr id="6" name="Picture 5" descr="TEAC-Retro-Radio-CD-Player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4500" y="4267200"/>
              <a:ext cx="3665682" cy="241935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056535" y="3952321"/>
              <a:ext cx="6010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radio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3053254"/>
            <a:ext cx="9147378" cy="26884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1000" y="39579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Het </a:t>
            </a:r>
            <a:r>
              <a:rPr lang="en-US" sz="2400" i="1" dirty="0" err="1" smtClean="0"/>
              <a:t>Standaard</a:t>
            </a:r>
            <a:r>
              <a:rPr lang="en-US" sz="2400" i="1" dirty="0" smtClean="0"/>
              <a:t> Model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anti-</a:t>
            </a:r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91000" y="-28484"/>
            <a:ext cx="4983401" cy="32288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2"/>
          <p:cNvGrpSpPr/>
          <p:nvPr/>
        </p:nvGrpSpPr>
        <p:grpSpPr>
          <a:xfrm>
            <a:off x="4114800" y="2895599"/>
            <a:ext cx="3257703" cy="3111398"/>
            <a:chOff x="4114800" y="2895599"/>
            <a:chExt cx="3257703" cy="3111398"/>
          </a:xfrm>
        </p:grpSpPr>
        <p:pic>
          <p:nvPicPr>
            <p:cNvPr id="21" name="Picture 20" descr="kaartenhuis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38800" y="3429000"/>
              <a:ext cx="1733703" cy="2577997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4" name="Straight Connector 23"/>
            <p:cNvCxnSpPr/>
            <p:nvPr/>
          </p:nvCxnSpPr>
          <p:spPr>
            <a:xfrm rot="16200000" flipH="1">
              <a:off x="3423397" y="3787472"/>
              <a:ext cx="2944827" cy="147708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5" idx="0"/>
            </p:cNvCxnSpPr>
            <p:nvPr/>
          </p:nvCxnSpPr>
          <p:spPr>
            <a:xfrm rot="16200000" flipH="1">
              <a:off x="5512216" y="1568866"/>
              <a:ext cx="533403" cy="31868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114800" y="2895600"/>
              <a:ext cx="141365" cy="198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 bwMode="auto">
          <a:xfrm>
            <a:off x="448041" y="1447287"/>
            <a:ext cx="3742959" cy="15623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ym typeface="Wingdings" charset="2"/>
              </a:rPr>
              <a:t>Comes at a price: extra scalar particle </a:t>
            </a:r>
          </a:p>
          <a:p>
            <a:pPr>
              <a:defRPr/>
            </a:pPr>
            <a:endParaRPr lang="en-US" b="1" dirty="0"/>
          </a:p>
          <a:p>
            <a:pPr>
              <a:defRPr/>
            </a:pPr>
            <a:r>
              <a:rPr lang="en-US" b="1" dirty="0"/>
              <a:t>                 The Higgs boson 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 bwMode="auto">
          <a:xfrm>
            <a:off x="857250" y="1981200"/>
            <a:ext cx="2800350" cy="406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36791421"/>
              </p:ext>
            </p:extLst>
          </p:nvPr>
        </p:nvGraphicFramePr>
        <p:xfrm>
          <a:off x="900113" y="2024449"/>
          <a:ext cx="2735262" cy="303194"/>
        </p:xfrm>
        <a:graphic>
          <a:graphicData uri="http://schemas.openxmlformats.org/presentationml/2006/ole">
            <p:oleObj spid="_x0000_s701442" name="Equation" r:id="rId3" imgW="1600200" imgH="177800" progId="Equation.3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58209" y="1504890"/>
            <a:ext cx="2960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Het </a:t>
            </a:r>
            <a:r>
              <a:rPr lang="en-US" sz="2000" b="1" dirty="0" err="1" smtClean="0"/>
              <a:t>Standaard</a:t>
            </a:r>
            <a:r>
              <a:rPr lang="en-US" sz="2000" b="1" dirty="0" smtClean="0"/>
              <a:t> Model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86272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Theorie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82544" y="304800"/>
            <a:ext cx="1804262" cy="584776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FFFF"/>
                </a:solidFill>
              </a:rPr>
              <a:t>Realiteit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5" name="Picture 24" descr="a17_h_148_22725.gif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6305" y="914400"/>
            <a:ext cx="2284695" cy="2344192"/>
          </a:xfrm>
          <a:prstGeom prst="rect">
            <a:avLst/>
          </a:prstGeom>
        </p:spPr>
      </p:pic>
      <p:grpSp>
        <p:nvGrpSpPr>
          <p:cNvPr id="2" name="Group 30"/>
          <p:cNvGrpSpPr/>
          <p:nvPr/>
        </p:nvGrpSpPr>
        <p:grpSpPr>
          <a:xfrm>
            <a:off x="516467" y="1371600"/>
            <a:ext cx="8111066" cy="3691467"/>
            <a:chOff x="516467" y="1371600"/>
            <a:chExt cx="8111066" cy="3691467"/>
          </a:xfrm>
        </p:grpSpPr>
        <p:sp>
          <p:nvSpPr>
            <p:cNvPr id="11" name="TextBox 10"/>
            <p:cNvSpPr txBox="1"/>
            <p:nvPr/>
          </p:nvSpPr>
          <p:spPr>
            <a:xfrm>
              <a:off x="4648200" y="1371600"/>
              <a:ext cx="72997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 smtClean="0">
                  <a:solidFill>
                    <a:srgbClr val="FFFFFF"/>
                  </a:solidFill>
                </a:rPr>
                <a:t>≠</a:t>
              </a:r>
              <a:endParaRPr lang="en-US" sz="7200" dirty="0">
                <a:solidFill>
                  <a:srgbClr val="FFFFFF"/>
                </a:solidFill>
              </a:endParaRPr>
            </a:p>
          </p:txBody>
        </p:sp>
        <p:grpSp>
          <p:nvGrpSpPr>
            <p:cNvPr id="3" name="Group 11"/>
            <p:cNvGrpSpPr/>
            <p:nvPr/>
          </p:nvGrpSpPr>
          <p:grpSpPr>
            <a:xfrm>
              <a:off x="516467" y="4648199"/>
              <a:ext cx="8111066" cy="414868"/>
              <a:chOff x="516467" y="4648199"/>
              <a:chExt cx="8111066" cy="414868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516467" y="4648199"/>
                <a:ext cx="3674533" cy="414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err="1" smtClean="0"/>
                  <a:t>Deeltjes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hebben</a:t>
                </a:r>
                <a:r>
                  <a:rPr lang="en-US" sz="2000" i="1" dirty="0" smtClean="0"/>
                  <a:t> </a:t>
                </a:r>
                <a:r>
                  <a:rPr lang="en-US" sz="2000" b="1" i="1" dirty="0" err="1" smtClean="0"/>
                  <a:t>geen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massa</a:t>
                </a:r>
                <a:endParaRPr lang="en-US" sz="2000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53000" y="4648200"/>
                <a:ext cx="3674533" cy="414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i="1" dirty="0" err="1" smtClean="0"/>
                  <a:t>Deeltjes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hebben</a:t>
                </a:r>
                <a:r>
                  <a:rPr lang="en-US" sz="2000" i="1" dirty="0" smtClean="0"/>
                  <a:t> </a:t>
                </a:r>
                <a:r>
                  <a:rPr lang="en-US" sz="2000" b="1" i="1" dirty="0" err="1" smtClean="0"/>
                  <a:t>wel</a:t>
                </a:r>
                <a:r>
                  <a:rPr lang="en-US" sz="2000" i="1" dirty="0" smtClean="0"/>
                  <a:t> </a:t>
                </a:r>
                <a:r>
                  <a:rPr lang="en-US" sz="2000" i="1" dirty="0" err="1" smtClean="0"/>
                  <a:t>massa</a:t>
                </a:r>
                <a:endParaRPr lang="en-US" sz="2000" i="1" dirty="0"/>
              </a:p>
            </p:txBody>
          </p:sp>
        </p:grpSp>
      </p:grpSp>
      <p:grpSp>
        <p:nvGrpSpPr>
          <p:cNvPr id="4" name="Group 13"/>
          <p:cNvGrpSpPr/>
          <p:nvPr/>
        </p:nvGrpSpPr>
        <p:grpSpPr>
          <a:xfrm>
            <a:off x="1009174" y="1371665"/>
            <a:ext cx="8211026" cy="5472529"/>
            <a:chOff x="1009174" y="1371600"/>
            <a:chExt cx="8211026" cy="5472529"/>
          </a:xfrm>
        </p:grpSpPr>
        <p:grpSp>
          <p:nvGrpSpPr>
            <p:cNvPr id="5" name="Group 21"/>
            <p:cNvGrpSpPr/>
            <p:nvPr/>
          </p:nvGrpSpPr>
          <p:grpSpPr>
            <a:xfrm>
              <a:off x="1009174" y="4191000"/>
              <a:ext cx="8211026" cy="2653129"/>
              <a:chOff x="1009174" y="4191000"/>
              <a:chExt cx="8211026" cy="265312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/>
              <a:srcRect l="3678" t="5855" r="7692"/>
              <a:stretch>
                <a:fillRect/>
              </a:stretch>
            </p:blipFill>
            <p:spPr>
              <a:xfrm>
                <a:off x="2967831" y="4191000"/>
                <a:ext cx="1747837" cy="2345965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7" name="TextBox 8"/>
              <p:cNvSpPr txBox="1">
                <a:spLocks noChangeArrowheads="1"/>
              </p:cNvSpPr>
              <p:nvPr/>
            </p:nvSpPr>
            <p:spPr bwMode="auto">
              <a:xfrm>
                <a:off x="2727324" y="6505575"/>
                <a:ext cx="222567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600" dirty="0">
                    <a:latin typeface="Calibri" charset="0"/>
                  </a:rPr>
                  <a:t>- September 1964 - </a:t>
                </a:r>
              </a:p>
            </p:txBody>
          </p:sp>
          <p:sp>
            <p:nvSpPr>
              <p:cNvPr id="28" name="Rectangle 10"/>
              <p:cNvSpPr>
                <a:spLocks noChangeArrowheads="1"/>
              </p:cNvSpPr>
              <p:nvPr/>
            </p:nvSpPr>
            <p:spPr bwMode="auto">
              <a:xfrm>
                <a:off x="4801146" y="5352871"/>
                <a:ext cx="4419054" cy="1200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 dirty="0" smtClean="0">
                    <a:sym typeface="Wingdings" charset="2"/>
                  </a:rPr>
                  <a:t>Higgs </a:t>
                </a:r>
                <a:r>
                  <a:rPr lang="en-US" i="1" dirty="0" err="1" smtClean="0">
                    <a:sym typeface="Wingdings" charset="2"/>
                  </a:rPr>
                  <a:t>veld</a:t>
                </a:r>
                <a:r>
                  <a:rPr lang="en-US" i="1" dirty="0" smtClean="0">
                    <a:sym typeface="Wingdings" charset="2"/>
                  </a:rPr>
                  <a:t> in het vacuum</a:t>
                </a:r>
              </a:p>
              <a:p>
                <a:endParaRPr lang="en-US" i="1" dirty="0" smtClean="0">
                  <a:sym typeface="Wingdings" charset="2"/>
                </a:endParaRPr>
              </a:p>
              <a:p>
                <a:r>
                  <a:rPr lang="en-US" i="1" dirty="0" smtClean="0">
                    <a:sym typeface="Wingdings" charset="2"/>
                  </a:rPr>
                  <a:t>“</a:t>
                </a:r>
                <a:r>
                  <a:rPr lang="en-US" i="1" dirty="0" err="1" smtClean="0">
                    <a:sym typeface="Wingdings" charset="2"/>
                  </a:rPr>
                  <a:t>Als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ik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gelijk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heb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moet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er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ook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een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nieuw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deeltje</a:t>
                </a:r>
                <a:r>
                  <a:rPr lang="en-US" i="1" dirty="0" smtClean="0">
                    <a:sym typeface="Wingdings" charset="2"/>
                  </a:rPr>
                  <a:t> </a:t>
                </a:r>
                <a:r>
                  <a:rPr lang="en-US" i="1" dirty="0" err="1" smtClean="0">
                    <a:sym typeface="Wingdings" charset="2"/>
                  </a:rPr>
                  <a:t>bestaan</a:t>
                </a:r>
                <a:r>
                  <a:rPr lang="en-US" i="1" dirty="0" smtClean="0">
                    <a:sym typeface="Wingdings" charset="2"/>
                  </a:rPr>
                  <a:t>: </a:t>
                </a:r>
                <a:r>
                  <a:rPr lang="en-US" b="1" i="1" dirty="0" smtClean="0">
                    <a:sym typeface="Wingdings" charset="2"/>
                  </a:rPr>
                  <a:t>het </a:t>
                </a:r>
                <a:r>
                  <a:rPr lang="en-US" b="1" i="1" dirty="0" smtClean="0"/>
                  <a:t>Higgs boson</a:t>
                </a:r>
                <a:r>
                  <a:rPr lang="en-US" i="1" dirty="0" smtClean="0"/>
                  <a:t>”</a:t>
                </a:r>
              </a:p>
            </p:txBody>
          </p:sp>
          <p:pic>
            <p:nvPicPr>
              <p:cNvPr id="29" name="Picture 28" descr="People_Higgs_2.pn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09174" y="5244290"/>
                <a:ext cx="1886426" cy="1295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4872678" y="4191000"/>
                <a:ext cx="2823522" cy="369332"/>
              </a:xfrm>
              <a:prstGeom prst="rect">
                <a:avLst/>
              </a:prstGeom>
              <a:solidFill>
                <a:srgbClr val="F6FFA2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Het Higgs </a:t>
                </a:r>
                <a:r>
                  <a:rPr lang="en-US" dirty="0" err="1" smtClean="0"/>
                  <a:t>mechanisme</a:t>
                </a:r>
                <a:endParaRPr lang="en-US" dirty="0"/>
              </a:p>
            </p:txBody>
          </p:sp>
        </p:grpSp>
        <p:grpSp>
          <p:nvGrpSpPr>
            <p:cNvPr id="6" name="Group 24"/>
            <p:cNvGrpSpPr/>
            <p:nvPr/>
          </p:nvGrpSpPr>
          <p:grpSpPr>
            <a:xfrm>
              <a:off x="1283418" y="1371600"/>
              <a:ext cx="4094755" cy="1515498"/>
              <a:chOff x="1283418" y="1371600"/>
              <a:chExt cx="4094755" cy="151549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648200" y="1371600"/>
                <a:ext cx="72997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200" dirty="0" smtClean="0">
                    <a:solidFill>
                      <a:srgbClr val="FFFFFF"/>
                    </a:solidFill>
                  </a:rPr>
                  <a:t>=</a:t>
                </a:r>
                <a:endParaRPr lang="en-US" sz="72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283418" y="2486988"/>
                <a:ext cx="206938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+ Higgs boson</a:t>
                </a:r>
                <a:r>
                  <a:rPr lang="en-US" sz="2000" b="1" dirty="0" smtClean="0">
                    <a:solidFill>
                      <a:schemeClr val="bg1"/>
                    </a:solidFill>
                  </a:rPr>
                  <a:t>:</a:t>
                </a:r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30/70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Puzzle_missing2.jpg"/>
          <p:cNvPicPr>
            <a:picLocks noChangeAspect="1"/>
          </p:cNvPicPr>
          <p:nvPr/>
        </p:nvPicPr>
        <p:blipFill>
          <a:blip r:embed="rId3"/>
          <a:srcRect r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4748378" y="5968424"/>
            <a:ext cx="4167022" cy="58477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3366FF"/>
                </a:solidFill>
                <a:latin typeface="+mn-lt"/>
                <a:ea typeface="Copperplate Gothic Bold" charset="0"/>
                <a:cs typeface="Copperplate Gothic Bold" charset="0"/>
              </a:rPr>
              <a:t>Het </a:t>
            </a:r>
            <a:r>
              <a:rPr lang="en-US" sz="3200" dirty="0" err="1" smtClean="0">
                <a:solidFill>
                  <a:srgbClr val="3366FF"/>
                </a:solidFill>
                <a:latin typeface="+mn-lt"/>
                <a:ea typeface="Copperplate Gothic Bold" charset="0"/>
                <a:cs typeface="Copperplate Gothic Bold" charset="0"/>
              </a:rPr>
              <a:t>laatste</a:t>
            </a:r>
            <a:r>
              <a:rPr lang="en-US" sz="3200" dirty="0" smtClean="0">
                <a:solidFill>
                  <a:srgbClr val="3366FF"/>
                </a:solidFill>
                <a:latin typeface="+mn-lt"/>
                <a:ea typeface="Copperplate Gothic Bold" charset="0"/>
                <a:cs typeface="Copperplate Gothic Bold" charset="0"/>
              </a:rPr>
              <a:t> </a:t>
            </a:r>
            <a:r>
              <a:rPr lang="en-US" sz="3200" dirty="0" err="1" smtClean="0">
                <a:solidFill>
                  <a:srgbClr val="3366FF"/>
                </a:solidFill>
                <a:latin typeface="+mn-lt"/>
                <a:ea typeface="Copperplate Gothic Bold" charset="0"/>
                <a:cs typeface="Copperplate Gothic Bold" charset="0"/>
              </a:rPr>
              <a:t>puzzelstukje</a:t>
            </a:r>
            <a:endParaRPr lang="en-US" sz="3200" dirty="0" smtClean="0">
              <a:solidFill>
                <a:srgbClr val="3366FF"/>
              </a:solidFill>
              <a:latin typeface="+mn-lt"/>
              <a:ea typeface="Copperplate Gothic Bold" charset="0"/>
              <a:cs typeface="Copperplate Gothic Bol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0663236">
            <a:off x="2995747" y="2383522"/>
            <a:ext cx="127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Higgs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20663236">
            <a:off x="3254563" y="3506941"/>
            <a:ext cx="127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boson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68049" y="3124200"/>
            <a:ext cx="35910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  =   mc</a:t>
            </a:r>
            <a:r>
              <a:rPr lang="en-US" sz="5400" b="1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5400" b="1" baseline="30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1169805" y="888348"/>
            <a:ext cx="6514957" cy="3759852"/>
            <a:chOff x="1169805" y="888348"/>
            <a:chExt cx="6514957" cy="3759852"/>
          </a:xfrm>
        </p:grpSpPr>
        <p:pic>
          <p:nvPicPr>
            <p:cNvPr id="3" name="Picture 2" descr="AtomicBomb_Nagasaki.jpg"/>
            <p:cNvPicPr>
              <a:picLocks noChangeAspect="1"/>
            </p:cNvPicPr>
            <p:nvPr/>
          </p:nvPicPr>
          <p:blipFill>
            <a:blip r:embed="rId2"/>
            <a:srcRect b="40876"/>
            <a:stretch>
              <a:fillRect/>
            </a:stretch>
          </p:blipFill>
          <p:spPr>
            <a:xfrm>
              <a:off x="1169805" y="964548"/>
              <a:ext cx="1801995" cy="127130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4" name="Picture 3" descr="NuclearPowerPlant_Dukovany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8090" y="888348"/>
              <a:ext cx="1796672" cy="1347504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Circular Arrow 11"/>
            <p:cNvSpPr/>
            <p:nvPr/>
          </p:nvSpPr>
          <p:spPr>
            <a:xfrm flipH="1">
              <a:off x="2962117" y="1600200"/>
              <a:ext cx="2925973" cy="3048000"/>
            </a:xfrm>
            <a:prstGeom prst="circular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12"/>
          <p:cNvGrpSpPr/>
          <p:nvPr/>
        </p:nvGrpSpPr>
        <p:grpSpPr>
          <a:xfrm>
            <a:off x="2971801" y="2590800"/>
            <a:ext cx="2925973" cy="4002565"/>
            <a:chOff x="2971801" y="2590800"/>
            <a:chExt cx="2925973" cy="4002565"/>
          </a:xfrm>
        </p:grpSpPr>
        <p:pic>
          <p:nvPicPr>
            <p:cNvPr id="10" name="Picture 9" descr="logo_cern_blue.gi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4702" y="5729765"/>
              <a:ext cx="863600" cy="8636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4" name="Circular Arrow 13"/>
            <p:cNvSpPr/>
            <p:nvPr/>
          </p:nvSpPr>
          <p:spPr>
            <a:xfrm rot="10800000" flipH="1">
              <a:off x="2971801" y="2590800"/>
              <a:ext cx="2925973" cy="3048000"/>
            </a:xfrm>
            <a:prstGeom prst="circularArrow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19400" y="4437965"/>
            <a:ext cx="3850922" cy="646331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D</a:t>
            </a:r>
            <a:r>
              <a:rPr lang="en-US" sz="1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 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Large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Hadron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Collider (LHC) </a:t>
            </a:r>
            <a:b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op CERN </a:t>
            </a:r>
            <a:r>
              <a:rPr lang="en-US" sz="18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bij</a:t>
            </a:r>
            <a:r>
              <a:rPr lang="en-US" sz="1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Genève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Picture 4" descr="index15_02"/>
          <p:cNvPicPr>
            <a:picLocks noChangeAspect="1" noChangeArrowheads="1"/>
          </p:cNvPicPr>
          <p:nvPr/>
        </p:nvPicPr>
        <p:blipFill>
          <a:blip r:embed="rId4"/>
          <a:srcRect l="53000" b="40152"/>
          <a:stretch>
            <a:fillRect/>
          </a:stretch>
        </p:blipFill>
        <p:spPr bwMode="auto">
          <a:xfrm>
            <a:off x="6670322" y="114300"/>
            <a:ext cx="2321278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76400" y="3483114"/>
            <a:ext cx="617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Nieuwe</a:t>
            </a:r>
            <a:r>
              <a:rPr lang="en-US" sz="4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deeltjes</a:t>
            </a:r>
            <a:r>
              <a:rPr lang="en-US" sz="4000" dirty="0" smtClean="0">
                <a:solidFill>
                  <a:schemeClr val="bg1"/>
                </a:solidFill>
                <a:latin typeface="Arial Rounded MT Bold"/>
                <a:cs typeface="Arial Rounded MT Bold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Arial Rounded MT Bold"/>
                <a:cs typeface="Arial Rounded MT Bold"/>
              </a:rPr>
              <a:t>maken</a:t>
            </a:r>
            <a:endParaRPr lang="en-US" sz="4000" baseline="30000" dirty="0">
              <a:solidFill>
                <a:schemeClr val="bg1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9043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0609031-A4-at-144-dp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6738"/>
            <a:ext cx="9144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Box 2"/>
          <p:cNvSpPr txBox="1">
            <a:spLocks noChangeArrowheads="1"/>
          </p:cNvSpPr>
          <p:nvPr/>
        </p:nvSpPr>
        <p:spPr bwMode="auto">
          <a:xfrm>
            <a:off x="304800" y="15240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800" b="1" dirty="0" smtClean="0">
                <a:solidFill>
                  <a:srgbClr val="3366FF"/>
                </a:solidFill>
              </a:rPr>
              <a:t>De </a:t>
            </a:r>
            <a:r>
              <a:rPr lang="nl-NL" sz="2800" b="1" dirty="0" err="1" smtClean="0">
                <a:solidFill>
                  <a:srgbClr val="3366FF"/>
                </a:solidFill>
              </a:rPr>
              <a:t>Large</a:t>
            </a:r>
            <a:r>
              <a:rPr lang="nl-NL" sz="2800" b="1" dirty="0" smtClean="0">
                <a:solidFill>
                  <a:srgbClr val="3366FF"/>
                </a:solidFill>
              </a:rPr>
              <a:t> </a:t>
            </a:r>
            <a:r>
              <a:rPr lang="nl-NL" sz="2800" b="1" dirty="0" err="1" smtClean="0">
                <a:solidFill>
                  <a:srgbClr val="3366FF"/>
                </a:solidFill>
              </a:rPr>
              <a:t>hadron</a:t>
            </a:r>
            <a:r>
              <a:rPr lang="nl-NL" sz="2800" b="1" dirty="0" smtClean="0">
                <a:solidFill>
                  <a:srgbClr val="3366FF"/>
                </a:solidFill>
              </a:rPr>
              <a:t> </a:t>
            </a:r>
            <a:r>
              <a:rPr lang="nl-NL" sz="2800" b="1" dirty="0" err="1" smtClean="0">
                <a:solidFill>
                  <a:srgbClr val="3366FF"/>
                </a:solidFill>
              </a:rPr>
              <a:t>collider</a:t>
            </a:r>
            <a:endParaRPr lang="nl-NL" sz="2800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4006334"/>
            <a:ext cx="914400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29000" y="4812268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CMS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62200" y="3505200"/>
            <a:ext cx="834824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7000" y="4442936"/>
            <a:ext cx="760707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Alice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445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590800"/>
            <a:ext cx="4114800" cy="3505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7438" y="2590800"/>
            <a:ext cx="4017962" cy="3505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5562600"/>
            <a:ext cx="12954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b="1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Genève</a:t>
            </a:r>
            <a:endParaRPr lang="en-US" sz="1800" b="1" i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934200" y="5562600"/>
            <a:ext cx="1905000" cy="461963"/>
          </a:xfrm>
          <a:prstGeom prst="rect">
            <a:avLst/>
          </a:prstGeom>
          <a:solidFill>
            <a:srgbClr val="0000FF">
              <a:alpha val="50195"/>
            </a:srgbClr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buFontTx/>
              <a:buNone/>
            </a:pPr>
            <a:r>
              <a:rPr lang="en-US" sz="2400" b="1" i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Amsterdam</a:t>
            </a:r>
            <a:endParaRPr lang="en-US" sz="1800" b="1" i="1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val 23"/>
          <p:cNvSpPr>
            <a:spLocks noChangeArrowheads="1"/>
          </p:cNvSpPr>
          <p:nvPr/>
        </p:nvSpPr>
        <p:spPr bwMode="auto">
          <a:xfrm>
            <a:off x="736600" y="3200400"/>
            <a:ext cx="1676400" cy="17526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152400" y="1905000"/>
            <a:ext cx="1600200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LHC: 27 km</a:t>
            </a:r>
          </a:p>
        </p:txBody>
      </p:sp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7390865" y="1981200"/>
            <a:ext cx="1524535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 b="1">
                <a:solidFill>
                  <a:srgbClr val="0070C0"/>
                </a:solidFill>
              </a:rPr>
              <a:t>A10: 32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14600" y="468868"/>
            <a:ext cx="3674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 Large </a:t>
            </a:r>
            <a:r>
              <a:rPr lang="en-US" sz="2400" dirty="0" err="1" smtClean="0">
                <a:solidFill>
                  <a:schemeClr val="bg1"/>
                </a:solidFill>
              </a:rPr>
              <a:t>Hadron</a:t>
            </a:r>
            <a:r>
              <a:rPr lang="en-US" sz="2400" dirty="0" smtClean="0">
                <a:solidFill>
                  <a:schemeClr val="bg1"/>
                </a:solidFill>
              </a:rPr>
              <a:t> Collider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35/70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55973 -0.0074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LHC_dipole_egg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1371600" y="1752600"/>
            <a:ext cx="1066800" cy="1219200"/>
          </a:xfrm>
          <a:prstGeom prst="roundRect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10597" name="Picture 2" descr="D:\LHC status\flying%20mosquit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1905000"/>
            <a:ext cx="609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TextBox 7"/>
          <p:cNvSpPr txBox="1">
            <a:spLocks noChangeArrowheads="1"/>
          </p:cNvSpPr>
          <p:nvPr/>
        </p:nvSpPr>
        <p:spPr bwMode="auto">
          <a:xfrm>
            <a:off x="304800" y="685800"/>
            <a:ext cx="3886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Energie 1 proton (LHC)</a:t>
            </a:r>
          </a:p>
        </p:txBody>
      </p:sp>
      <p:pic>
        <p:nvPicPr>
          <p:cNvPr id="110599" name="Content Placeholder 5" descr="image00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810000"/>
            <a:ext cx="3581400" cy="288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05400" y="5924490"/>
            <a:ext cx="1371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0" y="4267200"/>
            <a:ext cx="137160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2</a:t>
            </a:r>
          </a:p>
        </p:txBody>
      </p:sp>
      <p:sp>
        <p:nvSpPr>
          <p:cNvPr id="10" name="Right Arrow 9"/>
          <p:cNvSpPr/>
          <p:nvPr/>
        </p:nvSpPr>
        <p:spPr bwMode="auto">
          <a:xfrm rot="18120761">
            <a:off x="4794760" y="5308973"/>
            <a:ext cx="841829" cy="351971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Right Arrow 10"/>
          <p:cNvSpPr/>
          <p:nvPr/>
        </p:nvSpPr>
        <p:spPr bwMode="auto">
          <a:xfrm rot="18120761" flipH="1" flipV="1">
            <a:off x="3380439" y="5850817"/>
            <a:ext cx="841829" cy="351971"/>
          </a:xfrm>
          <a:prstGeom prst="rightArrow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0612" name="TextBox 11"/>
          <p:cNvSpPr txBox="1">
            <a:spLocks noChangeArrowheads="1"/>
          </p:cNvSpPr>
          <p:nvPr/>
        </p:nvSpPr>
        <p:spPr bwMode="auto">
          <a:xfrm>
            <a:off x="6553200" y="4764088"/>
            <a:ext cx="2590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 i="1"/>
              <a:t>Doorsnede LHC bundelpijp</a:t>
            </a:r>
          </a:p>
        </p:txBody>
      </p:sp>
      <p:pic>
        <p:nvPicPr>
          <p:cNvPr id="110613" name="Picture 11" descr="TGV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1606550"/>
            <a:ext cx="1652588" cy="1365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614" name="TextBox 7"/>
          <p:cNvSpPr txBox="1">
            <a:spLocks noChangeArrowheads="1"/>
          </p:cNvSpPr>
          <p:nvPr/>
        </p:nvSpPr>
        <p:spPr bwMode="auto">
          <a:xfrm>
            <a:off x="5943600" y="6858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000">
                <a:solidFill>
                  <a:schemeClr val="bg1"/>
                </a:solidFill>
              </a:rPr>
              <a:t>Energie LHC bundel</a:t>
            </a:r>
          </a:p>
        </p:txBody>
      </p:sp>
      <p:sp>
        <p:nvSpPr>
          <p:cNvPr id="110615" name="TextBox 14"/>
          <p:cNvSpPr txBox="1">
            <a:spLocks noChangeArrowheads="1"/>
          </p:cNvSpPr>
          <p:nvPr/>
        </p:nvSpPr>
        <p:spPr bwMode="auto">
          <a:xfrm>
            <a:off x="4495800" y="1230313"/>
            <a:ext cx="4343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3000 x 100.000.000.000 protonen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Content Placeholder 6" descr="2-beams-IP.gif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263" b="8311"/>
          <a:stretch>
            <a:fillRect/>
          </a:stretch>
        </p:blipFill>
        <p:spPr bwMode="auto">
          <a:xfrm>
            <a:off x="0" y="1981200"/>
            <a:ext cx="9144000" cy="3962400"/>
          </a:xfrm>
          <a:noFill/>
          <a:ln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0" y="2667000"/>
            <a:ext cx="119736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0" y="4705290"/>
            <a:ext cx="122335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  <a:defRPr/>
            </a:pPr>
            <a:r>
              <a:rPr lang="en-US" sz="2000"/>
              <a:t>Bundel 2</a:t>
            </a:r>
          </a:p>
        </p:txBody>
      </p:sp>
      <p:sp>
        <p:nvSpPr>
          <p:cNvPr id="112649" name="TextBox 7"/>
          <p:cNvSpPr txBox="1">
            <a:spLocks noChangeArrowheads="1"/>
          </p:cNvSpPr>
          <p:nvPr/>
        </p:nvSpPr>
        <p:spPr bwMode="auto">
          <a:xfrm>
            <a:off x="609600" y="895350"/>
            <a:ext cx="5562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chemeClr val="bg1"/>
                </a:solidFill>
              </a:rPr>
              <a:t>40 miljoen botsingen per seconde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rntod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25538"/>
            <a:ext cx="9144000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381000"/>
            <a:ext cx="436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CERN in Genève, </a:t>
            </a:r>
            <a:r>
              <a:rPr lang="en-US" sz="2400" dirty="0" err="1" smtClean="0"/>
              <a:t>Zwitserland</a:t>
            </a:r>
            <a:endParaRPr lang="en-US" sz="2400" dirty="0"/>
          </a:p>
        </p:txBody>
      </p:sp>
      <p:grpSp>
        <p:nvGrpSpPr>
          <p:cNvPr id="2" name="Group 28"/>
          <p:cNvGrpSpPr/>
          <p:nvPr/>
        </p:nvGrpSpPr>
        <p:grpSpPr>
          <a:xfrm>
            <a:off x="761999" y="1910819"/>
            <a:ext cx="8309840" cy="3651781"/>
            <a:chOff x="761999" y="1910819"/>
            <a:chExt cx="8309840" cy="3651781"/>
          </a:xfrm>
        </p:grpSpPr>
        <p:cxnSp>
          <p:nvCxnSpPr>
            <p:cNvPr id="22" name="Straight Arrow Connector 21"/>
            <p:cNvCxnSpPr/>
            <p:nvPr/>
          </p:nvCxnSpPr>
          <p:spPr>
            <a:xfrm rot="10800000">
              <a:off x="6086378" y="4920738"/>
              <a:ext cx="594996" cy="8948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436236" y="4734581"/>
              <a:ext cx="104600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theoreten</a:t>
              </a:r>
              <a:endParaRPr lang="en-US" sz="1600" dirty="0"/>
            </a:p>
          </p:txBody>
        </p:sp>
        <p:grpSp>
          <p:nvGrpSpPr>
            <p:cNvPr id="3" name="Group 16"/>
            <p:cNvGrpSpPr/>
            <p:nvPr/>
          </p:nvGrpSpPr>
          <p:grpSpPr>
            <a:xfrm>
              <a:off x="761999" y="3352799"/>
              <a:ext cx="8309840" cy="2209801"/>
              <a:chOff x="761998" y="3352799"/>
              <a:chExt cx="8309840" cy="2209801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6934200" y="3352799"/>
                <a:ext cx="2137638" cy="37518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ATLAS experiment</a:t>
                </a:r>
                <a:endParaRPr lang="en-US" dirty="0"/>
              </a:p>
            </p:txBody>
          </p:sp>
          <p:cxnSp>
            <p:nvCxnSpPr>
              <p:cNvPr id="8" name="Straight Arrow Connector 7"/>
              <p:cNvCxnSpPr/>
              <p:nvPr/>
            </p:nvCxnSpPr>
            <p:spPr>
              <a:xfrm rot="5400000">
                <a:off x="7998090" y="3959490"/>
                <a:ext cx="463020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1601787" y="5290066"/>
                <a:ext cx="608012" cy="272534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5090451" y="4182070"/>
                <a:ext cx="995927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directeur</a:t>
                </a:r>
                <a:endParaRPr lang="en-US" sz="1600" dirty="0"/>
              </a:p>
            </p:txBody>
          </p:sp>
          <p:cxnSp>
            <p:nvCxnSpPr>
              <p:cNvPr id="16" name="Straight Arrow Connector 15"/>
              <p:cNvCxnSpPr/>
              <p:nvPr/>
            </p:nvCxnSpPr>
            <p:spPr>
              <a:xfrm rot="5400000">
                <a:off x="4981510" y="4566656"/>
                <a:ext cx="463020" cy="24513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rot="5400000">
                <a:off x="4288116" y="5065847"/>
                <a:ext cx="448442" cy="1588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16200000" flipH="1">
                <a:off x="3053894" y="4532341"/>
                <a:ext cx="463022" cy="439589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4309646"/>
                <a:ext cx="627211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hotel</a:t>
                </a:r>
                <a:endParaRPr lang="en-US" sz="16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61998" y="4920734"/>
                <a:ext cx="1371601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vergaderen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3886200" y="4582181"/>
                <a:ext cx="861824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/>
                  <a:t>kantine</a:t>
                </a:r>
                <a:endParaRPr lang="en-US" sz="1600" dirty="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rot="5400000">
              <a:off x="7694084" y="2358496"/>
              <a:ext cx="463020" cy="158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6948172" y="1910819"/>
              <a:ext cx="1662428" cy="3751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Mijn</a:t>
              </a:r>
              <a:r>
                <a:rPr lang="en-US" dirty="0" smtClean="0"/>
                <a:t> </a:t>
              </a:r>
              <a:r>
                <a:rPr lang="en-US" dirty="0" err="1" smtClean="0"/>
                <a:t>oude</a:t>
              </a:r>
              <a:r>
                <a:rPr lang="en-US" dirty="0" smtClean="0"/>
                <a:t> </a:t>
              </a:r>
              <a:r>
                <a:rPr lang="en-US" dirty="0" err="1" smtClean="0"/>
                <a:t>huis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ERN-VIDEORUSH-2011-131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52" y="877567"/>
            <a:ext cx="9141748" cy="514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"/>
          <p:cNvSpPr>
            <a:spLocks noChangeArrowheads="1"/>
          </p:cNvSpPr>
          <p:nvPr/>
        </p:nvSpPr>
        <p:spPr bwMode="auto">
          <a:xfrm>
            <a:off x="304800" y="4414838"/>
            <a:ext cx="6237288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3366FF"/>
                </a:solidFill>
              </a:rPr>
              <a:t>… het </a:t>
            </a:r>
            <a:r>
              <a:rPr lang="en-US" sz="2400" b="1" dirty="0" err="1">
                <a:solidFill>
                  <a:srgbClr val="3366FF"/>
                </a:solidFill>
              </a:rPr>
              <a:t>echte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werk</a:t>
            </a:r>
            <a:r>
              <a:rPr lang="en-US" sz="2400" b="1" dirty="0">
                <a:solidFill>
                  <a:srgbClr val="3366FF"/>
                </a:solidFill>
              </a:rPr>
              <a:t>!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4336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40/70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EventDisplay_ATLAS_Zmu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295400" y="5867400"/>
            <a:ext cx="2362200" cy="771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TextBox 10"/>
          <p:cNvSpPr txBox="1">
            <a:spLocks noChangeArrowheads="1"/>
          </p:cNvSpPr>
          <p:nvPr/>
        </p:nvSpPr>
        <p:spPr bwMode="auto">
          <a:xfrm>
            <a:off x="533400" y="5867400"/>
            <a:ext cx="422275" cy="366713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/>
              <a:t>μ</a:t>
            </a:r>
            <a:r>
              <a:rPr lang="en-US" b="1" baseline="30000"/>
              <a:t>+</a:t>
            </a:r>
          </a:p>
        </p:txBody>
      </p:sp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4818063" y="36513"/>
            <a:ext cx="425450" cy="365125"/>
          </a:xfrm>
          <a:prstGeom prst="rect">
            <a:avLst/>
          </a:prstGeom>
          <a:solidFill>
            <a:srgbClr val="F6FFA2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μ</a:t>
            </a:r>
            <a:r>
              <a:rPr lang="en-US" b="1" baseline="30000" dirty="0"/>
              <a:t>-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955675" y="3120804"/>
            <a:ext cx="5813655" cy="274659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4654926" y="1006401"/>
            <a:ext cx="2688484" cy="154032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36513"/>
            <a:ext cx="3048000" cy="4687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" y="4724400"/>
            <a:ext cx="2291931" cy="4875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200" y="4998866"/>
            <a:ext cx="1447801" cy="4875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2400" y="152400"/>
            <a:ext cx="28484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6FFA2"/>
                </a:solidFill>
              </a:rPr>
              <a:t>‘</a:t>
            </a:r>
            <a:r>
              <a:rPr lang="en-US" sz="3200" b="1" dirty="0" err="1" smtClean="0">
                <a:solidFill>
                  <a:srgbClr val="F6FFA2"/>
                </a:solidFill>
              </a:rPr>
              <a:t>foto</a:t>
            </a:r>
            <a:r>
              <a:rPr lang="en-US" sz="3200" b="1" dirty="0" smtClean="0">
                <a:solidFill>
                  <a:srgbClr val="F6FFA2"/>
                </a:solidFill>
              </a:rPr>
              <a:t>’ van </a:t>
            </a:r>
            <a:r>
              <a:rPr lang="en-US" sz="3200" b="1" dirty="0" err="1" smtClean="0">
                <a:solidFill>
                  <a:srgbClr val="F6FFA2"/>
                </a:solidFill>
              </a:rPr>
              <a:t>een</a:t>
            </a:r>
            <a:r>
              <a:rPr lang="en-US" sz="3200" b="1" dirty="0" smtClean="0">
                <a:solidFill>
                  <a:srgbClr val="F6FFA2"/>
                </a:solidFill>
              </a:rPr>
              <a:t> </a:t>
            </a:r>
            <a:r>
              <a:rPr lang="en-US" sz="3200" b="1" dirty="0" err="1" smtClean="0">
                <a:solidFill>
                  <a:srgbClr val="F6FFA2"/>
                </a:solidFill>
              </a:rPr>
              <a:t>echte</a:t>
            </a:r>
            <a:r>
              <a:rPr lang="en-US" sz="3200" b="1" dirty="0" smtClean="0">
                <a:solidFill>
                  <a:srgbClr val="F6FFA2"/>
                </a:solidFill>
              </a:rPr>
              <a:t> </a:t>
            </a:r>
            <a:r>
              <a:rPr lang="en-US" sz="3200" b="1" dirty="0" err="1" smtClean="0">
                <a:solidFill>
                  <a:srgbClr val="F6FFA2"/>
                </a:solidFill>
              </a:rPr>
              <a:t>botsing</a:t>
            </a:r>
            <a:endParaRPr lang="en-US" sz="3200" b="1" dirty="0">
              <a:solidFill>
                <a:srgbClr val="F6FFA2"/>
              </a:solidFill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726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sDetector_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0" y="0"/>
            <a:ext cx="105286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304800"/>
            <a:ext cx="36068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Zo</a:t>
            </a:r>
            <a:r>
              <a:rPr lang="en-US" dirty="0" smtClean="0"/>
              <a:t> </a:t>
            </a:r>
            <a:r>
              <a:rPr lang="en-US" dirty="0" err="1" smtClean="0"/>
              <a:t>groot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het </a:t>
            </a:r>
            <a:r>
              <a:rPr lang="en-US" dirty="0" err="1" smtClean="0"/>
              <a:t>paleis</a:t>
            </a:r>
            <a:r>
              <a:rPr lang="en-US" dirty="0" smtClean="0"/>
              <a:t> op de dam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2" descr="Drawing_ATLAS_ID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953"/>
          <a:stretch>
            <a:fillRect/>
          </a:stretch>
        </p:blipFill>
        <p:spPr bwMode="auto">
          <a:xfrm>
            <a:off x="2616200" y="1643063"/>
            <a:ext cx="6375400" cy="513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3"/>
          <p:cNvSpPr txBox="1">
            <a:spLocks noChangeArrowheads="1"/>
          </p:cNvSpPr>
          <p:nvPr/>
        </p:nvSpPr>
        <p:spPr bwMode="auto">
          <a:xfrm>
            <a:off x="7162800" y="5791200"/>
            <a:ext cx="1458259" cy="34962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Pixel detector</a:t>
            </a:r>
          </a:p>
        </p:txBody>
      </p:sp>
      <p:sp>
        <p:nvSpPr>
          <p:cNvPr id="26631" name="TextBox 5"/>
          <p:cNvSpPr txBox="1">
            <a:spLocks noChangeArrowheads="1"/>
          </p:cNvSpPr>
          <p:nvPr/>
        </p:nvSpPr>
        <p:spPr bwMode="auto">
          <a:xfrm>
            <a:off x="6019800" y="2176463"/>
            <a:ext cx="2780553" cy="33855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Transition Radiation Tracker</a:t>
            </a:r>
          </a:p>
        </p:txBody>
      </p:sp>
      <p:sp>
        <p:nvSpPr>
          <p:cNvPr id="26632" name="TextBox 6"/>
          <p:cNvSpPr txBox="1">
            <a:spLocks noChangeArrowheads="1"/>
          </p:cNvSpPr>
          <p:nvPr/>
        </p:nvSpPr>
        <p:spPr bwMode="auto">
          <a:xfrm>
            <a:off x="1752600" y="4724400"/>
            <a:ext cx="2401047" cy="33855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nl-NL" sz="1600"/>
              <a:t>SemiConductor Tracker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65516" y="1200090"/>
            <a:ext cx="1060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chemeClr val="bg1"/>
                </a:solidFill>
              </a:rPr>
              <a:t>deeltje</a:t>
            </a:r>
            <a:endParaRPr lang="en-US" sz="2000" i="1" dirty="0">
              <a:solidFill>
                <a:schemeClr val="bg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5847337" y="1399774"/>
            <a:ext cx="452735" cy="1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81000" y="762000"/>
            <a:ext cx="39838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i="1" dirty="0" smtClean="0">
                <a:solidFill>
                  <a:schemeClr val="bg1"/>
                </a:solidFill>
              </a:rPr>
              <a:t>Het ene deeltje is het andere niet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381000" y="23878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Waarom</a:t>
            </a:r>
            <a:r>
              <a:rPr lang="en-US" sz="2800" dirty="0" smtClean="0">
                <a:solidFill>
                  <a:srgbClr val="FFFFFF"/>
                </a:solidFill>
              </a:rPr>
              <a:t> is die ATLAS detector </a:t>
            </a:r>
            <a:r>
              <a:rPr lang="en-US" sz="2800" dirty="0" err="1" smtClean="0">
                <a:solidFill>
                  <a:srgbClr val="FFFFFF"/>
                </a:solidFill>
              </a:rPr>
              <a:t>nou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zo</a:t>
            </a:r>
            <a:r>
              <a:rPr lang="en-US" sz="2800" dirty="0" smtClean="0">
                <a:solidFill>
                  <a:srgbClr val="FFFFFF"/>
                </a:solidFill>
              </a:rPr>
              <a:t> complex ?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otprintssn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657" y="9677"/>
            <a:ext cx="4725343" cy="6848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6200" y="533400"/>
            <a:ext cx="43424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Konijn</a:t>
            </a:r>
            <a:r>
              <a:rPr lang="en-US" sz="3200" dirty="0" smtClean="0">
                <a:solidFill>
                  <a:schemeClr val="bg1"/>
                </a:solidFill>
              </a:rPr>
              <a:t>, auto of </a:t>
            </a:r>
            <a:r>
              <a:rPr lang="en-US" sz="3200" dirty="0" err="1" smtClean="0">
                <a:solidFill>
                  <a:schemeClr val="bg1"/>
                </a:solidFill>
              </a:rPr>
              <a:t>mens</a:t>
            </a:r>
            <a:r>
              <a:rPr lang="en-US" sz="3200" dirty="0" smtClean="0">
                <a:solidFill>
                  <a:schemeClr val="bg1"/>
                </a:solidFill>
              </a:rPr>
              <a:t> ?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0611014_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1063" y="990600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1075" name="Text Box 4"/>
          <p:cNvSpPr txBox="1">
            <a:spLocks noChangeArrowheads="1"/>
          </p:cNvSpPr>
          <p:nvPr/>
        </p:nvSpPr>
        <p:spPr bwMode="auto">
          <a:xfrm>
            <a:off x="762000" y="6167438"/>
            <a:ext cx="3276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dirty="0"/>
              <a:t>80 </a:t>
            </a:r>
            <a:r>
              <a:rPr lang="en-US" sz="2400" dirty="0" err="1"/>
              <a:t>MegaPixel</a:t>
            </a:r>
            <a:r>
              <a:rPr lang="en-US" sz="2400" dirty="0"/>
              <a:t> </a:t>
            </a:r>
            <a:r>
              <a:rPr lang="en-US" sz="2400" dirty="0" smtClean="0"/>
              <a:t>camera</a:t>
            </a:r>
            <a:endParaRPr lang="en-US" sz="2400" dirty="0"/>
          </a:p>
        </p:txBody>
      </p:sp>
      <p:sp>
        <p:nvSpPr>
          <p:cNvPr id="131076" name="Rectangle 3"/>
          <p:cNvSpPr>
            <a:spLocks noChangeArrowheads="1"/>
          </p:cNvSpPr>
          <p:nvPr/>
        </p:nvSpPr>
        <p:spPr bwMode="auto">
          <a:xfrm>
            <a:off x="800100" y="228600"/>
            <a:ext cx="42735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800">
                <a:solidFill>
                  <a:schemeClr val="bg1"/>
                </a:solidFill>
              </a:rPr>
              <a:t>De Atlas pixel detector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2400" y="6172200"/>
            <a:ext cx="4320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40.000.000 </a:t>
            </a:r>
            <a:r>
              <a:rPr lang="en-US" sz="2400" dirty="0" err="1" smtClean="0"/>
              <a:t>foto’s</a:t>
            </a:r>
            <a:r>
              <a:rPr lang="en-US" sz="2400" dirty="0" smtClean="0"/>
              <a:t> per </a:t>
            </a:r>
            <a:r>
              <a:rPr lang="en-US" sz="2400" dirty="0" err="1" smtClean="0"/>
              <a:t>seconde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45/70</a:t>
            </a:r>
            <a:endParaRPr lang="en-US" i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det-2006-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1"/>
            <a:ext cx="10347718" cy="6898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37" y="152400"/>
            <a:ext cx="909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 detector is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bedacht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gemaakt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Nederland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LAS_detector_sct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137" y="152400"/>
            <a:ext cx="909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Deel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ATLAS detector is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bedacht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 </a:t>
            </a:r>
            <a:r>
              <a:rPr lang="en-US" sz="24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gemaakt</a:t>
            </a:r>
            <a:r>
              <a:rPr lang="en-US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Nederland</a:t>
            </a:r>
            <a:endParaRPr lang="en-US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6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00" y="250567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/>
                <a:cs typeface="Arial Rounded MT Bold"/>
              </a:rPr>
              <a:t>Medical imaging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atom_model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95775" y="2147888"/>
            <a:ext cx="1524000" cy="150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Line 5"/>
          <p:cNvSpPr>
            <a:spLocks noChangeShapeType="1"/>
          </p:cNvSpPr>
          <p:nvPr/>
        </p:nvSpPr>
        <p:spPr bwMode="auto">
          <a:xfrm flipV="1">
            <a:off x="2390775" y="2147888"/>
            <a:ext cx="23622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7" name="Line 6"/>
          <p:cNvSpPr>
            <a:spLocks noChangeShapeType="1"/>
          </p:cNvSpPr>
          <p:nvPr/>
        </p:nvSpPr>
        <p:spPr bwMode="auto">
          <a:xfrm>
            <a:off x="2314575" y="3138488"/>
            <a:ext cx="25908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none" w="lg" len="lg"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58" name="Picture 7" descr="atomnice_tra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1995488"/>
            <a:ext cx="1933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1857375" y="4114800"/>
            <a:ext cx="4724400" cy="366713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 dirty="0" err="1"/>
              <a:t>atoom</a:t>
            </a:r>
            <a:r>
              <a:rPr lang="en-US" sz="1800" dirty="0"/>
              <a:t>                         </a:t>
            </a:r>
            <a:r>
              <a:rPr lang="en-US" sz="1800" dirty="0" smtClean="0"/>
              <a:t>       kern</a:t>
            </a:r>
            <a:r>
              <a:rPr lang="en-US" sz="1600" dirty="0" smtClean="0"/>
              <a:t>                                     </a:t>
            </a:r>
            <a:endParaRPr lang="en-US" sz="1600" dirty="0"/>
          </a:p>
        </p:txBody>
      </p:sp>
      <p:sp>
        <p:nvSpPr>
          <p:cNvPr id="23560" name="Text Box 13"/>
          <p:cNvSpPr txBox="1">
            <a:spLocks noChangeArrowheads="1"/>
          </p:cNvSpPr>
          <p:nvPr/>
        </p:nvSpPr>
        <p:spPr bwMode="auto">
          <a:xfrm>
            <a:off x="609600" y="5391150"/>
            <a:ext cx="7724775" cy="861774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/>
              <a:t>Wat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de </a:t>
            </a:r>
            <a:r>
              <a:rPr lang="en-US" sz="2000" dirty="0" err="1"/>
              <a:t>bouwstenen</a:t>
            </a:r>
            <a:r>
              <a:rPr lang="en-US" sz="2000" dirty="0"/>
              <a:t> van de </a:t>
            </a:r>
            <a:r>
              <a:rPr lang="en-US" sz="2000" dirty="0" err="1"/>
              <a:t>dingen</a:t>
            </a:r>
            <a:r>
              <a:rPr lang="en-US" sz="2000" dirty="0"/>
              <a:t> </a:t>
            </a:r>
            <a:r>
              <a:rPr lang="en-US" sz="2000" dirty="0" err="1"/>
              <a:t>om</a:t>
            </a:r>
            <a:r>
              <a:rPr lang="en-US" sz="2000" dirty="0"/>
              <a:t> </a:t>
            </a:r>
            <a:r>
              <a:rPr lang="en-US" sz="2000" dirty="0" err="1"/>
              <a:t>ons</a:t>
            </a:r>
            <a:r>
              <a:rPr lang="en-US" sz="2000" dirty="0"/>
              <a:t> </a:t>
            </a:r>
            <a:r>
              <a:rPr lang="en-US" sz="2000" dirty="0" err="1"/>
              <a:t>heen</a:t>
            </a:r>
            <a:r>
              <a:rPr lang="en-US" sz="2000" dirty="0"/>
              <a:t> </a:t>
            </a:r>
            <a:r>
              <a:rPr lang="en-US" sz="2000" dirty="0" smtClean="0"/>
              <a:t>?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sz="2000" dirty="0" err="1" smtClean="0"/>
              <a:t>Welke</a:t>
            </a:r>
            <a:r>
              <a:rPr lang="en-US" sz="2000" dirty="0" smtClean="0"/>
              <a:t> </a:t>
            </a:r>
            <a:r>
              <a:rPr lang="en-US" sz="2000" dirty="0" err="1" smtClean="0"/>
              <a:t>krachten</a:t>
            </a:r>
            <a:r>
              <a:rPr lang="en-US" sz="2000" dirty="0" smtClean="0"/>
              <a:t> </a:t>
            </a:r>
            <a:r>
              <a:rPr lang="en-US" sz="2000" dirty="0" err="1" smtClean="0"/>
              <a:t>beschrijven</a:t>
            </a:r>
            <a:r>
              <a:rPr lang="en-US" sz="2000" dirty="0" smtClean="0"/>
              <a:t> </a:t>
            </a:r>
            <a:r>
              <a:rPr lang="en-US" sz="2000" dirty="0" err="1" smtClean="0"/>
              <a:t>hun</a:t>
            </a:r>
            <a:r>
              <a:rPr lang="en-US" sz="2000" dirty="0" smtClean="0"/>
              <a:t> </a:t>
            </a:r>
            <a:r>
              <a:rPr lang="en-US" sz="2000" dirty="0" err="1" smtClean="0"/>
              <a:t>interacties</a:t>
            </a:r>
            <a:r>
              <a:rPr lang="en-US" sz="2000" dirty="0" smtClean="0"/>
              <a:t> ?</a:t>
            </a:r>
            <a:endParaRPr lang="en-US" sz="2000" dirty="0"/>
          </a:p>
        </p:txBody>
      </p:sp>
      <p:sp>
        <p:nvSpPr>
          <p:cNvPr id="23561" name="Line 18"/>
          <p:cNvSpPr>
            <a:spLocks noChangeShapeType="1"/>
          </p:cNvSpPr>
          <p:nvPr/>
        </p:nvSpPr>
        <p:spPr bwMode="auto">
          <a:xfrm>
            <a:off x="6407150" y="2587625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Text Box 19"/>
          <p:cNvSpPr txBox="1">
            <a:spLocks noChangeArrowheads="1"/>
          </p:cNvSpPr>
          <p:nvPr/>
        </p:nvSpPr>
        <p:spPr bwMode="auto">
          <a:xfrm>
            <a:off x="6505575" y="2605088"/>
            <a:ext cx="1219200" cy="36671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sz="1800"/>
              <a:t>10</a:t>
            </a:r>
            <a:r>
              <a:rPr lang="en-US" sz="1800" baseline="30000"/>
              <a:t>-15</a:t>
            </a:r>
            <a:r>
              <a:rPr lang="en-US" sz="1800"/>
              <a:t> m</a:t>
            </a:r>
          </a:p>
        </p:txBody>
      </p:sp>
      <p:sp>
        <p:nvSpPr>
          <p:cNvPr id="23563" name="Line 20"/>
          <p:cNvSpPr>
            <a:spLocks noChangeShapeType="1"/>
          </p:cNvSpPr>
          <p:nvPr/>
        </p:nvSpPr>
        <p:spPr bwMode="auto">
          <a:xfrm>
            <a:off x="5702300" y="26050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Line 21"/>
          <p:cNvSpPr>
            <a:spLocks noChangeShapeType="1"/>
          </p:cNvSpPr>
          <p:nvPr/>
        </p:nvSpPr>
        <p:spPr bwMode="auto">
          <a:xfrm>
            <a:off x="5716588" y="3062288"/>
            <a:ext cx="6096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Lego_brick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2800" y="5181600"/>
            <a:ext cx="15303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3151192" y="482024"/>
            <a:ext cx="271620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</a:rPr>
              <a:t>Deeltjesfysica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5/70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3" descr="medipix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44580"/>
            <a:ext cx="3810000" cy="46565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1950580" y="253424"/>
            <a:ext cx="4800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Medische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toepassingen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3467" y="1186933"/>
            <a:ext cx="1236133" cy="400110"/>
          </a:xfrm>
          <a:prstGeom prst="rect">
            <a:avLst/>
          </a:prstGeom>
          <a:solidFill>
            <a:srgbClr val="F6FF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medipix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93880" y="22098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Meetapparatuur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09600" y="1371600"/>
            <a:ext cx="7924800" cy="435632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2000" y="14478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CT scan van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spiering</a:t>
            </a:r>
            <a:r>
              <a:rPr lang="en-US" dirty="0" smtClean="0"/>
              <a:t> (2.4 cm) met </a:t>
            </a:r>
            <a:r>
              <a:rPr lang="en-US" dirty="0" err="1" smtClean="0"/>
              <a:t>MedPix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9600" y="4572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Kleinere</a:t>
            </a:r>
            <a:r>
              <a:rPr lang="en-US" sz="2400" dirty="0" smtClean="0">
                <a:solidFill>
                  <a:schemeClr val="bg1"/>
                </a:solidFill>
              </a:rPr>
              <a:t> pixel </a:t>
            </a:r>
            <a:r>
              <a:rPr lang="en-US" sz="2400" dirty="0" err="1" smtClean="0">
                <a:solidFill>
                  <a:schemeClr val="bg1"/>
                </a:solidFill>
              </a:rPr>
              <a:t>grootte</a:t>
            </a:r>
            <a:r>
              <a:rPr lang="en-US" sz="2400" dirty="0" smtClean="0">
                <a:solidFill>
                  <a:schemeClr val="bg1"/>
                </a:solidFill>
              </a:rPr>
              <a:t>:  1 mm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sym typeface="Wingdings"/>
              </a:rPr>
              <a:t> 50 </a:t>
            </a:r>
            <a:r>
              <a:rPr lang="en-US" sz="2400" dirty="0" err="1" smtClean="0">
                <a:solidFill>
                  <a:schemeClr val="bg1"/>
                </a:solidFill>
                <a:sym typeface="Wingdings"/>
              </a:rPr>
              <a:t>μm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movie-001_bones_rainbow_Gaussian_clearBackground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3000" y="1910793"/>
            <a:ext cx="6781800" cy="37280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0" y="6076890"/>
            <a:ext cx="6629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Toepassing</a:t>
            </a:r>
            <a:r>
              <a:rPr lang="en-US" sz="2000" dirty="0" smtClean="0"/>
              <a:t>: minder X-rays </a:t>
            </a:r>
            <a:r>
              <a:rPr lang="en-US" sz="2000" dirty="0" err="1" smtClean="0"/>
              <a:t>voor</a:t>
            </a:r>
            <a:r>
              <a:rPr lang="en-US" sz="2000" dirty="0" smtClean="0"/>
              <a:t> </a:t>
            </a:r>
            <a:r>
              <a:rPr lang="en-US" sz="2000" dirty="0" err="1" smtClean="0"/>
              <a:t>zelfde</a:t>
            </a:r>
            <a:r>
              <a:rPr lang="en-US" sz="2000" dirty="0" smtClean="0"/>
              <a:t> </a:t>
            </a:r>
            <a:r>
              <a:rPr lang="en-US" sz="2000" dirty="0" err="1" smtClean="0"/>
              <a:t>resolutie</a:t>
            </a:r>
            <a:endParaRPr lang="en-US" sz="20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50/70</a:t>
            </a:r>
            <a:endParaRPr lang="en-US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05400" y="1905000"/>
            <a:ext cx="3254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merican Typewriter"/>
                <a:cs typeface="American Typewriter"/>
              </a:rPr>
              <a:t>Ook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latin typeface="American Typewriter"/>
                <a:cs typeface="American Typewriter"/>
              </a:rPr>
              <a:t>nog</a:t>
            </a:r>
            <a:r>
              <a:rPr lang="en-US" dirty="0" smtClean="0">
                <a:latin typeface="American Typewriter"/>
                <a:cs typeface="American Typewriter"/>
              </a:rPr>
              <a:t> (</a:t>
            </a:r>
            <a:r>
              <a:rPr lang="en-US" dirty="0" err="1" smtClean="0">
                <a:latin typeface="American Typewriter"/>
                <a:cs typeface="American Typewriter"/>
              </a:rPr>
              <a:t>geen</a:t>
            </a:r>
            <a:r>
              <a:rPr lang="en-US" dirty="0" smtClean="0"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latin typeface="American Typewriter"/>
                <a:cs typeface="American Typewriter"/>
              </a:rPr>
              <a:t>tijd</a:t>
            </a:r>
            <a:r>
              <a:rPr lang="en-US" dirty="0" smtClean="0">
                <a:latin typeface="American Typewriter"/>
                <a:cs typeface="American Typewriter"/>
              </a:rPr>
              <a:t>):  </a:t>
            </a: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   - </a:t>
            </a:r>
            <a:r>
              <a:rPr lang="en-US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Kleuren</a:t>
            </a: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Rontgenfoto’s</a:t>
            </a: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   - </a:t>
            </a:r>
            <a:r>
              <a:rPr lang="en-US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Stabielste</a:t>
            </a: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merican Typewriter"/>
                <a:cs typeface="American Typewriter"/>
              </a:rPr>
              <a:t>tafel</a:t>
            </a: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van NL</a:t>
            </a:r>
            <a:b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</a:br>
            <a:r>
              <a:rPr lang="en-US" dirty="0" smtClean="0">
                <a:solidFill>
                  <a:srgbClr val="FF0000"/>
                </a:solidFill>
                <a:latin typeface="American Typewriter"/>
                <a:cs typeface="American Typewriter"/>
              </a:rPr>
              <a:t>    - …</a:t>
            </a:r>
            <a:endParaRPr lang="en-US" dirty="0">
              <a:solidFill>
                <a:srgbClr val="FF0000"/>
              </a:solidFill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4799" y="2133600"/>
            <a:ext cx="4741333" cy="32400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adiation3.jpg"/>
          <p:cNvPicPr>
            <a:picLocks noChangeAspect="1"/>
          </p:cNvPicPr>
          <p:nvPr/>
        </p:nvPicPr>
        <p:blipFill>
          <a:blip r:embed="rId2"/>
          <a:srcRect r="47867"/>
          <a:stretch>
            <a:fillRect/>
          </a:stretch>
        </p:blipFill>
        <p:spPr>
          <a:xfrm>
            <a:off x="5562599" y="2133600"/>
            <a:ext cx="3037986" cy="3240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bragg-module_01_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67" y="2270125"/>
            <a:ext cx="3979333" cy="28352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57200" y="381000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FFFF"/>
                </a:solidFill>
              </a:rPr>
              <a:t>Bestraling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tumoren</a:t>
            </a:r>
            <a:r>
              <a:rPr lang="en-US" sz="3200" dirty="0" smtClean="0">
                <a:solidFill>
                  <a:srgbClr val="FFFFFF"/>
                </a:solidFill>
              </a:rPr>
              <a:t>: </a:t>
            </a:r>
            <a:r>
              <a:rPr lang="en-US" sz="3200" dirty="0" err="1" smtClean="0">
                <a:solidFill>
                  <a:srgbClr val="FFFFFF"/>
                </a:solidFill>
              </a:rPr>
              <a:t>hadron</a:t>
            </a:r>
            <a:r>
              <a:rPr lang="en-US" sz="3200" dirty="0" smtClean="0">
                <a:solidFill>
                  <a:srgbClr val="FFFFFF"/>
                </a:solidFill>
              </a:rPr>
              <a:t> </a:t>
            </a:r>
            <a:r>
              <a:rPr lang="en-US" sz="3200" dirty="0" err="1" smtClean="0">
                <a:solidFill>
                  <a:srgbClr val="FFFFFF"/>
                </a:solidFill>
              </a:rPr>
              <a:t>therapie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914400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FFFF"/>
                </a:solidFill>
              </a:rPr>
              <a:t>Fotonen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maken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veel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kapot</a:t>
            </a:r>
            <a:r>
              <a:rPr lang="en-US" sz="2000" i="1" dirty="0" smtClean="0">
                <a:solidFill>
                  <a:srgbClr val="FFFFFF"/>
                </a:solidFill>
              </a:rPr>
              <a:t> </a:t>
            </a:r>
            <a:r>
              <a:rPr lang="en-US" sz="2000" i="1" dirty="0" err="1" smtClean="0">
                <a:solidFill>
                  <a:srgbClr val="FFFFFF"/>
                </a:solidFill>
              </a:rPr>
              <a:t>voor</a:t>
            </a:r>
            <a:r>
              <a:rPr lang="en-US" sz="2000" i="1" dirty="0" smtClean="0">
                <a:solidFill>
                  <a:srgbClr val="FFFFFF"/>
                </a:solidFill>
              </a:rPr>
              <a:t> en </a:t>
            </a:r>
            <a:r>
              <a:rPr lang="en-US" sz="2000" i="1" dirty="0" err="1" smtClean="0">
                <a:solidFill>
                  <a:srgbClr val="FFFFFF"/>
                </a:solidFill>
              </a:rPr>
              <a:t>na</a:t>
            </a:r>
            <a:r>
              <a:rPr lang="en-US" sz="2000" i="1" dirty="0" smtClean="0">
                <a:solidFill>
                  <a:srgbClr val="FFFFFF"/>
                </a:solidFill>
              </a:rPr>
              <a:t> de tumor </a:t>
            </a:r>
            <a:endParaRPr lang="en-US" sz="2000" i="1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1933" y="2328334"/>
            <a:ext cx="1295400" cy="35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743199" y="2878667"/>
            <a:ext cx="1591733" cy="4233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428999" y="4224866"/>
            <a:ext cx="1058334" cy="2116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578365" y="3273966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Hoeveelheid</a:t>
            </a:r>
            <a:r>
              <a:rPr lang="en-US" dirty="0" smtClean="0"/>
              <a:t> </a:t>
            </a:r>
            <a:r>
              <a:rPr lang="en-US" dirty="0" err="1" smtClean="0"/>
              <a:t>straling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21933" y="4953469"/>
            <a:ext cx="2514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/>
              <a:t>Diepte</a:t>
            </a:r>
            <a:r>
              <a:rPr lang="en-US" dirty="0" smtClean="0"/>
              <a:t> in de </a:t>
            </a:r>
            <a:r>
              <a:rPr lang="en-US" dirty="0" err="1" smtClean="0"/>
              <a:t>huid</a:t>
            </a:r>
            <a:r>
              <a:rPr lang="en-US" dirty="0" smtClean="0"/>
              <a:t> (cm)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133600" y="2438401"/>
            <a:ext cx="262467" cy="245533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62200" y="2362200"/>
            <a:ext cx="141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fotonen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392766" y="3940199"/>
            <a:ext cx="262467" cy="2455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735667" y="3877733"/>
            <a:ext cx="1413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protonen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rot="5400000">
            <a:off x="3150122" y="3420018"/>
            <a:ext cx="371496" cy="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971800" y="2864938"/>
            <a:ext cx="795868" cy="369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tumor</a:t>
            </a:r>
            <a:endParaRPr lang="en-US" dirty="0"/>
          </a:p>
        </p:txBody>
      </p:sp>
      <p:pic>
        <p:nvPicPr>
          <p:cNvPr id="19" name="Picture 18" descr="ball_green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736"/>
          <a:stretch>
            <a:fillRect/>
          </a:stretch>
        </p:blipFill>
        <p:spPr>
          <a:xfrm>
            <a:off x="3225545" y="3581400"/>
            <a:ext cx="203455" cy="216871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5672667" y="2221468"/>
            <a:ext cx="1718733" cy="369332"/>
            <a:chOff x="5715000" y="1764268"/>
            <a:chExt cx="1718733" cy="369332"/>
          </a:xfrm>
        </p:grpSpPr>
        <p:grpSp>
          <p:nvGrpSpPr>
            <p:cNvPr id="25" name="Group 24"/>
            <p:cNvGrpSpPr/>
            <p:nvPr/>
          </p:nvGrpSpPr>
          <p:grpSpPr>
            <a:xfrm>
              <a:off x="5715000" y="1764268"/>
              <a:ext cx="1295400" cy="369332"/>
              <a:chOff x="5715000" y="1764268"/>
              <a:chExt cx="1295400" cy="369332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5715000" y="1764268"/>
                <a:ext cx="12954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91200" y="1840469"/>
                <a:ext cx="262467" cy="245533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019800" y="1764268"/>
              <a:ext cx="1413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fotonen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48867" y="4001066"/>
            <a:ext cx="1718733" cy="369332"/>
            <a:chOff x="5715000" y="1764268"/>
            <a:chExt cx="1718733" cy="369332"/>
          </a:xfrm>
        </p:grpSpPr>
        <p:grpSp>
          <p:nvGrpSpPr>
            <p:cNvPr id="28" name="Group 24"/>
            <p:cNvGrpSpPr/>
            <p:nvPr/>
          </p:nvGrpSpPr>
          <p:grpSpPr>
            <a:xfrm>
              <a:off x="5715000" y="1764268"/>
              <a:ext cx="1333500" cy="369332"/>
              <a:chOff x="5715000" y="1764268"/>
              <a:chExt cx="1333500" cy="36933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715000" y="1764268"/>
                <a:ext cx="1333500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91200" y="1840469"/>
                <a:ext cx="262467" cy="245533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019800" y="1764268"/>
              <a:ext cx="1413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protonen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3" descr="EventDisplay_Multijet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8675" y="2790825"/>
            <a:ext cx="3598863" cy="21097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7" name="Picture 4" descr="EventDisplay_Higgs_4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89063"/>
            <a:ext cx="4800600" cy="28781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8" name="Picture 5" descr="EventDisplay_Higgs_4mu_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6350" y="4418013"/>
            <a:ext cx="3524250" cy="227647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89" name="Picture 3" descr="EventDisplay_ATLAS_Zmumu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6400" y="3048000"/>
            <a:ext cx="3255963" cy="22860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0" name="Picture 3" descr="EventDisplay_DijetHighest.png"/>
          <p:cNvPicPr>
            <a:picLocks noChangeAspect="1"/>
          </p:cNvPicPr>
          <p:nvPr/>
        </p:nvPicPr>
        <p:blipFill>
          <a:blip r:embed="rId6"/>
          <a:srcRect r="33333"/>
          <a:stretch>
            <a:fillRect/>
          </a:stretch>
        </p:blipFill>
        <p:spPr bwMode="auto">
          <a:xfrm>
            <a:off x="0" y="0"/>
            <a:ext cx="2811463" cy="24701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1" name="Picture 3" descr="EventDisplay_Dijet_Highest_PtJet.png"/>
          <p:cNvPicPr>
            <a:picLocks noChangeAspect="1"/>
          </p:cNvPicPr>
          <p:nvPr/>
        </p:nvPicPr>
        <p:blipFill>
          <a:blip r:embed="rId7"/>
          <a:srcRect r="33519"/>
          <a:stretch>
            <a:fillRect/>
          </a:stretch>
        </p:blipFill>
        <p:spPr bwMode="auto">
          <a:xfrm>
            <a:off x="6707188" y="5094288"/>
            <a:ext cx="1751012" cy="15430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4392" name="Picture 3" descr="EventDisplay_ATLAS_4mu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633663" y="0"/>
            <a:ext cx="4333875" cy="2790825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1000" y="381000"/>
            <a:ext cx="2226733" cy="5847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Computing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1066800"/>
            <a:ext cx="83058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Lastig</a:t>
            </a:r>
            <a:r>
              <a:rPr lang="en-US" sz="2400" dirty="0" smtClean="0"/>
              <a:t>:  	1 </a:t>
            </a:r>
            <a:r>
              <a:rPr lang="en-US" sz="2400" dirty="0" err="1" smtClean="0"/>
              <a:t>miljard</a:t>
            </a:r>
            <a:r>
              <a:rPr lang="en-US" sz="2400" dirty="0" smtClean="0"/>
              <a:t> </a:t>
            </a:r>
            <a:r>
              <a:rPr lang="en-US" sz="2400" dirty="0" err="1" smtClean="0"/>
              <a:t>foto’s</a:t>
            </a:r>
            <a:r>
              <a:rPr lang="en-US" sz="2400" dirty="0" smtClean="0"/>
              <a:t> per </a:t>
            </a:r>
            <a:r>
              <a:rPr lang="en-US" sz="2400" dirty="0" err="1" smtClean="0"/>
              <a:t>seconde</a:t>
            </a:r>
            <a:endParaRPr lang="en-US" sz="2400" dirty="0" smtClean="0"/>
          </a:p>
          <a:p>
            <a:r>
              <a:rPr lang="en-US" sz="2400" dirty="0" smtClean="0"/>
              <a:t>             	… en je </a:t>
            </a:r>
            <a:r>
              <a:rPr lang="en-US" sz="2400" dirty="0" err="1" smtClean="0"/>
              <a:t>mag</a:t>
            </a:r>
            <a:r>
              <a:rPr lang="en-US" sz="2400" dirty="0" smtClean="0"/>
              <a:t> </a:t>
            </a:r>
            <a:r>
              <a:rPr lang="en-US" sz="2400" dirty="0" err="1" smtClean="0"/>
              <a:t>er</a:t>
            </a:r>
            <a:r>
              <a:rPr lang="en-US" sz="2400" dirty="0" smtClean="0"/>
              <a:t> </a:t>
            </a:r>
            <a:r>
              <a:rPr lang="en-US" sz="2400" dirty="0" err="1" smtClean="0"/>
              <a:t>maar</a:t>
            </a:r>
            <a:r>
              <a:rPr lang="en-US" sz="2400" dirty="0" smtClean="0"/>
              <a:t> 200 </a:t>
            </a:r>
            <a:r>
              <a:rPr lang="en-US" sz="2400" dirty="0" err="1" smtClean="0"/>
              <a:t>bewaren</a:t>
            </a:r>
            <a:r>
              <a:rPr lang="en-US" sz="2400" dirty="0" smtClean="0"/>
              <a:t> (</a:t>
            </a:r>
            <a:r>
              <a:rPr lang="en-US" sz="2400" dirty="0" err="1" smtClean="0"/>
              <a:t>diskruimte</a:t>
            </a:r>
            <a:r>
              <a:rPr lang="en-US" sz="2400" dirty="0" smtClean="0"/>
              <a:t>)</a:t>
            </a:r>
          </a:p>
          <a:p>
            <a:endParaRPr lang="en-US" sz="2400" dirty="0" smtClean="0"/>
          </a:p>
          <a:p>
            <a:r>
              <a:rPr lang="en-US" sz="2400" dirty="0" smtClean="0"/>
              <a:t>Big data:	15 </a:t>
            </a:r>
            <a:r>
              <a:rPr lang="en-US" sz="2400" dirty="0" err="1" smtClean="0"/>
              <a:t>Peta</a:t>
            </a:r>
            <a:r>
              <a:rPr lang="en-US" sz="2400" dirty="0" smtClean="0"/>
              <a:t> Bytes en 100,00 CPU’s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960005_10151960244686062_116934585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240401"/>
            <a:ext cx="3539728" cy="625808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6"/>
          <p:cNvGrpSpPr/>
          <p:nvPr/>
        </p:nvGrpSpPr>
        <p:grpSpPr>
          <a:xfrm>
            <a:off x="609600" y="4343400"/>
            <a:ext cx="3292069" cy="2057400"/>
            <a:chOff x="609600" y="3733800"/>
            <a:chExt cx="3292069" cy="2057400"/>
          </a:xfrm>
        </p:grpSpPr>
        <p:pic>
          <p:nvPicPr>
            <p:cNvPr id="5" name="Picture 4" descr="FeynmanDiagram_v3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4164924"/>
              <a:ext cx="3215869" cy="162627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9600" y="3733800"/>
              <a:ext cx="2971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Feynman diagram</a:t>
              </a:r>
              <a:endParaRPr lang="en-US" sz="2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4800" y="609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 </a:t>
            </a:r>
            <a:r>
              <a:rPr lang="en-US" sz="2400" dirty="0" err="1" smtClean="0">
                <a:solidFill>
                  <a:schemeClr val="bg1"/>
                </a:solidFill>
              </a:rPr>
              <a:t>mooie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momenten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als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wetenschapper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5"/>
          <p:cNvSpPr>
            <a:spLocks noChangeArrowheads="1"/>
          </p:cNvSpPr>
          <p:nvPr/>
        </p:nvSpPr>
        <p:spPr bwMode="auto">
          <a:xfrm>
            <a:off x="304800" y="4414838"/>
            <a:ext cx="6237288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>
                <a:solidFill>
                  <a:srgbClr val="3366FF"/>
                </a:solidFill>
              </a:rPr>
              <a:t>… het </a:t>
            </a:r>
            <a:r>
              <a:rPr lang="en-US" sz="2400" b="1" dirty="0" err="1">
                <a:solidFill>
                  <a:srgbClr val="3366FF"/>
                </a:solidFill>
              </a:rPr>
              <a:t>echte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werk</a:t>
            </a:r>
            <a:r>
              <a:rPr lang="en-US" sz="2400" b="1" dirty="0">
                <a:solidFill>
                  <a:srgbClr val="3366FF"/>
                </a:solidFill>
              </a:rPr>
              <a:t>!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143363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55/70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w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52680"/>
            <a:ext cx="9906000" cy="6910680"/>
          </a:xfrm>
          <a:prstGeom prst="rect">
            <a:avLst/>
          </a:prstGeom>
        </p:spPr>
      </p:pic>
      <p:pic>
        <p:nvPicPr>
          <p:cNvPr id="5" name="Picture 4" descr="PinkElephant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2190"/>
          <a:stretch>
            <a:fillRect/>
          </a:stretch>
        </p:blipFill>
        <p:spPr>
          <a:xfrm>
            <a:off x="5486400" y="914400"/>
            <a:ext cx="3022600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23580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66F9"/>
                </a:solidFill>
              </a:rPr>
              <a:t>Heeft</a:t>
            </a:r>
            <a:r>
              <a:rPr lang="en-US" sz="2400" dirty="0" smtClean="0">
                <a:solidFill>
                  <a:srgbClr val="FF66F9"/>
                </a:solidFill>
              </a:rPr>
              <a:t> de Higgs boson </a:t>
            </a:r>
            <a:r>
              <a:rPr lang="en-US" sz="2400" dirty="0" err="1" smtClean="0">
                <a:solidFill>
                  <a:srgbClr val="FF66F9"/>
                </a:solidFill>
              </a:rPr>
              <a:t>een</a:t>
            </a:r>
            <a:r>
              <a:rPr lang="en-US" sz="2400" dirty="0" smtClean="0">
                <a:solidFill>
                  <a:srgbClr val="FF66F9"/>
                </a:solidFill>
              </a:rPr>
              <a:t> </a:t>
            </a:r>
            <a:r>
              <a:rPr lang="en-US" sz="2400" dirty="0" err="1" smtClean="0">
                <a:solidFill>
                  <a:srgbClr val="FF66F9"/>
                </a:solidFill>
              </a:rPr>
              <a:t>unieke</a:t>
            </a:r>
            <a:r>
              <a:rPr lang="en-US" sz="2400" dirty="0" smtClean="0">
                <a:solidFill>
                  <a:srgbClr val="FF66F9"/>
                </a:solidFill>
              </a:rPr>
              <a:t> </a:t>
            </a:r>
            <a:r>
              <a:rPr lang="en-US" sz="2400" dirty="0" err="1" smtClean="0">
                <a:solidFill>
                  <a:srgbClr val="FF66F9"/>
                </a:solidFill>
              </a:rPr>
              <a:t>vingerafdruk</a:t>
            </a:r>
            <a:r>
              <a:rPr lang="en-US" sz="2400" dirty="0" smtClean="0">
                <a:solidFill>
                  <a:srgbClr val="FF66F9"/>
                </a:solidFill>
              </a:rPr>
              <a:t> ?</a:t>
            </a:r>
            <a:endParaRPr lang="en-US" sz="2400" dirty="0">
              <a:solidFill>
                <a:srgbClr val="FF66F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u-bolin-art-hi-res-hide-in-the-city-china-camouflage-painting-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228600"/>
            <a:ext cx="9220200" cy="72493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96200" y="609600"/>
            <a:ext cx="117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Liu Bolin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6324600"/>
            <a:ext cx="571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is het </a:t>
            </a:r>
            <a:r>
              <a:rPr lang="en-US" sz="24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verstopt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de </a:t>
            </a:r>
            <a:r>
              <a:rPr lang="en-US" sz="2400" b="1" dirty="0" err="1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achtergrond</a:t>
            </a:r>
            <a:r>
              <a:rPr lang="en-US" sz="2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en-US" sz="2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u_Bolin_bulldoz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487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0" y="4495800"/>
            <a:ext cx="11719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Liu Bolin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occerfield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938" y="-134938"/>
            <a:ext cx="9409113" cy="721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029200" y="3810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>
                <a:solidFill>
                  <a:srgbClr val="FFFFFF"/>
                </a:solidFill>
              </a:rPr>
              <a:t>Wat zijn de spelregels ?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1981200" y="7620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 bwMode="auto">
          <a:xfrm>
            <a:off x="1981200" y="3200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 bwMode="auto">
          <a:xfrm>
            <a:off x="2209800" y="1676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133600" y="51816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 bwMode="auto">
          <a:xfrm>
            <a:off x="6248400" y="5486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 bwMode="auto">
          <a:xfrm>
            <a:off x="3581400" y="10668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 bwMode="auto">
          <a:xfrm>
            <a:off x="7239000" y="32766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 bwMode="auto">
          <a:xfrm>
            <a:off x="5715000" y="12192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3352800" y="2057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3352800" y="3962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152400" y="3200400"/>
            <a:ext cx="304800" cy="304800"/>
          </a:xfrm>
          <a:prstGeom prst="ellipse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8686800" y="3200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3962400" y="5334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 bwMode="auto">
          <a:xfrm>
            <a:off x="5486400" y="23622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>
            <a:off x="4800600" y="42672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2438400" y="762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2438400" y="57150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3810000" y="3048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6553200" y="4343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>
            <a:off x="6781800" y="29718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5" name="Oval 24"/>
          <p:cNvSpPr/>
          <p:nvPr/>
        </p:nvSpPr>
        <p:spPr bwMode="auto">
          <a:xfrm>
            <a:off x="6705600" y="13716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6" name="Oval 25"/>
          <p:cNvSpPr/>
          <p:nvPr/>
        </p:nvSpPr>
        <p:spPr bwMode="auto">
          <a:xfrm>
            <a:off x="6934200" y="5867400"/>
            <a:ext cx="304800" cy="304800"/>
          </a:xfrm>
          <a:prstGeom prst="ellipse">
            <a:avLst/>
          </a:prstGeom>
          <a:solidFill>
            <a:srgbClr val="0000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25670" name="Picture 28" descr="SoccerBall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381000"/>
            <a:ext cx="549275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Oval 29"/>
          <p:cNvSpPr/>
          <p:nvPr/>
        </p:nvSpPr>
        <p:spPr bwMode="auto">
          <a:xfrm>
            <a:off x="4572000" y="1905000"/>
            <a:ext cx="304800" cy="304800"/>
          </a:xfrm>
          <a:prstGeom prst="ellipse">
            <a:avLst/>
          </a:prstGeom>
          <a:solidFill>
            <a:schemeClr val="tx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lg" len="lg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EventDisplay_ATLAS_4mu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5775"/>
            <a:ext cx="9144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308350" y="1963607"/>
            <a:ext cx="5548431" cy="8367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289300" y="1570885"/>
            <a:ext cx="1899437" cy="12231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239262" y="2798865"/>
            <a:ext cx="1071527" cy="10531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2175" y="2787650"/>
            <a:ext cx="3116175" cy="14487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6267410" y="4648200"/>
            <a:ext cx="2843803" cy="19647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029200" y="1201553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86171" y="177894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37771" y="38520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4051711"/>
            <a:ext cx="781629" cy="369332"/>
          </a:xfrm>
          <a:prstGeom prst="rect">
            <a:avLst/>
          </a:prstGeom>
          <a:solidFill>
            <a:srgbClr val="FF0000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muon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5276671"/>
            <a:ext cx="340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          </a:t>
            </a:r>
            <a:r>
              <a:rPr lang="en-US" dirty="0" err="1" smtClean="0">
                <a:solidFill>
                  <a:schemeClr val="bg1"/>
                </a:solidFill>
              </a:rPr>
              <a:t>Botsing</a:t>
            </a:r>
            <a:r>
              <a:rPr lang="en-US" dirty="0" smtClean="0">
                <a:solidFill>
                  <a:schemeClr val="bg1"/>
                </a:solidFill>
              </a:rPr>
              <a:t> met </a:t>
            </a:r>
            <a:r>
              <a:rPr lang="en-US" dirty="0" smtClean="0">
                <a:solidFill>
                  <a:schemeClr val="bg1"/>
                </a:solidFill>
                <a:sym typeface="Wingdings"/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4 </a:t>
            </a:r>
            <a:r>
              <a:rPr lang="en-US" dirty="0" err="1" smtClean="0">
                <a:solidFill>
                  <a:schemeClr val="bg1"/>
                </a:solidFill>
              </a:rPr>
              <a:t>muonen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100 </a:t>
            </a:r>
            <a:r>
              <a:rPr lang="en-US" dirty="0" err="1" smtClean="0">
                <a:solidFill>
                  <a:schemeClr val="bg1"/>
                </a:solidFill>
              </a:rPr>
              <a:t>als</a:t>
            </a:r>
            <a:r>
              <a:rPr lang="en-US" dirty="0" smtClean="0">
                <a:solidFill>
                  <a:schemeClr val="bg1"/>
                </a:solidFill>
              </a:rPr>
              <a:t> de Higgs </a:t>
            </a:r>
            <a:r>
              <a:rPr lang="en-US" b="1" i="1" dirty="0" err="1" smtClean="0">
                <a:solidFill>
                  <a:schemeClr val="bg1"/>
                </a:solidFill>
              </a:rPr>
              <a:t>niet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bestaat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125 </a:t>
            </a:r>
            <a:r>
              <a:rPr lang="en-US" dirty="0" err="1" smtClean="0">
                <a:solidFill>
                  <a:schemeClr val="bg1"/>
                </a:solidFill>
              </a:rPr>
              <a:t>als</a:t>
            </a:r>
            <a:r>
              <a:rPr lang="en-US" dirty="0" smtClean="0">
                <a:solidFill>
                  <a:schemeClr val="bg1"/>
                </a:solidFill>
              </a:rPr>
              <a:t> de Higgs </a:t>
            </a:r>
            <a:r>
              <a:rPr lang="en-US" b="1" i="1" dirty="0" err="1" smtClean="0">
                <a:solidFill>
                  <a:schemeClr val="bg1"/>
                </a:solidFill>
              </a:rPr>
              <a:t>wel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bestaat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152400" y="5715000"/>
            <a:ext cx="2667000" cy="762000"/>
            <a:chOff x="152400" y="5715000"/>
            <a:chExt cx="2667000" cy="762000"/>
          </a:xfrm>
        </p:grpSpPr>
        <p:sp>
          <p:nvSpPr>
            <p:cNvPr id="34819" name="TextBox 2"/>
            <p:cNvSpPr txBox="1">
              <a:spLocks noChangeArrowheads="1"/>
            </p:cNvSpPr>
            <p:nvPr/>
          </p:nvSpPr>
          <p:spPr bwMode="auto">
            <a:xfrm>
              <a:off x="228600" y="6107113"/>
              <a:ext cx="2590800" cy="36988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Higgs</a:t>
              </a:r>
              <a:r>
                <a:rPr lang="en-US" dirty="0" smtClean="0"/>
                <a:t> </a:t>
              </a:r>
              <a:r>
                <a:rPr lang="en-US" dirty="0" smtClean="0">
                  <a:sym typeface="Wingdings" charset="2"/>
                </a:rPr>
                <a:t>boson </a:t>
              </a:r>
              <a:r>
                <a:rPr lang="en-US" dirty="0" err="1" smtClean="0">
                  <a:sym typeface="Wingdings" charset="2"/>
                </a:rPr>
                <a:t>kandidaat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2400" y="5715000"/>
              <a:ext cx="2322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solidFill>
                    <a:srgbClr val="FFFFFF"/>
                  </a:solidFill>
                </a:rPr>
                <a:t>Echte</a:t>
              </a:r>
              <a:r>
                <a:rPr lang="en-US" i="1" dirty="0" smtClean="0">
                  <a:solidFill>
                    <a:srgbClr val="FFFFFF"/>
                  </a:solidFill>
                </a:rPr>
                <a:t> LHC-</a:t>
              </a:r>
              <a:r>
                <a:rPr lang="en-US" i="1" dirty="0" err="1" smtClean="0">
                  <a:solidFill>
                    <a:srgbClr val="FFFFFF"/>
                  </a:solidFill>
                </a:rPr>
                <a:t>botsing</a:t>
              </a:r>
              <a:endParaRPr lang="en-US" i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819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2"/>
          <p:cNvGrpSpPr/>
          <p:nvPr/>
        </p:nvGrpSpPr>
        <p:grpSpPr>
          <a:xfrm>
            <a:off x="1290815" y="3763151"/>
            <a:ext cx="3535072" cy="2215412"/>
            <a:chOff x="2408528" y="2880784"/>
            <a:chExt cx="3535072" cy="2215412"/>
          </a:xfrm>
        </p:grpSpPr>
        <p:grpSp>
          <p:nvGrpSpPr>
            <p:cNvPr id="4" name="Group 48"/>
            <p:cNvGrpSpPr/>
            <p:nvPr/>
          </p:nvGrpSpPr>
          <p:grpSpPr>
            <a:xfrm>
              <a:off x="2408528" y="2880784"/>
              <a:ext cx="1477672" cy="1050152"/>
              <a:chOff x="2251430" y="1224823"/>
              <a:chExt cx="1477672" cy="1050152"/>
            </a:xfrm>
          </p:grpSpPr>
          <p:pic>
            <p:nvPicPr>
              <p:cNvPr id="23" name="Picture 22" descr="ATLAS_eventdisplay_2mu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251430" y="1224823"/>
                <a:ext cx="1477672" cy="103744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29" name="Straight Connector 28"/>
              <p:cNvCxnSpPr/>
              <p:nvPr/>
            </p:nvCxnSpPr>
            <p:spPr>
              <a:xfrm rot="10800000" flipV="1">
                <a:off x="2700626" y="1728873"/>
                <a:ext cx="622301" cy="54610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10800000" flipV="1">
                <a:off x="2408528" y="1728871"/>
                <a:ext cx="914399" cy="381001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9"/>
            <p:cNvGrpSpPr/>
            <p:nvPr/>
          </p:nvGrpSpPr>
          <p:grpSpPr>
            <a:xfrm>
              <a:off x="4465928" y="2910135"/>
              <a:ext cx="1477672" cy="1037449"/>
              <a:chOff x="5532447" y="1119272"/>
              <a:chExt cx="1477672" cy="1037449"/>
            </a:xfrm>
          </p:grpSpPr>
          <p:pic>
            <p:nvPicPr>
              <p:cNvPr id="24" name="Picture 23" descr="ATLAS_eventdisplay_2mu.png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32447" y="1119272"/>
                <a:ext cx="1477672" cy="1037449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cxnSp>
            <p:nvCxnSpPr>
              <p:cNvPr id="40" name="Straight Connector 39"/>
              <p:cNvCxnSpPr/>
              <p:nvPr/>
            </p:nvCxnSpPr>
            <p:spPr>
              <a:xfrm rot="10800000" flipV="1">
                <a:off x="5691197" y="1589170"/>
                <a:ext cx="954962" cy="444502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rot="16200000" flipH="1">
                <a:off x="6319849" y="1258973"/>
                <a:ext cx="400047" cy="26035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 bwMode="auto">
            <a:xfrm rot="5400000">
              <a:off x="2230815" y="4506817"/>
              <a:ext cx="1177168" cy="1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 bwMode="auto">
            <a:xfrm rot="5400000">
              <a:off x="4912492" y="4521493"/>
              <a:ext cx="1147818" cy="1588"/>
            </a:xfrm>
            <a:prstGeom prst="straightConnector1">
              <a:avLst/>
            </a:prstGeom>
            <a:ln w="38100">
              <a:solidFill>
                <a:srgbClr val="3366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559272" y="609600"/>
            <a:ext cx="3176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Hoe </a:t>
            </a:r>
            <a:r>
              <a:rPr lang="en-US" sz="2400" dirty="0" err="1" smtClean="0">
                <a:solidFill>
                  <a:schemeClr val="bg1"/>
                </a:solidFill>
              </a:rPr>
              <a:t>vind</a:t>
            </a:r>
            <a:r>
              <a:rPr lang="en-US" sz="2400" dirty="0" smtClean="0">
                <a:solidFill>
                  <a:schemeClr val="bg1"/>
                </a:solidFill>
              </a:rPr>
              <a:t> je </a:t>
            </a:r>
            <a:r>
              <a:rPr lang="en-US" sz="2400" dirty="0" err="1" smtClean="0">
                <a:solidFill>
                  <a:schemeClr val="bg1"/>
                </a:solidFill>
              </a:rPr>
              <a:t>nou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een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nieuw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deeltje</a:t>
            </a:r>
            <a:r>
              <a:rPr lang="en-US" sz="2400" dirty="0" smtClean="0">
                <a:solidFill>
                  <a:schemeClr val="bg1"/>
                </a:solidFill>
              </a:rPr>
              <a:t> ?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9" name="Picture 38" descr="ATLAS_eventdisplay_2mu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497081"/>
            <a:ext cx="4157539" cy="291893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1" name="Rectangle 40"/>
          <p:cNvSpPr/>
          <p:nvPr/>
        </p:nvSpPr>
        <p:spPr>
          <a:xfrm>
            <a:off x="4921250" y="2952750"/>
            <a:ext cx="1022350" cy="4000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rot="10800000" flipV="1">
            <a:off x="4800600" y="1809753"/>
            <a:ext cx="2760133" cy="133773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6200000" flipV="1">
            <a:off x="6603999" y="836086"/>
            <a:ext cx="1210734" cy="70273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5"/>
          <p:cNvGrpSpPr/>
          <p:nvPr/>
        </p:nvGrpSpPr>
        <p:grpSpPr>
          <a:xfrm>
            <a:off x="304800" y="2986616"/>
            <a:ext cx="5703252" cy="3718984"/>
            <a:chOff x="-2506020" y="14816"/>
            <a:chExt cx="5703252" cy="3718984"/>
          </a:xfrm>
        </p:grpSpPr>
        <p:pic>
          <p:nvPicPr>
            <p:cNvPr id="20497" name="Picture 34" descr="Dummy_plot4.png"/>
            <p:cNvPicPr>
              <a:picLocks noChangeAspect="1"/>
            </p:cNvPicPr>
            <p:nvPr/>
          </p:nvPicPr>
          <p:blipFill>
            <a:blip r:embed="rId3"/>
            <a:srcRect r="4549"/>
            <a:stretch>
              <a:fillRect/>
            </a:stretch>
          </p:blipFill>
          <p:spPr bwMode="auto">
            <a:xfrm>
              <a:off x="-2490698" y="133350"/>
              <a:ext cx="5504945" cy="36004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0493" name="TextBox 30"/>
            <p:cNvSpPr txBox="1">
              <a:spLocks noChangeArrowheads="1"/>
            </p:cNvSpPr>
            <p:nvPr/>
          </p:nvSpPr>
          <p:spPr bwMode="auto">
            <a:xfrm>
              <a:off x="-1276350" y="1628801"/>
              <a:ext cx="117114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‘</a:t>
              </a:r>
              <a:r>
                <a:rPr lang="en-US" dirty="0" err="1" smtClean="0"/>
                <a:t>gewoon</a:t>
              </a:r>
              <a:r>
                <a:rPr lang="en-US" dirty="0" smtClean="0"/>
                <a:t>’</a:t>
              </a:r>
              <a:endParaRPr lang="en-US" dirty="0"/>
            </a:p>
          </p:txBody>
        </p:sp>
        <p:sp>
          <p:nvSpPr>
            <p:cNvPr id="20494" name="TextBox 31"/>
            <p:cNvSpPr txBox="1">
              <a:spLocks noChangeArrowheads="1"/>
            </p:cNvSpPr>
            <p:nvPr/>
          </p:nvSpPr>
          <p:spPr bwMode="auto">
            <a:xfrm>
              <a:off x="-93648" y="1007533"/>
              <a:ext cx="155002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3366FF"/>
                  </a:solidFill>
                </a:rPr>
                <a:t>Higgs-boson</a:t>
              </a:r>
              <a:endParaRPr lang="en-US" dirty="0">
                <a:solidFill>
                  <a:srgbClr val="3366FF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 bwMode="auto">
            <a:xfrm>
              <a:off x="795980" y="1481667"/>
              <a:ext cx="499420" cy="2756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 bwMode="auto">
            <a:xfrm rot="5400000">
              <a:off x="-1296987" y="2532063"/>
              <a:ext cx="915987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 rot="16200000">
              <a:off x="-3302473" y="1124576"/>
              <a:ext cx="19314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/>
                <a:t>Aantal</a:t>
              </a:r>
              <a:r>
                <a:rPr lang="en-US" sz="1600" dirty="0" smtClean="0"/>
                <a:t>  </a:t>
              </a:r>
              <a:r>
                <a:rPr lang="en-US" sz="1600" dirty="0" err="1" smtClean="0"/>
                <a:t>kandidaten</a:t>
              </a:r>
              <a:endParaRPr lang="en-US" sz="1600" dirty="0"/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160980" y="14816"/>
              <a:ext cx="3036252" cy="400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2000" dirty="0" smtClean="0"/>
                <a:t>4-muon </a:t>
              </a:r>
              <a:r>
                <a:rPr lang="en-US" sz="2000" dirty="0" err="1" smtClean="0"/>
                <a:t>invariante</a:t>
              </a:r>
              <a:r>
                <a:rPr lang="en-US" sz="2000" dirty="0" smtClean="0"/>
                <a:t> </a:t>
              </a:r>
              <a:r>
                <a:rPr lang="en-US" sz="2000" dirty="0" err="1" smtClean="0"/>
                <a:t>massa</a:t>
              </a:r>
              <a:endParaRPr lang="en-US" sz="2000" dirty="0"/>
            </a:p>
          </p:txBody>
        </p:sp>
        <p:sp>
          <p:nvSpPr>
            <p:cNvPr id="35" name="TextBox 35"/>
            <p:cNvSpPr txBox="1">
              <a:spLocks noChangeArrowheads="1"/>
            </p:cNvSpPr>
            <p:nvPr/>
          </p:nvSpPr>
          <p:spPr bwMode="auto">
            <a:xfrm>
              <a:off x="110522" y="3400935"/>
              <a:ext cx="293948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 smtClean="0"/>
                <a:t>4-muon </a:t>
              </a:r>
              <a:r>
                <a:rPr lang="en-US" sz="1400" dirty="0" err="1" smtClean="0"/>
                <a:t>invariante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massa</a:t>
              </a:r>
              <a:r>
                <a:rPr lang="en-US" sz="1400" dirty="0" smtClean="0"/>
                <a:t> (</a:t>
              </a:r>
              <a:r>
                <a:rPr lang="en-US" sz="1400" dirty="0" err="1"/>
                <a:t>GeV</a:t>
              </a:r>
              <a:r>
                <a:rPr lang="en-US" sz="1400" dirty="0" smtClean="0"/>
                <a:t>) </a:t>
              </a:r>
              <a:endParaRPr lang="en-US" sz="1400" dirty="0"/>
            </a:p>
          </p:txBody>
        </p:sp>
      </p:grpSp>
      <p:cxnSp>
        <p:nvCxnSpPr>
          <p:cNvPr id="31" name="Straight Connector 30"/>
          <p:cNvCxnSpPr/>
          <p:nvPr/>
        </p:nvCxnSpPr>
        <p:spPr>
          <a:xfrm rot="16200000" flipH="1">
            <a:off x="7226301" y="2163233"/>
            <a:ext cx="1337732" cy="66886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543800" y="1828800"/>
            <a:ext cx="940205" cy="2286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1051077" y="5562600"/>
            <a:ext cx="4437878" cy="68588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 rot="19927082">
            <a:off x="1064701" y="367768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SIMULATIE</a:t>
            </a:r>
            <a:endParaRPr lang="en-US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4891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l-FixedScale-NoMuProf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128832"/>
            <a:ext cx="5593001" cy="54243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676400" y="228600"/>
            <a:ext cx="3581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Kijk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hier</a:t>
            </a:r>
            <a:r>
              <a:rPr lang="en-US" sz="2000" dirty="0" smtClean="0">
                <a:solidFill>
                  <a:srgbClr val="FFFFFF"/>
                </a:solidFill>
              </a:rPr>
              <a:t> (</a:t>
            </a:r>
            <a:r>
              <a:rPr lang="en-US" sz="2000" dirty="0" err="1" smtClean="0">
                <a:solidFill>
                  <a:srgbClr val="FFFFFF"/>
                </a:solidFill>
              </a:rPr>
              <a:t>m</a:t>
            </a:r>
            <a:r>
              <a:rPr lang="en-US" sz="2000" baseline="-25000" dirty="0" err="1" smtClean="0">
                <a:solidFill>
                  <a:srgbClr val="FFFFFF"/>
                </a:solidFill>
              </a:rPr>
              <a:t>h</a:t>
            </a:r>
            <a:r>
              <a:rPr lang="en-US" sz="2000" dirty="0" smtClean="0">
                <a:solidFill>
                  <a:srgbClr val="FFFFFF"/>
                </a:solidFill>
              </a:rPr>
              <a:t> = 125 </a:t>
            </a:r>
            <a:r>
              <a:rPr lang="en-US" sz="2000" dirty="0" err="1" smtClean="0">
                <a:solidFill>
                  <a:srgbClr val="FFFFFF"/>
                </a:solidFill>
              </a:rPr>
              <a:t>GeV</a:t>
            </a:r>
            <a:r>
              <a:rPr lang="en-US" sz="2000" dirty="0" smtClean="0">
                <a:solidFill>
                  <a:srgbClr val="FFFFFF"/>
                </a:solidFill>
              </a:rPr>
              <a:t>)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rot="5400000">
            <a:off x="2888972" y="843240"/>
            <a:ext cx="316468" cy="1588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60/70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ople_PeterRdeVries_2.jpg"/>
          <p:cNvPicPr>
            <a:picLocks noChangeAspect="1"/>
          </p:cNvPicPr>
          <p:nvPr/>
        </p:nvPicPr>
        <p:blipFill>
          <a:blip r:embed="rId2"/>
          <a:srcRect l="12285" r="12502"/>
          <a:stretch>
            <a:fillRect/>
          </a:stretch>
        </p:blipFill>
        <p:spPr>
          <a:xfrm>
            <a:off x="330200" y="1752600"/>
            <a:ext cx="5384800" cy="4038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623500"/>
            <a:ext cx="441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/>
            </a:r>
            <a:br>
              <a:rPr lang="en-US" sz="2400" b="1" dirty="0" smtClean="0">
                <a:solidFill>
                  <a:srgbClr val="FFFF00"/>
                </a:solidFill>
              </a:rPr>
            </a:br>
            <a:endParaRPr lang="en-US" b="1" baseline="30000" dirty="0">
              <a:solidFill>
                <a:srgbClr val="F6FFA2"/>
              </a:solidFill>
            </a:endParaRPr>
          </a:p>
        </p:txBody>
      </p:sp>
      <p:pic>
        <p:nvPicPr>
          <p:cNvPr id="5" name="Picture 4" descr="Figure_ATLASdiscoverypaper_Cov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792" y="1752600"/>
            <a:ext cx="2859208" cy="403920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33400" y="609600"/>
            <a:ext cx="4276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Meer </a:t>
            </a:r>
            <a:r>
              <a:rPr lang="en-US" sz="2800" b="1" dirty="0" err="1" smtClean="0">
                <a:solidFill>
                  <a:srgbClr val="FFFFFF"/>
                </a:solidFill>
              </a:rPr>
              <a:t>bewijs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en-US" sz="2800" b="1" dirty="0" err="1" smtClean="0">
                <a:solidFill>
                  <a:srgbClr val="FFFFFF"/>
                </a:solidFill>
              </a:rPr>
              <a:t>verzamelen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89263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7200"/>
            <a:ext cx="2795588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1600" y="9144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3716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4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18288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5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33800" y="22860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6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281940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43550" y="3257550"/>
            <a:ext cx="3600450" cy="36004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51" name="TextBox 15"/>
          <p:cNvSpPr txBox="1">
            <a:spLocks noChangeArrowheads="1"/>
          </p:cNvSpPr>
          <p:nvPr/>
        </p:nvSpPr>
        <p:spPr bwMode="auto">
          <a:xfrm>
            <a:off x="228600" y="6076950"/>
            <a:ext cx="381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/>
              <a:t>The ATLAS </a:t>
            </a:r>
            <a:r>
              <a:rPr lang="en-US" sz="2000" b="1" dirty="0" err="1" smtClean="0"/>
              <a:t>collaboratie</a:t>
            </a:r>
            <a:endParaRPr lang="en-US" sz="2000" b="1" dirty="0"/>
          </a:p>
        </p:txBody>
      </p:sp>
      <p:grpSp>
        <p:nvGrpSpPr>
          <p:cNvPr id="2" name="Group 24"/>
          <p:cNvGrpSpPr/>
          <p:nvPr/>
        </p:nvGrpSpPr>
        <p:grpSpPr>
          <a:xfrm>
            <a:off x="5638799" y="994469"/>
            <a:ext cx="2946401" cy="3031431"/>
            <a:chOff x="5638799" y="994469"/>
            <a:chExt cx="2946401" cy="3031431"/>
          </a:xfrm>
        </p:grpSpPr>
        <p:cxnSp>
          <p:nvCxnSpPr>
            <p:cNvPr id="61452" name="Straight Connector 13"/>
            <p:cNvCxnSpPr>
              <a:cxnSpLocks noChangeShapeType="1"/>
              <a:stCxn id="21" idx="3"/>
            </p:cNvCxnSpPr>
            <p:nvPr/>
          </p:nvCxnSpPr>
          <p:spPr bwMode="auto">
            <a:xfrm flipV="1">
              <a:off x="6140450" y="1439333"/>
              <a:ext cx="2444750" cy="253894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</p:cxnSp>
        <p:cxnSp>
          <p:nvCxnSpPr>
            <p:cNvPr id="61453" name="Straight Connector 15"/>
            <p:cNvCxnSpPr>
              <a:cxnSpLocks noChangeShapeType="1"/>
              <a:stCxn id="21" idx="1"/>
            </p:cNvCxnSpPr>
            <p:nvPr/>
          </p:nvCxnSpPr>
          <p:spPr bwMode="auto">
            <a:xfrm rot="10800000" flipH="1">
              <a:off x="5638799" y="994469"/>
              <a:ext cx="496727" cy="29838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none" w="lg" len="lg"/>
            </a:ln>
          </p:spPr>
        </p:cxn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rcRect t="46213" r="11329" b="1185"/>
            <a:stretch>
              <a:fillRect/>
            </a:stretch>
          </p:blipFill>
          <p:spPr bwMode="auto">
            <a:xfrm>
              <a:off x="6149975" y="1009767"/>
              <a:ext cx="2418341" cy="428386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1" name="Rounded Rectangle 20"/>
            <p:cNvSpPr/>
            <p:nvPr/>
          </p:nvSpPr>
          <p:spPr>
            <a:xfrm>
              <a:off x="5638800" y="3930650"/>
              <a:ext cx="501650" cy="9525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" presetClass="entr" presetSubtype="6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 </a:t>
            </a:r>
            <a:r>
              <a:rPr lang="en-US" sz="2800" dirty="0" err="1" smtClean="0">
                <a:solidFill>
                  <a:schemeClr val="bg1"/>
                </a:solidFill>
              </a:rPr>
              <a:t>juli</a:t>
            </a:r>
            <a:r>
              <a:rPr lang="en-US" sz="2800" dirty="0" smtClean="0">
                <a:solidFill>
                  <a:schemeClr val="bg1"/>
                </a:solidFill>
              </a:rPr>
              <a:t> 2012: </a:t>
            </a:r>
            <a:r>
              <a:rPr lang="en-US" sz="2800" dirty="0" err="1" smtClean="0">
                <a:solidFill>
                  <a:schemeClr val="bg1"/>
                </a:solidFill>
              </a:rPr>
              <a:t>feest</a:t>
            </a:r>
            <a:r>
              <a:rPr lang="en-US" sz="2800" dirty="0" smtClean="0">
                <a:solidFill>
                  <a:schemeClr val="bg1"/>
                </a:solidFill>
              </a:rPr>
              <a:t> !!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iggsdiscovery_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425575"/>
            <a:ext cx="3765550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Higgsdiscovery_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5050" y="4114800"/>
            <a:ext cx="3765550" cy="250983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higgsdiscovery_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1447800"/>
            <a:ext cx="3502025" cy="23399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609600" y="457200"/>
            <a:ext cx="3886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 </a:t>
            </a:r>
            <a:r>
              <a:rPr lang="en-US" sz="2800" dirty="0" err="1" smtClean="0">
                <a:solidFill>
                  <a:schemeClr val="bg1"/>
                </a:solidFill>
              </a:rPr>
              <a:t>juli</a:t>
            </a:r>
            <a:r>
              <a:rPr lang="en-US" sz="2800" dirty="0" smtClean="0">
                <a:solidFill>
                  <a:schemeClr val="bg1"/>
                </a:solidFill>
              </a:rPr>
              <a:t> 2012:  </a:t>
            </a:r>
            <a:r>
              <a:rPr lang="en-US" sz="2800" dirty="0" err="1" smtClean="0">
                <a:solidFill>
                  <a:schemeClr val="bg1"/>
                </a:solidFill>
              </a:rPr>
              <a:t>wat</a:t>
            </a:r>
            <a:r>
              <a:rPr lang="en-US" sz="2800" dirty="0" smtClean="0">
                <a:solidFill>
                  <a:schemeClr val="bg1"/>
                </a:solidFill>
              </a:rPr>
              <a:t> nu 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hell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050" y="1828800"/>
            <a:ext cx="4127500" cy="4127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r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5" name="Picture 4" descr="mars_curiosity2.jpg"/>
          <p:cNvPicPr>
            <a:picLocks noChangeAspect="1"/>
          </p:cNvPicPr>
          <p:nvPr/>
        </p:nvPicPr>
        <p:blipFill>
          <a:blip r:embed="rId3"/>
          <a:srcRect l="17623" r="16102"/>
          <a:stretch>
            <a:fillRect/>
          </a:stretch>
        </p:blipFill>
        <p:spPr>
          <a:xfrm>
            <a:off x="6324600" y="1405853"/>
            <a:ext cx="2238529" cy="22517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mars_curiosity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657600"/>
            <a:ext cx="2957561" cy="1657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52400" y="152400"/>
            <a:ext cx="3033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</a:rPr>
              <a:t>Als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marslander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leven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vindt</a:t>
            </a:r>
            <a:r>
              <a:rPr lang="en-US" sz="2400" dirty="0" smtClean="0">
                <a:solidFill>
                  <a:srgbClr val="FFFFFF"/>
                </a:solidFill>
              </a:rPr>
              <a:t> …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9581" y="5569803"/>
            <a:ext cx="22444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… </a:t>
            </a:r>
            <a:r>
              <a:rPr lang="en-US" sz="2400" dirty="0" err="1" smtClean="0">
                <a:solidFill>
                  <a:srgbClr val="FFFFFF"/>
                </a:solidFill>
              </a:rPr>
              <a:t>heb</a:t>
            </a:r>
            <a:r>
              <a:rPr lang="en-US" sz="2400" dirty="0" smtClean="0">
                <a:solidFill>
                  <a:srgbClr val="FFFFFF"/>
                </a:solidFill>
              </a:rPr>
              <a:t> je 1000 </a:t>
            </a:r>
            <a:r>
              <a:rPr lang="en-US" sz="2400" dirty="0" err="1" smtClean="0">
                <a:solidFill>
                  <a:srgbClr val="FFFFFF"/>
                </a:solidFill>
              </a:rPr>
              <a:t>nieuwe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vragen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24800" y="64008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chemeClr val="bg1"/>
                </a:solidFill>
              </a:rPr>
              <a:t>65/70</a:t>
            </a:r>
            <a:endParaRPr lang="en-US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304800" y="4414838"/>
            <a:ext cx="5715000" cy="461962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en-US" sz="2400" b="1" dirty="0" err="1">
                <a:solidFill>
                  <a:srgbClr val="3366FF"/>
                </a:solidFill>
              </a:rPr>
              <a:t>Wat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snappen</a:t>
            </a:r>
            <a:r>
              <a:rPr lang="en-US" sz="2400" b="1" dirty="0">
                <a:solidFill>
                  <a:srgbClr val="3366FF"/>
                </a:solidFill>
              </a:rPr>
              <a:t> we </a:t>
            </a:r>
            <a:r>
              <a:rPr lang="en-US" sz="2400" b="1" dirty="0" err="1">
                <a:solidFill>
                  <a:srgbClr val="3366FF"/>
                </a:solidFill>
              </a:rPr>
              <a:t>nog</a:t>
            </a:r>
            <a:r>
              <a:rPr lang="en-US" sz="2400" b="1" dirty="0">
                <a:solidFill>
                  <a:srgbClr val="3366FF"/>
                </a:solidFill>
              </a:rPr>
              <a:t> </a:t>
            </a:r>
            <a:r>
              <a:rPr lang="en-US" sz="2400" b="1" dirty="0" err="1">
                <a:solidFill>
                  <a:srgbClr val="3366FF"/>
                </a:solidFill>
              </a:rPr>
              <a:t>niet</a:t>
            </a:r>
            <a:r>
              <a:rPr lang="en-US" sz="2400" b="1" dirty="0">
                <a:solidFill>
                  <a:srgbClr val="3366FF"/>
                </a:solidFill>
              </a:rPr>
              <a:t>:</a:t>
            </a:r>
            <a:endParaRPr lang="en-US" sz="2000" dirty="0">
              <a:solidFill>
                <a:srgbClr val="3366FF"/>
              </a:solidFill>
            </a:endParaRPr>
          </a:p>
        </p:txBody>
      </p:sp>
      <p:pic>
        <p:nvPicPr>
          <p:cNvPr id="43011" name="Picture 3" descr="LHCtunnel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5057775"/>
            <a:ext cx="6350000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1" descr="tapijt_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3581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Van </a:t>
            </a:r>
            <a:r>
              <a:rPr lang="en-US" sz="3200" b="1" i="1" dirty="0" err="1" smtClean="0">
                <a:solidFill>
                  <a:schemeClr val="bg1"/>
                </a:solidFill>
              </a:rPr>
              <a:t>wat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naar</a:t>
            </a:r>
            <a:r>
              <a:rPr lang="en-US" sz="3200" b="1" i="1" dirty="0" smtClean="0">
                <a:solidFill>
                  <a:schemeClr val="bg1"/>
                </a:solidFill>
              </a:rPr>
              <a:t> hoe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62600" y="1441450"/>
            <a:ext cx="2444931" cy="4383504"/>
            <a:chOff x="5562600" y="1441450"/>
            <a:chExt cx="2444931" cy="4383504"/>
          </a:xfrm>
        </p:grpSpPr>
        <p:pic>
          <p:nvPicPr>
            <p:cNvPr id="4" name="Picture 3" descr="DNA-Structure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6100" y="1441450"/>
              <a:ext cx="2298700" cy="3975100"/>
            </a:xfrm>
            <a:prstGeom prst="rect">
              <a:avLst/>
            </a:prstGeom>
            <a:ln w="12700">
              <a:solidFill>
                <a:schemeClr val="bg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562600" y="5486400"/>
              <a:ext cx="24449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DNA: GTCA-</a:t>
              </a:r>
              <a:r>
                <a:rPr lang="en-US" sz="1600" i="1" dirty="0" err="1" smtClean="0"/>
                <a:t>nucleotiden</a:t>
              </a:r>
              <a:endParaRPr lang="en-US" sz="1600" i="1" dirty="0"/>
            </a:p>
          </p:txBody>
        </p:sp>
      </p:grpSp>
      <p:pic>
        <p:nvPicPr>
          <p:cNvPr id="7" name="Picture 6" descr="heredity-2-allele.jpg"/>
          <p:cNvPicPr>
            <a:picLocks noChangeAspect="1"/>
          </p:cNvPicPr>
          <p:nvPr/>
        </p:nvPicPr>
        <p:blipFill>
          <a:blip r:embed="rId3"/>
          <a:srcRect t="11833" b="4203"/>
          <a:stretch>
            <a:fillRect/>
          </a:stretch>
        </p:blipFill>
        <p:spPr>
          <a:xfrm>
            <a:off x="355600" y="1999476"/>
            <a:ext cx="4445000" cy="34869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60400" y="1441450"/>
            <a:ext cx="436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pa     ma          </a:t>
            </a:r>
            <a:r>
              <a:rPr lang="en-US" dirty="0" err="1" smtClean="0">
                <a:solidFill>
                  <a:srgbClr val="FFFFFF"/>
                </a:solidFill>
              </a:rPr>
              <a:t>kans</a:t>
            </a:r>
            <a:r>
              <a:rPr lang="en-US" dirty="0" smtClean="0">
                <a:solidFill>
                  <a:srgbClr val="FFFFFF"/>
                </a:solidFill>
              </a:rPr>
              <a:t> op </a:t>
            </a:r>
            <a:r>
              <a:rPr lang="en-US" dirty="0" err="1" smtClean="0">
                <a:solidFill>
                  <a:srgbClr val="FFFFFF"/>
                </a:solidFill>
              </a:rPr>
              <a:t>oogkleur</a:t>
            </a:r>
            <a:r>
              <a:rPr lang="en-US" dirty="0" smtClean="0">
                <a:solidFill>
                  <a:srgbClr val="FFFFFF"/>
                </a:solidFill>
              </a:rPr>
              <a:t> baby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09102" y="5770800"/>
            <a:ext cx="2438898" cy="630000"/>
            <a:chOff x="609102" y="5770800"/>
            <a:chExt cx="2438898" cy="630000"/>
          </a:xfrm>
        </p:grpSpPr>
        <p:pic>
          <p:nvPicPr>
            <p:cNvPr id="9" name="Picture 8" descr="logo_pvd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5770800"/>
              <a:ext cx="494309" cy="6300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" name="Picture 9" descr="logo_vvd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102" y="5770800"/>
              <a:ext cx="533898" cy="630000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/>
            <p:cNvSpPr txBox="1"/>
            <p:nvPr/>
          </p:nvSpPr>
          <p:spPr>
            <a:xfrm>
              <a:off x="1991285" y="5811444"/>
              <a:ext cx="10567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=      </a:t>
              </a:r>
              <a:r>
                <a:rPr lang="en-US" sz="2400" dirty="0" smtClean="0"/>
                <a:t> ?</a:t>
              </a:r>
              <a:endParaRPr lang="en-US" sz="2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1313869" y="663640"/>
            <a:ext cx="2648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oogkleur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ouders</a:t>
            </a:r>
            <a:r>
              <a:rPr lang="en-US" dirty="0" smtClean="0">
                <a:solidFill>
                  <a:schemeClr val="bg1"/>
                </a:solidFill>
              </a:rPr>
              <a:t> en kind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7816516" cy="4191000"/>
          </a:xfrm>
          <a:prstGeom prst="flowChartAlternateProcess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</p:spPr>
      </p:pic>
      <p:cxnSp>
        <p:nvCxnSpPr>
          <p:cNvPr id="65540" name="Straight Connector 14"/>
          <p:cNvCxnSpPr>
            <a:cxnSpLocks noChangeShapeType="1"/>
          </p:cNvCxnSpPr>
          <p:nvPr/>
        </p:nvCxnSpPr>
        <p:spPr bwMode="auto">
          <a:xfrm>
            <a:off x="4343400" y="2808288"/>
            <a:ext cx="1843088" cy="12795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65541" name="TextBox 15"/>
          <p:cNvSpPr txBox="1">
            <a:spLocks noChangeArrowheads="1"/>
          </p:cNvSpPr>
          <p:nvPr/>
        </p:nvSpPr>
        <p:spPr bwMode="auto">
          <a:xfrm>
            <a:off x="4575175" y="4611688"/>
            <a:ext cx="1597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0% ANTI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bg1"/>
                </a:solidFill>
              </a:rPr>
              <a:t>      MATTER</a:t>
            </a:r>
          </a:p>
        </p:txBody>
      </p:sp>
      <p:cxnSp>
        <p:nvCxnSpPr>
          <p:cNvPr id="65542" name="Straight Connector 16"/>
          <p:cNvCxnSpPr>
            <a:cxnSpLocks noChangeShapeType="1"/>
          </p:cNvCxnSpPr>
          <p:nvPr/>
        </p:nvCxnSpPr>
        <p:spPr bwMode="auto">
          <a:xfrm rot="5400000">
            <a:off x="5878513" y="4575175"/>
            <a:ext cx="6858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 type="none" w="lg" len="lg"/>
          </a:ln>
        </p:spPr>
      </p:cxnSp>
      <p:sp>
        <p:nvSpPr>
          <p:cNvPr id="65543" name="Title 1"/>
          <p:cNvSpPr txBox="1">
            <a:spLocks/>
          </p:cNvSpPr>
          <p:nvPr/>
        </p:nvSpPr>
        <p:spPr bwMode="auto">
          <a:xfrm>
            <a:off x="533400" y="594360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2600"/>
              <a:t>Slechts 4% is normale materie…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Blue-Planet-Earth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4" name="Rounded Rectangle 32"/>
          <p:cNvSpPr>
            <a:spLocks noChangeArrowheads="1"/>
          </p:cNvSpPr>
          <p:nvPr/>
        </p:nvSpPr>
        <p:spPr bwMode="auto">
          <a:xfrm>
            <a:off x="76200" y="1600200"/>
            <a:ext cx="4495800" cy="4648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36195" name="Picture 3" descr="ball_blue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2362200"/>
            <a:ext cx="59055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 descr="ball_red1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14400" y="2819400"/>
            <a:ext cx="55245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5" descr="ball_green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793"/>
          <a:stretch>
            <a:fillRect/>
          </a:stretch>
        </p:blipFill>
        <p:spPr bwMode="auto">
          <a:xfrm>
            <a:off x="2166938" y="1981200"/>
            <a:ext cx="5000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8" name="TextBox 9"/>
          <p:cNvSpPr txBox="1">
            <a:spLocks noChangeArrowheads="1"/>
          </p:cNvSpPr>
          <p:nvPr/>
        </p:nvSpPr>
        <p:spPr bwMode="auto">
          <a:xfrm>
            <a:off x="533400" y="1905000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None/>
            </a:pPr>
            <a:r>
              <a:rPr lang="nl-NL" sz="2000"/>
              <a:t>deeltjes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304800" y="2590800"/>
            <a:ext cx="4086482" cy="3527425"/>
            <a:chOff x="304800" y="2590800"/>
            <a:chExt cx="4086482" cy="3527286"/>
          </a:xfrm>
        </p:grpSpPr>
        <p:sp>
          <p:nvSpPr>
            <p:cNvPr id="136218" name="TextBox 11"/>
            <p:cNvSpPr txBox="1">
              <a:spLocks noChangeArrowheads="1"/>
            </p:cNvSpPr>
            <p:nvPr/>
          </p:nvSpPr>
          <p:spPr bwMode="auto">
            <a:xfrm>
              <a:off x="304800" y="5410200"/>
              <a:ext cx="4086482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 dirty="0" err="1"/>
                <a:t>Super-symmetrie</a:t>
              </a:r>
              <a:r>
                <a:rPr lang="nl-NL" sz="2000" dirty="0"/>
                <a:t>: elk </a:t>
              </a:r>
              <a:r>
                <a:rPr lang="nl-NL" sz="2000" dirty="0" smtClean="0"/>
                <a:t>deeltje heeft </a:t>
              </a:r>
              <a:r>
                <a:rPr lang="nl-NL" sz="2000" dirty="0"/>
                <a:t>een zwaar broertje</a:t>
              </a:r>
            </a:p>
          </p:txBody>
        </p:sp>
        <p:pic>
          <p:nvPicPr>
            <p:cNvPr id="136219" name="Picture 12" descr="ball_blu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4000" y="3953661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220" name="Picture 13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914400" y="4410861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221" name="Picture 14" descr="ball_green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2166937" y="3572661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222" name="Picture 15" descr="ball_blu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800" y="3953661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223" name="Picture 16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200" y="4410861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6224" name="Parallelogram 1"/>
            <p:cNvSpPr>
              <a:spLocks noChangeArrowheads="1"/>
            </p:cNvSpPr>
            <p:nvPr/>
          </p:nvSpPr>
          <p:spPr bwMode="auto">
            <a:xfrm>
              <a:off x="381000" y="3048000"/>
              <a:ext cx="3810000" cy="1143000"/>
            </a:xfrm>
            <a:prstGeom prst="parallelogram">
              <a:avLst>
                <a:gd name="adj" fmla="val 145262"/>
              </a:avLst>
            </a:prstGeom>
            <a:solidFill>
              <a:srgbClr val="FFFFCC">
                <a:alpha val="69803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36225" name="Parallelogram 2"/>
            <p:cNvSpPr>
              <a:spLocks noChangeArrowheads="1"/>
            </p:cNvSpPr>
            <p:nvPr/>
          </p:nvSpPr>
          <p:spPr bwMode="auto">
            <a:xfrm>
              <a:off x="381000" y="2971800"/>
              <a:ext cx="3810000" cy="1143000"/>
            </a:xfrm>
            <a:prstGeom prst="parallelogram">
              <a:avLst>
                <a:gd name="adj" fmla="val 145262"/>
              </a:avLst>
            </a:prstGeom>
            <a:solidFill>
              <a:srgbClr val="FFFFCC">
                <a:alpha val="69803"/>
              </a:srgbClr>
            </a:solidFill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pic>
          <p:nvPicPr>
            <p:cNvPr id="136226" name="Picture 17" descr="ball_green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3614737" y="3572661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Arc 18"/>
            <p:cNvSpPr/>
            <p:nvPr/>
          </p:nvSpPr>
          <p:spPr bwMode="auto">
            <a:xfrm flipH="1">
              <a:off x="304800" y="3124179"/>
              <a:ext cx="914400" cy="1600137"/>
            </a:xfrm>
            <a:prstGeom prst="arc">
              <a:avLst>
                <a:gd name="adj1" fmla="val 16200000"/>
                <a:gd name="adj2" fmla="val 5728353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20" name="Arc 19"/>
            <p:cNvSpPr/>
            <p:nvPr/>
          </p:nvSpPr>
          <p:spPr bwMode="auto">
            <a:xfrm>
              <a:off x="2895600" y="2590800"/>
              <a:ext cx="914400" cy="1600137"/>
            </a:xfrm>
            <a:prstGeom prst="arc">
              <a:avLst>
                <a:gd name="adj1" fmla="val 16200000"/>
                <a:gd name="adj2" fmla="val 5054854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136200" name="Text Box 2"/>
          <p:cNvSpPr txBox="1">
            <a:spLocks noChangeArrowheads="1"/>
          </p:cNvSpPr>
          <p:nvPr/>
        </p:nvSpPr>
        <p:spPr bwMode="auto">
          <a:xfrm>
            <a:off x="381000" y="990600"/>
            <a:ext cx="4979988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58420" rIns="81639" bIns="40820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000">
                <a:solidFill>
                  <a:schemeClr val="bg1"/>
                </a:solidFill>
              </a:rPr>
              <a:t>Theoretisch idee: Supersymmetrie:</a:t>
            </a: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2362200" y="1600199"/>
            <a:ext cx="2590800" cy="1838326"/>
            <a:chOff x="2362200" y="1600199"/>
            <a:chExt cx="2590800" cy="1837540"/>
          </a:xfrm>
        </p:grpSpPr>
        <p:pic>
          <p:nvPicPr>
            <p:cNvPr id="136208" name="Picture 8" descr="ball_green.jpg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15793"/>
            <a:stretch>
              <a:fillRect/>
            </a:stretch>
          </p:blipFill>
          <p:spPr bwMode="auto">
            <a:xfrm>
              <a:off x="3614737" y="1981200"/>
              <a:ext cx="500063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6209" name="TextBox 10"/>
            <p:cNvSpPr txBox="1">
              <a:spLocks noChangeArrowheads="1"/>
            </p:cNvSpPr>
            <p:nvPr/>
          </p:nvSpPr>
          <p:spPr bwMode="auto">
            <a:xfrm>
              <a:off x="3352800" y="1600199"/>
              <a:ext cx="1600200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buFontTx/>
                <a:buNone/>
              </a:pPr>
              <a:r>
                <a:rPr lang="nl-NL" sz="2000"/>
                <a:t>Anti-deeltjes</a:t>
              </a:r>
            </a:p>
          </p:txBody>
        </p:sp>
        <p:pic>
          <p:nvPicPr>
            <p:cNvPr id="136210" name="Picture 6" descr="ball_blue.jpg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71800" y="2362200"/>
              <a:ext cx="590550" cy="56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6211" name="Picture 7" descr="ball_red1.jpg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62200" y="2819400"/>
              <a:ext cx="552450" cy="618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6205" name="Text Box 1"/>
          <p:cNvSpPr txBox="1">
            <a:spLocks noChangeArrowheads="1"/>
          </p:cNvSpPr>
          <p:nvPr/>
        </p:nvSpPr>
        <p:spPr bwMode="auto">
          <a:xfrm>
            <a:off x="381000" y="228600"/>
            <a:ext cx="4979988" cy="495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1639" tIns="66421" rIns="81639" bIns="40820">
            <a:prstTxWarp prst="textNoShape">
              <a:avLst/>
            </a:prstTxWarp>
          </a:bodyPr>
          <a:lstStyle/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</a:tabLst>
            </a:pPr>
            <a:r>
              <a:rPr lang="en-US" sz="2900" dirty="0" err="1">
                <a:solidFill>
                  <a:schemeClr val="bg1"/>
                </a:solidFill>
              </a:rPr>
              <a:t>Donkere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Materie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zelf</a:t>
            </a:r>
            <a:r>
              <a:rPr lang="en-US" sz="2900" dirty="0" smtClean="0">
                <a:solidFill>
                  <a:schemeClr val="bg1"/>
                </a:solidFill>
              </a:rPr>
              <a:t> </a:t>
            </a:r>
            <a:r>
              <a:rPr lang="en-US" sz="2900" dirty="0" err="1" smtClean="0">
                <a:solidFill>
                  <a:schemeClr val="bg1"/>
                </a:solidFill>
              </a:rPr>
              <a:t>maken</a:t>
            </a:r>
            <a:endParaRPr lang="en-US" sz="2900" dirty="0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736523" y="3048000"/>
            <a:ext cx="43312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000" dirty="0" smtClean="0">
                <a:solidFill>
                  <a:srgbClr val="FFFFFF"/>
                </a:solidFill>
              </a:rPr>
              <a:t>De </a:t>
            </a:r>
            <a:r>
              <a:rPr lang="en-US" sz="2000" dirty="0" err="1" smtClean="0">
                <a:solidFill>
                  <a:srgbClr val="FFFFFF"/>
                </a:solidFill>
              </a:rPr>
              <a:t>lichtste</a:t>
            </a:r>
            <a:r>
              <a:rPr lang="en-US" sz="2000" dirty="0" smtClean="0">
                <a:solidFill>
                  <a:srgbClr val="FFFFFF"/>
                </a:solidFill>
              </a:rPr>
              <a:t> is </a:t>
            </a:r>
            <a:r>
              <a:rPr lang="en-US" sz="2000" dirty="0" err="1" smtClean="0">
                <a:solidFill>
                  <a:srgbClr val="FFFFFF"/>
                </a:solidFill>
              </a:rPr>
              <a:t>misschien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stabiel</a:t>
            </a:r>
            <a:r>
              <a:rPr lang="en-US" sz="2000" dirty="0" smtClean="0">
                <a:solidFill>
                  <a:srgbClr val="FFFFFF"/>
                </a:solidFill>
              </a:rPr>
              <a:t>: 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err="1" smtClean="0">
                <a:solidFill>
                  <a:srgbClr val="FFFFFF"/>
                </a:solidFill>
              </a:rPr>
              <a:t>donkere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materie</a:t>
            </a:r>
            <a:endParaRPr lang="en-US" sz="2000" dirty="0" smtClean="0">
              <a:solidFill>
                <a:srgbClr val="FFFFFF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2000" dirty="0" smtClean="0">
              <a:solidFill>
                <a:srgbClr val="FFFFFF"/>
              </a:solidFill>
            </a:endParaRP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000" dirty="0" err="1" smtClean="0">
                <a:solidFill>
                  <a:srgbClr val="FFFFFF"/>
                </a:solidFill>
              </a:rPr>
              <a:t>Bij</a:t>
            </a:r>
            <a:r>
              <a:rPr lang="en-US" sz="2000" dirty="0" smtClean="0">
                <a:solidFill>
                  <a:srgbClr val="FFFFFF"/>
                </a:solidFill>
              </a:rPr>
              <a:t> de LHC </a:t>
            </a:r>
            <a:r>
              <a:rPr lang="en-US" sz="2000" dirty="0" err="1" smtClean="0">
                <a:solidFill>
                  <a:srgbClr val="FFFFFF"/>
                </a:solidFill>
              </a:rPr>
              <a:t>kunnen</a:t>
            </a:r>
            <a:r>
              <a:rPr lang="en-US" sz="2000" dirty="0" smtClean="0">
                <a:solidFill>
                  <a:srgbClr val="FFFFFF"/>
                </a:solidFill>
              </a:rPr>
              <a:t> we </a:t>
            </a:r>
            <a:r>
              <a:rPr lang="en-US" sz="2000" dirty="0" err="1" smtClean="0">
                <a:solidFill>
                  <a:srgbClr val="FFFFFF"/>
                </a:solidFill>
              </a:rPr>
              <a:t>deze</a:t>
            </a:r>
            <a:r>
              <a:rPr lang="en-US" sz="2000" dirty="0" smtClean="0">
                <a:solidFill>
                  <a:srgbClr val="FFFFFF"/>
                </a:solidFill>
              </a:rPr>
              <a:t> super-</a:t>
            </a: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r>
              <a:rPr lang="en-US" sz="2000" dirty="0" err="1" smtClean="0">
                <a:solidFill>
                  <a:srgbClr val="FFFFFF"/>
                </a:solidFill>
              </a:rPr>
              <a:t>deeltjes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</a:rPr>
              <a:t>produceren</a:t>
            </a:r>
            <a:r>
              <a:rPr lang="en-US" sz="2000" dirty="0" smtClean="0">
                <a:solidFill>
                  <a:srgbClr val="FFFFFF"/>
                </a:solidFill>
              </a:rPr>
              <a:t>. </a:t>
            </a:r>
          </a:p>
          <a:p>
            <a:pPr>
              <a:buFontTx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</a:tabLst>
            </a:pPr>
            <a:endParaRPr lang="en-US" sz="20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kasteel_chambor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95600" y="304800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10200" y="304800"/>
            <a:ext cx="160096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anti-</a:t>
            </a:r>
            <a:r>
              <a:rPr lang="en-US" i="1" dirty="0" err="1" smtClean="0">
                <a:solidFill>
                  <a:srgbClr val="FFFFFF"/>
                </a:solidFill>
              </a:rPr>
              <a:t>deeltjes</a:t>
            </a:r>
            <a:endParaRPr lang="en-US" i="1" dirty="0">
              <a:solidFill>
                <a:srgbClr val="FFFFFF"/>
              </a:solidFill>
            </a:endParaRPr>
          </a:p>
        </p:txBody>
      </p:sp>
      <p:grpSp>
        <p:nvGrpSpPr>
          <p:cNvPr id="3" name="Group 29"/>
          <p:cNvGrpSpPr/>
          <p:nvPr/>
        </p:nvGrpSpPr>
        <p:grpSpPr>
          <a:xfrm>
            <a:off x="275451" y="5099669"/>
            <a:ext cx="7678698" cy="1600200"/>
            <a:chOff x="152400" y="5862935"/>
            <a:chExt cx="7678698" cy="1600200"/>
          </a:xfrm>
        </p:grpSpPr>
        <p:sp>
          <p:nvSpPr>
            <p:cNvPr id="22" name="TextBox 21"/>
            <p:cNvSpPr txBox="1"/>
            <p:nvPr/>
          </p:nvSpPr>
          <p:spPr>
            <a:xfrm>
              <a:off x="152400" y="7124581"/>
              <a:ext cx="3124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00"/>
                  </a:solidFill>
                </a:rPr>
                <a:t>Ivo.van.Vulpen@nikhef.nl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76400" y="5862935"/>
              <a:ext cx="6154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FFFF"/>
                  </a:solidFill>
                </a:rPr>
                <a:t>Schitterend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avontuur</a:t>
              </a:r>
              <a:r>
                <a:rPr lang="en-US" sz="2400" dirty="0" smtClean="0">
                  <a:solidFill>
                    <a:srgbClr val="FFFFFF"/>
                  </a:solidFill>
                </a:rPr>
                <a:t> de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komende</a:t>
              </a:r>
              <a:r>
                <a:rPr lang="en-US" sz="2400" dirty="0" smtClean="0">
                  <a:solidFill>
                    <a:srgbClr val="FFFFFF"/>
                  </a:solidFill>
                </a:rPr>
                <a:t> </a:t>
              </a:r>
              <a:r>
                <a:rPr lang="en-US" sz="2400" dirty="0" err="1" smtClean="0">
                  <a:solidFill>
                    <a:srgbClr val="FFFFFF"/>
                  </a:solidFill>
                </a:rPr>
                <a:t>jaren</a:t>
              </a:r>
              <a:r>
                <a:rPr lang="en-US" sz="2400" dirty="0" smtClean="0">
                  <a:solidFill>
                    <a:srgbClr val="FFFFFF"/>
                  </a:solidFill>
                </a:rPr>
                <a:t>!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3214380"/>
            <a:ext cx="9147378" cy="3643620"/>
            <a:chOff x="0" y="3178916"/>
            <a:chExt cx="9147378" cy="3643620"/>
          </a:xfrm>
        </p:grpSpPr>
        <p:grpSp>
          <p:nvGrpSpPr>
            <p:cNvPr id="2" name="Group 28"/>
            <p:cNvGrpSpPr/>
            <p:nvPr/>
          </p:nvGrpSpPr>
          <p:grpSpPr>
            <a:xfrm>
              <a:off x="0" y="3178916"/>
              <a:ext cx="9147378" cy="3643620"/>
              <a:chOff x="0" y="3178916"/>
              <a:chExt cx="9147378" cy="364362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3178916"/>
                <a:ext cx="9147378" cy="36436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84121" y="4140875"/>
                <a:ext cx="4095779" cy="923330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 w="127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00"/>
                    </a:solidFill>
                  </a:rPr>
                  <a:t>De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natuur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zit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vol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vreemde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spelregels</a:t>
                </a:r>
                <a:endParaRPr lang="en-US" dirty="0" smtClean="0">
                  <a:solidFill>
                    <a:srgbClr val="000000"/>
                  </a:solidFill>
                </a:endParaRP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Het Higgs boson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bestaat</a:t>
                </a:r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84122" y="3435965"/>
                <a:ext cx="1797078" cy="40011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Natuurkunde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648200" y="4140875"/>
                <a:ext cx="4301819" cy="2031325"/>
              </a:xfrm>
              <a:prstGeom prst="rect">
                <a:avLst/>
              </a:prstGeom>
              <a:solidFill>
                <a:srgbClr val="FFFFFF">
                  <a:alpha val="75000"/>
                </a:srgbClr>
              </a:solidFill>
              <a:ln w="12700" cmpd="sng">
                <a:solidFill>
                  <a:schemeClr val="tx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Slimme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jonge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mensen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voor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de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industrie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/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>Computing, sensors,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versnellers</a:t>
                </a:r>
                <a:endParaRPr lang="en-US" dirty="0" smtClean="0">
                  <a:solidFill>
                    <a:srgbClr val="000000"/>
                  </a:solidFill>
                </a:endParaRPr>
              </a:p>
              <a:p>
                <a:endParaRPr lang="en-US" dirty="0" smtClean="0">
                  <a:solidFill>
                    <a:srgbClr val="000000"/>
                  </a:solidFill>
                </a:endParaRPr>
              </a:p>
              <a:p>
                <a:r>
                  <a:rPr lang="en-US" dirty="0" err="1" smtClean="0">
                    <a:solidFill>
                      <a:srgbClr val="000000"/>
                    </a:solidFill>
                  </a:rPr>
                  <a:t>Medische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apparatuur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</a:t>
                </a:r>
              </a:p>
              <a:p>
                <a:r>
                  <a:rPr lang="en-US" dirty="0" smtClean="0">
                    <a:solidFill>
                      <a:srgbClr val="000000"/>
                    </a:solidFill>
                  </a:rPr>
                  <a:t/>
                </a:r>
                <a:br>
                  <a:rPr lang="en-US" dirty="0" smtClean="0">
                    <a:solidFill>
                      <a:srgbClr val="000000"/>
                    </a:solidFill>
                  </a:rPr>
                </a:br>
                <a:r>
                  <a:rPr lang="en-US" dirty="0" err="1" smtClean="0">
                    <a:solidFill>
                      <a:srgbClr val="000000"/>
                    </a:solidFill>
                  </a:rPr>
                  <a:t>avontuur</a:t>
                </a:r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648201" y="3435965"/>
                <a:ext cx="1295399" cy="400110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Spin-off</a:t>
                </a:r>
                <a:endParaRPr lang="en-US" sz="2000" i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84121" y="5232400"/>
              <a:ext cx="4095779" cy="923330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 w="12700" cmpd="sng">
              <a:solidFill>
                <a:schemeClr val="tx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000000"/>
                  </a:solidFill>
                </a:rPr>
                <a:t>Wat</a:t>
              </a:r>
              <a:r>
                <a:rPr lang="en-US" dirty="0" smtClean="0">
                  <a:solidFill>
                    <a:srgbClr val="000000"/>
                  </a:solidFill>
                </a:rPr>
                <a:t> is </a:t>
              </a:r>
              <a:r>
                <a:rPr lang="en-US" dirty="0" err="1" smtClean="0">
                  <a:solidFill>
                    <a:srgbClr val="000000"/>
                  </a:solidFill>
                </a:rPr>
                <a:t>donkere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materie</a:t>
              </a:r>
              <a:r>
                <a:rPr lang="en-US" dirty="0" smtClean="0">
                  <a:solidFill>
                    <a:srgbClr val="000000"/>
                  </a:solidFill>
                </a:rPr>
                <a:t> / </a:t>
              </a:r>
              <a:r>
                <a:rPr lang="en-US" dirty="0" err="1" smtClean="0">
                  <a:solidFill>
                    <a:srgbClr val="000000"/>
                  </a:solidFill>
                </a:rPr>
                <a:t>energie</a:t>
              </a:r>
              <a:r>
                <a:rPr lang="en-US" dirty="0" smtClean="0">
                  <a:solidFill>
                    <a:srgbClr val="000000"/>
                  </a:solidFill>
                </a:rPr>
                <a:t> ?</a:t>
              </a:r>
            </a:p>
            <a:p>
              <a:endParaRPr lang="en-US" dirty="0" smtClean="0">
                <a:solidFill>
                  <a:srgbClr val="000000"/>
                </a:solidFill>
              </a:endParaRPr>
            </a:p>
            <a:p>
              <a:r>
                <a:rPr lang="en-US" dirty="0" err="1" smtClean="0">
                  <a:solidFill>
                    <a:srgbClr val="000000"/>
                  </a:solidFill>
                </a:rPr>
                <a:t>Waarom</a:t>
              </a:r>
              <a:r>
                <a:rPr lang="en-US" dirty="0" smtClean="0">
                  <a:solidFill>
                    <a:srgbClr val="000000"/>
                  </a:solidFill>
                </a:rPr>
                <a:t> is de </a:t>
              </a:r>
              <a:r>
                <a:rPr lang="en-US" dirty="0" err="1" smtClean="0">
                  <a:solidFill>
                    <a:srgbClr val="000000"/>
                  </a:solidFill>
                </a:rPr>
                <a:t>zwaartekracht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zo</a:t>
              </a:r>
              <a:r>
                <a:rPr lang="en-US" dirty="0" smtClean="0">
                  <a:solidFill>
                    <a:srgbClr val="000000"/>
                  </a:solidFill>
                </a:rPr>
                <a:t> </a:t>
              </a:r>
              <a:r>
                <a:rPr lang="en-US" dirty="0" err="1" smtClean="0">
                  <a:solidFill>
                    <a:srgbClr val="000000"/>
                  </a:solidFill>
                </a:rPr>
                <a:t>raar</a:t>
              </a:r>
              <a:r>
                <a:rPr lang="en-US" dirty="0" smtClean="0">
                  <a:solidFill>
                    <a:srgbClr val="000000"/>
                  </a:solidFill>
                </a:rPr>
                <a:t> 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Title 1"/>
          <p:cNvSpPr>
            <a:spLocks noGrp="1"/>
          </p:cNvSpPr>
          <p:nvPr>
            <p:ph type="title"/>
          </p:nvPr>
        </p:nvSpPr>
        <p:spPr bwMode="auto">
          <a:xfrm>
            <a:off x="5029200" y="152400"/>
            <a:ext cx="3962400" cy="457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sz="2400" dirty="0"/>
          </a:p>
        </p:txBody>
      </p:sp>
      <p:sp>
        <p:nvSpPr>
          <p:cNvPr id="22" name="Rectangle 21"/>
          <p:cNvSpPr/>
          <p:nvPr/>
        </p:nvSpPr>
        <p:spPr>
          <a:xfrm>
            <a:off x="938165" y="609600"/>
            <a:ext cx="35576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 smtClean="0">
                <a:solidFill>
                  <a:srgbClr val="FFFFFF"/>
                </a:solidFill>
              </a:rPr>
              <a:t>Klassieke mechanica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09600" y="1886550"/>
            <a:ext cx="3886200" cy="382845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17_h_148_22725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1200" y="3163296"/>
            <a:ext cx="1132170" cy="1161654"/>
          </a:xfrm>
          <a:prstGeom prst="rect">
            <a:avLst/>
          </a:prstGeom>
        </p:spPr>
      </p:pic>
      <p:pic>
        <p:nvPicPr>
          <p:cNvPr id="33" name="Picture 32" descr="Moon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1560900" y="1962750"/>
            <a:ext cx="255842" cy="25584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53000" y="2064603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We </a:t>
            </a:r>
            <a:r>
              <a:rPr lang="en-US" sz="2400" dirty="0" err="1" smtClean="0">
                <a:solidFill>
                  <a:srgbClr val="FFFFFF"/>
                </a:solidFill>
              </a:rPr>
              <a:t>begrijpen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waarom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maan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om</a:t>
            </a:r>
            <a:r>
              <a:rPr lang="en-US" sz="2400" dirty="0" smtClean="0">
                <a:solidFill>
                  <a:srgbClr val="FFFFFF"/>
                </a:solidFill>
              </a:rPr>
              <a:t> de </a:t>
            </a:r>
            <a:r>
              <a:rPr lang="en-US" sz="2400" dirty="0" err="1" smtClean="0">
                <a:solidFill>
                  <a:srgbClr val="FFFFFF"/>
                </a:solidFill>
              </a:rPr>
              <a:t>aarde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draait</a:t>
            </a:r>
            <a:endParaRPr lang="en-US" sz="2400" dirty="0">
              <a:solidFill>
                <a:srgbClr val="FFFFFF"/>
              </a:solidFill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/>
        </p:nvGraphicFramePr>
        <p:xfrm>
          <a:off x="5643171" y="3657600"/>
          <a:ext cx="1362855" cy="1048350"/>
        </p:xfrm>
        <a:graphic>
          <a:graphicData uri="http://schemas.openxmlformats.org/presentationml/2006/ole">
            <p:oleObj spid="_x0000_s451593" name="Equation" r:id="rId5" imgW="495300" imgH="381000" progId="Equation.3">
              <p:embed/>
            </p:oleObj>
          </a:graphicData>
        </a:graphic>
      </p:graphicFrame>
      <p:grpSp>
        <p:nvGrpSpPr>
          <p:cNvPr id="44" name="Group 43"/>
          <p:cNvGrpSpPr/>
          <p:nvPr/>
        </p:nvGrpSpPr>
        <p:grpSpPr>
          <a:xfrm>
            <a:off x="1790700" y="3163296"/>
            <a:ext cx="6667500" cy="2343702"/>
            <a:chOff x="1790700" y="3163296"/>
            <a:chExt cx="6667500" cy="2343702"/>
          </a:xfrm>
        </p:grpSpPr>
        <p:sp>
          <p:nvSpPr>
            <p:cNvPr id="39" name="TextBox 38"/>
            <p:cNvSpPr txBox="1"/>
            <p:nvPr/>
          </p:nvSpPr>
          <p:spPr>
            <a:xfrm>
              <a:off x="5029200" y="5137666"/>
              <a:ext cx="3429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ISS: 400 km = 28.000 km/</a:t>
              </a:r>
              <a:r>
                <a:rPr lang="en-US" dirty="0" err="1" smtClean="0"/>
                <a:t>uur</a:t>
              </a:r>
              <a:endParaRPr lang="en-US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790700" y="3163296"/>
              <a:ext cx="1322670" cy="1332504"/>
              <a:chOff x="1790700" y="3163296"/>
              <a:chExt cx="1322670" cy="1332504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1981200" y="3163296"/>
                <a:ext cx="1132170" cy="1161654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 descr="ball_red1.jpg"/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CFCFC"/>
                  </a:clrFrom>
                  <a:clrTo>
                    <a:srgbClr val="FCFCFC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77802" y="4191000"/>
                <a:ext cx="136161" cy="152400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1790700" y="4188023"/>
                <a:ext cx="4953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FF0000"/>
                    </a:solidFill>
                  </a:rPr>
                  <a:t>ISS</a:t>
                </a:r>
                <a:endParaRPr lang="en-US" sz="14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609600" y="2215552"/>
            <a:ext cx="81823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maan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0" descr="Pione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" y="914400"/>
            <a:ext cx="4165600" cy="31242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673475"/>
            <a:ext cx="8428038" cy="1355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 type="none" w="lg" len="lg"/>
          </a:ln>
        </p:spPr>
      </p:pic>
      <p:sp>
        <p:nvSpPr>
          <p:cNvPr id="8" name="Rectangle 7"/>
          <p:cNvSpPr/>
          <p:nvPr/>
        </p:nvSpPr>
        <p:spPr>
          <a:xfrm>
            <a:off x="5221779" y="924580"/>
            <a:ext cx="36174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FontTx/>
              <a:buNone/>
            </a:pPr>
            <a:r>
              <a:rPr lang="nl-NL" sz="2800" dirty="0" smtClean="0">
                <a:solidFill>
                  <a:srgbClr val="FFFFFF"/>
                </a:solidFill>
              </a:rPr>
              <a:t>satelliet (pioneer/ISS)</a:t>
            </a:r>
            <a:endParaRPr lang="nl-NL" sz="28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11478</TotalTime>
  <Words>1273</Words>
  <Application>Microsoft Macintosh PowerPoint</Application>
  <PresentationFormat>On-screen Show (4:3)</PresentationFormat>
  <Paragraphs>337</Paragraphs>
  <Slides>72</Slides>
  <Notes>24</Notes>
  <HiddenSlides>0</HiddenSlides>
  <MMClips>2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4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 </vt:lpstr>
      <vt:lpstr>Slide 9</vt:lpstr>
      <vt:lpstr>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</vt:vector>
  </TitlesOfParts>
  <Company>Nikhef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Ivo van Vulpen</dc:creator>
  <cp:lastModifiedBy>Ivo van Vulpen</cp:lastModifiedBy>
  <cp:revision>1219</cp:revision>
  <dcterms:created xsi:type="dcterms:W3CDTF">2013-12-10T13:38:20Z</dcterms:created>
  <dcterms:modified xsi:type="dcterms:W3CDTF">2013-12-10T15:35:35Z</dcterms:modified>
</cp:coreProperties>
</file>