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692" r:id="rId2"/>
    <p:sldId id="672" r:id="rId3"/>
    <p:sldId id="691" r:id="rId4"/>
    <p:sldId id="689" r:id="rId5"/>
    <p:sldId id="585" r:id="rId6"/>
    <p:sldId id="586" r:id="rId7"/>
    <p:sldId id="452" r:id="rId8"/>
    <p:sldId id="453" r:id="rId9"/>
    <p:sldId id="455" r:id="rId10"/>
    <p:sldId id="456" r:id="rId11"/>
    <p:sldId id="592" r:id="rId12"/>
    <p:sldId id="593" r:id="rId13"/>
    <p:sldId id="687" r:id="rId14"/>
    <p:sldId id="460" r:id="rId15"/>
    <p:sldId id="461" r:id="rId16"/>
    <p:sldId id="595" r:id="rId17"/>
    <p:sldId id="463" r:id="rId18"/>
    <p:sldId id="464" r:id="rId19"/>
    <p:sldId id="465" r:id="rId20"/>
    <p:sldId id="596" r:id="rId21"/>
    <p:sldId id="597" r:id="rId22"/>
    <p:sldId id="469" r:id="rId23"/>
    <p:sldId id="470" r:id="rId24"/>
    <p:sldId id="602" r:id="rId25"/>
    <p:sldId id="476" r:id="rId26"/>
    <p:sldId id="686" r:id="rId27"/>
    <p:sldId id="676" r:id="rId28"/>
    <p:sldId id="677" r:id="rId29"/>
    <p:sldId id="678" r:id="rId30"/>
    <p:sldId id="679" r:id="rId31"/>
    <p:sldId id="673" r:id="rId32"/>
    <p:sldId id="674" r:id="rId33"/>
    <p:sldId id="675" r:id="rId34"/>
    <p:sldId id="688" r:id="rId35"/>
    <p:sldId id="681" r:id="rId36"/>
    <p:sldId id="683" r:id="rId37"/>
    <p:sldId id="684" r:id="rId38"/>
    <p:sldId id="685" r:id="rId39"/>
    <p:sldId id="680" r:id="rId40"/>
    <p:sldId id="682" r:id="rId4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a:srgbClr val="3366FF"/>
    <a:srgbClr val="FFFFCC"/>
    <a:srgbClr val="990099"/>
    <a:srgbClr val="FFFF99"/>
    <a:srgbClr val="006666"/>
    <a:srgbClr val="BA544C"/>
    <a:srgbClr val="C0504D"/>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2" autoAdjust="0"/>
    <p:restoredTop sz="97182" autoAdjust="0"/>
  </p:normalViewPr>
  <p:slideViewPr>
    <p:cSldViewPr>
      <p:cViewPr>
        <p:scale>
          <a:sx n="135" d="100"/>
          <a:sy n="135" d="100"/>
        </p:scale>
        <p:origin x="-94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4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38.wmf"/><Relationship Id="rId5" Type="http://schemas.openxmlformats.org/officeDocument/2006/relationships/image" Target="../media/image46.wmf"/><Relationship Id="rId4"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8.wmf"/><Relationship Id="rId4" Type="http://schemas.openxmlformats.org/officeDocument/2006/relationships/image" Target="../media/image8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4" Type="http://schemas.openxmlformats.org/officeDocument/2006/relationships/image" Target="../media/image97.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4" Type="http://schemas.openxmlformats.org/officeDocument/2006/relationships/image" Target="../media/image10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2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122.wmf"/><Relationship Id="rId1" Type="http://schemas.openxmlformats.org/officeDocument/2006/relationships/image" Target="../media/image12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62A3BA-09D6-4BDC-A081-98A0FFB2B43E}" type="datetimeFigureOut">
              <a:rPr lang="nl-NL" smtClean="0"/>
              <a:pPr/>
              <a:t>6-6-2012</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4DB87-5ACC-43DF-B810-05D73D0CF2B1}"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8C710-32A9-4935-A41B-8B13E4B3B8AE}" type="slidenum">
              <a:rPr lang="en-US"/>
              <a:pPr/>
              <a:t>5</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dirty="0" smtClean="0"/>
              <a:t>Lorentz</a:t>
            </a:r>
            <a:r>
              <a:rPr lang="en-US" baseline="0" dirty="0" smtClean="0"/>
              <a:t> structure: Dirac gamma </a:t>
            </a:r>
            <a:r>
              <a:rPr lang="en-US" baseline="0" dirty="0" err="1" smtClean="0"/>
              <a:t>mu’s</a:t>
            </a:r>
            <a:r>
              <a:rPr lang="en-US" baseline="0" dirty="0" smtClean="0"/>
              <a:t> and gamma 5’s etc,: V,A,S,P. Higgs: boson masses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470D6-475F-4F57-9387-E36977718DE4}" type="slidenum">
              <a:rPr lang="en-US"/>
              <a:pPr/>
              <a:t>16</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r>
              <a:rPr lang="en-US" dirty="0"/>
              <a:t>Use the fact that: d ½ (1+g_5) </a:t>
            </a:r>
            <a:r>
              <a:rPr lang="en-US" dirty="0" err="1"/>
              <a:t>m_d</a:t>
            </a:r>
            <a:r>
              <a:rPr lang="en-US" dirty="0"/>
              <a:t> ½ (1+g_5) d = m d ½ (1+g5) d.</a:t>
            </a:r>
          </a:p>
          <a:p>
            <a:r>
              <a:rPr lang="en-US" dirty="0"/>
              <a:t>And similarly: d ½ (1-g_5) </a:t>
            </a:r>
            <a:r>
              <a:rPr lang="en-US" dirty="0" err="1"/>
              <a:t>m_d</a:t>
            </a:r>
            <a:r>
              <a:rPr lang="en-US" dirty="0"/>
              <a:t> ½ (1-g_5) d = m d ½ (1-g5) d.</a:t>
            </a:r>
          </a:p>
          <a:p>
            <a:r>
              <a:rPr lang="en-US" dirty="0"/>
              <a:t>Sum them up to get: m d </a:t>
            </a:r>
            <a:r>
              <a:rPr lang="en-US" dirty="0" err="1"/>
              <a:t>d</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71338-2AF9-4DBB-B521-3A08669D5C77}" type="slidenum">
              <a:rPr lang="en-US"/>
              <a:pPr/>
              <a:t>20</a:t>
            </a:fld>
            <a:endParaRPr lang="en-US"/>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678EE-74D7-4E39-8CED-9AE7C49D4BB5}" type="slidenum">
              <a:rPr lang="en-US"/>
              <a:pPr/>
              <a:t>21</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34095-8CC5-4D69-B5F7-63CECDE45683}" type="slidenum">
              <a:rPr lang="en-US"/>
              <a:pPr/>
              <a:t>23</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a:t>If  neutrino’s are their own anti-particles they have no phase freedom. In  that case there are only 3 relative phases in the lepton sector (the 3 charged leptons phases) instead of 5 in the quark sector. Therefore 3 phases remain in the MNS matrix.</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DF295-0FFA-4C4F-AE3D-01A25798A168}" type="slidenum">
              <a:rPr lang="en-US"/>
              <a:pPr/>
              <a:t>24</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r>
              <a:rPr lang="en-US" dirty="0"/>
              <a:t>The </a:t>
            </a:r>
            <a:r>
              <a:rPr lang="en-US" dirty="0" err="1"/>
              <a:t>massless</a:t>
            </a:r>
            <a:r>
              <a:rPr lang="en-US" dirty="0"/>
              <a:t> theory can have an arbitrary number of independent generations. A rotation is generation space leaves the theory invariant. </a:t>
            </a:r>
          </a:p>
          <a:p>
            <a:r>
              <a:rPr lang="en-US" dirty="0"/>
              <a:t>V’: the first row follows directly. The second and third follow from </a:t>
            </a:r>
            <a:r>
              <a:rPr lang="en-US" dirty="0" err="1"/>
              <a:t>unitarity</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E49A6-2594-494E-95DB-3D57608BE665}" type="slidenum">
              <a:rPr lang="en-US"/>
              <a:pPr/>
              <a:t>28</a:t>
            </a:fld>
            <a:endParaRPr lang="en-US"/>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p:txBody>
          <a:bodyPr/>
          <a:lstStyle/>
          <a:p>
            <a:r>
              <a:rPr lang="nl-NL" dirty="0" smtClean="0"/>
              <a:t>S = S matrix. </a:t>
            </a:r>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F581D-370C-4439-BF28-A64ABC37093C}" type="slidenum">
              <a:rPr lang="en-US"/>
              <a:pPr/>
              <a:t>29</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nl-NL" dirty="0" smtClean="0"/>
              <a:t>The </a:t>
            </a:r>
            <a:r>
              <a:rPr lang="nl-NL" dirty="0" err="1" smtClean="0"/>
              <a:t>interacton</a:t>
            </a:r>
            <a:r>
              <a:rPr lang="nl-NL" dirty="0" smtClean="0"/>
              <a:t> is </a:t>
            </a:r>
            <a:r>
              <a:rPr lang="nl-NL" dirty="0" err="1" smtClean="0"/>
              <a:t>scalar</a:t>
            </a:r>
            <a:r>
              <a:rPr lang="nl-NL" dirty="0" smtClean="0"/>
              <a:t> </a:t>
            </a:r>
            <a:r>
              <a:rPr lang="nl-NL" dirty="0" err="1" smtClean="0"/>
              <a:t>because</a:t>
            </a:r>
            <a:r>
              <a:rPr lang="nl-NL" dirty="0" smtClean="0"/>
              <a:t> we</a:t>
            </a:r>
            <a:r>
              <a:rPr lang="nl-NL" baseline="0" dirty="0" smtClean="0"/>
              <a:t> </a:t>
            </a:r>
            <a:r>
              <a:rPr lang="nl-NL" baseline="0" dirty="0" err="1" smtClean="0"/>
              <a:t>couple</a:t>
            </a:r>
            <a:r>
              <a:rPr lang="nl-NL" baseline="0" dirty="0" smtClean="0"/>
              <a:t> to a </a:t>
            </a:r>
            <a:r>
              <a:rPr lang="nl-NL" baseline="0" dirty="0" err="1" smtClean="0"/>
              <a:t>scalar</a:t>
            </a:r>
            <a:r>
              <a:rPr lang="nl-NL" baseline="0" dirty="0" smtClean="0"/>
              <a:t> field. We </a:t>
            </a:r>
            <a:r>
              <a:rPr lang="nl-NL" baseline="0" dirty="0" err="1" smtClean="0"/>
              <a:t>cannot</a:t>
            </a:r>
            <a:r>
              <a:rPr lang="nl-NL" baseline="0" dirty="0" smtClean="0"/>
              <a:t> have a “</a:t>
            </a:r>
            <a:r>
              <a:rPr lang="nl-NL" baseline="0" dirty="0" err="1" smtClean="0"/>
              <a:t>mu</a:t>
            </a:r>
            <a:r>
              <a:rPr lang="nl-NL" baseline="0" dirty="0" smtClean="0"/>
              <a:t>” index. </a:t>
            </a:r>
            <a:endParaRPr lang="nl-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B389E-83AF-4B59-9D9B-5F98FE575DE6}" type="slidenum">
              <a:rPr lang="en-US"/>
              <a:pPr/>
              <a:t>30</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nl-NL" dirty="0" smtClean="0"/>
              <a:t>Look at P,C,P</a:t>
            </a:r>
            <a:r>
              <a:rPr lang="nl-NL" baseline="0" dirty="0" smtClean="0"/>
              <a:t> </a:t>
            </a:r>
            <a:r>
              <a:rPr lang="nl-NL" baseline="0" dirty="0" err="1" smtClean="0"/>
              <a:t>for</a:t>
            </a:r>
            <a:r>
              <a:rPr lang="nl-NL" baseline="0" dirty="0" smtClean="0"/>
              <a:t> S,P</a:t>
            </a:r>
            <a:endParaRPr 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A0559-4BE5-460B-A9D7-203F391B2DC4}" type="slidenum">
              <a:rPr lang="en-US"/>
              <a:pPr/>
              <a:t>31</a:t>
            </a:fld>
            <a:endParaRPr lang="en-US"/>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r>
              <a:rPr lang="nl-NL" dirty="0" smtClean="0"/>
              <a:t>Stress </a:t>
            </a:r>
            <a:r>
              <a:rPr lang="nl-NL" dirty="0" err="1" smtClean="0"/>
              <a:t>interaction</a:t>
            </a:r>
            <a:r>
              <a:rPr lang="nl-NL" dirty="0" smtClean="0"/>
              <a:t> </a:t>
            </a:r>
            <a:r>
              <a:rPr lang="nl-NL" dirty="0" err="1" smtClean="0"/>
              <a:t>representation</a:t>
            </a:r>
            <a:r>
              <a:rPr lang="nl-NL" dirty="0" smtClean="0"/>
              <a:t>.</a:t>
            </a:r>
          </a:p>
          <a:p>
            <a:r>
              <a:rPr lang="nl-NL" dirty="0" smtClean="0"/>
              <a:t>In </a:t>
            </a:r>
            <a:r>
              <a:rPr lang="nl-NL" dirty="0" err="1" smtClean="0"/>
              <a:t>left-right</a:t>
            </a:r>
            <a:r>
              <a:rPr lang="nl-NL" dirty="0" smtClean="0"/>
              <a:t> </a:t>
            </a:r>
            <a:r>
              <a:rPr lang="nl-NL" dirty="0" err="1" smtClean="0"/>
              <a:t>symmetric</a:t>
            </a:r>
            <a:r>
              <a:rPr lang="nl-NL" dirty="0" smtClean="0"/>
              <a:t> models and </a:t>
            </a:r>
            <a:r>
              <a:rPr lang="nl-NL" dirty="0" err="1" smtClean="0"/>
              <a:t>additional</a:t>
            </a:r>
            <a:r>
              <a:rPr lang="nl-NL" dirty="0" smtClean="0"/>
              <a:t> SU2(R)</a:t>
            </a:r>
            <a:r>
              <a:rPr lang="nl-NL" baseline="0" dirty="0" smtClean="0"/>
              <a:t> </a:t>
            </a:r>
            <a:r>
              <a:rPr lang="nl-NL" baseline="0" dirty="0" err="1" smtClean="0"/>
              <a:t>symmetry</a:t>
            </a:r>
            <a:r>
              <a:rPr lang="nl-NL" baseline="0" dirty="0" smtClean="0"/>
              <a:t> is </a:t>
            </a:r>
            <a:r>
              <a:rPr lang="nl-NL" baseline="0" dirty="0" err="1" smtClean="0"/>
              <a:t>included</a:t>
            </a:r>
            <a:r>
              <a:rPr lang="nl-NL" baseline="0" dirty="0" smtClean="0"/>
              <a:t>. In </a:t>
            </a:r>
            <a:r>
              <a:rPr lang="nl-NL" baseline="0" dirty="0" err="1" smtClean="0"/>
              <a:t>this</a:t>
            </a:r>
            <a:r>
              <a:rPr lang="nl-NL" baseline="0" dirty="0" smtClean="0"/>
              <a:t> case we have Y=B-L  (</a:t>
            </a:r>
            <a:r>
              <a:rPr lang="nl-NL" baseline="0" dirty="0" err="1" smtClean="0"/>
              <a:t>nice</a:t>
            </a:r>
            <a:r>
              <a:rPr lang="nl-NL" baseline="0" dirty="0" smtClean="0"/>
              <a:t>).</a:t>
            </a:r>
          </a:p>
          <a:p>
            <a:r>
              <a:rPr lang="nl-NL" baseline="0" dirty="0" err="1" smtClean="0"/>
              <a:t>Note</a:t>
            </a:r>
            <a:r>
              <a:rPr lang="nl-NL" baseline="0" dirty="0" smtClean="0"/>
              <a:t> </a:t>
            </a:r>
            <a:r>
              <a:rPr lang="nl-NL" baseline="0" dirty="0" err="1" smtClean="0"/>
              <a:t>that</a:t>
            </a:r>
            <a:r>
              <a:rPr lang="nl-NL" baseline="0" dirty="0" smtClean="0"/>
              <a:t> in the </a:t>
            </a:r>
            <a:r>
              <a:rPr lang="nl-NL" baseline="0" dirty="0" err="1" smtClean="0"/>
              <a:t>particle</a:t>
            </a:r>
            <a:r>
              <a:rPr lang="nl-NL" baseline="0" dirty="0" smtClean="0"/>
              <a:t> </a:t>
            </a:r>
            <a:r>
              <a:rPr lang="nl-NL" baseline="0" dirty="0" err="1" smtClean="0"/>
              <a:t>physics</a:t>
            </a:r>
            <a:r>
              <a:rPr lang="nl-NL" baseline="0" dirty="0" smtClean="0"/>
              <a:t> </a:t>
            </a:r>
            <a:r>
              <a:rPr lang="nl-NL" baseline="0" dirty="0" err="1" smtClean="0"/>
              <a:t>lectures</a:t>
            </a:r>
            <a:r>
              <a:rPr lang="nl-NL" baseline="0" dirty="0" smtClean="0"/>
              <a:t> we have Q=T3 + Y/2. (Different </a:t>
            </a:r>
            <a:r>
              <a:rPr lang="nl-NL" baseline="0" dirty="0" err="1" smtClean="0"/>
              <a:t>normalization</a:t>
            </a:r>
            <a:r>
              <a:rPr lang="nl-NL" baseline="0" dirty="0" smtClean="0"/>
              <a:t>).</a:t>
            </a:r>
            <a:endParaRPr lang="nl-N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F282E-3964-4D11-819D-DF21F768649C}" type="slidenum">
              <a:rPr lang="en-US"/>
              <a:pPr/>
              <a:t>32</a:t>
            </a:fld>
            <a:endParaRPr lang="en-US"/>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71338-2AF9-4DBB-B521-3A08669D5C77}" type="slidenum">
              <a:rPr lang="en-US"/>
              <a:pPr/>
              <a:t>6</a:t>
            </a:fld>
            <a:endParaRPr lang="en-US"/>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A1D41-4F08-45F6-9BD5-2748D2FC7111}" type="slidenum">
              <a:rPr lang="en-US"/>
              <a:pPr/>
              <a:t>33</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0045C-B33A-4859-B901-80DA56AB8B30}" type="slidenum">
              <a:rPr lang="en-US"/>
              <a:pPr/>
              <a:t>36</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r>
              <a:rPr lang="en-US"/>
              <a:t>Quartets: since each quark phase appears with and without *, the expression is invariant under rephasing.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00C44-B5A6-402B-87B9-F16559D20563}" type="slidenum">
              <a:rPr lang="en-US"/>
              <a:pPr/>
              <a:t>7</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r>
              <a:rPr lang="en-US"/>
              <a:t>Replace the derivative with the covariant derivative introducing the force carriers: gluons, weak vector bosons and photon.</a:t>
            </a:r>
          </a:p>
          <a:p>
            <a:r>
              <a:rPr lang="en-US"/>
              <a:t>The constants g_s, g and g’ are the corresponding coupling constants of the gauge particles.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5B34F-9AF7-4C54-92F5-6D48D8C53AB6}" type="slidenum">
              <a:rPr lang="en-US"/>
              <a:pPr/>
              <a:t>8</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r>
              <a:rPr lang="en-US"/>
              <a:t>Writing out the weak part leads to terms that can be illustrated by Feynman diagrams. The interactions are usually written as a current J times a gauge field.</a:t>
            </a:r>
          </a:p>
          <a:p>
            <a:r>
              <a:rPr lang="en-US"/>
              <a:t>Exercise:</a:t>
            </a:r>
          </a:p>
          <a:p>
            <a:r>
              <a:rPr lang="en-US"/>
              <a:t>To show this use the defitions of the parity and charge operators. Start by setting q_l = ½ (1+g_5) q, etc. Use also (1-g_5)g_0 = g_0(1+g_5). Show for a few terms that Parity leads to q_l -&gt; q_R. For C it goes similarly using transformation properties under C.</a:t>
            </a:r>
          </a:p>
          <a:p>
            <a:r>
              <a:rPr lang="en-US"/>
              <a:t>In fact, one can see immediately that, since the lagrangian contains vector terms and  axial vector terms, which transform with opposite sign, that it cannot be Parity or charge conserving. Under CP, both the vector and axial currents are odd.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C5D21-B53F-4505-86B5-E47C7BA7FEB2}" type="slidenum">
              <a:rPr lang="en-US"/>
              <a:pPr/>
              <a:t>9</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r>
              <a:rPr lang="en-US"/>
              <a:t>The Higgs potential has an asymmetric minimum in one of the 4 degrees of freedom: Re(phi_0). Only this component remains in the final Lagrangian: the Higgs field. The other three components are absorbed in the mass terms of the W+, W-, Z bosons. The photon remains massless.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7A449-671C-4B32-9A0E-666BEC93AA52}" type="slidenum">
              <a:rPr lang="en-US"/>
              <a:pPr/>
              <a:t>10</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dirty="0"/>
              <a:t>Remember that the </a:t>
            </a:r>
            <a:r>
              <a:rPr lang="en-US" dirty="0" err="1"/>
              <a:t>Lagrangian</a:t>
            </a:r>
            <a:r>
              <a:rPr lang="en-US" dirty="0"/>
              <a:t> is a scalar object (it must respect Lorentz invariance). How can we make scalars with left handed doublets, </a:t>
            </a:r>
            <a:r>
              <a:rPr lang="en-US" dirty="0" err="1"/>
              <a:t>higgs</a:t>
            </a:r>
            <a:r>
              <a:rPr lang="en-US" dirty="0"/>
              <a:t> doublets and right handed </a:t>
            </a:r>
            <a:r>
              <a:rPr lang="en-US" dirty="0" err="1"/>
              <a:t>singlets</a:t>
            </a:r>
            <a:r>
              <a:rPr lang="en-US" dirty="0"/>
              <a:t>?</a:t>
            </a:r>
          </a:p>
          <a:p>
            <a:r>
              <a:rPr lang="en-US" dirty="0" err="1"/>
              <a:t>Y_ij</a:t>
            </a:r>
            <a:r>
              <a:rPr lang="en-US" dirty="0"/>
              <a:t> are Yukawa coupling constants, the </a:t>
            </a:r>
            <a:r>
              <a:rPr lang="en-US" dirty="0" err="1"/>
              <a:t>lefthanded</a:t>
            </a:r>
            <a:r>
              <a:rPr lang="en-US" dirty="0"/>
              <a:t> </a:t>
            </a:r>
            <a:r>
              <a:rPr lang="en-US" dirty="0" err="1"/>
              <a:t>fermion</a:t>
            </a:r>
            <a:r>
              <a:rPr lang="en-US" dirty="0"/>
              <a:t> doublet and the </a:t>
            </a:r>
            <a:r>
              <a:rPr lang="en-US" dirty="0" err="1"/>
              <a:t>higgs</a:t>
            </a:r>
            <a:r>
              <a:rPr lang="en-US" dirty="0"/>
              <a:t> doublet together make a scalar to be multiplied by the </a:t>
            </a:r>
            <a:r>
              <a:rPr lang="en-US" dirty="0" err="1"/>
              <a:t>righthanded</a:t>
            </a:r>
            <a:r>
              <a:rPr lang="en-US" dirty="0"/>
              <a:t> </a:t>
            </a:r>
            <a:r>
              <a:rPr lang="en-US" dirty="0" err="1"/>
              <a:t>fermion</a:t>
            </a:r>
            <a:r>
              <a:rPr lang="en-US" dirty="0"/>
              <a:t> scalar.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502C5-41F9-4D30-ADA5-4BDF2063B930}" type="slidenum">
              <a:rPr lang="en-US"/>
              <a:pPr/>
              <a:t>11</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r>
              <a:rPr lang="en-US" dirty="0"/>
              <a:t>Answer: The </a:t>
            </a:r>
            <a:r>
              <a:rPr lang="en-US" dirty="0" err="1"/>
              <a:t>lagrangian</a:t>
            </a:r>
            <a:r>
              <a:rPr lang="en-US" dirty="0"/>
              <a:t> involves scalar and </a:t>
            </a:r>
            <a:r>
              <a:rPr lang="en-US" dirty="0" err="1"/>
              <a:t>pseudoscalar</a:t>
            </a:r>
            <a:r>
              <a:rPr lang="en-US" dirty="0"/>
              <a:t> interactions (since </a:t>
            </a:r>
            <a:r>
              <a:rPr lang="en-US" smtClean="0"/>
              <a:t>d_l </a:t>
            </a:r>
            <a:r>
              <a:rPr lang="en-US"/>
              <a:t>= ½ (1-g_5) d etc.) in a similar way as the </a:t>
            </a:r>
            <a:r>
              <a:rPr lang="en-US" dirty="0" err="1"/>
              <a:t>nuclean</a:t>
            </a:r>
            <a:r>
              <a:rPr lang="en-US" dirty="0"/>
              <a:t>-meson potential.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AB0FA-F980-4491-B3D7-A69C653C3C6E}" type="slidenum">
              <a:rPr lang="en-US"/>
              <a:pPr/>
              <a:t>12</a:t>
            </a:fld>
            <a:endParaRPr 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B9C54-BAF4-4998-8E74-E86936D4AB07}" type="slidenum">
              <a:rPr lang="en-US"/>
              <a:pPr/>
              <a:t>14</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a:t>In the vacuum, the only non-zero component of the Higgs field is phi^0.</a:t>
            </a:r>
          </a:p>
          <a:p>
            <a:r>
              <a:rPr lang="en-US"/>
              <a:t>The L_mass is CP conserving if the Mass matrices are real.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r>
              <a:rPr lang="nl-NL" dirty="0" smtClean="0"/>
              <a:t>11-06-2012</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nl-NL" smtClean="0"/>
              <a:t>18-12-2007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nl-NL" smtClean="0"/>
              <a:t>18-12-2007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762000"/>
          </a:xfrm>
        </p:spPr>
        <p:txBody>
          <a:bodyPr/>
          <a:lstStyle/>
          <a:p>
            <a:r>
              <a:rPr lang="en-US" smtClean="0"/>
              <a:t>Click to edit Master title style</a:t>
            </a:r>
            <a:endParaRPr lang="nl-NL"/>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0" y="6553200"/>
            <a:ext cx="1447800" cy="304800"/>
          </a:xfrm>
        </p:spPr>
        <p:txBody>
          <a:bodyPr/>
          <a:lstStyle>
            <a:lvl1pPr>
              <a:defRPr/>
            </a:lvl1pPr>
          </a:lstStyle>
          <a:p>
            <a:r>
              <a:rPr lang="en-US"/>
              <a:t>Sept 28-29, 2005</a:t>
            </a:r>
          </a:p>
        </p:txBody>
      </p:sp>
      <p:sp>
        <p:nvSpPr>
          <p:cNvPr id="8" name="Footer Placeholder 7"/>
          <p:cNvSpPr>
            <a:spLocks noGrp="1"/>
          </p:cNvSpPr>
          <p:nvPr>
            <p:ph type="ftr" sz="quarter" idx="11"/>
          </p:nvPr>
        </p:nvSpPr>
        <p:spPr>
          <a:xfrm>
            <a:off x="3124200" y="6553200"/>
            <a:ext cx="2895600" cy="304800"/>
          </a:xfrm>
        </p:spPr>
        <p:txBody>
          <a:bodyPr/>
          <a:lstStyle>
            <a:lvl1pPr>
              <a:defRPr/>
            </a:lvl1pPr>
          </a:lstStyle>
          <a:p>
            <a:endParaRPr lang="en-US"/>
          </a:p>
        </p:txBody>
      </p:sp>
      <p:sp>
        <p:nvSpPr>
          <p:cNvPr id="9" name="Slide Number Placeholder 8"/>
          <p:cNvSpPr>
            <a:spLocks noGrp="1"/>
          </p:cNvSpPr>
          <p:nvPr>
            <p:ph type="sldNum" sz="quarter" idx="12"/>
          </p:nvPr>
        </p:nvSpPr>
        <p:spPr>
          <a:xfrm>
            <a:off x="7848600" y="6553200"/>
            <a:ext cx="1295400" cy="304800"/>
          </a:xfrm>
        </p:spPr>
        <p:txBody>
          <a:bodyPr/>
          <a:lstStyle>
            <a:lvl1pPr>
              <a:defRPr/>
            </a:lvl1pPr>
          </a:lstStyle>
          <a:p>
            <a:fld id="{A50EF528-A2E7-4FAB-8505-763BAA33417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Date Placeholder 5"/>
          <p:cNvSpPr>
            <a:spLocks noGrp="1"/>
          </p:cNvSpPr>
          <p:nvPr>
            <p:ph type="dt" sz="half" idx="10"/>
          </p:nvPr>
        </p:nvSpPr>
        <p:spPr>
          <a:xfrm>
            <a:off x="0" y="6553200"/>
            <a:ext cx="1447800" cy="304800"/>
          </a:xfrm>
        </p:spPr>
        <p:txBody>
          <a:bodyPr/>
          <a:lstStyle>
            <a:lvl1pPr>
              <a:defRPr/>
            </a:lvl1pPr>
          </a:lstStyle>
          <a:p>
            <a:r>
              <a:rPr lang="en-US"/>
              <a:t>Sept 28-29, 2005</a:t>
            </a:r>
          </a:p>
        </p:txBody>
      </p:sp>
      <p:sp>
        <p:nvSpPr>
          <p:cNvPr id="7" name="Footer Placeholder 6"/>
          <p:cNvSpPr>
            <a:spLocks noGrp="1"/>
          </p:cNvSpPr>
          <p:nvPr>
            <p:ph type="ftr" sz="quarter" idx="11"/>
          </p:nvPr>
        </p:nvSpPr>
        <p:spPr>
          <a:xfrm>
            <a:off x="3124200" y="6553200"/>
            <a:ext cx="2895600" cy="304800"/>
          </a:xfrm>
        </p:spPr>
        <p:txBody>
          <a:bodyPr/>
          <a:lstStyle>
            <a:lvl1pPr>
              <a:defRPr/>
            </a:lvl1pPr>
          </a:lstStyle>
          <a:p>
            <a:endParaRPr lang="en-US"/>
          </a:p>
        </p:txBody>
      </p:sp>
      <p:sp>
        <p:nvSpPr>
          <p:cNvPr id="8" name="Slide Number Placeholder 7"/>
          <p:cNvSpPr>
            <a:spLocks noGrp="1"/>
          </p:cNvSpPr>
          <p:nvPr>
            <p:ph type="sldNum" sz="quarter" idx="12"/>
          </p:nvPr>
        </p:nvSpPr>
        <p:spPr>
          <a:xfrm>
            <a:off x="7848600" y="6553200"/>
            <a:ext cx="1295400" cy="304800"/>
          </a:xfrm>
        </p:spPr>
        <p:txBody>
          <a:bodyPr/>
          <a:lstStyle>
            <a:lvl1pPr>
              <a:defRPr/>
            </a:lvl1pPr>
          </a:lstStyle>
          <a:p>
            <a:fld id="{EF0B0D45-9B8A-4883-B70F-8B897D25058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0" y="6553200"/>
            <a:ext cx="1447800" cy="304800"/>
          </a:xfrm>
        </p:spPr>
        <p:txBody>
          <a:bodyPr/>
          <a:lstStyle>
            <a:lvl1pPr>
              <a:defRPr/>
            </a:lvl1pPr>
          </a:lstStyle>
          <a:p>
            <a:r>
              <a:rPr lang="en-US"/>
              <a:t>Sept 28-29, 2005</a:t>
            </a:r>
          </a:p>
        </p:txBody>
      </p:sp>
      <p:sp>
        <p:nvSpPr>
          <p:cNvPr id="6" name="Footer Placeholder 5"/>
          <p:cNvSpPr>
            <a:spLocks noGrp="1"/>
          </p:cNvSpPr>
          <p:nvPr>
            <p:ph type="ftr" sz="quarter" idx="11"/>
          </p:nvPr>
        </p:nvSpPr>
        <p:spPr>
          <a:xfrm>
            <a:off x="3124200" y="6553200"/>
            <a:ext cx="28956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7848600" y="6553200"/>
            <a:ext cx="1295400" cy="304800"/>
          </a:xfrm>
        </p:spPr>
        <p:txBody>
          <a:bodyPr/>
          <a:lstStyle>
            <a:lvl1pPr>
              <a:defRPr/>
            </a:lvl1pPr>
          </a:lstStyle>
          <a:p>
            <a:fld id="{8DC9FF86-3B74-443F-8C45-45EEB41376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r>
              <a:rPr lang="nl-NL" dirty="0" smtClean="0"/>
              <a:t>11-06-2012</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nl-NL" smtClean="0"/>
              <a:t>18-12-2007</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lstStyle/>
          <a:p>
            <a:r>
              <a:rPr lang="en-US" smtClean="0"/>
              <a:t>Click to edit Master title style</a:t>
            </a:r>
            <a:endParaRPr lang="nl-NL"/>
          </a:p>
        </p:txBody>
      </p:sp>
      <p:sp>
        <p:nvSpPr>
          <p:cNvPr id="3" name="Content Placeholder 2"/>
          <p:cNvSpPr>
            <a:spLocks noGrp="1"/>
          </p:cNvSpPr>
          <p:nvPr>
            <p:ph sz="half" idx="1"/>
          </p:nvPr>
        </p:nvSpPr>
        <p:spPr>
          <a:xfrm>
            <a:off x="642910" y="1357298"/>
            <a:ext cx="764386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r>
              <a:rPr lang="nl-NL" smtClean="0"/>
              <a:t>18-12-2007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r>
              <a:rPr lang="nl-NL" smtClean="0"/>
              <a:t>18-12-2007</a:t>
            </a:r>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r>
              <a:rPr lang="nl-NL" smtClean="0"/>
              <a:t>18-12-2007</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18-12-2007</a:t>
            </a:r>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nl-NL" smtClean="0"/>
              <a:t>18-12-2007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nl-NL" smtClean="0"/>
              <a:t>18-12-2007</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875D30-BD27-4AD0-A616-23EAE89D1F94}"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solidFill>
            <a:srgbClr val="3366FF"/>
          </a:solidFill>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dirty="0" smtClean="0"/>
              <a:t>11-06-2006</a:t>
            </a:r>
            <a:endParaRPr lang="nl-NL" dirty="0"/>
          </a:p>
        </p:txBody>
      </p:sp>
      <p:sp>
        <p:nvSpPr>
          <p:cNvPr id="5" name="Footer Placeholder 4"/>
          <p:cNvSpPr>
            <a:spLocks noGrp="1"/>
          </p:cNvSpPr>
          <p:nvPr>
            <p:ph type="ftr" sz="quarter" idx="3"/>
          </p:nvPr>
        </p:nvSpPr>
        <p:spPr>
          <a:xfrm>
            <a:off x="314324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858016"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75D30-BD27-4AD0-A616-23EAE89D1F94}"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hf hdr="0" ftr="0"/>
  <p:txStyles>
    <p:titleStyle>
      <a:lvl1pPr algn="ctr" defTabSz="914400" rtl="0" eaLnBrk="1" latinLnBrk="0" hangingPunct="1">
        <a:spcBef>
          <a:spcPct val="0"/>
        </a:spcBef>
        <a:buNone/>
        <a:defRPr sz="4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6.xml"/><Relationship Id="rId7"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8.xml"/><Relationship Id="rId7"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9.xml"/><Relationship Id="rId7"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 Id="rId9" Type="http://schemas.openxmlformats.org/officeDocument/2006/relationships/oleObject" Target="../embeddings/oleObject5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 Id="rId9" Type="http://schemas.openxmlformats.org/officeDocument/2006/relationships/oleObject" Target="../embeddings/oleObject6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6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12.xml"/><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oleObject" Target="../embeddings/oleObject68.bin"/><Relationship Id="rId9" Type="http://schemas.openxmlformats.org/officeDocument/2006/relationships/oleObject" Target="../embeddings/oleObject73.bin"/></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76.bin"/><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7.bin"/><Relationship Id="rId7" Type="http://schemas.openxmlformats.org/officeDocument/2006/relationships/image" Target="../media/image81.jpe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15.xml"/><Relationship Id="rId7" Type="http://schemas.openxmlformats.org/officeDocument/2006/relationships/oleObject" Target="../embeddings/oleObject85.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84.bin"/><Relationship Id="rId5" Type="http://schemas.openxmlformats.org/officeDocument/2006/relationships/oleObject" Target="../embeddings/oleObject83.bin"/><Relationship Id="rId4" Type="http://schemas.openxmlformats.org/officeDocument/2006/relationships/oleObject" Target="../embeddings/oleObject82.bin"/><Relationship Id="rId9" Type="http://schemas.openxmlformats.org/officeDocument/2006/relationships/oleObject" Target="../embeddings/oleObject8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90.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89.bin"/><Relationship Id="rId5" Type="http://schemas.openxmlformats.org/officeDocument/2006/relationships/oleObject" Target="../embeddings/oleObject88.bin"/><Relationship Id="rId4" Type="http://schemas.openxmlformats.org/officeDocument/2006/relationships/oleObject" Target="../embeddings/oleObject87.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18.xml"/><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97.bin"/><Relationship Id="rId11" Type="http://schemas.openxmlformats.org/officeDocument/2006/relationships/oleObject" Target="../embeddings/oleObject102.bin"/><Relationship Id="rId5" Type="http://schemas.openxmlformats.org/officeDocument/2006/relationships/oleObject" Target="../embeddings/oleObject96.bin"/><Relationship Id="rId10" Type="http://schemas.openxmlformats.org/officeDocument/2006/relationships/oleObject" Target="../embeddings/oleObject101.bin"/><Relationship Id="rId4" Type="http://schemas.openxmlformats.org/officeDocument/2006/relationships/oleObject" Target="../embeddings/oleObject95.bin"/><Relationship Id="rId9" Type="http://schemas.openxmlformats.org/officeDocument/2006/relationships/oleObject" Target="../embeddings/oleObject10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05.bin"/><Relationship Id="rId5" Type="http://schemas.openxmlformats.org/officeDocument/2006/relationships/oleObject" Target="../embeddings/oleObject104.bin"/><Relationship Id="rId4" Type="http://schemas.openxmlformats.org/officeDocument/2006/relationships/oleObject" Target="../embeddings/oleObject10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1.bin"/><Relationship Id="rId3" Type="http://schemas.openxmlformats.org/officeDocument/2006/relationships/notesSlide" Target="../notesSlides/notesSlide20.xml"/><Relationship Id="rId7"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09.bin"/><Relationship Id="rId11" Type="http://schemas.openxmlformats.org/officeDocument/2006/relationships/oleObject" Target="../embeddings/oleObject114.bin"/><Relationship Id="rId5" Type="http://schemas.openxmlformats.org/officeDocument/2006/relationships/oleObject" Target="../embeddings/oleObject108.bin"/><Relationship Id="rId10" Type="http://schemas.openxmlformats.org/officeDocument/2006/relationships/oleObject" Target="../embeddings/oleObject113.bin"/><Relationship Id="rId4" Type="http://schemas.openxmlformats.org/officeDocument/2006/relationships/oleObject" Target="../embeddings/oleObject107.bin"/><Relationship Id="rId9" Type="http://schemas.openxmlformats.org/officeDocument/2006/relationships/oleObject" Target="../embeddings/oleObject112.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4.xml"/><Relationship Id="rId1" Type="http://schemas.openxmlformats.org/officeDocument/2006/relationships/vmlDrawing" Target="../drawings/vmlDrawing27.vml"/><Relationship Id="rId4" Type="http://schemas.openxmlformats.org/officeDocument/2006/relationships/oleObject" Target="../embeddings/oleObject11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vmlDrawing" Target="../drawings/vmlDrawing29.vml"/><Relationship Id="rId5" Type="http://schemas.openxmlformats.org/officeDocument/2006/relationships/oleObject" Target="../embeddings/oleObject119.bin"/><Relationship Id="rId4" Type="http://schemas.openxmlformats.org/officeDocument/2006/relationships/oleObject" Target="../embeddings/oleObject118.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13.xml"/><Relationship Id="rId1" Type="http://schemas.openxmlformats.org/officeDocument/2006/relationships/vmlDrawing" Target="../drawings/vmlDrawing30.vml"/><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4.xml"/><Relationship Id="rId1" Type="http://schemas.openxmlformats.org/officeDocument/2006/relationships/vmlDrawing" Target="../drawings/vmlDrawing31.v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oleObject" Target="../embeddings/oleObject124.bin"/></Relationships>
</file>

<file path=ppt/slides/_rels/slide39.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4.xml"/><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5.xml"/><Relationship Id="rId7" Type="http://schemas.openxmlformats.org/officeDocument/2006/relationships/oleObject" Target="../embeddings/oleObject17.bin"/><Relationship Id="rId12"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24.jpeg"/><Relationship Id="rId5" Type="http://schemas.openxmlformats.org/officeDocument/2006/relationships/oleObject" Target="../embeddings/oleObject15.bin"/><Relationship Id="rId10" Type="http://schemas.openxmlformats.org/officeDocument/2006/relationships/oleObject" Target="../embeddings/oleObject20.bin"/><Relationship Id="rId4" Type="http://schemas.openxmlformats.org/officeDocument/2006/relationships/oleObject" Target="../embeddings/oleObject14.bin"/><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2</a:t>
            </a:r>
            <a:endParaRPr lang="en-US" dirty="0"/>
          </a:p>
        </p:txBody>
      </p:sp>
      <p:sp>
        <p:nvSpPr>
          <p:cNvPr id="3" name="Content Placeholder 2"/>
          <p:cNvSpPr>
            <a:spLocks noGrp="1"/>
          </p:cNvSpPr>
          <p:nvPr>
            <p:ph idx="1"/>
          </p:nvPr>
        </p:nvSpPr>
        <p:spPr>
          <a:xfrm>
            <a:off x="395536" y="3140968"/>
            <a:ext cx="8363272" cy="2808312"/>
          </a:xfrm>
          <a:ln>
            <a:solidFill>
              <a:srgbClr val="000099"/>
            </a:solidFill>
          </a:ln>
        </p:spPr>
        <p:txBody>
          <a:bodyPr/>
          <a:lstStyle/>
          <a:p>
            <a:r>
              <a:rPr lang="en-US" dirty="0" smtClean="0">
                <a:solidFill>
                  <a:srgbClr val="000099"/>
                </a:solidFill>
              </a:rPr>
              <a:t>What is the status of the V</a:t>
            </a:r>
            <a:r>
              <a:rPr lang="en-US" baseline="-25000" dirty="0" smtClean="0">
                <a:solidFill>
                  <a:srgbClr val="000099"/>
                </a:solidFill>
              </a:rPr>
              <a:t>CKM</a:t>
            </a:r>
            <a:r>
              <a:rPr lang="en-US" dirty="0" smtClean="0">
                <a:solidFill>
                  <a:srgbClr val="000099"/>
                </a:solidFill>
              </a:rPr>
              <a:t> and V</a:t>
            </a:r>
            <a:r>
              <a:rPr lang="en-US" baseline="-25000" dirty="0" smtClean="0">
                <a:solidFill>
                  <a:srgbClr val="000099"/>
                </a:solidFill>
              </a:rPr>
              <a:t>PMNS</a:t>
            </a:r>
            <a:r>
              <a:rPr lang="en-US" dirty="0" smtClean="0">
                <a:solidFill>
                  <a:srgbClr val="000099"/>
                </a:solidFill>
              </a:rPr>
              <a:t>?</a:t>
            </a:r>
          </a:p>
          <a:p>
            <a:pPr lvl="1"/>
            <a:r>
              <a:rPr lang="en-US" dirty="0" smtClean="0"/>
              <a:t>Marcel: </a:t>
            </a:r>
            <a:r>
              <a:rPr lang="en-US" dirty="0" smtClean="0">
                <a:solidFill>
                  <a:srgbClr val="0033CC"/>
                </a:solidFill>
              </a:rPr>
              <a:t>Introduction and origin of V</a:t>
            </a:r>
            <a:r>
              <a:rPr lang="en-US" baseline="-25000" dirty="0" smtClean="0">
                <a:solidFill>
                  <a:srgbClr val="0033CC"/>
                </a:solidFill>
              </a:rPr>
              <a:t>CKM</a:t>
            </a:r>
            <a:r>
              <a:rPr lang="en-US" dirty="0" smtClean="0">
                <a:solidFill>
                  <a:srgbClr val="0033CC"/>
                </a:solidFill>
              </a:rPr>
              <a:t> and V</a:t>
            </a:r>
            <a:r>
              <a:rPr lang="en-US" baseline="-25000" dirty="0" smtClean="0">
                <a:solidFill>
                  <a:srgbClr val="0033CC"/>
                </a:solidFill>
              </a:rPr>
              <a:t>PMNS</a:t>
            </a:r>
          </a:p>
          <a:p>
            <a:pPr lvl="1"/>
            <a:r>
              <a:rPr lang="en-US" dirty="0" err="1" smtClean="0"/>
              <a:t>Siim</a:t>
            </a:r>
            <a:r>
              <a:rPr lang="en-US" dirty="0" smtClean="0"/>
              <a:t>     : </a:t>
            </a:r>
            <a:r>
              <a:rPr lang="en-US" dirty="0" smtClean="0">
                <a:solidFill>
                  <a:srgbClr val="0033CC"/>
                </a:solidFill>
              </a:rPr>
              <a:t>Experimental status on magnitudes of V</a:t>
            </a:r>
            <a:r>
              <a:rPr lang="en-US" baseline="-25000" dirty="0" smtClean="0">
                <a:solidFill>
                  <a:srgbClr val="0033CC"/>
                </a:solidFill>
              </a:rPr>
              <a:t>CKM</a:t>
            </a:r>
          </a:p>
          <a:p>
            <a:pPr lvl="1"/>
            <a:r>
              <a:rPr lang="en-US" dirty="0" err="1" smtClean="0"/>
              <a:t>Veerle</a:t>
            </a:r>
            <a:r>
              <a:rPr lang="en-US" dirty="0" smtClean="0"/>
              <a:t> : </a:t>
            </a:r>
            <a:r>
              <a:rPr lang="en-US" dirty="0" smtClean="0">
                <a:solidFill>
                  <a:srgbClr val="0033CC"/>
                </a:solidFill>
              </a:rPr>
              <a:t>Experimental status on phases of V</a:t>
            </a:r>
            <a:r>
              <a:rPr lang="en-US" baseline="-25000" dirty="0" smtClean="0">
                <a:solidFill>
                  <a:srgbClr val="0033CC"/>
                </a:solidFill>
              </a:rPr>
              <a:t>CKM</a:t>
            </a:r>
          </a:p>
          <a:p>
            <a:pPr lvl="1"/>
            <a:r>
              <a:rPr lang="en-US" dirty="0" smtClean="0"/>
              <a:t>Victor  : </a:t>
            </a:r>
            <a:r>
              <a:rPr lang="en-US" dirty="0" smtClean="0">
                <a:solidFill>
                  <a:srgbClr val="0033CC"/>
                </a:solidFill>
              </a:rPr>
              <a:t>Experimental status on the V</a:t>
            </a:r>
            <a:r>
              <a:rPr lang="en-US" baseline="-25000" dirty="0" smtClean="0">
                <a:solidFill>
                  <a:srgbClr val="0033CC"/>
                </a:solidFill>
              </a:rPr>
              <a:t>PMNS</a:t>
            </a:r>
            <a:r>
              <a:rPr lang="en-US" dirty="0" smtClean="0">
                <a:solidFill>
                  <a:srgbClr val="0033CC"/>
                </a:solidFill>
              </a:rPr>
              <a:t> </a:t>
            </a:r>
            <a:endParaRPr lang="en-US" dirty="0">
              <a:solidFill>
                <a:srgbClr val="0033CC"/>
              </a:solidFill>
            </a:endParaRPr>
          </a:p>
        </p:txBody>
      </p:sp>
      <p:sp>
        <p:nvSpPr>
          <p:cNvPr id="4" name="Date Placeholder 3"/>
          <p:cNvSpPr>
            <a:spLocks noGrp="1"/>
          </p:cNvSpPr>
          <p:nvPr>
            <p:ph type="dt" sz="half" idx="10"/>
          </p:nvPr>
        </p:nvSpPr>
        <p:spPr/>
        <p:txBody>
          <a:bodyPr/>
          <a:lstStyle/>
          <a:p>
            <a:r>
              <a:rPr lang="nl-NL" smtClean="0"/>
              <a:t>11-06-2012</a:t>
            </a:r>
            <a:endParaRPr lang="nl-NL" dirty="0"/>
          </a:p>
        </p:txBody>
      </p:sp>
      <p:sp>
        <p:nvSpPr>
          <p:cNvPr id="5" name="Slide Number Placeholder 4"/>
          <p:cNvSpPr>
            <a:spLocks noGrp="1"/>
          </p:cNvSpPr>
          <p:nvPr>
            <p:ph type="sldNum" sz="quarter" idx="12"/>
          </p:nvPr>
        </p:nvSpPr>
        <p:spPr/>
        <p:txBody>
          <a:bodyPr/>
          <a:lstStyle/>
          <a:p>
            <a:fld id="{83875D30-BD27-4AD0-A616-23EAE89D1F94}" type="slidenum">
              <a:rPr lang="nl-NL" smtClean="0"/>
              <a:pPr/>
              <a:t>1</a:t>
            </a:fld>
            <a:endParaRPr lang="nl-NL"/>
          </a:p>
        </p:txBody>
      </p:sp>
      <p:sp>
        <p:nvSpPr>
          <p:cNvPr id="6" name="TextBox 5"/>
          <p:cNvSpPr txBox="1"/>
          <p:nvPr/>
        </p:nvSpPr>
        <p:spPr>
          <a:xfrm>
            <a:off x="2483768" y="1412776"/>
            <a:ext cx="3473387" cy="1077218"/>
          </a:xfrm>
          <a:prstGeom prst="rect">
            <a:avLst/>
          </a:prstGeom>
          <a:noFill/>
        </p:spPr>
        <p:txBody>
          <a:bodyPr wrap="none" rtlCol="0">
            <a:spAutoFit/>
          </a:bodyPr>
          <a:lstStyle/>
          <a:p>
            <a:pPr algn="ctr"/>
            <a:r>
              <a:rPr lang="en-US" sz="3200" dirty="0" err="1" smtClean="0"/>
              <a:t>Bfys</a:t>
            </a:r>
            <a:r>
              <a:rPr lang="en-US" sz="3200" dirty="0" smtClean="0"/>
              <a:t> Workshop </a:t>
            </a:r>
          </a:p>
          <a:p>
            <a:r>
              <a:rPr lang="en-US" sz="3200" dirty="0" err="1" smtClean="0"/>
              <a:t>Hindeloopen</a:t>
            </a:r>
            <a:r>
              <a:rPr lang="en-US" sz="3200" dirty="0" smtClean="0"/>
              <a:t>, 2012</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5"/>
          <p:cNvSpPr>
            <a:spLocks noGrp="1"/>
          </p:cNvSpPr>
          <p:nvPr>
            <p:ph type="dt" sz="half" idx="10"/>
          </p:nvPr>
        </p:nvSpPr>
        <p:spPr/>
        <p:txBody>
          <a:bodyPr/>
          <a:lstStyle/>
          <a:p>
            <a:r>
              <a:rPr lang="en-US"/>
              <a:t>Sept 28-29, 2005</a:t>
            </a:r>
          </a:p>
        </p:txBody>
      </p:sp>
      <p:sp>
        <p:nvSpPr>
          <p:cNvPr id="23" name="Slide Number Placeholder 7"/>
          <p:cNvSpPr>
            <a:spLocks noGrp="1"/>
          </p:cNvSpPr>
          <p:nvPr>
            <p:ph type="sldNum" sz="quarter" idx="12"/>
          </p:nvPr>
        </p:nvSpPr>
        <p:spPr/>
        <p:txBody>
          <a:bodyPr/>
          <a:lstStyle/>
          <a:p>
            <a:fld id="{B74EC856-EBD7-481E-8B62-054846487509}" type="slidenum">
              <a:rPr lang="en-US"/>
              <a:pPr/>
              <a:t>10</a:t>
            </a:fld>
            <a:endParaRPr lang="en-US"/>
          </a:p>
        </p:txBody>
      </p:sp>
      <p:sp>
        <p:nvSpPr>
          <p:cNvPr id="9218" name="Rectangle 2"/>
          <p:cNvSpPr>
            <a:spLocks noGrp="1" noChangeArrowheads="1"/>
          </p:cNvSpPr>
          <p:nvPr>
            <p:ph type="title"/>
          </p:nvPr>
        </p:nvSpPr>
        <p:spPr/>
        <p:txBody>
          <a:bodyPr/>
          <a:lstStyle/>
          <a:p>
            <a:r>
              <a:rPr lang="en-US"/>
              <a:t>                                  : The Yukawa Part</a:t>
            </a:r>
          </a:p>
        </p:txBody>
      </p:sp>
      <p:graphicFrame>
        <p:nvGraphicFramePr>
          <p:cNvPr id="9234" name="Object 18"/>
          <p:cNvGraphicFramePr>
            <a:graphicFrameLocks noChangeAspect="1"/>
          </p:cNvGraphicFramePr>
          <p:nvPr>
            <p:ph sz="half" idx="1"/>
          </p:nvPr>
        </p:nvGraphicFramePr>
        <p:xfrm>
          <a:off x="228600" y="85725"/>
          <a:ext cx="4419600" cy="600075"/>
        </p:xfrm>
        <a:graphic>
          <a:graphicData uri="http://schemas.openxmlformats.org/presentationml/2006/ole">
            <p:oleObj spid="_x0000_s126978" name="Equation" r:id="rId4" imgW="1777680" imgH="241200" progId="Equation.DSMT4">
              <p:embed/>
            </p:oleObj>
          </a:graphicData>
        </a:graphic>
      </p:graphicFrame>
      <p:graphicFrame>
        <p:nvGraphicFramePr>
          <p:cNvPr id="9241" name="Object 25"/>
          <p:cNvGraphicFramePr>
            <a:graphicFrameLocks noChangeAspect="1"/>
          </p:cNvGraphicFramePr>
          <p:nvPr>
            <p:ph sz="quarter" idx="2"/>
          </p:nvPr>
        </p:nvGraphicFramePr>
        <p:xfrm>
          <a:off x="990600" y="5562600"/>
          <a:ext cx="2514600" cy="558800"/>
        </p:xfrm>
        <a:graphic>
          <a:graphicData uri="http://schemas.openxmlformats.org/presentationml/2006/ole">
            <p:oleObj spid="_x0000_s126979" name="Equation" r:id="rId5" imgW="1143000" imgH="253800" progId="Equation.DSMT4">
              <p:embed/>
            </p:oleObj>
          </a:graphicData>
        </a:graphic>
      </p:graphicFrame>
      <p:sp>
        <p:nvSpPr>
          <p:cNvPr id="9221" name="Text Box 5"/>
          <p:cNvSpPr txBox="1">
            <a:spLocks noChangeArrowheads="1"/>
          </p:cNvSpPr>
          <p:nvPr/>
        </p:nvSpPr>
        <p:spPr bwMode="auto">
          <a:xfrm>
            <a:off x="533400" y="1000108"/>
            <a:ext cx="6645275" cy="707886"/>
          </a:xfrm>
          <a:prstGeom prst="rect">
            <a:avLst/>
          </a:prstGeom>
          <a:noFill/>
          <a:ln w="9525">
            <a:noFill/>
            <a:miter lim="800000"/>
            <a:headEnd/>
            <a:tailEnd/>
          </a:ln>
          <a:effectLst/>
        </p:spPr>
        <p:txBody>
          <a:bodyPr>
            <a:spAutoFit/>
          </a:bodyPr>
          <a:lstStyle/>
          <a:p>
            <a:r>
              <a:rPr lang="en-US" sz="2000" dirty="0">
                <a:solidFill>
                  <a:srgbClr val="000099"/>
                </a:solidFill>
              </a:rPr>
              <a:t>Since we have a Higgs field we can add (ad-hoc) interactions between </a:t>
            </a:r>
            <a:r>
              <a:rPr lang="en-US" sz="2000" dirty="0">
                <a:solidFill>
                  <a:srgbClr val="000099"/>
                </a:solidFill>
                <a:latin typeface="Symbol" pitchFamily="18" charset="2"/>
              </a:rPr>
              <a:t>f </a:t>
            </a:r>
            <a:r>
              <a:rPr lang="en-US" sz="2000" dirty="0">
                <a:solidFill>
                  <a:srgbClr val="000099"/>
                </a:solidFill>
              </a:rPr>
              <a:t>and the fermions in a gauge invariant way.</a:t>
            </a:r>
          </a:p>
        </p:txBody>
      </p:sp>
      <p:graphicFrame>
        <p:nvGraphicFramePr>
          <p:cNvPr id="9226" name="Object 10"/>
          <p:cNvGraphicFramePr>
            <a:graphicFrameLocks noChangeAspect="1"/>
          </p:cNvGraphicFramePr>
          <p:nvPr/>
        </p:nvGraphicFramePr>
        <p:xfrm>
          <a:off x="1006475" y="2249488"/>
          <a:ext cx="6076950" cy="738187"/>
        </p:xfrm>
        <a:graphic>
          <a:graphicData uri="http://schemas.openxmlformats.org/presentationml/2006/ole">
            <p:oleObj spid="_x0000_s126980" name="Equation" r:id="rId6" imgW="2197080" imgH="304560" progId="Equation.DSMT4">
              <p:embed/>
            </p:oleObj>
          </a:graphicData>
        </a:graphic>
      </p:graphicFrame>
      <p:sp>
        <p:nvSpPr>
          <p:cNvPr id="9228" name="Line 12"/>
          <p:cNvSpPr>
            <a:spLocks noChangeShapeType="1"/>
          </p:cNvSpPr>
          <p:nvPr/>
        </p:nvSpPr>
        <p:spPr bwMode="auto">
          <a:xfrm flipH="1">
            <a:off x="6781800" y="2133600"/>
            <a:ext cx="381000" cy="304800"/>
          </a:xfrm>
          <a:prstGeom prst="line">
            <a:avLst/>
          </a:prstGeom>
          <a:noFill/>
          <a:ln w="9525">
            <a:solidFill>
              <a:schemeClr val="tx1"/>
            </a:solidFill>
            <a:round/>
            <a:headEnd/>
            <a:tailEnd type="triangle" w="med" len="med"/>
          </a:ln>
          <a:effectLst/>
        </p:spPr>
        <p:txBody>
          <a:bodyPr/>
          <a:lstStyle/>
          <a:p>
            <a:endParaRPr lang="nl-NL"/>
          </a:p>
        </p:txBody>
      </p:sp>
      <p:sp>
        <p:nvSpPr>
          <p:cNvPr id="9229" name="Text Box 13"/>
          <p:cNvSpPr txBox="1">
            <a:spLocks noChangeArrowheads="1"/>
          </p:cNvSpPr>
          <p:nvPr/>
        </p:nvSpPr>
        <p:spPr bwMode="auto">
          <a:xfrm>
            <a:off x="7239000" y="1828800"/>
            <a:ext cx="1455738" cy="553998"/>
          </a:xfrm>
          <a:prstGeom prst="rect">
            <a:avLst/>
          </a:prstGeom>
          <a:noFill/>
          <a:ln w="9525">
            <a:noFill/>
            <a:miter lim="800000"/>
            <a:headEnd/>
            <a:tailEnd/>
          </a:ln>
          <a:effectLst/>
        </p:spPr>
        <p:txBody>
          <a:bodyPr>
            <a:spAutoFit/>
          </a:bodyPr>
          <a:lstStyle/>
          <a:p>
            <a:r>
              <a:rPr lang="en-US" sz="1600" dirty="0">
                <a:latin typeface="ScriptC" pitchFamily="2" charset="0"/>
              </a:rPr>
              <a:t>L</a:t>
            </a:r>
            <a:r>
              <a:rPr lang="en-US" sz="1400" dirty="0"/>
              <a:t> must be Her-</a:t>
            </a:r>
          </a:p>
          <a:p>
            <a:r>
              <a:rPr lang="en-US" sz="1400" dirty="0" err="1"/>
              <a:t>mitian</a:t>
            </a:r>
            <a:r>
              <a:rPr lang="en-US" sz="1400" dirty="0"/>
              <a:t> (unitary)</a:t>
            </a:r>
          </a:p>
        </p:txBody>
      </p:sp>
      <p:graphicFrame>
        <p:nvGraphicFramePr>
          <p:cNvPr id="9232" name="Object 16"/>
          <p:cNvGraphicFramePr>
            <a:graphicFrameLocks noChangeAspect="1"/>
          </p:cNvGraphicFramePr>
          <p:nvPr/>
        </p:nvGraphicFramePr>
        <p:xfrm>
          <a:off x="2514600" y="3200400"/>
          <a:ext cx="5608638" cy="1673225"/>
        </p:xfrm>
        <a:graphic>
          <a:graphicData uri="http://schemas.openxmlformats.org/presentationml/2006/ole">
            <p:oleObj spid="_x0000_s126981" name="Equation" r:id="rId7" imgW="2298600" imgH="685800" progId="Equation.DSMT4">
              <p:embed/>
            </p:oleObj>
          </a:graphicData>
        </a:graphic>
      </p:graphicFrame>
      <p:sp>
        <p:nvSpPr>
          <p:cNvPr id="9233" name="Text Box 17"/>
          <p:cNvSpPr txBox="1">
            <a:spLocks noChangeArrowheads="1"/>
          </p:cNvSpPr>
          <p:nvPr/>
        </p:nvSpPr>
        <p:spPr bwMode="auto">
          <a:xfrm>
            <a:off x="685800" y="1905000"/>
            <a:ext cx="1513363" cy="400110"/>
          </a:xfrm>
          <a:prstGeom prst="rect">
            <a:avLst/>
          </a:prstGeom>
          <a:noFill/>
          <a:ln w="9525" algn="ctr">
            <a:noFill/>
            <a:miter lim="800000"/>
            <a:headEnd/>
            <a:tailEnd/>
          </a:ln>
          <a:effectLst/>
        </p:spPr>
        <p:txBody>
          <a:bodyPr wrap="none">
            <a:spAutoFit/>
          </a:bodyPr>
          <a:lstStyle/>
          <a:p>
            <a:r>
              <a:rPr lang="en-US" sz="2000" dirty="0"/>
              <a:t>The result is:</a:t>
            </a:r>
          </a:p>
        </p:txBody>
      </p:sp>
      <p:sp>
        <p:nvSpPr>
          <p:cNvPr id="9243" name="Text Box 27"/>
          <p:cNvSpPr txBox="1">
            <a:spLocks noChangeArrowheads="1"/>
          </p:cNvSpPr>
          <p:nvPr/>
        </p:nvSpPr>
        <p:spPr bwMode="auto">
          <a:xfrm>
            <a:off x="4191000" y="5638800"/>
            <a:ext cx="4495800" cy="1015663"/>
          </a:xfrm>
          <a:prstGeom prst="rect">
            <a:avLst/>
          </a:prstGeom>
          <a:noFill/>
          <a:ln w="9525" algn="ctr">
            <a:noFill/>
            <a:miter lim="800000"/>
            <a:headEnd/>
            <a:tailEnd/>
          </a:ln>
          <a:effectLst/>
        </p:spPr>
        <p:txBody>
          <a:bodyPr>
            <a:spAutoFit/>
          </a:bodyPr>
          <a:lstStyle/>
          <a:p>
            <a:r>
              <a:rPr lang="en-US" sz="2000" dirty="0"/>
              <a:t>are arbitrary complex matrices which operate in family space (3x3)</a:t>
            </a:r>
          </a:p>
          <a:p>
            <a:r>
              <a:rPr lang="en-US" sz="2000" dirty="0"/>
              <a:t>=&gt; </a:t>
            </a:r>
            <a:r>
              <a:rPr lang="en-US" sz="2000" dirty="0" err="1"/>
              <a:t>Flavour</a:t>
            </a:r>
            <a:r>
              <a:rPr lang="en-US" sz="2000" dirty="0"/>
              <a:t> physics!</a:t>
            </a:r>
          </a:p>
        </p:txBody>
      </p:sp>
      <p:sp>
        <p:nvSpPr>
          <p:cNvPr id="9244" name="Line 28"/>
          <p:cNvSpPr>
            <a:spLocks noChangeShapeType="1"/>
          </p:cNvSpPr>
          <p:nvPr/>
        </p:nvSpPr>
        <p:spPr bwMode="auto">
          <a:xfrm>
            <a:off x="3810000" y="2362200"/>
            <a:ext cx="0" cy="0"/>
          </a:xfrm>
          <a:prstGeom prst="line">
            <a:avLst/>
          </a:prstGeom>
          <a:noFill/>
          <a:ln w="9525">
            <a:solidFill>
              <a:schemeClr val="tx1"/>
            </a:solidFill>
            <a:round/>
            <a:headEnd/>
            <a:tailEnd type="triangle" w="med" len="med"/>
          </a:ln>
          <a:effectLst/>
        </p:spPr>
        <p:txBody>
          <a:bodyPr wrap="none">
            <a:spAutoFit/>
          </a:bodyPr>
          <a:lstStyle/>
          <a:p>
            <a:endParaRPr lang="nl-NL"/>
          </a:p>
        </p:txBody>
      </p:sp>
      <p:sp>
        <p:nvSpPr>
          <p:cNvPr id="9245" name="Line 29"/>
          <p:cNvSpPr>
            <a:spLocks noChangeShapeType="1"/>
          </p:cNvSpPr>
          <p:nvPr/>
        </p:nvSpPr>
        <p:spPr bwMode="auto">
          <a:xfrm flipH="1">
            <a:off x="3657600" y="2057400"/>
            <a:ext cx="152400" cy="228600"/>
          </a:xfrm>
          <a:prstGeom prst="line">
            <a:avLst/>
          </a:prstGeom>
          <a:noFill/>
          <a:ln w="9525">
            <a:solidFill>
              <a:schemeClr val="tx1"/>
            </a:solidFill>
            <a:round/>
            <a:headEnd/>
            <a:tailEnd type="triangle" w="med" len="med"/>
          </a:ln>
          <a:effectLst/>
        </p:spPr>
        <p:txBody>
          <a:bodyPr wrap="none">
            <a:spAutoFit/>
          </a:bodyPr>
          <a:lstStyle/>
          <a:p>
            <a:endParaRPr lang="nl-NL"/>
          </a:p>
        </p:txBody>
      </p:sp>
      <p:sp>
        <p:nvSpPr>
          <p:cNvPr id="9246" name="Line 30"/>
          <p:cNvSpPr>
            <a:spLocks noChangeShapeType="1"/>
          </p:cNvSpPr>
          <p:nvPr/>
        </p:nvSpPr>
        <p:spPr bwMode="auto">
          <a:xfrm flipH="1">
            <a:off x="4876800" y="2133600"/>
            <a:ext cx="152400" cy="228600"/>
          </a:xfrm>
          <a:prstGeom prst="line">
            <a:avLst/>
          </a:prstGeom>
          <a:noFill/>
          <a:ln w="9525">
            <a:solidFill>
              <a:schemeClr val="tx1"/>
            </a:solidFill>
            <a:round/>
            <a:headEnd/>
            <a:tailEnd type="triangle" w="med" len="med"/>
          </a:ln>
          <a:effectLst/>
        </p:spPr>
        <p:txBody>
          <a:bodyPr wrap="none">
            <a:spAutoFit/>
          </a:bodyPr>
          <a:lstStyle/>
          <a:p>
            <a:endParaRPr lang="nl-NL"/>
          </a:p>
        </p:txBody>
      </p:sp>
      <p:sp>
        <p:nvSpPr>
          <p:cNvPr id="9250" name="Line 34"/>
          <p:cNvSpPr>
            <a:spLocks noChangeShapeType="1"/>
          </p:cNvSpPr>
          <p:nvPr/>
        </p:nvSpPr>
        <p:spPr bwMode="auto">
          <a:xfrm>
            <a:off x="4191000" y="2057400"/>
            <a:ext cx="0" cy="304800"/>
          </a:xfrm>
          <a:prstGeom prst="line">
            <a:avLst/>
          </a:prstGeom>
          <a:noFill/>
          <a:ln w="9525">
            <a:solidFill>
              <a:schemeClr val="tx1"/>
            </a:solidFill>
            <a:round/>
            <a:headEnd/>
            <a:tailEnd type="triangle" w="med" len="med"/>
          </a:ln>
          <a:effectLst/>
        </p:spPr>
        <p:txBody>
          <a:bodyPr wrap="none">
            <a:spAutoFit/>
          </a:bodyPr>
          <a:lstStyle/>
          <a:p>
            <a:endParaRPr lang="nl-NL"/>
          </a:p>
        </p:txBody>
      </p:sp>
      <p:sp>
        <p:nvSpPr>
          <p:cNvPr id="9251" name="Text Box 35"/>
          <p:cNvSpPr txBox="1">
            <a:spLocks noChangeArrowheads="1"/>
          </p:cNvSpPr>
          <p:nvPr/>
        </p:nvSpPr>
        <p:spPr bwMode="auto">
          <a:xfrm>
            <a:off x="3641725" y="1785938"/>
            <a:ext cx="824906" cy="307777"/>
          </a:xfrm>
          <a:prstGeom prst="rect">
            <a:avLst/>
          </a:prstGeom>
          <a:noFill/>
          <a:ln w="9525" algn="ctr">
            <a:noFill/>
            <a:miter lim="800000"/>
            <a:headEnd/>
            <a:tailEnd/>
          </a:ln>
          <a:effectLst/>
        </p:spPr>
        <p:txBody>
          <a:bodyPr wrap="none">
            <a:spAutoFit/>
          </a:bodyPr>
          <a:lstStyle/>
          <a:p>
            <a:r>
              <a:rPr lang="en-US" sz="1400" dirty="0"/>
              <a:t>doublets</a:t>
            </a:r>
          </a:p>
        </p:txBody>
      </p:sp>
      <p:sp>
        <p:nvSpPr>
          <p:cNvPr id="9252" name="Text Box 36"/>
          <p:cNvSpPr txBox="1">
            <a:spLocks noChangeArrowheads="1"/>
          </p:cNvSpPr>
          <p:nvPr/>
        </p:nvSpPr>
        <p:spPr bwMode="auto">
          <a:xfrm>
            <a:off x="4876800" y="1905000"/>
            <a:ext cx="667812" cy="307777"/>
          </a:xfrm>
          <a:prstGeom prst="rect">
            <a:avLst/>
          </a:prstGeom>
          <a:noFill/>
          <a:ln w="9525" algn="ctr">
            <a:noFill/>
            <a:miter lim="800000"/>
            <a:headEnd/>
            <a:tailEnd/>
          </a:ln>
          <a:effectLst/>
        </p:spPr>
        <p:txBody>
          <a:bodyPr wrap="none">
            <a:spAutoFit/>
          </a:bodyPr>
          <a:lstStyle/>
          <a:p>
            <a:r>
              <a:rPr lang="en-US" sz="1400" dirty="0"/>
              <a:t>singlet</a:t>
            </a:r>
          </a:p>
        </p:txBody>
      </p:sp>
      <p:graphicFrame>
        <p:nvGraphicFramePr>
          <p:cNvPr id="9253" name="Object 37"/>
          <p:cNvGraphicFramePr>
            <a:graphicFrameLocks noChangeAspect="1"/>
          </p:cNvGraphicFramePr>
          <p:nvPr>
            <p:ph sz="quarter" idx="3"/>
          </p:nvPr>
        </p:nvGraphicFramePr>
        <p:xfrm>
          <a:off x="6553200" y="4619625"/>
          <a:ext cx="2438400" cy="558800"/>
        </p:xfrm>
        <a:graphic>
          <a:graphicData uri="http://schemas.openxmlformats.org/presentationml/2006/ole">
            <p:oleObj spid="_x0000_s126982" name="Equation" r:id="rId8" imgW="2108160" imgH="482400" progId="Equation.DSMT4">
              <p:embed/>
            </p:oleObj>
          </a:graphicData>
        </a:graphic>
      </p:graphicFrame>
      <p:sp>
        <p:nvSpPr>
          <p:cNvPr id="9255" name="Text Box 39"/>
          <p:cNvSpPr txBox="1">
            <a:spLocks noChangeArrowheads="1"/>
          </p:cNvSpPr>
          <p:nvPr/>
        </p:nvSpPr>
        <p:spPr bwMode="auto">
          <a:xfrm>
            <a:off x="6000760" y="4764297"/>
            <a:ext cx="762000" cy="307777"/>
          </a:xfrm>
          <a:prstGeom prst="rect">
            <a:avLst/>
          </a:prstGeom>
          <a:noFill/>
          <a:ln w="9525" algn="ctr">
            <a:noFill/>
            <a:miter lim="800000"/>
            <a:headEnd/>
            <a:tailEnd/>
          </a:ln>
          <a:effectLst/>
        </p:spPr>
        <p:txBody>
          <a:bodyPr>
            <a:spAutoFit/>
          </a:bodyPr>
          <a:lstStyle/>
          <a:p>
            <a:pPr>
              <a:spcBef>
                <a:spcPct val="50000"/>
              </a:spcBef>
            </a:pPr>
            <a:r>
              <a:rPr lang="en-US" sz="1400" dirty="0"/>
              <a:t>With</a:t>
            </a:r>
            <a:r>
              <a:rPr lang="en-US" sz="1200" dirty="0"/>
              <a:t>:</a:t>
            </a:r>
          </a:p>
        </p:txBody>
      </p:sp>
      <p:sp>
        <p:nvSpPr>
          <p:cNvPr id="9256" name="Text Box 40"/>
          <p:cNvSpPr txBox="1">
            <a:spLocks noChangeArrowheads="1"/>
          </p:cNvSpPr>
          <p:nvPr/>
        </p:nvSpPr>
        <p:spPr bwMode="auto">
          <a:xfrm>
            <a:off x="5966487" y="5000636"/>
            <a:ext cx="3106107" cy="523220"/>
          </a:xfrm>
          <a:prstGeom prst="rect">
            <a:avLst/>
          </a:prstGeom>
          <a:noFill/>
          <a:ln w="9525" algn="ctr">
            <a:noFill/>
            <a:miter lim="800000"/>
            <a:headEnd/>
            <a:tailEnd/>
          </a:ln>
          <a:effectLst/>
        </p:spPr>
        <p:txBody>
          <a:bodyPr wrap="none">
            <a:spAutoFit/>
          </a:bodyPr>
          <a:lstStyle/>
          <a:p>
            <a:r>
              <a:rPr lang="en-US" sz="1400" dirty="0"/>
              <a:t>(The </a:t>
            </a:r>
            <a:r>
              <a:rPr lang="en-US" sz="1400" dirty="0" smtClean="0"/>
              <a:t>C-conjugate </a:t>
            </a:r>
            <a:r>
              <a:rPr lang="en-US" sz="1400" dirty="0"/>
              <a:t>of </a:t>
            </a:r>
            <a:r>
              <a:rPr lang="en-US" sz="1400" dirty="0">
                <a:latin typeface="Symbol" pitchFamily="18" charset="2"/>
              </a:rPr>
              <a:t>f </a:t>
            </a:r>
          </a:p>
          <a:p>
            <a:r>
              <a:rPr lang="en-US" sz="1400" dirty="0"/>
              <a:t> To be manifestly invariant under SU(2)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Sept 28-29, 2005</a:t>
            </a:r>
          </a:p>
        </p:txBody>
      </p:sp>
      <p:sp>
        <p:nvSpPr>
          <p:cNvPr id="11" name="Slide Number Placeholder 5"/>
          <p:cNvSpPr>
            <a:spLocks noGrp="1"/>
          </p:cNvSpPr>
          <p:nvPr>
            <p:ph type="sldNum" sz="quarter" idx="12"/>
          </p:nvPr>
        </p:nvSpPr>
        <p:spPr/>
        <p:txBody>
          <a:bodyPr/>
          <a:lstStyle/>
          <a:p>
            <a:fld id="{0ABCAEB6-5C5C-4BAE-8CA4-283C6AD0B606}" type="slidenum">
              <a:rPr lang="en-US"/>
              <a:pPr/>
              <a:t>11</a:t>
            </a:fld>
            <a:endParaRPr lang="en-US"/>
          </a:p>
        </p:txBody>
      </p:sp>
      <p:sp>
        <p:nvSpPr>
          <p:cNvPr id="558082" name="Rectangle 2"/>
          <p:cNvSpPr>
            <a:spLocks noGrp="1" noChangeArrowheads="1"/>
          </p:cNvSpPr>
          <p:nvPr>
            <p:ph type="title"/>
          </p:nvPr>
        </p:nvSpPr>
        <p:spPr/>
        <p:txBody>
          <a:bodyPr/>
          <a:lstStyle/>
          <a:p>
            <a:r>
              <a:rPr lang="en-US"/>
              <a:t>                                  : The Yukawa Part</a:t>
            </a:r>
          </a:p>
        </p:txBody>
      </p:sp>
      <p:graphicFrame>
        <p:nvGraphicFramePr>
          <p:cNvPr id="558083" name="Object 3"/>
          <p:cNvGraphicFramePr>
            <a:graphicFrameLocks noChangeAspect="1"/>
          </p:cNvGraphicFramePr>
          <p:nvPr/>
        </p:nvGraphicFramePr>
        <p:xfrm>
          <a:off x="928662" y="2571744"/>
          <a:ext cx="7134225" cy="2900363"/>
        </p:xfrm>
        <a:graphic>
          <a:graphicData uri="http://schemas.openxmlformats.org/presentationml/2006/ole">
            <p:oleObj spid="_x0000_s780290" name="Equation" r:id="rId4" imgW="3873240" imgH="1574640" progId="Equation.DSMT4">
              <p:embed/>
            </p:oleObj>
          </a:graphicData>
        </a:graphic>
      </p:graphicFrame>
      <p:sp>
        <p:nvSpPr>
          <p:cNvPr id="558084" name="Text Box 4"/>
          <p:cNvSpPr txBox="1">
            <a:spLocks noChangeArrowheads="1"/>
          </p:cNvSpPr>
          <p:nvPr/>
        </p:nvSpPr>
        <p:spPr bwMode="auto">
          <a:xfrm>
            <a:off x="762000" y="1219200"/>
            <a:ext cx="3436582" cy="400110"/>
          </a:xfrm>
          <a:prstGeom prst="rect">
            <a:avLst/>
          </a:prstGeom>
          <a:noFill/>
          <a:ln w="9525">
            <a:noFill/>
            <a:miter lim="800000"/>
            <a:headEnd/>
            <a:tailEnd/>
          </a:ln>
          <a:effectLst/>
        </p:spPr>
        <p:txBody>
          <a:bodyPr wrap="none">
            <a:spAutoFit/>
          </a:bodyPr>
          <a:lstStyle/>
          <a:p>
            <a:r>
              <a:rPr lang="en-US" sz="2000" dirty="0">
                <a:solidFill>
                  <a:srgbClr val="000099"/>
                </a:solidFill>
              </a:rPr>
              <a:t>Writing the first term explicitly:</a:t>
            </a:r>
          </a:p>
        </p:txBody>
      </p:sp>
      <p:graphicFrame>
        <p:nvGraphicFramePr>
          <p:cNvPr id="558085" name="Object 5"/>
          <p:cNvGraphicFramePr>
            <a:graphicFrameLocks noChangeAspect="1"/>
          </p:cNvGraphicFramePr>
          <p:nvPr/>
        </p:nvGraphicFramePr>
        <p:xfrm>
          <a:off x="1143000" y="1600200"/>
          <a:ext cx="2667000" cy="881063"/>
        </p:xfrm>
        <a:graphic>
          <a:graphicData uri="http://schemas.openxmlformats.org/presentationml/2006/ole">
            <p:oleObj spid="_x0000_s780291" name="Equation" r:id="rId5" imgW="1536480" imgH="507960" progId="Equation.DSMT4">
              <p:embed/>
            </p:oleObj>
          </a:graphicData>
        </a:graphic>
      </p:graphicFrame>
      <p:graphicFrame>
        <p:nvGraphicFramePr>
          <p:cNvPr id="558086" name="Object 6"/>
          <p:cNvGraphicFramePr>
            <a:graphicFrameLocks noChangeAspect="1"/>
          </p:cNvGraphicFramePr>
          <p:nvPr>
            <p:ph idx="1"/>
          </p:nvPr>
        </p:nvGraphicFramePr>
        <p:xfrm>
          <a:off x="228600" y="74613"/>
          <a:ext cx="4495800" cy="611187"/>
        </p:xfrm>
        <a:graphic>
          <a:graphicData uri="http://schemas.openxmlformats.org/presentationml/2006/ole">
            <p:oleObj spid="_x0000_s780292" name="Equation" r:id="rId6" imgW="1777680" imgH="241200" progId="Equation.DSMT4">
              <p:embed/>
            </p:oleObj>
          </a:graphicData>
        </a:graphic>
      </p:graphicFrame>
      <p:pic>
        <p:nvPicPr>
          <p:cNvPr id="558088" name="Picture 8" descr="yukawa"/>
          <p:cNvPicPr>
            <a:picLocks noChangeAspect="1" noChangeArrowheads="1"/>
          </p:cNvPicPr>
          <p:nvPr/>
        </p:nvPicPr>
        <p:blipFill>
          <a:blip r:embed="rId7" cstate="print"/>
          <a:srcRect/>
          <a:stretch>
            <a:fillRect/>
          </a:stretch>
        </p:blipFill>
        <p:spPr bwMode="auto">
          <a:xfrm>
            <a:off x="7207250" y="838200"/>
            <a:ext cx="1352550" cy="1676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71472" y="2786058"/>
            <a:ext cx="5214974" cy="3429024"/>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CC66"/>
              </a:solidFill>
            </a:endParaRPr>
          </a:p>
        </p:txBody>
      </p:sp>
      <p:sp>
        <p:nvSpPr>
          <p:cNvPr id="16" name="Date Placeholder 6"/>
          <p:cNvSpPr>
            <a:spLocks noGrp="1"/>
          </p:cNvSpPr>
          <p:nvPr>
            <p:ph type="dt" sz="half" idx="10"/>
          </p:nvPr>
        </p:nvSpPr>
        <p:spPr/>
        <p:txBody>
          <a:bodyPr/>
          <a:lstStyle/>
          <a:p>
            <a:r>
              <a:rPr lang="en-US"/>
              <a:t>Sept 28-29, 2005</a:t>
            </a:r>
          </a:p>
        </p:txBody>
      </p:sp>
      <p:sp>
        <p:nvSpPr>
          <p:cNvPr id="18" name="Slide Number Placeholder 8"/>
          <p:cNvSpPr>
            <a:spLocks noGrp="1"/>
          </p:cNvSpPr>
          <p:nvPr>
            <p:ph type="sldNum" sz="quarter" idx="12"/>
          </p:nvPr>
        </p:nvSpPr>
        <p:spPr/>
        <p:txBody>
          <a:bodyPr/>
          <a:lstStyle/>
          <a:p>
            <a:fld id="{F12FCBC0-727C-4971-8A82-F064396B448D}" type="slidenum">
              <a:rPr lang="en-US"/>
              <a:pPr/>
              <a:t>12</a:t>
            </a:fld>
            <a:endParaRPr lang="en-US"/>
          </a:p>
        </p:txBody>
      </p:sp>
      <p:sp>
        <p:nvSpPr>
          <p:cNvPr id="61456" name="Rectangle 16"/>
          <p:cNvSpPr>
            <a:spLocks noGrp="1" noChangeArrowheads="1"/>
          </p:cNvSpPr>
          <p:nvPr>
            <p:ph type="title" sz="quarter"/>
          </p:nvPr>
        </p:nvSpPr>
        <p:spPr/>
        <p:txBody>
          <a:bodyPr/>
          <a:lstStyle/>
          <a:p>
            <a:r>
              <a:rPr lang="en-US"/>
              <a:t>                                    : The Yukawa Part</a:t>
            </a:r>
          </a:p>
        </p:txBody>
      </p:sp>
      <p:graphicFrame>
        <p:nvGraphicFramePr>
          <p:cNvPr id="61446" name="Object 6"/>
          <p:cNvGraphicFramePr>
            <a:graphicFrameLocks noChangeAspect="1"/>
          </p:cNvGraphicFramePr>
          <p:nvPr>
            <p:ph sz="quarter" idx="1"/>
          </p:nvPr>
        </p:nvGraphicFramePr>
        <p:xfrm>
          <a:off x="1371600" y="3962400"/>
          <a:ext cx="3581400" cy="561975"/>
        </p:xfrm>
        <a:graphic>
          <a:graphicData uri="http://schemas.openxmlformats.org/presentationml/2006/ole">
            <p:oleObj spid="_x0000_s781314" name="Equation" r:id="rId4" imgW="1701720" imgH="266400" progId="Equation.DSMT4">
              <p:embed/>
            </p:oleObj>
          </a:graphicData>
        </a:graphic>
      </p:graphicFrame>
      <p:graphicFrame>
        <p:nvGraphicFramePr>
          <p:cNvPr id="61450" name="Object 10"/>
          <p:cNvGraphicFramePr>
            <a:graphicFrameLocks noChangeAspect="1"/>
          </p:cNvGraphicFramePr>
          <p:nvPr>
            <p:ph sz="quarter" idx="2"/>
          </p:nvPr>
        </p:nvGraphicFramePr>
        <p:xfrm>
          <a:off x="1600200" y="5105400"/>
          <a:ext cx="3124200" cy="560388"/>
        </p:xfrm>
        <a:graphic>
          <a:graphicData uri="http://schemas.openxmlformats.org/presentationml/2006/ole">
            <p:oleObj spid="_x0000_s781315" name="Equation" r:id="rId5" imgW="1485720" imgH="266400" progId="Equation.DSMT4">
              <p:embed/>
            </p:oleObj>
          </a:graphicData>
        </a:graphic>
      </p:graphicFrame>
      <p:graphicFrame>
        <p:nvGraphicFramePr>
          <p:cNvPr id="61455" name="Object 15"/>
          <p:cNvGraphicFramePr>
            <a:graphicFrameLocks noChangeAspect="1"/>
          </p:cNvGraphicFramePr>
          <p:nvPr>
            <p:ph sz="quarter" idx="3"/>
          </p:nvPr>
        </p:nvGraphicFramePr>
        <p:xfrm>
          <a:off x="381000" y="76200"/>
          <a:ext cx="4343400" cy="588963"/>
        </p:xfrm>
        <a:graphic>
          <a:graphicData uri="http://schemas.openxmlformats.org/presentationml/2006/ole">
            <p:oleObj spid="_x0000_s781316" name="Equation" r:id="rId6" imgW="1777680" imgH="241200" progId="Equation.DSMT4">
              <p:embed/>
            </p:oleObj>
          </a:graphicData>
        </a:graphic>
      </p:graphicFrame>
      <p:sp>
        <p:nvSpPr>
          <p:cNvPr id="61444" name="Text Box 4"/>
          <p:cNvSpPr txBox="1">
            <a:spLocks noChangeArrowheads="1"/>
          </p:cNvSpPr>
          <p:nvPr/>
        </p:nvSpPr>
        <p:spPr bwMode="auto">
          <a:xfrm>
            <a:off x="685800" y="2819400"/>
            <a:ext cx="2525307" cy="646331"/>
          </a:xfrm>
          <a:prstGeom prst="rect">
            <a:avLst/>
          </a:prstGeom>
          <a:noFill/>
          <a:ln w="9525" algn="ctr">
            <a:noFill/>
            <a:miter lim="800000"/>
            <a:headEnd/>
            <a:tailEnd/>
          </a:ln>
          <a:effectLst/>
        </p:spPr>
        <p:txBody>
          <a:bodyPr wrap="none">
            <a:spAutoFit/>
          </a:bodyPr>
          <a:lstStyle/>
          <a:p>
            <a:r>
              <a:rPr lang="en-US" u="sng" dirty="0">
                <a:solidFill>
                  <a:srgbClr val="0033CC"/>
                </a:solidFill>
              </a:rPr>
              <a:t>Exercise</a:t>
            </a:r>
            <a:r>
              <a:rPr lang="en-US" dirty="0">
                <a:solidFill>
                  <a:srgbClr val="0033CC"/>
                </a:solidFill>
              </a:rPr>
              <a:t> (intuitive proof) </a:t>
            </a:r>
          </a:p>
          <a:p>
            <a:r>
              <a:rPr lang="en-US" dirty="0">
                <a:solidFill>
                  <a:srgbClr val="0033CC"/>
                </a:solidFill>
              </a:rPr>
              <a:t>Show that:</a:t>
            </a:r>
          </a:p>
        </p:txBody>
      </p:sp>
      <p:sp>
        <p:nvSpPr>
          <p:cNvPr id="61445" name="Text Box 5"/>
          <p:cNvSpPr txBox="1">
            <a:spLocks noChangeArrowheads="1"/>
          </p:cNvSpPr>
          <p:nvPr/>
        </p:nvSpPr>
        <p:spPr bwMode="auto">
          <a:xfrm>
            <a:off x="685800" y="3429000"/>
            <a:ext cx="5162550" cy="581025"/>
          </a:xfrm>
          <a:prstGeom prst="rect">
            <a:avLst/>
          </a:prstGeom>
          <a:noFill/>
          <a:ln w="9525" algn="ctr">
            <a:noFill/>
            <a:miter lim="800000"/>
            <a:headEnd/>
            <a:tailEnd/>
          </a:ln>
          <a:effectLst/>
        </p:spPr>
        <p:txBody>
          <a:bodyPr>
            <a:spAutoFit/>
          </a:bodyPr>
          <a:lstStyle/>
          <a:p>
            <a:pPr>
              <a:buFontTx/>
              <a:buChar char="•"/>
            </a:pPr>
            <a:r>
              <a:rPr lang="en-US" dirty="0"/>
              <a:t> The </a:t>
            </a:r>
            <a:r>
              <a:rPr lang="en-US" dirty="0" err="1"/>
              <a:t>hermiticity</a:t>
            </a:r>
            <a:r>
              <a:rPr lang="en-US" dirty="0"/>
              <a:t> of the </a:t>
            </a:r>
            <a:r>
              <a:rPr lang="en-US" dirty="0" err="1"/>
              <a:t>Lagrangian</a:t>
            </a:r>
            <a:r>
              <a:rPr lang="en-US" dirty="0"/>
              <a:t> implies that there are terms in pairs of the form:</a:t>
            </a:r>
          </a:p>
        </p:txBody>
      </p:sp>
      <p:sp>
        <p:nvSpPr>
          <p:cNvPr id="61449" name="Text Box 9"/>
          <p:cNvSpPr txBox="1">
            <a:spLocks noChangeArrowheads="1"/>
          </p:cNvSpPr>
          <p:nvPr/>
        </p:nvSpPr>
        <p:spPr bwMode="auto">
          <a:xfrm>
            <a:off x="685800" y="4724400"/>
            <a:ext cx="4141788" cy="336550"/>
          </a:xfrm>
          <a:prstGeom prst="rect">
            <a:avLst/>
          </a:prstGeom>
          <a:noFill/>
          <a:ln w="9525" algn="ctr">
            <a:noFill/>
            <a:miter lim="800000"/>
            <a:headEnd/>
            <a:tailEnd/>
          </a:ln>
          <a:effectLst/>
        </p:spPr>
        <p:txBody>
          <a:bodyPr wrap="none">
            <a:spAutoFit/>
          </a:bodyPr>
          <a:lstStyle/>
          <a:p>
            <a:pPr>
              <a:buFontTx/>
              <a:buChar char="•"/>
            </a:pPr>
            <a:r>
              <a:rPr lang="en-US" dirty="0"/>
              <a:t> However a transformation under CP gives:</a:t>
            </a:r>
          </a:p>
        </p:txBody>
      </p:sp>
      <p:sp>
        <p:nvSpPr>
          <p:cNvPr id="61453" name="Text Box 13"/>
          <p:cNvSpPr txBox="1">
            <a:spLocks noChangeArrowheads="1"/>
          </p:cNvSpPr>
          <p:nvPr/>
        </p:nvSpPr>
        <p:spPr bwMode="auto">
          <a:xfrm>
            <a:off x="685800" y="5791200"/>
            <a:ext cx="5071132" cy="461665"/>
          </a:xfrm>
          <a:prstGeom prst="rect">
            <a:avLst/>
          </a:prstGeom>
          <a:noFill/>
          <a:ln w="9525" algn="ctr">
            <a:noFill/>
            <a:miter lim="800000"/>
            <a:headEnd/>
            <a:tailEnd/>
          </a:ln>
          <a:effectLst/>
        </p:spPr>
        <p:txBody>
          <a:bodyPr wrap="none">
            <a:spAutoFit/>
          </a:bodyPr>
          <a:lstStyle/>
          <a:p>
            <a:r>
              <a:rPr lang="en-US" dirty="0"/>
              <a:t> and leaves the coefficients</a:t>
            </a:r>
            <a:r>
              <a:rPr lang="en-US" i="1" dirty="0">
                <a:latin typeface="Times New Roman" pitchFamily="18" charset="0"/>
              </a:rPr>
              <a:t> </a:t>
            </a:r>
            <a:r>
              <a:rPr lang="en-US" sz="2400" i="1" dirty="0" err="1">
                <a:solidFill>
                  <a:srgbClr val="FF00FF"/>
                </a:solidFill>
                <a:latin typeface="Times New Roman" pitchFamily="18" charset="0"/>
              </a:rPr>
              <a:t>Y</a:t>
            </a:r>
            <a:r>
              <a:rPr lang="en-US" sz="2400" i="1" baseline="-25000" dirty="0" err="1">
                <a:solidFill>
                  <a:srgbClr val="FF00FF"/>
                </a:solidFill>
                <a:latin typeface="Times New Roman" pitchFamily="18" charset="0"/>
              </a:rPr>
              <a:t>ij</a:t>
            </a:r>
            <a:r>
              <a:rPr lang="en-US" sz="2400" dirty="0"/>
              <a:t> </a:t>
            </a:r>
            <a:r>
              <a:rPr lang="en-US" dirty="0"/>
              <a:t> and  </a:t>
            </a:r>
            <a:r>
              <a:rPr lang="en-US" sz="2400" i="1" dirty="0" err="1">
                <a:solidFill>
                  <a:srgbClr val="FF00FF"/>
                </a:solidFill>
                <a:latin typeface="Times New Roman" pitchFamily="18" charset="0"/>
              </a:rPr>
              <a:t>Y</a:t>
            </a:r>
            <a:r>
              <a:rPr lang="en-US" sz="2400" i="1" baseline="-25000" dirty="0" err="1">
                <a:solidFill>
                  <a:srgbClr val="FF00FF"/>
                </a:solidFill>
                <a:latin typeface="Times New Roman" pitchFamily="18" charset="0"/>
              </a:rPr>
              <a:t>ij</a:t>
            </a:r>
            <a:r>
              <a:rPr lang="en-US" sz="2400" i="1" baseline="30000" dirty="0">
                <a:solidFill>
                  <a:srgbClr val="FF00FF"/>
                </a:solidFill>
                <a:latin typeface="Times New Roman" pitchFamily="18" charset="0"/>
              </a:rPr>
              <a:t>*</a:t>
            </a:r>
            <a:r>
              <a:rPr lang="en-US" i="1" baseline="30000" dirty="0">
                <a:latin typeface="Times New Roman" pitchFamily="18" charset="0"/>
              </a:rPr>
              <a:t> </a:t>
            </a:r>
            <a:r>
              <a:rPr lang="en-US" dirty="0"/>
              <a:t>unchanged</a:t>
            </a:r>
          </a:p>
        </p:txBody>
      </p:sp>
      <p:sp>
        <p:nvSpPr>
          <p:cNvPr id="61454" name="Text Box 14"/>
          <p:cNvSpPr txBox="1">
            <a:spLocks noChangeArrowheads="1"/>
          </p:cNvSpPr>
          <p:nvPr/>
        </p:nvSpPr>
        <p:spPr bwMode="auto">
          <a:xfrm>
            <a:off x="5943600" y="5334000"/>
            <a:ext cx="2971800" cy="830997"/>
          </a:xfrm>
          <a:prstGeom prst="rect">
            <a:avLst/>
          </a:prstGeom>
          <a:solidFill>
            <a:srgbClr val="FFFFCC"/>
          </a:solidFill>
          <a:ln w="9525" algn="ctr">
            <a:solidFill>
              <a:srgbClr val="008000"/>
            </a:solidFill>
            <a:miter lim="800000"/>
            <a:headEnd/>
            <a:tailEnd/>
          </a:ln>
          <a:effectLst/>
        </p:spPr>
        <p:txBody>
          <a:bodyPr>
            <a:spAutoFit/>
          </a:bodyPr>
          <a:lstStyle/>
          <a:p>
            <a:r>
              <a:rPr lang="en-US" sz="2000" dirty="0">
                <a:solidFill>
                  <a:srgbClr val="006600"/>
                </a:solidFill>
              </a:rPr>
              <a:t>CP is conserved in </a:t>
            </a:r>
            <a:r>
              <a:rPr lang="en-US" sz="2400" i="1" dirty="0" err="1">
                <a:solidFill>
                  <a:srgbClr val="006600"/>
                </a:solidFill>
                <a:latin typeface="ScriptC" pitchFamily="2" charset="0"/>
              </a:rPr>
              <a:t>L</a:t>
            </a:r>
            <a:r>
              <a:rPr lang="en-US" sz="2400" i="1" baseline="-25000" dirty="0" err="1">
                <a:solidFill>
                  <a:srgbClr val="006600"/>
                </a:solidFill>
                <a:latin typeface="Times New Roman" pitchFamily="18" charset="0"/>
              </a:rPr>
              <a:t>Yukawa</a:t>
            </a:r>
            <a:r>
              <a:rPr lang="en-US" sz="2400" dirty="0">
                <a:solidFill>
                  <a:srgbClr val="006600"/>
                </a:solidFill>
              </a:rPr>
              <a:t> </a:t>
            </a:r>
            <a:r>
              <a:rPr lang="en-US" sz="2000" dirty="0">
                <a:solidFill>
                  <a:srgbClr val="006600"/>
                </a:solidFill>
              </a:rPr>
              <a:t>only if  </a:t>
            </a:r>
            <a:r>
              <a:rPr lang="en-US" sz="2400" i="1" dirty="0" err="1">
                <a:solidFill>
                  <a:srgbClr val="FF00FF"/>
                </a:solidFill>
                <a:latin typeface="Times New Roman" pitchFamily="18" charset="0"/>
              </a:rPr>
              <a:t>Y</a:t>
            </a:r>
            <a:r>
              <a:rPr lang="en-US" sz="2400" i="1" baseline="-25000" dirty="0" err="1">
                <a:solidFill>
                  <a:srgbClr val="FF00FF"/>
                </a:solidFill>
                <a:latin typeface="Times New Roman" pitchFamily="18" charset="0"/>
              </a:rPr>
              <a:t>ij</a:t>
            </a:r>
            <a:r>
              <a:rPr lang="en-US" sz="2400" dirty="0">
                <a:solidFill>
                  <a:srgbClr val="006600"/>
                </a:solidFill>
              </a:rPr>
              <a:t> = </a:t>
            </a:r>
            <a:r>
              <a:rPr lang="en-US" sz="2400" i="1" dirty="0" err="1">
                <a:solidFill>
                  <a:srgbClr val="FF00FF"/>
                </a:solidFill>
                <a:latin typeface="Times New Roman" pitchFamily="18" charset="0"/>
              </a:rPr>
              <a:t>Y</a:t>
            </a:r>
            <a:r>
              <a:rPr lang="en-US" sz="2400" i="1" baseline="-25000" dirty="0" err="1">
                <a:solidFill>
                  <a:srgbClr val="FF00FF"/>
                </a:solidFill>
                <a:latin typeface="Times New Roman" pitchFamily="18" charset="0"/>
              </a:rPr>
              <a:t>ij</a:t>
            </a:r>
            <a:r>
              <a:rPr lang="en-US" sz="2400" i="1" baseline="30000" dirty="0">
                <a:solidFill>
                  <a:srgbClr val="FF00FF"/>
                </a:solidFill>
                <a:latin typeface="Times New Roman" pitchFamily="18" charset="0"/>
              </a:rPr>
              <a:t>*</a:t>
            </a:r>
            <a:endParaRPr lang="en-US" sz="2400" i="1" baseline="30000" dirty="0">
              <a:solidFill>
                <a:srgbClr val="006600"/>
              </a:solidFill>
              <a:latin typeface="Times New Roman" pitchFamily="18" charset="0"/>
            </a:endParaRPr>
          </a:p>
        </p:txBody>
      </p:sp>
      <p:graphicFrame>
        <p:nvGraphicFramePr>
          <p:cNvPr id="61458" name="Object 18"/>
          <p:cNvGraphicFramePr>
            <a:graphicFrameLocks noChangeAspect="1"/>
          </p:cNvGraphicFramePr>
          <p:nvPr>
            <p:ph sz="quarter" idx="4"/>
          </p:nvPr>
        </p:nvGraphicFramePr>
        <p:xfrm>
          <a:off x="533400" y="990600"/>
          <a:ext cx="4648200" cy="676275"/>
        </p:xfrm>
        <a:graphic>
          <a:graphicData uri="http://schemas.openxmlformats.org/presentationml/2006/ole">
            <p:oleObj spid="_x0000_s781317" name="Equation" r:id="rId7" imgW="2095200" imgH="304560" progId="Equation.DSMT4">
              <p:embed/>
            </p:oleObj>
          </a:graphicData>
        </a:graphic>
      </p:graphicFrame>
      <p:sp>
        <p:nvSpPr>
          <p:cNvPr id="61461" name="Text Box 21"/>
          <p:cNvSpPr txBox="1">
            <a:spLocks noChangeArrowheads="1"/>
          </p:cNvSpPr>
          <p:nvPr/>
        </p:nvSpPr>
        <p:spPr bwMode="auto">
          <a:xfrm>
            <a:off x="5181600" y="1828800"/>
            <a:ext cx="3515963" cy="461665"/>
          </a:xfrm>
          <a:prstGeom prst="rect">
            <a:avLst/>
          </a:prstGeom>
          <a:solidFill>
            <a:srgbClr val="FFFFCC"/>
          </a:solidFill>
          <a:ln w="9525" algn="ctr">
            <a:solidFill>
              <a:srgbClr val="FF0000"/>
            </a:solidFill>
            <a:miter lim="800000"/>
            <a:headEnd/>
            <a:tailEnd/>
          </a:ln>
          <a:effectLst/>
        </p:spPr>
        <p:txBody>
          <a:bodyPr wrap="none">
            <a:spAutoFit/>
          </a:bodyPr>
          <a:lstStyle/>
          <a:p>
            <a:r>
              <a:rPr lang="en-US" sz="2000" dirty="0">
                <a:solidFill>
                  <a:srgbClr val="FF0000"/>
                </a:solidFill>
              </a:rPr>
              <a:t>In general </a:t>
            </a:r>
            <a:r>
              <a:rPr lang="en-US" sz="2400" i="1" dirty="0" err="1">
                <a:solidFill>
                  <a:srgbClr val="FF0000"/>
                </a:solidFill>
                <a:latin typeface="ScriptC" pitchFamily="2" charset="0"/>
              </a:rPr>
              <a:t>L</a:t>
            </a:r>
            <a:r>
              <a:rPr lang="en-US" sz="2400" i="1" baseline="-25000" dirty="0" err="1">
                <a:solidFill>
                  <a:srgbClr val="FF0000"/>
                </a:solidFill>
                <a:latin typeface="Times New Roman" pitchFamily="18" charset="0"/>
              </a:rPr>
              <a:t>Yukawa</a:t>
            </a:r>
            <a:r>
              <a:rPr lang="en-US" sz="2000" dirty="0">
                <a:solidFill>
                  <a:srgbClr val="FF0000"/>
                </a:solidFill>
              </a:rPr>
              <a:t> is CP violating</a:t>
            </a:r>
            <a:endParaRPr lang="en-US" sz="2000" i="1" baseline="30000" dirty="0">
              <a:solidFill>
                <a:srgbClr val="FF0000"/>
              </a:solidFill>
              <a:latin typeface="Times New Roman" pitchFamily="18" charset="0"/>
            </a:endParaRPr>
          </a:p>
        </p:txBody>
      </p:sp>
      <p:graphicFrame>
        <p:nvGraphicFramePr>
          <p:cNvPr id="61462" name="Object 22"/>
          <p:cNvGraphicFramePr>
            <a:graphicFrameLocks noChangeAspect="1"/>
          </p:cNvGraphicFramePr>
          <p:nvPr/>
        </p:nvGraphicFramePr>
        <p:xfrm>
          <a:off x="761999" y="2133600"/>
          <a:ext cx="2975661" cy="509582"/>
        </p:xfrm>
        <a:graphic>
          <a:graphicData uri="http://schemas.openxmlformats.org/presentationml/2006/ole">
            <p:oleObj spid="_x0000_s781318" name="Equation" r:id="rId8" imgW="1777680" imgH="304560" progId="Equation.DSMT4">
              <p:embed/>
            </p:oleObj>
          </a:graphicData>
        </a:graphic>
      </p:graphicFrame>
      <p:sp>
        <p:nvSpPr>
          <p:cNvPr id="61463" name="Text Box 23"/>
          <p:cNvSpPr txBox="1">
            <a:spLocks noChangeArrowheads="1"/>
          </p:cNvSpPr>
          <p:nvPr/>
        </p:nvSpPr>
        <p:spPr bwMode="auto">
          <a:xfrm>
            <a:off x="685800" y="1785926"/>
            <a:ext cx="2836354" cy="400110"/>
          </a:xfrm>
          <a:prstGeom prst="rect">
            <a:avLst/>
          </a:prstGeom>
          <a:noFill/>
          <a:ln w="9525" algn="ctr">
            <a:noFill/>
            <a:miter lim="800000"/>
            <a:headEnd/>
            <a:tailEnd/>
          </a:ln>
          <a:effectLst/>
        </p:spPr>
        <p:txBody>
          <a:bodyPr wrap="none">
            <a:spAutoFit/>
          </a:bodyPr>
          <a:lstStyle/>
          <a:p>
            <a:r>
              <a:rPr lang="en-US" sz="2000" dirty="0"/>
              <a:t>Formally, CP is violated if: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a:t>Sept 28-29, 2005</a:t>
            </a:r>
          </a:p>
        </p:txBody>
      </p:sp>
      <p:sp>
        <p:nvSpPr>
          <p:cNvPr id="11" name="Slide Number Placeholder 6"/>
          <p:cNvSpPr>
            <a:spLocks noGrp="1"/>
          </p:cNvSpPr>
          <p:nvPr>
            <p:ph type="sldNum" sz="quarter" idx="12"/>
          </p:nvPr>
        </p:nvSpPr>
        <p:spPr/>
        <p:txBody>
          <a:bodyPr/>
          <a:lstStyle/>
          <a:p>
            <a:fld id="{3756AFC0-B36C-4522-939B-C7A7DE26FAFF}" type="slidenum">
              <a:rPr lang="en-US"/>
              <a:pPr/>
              <a:t>13</a:t>
            </a:fld>
            <a:endParaRPr lang="en-US"/>
          </a:p>
        </p:txBody>
      </p:sp>
      <p:sp>
        <p:nvSpPr>
          <p:cNvPr id="39938" name="Rectangle 2"/>
          <p:cNvSpPr>
            <a:spLocks noGrp="1" noChangeArrowheads="1"/>
          </p:cNvSpPr>
          <p:nvPr>
            <p:ph type="title"/>
          </p:nvPr>
        </p:nvSpPr>
        <p:spPr>
          <a:xfrm>
            <a:off x="76200" y="4763"/>
            <a:ext cx="9144000" cy="762000"/>
          </a:xfrm>
        </p:spPr>
        <p:txBody>
          <a:bodyPr/>
          <a:lstStyle/>
          <a:p>
            <a:r>
              <a:rPr lang="en-US"/>
              <a:t>                                  : The Yukawa Part</a:t>
            </a:r>
          </a:p>
        </p:txBody>
      </p:sp>
      <p:graphicFrame>
        <p:nvGraphicFramePr>
          <p:cNvPr id="39942" name="Object 6"/>
          <p:cNvGraphicFramePr>
            <a:graphicFrameLocks noChangeAspect="1"/>
          </p:cNvGraphicFramePr>
          <p:nvPr>
            <p:ph sz="half" idx="1"/>
          </p:nvPr>
        </p:nvGraphicFramePr>
        <p:xfrm>
          <a:off x="533400" y="106363"/>
          <a:ext cx="4267200" cy="579437"/>
        </p:xfrm>
        <a:graphic>
          <a:graphicData uri="http://schemas.openxmlformats.org/presentationml/2006/ole">
            <p:oleObj spid="_x0000_s946178" name="Equation" r:id="rId3" imgW="1777680" imgH="241200" progId="Equation.DSMT4">
              <p:embed/>
            </p:oleObj>
          </a:graphicData>
        </a:graphic>
      </p:graphicFrame>
      <p:sp>
        <p:nvSpPr>
          <p:cNvPr id="39943" name="Text Box 7"/>
          <p:cNvSpPr txBox="1">
            <a:spLocks noChangeArrowheads="1"/>
          </p:cNvSpPr>
          <p:nvPr/>
        </p:nvSpPr>
        <p:spPr bwMode="auto">
          <a:xfrm>
            <a:off x="838200" y="990600"/>
            <a:ext cx="6932090" cy="400110"/>
          </a:xfrm>
          <a:prstGeom prst="rect">
            <a:avLst/>
          </a:prstGeom>
          <a:noFill/>
          <a:ln w="9525" algn="ctr">
            <a:noFill/>
            <a:miter lim="800000"/>
            <a:headEnd/>
            <a:tailEnd/>
          </a:ln>
          <a:effectLst/>
        </p:spPr>
        <p:txBody>
          <a:bodyPr wrap="none">
            <a:spAutoFit/>
          </a:bodyPr>
          <a:lstStyle/>
          <a:p>
            <a:r>
              <a:rPr lang="en-US" sz="2000" dirty="0">
                <a:solidFill>
                  <a:srgbClr val="000099"/>
                </a:solidFill>
              </a:rPr>
              <a:t>There are 3 Yukawa matrices (in the case of </a:t>
            </a:r>
            <a:r>
              <a:rPr lang="en-US" sz="2000" dirty="0" err="1">
                <a:solidFill>
                  <a:srgbClr val="000099"/>
                </a:solidFill>
              </a:rPr>
              <a:t>massless</a:t>
            </a:r>
            <a:r>
              <a:rPr lang="en-US" sz="2000" dirty="0">
                <a:solidFill>
                  <a:srgbClr val="000099"/>
                </a:solidFill>
              </a:rPr>
              <a:t> neutrino’s):</a:t>
            </a:r>
          </a:p>
        </p:txBody>
      </p:sp>
      <p:graphicFrame>
        <p:nvGraphicFramePr>
          <p:cNvPr id="39944" name="Object 8"/>
          <p:cNvGraphicFramePr>
            <a:graphicFrameLocks noChangeAspect="1"/>
          </p:cNvGraphicFramePr>
          <p:nvPr>
            <p:ph sz="half" idx="4294967295"/>
          </p:nvPr>
        </p:nvGraphicFramePr>
        <p:xfrm>
          <a:off x="1447800" y="1524000"/>
          <a:ext cx="2743200" cy="609600"/>
        </p:xfrm>
        <a:graphic>
          <a:graphicData uri="http://schemas.openxmlformats.org/presentationml/2006/ole">
            <p:oleObj spid="_x0000_s946179" name="Equation" r:id="rId4" imgW="1143000" imgH="253800" progId="Equation.DSMT4">
              <p:embed/>
            </p:oleObj>
          </a:graphicData>
        </a:graphic>
      </p:graphicFrame>
      <p:sp>
        <p:nvSpPr>
          <p:cNvPr id="39946" name="Text Box 10"/>
          <p:cNvSpPr txBox="1">
            <a:spLocks noChangeArrowheads="1"/>
          </p:cNvSpPr>
          <p:nvPr/>
        </p:nvSpPr>
        <p:spPr bwMode="auto">
          <a:xfrm>
            <a:off x="914400" y="2209800"/>
            <a:ext cx="4242252" cy="1015663"/>
          </a:xfrm>
          <a:prstGeom prst="rect">
            <a:avLst/>
          </a:prstGeom>
          <a:noFill/>
          <a:ln w="9525" algn="ctr">
            <a:noFill/>
            <a:miter lim="800000"/>
            <a:headEnd/>
            <a:tailEnd/>
          </a:ln>
          <a:effectLst/>
        </p:spPr>
        <p:txBody>
          <a:bodyPr wrap="none">
            <a:spAutoFit/>
          </a:bodyPr>
          <a:lstStyle/>
          <a:p>
            <a:r>
              <a:rPr lang="en-US" sz="2000" dirty="0">
                <a:solidFill>
                  <a:srgbClr val="000099"/>
                </a:solidFill>
              </a:rPr>
              <a:t>Each matrix is 3x3 complex:</a:t>
            </a:r>
          </a:p>
          <a:p>
            <a:pPr>
              <a:buFontTx/>
              <a:buChar char="•"/>
            </a:pPr>
            <a:r>
              <a:rPr lang="en-US" sz="2000" dirty="0"/>
              <a:t> 27 real parameters</a:t>
            </a:r>
          </a:p>
          <a:p>
            <a:pPr>
              <a:buFontTx/>
              <a:buChar char="•"/>
            </a:pPr>
            <a:r>
              <a:rPr lang="en-US" sz="2000" dirty="0"/>
              <a:t> 27 imaginary parameters   (“phases”)</a:t>
            </a:r>
          </a:p>
        </p:txBody>
      </p:sp>
      <p:sp>
        <p:nvSpPr>
          <p:cNvPr id="39947" name="Text Box 11"/>
          <p:cNvSpPr txBox="1">
            <a:spLocks noChangeArrowheads="1"/>
          </p:cNvSpPr>
          <p:nvPr/>
        </p:nvSpPr>
        <p:spPr bwMode="auto">
          <a:xfrm>
            <a:off x="914400" y="3395008"/>
            <a:ext cx="7904163" cy="2862322"/>
          </a:xfrm>
          <a:prstGeom prst="rect">
            <a:avLst/>
          </a:prstGeom>
          <a:noFill/>
          <a:ln w="9525" algn="ctr">
            <a:noFill/>
            <a:miter lim="800000"/>
            <a:headEnd/>
            <a:tailEnd/>
          </a:ln>
          <a:effectLst/>
        </p:spPr>
        <p:txBody>
          <a:bodyPr>
            <a:spAutoFit/>
          </a:bodyPr>
          <a:lstStyle/>
          <a:p>
            <a:pPr>
              <a:buFont typeface="Wingdings" pitchFamily="2" charset="2"/>
              <a:buChar char="Ø"/>
            </a:pPr>
            <a:r>
              <a:rPr lang="en-US" sz="2000" dirty="0">
                <a:solidFill>
                  <a:srgbClr val="000099"/>
                </a:solidFill>
                <a:cs typeface="Arial" pitchFamily="34" charset="0"/>
              </a:rPr>
              <a:t> many of the parameters are equivalent, since the physics described            by  one set of couplings is the same as </a:t>
            </a:r>
            <a:r>
              <a:rPr lang="en-US" sz="2000" dirty="0" smtClean="0">
                <a:solidFill>
                  <a:srgbClr val="000099"/>
                </a:solidFill>
                <a:cs typeface="Arial" pitchFamily="34" charset="0"/>
              </a:rPr>
              <a:t>another (”</a:t>
            </a:r>
            <a:r>
              <a:rPr lang="en-US" sz="2000" dirty="0" err="1" smtClean="0">
                <a:solidFill>
                  <a:srgbClr val="000099"/>
                </a:solidFill>
                <a:cs typeface="Arial" pitchFamily="34" charset="0"/>
              </a:rPr>
              <a:t>rephasing</a:t>
            </a:r>
            <a:r>
              <a:rPr lang="en-US" sz="2000" dirty="0" smtClean="0">
                <a:solidFill>
                  <a:srgbClr val="000099"/>
                </a:solidFill>
                <a:cs typeface="Arial" pitchFamily="34" charset="0"/>
              </a:rPr>
              <a:t>”)</a:t>
            </a:r>
          </a:p>
          <a:p>
            <a:pPr>
              <a:buFont typeface="Wingdings" pitchFamily="2" charset="2"/>
              <a:buChar char="Ø"/>
            </a:pPr>
            <a:r>
              <a:rPr lang="en-US" sz="2000" dirty="0">
                <a:solidFill>
                  <a:srgbClr val="000099"/>
                </a:solidFill>
                <a:cs typeface="Arial" pitchFamily="34" charset="0"/>
              </a:rPr>
              <a:t> It can be shown</a:t>
            </a:r>
            <a:r>
              <a:rPr lang="en-US" sz="2000" dirty="0" smtClean="0">
                <a:solidFill>
                  <a:srgbClr val="000099"/>
                </a:solidFill>
                <a:cs typeface="Arial" pitchFamily="34" charset="0"/>
              </a:rPr>
              <a:t> that </a:t>
            </a:r>
            <a:r>
              <a:rPr lang="en-US" sz="2000" dirty="0">
                <a:solidFill>
                  <a:srgbClr val="000099"/>
                </a:solidFill>
                <a:cs typeface="Arial" pitchFamily="34" charset="0"/>
              </a:rPr>
              <a:t>the independent parameters are:</a:t>
            </a:r>
          </a:p>
          <a:p>
            <a:pPr lvl="1">
              <a:buFontTx/>
              <a:buChar char="•"/>
            </a:pPr>
            <a:r>
              <a:rPr lang="en-US" sz="2000" dirty="0" smtClean="0">
                <a:cs typeface="Arial" pitchFamily="34" charset="0"/>
              </a:rPr>
              <a:t> the masses of the fermions</a:t>
            </a:r>
          </a:p>
          <a:p>
            <a:pPr lvl="1">
              <a:buFontTx/>
              <a:buChar char="•"/>
            </a:pPr>
            <a:r>
              <a:rPr lang="en-US" sz="2000" dirty="0" smtClean="0">
                <a:cs typeface="Arial" pitchFamily="34" charset="0"/>
              </a:rPr>
              <a:t> 3 real mixing angles in the CKM and 3 in PMNS for massive neutrinos</a:t>
            </a:r>
          </a:p>
          <a:p>
            <a:pPr lvl="1">
              <a:buFontTx/>
              <a:buChar char="•"/>
            </a:pPr>
            <a:r>
              <a:rPr lang="en-US" sz="2000" dirty="0">
                <a:cs typeface="Arial" pitchFamily="34" charset="0"/>
              </a:rPr>
              <a:t> 1 imaginary </a:t>
            </a:r>
            <a:r>
              <a:rPr lang="en-US" sz="2000" dirty="0" smtClean="0">
                <a:cs typeface="Arial" pitchFamily="34" charset="0"/>
              </a:rPr>
              <a:t>phase in CKM</a:t>
            </a:r>
          </a:p>
          <a:p>
            <a:pPr lvl="1">
              <a:buFontTx/>
              <a:buChar char="•"/>
            </a:pPr>
            <a:r>
              <a:rPr lang="en-US" sz="2000" dirty="0" smtClean="0">
                <a:cs typeface="Arial" pitchFamily="34" charset="0"/>
              </a:rPr>
              <a:t> 1 imaginary Dirac phase in PMNS if neutrinos are Dirac particles</a:t>
            </a:r>
          </a:p>
          <a:p>
            <a:pPr lvl="1">
              <a:buFontTx/>
              <a:buChar char="•"/>
            </a:pPr>
            <a:r>
              <a:rPr lang="en-US" sz="2000" dirty="0" smtClean="0">
                <a:cs typeface="Arial" pitchFamily="34" charset="0"/>
              </a:rPr>
              <a:t> 2 additional </a:t>
            </a:r>
            <a:r>
              <a:rPr lang="en-US" sz="2000" dirty="0" err="1" smtClean="0">
                <a:cs typeface="Arial" pitchFamily="34" charset="0"/>
              </a:rPr>
              <a:t>Majorana</a:t>
            </a:r>
            <a:r>
              <a:rPr lang="en-US" sz="2000" dirty="0" smtClean="0">
                <a:cs typeface="Arial" pitchFamily="34" charset="0"/>
              </a:rPr>
              <a:t> phases if neutrino’s are </a:t>
            </a:r>
            <a:r>
              <a:rPr lang="en-US" sz="2000" dirty="0" err="1" smtClean="0">
                <a:cs typeface="Arial" pitchFamily="34" charset="0"/>
              </a:rPr>
              <a:t>Majorana</a:t>
            </a:r>
            <a:r>
              <a:rPr lang="en-US" sz="2000" dirty="0" smtClean="0">
                <a:cs typeface="Arial" pitchFamily="34" charset="0"/>
              </a:rPr>
              <a:t> particles</a:t>
            </a:r>
          </a:p>
          <a:p>
            <a:pPr>
              <a:buFont typeface="Wingdings" pitchFamily="2" charset="2"/>
              <a:buChar char="Ø"/>
            </a:pPr>
            <a:r>
              <a:rPr lang="en-US" sz="2000" dirty="0" smtClean="0">
                <a:solidFill>
                  <a:srgbClr val="000099"/>
                </a:solidFill>
                <a:cs typeface="Arial" pitchFamily="34" charset="0"/>
              </a:rPr>
              <a:t>These phases </a:t>
            </a:r>
            <a:r>
              <a:rPr lang="en-US" sz="2000" dirty="0">
                <a:solidFill>
                  <a:srgbClr val="000099"/>
                </a:solidFill>
                <a:cs typeface="Arial" pitchFamily="34" charset="0"/>
              </a:rPr>
              <a:t>is the source of</a:t>
            </a:r>
            <a:r>
              <a:rPr lang="en-US" sz="2000" dirty="0" smtClean="0">
                <a:solidFill>
                  <a:srgbClr val="000099"/>
                </a:solidFill>
                <a:cs typeface="Arial" pitchFamily="34" charset="0"/>
              </a:rPr>
              <a:t> CP </a:t>
            </a:r>
            <a:r>
              <a:rPr lang="en-US" sz="2000" dirty="0">
                <a:solidFill>
                  <a:srgbClr val="000099"/>
                </a:solidFill>
                <a:cs typeface="Arial" pitchFamily="34" charset="0"/>
              </a:rPr>
              <a:t>violation in the Standard Model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6"/>
          <p:cNvSpPr>
            <a:spLocks noGrp="1"/>
          </p:cNvSpPr>
          <p:nvPr>
            <p:ph type="dt" sz="half" idx="10"/>
          </p:nvPr>
        </p:nvSpPr>
        <p:spPr/>
        <p:txBody>
          <a:bodyPr/>
          <a:lstStyle/>
          <a:p>
            <a:r>
              <a:rPr lang="en-US"/>
              <a:t>Sept 28-29, 2005</a:t>
            </a:r>
          </a:p>
        </p:txBody>
      </p:sp>
      <p:sp>
        <p:nvSpPr>
          <p:cNvPr id="15" name="Slide Number Placeholder 8"/>
          <p:cNvSpPr>
            <a:spLocks noGrp="1"/>
          </p:cNvSpPr>
          <p:nvPr>
            <p:ph type="sldNum" sz="quarter" idx="12"/>
          </p:nvPr>
        </p:nvSpPr>
        <p:spPr/>
        <p:txBody>
          <a:bodyPr/>
          <a:lstStyle/>
          <a:p>
            <a:fld id="{47D8F78B-5003-4FA1-A6D2-B74320005D1A}" type="slidenum">
              <a:rPr lang="en-US"/>
              <a:pPr/>
              <a:t>14</a:t>
            </a:fld>
            <a:endParaRPr lang="en-US"/>
          </a:p>
        </p:txBody>
      </p:sp>
      <p:sp>
        <p:nvSpPr>
          <p:cNvPr id="45058" name="Rectangle 2"/>
          <p:cNvSpPr>
            <a:spLocks noGrp="1" noChangeArrowheads="1"/>
          </p:cNvSpPr>
          <p:nvPr>
            <p:ph type="title" sz="quarter"/>
          </p:nvPr>
        </p:nvSpPr>
        <p:spPr/>
        <p:txBody>
          <a:bodyPr/>
          <a:lstStyle/>
          <a:p>
            <a:r>
              <a:rPr lang="en-US"/>
              <a:t>                                 : The Fermion Masses</a:t>
            </a:r>
          </a:p>
        </p:txBody>
      </p:sp>
      <p:graphicFrame>
        <p:nvGraphicFramePr>
          <p:cNvPr id="45060" name="Object 4"/>
          <p:cNvGraphicFramePr>
            <a:graphicFrameLocks noChangeAspect="1"/>
          </p:cNvGraphicFramePr>
          <p:nvPr>
            <p:ph sz="quarter" idx="1"/>
          </p:nvPr>
        </p:nvGraphicFramePr>
        <p:xfrm>
          <a:off x="457200" y="74613"/>
          <a:ext cx="3581400" cy="611187"/>
        </p:xfrm>
        <a:graphic>
          <a:graphicData uri="http://schemas.openxmlformats.org/presentationml/2006/ole">
            <p:oleObj spid="_x0000_s131074" name="Equation" r:id="rId4" imgW="1130040" imgH="228600" progId="Equation.DSMT4">
              <p:embed/>
            </p:oleObj>
          </a:graphicData>
        </a:graphic>
      </p:graphicFrame>
      <p:graphicFrame>
        <p:nvGraphicFramePr>
          <p:cNvPr id="45064" name="Object 8"/>
          <p:cNvGraphicFramePr>
            <a:graphicFrameLocks noChangeAspect="1"/>
          </p:cNvGraphicFramePr>
          <p:nvPr>
            <p:ph sz="quarter" idx="2"/>
          </p:nvPr>
        </p:nvGraphicFramePr>
        <p:xfrm>
          <a:off x="762000" y="1524000"/>
          <a:ext cx="7086600" cy="1019175"/>
        </p:xfrm>
        <a:graphic>
          <a:graphicData uri="http://schemas.openxmlformats.org/presentationml/2006/ole">
            <p:oleObj spid="_x0000_s131075" name="Equation" r:id="rId5" imgW="3530520" imgH="507960" progId="Equation.DSMT4">
              <p:embed/>
            </p:oleObj>
          </a:graphicData>
        </a:graphic>
      </p:graphicFrame>
      <p:graphicFrame>
        <p:nvGraphicFramePr>
          <p:cNvPr id="45066" name="Object 10"/>
          <p:cNvGraphicFramePr>
            <a:graphicFrameLocks noChangeAspect="1"/>
          </p:cNvGraphicFramePr>
          <p:nvPr>
            <p:ph sz="quarter" idx="3"/>
          </p:nvPr>
        </p:nvGraphicFramePr>
        <p:xfrm>
          <a:off x="1219200" y="2590800"/>
          <a:ext cx="2971800" cy="700088"/>
        </p:xfrm>
        <a:graphic>
          <a:graphicData uri="http://schemas.openxmlformats.org/presentationml/2006/ole">
            <p:oleObj spid="_x0000_s131076" name="Equation" r:id="rId6" imgW="1777680" imgH="419040" progId="Equation.DSMT4">
              <p:embed/>
            </p:oleObj>
          </a:graphicData>
        </a:graphic>
      </p:graphicFrame>
      <p:sp>
        <p:nvSpPr>
          <p:cNvPr id="45062" name="Text Box 6"/>
          <p:cNvSpPr txBox="1">
            <a:spLocks noChangeArrowheads="1"/>
          </p:cNvSpPr>
          <p:nvPr/>
        </p:nvSpPr>
        <p:spPr bwMode="auto">
          <a:xfrm>
            <a:off x="1981200" y="0"/>
            <a:ext cx="768350" cy="366713"/>
          </a:xfrm>
          <a:prstGeom prst="rect">
            <a:avLst/>
          </a:prstGeom>
          <a:noFill/>
          <a:ln w="9525" algn="ctr">
            <a:noFill/>
            <a:miter lim="800000"/>
            <a:headEnd/>
            <a:tailEnd/>
          </a:ln>
          <a:effectLst/>
        </p:spPr>
        <p:txBody>
          <a:bodyPr wrap="none">
            <a:spAutoFit/>
          </a:bodyPr>
          <a:lstStyle/>
          <a:p>
            <a:r>
              <a:rPr lang="en-US" sz="1800">
                <a:solidFill>
                  <a:srgbClr val="00FFFF"/>
                </a:solidFill>
              </a:rPr>
              <a:t>S.S.B</a:t>
            </a:r>
          </a:p>
        </p:txBody>
      </p:sp>
      <p:sp>
        <p:nvSpPr>
          <p:cNvPr id="45063" name="Text Box 7"/>
          <p:cNvSpPr txBox="1">
            <a:spLocks noChangeArrowheads="1"/>
          </p:cNvSpPr>
          <p:nvPr/>
        </p:nvSpPr>
        <p:spPr bwMode="auto">
          <a:xfrm>
            <a:off x="609600" y="990600"/>
            <a:ext cx="3646832" cy="400110"/>
          </a:xfrm>
          <a:prstGeom prst="rect">
            <a:avLst/>
          </a:prstGeom>
          <a:noFill/>
          <a:ln w="9525" algn="ctr">
            <a:noFill/>
            <a:miter lim="800000"/>
            <a:headEnd/>
            <a:tailEnd/>
          </a:ln>
          <a:effectLst/>
        </p:spPr>
        <p:txBody>
          <a:bodyPr wrap="none">
            <a:spAutoFit/>
          </a:bodyPr>
          <a:lstStyle/>
          <a:p>
            <a:r>
              <a:rPr lang="en-US" sz="2000" dirty="0">
                <a:solidFill>
                  <a:srgbClr val="000099"/>
                </a:solidFill>
              </a:rPr>
              <a:t>Start with the Yukawa </a:t>
            </a:r>
            <a:r>
              <a:rPr lang="en-US" sz="2000" dirty="0" err="1">
                <a:solidFill>
                  <a:srgbClr val="000099"/>
                </a:solidFill>
              </a:rPr>
              <a:t>Lagrangian</a:t>
            </a:r>
            <a:endParaRPr lang="en-US" sz="2000" dirty="0">
              <a:solidFill>
                <a:srgbClr val="000099"/>
              </a:solidFill>
            </a:endParaRPr>
          </a:p>
        </p:txBody>
      </p:sp>
      <p:sp>
        <p:nvSpPr>
          <p:cNvPr id="45068" name="Text Box 12"/>
          <p:cNvSpPr txBox="1">
            <a:spLocks noChangeArrowheads="1"/>
          </p:cNvSpPr>
          <p:nvPr/>
        </p:nvSpPr>
        <p:spPr bwMode="auto">
          <a:xfrm>
            <a:off x="609600" y="3429000"/>
            <a:ext cx="4988930" cy="400110"/>
          </a:xfrm>
          <a:prstGeom prst="rect">
            <a:avLst/>
          </a:prstGeom>
          <a:noFill/>
          <a:ln w="9525" algn="ctr">
            <a:noFill/>
            <a:miter lim="800000"/>
            <a:headEnd/>
            <a:tailEnd/>
          </a:ln>
          <a:effectLst/>
        </p:spPr>
        <p:txBody>
          <a:bodyPr wrap="none">
            <a:spAutoFit/>
          </a:bodyPr>
          <a:lstStyle/>
          <a:p>
            <a:r>
              <a:rPr lang="en-US" sz="2000" dirty="0">
                <a:solidFill>
                  <a:srgbClr val="000099"/>
                </a:solidFill>
              </a:rPr>
              <a:t>After which the following mass term emerges:</a:t>
            </a:r>
          </a:p>
        </p:txBody>
      </p:sp>
      <p:graphicFrame>
        <p:nvGraphicFramePr>
          <p:cNvPr id="45069" name="Object 13"/>
          <p:cNvGraphicFramePr>
            <a:graphicFrameLocks noChangeAspect="1"/>
          </p:cNvGraphicFramePr>
          <p:nvPr>
            <p:ph sz="quarter" idx="4"/>
          </p:nvPr>
        </p:nvGraphicFramePr>
        <p:xfrm>
          <a:off x="685800" y="3810000"/>
          <a:ext cx="6400800" cy="1177925"/>
        </p:xfrm>
        <a:graphic>
          <a:graphicData uri="http://schemas.openxmlformats.org/presentationml/2006/ole">
            <p:oleObj spid="_x0000_s131077" name="Equation" r:id="rId7" imgW="3174840" imgH="583920" progId="Equation.DSMT4">
              <p:embed/>
            </p:oleObj>
          </a:graphicData>
        </a:graphic>
      </p:graphicFrame>
      <p:sp>
        <p:nvSpPr>
          <p:cNvPr id="45071" name="Text Box 15"/>
          <p:cNvSpPr txBox="1">
            <a:spLocks noChangeArrowheads="1"/>
          </p:cNvSpPr>
          <p:nvPr/>
        </p:nvSpPr>
        <p:spPr bwMode="auto">
          <a:xfrm>
            <a:off x="1279525" y="5141913"/>
            <a:ext cx="590550" cy="366712"/>
          </a:xfrm>
          <a:prstGeom prst="rect">
            <a:avLst/>
          </a:prstGeom>
          <a:noFill/>
          <a:ln w="9525" algn="ctr">
            <a:noFill/>
            <a:miter lim="800000"/>
            <a:headEnd/>
            <a:tailEnd/>
          </a:ln>
          <a:effectLst/>
        </p:spPr>
        <p:txBody>
          <a:bodyPr wrap="none">
            <a:spAutoFit/>
          </a:bodyPr>
          <a:lstStyle/>
          <a:p>
            <a:r>
              <a:rPr lang="en-US" sz="1800"/>
              <a:t>with</a:t>
            </a:r>
          </a:p>
        </p:txBody>
      </p:sp>
      <p:graphicFrame>
        <p:nvGraphicFramePr>
          <p:cNvPr id="45072" name="Object 16"/>
          <p:cNvGraphicFramePr>
            <a:graphicFrameLocks noChangeAspect="1"/>
          </p:cNvGraphicFramePr>
          <p:nvPr/>
        </p:nvGraphicFramePr>
        <p:xfrm>
          <a:off x="2438400" y="4953000"/>
          <a:ext cx="5562600" cy="784225"/>
        </p:xfrm>
        <a:graphic>
          <a:graphicData uri="http://schemas.openxmlformats.org/presentationml/2006/ole">
            <p:oleObj spid="_x0000_s131078" name="Equation" r:id="rId8" imgW="2971800" imgH="419040" progId="Equation.DSMT4">
              <p:embed/>
            </p:oleObj>
          </a:graphicData>
        </a:graphic>
      </p:graphicFrame>
      <p:sp>
        <p:nvSpPr>
          <p:cNvPr id="45073" name="Text Box 17"/>
          <p:cNvSpPr txBox="1">
            <a:spLocks noChangeArrowheads="1"/>
          </p:cNvSpPr>
          <p:nvPr/>
        </p:nvSpPr>
        <p:spPr bwMode="auto">
          <a:xfrm>
            <a:off x="762000" y="6019800"/>
            <a:ext cx="4800600" cy="461665"/>
          </a:xfrm>
          <a:prstGeom prst="rect">
            <a:avLst/>
          </a:prstGeom>
          <a:solidFill>
            <a:srgbClr val="FFFFCC"/>
          </a:solidFill>
          <a:ln w="9525" algn="ctr">
            <a:solidFill>
              <a:srgbClr val="FF0000"/>
            </a:solidFill>
            <a:miter lim="800000"/>
            <a:headEnd/>
            <a:tailEnd/>
          </a:ln>
          <a:effectLst/>
        </p:spPr>
        <p:txBody>
          <a:bodyPr wrap="square">
            <a:spAutoFit/>
          </a:bodyPr>
          <a:lstStyle/>
          <a:p>
            <a:r>
              <a:rPr lang="en-US" sz="2400" dirty="0" err="1">
                <a:solidFill>
                  <a:srgbClr val="FF0000"/>
                </a:solidFill>
                <a:latin typeface="ScriptC" pitchFamily="2" charset="0"/>
              </a:rPr>
              <a:t>L</a:t>
            </a:r>
            <a:r>
              <a:rPr lang="en-US" sz="2400" i="1" baseline="-25000" dirty="0" err="1">
                <a:solidFill>
                  <a:srgbClr val="FF0000"/>
                </a:solidFill>
                <a:latin typeface="Times New Roman" pitchFamily="18" charset="0"/>
              </a:rPr>
              <a:t>Mass</a:t>
            </a:r>
            <a:r>
              <a:rPr lang="en-US" sz="2400" dirty="0">
                <a:solidFill>
                  <a:srgbClr val="FF0000"/>
                </a:solidFill>
              </a:rPr>
              <a:t> </a:t>
            </a:r>
            <a:r>
              <a:rPr lang="en-US" sz="2000" dirty="0">
                <a:solidFill>
                  <a:srgbClr val="FF0000"/>
                </a:solidFill>
              </a:rPr>
              <a:t>is CP violating in a similar way as </a:t>
            </a:r>
            <a:r>
              <a:rPr lang="en-US" sz="2400" dirty="0" err="1">
                <a:solidFill>
                  <a:srgbClr val="FF0000"/>
                </a:solidFill>
                <a:latin typeface="ScriptC" pitchFamily="2" charset="0"/>
              </a:rPr>
              <a:t>L</a:t>
            </a:r>
            <a:r>
              <a:rPr lang="en-US" sz="2400" i="1" baseline="-25000" dirty="0" err="1">
                <a:solidFill>
                  <a:srgbClr val="FF0000"/>
                </a:solidFill>
                <a:latin typeface="Times New Roman" pitchFamily="18" charset="0"/>
              </a:rPr>
              <a:t>Yuk</a:t>
            </a:r>
            <a:endParaRPr lang="en-US" sz="2400" i="1" baseline="-25000" dirty="0">
              <a:solidFill>
                <a:srgbClr val="FF0000"/>
              </a:solidFill>
              <a:latin typeface="Times New Roman" pitchFamily="18" charset="0"/>
            </a:endParaRPr>
          </a:p>
        </p:txBody>
      </p:sp>
      <p:sp>
        <p:nvSpPr>
          <p:cNvPr id="16" name="TextBox 15"/>
          <p:cNvSpPr txBox="1"/>
          <p:nvPr/>
        </p:nvSpPr>
        <p:spPr>
          <a:xfrm>
            <a:off x="5072066" y="2571744"/>
            <a:ext cx="3143272" cy="646331"/>
          </a:xfrm>
          <a:prstGeom prst="rect">
            <a:avLst/>
          </a:prstGeom>
          <a:solidFill>
            <a:srgbClr val="FFFF99"/>
          </a:solidFill>
        </p:spPr>
        <p:txBody>
          <a:bodyPr wrap="square" rtlCol="0">
            <a:spAutoFit/>
          </a:bodyPr>
          <a:lstStyle/>
          <a:p>
            <a:r>
              <a:rPr lang="nl-NL" dirty="0" smtClean="0">
                <a:latin typeface="Symbol" pitchFamily="18" charset="2"/>
              </a:rPr>
              <a:t>n </a:t>
            </a:r>
            <a:r>
              <a:rPr lang="nl-NL" dirty="0" smtClean="0"/>
              <a:t>is </a:t>
            </a:r>
            <a:r>
              <a:rPr lang="nl-NL" dirty="0" err="1" smtClean="0"/>
              <a:t>vacuum</a:t>
            </a:r>
            <a:r>
              <a:rPr lang="nl-NL" dirty="0" smtClean="0"/>
              <a:t> </a:t>
            </a:r>
            <a:r>
              <a:rPr lang="nl-NL" dirty="0" err="1" smtClean="0"/>
              <a:t>expectation</a:t>
            </a:r>
            <a:r>
              <a:rPr lang="nl-NL" dirty="0" smtClean="0"/>
              <a:t> </a:t>
            </a:r>
            <a:r>
              <a:rPr lang="nl-NL" dirty="0" err="1" smtClean="0"/>
              <a:t>value</a:t>
            </a:r>
            <a:r>
              <a:rPr lang="nl-NL" dirty="0" smtClean="0"/>
              <a:t> of the </a:t>
            </a:r>
            <a:r>
              <a:rPr lang="nl-NL" dirty="0" err="1" smtClean="0"/>
              <a:t>Higgs</a:t>
            </a:r>
            <a:r>
              <a:rPr lang="nl-NL" dirty="0" smtClean="0"/>
              <a:t> </a:t>
            </a:r>
            <a:r>
              <a:rPr lang="nl-NL" dirty="0" err="1" smtClean="0"/>
              <a:t>potential</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6"/>
          <p:cNvSpPr>
            <a:spLocks noGrp="1"/>
          </p:cNvSpPr>
          <p:nvPr>
            <p:ph type="dt" sz="half" idx="10"/>
          </p:nvPr>
        </p:nvSpPr>
        <p:spPr/>
        <p:txBody>
          <a:bodyPr/>
          <a:lstStyle/>
          <a:p>
            <a:r>
              <a:rPr lang="en-US"/>
              <a:t>Sept 28-29, 2005</a:t>
            </a:r>
          </a:p>
        </p:txBody>
      </p:sp>
      <p:sp>
        <p:nvSpPr>
          <p:cNvPr id="16" name="Slide Number Placeholder 8"/>
          <p:cNvSpPr>
            <a:spLocks noGrp="1"/>
          </p:cNvSpPr>
          <p:nvPr>
            <p:ph type="sldNum" sz="quarter" idx="12"/>
          </p:nvPr>
        </p:nvSpPr>
        <p:spPr/>
        <p:txBody>
          <a:bodyPr/>
          <a:lstStyle/>
          <a:p>
            <a:fld id="{6FE39B6E-168F-478C-A8E2-81A3D226EE1E}" type="slidenum">
              <a:rPr lang="en-US"/>
              <a:pPr/>
              <a:t>15</a:t>
            </a:fld>
            <a:endParaRPr lang="en-US"/>
          </a:p>
        </p:txBody>
      </p:sp>
      <p:sp>
        <p:nvSpPr>
          <p:cNvPr id="73730" name="Rectangle 2"/>
          <p:cNvSpPr>
            <a:spLocks noGrp="1" noChangeArrowheads="1"/>
          </p:cNvSpPr>
          <p:nvPr>
            <p:ph type="title" sz="quarter"/>
          </p:nvPr>
        </p:nvSpPr>
        <p:spPr/>
        <p:txBody>
          <a:bodyPr/>
          <a:lstStyle/>
          <a:p>
            <a:r>
              <a:rPr lang="en-US"/>
              <a:t>                                 : The Fermion Masses</a:t>
            </a:r>
          </a:p>
        </p:txBody>
      </p:sp>
      <p:graphicFrame>
        <p:nvGraphicFramePr>
          <p:cNvPr id="73731" name="Object 3"/>
          <p:cNvGraphicFramePr>
            <a:graphicFrameLocks noChangeAspect="1"/>
          </p:cNvGraphicFramePr>
          <p:nvPr>
            <p:ph sz="quarter" idx="1"/>
          </p:nvPr>
        </p:nvGraphicFramePr>
        <p:xfrm>
          <a:off x="685800" y="69850"/>
          <a:ext cx="3276600" cy="663575"/>
        </p:xfrm>
        <a:graphic>
          <a:graphicData uri="http://schemas.openxmlformats.org/presentationml/2006/ole">
            <p:oleObj spid="_x0000_s132098" name="Equation" r:id="rId3" imgW="1130040" imgH="228600" progId="Equation.DSMT4">
              <p:embed/>
            </p:oleObj>
          </a:graphicData>
        </a:graphic>
      </p:graphicFrame>
      <p:graphicFrame>
        <p:nvGraphicFramePr>
          <p:cNvPr id="73732" name="Object 4"/>
          <p:cNvGraphicFramePr>
            <a:graphicFrameLocks noChangeAspect="1"/>
          </p:cNvGraphicFramePr>
          <p:nvPr>
            <p:ph sz="quarter" idx="2"/>
          </p:nvPr>
        </p:nvGraphicFramePr>
        <p:xfrm>
          <a:off x="304800" y="1357313"/>
          <a:ext cx="8229600" cy="842962"/>
        </p:xfrm>
        <a:graphic>
          <a:graphicData uri="http://schemas.openxmlformats.org/presentationml/2006/ole">
            <p:oleObj spid="_x0000_s132099" name="Equation" r:id="rId4" imgW="7315200" imgH="749160" progId="Equation.DSMT4">
              <p:embed/>
            </p:oleObj>
          </a:graphicData>
        </a:graphic>
      </p:graphicFrame>
      <p:graphicFrame>
        <p:nvGraphicFramePr>
          <p:cNvPr id="73733" name="Object 5"/>
          <p:cNvGraphicFramePr>
            <a:graphicFrameLocks noChangeAspect="1"/>
          </p:cNvGraphicFramePr>
          <p:nvPr>
            <p:ph sz="quarter" idx="3"/>
          </p:nvPr>
        </p:nvGraphicFramePr>
        <p:xfrm>
          <a:off x="1447800" y="3124200"/>
          <a:ext cx="2895600" cy="531813"/>
        </p:xfrm>
        <a:graphic>
          <a:graphicData uri="http://schemas.openxmlformats.org/presentationml/2006/ole">
            <p:oleObj spid="_x0000_s132100" name="Equation" r:id="rId5" imgW="1384200" imgH="253800" progId="Equation.DSMT4">
              <p:embed/>
            </p:oleObj>
          </a:graphicData>
        </a:graphic>
      </p:graphicFrame>
      <p:sp>
        <p:nvSpPr>
          <p:cNvPr id="73734" name="Text Box 6"/>
          <p:cNvSpPr txBox="1">
            <a:spLocks noChangeArrowheads="1"/>
          </p:cNvSpPr>
          <p:nvPr/>
        </p:nvSpPr>
        <p:spPr bwMode="auto">
          <a:xfrm>
            <a:off x="2057400" y="0"/>
            <a:ext cx="768350" cy="366713"/>
          </a:xfrm>
          <a:prstGeom prst="rect">
            <a:avLst/>
          </a:prstGeom>
          <a:noFill/>
          <a:ln w="9525" algn="ctr">
            <a:noFill/>
            <a:miter lim="800000"/>
            <a:headEnd/>
            <a:tailEnd/>
          </a:ln>
          <a:effectLst/>
        </p:spPr>
        <p:txBody>
          <a:bodyPr wrap="none">
            <a:spAutoFit/>
          </a:bodyPr>
          <a:lstStyle/>
          <a:p>
            <a:r>
              <a:rPr lang="en-US" sz="1800">
                <a:solidFill>
                  <a:srgbClr val="00FFFF"/>
                </a:solidFill>
              </a:rPr>
              <a:t>S.S.B</a:t>
            </a:r>
          </a:p>
        </p:txBody>
      </p:sp>
      <p:sp>
        <p:nvSpPr>
          <p:cNvPr id="73735" name="Text Box 7"/>
          <p:cNvSpPr txBox="1">
            <a:spLocks noChangeArrowheads="1"/>
          </p:cNvSpPr>
          <p:nvPr/>
        </p:nvSpPr>
        <p:spPr bwMode="auto">
          <a:xfrm>
            <a:off x="457200" y="838200"/>
            <a:ext cx="2952283" cy="400110"/>
          </a:xfrm>
          <a:prstGeom prst="rect">
            <a:avLst/>
          </a:prstGeom>
          <a:noFill/>
          <a:ln w="9525" algn="ctr">
            <a:noFill/>
            <a:miter lim="800000"/>
            <a:headEnd/>
            <a:tailEnd/>
          </a:ln>
          <a:effectLst/>
        </p:spPr>
        <p:txBody>
          <a:bodyPr wrap="none">
            <a:spAutoFit/>
          </a:bodyPr>
          <a:lstStyle/>
          <a:p>
            <a:r>
              <a:rPr lang="en-US" sz="2000" dirty="0">
                <a:solidFill>
                  <a:srgbClr val="000099"/>
                </a:solidFill>
              </a:rPr>
              <a:t>Writing in an explicit form:</a:t>
            </a:r>
          </a:p>
        </p:txBody>
      </p:sp>
      <p:sp>
        <p:nvSpPr>
          <p:cNvPr id="73736" name="Line 8"/>
          <p:cNvSpPr>
            <a:spLocks noChangeShapeType="1"/>
          </p:cNvSpPr>
          <p:nvPr/>
        </p:nvSpPr>
        <p:spPr bwMode="auto">
          <a:xfrm>
            <a:off x="228600" y="2286000"/>
            <a:ext cx="8686800" cy="0"/>
          </a:xfrm>
          <a:prstGeom prst="line">
            <a:avLst/>
          </a:prstGeom>
          <a:noFill/>
          <a:ln w="9525">
            <a:solidFill>
              <a:schemeClr val="tx1"/>
            </a:solidFill>
            <a:prstDash val="lgDash"/>
            <a:round/>
            <a:headEnd/>
            <a:tailEnd/>
          </a:ln>
          <a:effectLst/>
        </p:spPr>
        <p:txBody>
          <a:bodyPr wrap="none">
            <a:spAutoFit/>
          </a:bodyPr>
          <a:lstStyle/>
          <a:p>
            <a:endParaRPr lang="nl-NL"/>
          </a:p>
        </p:txBody>
      </p:sp>
      <p:sp>
        <p:nvSpPr>
          <p:cNvPr id="73737" name="Text Box 9"/>
          <p:cNvSpPr txBox="1">
            <a:spLocks noChangeArrowheads="1"/>
          </p:cNvSpPr>
          <p:nvPr/>
        </p:nvSpPr>
        <p:spPr bwMode="auto">
          <a:xfrm>
            <a:off x="228600" y="2438400"/>
            <a:ext cx="8849410" cy="523220"/>
          </a:xfrm>
          <a:prstGeom prst="rect">
            <a:avLst/>
          </a:prstGeom>
          <a:noFill/>
          <a:ln w="9525" algn="ctr">
            <a:noFill/>
            <a:miter lim="800000"/>
            <a:headEnd/>
            <a:tailEnd/>
          </a:ln>
          <a:effectLst/>
        </p:spPr>
        <p:txBody>
          <a:bodyPr wrap="none">
            <a:spAutoFit/>
          </a:bodyPr>
          <a:lstStyle/>
          <a:p>
            <a:r>
              <a:rPr lang="en-US" dirty="0"/>
              <a:t>The matrices </a:t>
            </a:r>
            <a:r>
              <a:rPr lang="en-US" sz="2400" i="1" dirty="0">
                <a:solidFill>
                  <a:srgbClr val="006600"/>
                </a:solidFill>
                <a:latin typeface="Times New Roman" pitchFamily="18" charset="0"/>
              </a:rPr>
              <a:t>M</a:t>
            </a:r>
            <a:r>
              <a:rPr lang="en-US" dirty="0"/>
              <a:t> can always be </a:t>
            </a:r>
            <a:r>
              <a:rPr lang="en-US" dirty="0" err="1"/>
              <a:t>diagonalised</a:t>
            </a:r>
            <a:r>
              <a:rPr lang="en-US" dirty="0"/>
              <a:t> by unitary matrices </a:t>
            </a:r>
            <a:r>
              <a:rPr lang="en-US" sz="2800" i="1" dirty="0" err="1">
                <a:solidFill>
                  <a:srgbClr val="FF0000"/>
                </a:solidFill>
                <a:latin typeface="Times New Roman" pitchFamily="18" charset="0"/>
              </a:rPr>
              <a:t>V</a:t>
            </a:r>
            <a:r>
              <a:rPr lang="en-US" sz="2800" i="1" baseline="-25000" dirty="0" err="1">
                <a:solidFill>
                  <a:srgbClr val="FF0000"/>
                </a:solidFill>
                <a:latin typeface="Times New Roman" pitchFamily="18" charset="0"/>
              </a:rPr>
              <a:t>L</a:t>
            </a:r>
            <a:r>
              <a:rPr lang="en-US" sz="2800" i="1" baseline="30000" dirty="0" err="1">
                <a:solidFill>
                  <a:srgbClr val="FF0000"/>
                </a:solidFill>
                <a:latin typeface="Times New Roman" pitchFamily="18" charset="0"/>
              </a:rPr>
              <a:t>f</a:t>
            </a:r>
            <a:r>
              <a:rPr lang="en-US" sz="2800" i="1" dirty="0">
                <a:solidFill>
                  <a:srgbClr val="FF0000"/>
                </a:solidFill>
                <a:latin typeface="Times New Roman" pitchFamily="18" charset="0"/>
              </a:rPr>
              <a:t> </a:t>
            </a:r>
            <a:r>
              <a:rPr lang="en-US" dirty="0"/>
              <a:t>and</a:t>
            </a:r>
            <a:r>
              <a:rPr lang="en-US" sz="2800" dirty="0">
                <a:solidFill>
                  <a:srgbClr val="FF0000"/>
                </a:solidFill>
              </a:rPr>
              <a:t> </a:t>
            </a:r>
            <a:r>
              <a:rPr lang="en-US" sz="2800" i="1" dirty="0" err="1">
                <a:solidFill>
                  <a:srgbClr val="FF0000"/>
                </a:solidFill>
                <a:latin typeface="Times New Roman" pitchFamily="18" charset="0"/>
              </a:rPr>
              <a:t>V</a:t>
            </a:r>
            <a:r>
              <a:rPr lang="en-US" sz="2800" i="1" baseline="-25000" dirty="0" err="1">
                <a:solidFill>
                  <a:srgbClr val="FF0000"/>
                </a:solidFill>
                <a:latin typeface="Times New Roman" pitchFamily="18" charset="0"/>
              </a:rPr>
              <a:t>R</a:t>
            </a:r>
            <a:r>
              <a:rPr lang="en-US" sz="2800" i="1" baseline="30000" dirty="0" err="1">
                <a:solidFill>
                  <a:srgbClr val="FF0000"/>
                </a:solidFill>
                <a:latin typeface="Times New Roman" pitchFamily="18" charset="0"/>
              </a:rPr>
              <a:t>f</a:t>
            </a:r>
            <a:r>
              <a:rPr lang="en-US" sz="2800" i="1" baseline="30000" dirty="0">
                <a:latin typeface="Times New Roman" pitchFamily="18" charset="0"/>
              </a:rPr>
              <a:t> </a:t>
            </a:r>
            <a:r>
              <a:rPr lang="en-US" sz="2800" i="1" dirty="0">
                <a:latin typeface="Times New Roman" pitchFamily="18" charset="0"/>
              </a:rPr>
              <a:t> </a:t>
            </a:r>
            <a:r>
              <a:rPr lang="en-US" sz="2800" i="1" baseline="30000" dirty="0">
                <a:latin typeface="Times New Roman" pitchFamily="18" charset="0"/>
              </a:rPr>
              <a:t> </a:t>
            </a:r>
            <a:r>
              <a:rPr lang="en-US" dirty="0"/>
              <a:t>such that:</a:t>
            </a:r>
          </a:p>
        </p:txBody>
      </p:sp>
      <p:sp>
        <p:nvSpPr>
          <p:cNvPr id="73738" name="Text Box 10"/>
          <p:cNvSpPr txBox="1">
            <a:spLocks noChangeArrowheads="1"/>
          </p:cNvSpPr>
          <p:nvPr/>
        </p:nvSpPr>
        <p:spPr bwMode="auto">
          <a:xfrm>
            <a:off x="304800" y="3810000"/>
            <a:ext cx="5665525" cy="400110"/>
          </a:xfrm>
          <a:prstGeom prst="rect">
            <a:avLst/>
          </a:prstGeom>
          <a:noFill/>
          <a:ln w="9525" algn="ctr">
            <a:noFill/>
            <a:miter lim="800000"/>
            <a:headEnd/>
            <a:tailEnd/>
          </a:ln>
          <a:effectLst/>
        </p:spPr>
        <p:txBody>
          <a:bodyPr wrap="none">
            <a:spAutoFit/>
          </a:bodyPr>
          <a:lstStyle/>
          <a:p>
            <a:r>
              <a:rPr lang="en-US" sz="2000" dirty="0">
                <a:solidFill>
                  <a:srgbClr val="000099"/>
                </a:solidFill>
              </a:rPr>
              <a:t>Then the real </a:t>
            </a:r>
            <a:r>
              <a:rPr lang="en-US" sz="2000" dirty="0" err="1">
                <a:solidFill>
                  <a:srgbClr val="000099"/>
                </a:solidFill>
              </a:rPr>
              <a:t>fermion</a:t>
            </a:r>
            <a:r>
              <a:rPr lang="en-US" sz="2000" dirty="0">
                <a:solidFill>
                  <a:srgbClr val="000099"/>
                </a:solidFill>
              </a:rPr>
              <a:t> mass </a:t>
            </a:r>
            <a:r>
              <a:rPr lang="en-US" sz="2000" dirty="0" err="1">
                <a:solidFill>
                  <a:srgbClr val="000099"/>
                </a:solidFill>
              </a:rPr>
              <a:t>eigenstates</a:t>
            </a:r>
            <a:r>
              <a:rPr lang="en-US" sz="2000" dirty="0">
                <a:solidFill>
                  <a:srgbClr val="000099"/>
                </a:solidFill>
              </a:rPr>
              <a:t> are given by:</a:t>
            </a:r>
          </a:p>
        </p:txBody>
      </p:sp>
      <p:sp>
        <p:nvSpPr>
          <p:cNvPr id="73739" name="Text Box 11"/>
          <p:cNvSpPr txBox="1">
            <a:spLocks noChangeArrowheads="1"/>
          </p:cNvSpPr>
          <p:nvPr/>
        </p:nvSpPr>
        <p:spPr bwMode="auto">
          <a:xfrm>
            <a:off x="1066800" y="5867400"/>
            <a:ext cx="7181850" cy="701675"/>
          </a:xfrm>
          <a:prstGeom prst="rect">
            <a:avLst/>
          </a:prstGeom>
          <a:noFill/>
          <a:ln w="9525" algn="ctr">
            <a:noFill/>
            <a:miter lim="800000"/>
            <a:headEnd/>
            <a:tailEnd/>
          </a:ln>
          <a:effectLst/>
        </p:spPr>
        <p:txBody>
          <a:bodyPr>
            <a:spAutoFit/>
          </a:bodyPr>
          <a:lstStyle/>
          <a:p>
            <a:r>
              <a:rPr lang="en-US" sz="2000" i="1" dirty="0" err="1">
                <a:solidFill>
                  <a:srgbClr val="993300"/>
                </a:solidFill>
                <a:latin typeface="Times New Roman" pitchFamily="18" charset="0"/>
              </a:rPr>
              <a:t>d</a:t>
            </a:r>
            <a:r>
              <a:rPr lang="en-US" sz="2000" i="1" baseline="-25000" dirty="0" err="1">
                <a:solidFill>
                  <a:srgbClr val="993300"/>
                </a:solidFill>
                <a:latin typeface="Times New Roman" pitchFamily="18" charset="0"/>
              </a:rPr>
              <a:t>L</a:t>
            </a:r>
            <a:r>
              <a:rPr lang="en-US" sz="2000" i="1" baseline="30000" dirty="0" err="1">
                <a:solidFill>
                  <a:srgbClr val="993300"/>
                </a:solidFill>
                <a:latin typeface="Times New Roman" pitchFamily="18" charset="0"/>
              </a:rPr>
              <a:t>I</a:t>
            </a:r>
            <a:r>
              <a:rPr lang="en-US" sz="2000" i="1" baseline="30000" dirty="0">
                <a:solidFill>
                  <a:srgbClr val="993300"/>
                </a:solidFill>
                <a:latin typeface="Times New Roman" pitchFamily="18" charset="0"/>
              </a:rPr>
              <a:t> </a:t>
            </a:r>
            <a:r>
              <a:rPr lang="en-US" sz="2000" dirty="0">
                <a:solidFill>
                  <a:srgbClr val="993300"/>
                </a:solidFill>
              </a:rPr>
              <a:t>, </a:t>
            </a:r>
            <a:r>
              <a:rPr lang="en-US" sz="2000" i="1" dirty="0" err="1">
                <a:solidFill>
                  <a:srgbClr val="993300"/>
                </a:solidFill>
                <a:latin typeface="Times New Roman" pitchFamily="18" charset="0"/>
              </a:rPr>
              <a:t>u</a:t>
            </a:r>
            <a:r>
              <a:rPr lang="en-US" sz="2000" i="1" baseline="-25000" dirty="0" err="1">
                <a:solidFill>
                  <a:srgbClr val="993300"/>
                </a:solidFill>
                <a:latin typeface="Times New Roman" pitchFamily="18" charset="0"/>
              </a:rPr>
              <a:t>L</a:t>
            </a:r>
            <a:r>
              <a:rPr lang="en-US" sz="2000" i="1" baseline="30000" dirty="0" err="1">
                <a:solidFill>
                  <a:srgbClr val="993300"/>
                </a:solidFill>
                <a:latin typeface="Times New Roman" pitchFamily="18" charset="0"/>
              </a:rPr>
              <a:t>I</a:t>
            </a:r>
            <a:r>
              <a:rPr lang="en-US" sz="2000" dirty="0">
                <a:solidFill>
                  <a:srgbClr val="993300"/>
                </a:solidFill>
              </a:rPr>
              <a:t> , </a:t>
            </a:r>
            <a:r>
              <a:rPr lang="en-US" sz="2000" i="1" dirty="0" err="1">
                <a:solidFill>
                  <a:srgbClr val="993300"/>
                </a:solidFill>
                <a:latin typeface="Times New Roman" pitchFamily="18" charset="0"/>
              </a:rPr>
              <a:t>l</a:t>
            </a:r>
            <a:r>
              <a:rPr lang="en-US" sz="2000" i="1" baseline="-25000" dirty="0" err="1">
                <a:solidFill>
                  <a:srgbClr val="993300"/>
                </a:solidFill>
                <a:latin typeface="Times New Roman" pitchFamily="18" charset="0"/>
              </a:rPr>
              <a:t>L</a:t>
            </a:r>
            <a:r>
              <a:rPr lang="en-US" sz="2000" i="1" baseline="30000" dirty="0" err="1">
                <a:solidFill>
                  <a:srgbClr val="993300"/>
                </a:solidFill>
                <a:latin typeface="Times New Roman" pitchFamily="18" charset="0"/>
              </a:rPr>
              <a:t>I</a:t>
            </a:r>
            <a:r>
              <a:rPr lang="en-US" sz="2000" dirty="0">
                <a:solidFill>
                  <a:srgbClr val="993300"/>
                </a:solidFill>
              </a:rPr>
              <a:t>     </a:t>
            </a:r>
            <a:r>
              <a:rPr lang="en-US" sz="2000" dirty="0"/>
              <a:t>are the weak interaction </a:t>
            </a:r>
            <a:r>
              <a:rPr lang="en-US" sz="2000" dirty="0" err="1"/>
              <a:t>eigenstates</a:t>
            </a:r>
            <a:endParaRPr lang="en-US" sz="2000" dirty="0"/>
          </a:p>
          <a:p>
            <a:r>
              <a:rPr lang="en-US" sz="2000" i="1" dirty="0" err="1">
                <a:solidFill>
                  <a:srgbClr val="993300"/>
                </a:solidFill>
                <a:latin typeface="Times New Roman" pitchFamily="18" charset="0"/>
              </a:rPr>
              <a:t>d</a:t>
            </a:r>
            <a:r>
              <a:rPr lang="en-US" sz="2000" i="1" baseline="-25000" dirty="0" err="1">
                <a:solidFill>
                  <a:srgbClr val="993300"/>
                </a:solidFill>
                <a:latin typeface="Times New Roman" pitchFamily="18" charset="0"/>
              </a:rPr>
              <a:t>L</a:t>
            </a:r>
            <a:r>
              <a:rPr lang="en-US" sz="2000" i="1" dirty="0">
                <a:solidFill>
                  <a:srgbClr val="993300"/>
                </a:solidFill>
                <a:latin typeface="Times New Roman" pitchFamily="18" charset="0"/>
              </a:rPr>
              <a:t>  , </a:t>
            </a:r>
            <a:r>
              <a:rPr lang="en-US" sz="2000" i="1" dirty="0" err="1">
                <a:solidFill>
                  <a:srgbClr val="993300"/>
                </a:solidFill>
                <a:latin typeface="Times New Roman" pitchFamily="18" charset="0"/>
              </a:rPr>
              <a:t>u</a:t>
            </a:r>
            <a:r>
              <a:rPr lang="en-US" sz="2000" i="1" baseline="-25000" dirty="0" err="1">
                <a:solidFill>
                  <a:srgbClr val="993300"/>
                </a:solidFill>
                <a:latin typeface="Times New Roman" pitchFamily="18" charset="0"/>
              </a:rPr>
              <a:t>L</a:t>
            </a:r>
            <a:r>
              <a:rPr lang="en-US" sz="2000" i="1" baseline="-25000" dirty="0">
                <a:solidFill>
                  <a:srgbClr val="993300"/>
                </a:solidFill>
                <a:latin typeface="Times New Roman" pitchFamily="18" charset="0"/>
              </a:rPr>
              <a:t>  </a:t>
            </a:r>
            <a:r>
              <a:rPr lang="en-US" sz="2000" i="1" dirty="0">
                <a:solidFill>
                  <a:srgbClr val="993300"/>
                </a:solidFill>
                <a:latin typeface="Times New Roman" pitchFamily="18" charset="0"/>
              </a:rPr>
              <a:t> ,  </a:t>
            </a:r>
            <a:r>
              <a:rPr lang="en-US" sz="2000" i="1" dirty="0" err="1">
                <a:solidFill>
                  <a:srgbClr val="993300"/>
                </a:solidFill>
                <a:latin typeface="Times New Roman" pitchFamily="18" charset="0"/>
              </a:rPr>
              <a:t>l</a:t>
            </a:r>
            <a:r>
              <a:rPr lang="en-US" sz="2000" i="1" baseline="-25000" dirty="0" err="1">
                <a:solidFill>
                  <a:srgbClr val="993300"/>
                </a:solidFill>
                <a:latin typeface="Times New Roman" pitchFamily="18" charset="0"/>
              </a:rPr>
              <a:t>L</a:t>
            </a:r>
            <a:r>
              <a:rPr lang="en-US" sz="2000" dirty="0">
                <a:solidFill>
                  <a:srgbClr val="993300"/>
                </a:solidFill>
              </a:rPr>
              <a:t>   </a:t>
            </a:r>
            <a:r>
              <a:rPr lang="en-US" sz="2000" dirty="0" smtClean="0">
                <a:solidFill>
                  <a:srgbClr val="993300"/>
                </a:solidFill>
              </a:rPr>
              <a:t> </a:t>
            </a:r>
            <a:r>
              <a:rPr lang="en-US" sz="2000" dirty="0"/>
              <a:t>are the mass </a:t>
            </a:r>
            <a:r>
              <a:rPr lang="en-US" sz="2000" dirty="0" err="1"/>
              <a:t>eigenstates</a:t>
            </a:r>
            <a:r>
              <a:rPr lang="en-US" sz="2000" dirty="0"/>
              <a:t> (“physical particles”)</a:t>
            </a:r>
            <a:r>
              <a:rPr lang="en-US" sz="2000" dirty="0">
                <a:solidFill>
                  <a:srgbClr val="993300"/>
                </a:solidFill>
              </a:rPr>
              <a:t>    </a:t>
            </a:r>
          </a:p>
        </p:txBody>
      </p:sp>
      <p:graphicFrame>
        <p:nvGraphicFramePr>
          <p:cNvPr id="73740" name="Object 12"/>
          <p:cNvGraphicFramePr>
            <a:graphicFrameLocks noChangeAspect="1"/>
          </p:cNvGraphicFramePr>
          <p:nvPr>
            <p:ph sz="quarter" idx="4"/>
          </p:nvPr>
        </p:nvGraphicFramePr>
        <p:xfrm>
          <a:off x="1524000" y="4191000"/>
          <a:ext cx="3967163" cy="1562100"/>
        </p:xfrm>
        <a:graphic>
          <a:graphicData uri="http://schemas.openxmlformats.org/presentationml/2006/ole">
            <p:oleObj spid="_x0000_s132101" name="Equation" r:id="rId6" imgW="2387520" imgH="939600" progId="Equation.DSMT4">
              <p:embed/>
            </p:oleObj>
          </a:graphicData>
        </a:graphic>
      </p:graphicFrame>
      <p:graphicFrame>
        <p:nvGraphicFramePr>
          <p:cNvPr id="73741" name="Object 13"/>
          <p:cNvGraphicFramePr>
            <a:graphicFrameLocks noChangeAspect="1"/>
          </p:cNvGraphicFramePr>
          <p:nvPr/>
        </p:nvGraphicFramePr>
        <p:xfrm>
          <a:off x="5562600" y="2879725"/>
          <a:ext cx="3440113" cy="1062038"/>
        </p:xfrm>
        <a:graphic>
          <a:graphicData uri="http://schemas.openxmlformats.org/presentationml/2006/ole">
            <p:oleObj spid="_x0000_s132102" name="Equation" r:id="rId7" imgW="2552400" imgH="78732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37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7" grpId="0"/>
      <p:bldP spid="73738" grpId="0"/>
      <p:bldP spid="737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5"/>
          <p:cNvSpPr>
            <a:spLocks noGrp="1"/>
          </p:cNvSpPr>
          <p:nvPr>
            <p:ph type="dt" sz="half" idx="10"/>
          </p:nvPr>
        </p:nvSpPr>
        <p:spPr/>
        <p:txBody>
          <a:bodyPr/>
          <a:lstStyle/>
          <a:p>
            <a:r>
              <a:rPr lang="en-US"/>
              <a:t>Sept 28-29, 2005</a:t>
            </a:r>
          </a:p>
        </p:txBody>
      </p:sp>
      <p:sp>
        <p:nvSpPr>
          <p:cNvPr id="15" name="Slide Number Placeholder 7"/>
          <p:cNvSpPr>
            <a:spLocks noGrp="1"/>
          </p:cNvSpPr>
          <p:nvPr>
            <p:ph type="sldNum" sz="quarter" idx="12"/>
          </p:nvPr>
        </p:nvSpPr>
        <p:spPr/>
        <p:txBody>
          <a:bodyPr/>
          <a:lstStyle/>
          <a:p>
            <a:fld id="{B3801780-62EF-4907-8660-F56BCC8D1005}" type="slidenum">
              <a:rPr lang="en-US"/>
              <a:pPr/>
              <a:t>16</a:t>
            </a:fld>
            <a:endParaRPr lang="en-US"/>
          </a:p>
        </p:txBody>
      </p:sp>
      <p:sp>
        <p:nvSpPr>
          <p:cNvPr id="74754" name="Rectangle 2"/>
          <p:cNvSpPr>
            <a:spLocks noGrp="1" noChangeArrowheads="1"/>
          </p:cNvSpPr>
          <p:nvPr>
            <p:ph type="title"/>
          </p:nvPr>
        </p:nvSpPr>
        <p:spPr/>
        <p:txBody>
          <a:bodyPr/>
          <a:lstStyle/>
          <a:p>
            <a:r>
              <a:rPr lang="en-US"/>
              <a:t>                                 : The Fermion Masses</a:t>
            </a:r>
          </a:p>
        </p:txBody>
      </p:sp>
      <p:graphicFrame>
        <p:nvGraphicFramePr>
          <p:cNvPr id="74755" name="Object 3"/>
          <p:cNvGraphicFramePr>
            <a:graphicFrameLocks noChangeAspect="1"/>
          </p:cNvGraphicFramePr>
          <p:nvPr>
            <p:ph sz="half" idx="1"/>
          </p:nvPr>
        </p:nvGraphicFramePr>
        <p:xfrm>
          <a:off x="457200" y="71438"/>
          <a:ext cx="3429000" cy="693737"/>
        </p:xfrm>
        <a:graphic>
          <a:graphicData uri="http://schemas.openxmlformats.org/presentationml/2006/ole">
            <p:oleObj spid="_x0000_s783362" name="Equation" r:id="rId4" imgW="1130040" imgH="228600" progId="Equation.DSMT4">
              <p:embed/>
            </p:oleObj>
          </a:graphicData>
        </a:graphic>
      </p:graphicFrame>
      <p:graphicFrame>
        <p:nvGraphicFramePr>
          <p:cNvPr id="74756" name="Object 4"/>
          <p:cNvGraphicFramePr>
            <a:graphicFrameLocks noChangeAspect="1"/>
          </p:cNvGraphicFramePr>
          <p:nvPr>
            <p:ph sz="quarter" idx="2"/>
          </p:nvPr>
        </p:nvGraphicFramePr>
        <p:xfrm>
          <a:off x="1143000" y="1066800"/>
          <a:ext cx="6873832" cy="2005010"/>
        </p:xfrm>
        <a:graphic>
          <a:graphicData uri="http://schemas.openxmlformats.org/presentationml/2006/ole">
            <p:oleObj spid="_x0000_s783363" name="Equation" r:id="rId5" imgW="4876560" imgH="1422360" progId="Equation.DSMT4">
              <p:embed/>
            </p:oleObj>
          </a:graphicData>
        </a:graphic>
      </p:graphicFrame>
      <p:sp>
        <p:nvSpPr>
          <p:cNvPr id="74758" name="Text Box 6"/>
          <p:cNvSpPr txBox="1">
            <a:spLocks noChangeArrowheads="1"/>
          </p:cNvSpPr>
          <p:nvPr/>
        </p:nvSpPr>
        <p:spPr bwMode="auto">
          <a:xfrm>
            <a:off x="1905000" y="0"/>
            <a:ext cx="768350" cy="366713"/>
          </a:xfrm>
          <a:prstGeom prst="rect">
            <a:avLst/>
          </a:prstGeom>
          <a:noFill/>
          <a:ln w="9525" algn="ctr">
            <a:noFill/>
            <a:miter lim="800000"/>
            <a:headEnd/>
            <a:tailEnd/>
          </a:ln>
          <a:effectLst/>
        </p:spPr>
        <p:txBody>
          <a:bodyPr wrap="none">
            <a:spAutoFit/>
          </a:bodyPr>
          <a:lstStyle/>
          <a:p>
            <a:r>
              <a:rPr lang="en-US" sz="1800">
                <a:solidFill>
                  <a:srgbClr val="00FFFF"/>
                </a:solidFill>
              </a:rPr>
              <a:t>S.S.B</a:t>
            </a:r>
          </a:p>
        </p:txBody>
      </p:sp>
      <p:sp>
        <p:nvSpPr>
          <p:cNvPr id="74759" name="Text Box 7"/>
          <p:cNvSpPr txBox="1">
            <a:spLocks noChangeArrowheads="1"/>
          </p:cNvSpPr>
          <p:nvPr/>
        </p:nvSpPr>
        <p:spPr bwMode="auto">
          <a:xfrm>
            <a:off x="304800" y="785794"/>
            <a:ext cx="3278462" cy="369332"/>
          </a:xfrm>
          <a:prstGeom prst="rect">
            <a:avLst/>
          </a:prstGeom>
          <a:noFill/>
          <a:ln w="9525" algn="ctr">
            <a:noFill/>
            <a:miter lim="800000"/>
            <a:headEnd/>
            <a:tailEnd/>
          </a:ln>
          <a:effectLst/>
        </p:spPr>
        <p:txBody>
          <a:bodyPr wrap="none">
            <a:spAutoFit/>
          </a:bodyPr>
          <a:lstStyle/>
          <a:p>
            <a:r>
              <a:rPr lang="en-US" dirty="0">
                <a:solidFill>
                  <a:srgbClr val="000099"/>
                </a:solidFill>
              </a:rPr>
              <a:t>In terms of the mass </a:t>
            </a:r>
            <a:r>
              <a:rPr lang="en-US" dirty="0" err="1">
                <a:solidFill>
                  <a:srgbClr val="000099"/>
                </a:solidFill>
              </a:rPr>
              <a:t>eigenstates</a:t>
            </a:r>
            <a:r>
              <a:rPr lang="en-US" dirty="0">
                <a:solidFill>
                  <a:srgbClr val="000099"/>
                </a:solidFill>
              </a:rPr>
              <a:t>:</a:t>
            </a:r>
          </a:p>
        </p:txBody>
      </p:sp>
      <p:graphicFrame>
        <p:nvGraphicFramePr>
          <p:cNvPr id="74768" name="Object 16"/>
          <p:cNvGraphicFramePr>
            <a:graphicFrameLocks noChangeAspect="1"/>
          </p:cNvGraphicFramePr>
          <p:nvPr>
            <p:ph sz="quarter" idx="3"/>
          </p:nvPr>
        </p:nvGraphicFramePr>
        <p:xfrm>
          <a:off x="1219200" y="3048000"/>
          <a:ext cx="4114800" cy="1222375"/>
        </p:xfrm>
        <a:graphic>
          <a:graphicData uri="http://schemas.openxmlformats.org/presentationml/2006/ole">
            <p:oleObj spid="_x0000_s783364" name="Equation" r:id="rId6" imgW="2438280" imgH="723600" progId="Equation.DSMT4">
              <p:embed/>
            </p:oleObj>
          </a:graphicData>
        </a:graphic>
      </p:graphicFrame>
      <p:sp>
        <p:nvSpPr>
          <p:cNvPr id="74770" name="Text Box 18"/>
          <p:cNvSpPr txBox="1">
            <a:spLocks noChangeArrowheads="1"/>
          </p:cNvSpPr>
          <p:nvPr/>
        </p:nvSpPr>
        <p:spPr bwMode="auto">
          <a:xfrm>
            <a:off x="6172200" y="3352800"/>
            <a:ext cx="2054225" cy="376238"/>
          </a:xfrm>
          <a:prstGeom prst="rect">
            <a:avLst/>
          </a:prstGeom>
          <a:solidFill>
            <a:srgbClr val="FFFFCC"/>
          </a:solidFill>
          <a:ln w="9525" algn="ctr">
            <a:solidFill>
              <a:srgbClr val="990099"/>
            </a:solidFill>
            <a:miter lim="800000"/>
            <a:headEnd/>
            <a:tailEnd/>
          </a:ln>
          <a:effectLst/>
        </p:spPr>
        <p:txBody>
          <a:bodyPr wrap="none">
            <a:spAutoFit/>
          </a:bodyPr>
          <a:lstStyle/>
          <a:p>
            <a:r>
              <a:rPr lang="en-US" sz="1800">
                <a:solidFill>
                  <a:srgbClr val="990099"/>
                </a:solidFill>
              </a:rPr>
              <a:t>= CP Conserving?</a:t>
            </a:r>
          </a:p>
        </p:txBody>
      </p:sp>
      <p:sp>
        <p:nvSpPr>
          <p:cNvPr id="74771" name="Line 19"/>
          <p:cNvSpPr>
            <a:spLocks noChangeShapeType="1"/>
          </p:cNvSpPr>
          <p:nvPr/>
        </p:nvSpPr>
        <p:spPr bwMode="auto">
          <a:xfrm>
            <a:off x="228600" y="4267200"/>
            <a:ext cx="8610600" cy="0"/>
          </a:xfrm>
          <a:prstGeom prst="line">
            <a:avLst/>
          </a:prstGeom>
          <a:noFill/>
          <a:ln w="12700">
            <a:solidFill>
              <a:schemeClr val="tx1"/>
            </a:solidFill>
            <a:prstDash val="lgDash"/>
            <a:round/>
            <a:headEnd/>
            <a:tailEnd/>
          </a:ln>
          <a:effectLst/>
        </p:spPr>
        <p:txBody>
          <a:bodyPr wrap="none">
            <a:spAutoFit/>
          </a:bodyPr>
          <a:lstStyle/>
          <a:p>
            <a:endParaRPr lang="nl-NL"/>
          </a:p>
        </p:txBody>
      </p:sp>
      <p:sp>
        <p:nvSpPr>
          <p:cNvPr id="74772" name="Text Box 20"/>
          <p:cNvSpPr txBox="1">
            <a:spLocks noChangeArrowheads="1"/>
          </p:cNvSpPr>
          <p:nvPr/>
        </p:nvSpPr>
        <p:spPr bwMode="auto">
          <a:xfrm>
            <a:off x="285720" y="4286256"/>
            <a:ext cx="8305800" cy="1477328"/>
          </a:xfrm>
          <a:prstGeom prst="rect">
            <a:avLst/>
          </a:prstGeom>
          <a:noFill/>
          <a:ln w="9525" algn="ctr">
            <a:noFill/>
            <a:miter lim="800000"/>
            <a:headEnd/>
            <a:tailEnd/>
          </a:ln>
          <a:effectLst/>
        </p:spPr>
        <p:txBody>
          <a:bodyPr>
            <a:spAutoFit/>
          </a:bodyPr>
          <a:lstStyle/>
          <a:p>
            <a:r>
              <a:rPr lang="en-US" dirty="0">
                <a:solidFill>
                  <a:srgbClr val="000099"/>
                </a:solidFill>
              </a:rPr>
              <a:t>In </a:t>
            </a:r>
            <a:r>
              <a:rPr lang="en-US" dirty="0" err="1">
                <a:solidFill>
                  <a:srgbClr val="000099"/>
                </a:solidFill>
              </a:rPr>
              <a:t>flavour</a:t>
            </a:r>
            <a:r>
              <a:rPr lang="en-US" dirty="0">
                <a:solidFill>
                  <a:srgbClr val="000099"/>
                </a:solidFill>
              </a:rPr>
              <a:t> space one can choose:</a:t>
            </a:r>
          </a:p>
          <a:p>
            <a:r>
              <a:rPr lang="en-US" b="1" u="sng" dirty="0"/>
              <a:t>Weak basis</a:t>
            </a:r>
            <a:r>
              <a:rPr lang="en-US" dirty="0"/>
              <a:t>: The gauge currents are diagonal in </a:t>
            </a:r>
            <a:r>
              <a:rPr lang="en-US" dirty="0" err="1"/>
              <a:t>flavour</a:t>
            </a:r>
            <a:r>
              <a:rPr lang="en-US" dirty="0"/>
              <a:t> space, but the </a:t>
            </a:r>
            <a:r>
              <a:rPr lang="en-US" dirty="0" err="1"/>
              <a:t>flavour</a:t>
            </a:r>
            <a:r>
              <a:rPr lang="en-US" dirty="0"/>
              <a:t> </a:t>
            </a:r>
            <a:r>
              <a:rPr lang="en-US" dirty="0" smtClean="0"/>
              <a:t>mass</a:t>
            </a:r>
          </a:p>
          <a:p>
            <a:r>
              <a:rPr lang="en-US" dirty="0" smtClean="0"/>
              <a:t>                      matrices are non-diagonal</a:t>
            </a:r>
            <a:endParaRPr lang="en-US" dirty="0"/>
          </a:p>
          <a:p>
            <a:r>
              <a:rPr lang="en-US" b="1" u="sng" dirty="0"/>
              <a:t>Mass basis</a:t>
            </a:r>
            <a:r>
              <a:rPr lang="en-US" dirty="0"/>
              <a:t>: The </a:t>
            </a:r>
            <a:r>
              <a:rPr lang="en-US" dirty="0" err="1"/>
              <a:t>fermion</a:t>
            </a:r>
            <a:r>
              <a:rPr lang="en-US" dirty="0"/>
              <a:t> masses are diagonal, but some gauge currents (charged </a:t>
            </a:r>
            <a:r>
              <a:rPr lang="en-US" dirty="0" smtClean="0"/>
              <a:t>weak</a:t>
            </a:r>
          </a:p>
          <a:p>
            <a:r>
              <a:rPr lang="en-US" dirty="0" smtClean="0"/>
              <a:t>                      </a:t>
            </a:r>
            <a:r>
              <a:rPr lang="en-US" dirty="0"/>
              <a:t>interactions) </a:t>
            </a:r>
            <a:r>
              <a:rPr lang="en-US" dirty="0" smtClean="0"/>
              <a:t>are </a:t>
            </a:r>
            <a:r>
              <a:rPr lang="en-US" dirty="0"/>
              <a:t>not diagonal in </a:t>
            </a:r>
            <a:r>
              <a:rPr lang="en-US" dirty="0" err="1"/>
              <a:t>flavour</a:t>
            </a:r>
            <a:r>
              <a:rPr lang="en-US" dirty="0"/>
              <a:t> space</a:t>
            </a:r>
          </a:p>
        </p:txBody>
      </p:sp>
      <p:sp>
        <p:nvSpPr>
          <p:cNvPr id="74774" name="Text Box 22"/>
          <p:cNvSpPr txBox="1">
            <a:spLocks noChangeArrowheads="1"/>
          </p:cNvSpPr>
          <p:nvPr/>
        </p:nvSpPr>
        <p:spPr bwMode="auto">
          <a:xfrm>
            <a:off x="1447800" y="5716608"/>
            <a:ext cx="5093574" cy="707886"/>
          </a:xfrm>
          <a:prstGeom prst="rect">
            <a:avLst/>
          </a:prstGeom>
          <a:noFill/>
          <a:ln w="9525" algn="ctr">
            <a:noFill/>
            <a:miter lim="800000"/>
            <a:headEnd/>
            <a:tailEnd/>
          </a:ln>
          <a:effectLst/>
        </p:spPr>
        <p:txBody>
          <a:bodyPr wrap="none">
            <a:spAutoFit/>
          </a:bodyPr>
          <a:lstStyle/>
          <a:p>
            <a:r>
              <a:rPr lang="en-US" sz="1800" dirty="0">
                <a:solidFill>
                  <a:srgbClr val="FF0000"/>
                </a:solidFill>
              </a:rPr>
              <a:t>In the weak basis</a:t>
            </a:r>
            <a:r>
              <a:rPr lang="en-US" sz="2000" dirty="0">
                <a:solidFill>
                  <a:srgbClr val="FF0000"/>
                </a:solidFill>
              </a:rPr>
              <a:t>: </a:t>
            </a:r>
            <a:r>
              <a:rPr lang="en-US" sz="2000" dirty="0" err="1">
                <a:solidFill>
                  <a:srgbClr val="FF0000"/>
                </a:solidFill>
                <a:latin typeface="ScriptC" pitchFamily="2" charset="0"/>
              </a:rPr>
              <a:t>L</a:t>
            </a:r>
            <a:r>
              <a:rPr lang="en-US" sz="2000" i="1" baseline="-25000" dirty="0" err="1">
                <a:solidFill>
                  <a:srgbClr val="FF0000"/>
                </a:solidFill>
                <a:latin typeface="Times New Roman" pitchFamily="18" charset="0"/>
              </a:rPr>
              <a:t>Yukawa</a:t>
            </a:r>
            <a:r>
              <a:rPr lang="en-US" sz="2000" i="1" baseline="-25000" dirty="0">
                <a:solidFill>
                  <a:srgbClr val="FF0000"/>
                </a:solidFill>
                <a:latin typeface="Times New Roman" pitchFamily="18" charset="0"/>
              </a:rPr>
              <a:t>  </a:t>
            </a:r>
            <a:r>
              <a:rPr lang="en-US" sz="1800" i="1" baseline="-25000" dirty="0">
                <a:solidFill>
                  <a:srgbClr val="FF0000"/>
                </a:solidFill>
                <a:latin typeface="Times New Roman" pitchFamily="18" charset="0"/>
              </a:rPr>
              <a:t>                        </a:t>
            </a:r>
            <a:r>
              <a:rPr lang="en-US" sz="1800" i="1" dirty="0">
                <a:solidFill>
                  <a:srgbClr val="FF0000"/>
                </a:solidFill>
                <a:latin typeface="Times New Roman" pitchFamily="18" charset="0"/>
              </a:rPr>
              <a:t> </a:t>
            </a:r>
            <a:r>
              <a:rPr lang="en-US" sz="1800" dirty="0">
                <a:solidFill>
                  <a:srgbClr val="FF0000"/>
                </a:solidFill>
              </a:rPr>
              <a:t>= CP violating</a:t>
            </a:r>
          </a:p>
          <a:p>
            <a:r>
              <a:rPr lang="en-US" sz="1800" dirty="0">
                <a:solidFill>
                  <a:srgbClr val="FF0000"/>
                </a:solidFill>
              </a:rPr>
              <a:t>In the mass basis: </a:t>
            </a:r>
            <a:r>
              <a:rPr lang="en-US" sz="2000" dirty="0" err="1">
                <a:solidFill>
                  <a:srgbClr val="FF0000"/>
                </a:solidFill>
                <a:latin typeface="ScriptC" pitchFamily="2" charset="0"/>
              </a:rPr>
              <a:t>L</a:t>
            </a:r>
            <a:r>
              <a:rPr lang="en-US" sz="2000" i="1" baseline="-25000" dirty="0" err="1">
                <a:solidFill>
                  <a:srgbClr val="FF0000"/>
                </a:solidFill>
                <a:latin typeface="Times New Roman" pitchFamily="18" charset="0"/>
              </a:rPr>
              <a:t>Yukawa</a:t>
            </a:r>
            <a:r>
              <a:rPr lang="en-US" sz="1800" i="1" baseline="-25000" dirty="0">
                <a:solidFill>
                  <a:srgbClr val="FF0000"/>
                </a:solidFill>
                <a:latin typeface="Times New Roman" pitchFamily="18" charset="0"/>
              </a:rPr>
              <a:t>  </a:t>
            </a:r>
            <a:r>
              <a:rPr lang="en-US" sz="1800" i="1" dirty="0">
                <a:solidFill>
                  <a:srgbClr val="FF0000"/>
                </a:solidFill>
                <a:latin typeface="Times New Roman" pitchFamily="18" charset="0"/>
              </a:rPr>
              <a:t> </a:t>
            </a:r>
            <a:r>
              <a:rPr lang="en-US" sz="1800" dirty="0">
                <a:solidFill>
                  <a:srgbClr val="FF0000"/>
                </a:solidFill>
                <a:cs typeface="Arial" pitchFamily="34" charset="0"/>
              </a:rPr>
              <a:t>→   </a:t>
            </a:r>
            <a:r>
              <a:rPr lang="en-US" sz="2000" dirty="0" err="1">
                <a:solidFill>
                  <a:srgbClr val="FF0000"/>
                </a:solidFill>
                <a:latin typeface="ScriptC" pitchFamily="2" charset="0"/>
                <a:cs typeface="Arial" pitchFamily="34" charset="0"/>
              </a:rPr>
              <a:t>L</a:t>
            </a:r>
            <a:r>
              <a:rPr lang="en-US" sz="2000" i="1" baseline="-25000" dirty="0" err="1">
                <a:solidFill>
                  <a:srgbClr val="FF0000"/>
                </a:solidFill>
                <a:latin typeface="Times New Roman" pitchFamily="18" charset="0"/>
                <a:cs typeface="Arial" pitchFamily="34" charset="0"/>
              </a:rPr>
              <a:t>Mass</a:t>
            </a:r>
            <a:r>
              <a:rPr lang="en-US" sz="1800" baseline="-25000" dirty="0">
                <a:solidFill>
                  <a:srgbClr val="FF0000"/>
                </a:solidFill>
                <a:cs typeface="Arial" pitchFamily="34" charset="0"/>
              </a:rPr>
              <a:t> </a:t>
            </a:r>
            <a:r>
              <a:rPr lang="en-US" sz="1800" baseline="-25000" dirty="0" smtClean="0">
                <a:solidFill>
                  <a:srgbClr val="FF0000"/>
                </a:solidFill>
                <a:cs typeface="Arial" pitchFamily="34" charset="0"/>
              </a:rPr>
              <a:t>   </a:t>
            </a:r>
            <a:r>
              <a:rPr lang="en-US" sz="1800" dirty="0" smtClean="0">
                <a:solidFill>
                  <a:srgbClr val="FF0000"/>
                </a:solidFill>
                <a:cs typeface="Arial" pitchFamily="34" charset="0"/>
              </a:rPr>
              <a:t>= </a:t>
            </a:r>
            <a:r>
              <a:rPr lang="en-US" sz="1800" dirty="0">
                <a:solidFill>
                  <a:srgbClr val="FF0000"/>
                </a:solidFill>
                <a:cs typeface="Arial" pitchFamily="34" charset="0"/>
              </a:rPr>
              <a:t>CP conserving</a:t>
            </a:r>
          </a:p>
        </p:txBody>
      </p:sp>
      <p:sp>
        <p:nvSpPr>
          <p:cNvPr id="74775" name="Text Box 23"/>
          <p:cNvSpPr txBox="1">
            <a:spLocks noChangeArrowheads="1"/>
          </p:cNvSpPr>
          <p:nvPr/>
        </p:nvSpPr>
        <p:spPr bwMode="auto">
          <a:xfrm>
            <a:off x="1143000" y="6457914"/>
            <a:ext cx="7050905" cy="400110"/>
          </a:xfrm>
          <a:prstGeom prst="rect">
            <a:avLst/>
          </a:prstGeom>
          <a:noFill/>
          <a:ln w="9525" algn="ctr">
            <a:noFill/>
            <a:miter lim="800000"/>
            <a:headEnd/>
            <a:tailEnd/>
          </a:ln>
          <a:effectLst/>
        </p:spPr>
        <p:txBody>
          <a:bodyPr wrap="none">
            <a:spAutoFit/>
          </a:bodyPr>
          <a:lstStyle/>
          <a:p>
            <a:r>
              <a:rPr lang="en-US" sz="2000" dirty="0">
                <a:solidFill>
                  <a:srgbClr val="990099"/>
                </a:solidFill>
              </a:rPr>
              <a:t>=&gt;What happened to the charged current interactions (in </a:t>
            </a:r>
            <a:r>
              <a:rPr lang="en-US" sz="2000" dirty="0" err="1">
                <a:solidFill>
                  <a:srgbClr val="990099"/>
                </a:solidFill>
                <a:latin typeface="ScriptC" pitchFamily="2" charset="0"/>
              </a:rPr>
              <a:t>L</a:t>
            </a:r>
            <a:r>
              <a:rPr lang="en-US" sz="2000" i="1" baseline="-25000" dirty="0" err="1">
                <a:solidFill>
                  <a:srgbClr val="990099"/>
                </a:solidFill>
                <a:latin typeface="Times New Roman" pitchFamily="18" charset="0"/>
              </a:rPr>
              <a:t>Kinetic</a:t>
            </a:r>
            <a:r>
              <a:rPr lang="en-US" sz="2000" dirty="0">
                <a:solidFill>
                  <a:srgbClr val="9900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1" grpId="0" animBg="1"/>
      <p:bldP spid="74772" grpId="0"/>
      <p:bldP spid="74774" grpId="0"/>
      <p:bldP spid="747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Sept 28-29, 2005</a:t>
            </a:r>
          </a:p>
        </p:txBody>
      </p:sp>
      <p:sp>
        <p:nvSpPr>
          <p:cNvPr id="20" name="Slide Number Placeholder 5"/>
          <p:cNvSpPr>
            <a:spLocks noGrp="1"/>
          </p:cNvSpPr>
          <p:nvPr>
            <p:ph type="sldNum" sz="quarter" idx="12"/>
          </p:nvPr>
        </p:nvSpPr>
        <p:spPr/>
        <p:txBody>
          <a:bodyPr/>
          <a:lstStyle/>
          <a:p>
            <a:fld id="{D1D56E7A-23F0-46E3-BC61-62CD7A73F997}" type="slidenum">
              <a:rPr lang="en-US"/>
              <a:pPr/>
              <a:t>17</a:t>
            </a:fld>
            <a:endParaRPr lang="en-US"/>
          </a:p>
        </p:txBody>
      </p:sp>
      <p:sp>
        <p:nvSpPr>
          <p:cNvPr id="76802" name="Rectangle 2"/>
          <p:cNvSpPr>
            <a:spLocks noGrp="1" noChangeArrowheads="1"/>
          </p:cNvSpPr>
          <p:nvPr>
            <p:ph type="title"/>
          </p:nvPr>
        </p:nvSpPr>
        <p:spPr/>
        <p:txBody>
          <a:bodyPr/>
          <a:lstStyle/>
          <a:p>
            <a:r>
              <a:rPr lang="en-US"/>
              <a:t>                                 : The Charged Current</a:t>
            </a:r>
          </a:p>
        </p:txBody>
      </p:sp>
      <p:graphicFrame>
        <p:nvGraphicFramePr>
          <p:cNvPr id="76804" name="Object 4"/>
          <p:cNvGraphicFramePr>
            <a:graphicFrameLocks noChangeAspect="1"/>
          </p:cNvGraphicFramePr>
          <p:nvPr/>
        </p:nvGraphicFramePr>
        <p:xfrm>
          <a:off x="914400" y="22225"/>
          <a:ext cx="2895600" cy="696913"/>
        </p:xfrm>
        <a:graphic>
          <a:graphicData uri="http://schemas.openxmlformats.org/presentationml/2006/ole">
            <p:oleObj spid="_x0000_s134146" name="Equation" r:id="rId3" imgW="952200" imgH="228600" progId="Equation.DSMT4">
              <p:embed/>
            </p:oleObj>
          </a:graphicData>
        </a:graphic>
      </p:graphicFrame>
      <p:sp>
        <p:nvSpPr>
          <p:cNvPr id="76805" name="Text Box 5"/>
          <p:cNvSpPr txBox="1">
            <a:spLocks noChangeArrowheads="1"/>
          </p:cNvSpPr>
          <p:nvPr/>
        </p:nvSpPr>
        <p:spPr bwMode="auto">
          <a:xfrm>
            <a:off x="838200" y="914400"/>
            <a:ext cx="7331944" cy="400110"/>
          </a:xfrm>
          <a:prstGeom prst="rect">
            <a:avLst/>
          </a:prstGeom>
          <a:noFill/>
          <a:ln w="9525" algn="ctr">
            <a:noFill/>
            <a:miter lim="800000"/>
            <a:headEnd/>
            <a:tailEnd/>
          </a:ln>
          <a:effectLst/>
        </p:spPr>
        <p:txBody>
          <a:bodyPr wrap="none">
            <a:spAutoFit/>
          </a:bodyPr>
          <a:lstStyle/>
          <a:p>
            <a:r>
              <a:rPr lang="en-US" sz="2000" dirty="0">
                <a:solidFill>
                  <a:srgbClr val="000099"/>
                </a:solidFill>
              </a:rPr>
              <a:t>The charged current interaction for quarks in the </a:t>
            </a:r>
            <a:r>
              <a:rPr lang="en-US" sz="2000" b="1" i="1" u="sng" dirty="0">
                <a:solidFill>
                  <a:srgbClr val="990099"/>
                </a:solidFill>
              </a:rPr>
              <a:t>interaction</a:t>
            </a:r>
            <a:r>
              <a:rPr lang="en-US" sz="2000" dirty="0">
                <a:solidFill>
                  <a:srgbClr val="000099"/>
                </a:solidFill>
              </a:rPr>
              <a:t> basis is:</a:t>
            </a:r>
            <a:endParaRPr lang="en-US" sz="2000" dirty="0">
              <a:solidFill>
                <a:srgbClr val="000099"/>
              </a:solidFill>
              <a:latin typeface="ScriptC" pitchFamily="2" charset="0"/>
            </a:endParaRPr>
          </a:p>
        </p:txBody>
      </p:sp>
      <p:sp>
        <p:nvSpPr>
          <p:cNvPr id="76807" name="Text Box 7"/>
          <p:cNvSpPr txBox="1">
            <a:spLocks noChangeArrowheads="1"/>
          </p:cNvSpPr>
          <p:nvPr/>
        </p:nvSpPr>
        <p:spPr bwMode="auto">
          <a:xfrm>
            <a:off x="914400" y="1981200"/>
            <a:ext cx="6717801" cy="400110"/>
          </a:xfrm>
          <a:prstGeom prst="rect">
            <a:avLst/>
          </a:prstGeom>
          <a:noFill/>
          <a:ln w="9525" algn="ctr">
            <a:noFill/>
            <a:miter lim="800000"/>
            <a:headEnd/>
            <a:tailEnd/>
          </a:ln>
          <a:effectLst/>
        </p:spPr>
        <p:txBody>
          <a:bodyPr wrap="none">
            <a:spAutoFit/>
          </a:bodyPr>
          <a:lstStyle/>
          <a:p>
            <a:r>
              <a:rPr lang="en-US" sz="2000" dirty="0">
                <a:solidFill>
                  <a:srgbClr val="000099"/>
                </a:solidFill>
              </a:rPr>
              <a:t>The charged current interaction for quarks in the </a:t>
            </a:r>
            <a:r>
              <a:rPr lang="en-US" sz="2000" b="1" i="1" u="sng" dirty="0">
                <a:solidFill>
                  <a:srgbClr val="990099"/>
                </a:solidFill>
              </a:rPr>
              <a:t>mass</a:t>
            </a:r>
            <a:r>
              <a:rPr lang="en-US" sz="2000" dirty="0">
                <a:solidFill>
                  <a:srgbClr val="000099"/>
                </a:solidFill>
              </a:rPr>
              <a:t> basis is:</a:t>
            </a:r>
            <a:endParaRPr lang="en-US" sz="2000" dirty="0">
              <a:solidFill>
                <a:srgbClr val="000099"/>
              </a:solidFill>
              <a:latin typeface="ScriptC" pitchFamily="2" charset="0"/>
            </a:endParaRPr>
          </a:p>
        </p:txBody>
      </p:sp>
      <p:graphicFrame>
        <p:nvGraphicFramePr>
          <p:cNvPr id="76808" name="Object 8"/>
          <p:cNvGraphicFramePr>
            <a:graphicFrameLocks noChangeAspect="1"/>
          </p:cNvGraphicFramePr>
          <p:nvPr/>
        </p:nvGraphicFramePr>
        <p:xfrm>
          <a:off x="1143000" y="4114800"/>
          <a:ext cx="5029200" cy="1208088"/>
        </p:xfrm>
        <a:graphic>
          <a:graphicData uri="http://schemas.openxmlformats.org/presentationml/2006/ole">
            <p:oleObj spid="_x0000_s134147" name="Equation" r:id="rId4" imgW="2958840" imgH="711000" progId="Equation.DSMT4">
              <p:embed/>
            </p:oleObj>
          </a:graphicData>
        </a:graphic>
      </p:graphicFrame>
      <p:graphicFrame>
        <p:nvGraphicFramePr>
          <p:cNvPr id="76809" name="Object 9"/>
          <p:cNvGraphicFramePr>
            <a:graphicFrameLocks noChangeAspect="1"/>
          </p:cNvGraphicFramePr>
          <p:nvPr/>
        </p:nvGraphicFramePr>
        <p:xfrm>
          <a:off x="1143000" y="2362200"/>
          <a:ext cx="4876800" cy="769938"/>
        </p:xfrm>
        <a:graphic>
          <a:graphicData uri="http://schemas.openxmlformats.org/presentationml/2006/ole">
            <p:oleObj spid="_x0000_s134148" name="Equation" r:id="rId5" imgW="2654280" imgH="419040" progId="Equation.DSMT4">
              <p:embed/>
            </p:oleObj>
          </a:graphicData>
        </a:graphic>
      </p:graphicFrame>
      <p:sp>
        <p:nvSpPr>
          <p:cNvPr id="76810" name="Text Box 10"/>
          <p:cNvSpPr txBox="1">
            <a:spLocks noChangeArrowheads="1"/>
          </p:cNvSpPr>
          <p:nvPr/>
        </p:nvSpPr>
        <p:spPr bwMode="auto">
          <a:xfrm>
            <a:off x="914400" y="3200400"/>
            <a:ext cx="2171364" cy="400110"/>
          </a:xfrm>
          <a:prstGeom prst="rect">
            <a:avLst/>
          </a:prstGeom>
          <a:noFill/>
          <a:ln w="9525" algn="ctr">
            <a:noFill/>
            <a:miter lim="800000"/>
            <a:headEnd/>
            <a:tailEnd/>
          </a:ln>
          <a:effectLst/>
        </p:spPr>
        <p:txBody>
          <a:bodyPr wrap="none">
            <a:spAutoFit/>
          </a:bodyPr>
          <a:lstStyle/>
          <a:p>
            <a:r>
              <a:rPr lang="en-US" sz="2000" dirty="0"/>
              <a:t>The unitary matrix:</a:t>
            </a:r>
          </a:p>
        </p:txBody>
      </p:sp>
      <p:graphicFrame>
        <p:nvGraphicFramePr>
          <p:cNvPr id="76811" name="Object 11"/>
          <p:cNvGraphicFramePr>
            <a:graphicFrameLocks noChangeAspect="1"/>
          </p:cNvGraphicFramePr>
          <p:nvPr/>
        </p:nvGraphicFramePr>
        <p:xfrm>
          <a:off x="3200400" y="3200400"/>
          <a:ext cx="1765300" cy="457200"/>
        </p:xfrm>
        <a:graphic>
          <a:graphicData uri="http://schemas.openxmlformats.org/presentationml/2006/ole">
            <p:oleObj spid="_x0000_s134149" name="Equation" r:id="rId6" imgW="1079280" imgH="279360" progId="Equation.DSMT4">
              <p:embed/>
            </p:oleObj>
          </a:graphicData>
        </a:graphic>
      </p:graphicFrame>
      <p:sp>
        <p:nvSpPr>
          <p:cNvPr id="76812" name="Text Box 12"/>
          <p:cNvSpPr txBox="1">
            <a:spLocks noChangeArrowheads="1"/>
          </p:cNvSpPr>
          <p:nvPr/>
        </p:nvSpPr>
        <p:spPr bwMode="auto">
          <a:xfrm>
            <a:off x="1066800" y="3733800"/>
            <a:ext cx="5356979" cy="400110"/>
          </a:xfrm>
          <a:prstGeom prst="rect">
            <a:avLst/>
          </a:prstGeom>
          <a:noFill/>
          <a:ln w="9525" algn="ctr">
            <a:noFill/>
            <a:miter lim="800000"/>
            <a:headEnd/>
            <a:tailEnd/>
          </a:ln>
          <a:effectLst/>
        </p:spPr>
        <p:txBody>
          <a:bodyPr wrap="none">
            <a:spAutoFit/>
          </a:bodyPr>
          <a:lstStyle/>
          <a:p>
            <a:r>
              <a:rPr lang="en-US" sz="2000" dirty="0"/>
              <a:t>is the </a:t>
            </a:r>
            <a:r>
              <a:rPr lang="en-US" sz="2000" dirty="0" err="1"/>
              <a:t>Cabibbo</a:t>
            </a:r>
            <a:r>
              <a:rPr lang="en-US" sz="2000" dirty="0"/>
              <a:t> Kobayashi </a:t>
            </a:r>
            <a:r>
              <a:rPr lang="en-US" sz="2000" dirty="0" err="1"/>
              <a:t>Maskawa</a:t>
            </a:r>
            <a:r>
              <a:rPr lang="en-US" sz="2000" dirty="0"/>
              <a:t> mixing matrix:</a:t>
            </a:r>
          </a:p>
        </p:txBody>
      </p:sp>
      <p:graphicFrame>
        <p:nvGraphicFramePr>
          <p:cNvPr id="76813" name="Object 13"/>
          <p:cNvGraphicFramePr>
            <a:graphicFrameLocks noChangeAspect="1"/>
          </p:cNvGraphicFramePr>
          <p:nvPr/>
        </p:nvGraphicFramePr>
        <p:xfrm>
          <a:off x="6172200" y="3200400"/>
          <a:ext cx="1365250" cy="360363"/>
        </p:xfrm>
        <a:graphic>
          <a:graphicData uri="http://schemas.openxmlformats.org/presentationml/2006/ole">
            <p:oleObj spid="_x0000_s134150" name="Equation" r:id="rId7" imgW="914400" imgH="241200" progId="Equation.DSMT4">
              <p:embed/>
            </p:oleObj>
          </a:graphicData>
        </a:graphic>
      </p:graphicFrame>
      <p:graphicFrame>
        <p:nvGraphicFramePr>
          <p:cNvPr id="76814" name="Object 14"/>
          <p:cNvGraphicFramePr>
            <a:graphicFrameLocks noChangeAspect="1"/>
          </p:cNvGraphicFramePr>
          <p:nvPr/>
        </p:nvGraphicFramePr>
        <p:xfrm>
          <a:off x="1143000" y="1219200"/>
          <a:ext cx="4572000" cy="836613"/>
        </p:xfrm>
        <a:graphic>
          <a:graphicData uri="http://schemas.openxmlformats.org/presentationml/2006/ole">
            <p:oleObj spid="_x0000_s134151" name="Equation" r:id="rId8" imgW="2286000" imgH="419040" progId="Equation.DSMT4">
              <p:embed/>
            </p:oleObj>
          </a:graphicData>
        </a:graphic>
      </p:graphicFrame>
      <p:sp>
        <p:nvSpPr>
          <p:cNvPr id="76815" name="Text Box 15"/>
          <p:cNvSpPr txBox="1">
            <a:spLocks noChangeArrowheads="1"/>
          </p:cNvSpPr>
          <p:nvPr/>
        </p:nvSpPr>
        <p:spPr bwMode="auto">
          <a:xfrm>
            <a:off x="5257800" y="3200400"/>
            <a:ext cx="761747" cy="400110"/>
          </a:xfrm>
          <a:prstGeom prst="rect">
            <a:avLst/>
          </a:prstGeom>
          <a:noFill/>
          <a:ln w="9525" algn="ctr">
            <a:noFill/>
            <a:miter lim="800000"/>
            <a:headEnd/>
            <a:tailEnd/>
          </a:ln>
          <a:effectLst/>
        </p:spPr>
        <p:txBody>
          <a:bodyPr wrap="none">
            <a:spAutoFit/>
          </a:bodyPr>
          <a:lstStyle/>
          <a:p>
            <a:r>
              <a:rPr lang="en-US" sz="2000" dirty="0"/>
              <a:t>With:</a:t>
            </a:r>
          </a:p>
        </p:txBody>
      </p:sp>
      <p:sp>
        <p:nvSpPr>
          <p:cNvPr id="76816" name="Line 16"/>
          <p:cNvSpPr>
            <a:spLocks noChangeShapeType="1"/>
          </p:cNvSpPr>
          <p:nvPr/>
        </p:nvSpPr>
        <p:spPr bwMode="auto">
          <a:xfrm flipV="1">
            <a:off x="0" y="5410200"/>
            <a:ext cx="9144000" cy="0"/>
          </a:xfrm>
          <a:prstGeom prst="line">
            <a:avLst/>
          </a:prstGeom>
          <a:noFill/>
          <a:ln w="12700">
            <a:solidFill>
              <a:schemeClr val="tx1"/>
            </a:solidFill>
            <a:prstDash val="lgDash"/>
            <a:round/>
            <a:headEnd/>
            <a:tailEnd/>
          </a:ln>
          <a:effectLst/>
        </p:spPr>
        <p:txBody>
          <a:bodyPr>
            <a:spAutoFit/>
          </a:bodyPr>
          <a:lstStyle/>
          <a:p>
            <a:endParaRPr lang="nl-NL"/>
          </a:p>
        </p:txBody>
      </p:sp>
      <p:sp>
        <p:nvSpPr>
          <p:cNvPr id="76817" name="Text Box 17"/>
          <p:cNvSpPr txBox="1">
            <a:spLocks noChangeArrowheads="1"/>
          </p:cNvSpPr>
          <p:nvPr/>
        </p:nvSpPr>
        <p:spPr bwMode="auto">
          <a:xfrm>
            <a:off x="669925" y="5522913"/>
            <a:ext cx="2610266" cy="400110"/>
          </a:xfrm>
          <a:prstGeom prst="rect">
            <a:avLst/>
          </a:prstGeom>
          <a:noFill/>
          <a:ln w="9525" algn="ctr">
            <a:noFill/>
            <a:miter lim="800000"/>
            <a:headEnd/>
            <a:tailEnd/>
          </a:ln>
          <a:effectLst/>
        </p:spPr>
        <p:txBody>
          <a:bodyPr wrap="none">
            <a:spAutoFit/>
          </a:bodyPr>
          <a:lstStyle/>
          <a:p>
            <a:r>
              <a:rPr lang="en-US" sz="2000" dirty="0"/>
              <a:t>Lepton sector: similarly</a:t>
            </a:r>
          </a:p>
        </p:txBody>
      </p:sp>
      <p:graphicFrame>
        <p:nvGraphicFramePr>
          <p:cNvPr id="76818" name="Object 18"/>
          <p:cNvGraphicFramePr>
            <a:graphicFrameLocks noChangeAspect="1"/>
          </p:cNvGraphicFramePr>
          <p:nvPr/>
        </p:nvGraphicFramePr>
        <p:xfrm>
          <a:off x="3657600" y="5486400"/>
          <a:ext cx="1682750" cy="457200"/>
        </p:xfrm>
        <a:graphic>
          <a:graphicData uri="http://schemas.openxmlformats.org/presentationml/2006/ole">
            <p:oleObj spid="_x0000_s134152" name="Equation" r:id="rId9" imgW="1028520" imgH="279360" progId="Equation.DSMT4">
              <p:embed/>
            </p:oleObj>
          </a:graphicData>
        </a:graphic>
      </p:graphicFrame>
      <p:sp>
        <p:nvSpPr>
          <p:cNvPr id="76820" name="Text Box 20"/>
          <p:cNvSpPr txBox="1">
            <a:spLocks noChangeArrowheads="1"/>
          </p:cNvSpPr>
          <p:nvPr/>
        </p:nvSpPr>
        <p:spPr bwMode="auto">
          <a:xfrm>
            <a:off x="517525" y="5980113"/>
            <a:ext cx="8245475" cy="707886"/>
          </a:xfrm>
          <a:prstGeom prst="rect">
            <a:avLst/>
          </a:prstGeom>
          <a:noFill/>
          <a:ln w="9525" algn="ctr">
            <a:noFill/>
            <a:miter lim="800000"/>
            <a:headEnd/>
            <a:tailEnd/>
          </a:ln>
          <a:effectLst/>
        </p:spPr>
        <p:txBody>
          <a:bodyPr>
            <a:spAutoFit/>
          </a:bodyPr>
          <a:lstStyle/>
          <a:p>
            <a:r>
              <a:rPr lang="en-US" sz="2000" dirty="0"/>
              <a:t>However, for </a:t>
            </a:r>
            <a:r>
              <a:rPr lang="en-US" sz="2000" dirty="0" err="1"/>
              <a:t>massless</a:t>
            </a:r>
            <a:r>
              <a:rPr lang="en-US" sz="2000" dirty="0"/>
              <a:t> neutrino’s: </a:t>
            </a:r>
            <a:r>
              <a:rPr lang="en-US" sz="2000" i="1" dirty="0" err="1">
                <a:latin typeface="Times New Roman" pitchFamily="18" charset="0"/>
              </a:rPr>
              <a:t>V</a:t>
            </a:r>
            <a:r>
              <a:rPr lang="en-US" sz="2000" i="1" baseline="-25000" dirty="0" err="1">
                <a:latin typeface="Times New Roman" pitchFamily="18" charset="0"/>
              </a:rPr>
              <a:t>L</a:t>
            </a:r>
            <a:r>
              <a:rPr lang="en-US" sz="2000" i="1" baseline="30000" dirty="0" err="1">
                <a:latin typeface="Symbol" pitchFamily="18" charset="2"/>
              </a:rPr>
              <a:t>n</a:t>
            </a:r>
            <a:r>
              <a:rPr lang="en-US" sz="2000" i="1" dirty="0"/>
              <a:t> </a:t>
            </a:r>
            <a:r>
              <a:rPr lang="en-US" sz="2000" dirty="0"/>
              <a:t>= arbitrary. Choose it such that </a:t>
            </a:r>
            <a:r>
              <a:rPr lang="en-US" sz="2000" i="1" dirty="0">
                <a:solidFill>
                  <a:srgbClr val="008000"/>
                </a:solidFill>
                <a:latin typeface="Times New Roman" pitchFamily="18" charset="0"/>
              </a:rPr>
              <a:t>V</a:t>
            </a:r>
            <a:r>
              <a:rPr lang="en-US" sz="2000" i="1" baseline="-25000" dirty="0">
                <a:solidFill>
                  <a:srgbClr val="008000"/>
                </a:solidFill>
                <a:latin typeface="Times New Roman" pitchFamily="18" charset="0"/>
              </a:rPr>
              <a:t>MNS</a:t>
            </a:r>
            <a:r>
              <a:rPr lang="en-US" sz="2000" i="1" dirty="0">
                <a:solidFill>
                  <a:srgbClr val="008000"/>
                </a:solidFill>
                <a:latin typeface="Times New Roman" pitchFamily="18" charset="0"/>
              </a:rPr>
              <a:t> = 1 =&gt; </a:t>
            </a:r>
            <a:r>
              <a:rPr lang="en-US" sz="2000" dirty="0">
                <a:solidFill>
                  <a:srgbClr val="008000"/>
                </a:solidFill>
              </a:rPr>
              <a:t>There is no mixing in the lepton sector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6" grpId="0" animBg="1"/>
      <p:bldP spid="76817" grpId="0"/>
      <p:bldP spid="768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Sept 28-29, 2005</a:t>
            </a:r>
          </a:p>
        </p:txBody>
      </p:sp>
      <p:sp>
        <p:nvSpPr>
          <p:cNvPr id="20" name="Slide Number Placeholder 5"/>
          <p:cNvSpPr>
            <a:spLocks noGrp="1"/>
          </p:cNvSpPr>
          <p:nvPr>
            <p:ph type="sldNum" sz="quarter" idx="12"/>
          </p:nvPr>
        </p:nvSpPr>
        <p:spPr/>
        <p:txBody>
          <a:bodyPr/>
          <a:lstStyle/>
          <a:p>
            <a:fld id="{BAC535D2-4682-45AA-B813-A4D4298E1BAF}" type="slidenum">
              <a:rPr lang="en-US"/>
              <a:pPr/>
              <a:t>18</a:t>
            </a:fld>
            <a:endParaRPr lang="en-US"/>
          </a:p>
        </p:txBody>
      </p:sp>
      <p:sp>
        <p:nvSpPr>
          <p:cNvPr id="448530" name="Text Box 18"/>
          <p:cNvSpPr txBox="1">
            <a:spLocks noChangeArrowheads="1"/>
          </p:cNvSpPr>
          <p:nvPr/>
        </p:nvSpPr>
        <p:spPr bwMode="auto">
          <a:xfrm>
            <a:off x="533400" y="4786322"/>
            <a:ext cx="4554195" cy="400110"/>
          </a:xfrm>
          <a:prstGeom prst="rect">
            <a:avLst/>
          </a:prstGeom>
          <a:noFill/>
          <a:ln w="9525" algn="ctr">
            <a:noFill/>
            <a:miter lim="800000"/>
            <a:headEnd/>
            <a:tailEnd/>
          </a:ln>
          <a:effectLst/>
        </p:spPr>
        <p:txBody>
          <a:bodyPr wrap="none">
            <a:spAutoFit/>
          </a:bodyPr>
          <a:lstStyle/>
          <a:p>
            <a:r>
              <a:rPr lang="en-US" sz="2000" dirty="0">
                <a:solidFill>
                  <a:srgbClr val="000099"/>
                </a:solidFill>
              </a:rPr>
              <a:t>Use                                     to find in general</a:t>
            </a:r>
            <a:r>
              <a:rPr lang="en-US" sz="2000" dirty="0">
                <a:latin typeface="Times New Roman" pitchFamily="18" charset="0"/>
              </a:rPr>
              <a:t>:</a:t>
            </a:r>
            <a:endParaRPr lang="en-US" sz="2000" baseline="30000" dirty="0">
              <a:latin typeface="Times New Roman" pitchFamily="18" charset="0"/>
            </a:endParaRPr>
          </a:p>
        </p:txBody>
      </p:sp>
      <p:sp>
        <p:nvSpPr>
          <p:cNvPr id="448514" name="Rectangle 2"/>
          <p:cNvSpPr>
            <a:spLocks noGrp="1" noChangeArrowheads="1"/>
          </p:cNvSpPr>
          <p:nvPr>
            <p:ph type="title"/>
          </p:nvPr>
        </p:nvSpPr>
        <p:spPr/>
        <p:txBody>
          <a:bodyPr/>
          <a:lstStyle/>
          <a:p>
            <a:r>
              <a:rPr lang="en-US"/>
              <a:t>Flavour Changing Neutral Currents</a:t>
            </a:r>
          </a:p>
        </p:txBody>
      </p:sp>
      <p:graphicFrame>
        <p:nvGraphicFramePr>
          <p:cNvPr id="448515" name="Object 3"/>
          <p:cNvGraphicFramePr>
            <a:graphicFrameLocks noChangeAspect="1"/>
          </p:cNvGraphicFramePr>
          <p:nvPr/>
        </p:nvGraphicFramePr>
        <p:xfrm>
          <a:off x="858838" y="1295400"/>
          <a:ext cx="4225925" cy="630238"/>
        </p:xfrm>
        <a:graphic>
          <a:graphicData uri="http://schemas.openxmlformats.org/presentationml/2006/ole">
            <p:oleObj spid="_x0000_s135170" name="Equation" r:id="rId3" imgW="2641320" imgH="393480" progId="Equation.DSMT4">
              <p:embed/>
            </p:oleObj>
          </a:graphicData>
        </a:graphic>
      </p:graphicFrame>
      <p:sp>
        <p:nvSpPr>
          <p:cNvPr id="448516" name="Text Box 4"/>
          <p:cNvSpPr txBox="1">
            <a:spLocks noChangeArrowheads="1"/>
          </p:cNvSpPr>
          <p:nvPr/>
        </p:nvSpPr>
        <p:spPr bwMode="auto">
          <a:xfrm>
            <a:off x="190267" y="857232"/>
            <a:ext cx="8832354" cy="400110"/>
          </a:xfrm>
          <a:prstGeom prst="rect">
            <a:avLst/>
          </a:prstGeom>
          <a:noFill/>
          <a:ln w="9525" algn="ctr">
            <a:noFill/>
            <a:miter lim="800000"/>
            <a:headEnd/>
            <a:tailEnd/>
          </a:ln>
          <a:effectLst/>
        </p:spPr>
        <p:txBody>
          <a:bodyPr wrap="none">
            <a:spAutoFit/>
          </a:bodyPr>
          <a:lstStyle/>
          <a:p>
            <a:r>
              <a:rPr lang="en-US" sz="2000" dirty="0">
                <a:solidFill>
                  <a:srgbClr val="000099"/>
                </a:solidFill>
              </a:rPr>
              <a:t>To illustrate the SM neutral current </a:t>
            </a:r>
            <a:r>
              <a:rPr lang="en-US" sz="2000" dirty="0" smtClean="0">
                <a:solidFill>
                  <a:srgbClr val="000099"/>
                </a:solidFill>
              </a:rPr>
              <a:t>take </a:t>
            </a:r>
            <a:r>
              <a:rPr lang="en-US" sz="2000" dirty="0">
                <a:solidFill>
                  <a:srgbClr val="000099"/>
                </a:solidFill>
              </a:rPr>
              <a:t>W</a:t>
            </a:r>
            <a:r>
              <a:rPr lang="en-US" sz="2000" baseline="-25000" dirty="0">
                <a:solidFill>
                  <a:srgbClr val="000099"/>
                </a:solidFill>
              </a:rPr>
              <a:t>3</a:t>
            </a:r>
            <a:r>
              <a:rPr lang="en-US" sz="2000" baseline="30000" dirty="0">
                <a:solidFill>
                  <a:srgbClr val="000099"/>
                </a:solidFill>
                <a:latin typeface="Symbol" pitchFamily="18" charset="2"/>
              </a:rPr>
              <a:t>m</a:t>
            </a:r>
            <a:r>
              <a:rPr lang="en-US" sz="2000" dirty="0">
                <a:solidFill>
                  <a:srgbClr val="000099"/>
                </a:solidFill>
              </a:rPr>
              <a:t> and </a:t>
            </a:r>
            <a:r>
              <a:rPr lang="en-US" sz="2000" i="1" dirty="0" err="1">
                <a:solidFill>
                  <a:srgbClr val="000099"/>
                </a:solidFill>
                <a:latin typeface="Times New Roman" pitchFamily="18" charset="0"/>
              </a:rPr>
              <a:t>B</a:t>
            </a:r>
            <a:r>
              <a:rPr lang="en-US" sz="2000" baseline="30000" dirty="0" err="1">
                <a:solidFill>
                  <a:srgbClr val="000099"/>
                </a:solidFill>
                <a:latin typeface="Symbol" pitchFamily="18" charset="2"/>
              </a:rPr>
              <a:t>m</a:t>
            </a:r>
            <a:r>
              <a:rPr lang="en-US" sz="2000" dirty="0">
                <a:solidFill>
                  <a:srgbClr val="000099"/>
                </a:solidFill>
              </a:rPr>
              <a:t> term of the Kinetic </a:t>
            </a:r>
            <a:r>
              <a:rPr lang="en-US" sz="2000" dirty="0" err="1">
                <a:solidFill>
                  <a:srgbClr val="000099"/>
                </a:solidFill>
              </a:rPr>
              <a:t>Lagrangian</a:t>
            </a:r>
            <a:r>
              <a:rPr lang="en-US" sz="2000" dirty="0">
                <a:solidFill>
                  <a:srgbClr val="000099"/>
                </a:solidFill>
              </a:rPr>
              <a:t>:</a:t>
            </a:r>
          </a:p>
        </p:txBody>
      </p:sp>
      <p:sp>
        <p:nvSpPr>
          <p:cNvPr id="448517" name="Text Box 5"/>
          <p:cNvSpPr txBox="1">
            <a:spLocks noChangeArrowheads="1"/>
          </p:cNvSpPr>
          <p:nvPr/>
        </p:nvSpPr>
        <p:spPr bwMode="auto">
          <a:xfrm>
            <a:off x="609600" y="5899150"/>
            <a:ext cx="3748086" cy="923330"/>
          </a:xfrm>
          <a:prstGeom prst="rect">
            <a:avLst/>
          </a:prstGeom>
          <a:solidFill>
            <a:schemeClr val="bg1"/>
          </a:solidFill>
          <a:ln w="9525" algn="ctr">
            <a:noFill/>
            <a:miter lim="800000"/>
            <a:headEnd/>
            <a:tailEnd/>
          </a:ln>
          <a:effectLst/>
        </p:spPr>
        <p:txBody>
          <a:bodyPr wrap="square">
            <a:spAutoFit/>
          </a:bodyPr>
          <a:lstStyle/>
          <a:p>
            <a:r>
              <a:rPr lang="en-US" dirty="0"/>
              <a:t>In terms of physical fields no non-diagonal contributions occur for the neutral Currents. =&gt; GIM mechanism</a:t>
            </a:r>
          </a:p>
        </p:txBody>
      </p:sp>
      <p:graphicFrame>
        <p:nvGraphicFramePr>
          <p:cNvPr id="448518" name="Object 6"/>
          <p:cNvGraphicFramePr>
            <a:graphicFrameLocks noChangeAspect="1"/>
          </p:cNvGraphicFramePr>
          <p:nvPr/>
        </p:nvGraphicFramePr>
        <p:xfrm>
          <a:off x="762000" y="3143248"/>
          <a:ext cx="4591050" cy="666750"/>
        </p:xfrm>
        <a:graphic>
          <a:graphicData uri="http://schemas.openxmlformats.org/presentationml/2006/ole">
            <p:oleObj spid="_x0000_s135171" name="Equation" r:id="rId4" imgW="3060360" imgH="444240" progId="Equation.DSMT4">
              <p:embed/>
            </p:oleObj>
          </a:graphicData>
        </a:graphic>
      </p:graphicFrame>
      <p:graphicFrame>
        <p:nvGraphicFramePr>
          <p:cNvPr id="448519" name="Object 7"/>
          <p:cNvGraphicFramePr>
            <a:graphicFrameLocks noChangeAspect="1"/>
          </p:cNvGraphicFramePr>
          <p:nvPr/>
        </p:nvGraphicFramePr>
        <p:xfrm>
          <a:off x="717550" y="3929066"/>
          <a:ext cx="5835650" cy="685800"/>
        </p:xfrm>
        <a:graphic>
          <a:graphicData uri="http://schemas.openxmlformats.org/presentationml/2006/ole">
            <p:oleObj spid="_x0000_s135172" name="Equation" r:id="rId5" imgW="3784320" imgH="444240" progId="Equation.DSMT4">
              <p:embed/>
            </p:oleObj>
          </a:graphicData>
        </a:graphic>
      </p:graphicFrame>
      <p:sp>
        <p:nvSpPr>
          <p:cNvPr id="448520" name="Text Box 8"/>
          <p:cNvSpPr txBox="1">
            <a:spLocks noChangeArrowheads="1"/>
          </p:cNvSpPr>
          <p:nvPr/>
        </p:nvSpPr>
        <p:spPr bwMode="auto">
          <a:xfrm>
            <a:off x="288621" y="1928802"/>
            <a:ext cx="3497561" cy="400110"/>
          </a:xfrm>
          <a:prstGeom prst="rect">
            <a:avLst/>
          </a:prstGeom>
          <a:noFill/>
          <a:ln w="9525" algn="ctr">
            <a:noFill/>
            <a:miter lim="800000"/>
            <a:headEnd/>
            <a:tailEnd/>
          </a:ln>
          <a:effectLst/>
        </p:spPr>
        <p:txBody>
          <a:bodyPr wrap="none">
            <a:spAutoFit/>
          </a:bodyPr>
          <a:lstStyle/>
          <a:p>
            <a:r>
              <a:rPr lang="en-US" sz="2000" dirty="0">
                <a:solidFill>
                  <a:srgbClr val="000099"/>
                </a:solidFill>
              </a:rPr>
              <a:t>And consider the Z-boson field: </a:t>
            </a:r>
          </a:p>
        </p:txBody>
      </p:sp>
      <p:graphicFrame>
        <p:nvGraphicFramePr>
          <p:cNvPr id="448521" name="Object 9"/>
          <p:cNvGraphicFramePr>
            <a:graphicFrameLocks noChangeAspect="1"/>
          </p:cNvGraphicFramePr>
          <p:nvPr/>
        </p:nvGraphicFramePr>
        <p:xfrm>
          <a:off x="3733800" y="1905000"/>
          <a:ext cx="2590800" cy="765175"/>
        </p:xfrm>
        <a:graphic>
          <a:graphicData uri="http://schemas.openxmlformats.org/presentationml/2006/ole">
            <p:oleObj spid="_x0000_s135173" name="Equation" r:id="rId6" imgW="1638000" imgH="482400" progId="Equation.DSMT4">
              <p:embed/>
            </p:oleObj>
          </a:graphicData>
        </a:graphic>
      </p:graphicFrame>
      <p:sp>
        <p:nvSpPr>
          <p:cNvPr id="448522" name="Text Box 10"/>
          <p:cNvSpPr txBox="1">
            <a:spLocks noChangeArrowheads="1"/>
          </p:cNvSpPr>
          <p:nvPr/>
        </p:nvSpPr>
        <p:spPr bwMode="auto">
          <a:xfrm>
            <a:off x="357158" y="2786058"/>
            <a:ext cx="2530373" cy="400110"/>
          </a:xfrm>
          <a:prstGeom prst="rect">
            <a:avLst/>
          </a:prstGeom>
          <a:noFill/>
          <a:ln w="9525" algn="ctr">
            <a:noFill/>
            <a:miter lim="800000"/>
            <a:headEnd/>
            <a:tailEnd/>
          </a:ln>
          <a:effectLst/>
        </p:spPr>
        <p:txBody>
          <a:bodyPr wrap="none">
            <a:spAutoFit/>
          </a:bodyPr>
          <a:lstStyle/>
          <a:p>
            <a:r>
              <a:rPr lang="en-US" sz="2000" dirty="0">
                <a:solidFill>
                  <a:srgbClr val="000099"/>
                </a:solidFill>
              </a:rPr>
              <a:t>Take further</a:t>
            </a:r>
            <a:r>
              <a:rPr lang="en-US" sz="2000" dirty="0"/>
              <a:t> </a:t>
            </a:r>
            <a:r>
              <a:rPr lang="en-US" sz="2000" i="1" dirty="0" err="1">
                <a:latin typeface="Times New Roman" pitchFamily="18" charset="0"/>
              </a:rPr>
              <a:t>Q</a:t>
            </a:r>
            <a:r>
              <a:rPr lang="en-US" sz="2000" i="1" baseline="-25000" dirty="0" err="1">
                <a:latin typeface="Times New Roman" pitchFamily="18" charset="0"/>
              </a:rPr>
              <a:t>Li</a:t>
            </a:r>
            <a:r>
              <a:rPr lang="en-US" sz="2000" i="1" baseline="30000" dirty="0" err="1">
                <a:latin typeface="Times New Roman" pitchFamily="18" charset="0"/>
              </a:rPr>
              <a:t>I</a:t>
            </a:r>
            <a:r>
              <a:rPr lang="en-US" sz="2000" i="1" dirty="0">
                <a:latin typeface="Times New Roman" pitchFamily="18" charset="0"/>
              </a:rPr>
              <a:t>=</a:t>
            </a:r>
            <a:r>
              <a:rPr lang="en-US" sz="2000" i="1" dirty="0" err="1">
                <a:latin typeface="Times New Roman" pitchFamily="18" charset="0"/>
              </a:rPr>
              <a:t>d</a:t>
            </a:r>
            <a:r>
              <a:rPr lang="en-US" sz="2000" i="1" baseline="-25000" dirty="0" err="1">
                <a:latin typeface="Times New Roman" pitchFamily="18" charset="0"/>
              </a:rPr>
              <a:t>Li</a:t>
            </a:r>
            <a:r>
              <a:rPr lang="en-US" sz="2000" i="1" baseline="30000" dirty="0" err="1">
                <a:latin typeface="Times New Roman" pitchFamily="18" charset="0"/>
              </a:rPr>
              <a:t>I</a:t>
            </a:r>
            <a:r>
              <a:rPr lang="en-US" sz="2000" i="1" dirty="0">
                <a:latin typeface="Times New Roman" pitchFamily="18" charset="0"/>
              </a:rPr>
              <a:t> </a:t>
            </a:r>
            <a:r>
              <a:rPr lang="en-US" sz="2000" dirty="0">
                <a:latin typeface="Times New Roman" pitchFamily="18" charset="0"/>
              </a:rPr>
              <a:t>:</a:t>
            </a:r>
            <a:endParaRPr lang="en-US" sz="2000" baseline="30000" dirty="0">
              <a:latin typeface="Times New Roman" pitchFamily="18" charset="0"/>
            </a:endParaRPr>
          </a:p>
        </p:txBody>
      </p:sp>
      <p:graphicFrame>
        <p:nvGraphicFramePr>
          <p:cNvPr id="448523" name="Object 11"/>
          <p:cNvGraphicFramePr>
            <a:graphicFrameLocks noChangeAspect="1"/>
          </p:cNvGraphicFramePr>
          <p:nvPr/>
        </p:nvGraphicFramePr>
        <p:xfrm>
          <a:off x="1143000" y="4800600"/>
          <a:ext cx="1752600" cy="392113"/>
        </p:xfrm>
        <a:graphic>
          <a:graphicData uri="http://schemas.openxmlformats.org/presentationml/2006/ole">
            <p:oleObj spid="_x0000_s135174" name="Equation" r:id="rId7" imgW="1269720" imgH="241200" progId="Equation.DSMT4">
              <p:embed/>
            </p:oleObj>
          </a:graphicData>
        </a:graphic>
      </p:graphicFrame>
      <p:graphicFrame>
        <p:nvGraphicFramePr>
          <p:cNvPr id="448524" name="Object 12"/>
          <p:cNvGraphicFramePr>
            <a:graphicFrameLocks noChangeAspect="1"/>
          </p:cNvGraphicFramePr>
          <p:nvPr/>
        </p:nvGraphicFramePr>
        <p:xfrm>
          <a:off x="1571604" y="5143512"/>
          <a:ext cx="6518275" cy="677862"/>
        </p:xfrm>
        <a:graphic>
          <a:graphicData uri="http://schemas.openxmlformats.org/presentationml/2006/ole">
            <p:oleObj spid="_x0000_s135175" name="Equation" r:id="rId8" imgW="4279680" imgH="444240" progId="Equation.DSMT4">
              <p:embed/>
            </p:oleObj>
          </a:graphicData>
        </a:graphic>
      </p:graphicFrame>
      <p:sp>
        <p:nvSpPr>
          <p:cNvPr id="448526" name="Text Box 14"/>
          <p:cNvSpPr txBox="1">
            <a:spLocks noChangeArrowheads="1"/>
          </p:cNvSpPr>
          <p:nvPr/>
        </p:nvSpPr>
        <p:spPr bwMode="auto">
          <a:xfrm>
            <a:off x="5786446" y="5500702"/>
            <a:ext cx="184150" cy="366713"/>
          </a:xfrm>
          <a:prstGeom prst="rect">
            <a:avLst/>
          </a:prstGeom>
          <a:noFill/>
          <a:ln w="9525" algn="ctr">
            <a:noFill/>
            <a:miter lim="800000"/>
            <a:headEnd/>
            <a:tailEnd/>
          </a:ln>
          <a:effectLst/>
        </p:spPr>
        <p:txBody>
          <a:bodyPr wrap="none">
            <a:spAutoFit/>
          </a:bodyPr>
          <a:lstStyle/>
          <a:p>
            <a:endParaRPr lang="nl-NL" sz="1800"/>
          </a:p>
        </p:txBody>
      </p:sp>
      <p:sp>
        <p:nvSpPr>
          <p:cNvPr id="448527" name="Text Box 15"/>
          <p:cNvSpPr txBox="1">
            <a:spLocks noChangeArrowheads="1"/>
          </p:cNvSpPr>
          <p:nvPr/>
        </p:nvSpPr>
        <p:spPr bwMode="auto">
          <a:xfrm>
            <a:off x="5181600" y="6026150"/>
            <a:ext cx="3733800" cy="646331"/>
          </a:xfrm>
          <a:prstGeom prst="rect">
            <a:avLst/>
          </a:prstGeom>
          <a:solidFill>
            <a:srgbClr val="FFFFCC"/>
          </a:solidFill>
          <a:ln w="9525" algn="ctr">
            <a:solidFill>
              <a:srgbClr val="FF0000"/>
            </a:solidFill>
            <a:miter lim="800000"/>
            <a:headEnd/>
            <a:tailEnd/>
          </a:ln>
          <a:effectLst/>
        </p:spPr>
        <p:txBody>
          <a:bodyPr>
            <a:spAutoFit/>
          </a:bodyPr>
          <a:lstStyle/>
          <a:p>
            <a:r>
              <a:rPr lang="en-US" dirty="0">
                <a:solidFill>
                  <a:srgbClr val="FF0000"/>
                </a:solidFill>
              </a:rPr>
              <a:t>Standard Model forbids </a:t>
            </a:r>
            <a:r>
              <a:rPr lang="en-US" dirty="0" err="1">
                <a:solidFill>
                  <a:srgbClr val="FF0000"/>
                </a:solidFill>
              </a:rPr>
              <a:t>flavour</a:t>
            </a:r>
            <a:r>
              <a:rPr lang="en-US" dirty="0">
                <a:solidFill>
                  <a:srgbClr val="FF0000"/>
                </a:solidFill>
              </a:rPr>
              <a:t> changing neutral currents.</a:t>
            </a:r>
          </a:p>
        </p:txBody>
      </p:sp>
      <p:graphicFrame>
        <p:nvGraphicFramePr>
          <p:cNvPr id="448528" name="Object 16"/>
          <p:cNvGraphicFramePr>
            <a:graphicFrameLocks noChangeAspect="1"/>
          </p:cNvGraphicFramePr>
          <p:nvPr/>
        </p:nvGraphicFramePr>
        <p:xfrm>
          <a:off x="7277128" y="1905000"/>
          <a:ext cx="1295400" cy="338138"/>
        </p:xfrm>
        <a:graphic>
          <a:graphicData uri="http://schemas.openxmlformats.org/presentationml/2006/ole">
            <p:oleObj spid="_x0000_s135176" name="Equation" r:id="rId9" imgW="876240" imgH="228600" progId="Equation.DSMT4">
              <p:embed/>
            </p:oleObj>
          </a:graphicData>
        </a:graphic>
      </p:graphicFrame>
      <p:sp>
        <p:nvSpPr>
          <p:cNvPr id="448529" name="Text Box 17"/>
          <p:cNvSpPr txBox="1">
            <a:spLocks noChangeArrowheads="1"/>
          </p:cNvSpPr>
          <p:nvPr/>
        </p:nvSpPr>
        <p:spPr bwMode="auto">
          <a:xfrm>
            <a:off x="6705600" y="1857364"/>
            <a:ext cx="577402" cy="400110"/>
          </a:xfrm>
          <a:prstGeom prst="rect">
            <a:avLst/>
          </a:prstGeom>
          <a:noFill/>
          <a:ln w="9525" algn="ctr">
            <a:noFill/>
            <a:miter lim="800000"/>
            <a:headEnd/>
            <a:tailEnd/>
          </a:ln>
          <a:effectLst/>
        </p:spPr>
        <p:txBody>
          <a:bodyPr wrap="none">
            <a:spAutoFit/>
          </a:bodyPr>
          <a:lstStyle/>
          <a:p>
            <a:r>
              <a:rPr lang="en-US" sz="2000" dirty="0">
                <a:solidFill>
                  <a:srgbClr val="000099"/>
                </a:solidFill>
              </a:rPr>
              <a: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5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85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85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8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30" grpId="0"/>
      <p:bldP spid="448517" grpId="0" animBg="1"/>
      <p:bldP spid="4485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Sept 28-29, 2005</a:t>
            </a:r>
          </a:p>
        </p:txBody>
      </p:sp>
      <p:sp>
        <p:nvSpPr>
          <p:cNvPr id="12" name="Slide Number Placeholder 5"/>
          <p:cNvSpPr>
            <a:spLocks noGrp="1"/>
          </p:cNvSpPr>
          <p:nvPr>
            <p:ph type="sldNum" sz="quarter" idx="12"/>
          </p:nvPr>
        </p:nvSpPr>
        <p:spPr/>
        <p:txBody>
          <a:bodyPr/>
          <a:lstStyle/>
          <a:p>
            <a:fld id="{F4BD507C-9140-4386-BA84-C4506B9EA249}" type="slidenum">
              <a:rPr lang="en-US"/>
              <a:pPr/>
              <a:t>19</a:t>
            </a:fld>
            <a:endParaRPr lang="en-US"/>
          </a:p>
        </p:txBody>
      </p:sp>
      <p:sp>
        <p:nvSpPr>
          <p:cNvPr id="105474" name="Rectangle 2"/>
          <p:cNvSpPr>
            <a:spLocks noGrp="1" noChangeArrowheads="1"/>
          </p:cNvSpPr>
          <p:nvPr>
            <p:ph type="title"/>
          </p:nvPr>
        </p:nvSpPr>
        <p:spPr/>
        <p:txBody>
          <a:bodyPr/>
          <a:lstStyle/>
          <a:p>
            <a:r>
              <a:rPr lang="en-US"/>
              <a:t>Charged Currents</a:t>
            </a:r>
          </a:p>
        </p:txBody>
      </p:sp>
      <p:graphicFrame>
        <p:nvGraphicFramePr>
          <p:cNvPr id="105476" name="Object 4"/>
          <p:cNvGraphicFramePr>
            <a:graphicFrameLocks noChangeAspect="1"/>
          </p:cNvGraphicFramePr>
          <p:nvPr/>
        </p:nvGraphicFramePr>
        <p:xfrm>
          <a:off x="131763" y="1277938"/>
          <a:ext cx="8651875" cy="2366962"/>
        </p:xfrm>
        <a:graphic>
          <a:graphicData uri="http://schemas.openxmlformats.org/presentationml/2006/ole">
            <p:oleObj spid="_x0000_s136194" name="Equation" r:id="rId3" imgW="4927320" imgH="1346040" progId="Equation.DSMT4">
              <p:embed/>
            </p:oleObj>
          </a:graphicData>
        </a:graphic>
      </p:graphicFrame>
      <p:graphicFrame>
        <p:nvGraphicFramePr>
          <p:cNvPr id="105477" name="Object 5"/>
          <p:cNvGraphicFramePr>
            <a:graphicFrameLocks noChangeAspect="1"/>
          </p:cNvGraphicFramePr>
          <p:nvPr/>
        </p:nvGraphicFramePr>
        <p:xfrm>
          <a:off x="431800" y="4462463"/>
          <a:ext cx="7289800" cy="763587"/>
        </p:xfrm>
        <a:graphic>
          <a:graphicData uri="http://schemas.openxmlformats.org/presentationml/2006/ole">
            <p:oleObj spid="_x0000_s136195" name="Equation" r:id="rId4" imgW="3987720" imgH="419040" progId="Equation.DSMT4">
              <p:embed/>
            </p:oleObj>
          </a:graphicData>
        </a:graphic>
      </p:graphicFrame>
      <p:sp>
        <p:nvSpPr>
          <p:cNvPr id="105478" name="Text Box 6"/>
          <p:cNvSpPr txBox="1">
            <a:spLocks noChangeArrowheads="1"/>
          </p:cNvSpPr>
          <p:nvPr/>
        </p:nvSpPr>
        <p:spPr bwMode="auto">
          <a:xfrm>
            <a:off x="838200" y="5462588"/>
            <a:ext cx="6241260" cy="461665"/>
          </a:xfrm>
          <a:prstGeom prst="rect">
            <a:avLst/>
          </a:prstGeom>
          <a:solidFill>
            <a:srgbClr val="FFFFCC"/>
          </a:solidFill>
          <a:ln w="9525" algn="ctr">
            <a:solidFill>
              <a:srgbClr val="000099"/>
            </a:solidFill>
            <a:miter lim="800000"/>
            <a:headEnd/>
            <a:tailEnd/>
          </a:ln>
          <a:effectLst/>
        </p:spPr>
        <p:txBody>
          <a:bodyPr wrap="none">
            <a:spAutoFit/>
          </a:bodyPr>
          <a:lstStyle/>
          <a:p>
            <a:r>
              <a:rPr lang="en-US" sz="2000" dirty="0">
                <a:solidFill>
                  <a:srgbClr val="000099"/>
                </a:solidFill>
              </a:rPr>
              <a:t>A comparison shows that CP is conserved only if </a:t>
            </a:r>
            <a:r>
              <a:rPr lang="en-US" sz="2400" i="1" dirty="0" err="1">
                <a:solidFill>
                  <a:srgbClr val="000099"/>
                </a:solidFill>
                <a:latin typeface="Times New Roman" pitchFamily="18" charset="0"/>
              </a:rPr>
              <a:t>V</a:t>
            </a:r>
            <a:r>
              <a:rPr lang="en-US" sz="2400" i="1" baseline="-25000" dirty="0" err="1">
                <a:solidFill>
                  <a:srgbClr val="000099"/>
                </a:solidFill>
                <a:latin typeface="Times New Roman" pitchFamily="18" charset="0"/>
              </a:rPr>
              <a:t>ij</a:t>
            </a:r>
            <a:r>
              <a:rPr lang="en-US" sz="2400" i="1" baseline="-25000" dirty="0">
                <a:solidFill>
                  <a:srgbClr val="000099"/>
                </a:solidFill>
                <a:latin typeface="Times New Roman" pitchFamily="18" charset="0"/>
              </a:rPr>
              <a:t> </a:t>
            </a:r>
            <a:r>
              <a:rPr lang="en-US" sz="2400" i="1" dirty="0">
                <a:solidFill>
                  <a:srgbClr val="000099"/>
                </a:solidFill>
                <a:latin typeface="Times New Roman" pitchFamily="18" charset="0"/>
              </a:rPr>
              <a:t>= </a:t>
            </a:r>
            <a:r>
              <a:rPr lang="en-US" sz="2400" i="1" dirty="0" err="1">
                <a:solidFill>
                  <a:srgbClr val="000099"/>
                </a:solidFill>
                <a:latin typeface="Times New Roman" pitchFamily="18" charset="0"/>
              </a:rPr>
              <a:t>V</a:t>
            </a:r>
            <a:r>
              <a:rPr lang="en-US" sz="2400" i="1" baseline="-25000" dirty="0" err="1">
                <a:solidFill>
                  <a:srgbClr val="000099"/>
                </a:solidFill>
                <a:latin typeface="Times New Roman" pitchFamily="18" charset="0"/>
              </a:rPr>
              <a:t>ij</a:t>
            </a:r>
            <a:r>
              <a:rPr lang="en-US" sz="2400" i="1" baseline="30000" dirty="0">
                <a:solidFill>
                  <a:srgbClr val="000099"/>
                </a:solidFill>
                <a:latin typeface="Times New Roman" pitchFamily="18" charset="0"/>
              </a:rPr>
              <a:t>*</a:t>
            </a:r>
            <a:endParaRPr lang="en-US" sz="2400" i="1" dirty="0">
              <a:solidFill>
                <a:srgbClr val="000099"/>
              </a:solidFill>
            </a:endParaRPr>
          </a:p>
        </p:txBody>
      </p:sp>
      <p:sp>
        <p:nvSpPr>
          <p:cNvPr id="105479" name="Text Box 7"/>
          <p:cNvSpPr txBox="1">
            <a:spLocks noChangeArrowheads="1"/>
          </p:cNvSpPr>
          <p:nvPr/>
        </p:nvSpPr>
        <p:spPr bwMode="auto">
          <a:xfrm>
            <a:off x="5791200" y="4038600"/>
            <a:ext cx="2489015" cy="338554"/>
          </a:xfrm>
          <a:prstGeom prst="rect">
            <a:avLst/>
          </a:prstGeom>
          <a:noFill/>
          <a:ln w="9525" algn="ctr">
            <a:noFill/>
            <a:miter lim="800000"/>
            <a:headEnd/>
            <a:tailEnd/>
          </a:ln>
          <a:effectLst/>
        </p:spPr>
        <p:txBody>
          <a:bodyPr wrap="none">
            <a:spAutoFit/>
          </a:bodyPr>
          <a:lstStyle/>
          <a:p>
            <a:r>
              <a:rPr lang="en-US" sz="1600" dirty="0"/>
              <a:t>(Together with (</a:t>
            </a:r>
            <a:r>
              <a:rPr lang="en-US" sz="1600" dirty="0" err="1"/>
              <a:t>x,t</a:t>
            </a:r>
            <a:r>
              <a:rPr lang="en-US" sz="1600" dirty="0"/>
              <a:t>) -&gt; (-</a:t>
            </a:r>
            <a:r>
              <a:rPr lang="en-US" sz="1600" dirty="0" err="1"/>
              <a:t>x,t</a:t>
            </a:r>
            <a:r>
              <a:rPr lang="en-US" sz="1600" dirty="0"/>
              <a:t>))</a:t>
            </a:r>
          </a:p>
        </p:txBody>
      </p:sp>
      <p:sp>
        <p:nvSpPr>
          <p:cNvPr id="105480" name="Text Box 8"/>
          <p:cNvSpPr txBox="1">
            <a:spLocks noChangeArrowheads="1"/>
          </p:cNvSpPr>
          <p:nvPr/>
        </p:nvSpPr>
        <p:spPr bwMode="auto">
          <a:xfrm>
            <a:off x="593725" y="1000108"/>
            <a:ext cx="3554243" cy="400110"/>
          </a:xfrm>
          <a:prstGeom prst="rect">
            <a:avLst/>
          </a:prstGeom>
          <a:noFill/>
          <a:ln w="9525" algn="ctr">
            <a:noFill/>
            <a:miter lim="800000"/>
            <a:headEnd/>
            <a:tailEnd/>
          </a:ln>
          <a:effectLst/>
        </p:spPr>
        <p:txBody>
          <a:bodyPr wrap="none">
            <a:spAutoFit/>
          </a:bodyPr>
          <a:lstStyle/>
          <a:p>
            <a:r>
              <a:rPr lang="en-US" sz="2000" dirty="0">
                <a:solidFill>
                  <a:srgbClr val="000099"/>
                </a:solidFill>
              </a:rPr>
              <a:t>The charged current term reads:</a:t>
            </a:r>
          </a:p>
        </p:txBody>
      </p:sp>
      <p:sp>
        <p:nvSpPr>
          <p:cNvPr id="105481" name="Text Box 9"/>
          <p:cNvSpPr txBox="1">
            <a:spLocks noChangeArrowheads="1"/>
          </p:cNvSpPr>
          <p:nvPr/>
        </p:nvSpPr>
        <p:spPr bwMode="auto">
          <a:xfrm>
            <a:off x="685800" y="4038600"/>
            <a:ext cx="3628109" cy="400110"/>
          </a:xfrm>
          <a:prstGeom prst="rect">
            <a:avLst/>
          </a:prstGeom>
          <a:noFill/>
          <a:ln w="9525" algn="ctr">
            <a:noFill/>
            <a:miter lim="800000"/>
            <a:headEnd/>
            <a:tailEnd/>
          </a:ln>
          <a:effectLst/>
        </p:spPr>
        <p:txBody>
          <a:bodyPr wrap="none">
            <a:spAutoFit/>
          </a:bodyPr>
          <a:lstStyle/>
          <a:p>
            <a:r>
              <a:rPr lang="en-US" sz="2000" dirty="0">
                <a:solidFill>
                  <a:srgbClr val="000099"/>
                </a:solidFill>
              </a:rPr>
              <a:t>Under the CP operator this gives:</a:t>
            </a:r>
          </a:p>
        </p:txBody>
      </p:sp>
      <p:sp>
        <p:nvSpPr>
          <p:cNvPr id="105482" name="Text Box 10"/>
          <p:cNvSpPr txBox="1">
            <a:spLocks noChangeArrowheads="1"/>
          </p:cNvSpPr>
          <p:nvPr/>
        </p:nvSpPr>
        <p:spPr bwMode="auto">
          <a:xfrm>
            <a:off x="838200" y="6096000"/>
            <a:ext cx="6426824" cy="461665"/>
          </a:xfrm>
          <a:prstGeom prst="rect">
            <a:avLst/>
          </a:prstGeom>
          <a:solidFill>
            <a:srgbClr val="FFFFCC"/>
          </a:solidFill>
          <a:ln w="9525" algn="ctr">
            <a:solidFill>
              <a:srgbClr val="000099"/>
            </a:solidFill>
            <a:miter lim="800000"/>
            <a:headEnd/>
            <a:tailEnd/>
          </a:ln>
          <a:effectLst/>
        </p:spPr>
        <p:txBody>
          <a:bodyPr wrap="none">
            <a:spAutoFit/>
          </a:bodyPr>
          <a:lstStyle/>
          <a:p>
            <a:r>
              <a:rPr lang="en-US" sz="2400">
                <a:solidFill>
                  <a:srgbClr val="FF0000"/>
                </a:solidFill>
              </a:rPr>
              <a:t>In general the charged current term is CP violating</a:t>
            </a:r>
            <a:endParaRPr lang="en-US" sz="2400"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4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4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animBg="1"/>
      <p:bldP spid="105479" grpId="0"/>
      <p:bldP spid="105481" grpId="0"/>
      <p:bldP spid="1054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Antimatter, CKM, PMNS</a:t>
            </a:r>
            <a:endParaRPr lang="en-US" dirty="0"/>
          </a:p>
        </p:txBody>
      </p:sp>
      <p:sp>
        <p:nvSpPr>
          <p:cNvPr id="3" name="Content Placeholder 2"/>
          <p:cNvSpPr>
            <a:spLocks noGrp="1"/>
          </p:cNvSpPr>
          <p:nvPr>
            <p:ph idx="1"/>
          </p:nvPr>
        </p:nvSpPr>
        <p:spPr>
          <a:xfrm>
            <a:off x="457200" y="914400"/>
            <a:ext cx="8382000" cy="5638800"/>
          </a:xfrm>
          <a:ln>
            <a:solidFill>
              <a:srgbClr val="000090"/>
            </a:solidFill>
          </a:ln>
        </p:spPr>
        <p:txBody>
          <a:bodyPr>
            <a:normAutofit fontScale="55000" lnSpcReduction="20000"/>
          </a:bodyPr>
          <a:lstStyle/>
          <a:p>
            <a:r>
              <a:rPr lang="en-US" dirty="0" err="1" smtClean="0">
                <a:solidFill>
                  <a:srgbClr val="0000FF"/>
                </a:solidFill>
              </a:rPr>
              <a:t>Baryogenesis</a:t>
            </a:r>
            <a:r>
              <a:rPr lang="en-US" dirty="0" smtClean="0">
                <a:solidFill>
                  <a:srgbClr val="0000FF"/>
                </a:solidFill>
              </a:rPr>
              <a:t> via quark sector</a:t>
            </a:r>
          </a:p>
          <a:p>
            <a:pPr lvl="1"/>
            <a:r>
              <a:rPr lang="en-US" dirty="0" smtClean="0">
                <a:solidFill>
                  <a:srgbClr val="000090"/>
                </a:solidFill>
              </a:rPr>
              <a:t>CP Violation in CKM lead to the idea of </a:t>
            </a:r>
            <a:r>
              <a:rPr lang="en-US" b="1" i="1" dirty="0" err="1" smtClean="0">
                <a:solidFill>
                  <a:srgbClr val="000090"/>
                </a:solidFill>
              </a:rPr>
              <a:t>Baryogenesis</a:t>
            </a:r>
            <a:r>
              <a:rPr lang="en-US" dirty="0" smtClean="0">
                <a:solidFill>
                  <a:srgbClr val="000090"/>
                </a:solidFill>
              </a:rPr>
              <a:t> @ GUT scale</a:t>
            </a:r>
          </a:p>
          <a:p>
            <a:pPr lvl="2"/>
            <a:r>
              <a:rPr lang="en-US" dirty="0" smtClean="0">
                <a:solidFill>
                  <a:srgbClr val="3366FF"/>
                </a:solidFill>
              </a:rPr>
              <a:t>Baryon number and CP violating processes (and non-equilibrium)</a:t>
            </a:r>
          </a:p>
          <a:p>
            <a:pPr lvl="1"/>
            <a:r>
              <a:rPr lang="en-US" dirty="0" smtClean="0">
                <a:solidFill>
                  <a:srgbClr val="000090"/>
                </a:solidFill>
              </a:rPr>
              <a:t>However, electroweak phase transition would </a:t>
            </a:r>
            <a:r>
              <a:rPr lang="en-US" b="1" i="1" dirty="0" smtClean="0">
                <a:solidFill>
                  <a:srgbClr val="000090"/>
                </a:solidFill>
              </a:rPr>
              <a:t>wash-out </a:t>
            </a:r>
            <a:r>
              <a:rPr lang="en-US" dirty="0" smtClean="0">
                <a:solidFill>
                  <a:srgbClr val="000090"/>
                </a:solidFill>
              </a:rPr>
              <a:t>any GUT scale asymmetry in B-L conserving </a:t>
            </a:r>
            <a:r>
              <a:rPr lang="en-US" dirty="0" err="1" smtClean="0">
                <a:solidFill>
                  <a:srgbClr val="000090"/>
                </a:solidFill>
              </a:rPr>
              <a:t>sphaleron</a:t>
            </a:r>
            <a:r>
              <a:rPr lang="en-US" dirty="0" smtClean="0">
                <a:solidFill>
                  <a:srgbClr val="000090"/>
                </a:solidFill>
              </a:rPr>
              <a:t> transitions</a:t>
            </a:r>
          </a:p>
          <a:p>
            <a:pPr lvl="1"/>
            <a:r>
              <a:rPr lang="en-US" dirty="0" smtClean="0">
                <a:solidFill>
                  <a:srgbClr val="000090"/>
                </a:solidFill>
              </a:rPr>
              <a:t>EW phase transition is not strong enough to </a:t>
            </a:r>
            <a:r>
              <a:rPr lang="en-US" b="1" i="1" dirty="0" smtClean="0">
                <a:solidFill>
                  <a:srgbClr val="000090"/>
                </a:solidFill>
              </a:rPr>
              <a:t>generate</a:t>
            </a:r>
            <a:r>
              <a:rPr lang="en-US" dirty="0" smtClean="0">
                <a:solidFill>
                  <a:srgbClr val="000090"/>
                </a:solidFill>
              </a:rPr>
              <a:t> sufficient baryon-asymmetry</a:t>
            </a:r>
          </a:p>
          <a:p>
            <a:pPr lvl="2"/>
            <a:r>
              <a:rPr lang="en-US" dirty="0" smtClean="0">
                <a:solidFill>
                  <a:srgbClr val="3366FF"/>
                </a:solidFill>
              </a:rPr>
              <a:t>Higgs mass is too high</a:t>
            </a:r>
          </a:p>
          <a:p>
            <a:pPr lvl="4"/>
            <a:endParaRPr lang="en-US" dirty="0" smtClean="0">
              <a:solidFill>
                <a:srgbClr val="3366FF"/>
              </a:solidFill>
            </a:endParaRPr>
          </a:p>
          <a:p>
            <a:r>
              <a:rPr lang="en-US" dirty="0" err="1" smtClean="0">
                <a:solidFill>
                  <a:srgbClr val="0000FF"/>
                </a:solidFill>
              </a:rPr>
              <a:t>Baryogenesis</a:t>
            </a:r>
            <a:r>
              <a:rPr lang="en-US" dirty="0" smtClean="0">
                <a:solidFill>
                  <a:srgbClr val="0000FF"/>
                </a:solidFill>
              </a:rPr>
              <a:t> via </a:t>
            </a:r>
            <a:r>
              <a:rPr lang="en-US" dirty="0" err="1" smtClean="0">
                <a:solidFill>
                  <a:srgbClr val="0000FF"/>
                </a:solidFill>
              </a:rPr>
              <a:t>leptogenesis</a:t>
            </a:r>
            <a:endParaRPr lang="en-US" dirty="0" smtClean="0">
              <a:solidFill>
                <a:srgbClr val="0000FF"/>
              </a:solidFill>
            </a:endParaRPr>
          </a:p>
          <a:p>
            <a:pPr lvl="1"/>
            <a:r>
              <a:rPr lang="en-US" dirty="0" smtClean="0">
                <a:solidFill>
                  <a:srgbClr val="000090"/>
                </a:solidFill>
              </a:rPr>
              <a:t>CP Violation in PMNS allows for </a:t>
            </a:r>
            <a:r>
              <a:rPr lang="en-US" b="1" i="1" dirty="0" err="1" smtClean="0">
                <a:solidFill>
                  <a:srgbClr val="000090"/>
                </a:solidFill>
              </a:rPr>
              <a:t>Leptogenesis</a:t>
            </a:r>
            <a:r>
              <a:rPr lang="en-US" dirty="0" smtClean="0">
                <a:solidFill>
                  <a:srgbClr val="000090"/>
                </a:solidFill>
              </a:rPr>
              <a:t> via see-saw mechanism with heavy right handed </a:t>
            </a:r>
            <a:r>
              <a:rPr lang="en-US" dirty="0" err="1" smtClean="0">
                <a:solidFill>
                  <a:srgbClr val="000090"/>
                </a:solidFill>
              </a:rPr>
              <a:t>Majorana</a:t>
            </a:r>
            <a:r>
              <a:rPr lang="en-US" dirty="0" smtClean="0">
                <a:solidFill>
                  <a:srgbClr val="000090"/>
                </a:solidFill>
              </a:rPr>
              <a:t> neutrinos</a:t>
            </a:r>
          </a:p>
          <a:p>
            <a:pPr lvl="1"/>
            <a:r>
              <a:rPr lang="en-US" dirty="0" smtClean="0">
                <a:solidFill>
                  <a:srgbClr val="000090"/>
                </a:solidFill>
              </a:rPr>
              <a:t>Lepton asymmetry is </a:t>
            </a:r>
            <a:r>
              <a:rPr lang="en-US" b="1" i="1" dirty="0" smtClean="0">
                <a:solidFill>
                  <a:srgbClr val="000090"/>
                </a:solidFill>
              </a:rPr>
              <a:t>communicated</a:t>
            </a:r>
            <a:r>
              <a:rPr lang="en-US" dirty="0" smtClean="0">
                <a:solidFill>
                  <a:srgbClr val="000090"/>
                </a:solidFill>
              </a:rPr>
              <a:t> to baryon asymmetry via the B-L conserving </a:t>
            </a:r>
            <a:r>
              <a:rPr lang="en-US" dirty="0" err="1" smtClean="0">
                <a:solidFill>
                  <a:srgbClr val="000090"/>
                </a:solidFill>
              </a:rPr>
              <a:t>sphaleron</a:t>
            </a:r>
            <a:r>
              <a:rPr lang="en-US" dirty="0" smtClean="0">
                <a:solidFill>
                  <a:srgbClr val="000090"/>
                </a:solidFill>
              </a:rPr>
              <a:t> transitions</a:t>
            </a:r>
          </a:p>
          <a:p>
            <a:pPr lvl="5"/>
            <a:endParaRPr lang="en-US" dirty="0" smtClean="0"/>
          </a:p>
          <a:p>
            <a:r>
              <a:rPr lang="en-US" dirty="0" err="1" smtClean="0">
                <a:solidFill>
                  <a:srgbClr val="0000FF"/>
                </a:solidFill>
              </a:rPr>
              <a:t>LHCb</a:t>
            </a:r>
            <a:r>
              <a:rPr lang="en-US" dirty="0" smtClean="0">
                <a:solidFill>
                  <a:srgbClr val="0000FF"/>
                </a:solidFill>
              </a:rPr>
              <a:t> </a:t>
            </a:r>
          </a:p>
          <a:p>
            <a:pPr lvl="1"/>
            <a:r>
              <a:rPr lang="en-US" dirty="0" smtClean="0">
                <a:solidFill>
                  <a:srgbClr val="000090"/>
                </a:solidFill>
              </a:rPr>
              <a:t>Does </a:t>
            </a:r>
            <a:r>
              <a:rPr lang="en-US" b="1" i="1" dirty="0" smtClean="0">
                <a:solidFill>
                  <a:srgbClr val="000090"/>
                </a:solidFill>
              </a:rPr>
              <a:t>not really</a:t>
            </a:r>
            <a:r>
              <a:rPr lang="en-US" dirty="0" smtClean="0">
                <a:solidFill>
                  <a:srgbClr val="000090"/>
                </a:solidFill>
              </a:rPr>
              <a:t> study </a:t>
            </a:r>
            <a:r>
              <a:rPr lang="en-US" dirty="0" err="1" smtClean="0">
                <a:solidFill>
                  <a:srgbClr val="000090"/>
                </a:solidFill>
              </a:rPr>
              <a:t>baryogenesis</a:t>
            </a:r>
            <a:r>
              <a:rPr lang="en-US" dirty="0" smtClean="0">
                <a:solidFill>
                  <a:srgbClr val="000090"/>
                </a:solidFill>
              </a:rPr>
              <a:t> (contrary to what we claim in outreach talks)</a:t>
            </a:r>
          </a:p>
          <a:p>
            <a:pPr lvl="1"/>
            <a:r>
              <a:rPr lang="en-US" dirty="0" smtClean="0">
                <a:solidFill>
                  <a:srgbClr val="000090"/>
                </a:solidFill>
              </a:rPr>
              <a:t>Precision measurements on CP violation and rare decays in </a:t>
            </a:r>
            <a:r>
              <a:rPr lang="en-US" dirty="0" err="1" smtClean="0">
                <a:solidFill>
                  <a:srgbClr val="000090"/>
                </a:solidFill>
              </a:rPr>
              <a:t>flavour</a:t>
            </a:r>
            <a:r>
              <a:rPr lang="en-US" dirty="0" smtClean="0">
                <a:solidFill>
                  <a:srgbClr val="000090"/>
                </a:solidFill>
              </a:rPr>
              <a:t> decays to look for </a:t>
            </a:r>
            <a:r>
              <a:rPr lang="en-US" b="1" i="1" dirty="0" smtClean="0">
                <a:solidFill>
                  <a:srgbClr val="000090"/>
                </a:solidFill>
              </a:rPr>
              <a:t>indirect evidence </a:t>
            </a:r>
            <a:r>
              <a:rPr lang="en-US" dirty="0" smtClean="0">
                <a:solidFill>
                  <a:srgbClr val="000090"/>
                </a:solidFill>
              </a:rPr>
              <a:t>for physics beyond the Standard Model</a:t>
            </a:r>
          </a:p>
          <a:p>
            <a:pPr lvl="1"/>
            <a:r>
              <a:rPr lang="en-US" dirty="0" smtClean="0">
                <a:solidFill>
                  <a:srgbClr val="000090"/>
                </a:solidFill>
              </a:rPr>
              <a:t>This </a:t>
            </a:r>
            <a:r>
              <a:rPr lang="en-US" b="1" i="1" dirty="0" smtClean="0">
                <a:solidFill>
                  <a:srgbClr val="000090"/>
                </a:solidFill>
              </a:rPr>
              <a:t>cannot</a:t>
            </a:r>
            <a:r>
              <a:rPr lang="en-US" dirty="0" smtClean="0">
                <a:solidFill>
                  <a:srgbClr val="000090"/>
                </a:solidFill>
              </a:rPr>
              <a:t> be done in a similar way with neutrino physics via neutrino mixing</a:t>
            </a:r>
          </a:p>
          <a:p>
            <a:pPr lvl="1"/>
            <a:r>
              <a:rPr lang="en-US" dirty="0" err="1" smtClean="0">
                <a:solidFill>
                  <a:srgbClr val="000090"/>
                </a:solidFill>
              </a:rPr>
              <a:t>LHCb</a:t>
            </a:r>
            <a:r>
              <a:rPr lang="en-US" dirty="0" smtClean="0">
                <a:solidFill>
                  <a:srgbClr val="000090"/>
                </a:solidFill>
              </a:rPr>
              <a:t> upgrade allows to study </a:t>
            </a:r>
            <a:r>
              <a:rPr lang="en-US" b="1" i="1" dirty="0" smtClean="0">
                <a:solidFill>
                  <a:srgbClr val="000090"/>
                </a:solidFill>
              </a:rPr>
              <a:t>Lepton flavor violation </a:t>
            </a:r>
            <a:r>
              <a:rPr lang="en-US" dirty="0" smtClean="0">
                <a:solidFill>
                  <a:srgbClr val="000090"/>
                </a:solidFill>
              </a:rPr>
              <a:t>and searches for specific types of  </a:t>
            </a:r>
            <a:r>
              <a:rPr lang="en-US" b="1" i="1" dirty="0" err="1" smtClean="0">
                <a:solidFill>
                  <a:srgbClr val="000090"/>
                </a:solidFill>
              </a:rPr>
              <a:t>Majorana</a:t>
            </a:r>
            <a:r>
              <a:rPr lang="en-US" dirty="0" smtClean="0">
                <a:solidFill>
                  <a:srgbClr val="000090"/>
                </a:solidFill>
              </a:rPr>
              <a:t> neutrinos</a:t>
            </a:r>
          </a:p>
          <a:p>
            <a:endParaRPr lang="en-US" dirty="0" smtClean="0"/>
          </a:p>
          <a:p>
            <a:r>
              <a:rPr lang="en-US" dirty="0" smtClean="0">
                <a:solidFill>
                  <a:srgbClr val="0000FF"/>
                </a:solidFill>
              </a:rPr>
              <a:t>The origin of the CKM and PMNS matrix is equivalent and related to the origin of mass in the Higgs mechanism</a:t>
            </a:r>
          </a:p>
          <a:p>
            <a:pPr lvl="1"/>
            <a:r>
              <a:rPr lang="en-US" dirty="0" smtClean="0">
                <a:solidFill>
                  <a:srgbClr val="000090"/>
                </a:solidFill>
              </a:rPr>
              <a:t>The occurrence of CP violation in the PMNS matrix is natural</a:t>
            </a:r>
          </a:p>
        </p:txBody>
      </p:sp>
      <p:sp>
        <p:nvSpPr>
          <p:cNvPr id="4" name="Date Placeholder 3"/>
          <p:cNvSpPr>
            <a:spLocks noGrp="1"/>
          </p:cNvSpPr>
          <p:nvPr>
            <p:ph type="dt" sz="half" idx="10"/>
          </p:nvPr>
        </p:nvSpPr>
        <p:spPr/>
        <p:txBody>
          <a:bodyPr/>
          <a:lstStyle/>
          <a:p>
            <a:r>
              <a:rPr lang="nl-NL" dirty="0" smtClean="0"/>
              <a:t>18-06-2012</a:t>
            </a:r>
            <a:endParaRPr lang="nl-NL" dirty="0"/>
          </a:p>
        </p:txBody>
      </p:sp>
      <p:sp>
        <p:nvSpPr>
          <p:cNvPr id="5" name="Slide Number Placeholder 4"/>
          <p:cNvSpPr>
            <a:spLocks noGrp="1"/>
          </p:cNvSpPr>
          <p:nvPr>
            <p:ph type="sldNum" sz="quarter" idx="12"/>
          </p:nvPr>
        </p:nvSpPr>
        <p:spPr/>
        <p:txBody>
          <a:bodyPr/>
          <a:lstStyle/>
          <a:p>
            <a:fld id="{83875D30-BD27-4AD0-A616-23EAE89D1F94}" type="slidenum">
              <a:rPr lang="nl-NL" smtClean="0"/>
              <a:pPr/>
              <a:t>2</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fade">
                                      <p:cBhvr>
                                        <p:cTn id="55" dur="500"/>
                                        <p:tgtEl>
                                          <p:spTgt spid="3">
                                            <p:txEl>
                                              <p:pRg st="15" end="1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17" end="17"/>
                                            </p:txEl>
                                          </p:spTgt>
                                        </p:tgtEl>
                                        <p:attrNameLst>
                                          <p:attrName>style.visibility</p:attrName>
                                        </p:attrNameLst>
                                      </p:cBhvr>
                                      <p:to>
                                        <p:strVal val="visible"/>
                                      </p:to>
                                    </p:set>
                                    <p:animEffect transition="in" filter="fade">
                                      <p:cBhvr>
                                        <p:cTn id="60" dur="500"/>
                                        <p:tgtEl>
                                          <p:spTgt spid="3">
                                            <p:txEl>
                                              <p:pRg st="17" end="17"/>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animEffect transition="in" filter="fade">
                                      <p:cBhvr>
                                        <p:cTn id="63"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5"/>
          <p:cNvSpPr>
            <a:spLocks noGrp="1"/>
          </p:cNvSpPr>
          <p:nvPr>
            <p:ph type="dt" sz="half" idx="10"/>
          </p:nvPr>
        </p:nvSpPr>
        <p:spPr/>
        <p:txBody>
          <a:bodyPr/>
          <a:lstStyle/>
          <a:p>
            <a:r>
              <a:rPr lang="en-US"/>
              <a:t>Sept 28-29, 2005</a:t>
            </a:r>
          </a:p>
        </p:txBody>
      </p:sp>
      <p:sp>
        <p:nvSpPr>
          <p:cNvPr id="23" name="Slide Number Placeholder 7"/>
          <p:cNvSpPr>
            <a:spLocks noGrp="1"/>
          </p:cNvSpPr>
          <p:nvPr>
            <p:ph type="sldNum" sz="quarter" idx="12"/>
          </p:nvPr>
        </p:nvSpPr>
        <p:spPr/>
        <p:txBody>
          <a:bodyPr/>
          <a:lstStyle/>
          <a:p>
            <a:fld id="{4B6F2EA9-8927-428D-8EB8-46B7F66B90C2}" type="slidenum">
              <a:rPr lang="en-US"/>
              <a:pPr/>
              <a:t>20</a:t>
            </a:fld>
            <a:endParaRPr lang="en-US"/>
          </a:p>
        </p:txBody>
      </p:sp>
      <p:sp>
        <p:nvSpPr>
          <p:cNvPr id="55298" name="Rectangle 2"/>
          <p:cNvSpPr>
            <a:spLocks noGrp="1" noChangeArrowheads="1"/>
          </p:cNvSpPr>
          <p:nvPr>
            <p:ph type="title"/>
          </p:nvPr>
        </p:nvSpPr>
        <p:spPr/>
        <p:txBody>
          <a:bodyPr/>
          <a:lstStyle/>
          <a:p>
            <a:r>
              <a:rPr lang="en-US" dirty="0"/>
              <a:t>The Standard Model </a:t>
            </a:r>
            <a:r>
              <a:rPr lang="en-US" dirty="0" err="1" smtClean="0"/>
              <a:t>Lagrangian</a:t>
            </a:r>
            <a:r>
              <a:rPr lang="en-US" dirty="0" smtClean="0"/>
              <a:t> (recap)</a:t>
            </a:r>
            <a:endParaRPr lang="en-US" dirty="0"/>
          </a:p>
        </p:txBody>
      </p:sp>
      <p:graphicFrame>
        <p:nvGraphicFramePr>
          <p:cNvPr id="55300" name="Object 4"/>
          <p:cNvGraphicFramePr>
            <a:graphicFrameLocks noChangeAspect="1"/>
          </p:cNvGraphicFramePr>
          <p:nvPr>
            <p:ph sz="half" idx="1"/>
          </p:nvPr>
        </p:nvGraphicFramePr>
        <p:xfrm>
          <a:off x="1828800" y="838200"/>
          <a:ext cx="5181600" cy="609600"/>
        </p:xfrm>
        <a:graphic>
          <a:graphicData uri="http://schemas.openxmlformats.org/presentationml/2006/ole">
            <p:oleObj spid="_x0000_s877570" name="Equation" r:id="rId4" imgW="1828800" imgH="241200" progId="Equation.DSMT4">
              <p:embed/>
            </p:oleObj>
          </a:graphicData>
        </a:graphic>
      </p:graphicFrame>
      <p:sp>
        <p:nvSpPr>
          <p:cNvPr id="55304" name="Text Box 8"/>
          <p:cNvSpPr txBox="1">
            <a:spLocks noChangeArrowheads="1"/>
          </p:cNvSpPr>
          <p:nvPr/>
        </p:nvSpPr>
        <p:spPr bwMode="auto">
          <a:xfrm>
            <a:off x="71406" y="1524000"/>
            <a:ext cx="9237016" cy="769441"/>
          </a:xfrm>
          <a:prstGeom prst="rect">
            <a:avLst/>
          </a:prstGeom>
          <a:noFill/>
          <a:ln w="9525" algn="ctr">
            <a:noFill/>
            <a:miter lim="800000"/>
            <a:headEnd/>
            <a:tailEnd/>
          </a:ln>
          <a:effectLst/>
        </p:spPr>
        <p:txBody>
          <a:bodyPr wrap="non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Kinetic</a:t>
            </a:r>
            <a:r>
              <a:rPr lang="en-US" sz="2400" i="1" baseline="-25000" dirty="0">
                <a:solidFill>
                  <a:srgbClr val="990099"/>
                </a:solidFill>
                <a:latin typeface="Times New Roman" pitchFamily="18" charset="0"/>
              </a:rPr>
              <a:t> </a:t>
            </a:r>
            <a:r>
              <a:rPr lang="en-US" sz="2400" dirty="0">
                <a:solidFill>
                  <a:srgbClr val="990099"/>
                </a:solidFill>
              </a:rPr>
              <a:t>: </a:t>
            </a:r>
            <a:r>
              <a:rPr lang="en-US" sz="2000" dirty="0">
                <a:solidFill>
                  <a:srgbClr val="000090"/>
                </a:solidFill>
                <a:cs typeface="Arial" pitchFamily="34" charset="0"/>
              </a:rPr>
              <a:t>•I</a:t>
            </a:r>
            <a:r>
              <a:rPr lang="en-US" sz="2000" dirty="0">
                <a:solidFill>
                  <a:srgbClr val="000090"/>
                </a:solidFill>
              </a:rPr>
              <a:t>ntroduce the </a:t>
            </a:r>
            <a:r>
              <a:rPr lang="en-US" sz="2000" dirty="0" err="1">
                <a:solidFill>
                  <a:srgbClr val="000090"/>
                </a:solidFill>
              </a:rPr>
              <a:t>massless</a:t>
            </a:r>
            <a:r>
              <a:rPr lang="en-US" sz="2000" dirty="0">
                <a:solidFill>
                  <a:srgbClr val="000090"/>
                </a:solidFill>
              </a:rPr>
              <a:t> </a:t>
            </a:r>
            <a:r>
              <a:rPr lang="en-US" sz="2000" dirty="0" err="1">
                <a:solidFill>
                  <a:srgbClr val="000090"/>
                </a:solidFill>
              </a:rPr>
              <a:t>fermion</a:t>
            </a:r>
            <a:r>
              <a:rPr lang="en-US" sz="2000" dirty="0">
                <a:solidFill>
                  <a:srgbClr val="000090"/>
                </a:solidFill>
              </a:rPr>
              <a:t> fields</a:t>
            </a:r>
          </a:p>
          <a:p>
            <a:r>
              <a:rPr lang="en-US" sz="2000" dirty="0">
                <a:solidFill>
                  <a:srgbClr val="000090"/>
                </a:solidFill>
              </a:rPr>
              <a:t>                   </a:t>
            </a:r>
            <a:r>
              <a:rPr lang="en-US" sz="2000" dirty="0" smtClean="0">
                <a:solidFill>
                  <a:srgbClr val="000090"/>
                </a:solidFill>
              </a:rPr>
              <a:t>•</a:t>
            </a:r>
            <a:r>
              <a:rPr lang="en-US" sz="2000" dirty="0">
                <a:solidFill>
                  <a:srgbClr val="000090"/>
                </a:solidFill>
              </a:rPr>
              <a:t>Require local gauge invariance  </a:t>
            </a:r>
            <a:r>
              <a:rPr lang="en-US" sz="2000" dirty="0" smtClean="0">
                <a:solidFill>
                  <a:srgbClr val="000090"/>
                </a:solidFill>
              </a:rPr>
              <a:t>=&gt; </a:t>
            </a:r>
            <a:r>
              <a:rPr lang="en-US" sz="2000" dirty="0">
                <a:solidFill>
                  <a:srgbClr val="000090"/>
                </a:solidFill>
              </a:rPr>
              <a:t>gives rise to existence of gauge bosons</a:t>
            </a:r>
            <a:endParaRPr lang="en-US" sz="2000" i="1" dirty="0">
              <a:solidFill>
                <a:srgbClr val="000090"/>
              </a:solidFill>
            </a:endParaRPr>
          </a:p>
        </p:txBody>
      </p:sp>
      <p:sp>
        <p:nvSpPr>
          <p:cNvPr id="55305" name="Text Box 9"/>
          <p:cNvSpPr txBox="1">
            <a:spLocks noChangeArrowheads="1"/>
          </p:cNvSpPr>
          <p:nvPr/>
        </p:nvSpPr>
        <p:spPr bwMode="auto">
          <a:xfrm>
            <a:off x="71406" y="2667000"/>
            <a:ext cx="5481646" cy="769441"/>
          </a:xfrm>
          <a:prstGeom prst="rect">
            <a:avLst/>
          </a:prstGeom>
          <a:noFill/>
          <a:ln w="9525" algn="ctr">
            <a:noFill/>
            <a:miter lim="800000"/>
            <a:headEnd/>
            <a:tailEnd/>
          </a:ln>
          <a:effectLst/>
        </p:spPr>
        <p:txBody>
          <a:bodyPr wrap="squar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Higgs</a:t>
            </a:r>
            <a:r>
              <a:rPr lang="en-US" sz="2400" i="1" baseline="-25000" dirty="0">
                <a:solidFill>
                  <a:srgbClr val="990099"/>
                </a:solidFill>
                <a:latin typeface="Times New Roman" pitchFamily="18" charset="0"/>
              </a:rPr>
              <a:t> </a:t>
            </a:r>
            <a:r>
              <a:rPr lang="en-US" sz="2400" dirty="0">
                <a:solidFill>
                  <a:srgbClr val="990099"/>
                </a:solidFill>
              </a:rPr>
              <a:t>: </a:t>
            </a:r>
            <a:r>
              <a:rPr lang="en-US" sz="2000" dirty="0">
                <a:solidFill>
                  <a:srgbClr val="000090"/>
                </a:solidFill>
                <a:cs typeface="Arial" pitchFamily="34" charset="0"/>
              </a:rPr>
              <a:t>•I</a:t>
            </a:r>
            <a:r>
              <a:rPr lang="en-US" sz="2000" dirty="0">
                <a:solidFill>
                  <a:srgbClr val="000090"/>
                </a:solidFill>
              </a:rPr>
              <a:t>ntroduce Higgs potential with </a:t>
            </a:r>
            <a:r>
              <a:rPr lang="en-US" sz="2000" i="1" dirty="0">
                <a:solidFill>
                  <a:srgbClr val="000090"/>
                </a:solidFill>
                <a:latin typeface="Times New Roman" pitchFamily="18" charset="0"/>
              </a:rPr>
              <a:t>&lt;</a:t>
            </a:r>
            <a:r>
              <a:rPr lang="en-US" sz="2000" i="1" dirty="0">
                <a:solidFill>
                  <a:srgbClr val="000090"/>
                </a:solidFill>
                <a:latin typeface="Symbol" pitchFamily="18" charset="2"/>
              </a:rPr>
              <a:t>f</a:t>
            </a:r>
            <a:r>
              <a:rPr lang="en-US" sz="2000" i="1" dirty="0">
                <a:solidFill>
                  <a:srgbClr val="000090"/>
                </a:solidFill>
                <a:latin typeface="Times New Roman" pitchFamily="18" charset="0"/>
              </a:rPr>
              <a:t>&gt; ≠ 0</a:t>
            </a:r>
          </a:p>
          <a:p>
            <a:r>
              <a:rPr lang="en-US" sz="2000" dirty="0" smtClean="0">
                <a:solidFill>
                  <a:srgbClr val="000090"/>
                </a:solidFill>
              </a:rPr>
              <a:t>                  •Spontaneous symmetry breaking</a:t>
            </a:r>
            <a:endParaRPr lang="en-US" sz="2000" i="1" baseline="-25000" dirty="0">
              <a:solidFill>
                <a:srgbClr val="000090"/>
              </a:solidFill>
              <a:latin typeface="Times New Roman" pitchFamily="18" charset="0"/>
            </a:endParaRPr>
          </a:p>
        </p:txBody>
      </p:sp>
      <p:sp>
        <p:nvSpPr>
          <p:cNvPr id="55306" name="Text Box 10"/>
          <p:cNvSpPr txBox="1">
            <a:spLocks noChangeArrowheads="1"/>
          </p:cNvSpPr>
          <p:nvPr/>
        </p:nvSpPr>
        <p:spPr bwMode="auto">
          <a:xfrm>
            <a:off x="71406" y="3886200"/>
            <a:ext cx="6793848" cy="461665"/>
          </a:xfrm>
          <a:prstGeom prst="rect">
            <a:avLst/>
          </a:prstGeom>
          <a:noFill/>
          <a:ln w="9525" algn="ctr">
            <a:noFill/>
            <a:miter lim="800000"/>
            <a:headEnd/>
            <a:tailEnd/>
          </a:ln>
          <a:effectLst/>
        </p:spPr>
        <p:txBody>
          <a:bodyPr wrap="non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Yukawa</a:t>
            </a:r>
            <a:r>
              <a:rPr lang="en-US" sz="2400" i="1" baseline="-25000" dirty="0">
                <a:solidFill>
                  <a:srgbClr val="990099"/>
                </a:solidFill>
                <a:latin typeface="Times New Roman" pitchFamily="18" charset="0"/>
              </a:rPr>
              <a:t> </a:t>
            </a:r>
            <a:r>
              <a:rPr lang="en-US" sz="2400" dirty="0">
                <a:solidFill>
                  <a:srgbClr val="990099"/>
                </a:solidFill>
              </a:rPr>
              <a:t>: </a:t>
            </a:r>
            <a:r>
              <a:rPr lang="en-US" sz="2000" dirty="0">
                <a:solidFill>
                  <a:srgbClr val="000090"/>
                </a:solidFill>
                <a:cs typeface="Arial" pitchFamily="34" charset="0"/>
              </a:rPr>
              <a:t>•A</a:t>
            </a:r>
            <a:r>
              <a:rPr lang="en-US" sz="2000" dirty="0">
                <a:solidFill>
                  <a:srgbClr val="000090"/>
                </a:solidFill>
              </a:rPr>
              <a:t>d hoc interactions between Higgs field &amp; fermions</a:t>
            </a:r>
          </a:p>
        </p:txBody>
      </p:sp>
      <p:sp>
        <p:nvSpPr>
          <p:cNvPr id="55307" name="Text Box 11"/>
          <p:cNvSpPr txBox="1">
            <a:spLocks noChangeArrowheads="1"/>
          </p:cNvSpPr>
          <p:nvPr/>
        </p:nvSpPr>
        <p:spPr bwMode="auto">
          <a:xfrm>
            <a:off x="71406" y="4786322"/>
            <a:ext cx="6767530" cy="1384995"/>
          </a:xfrm>
          <a:prstGeom prst="rect">
            <a:avLst/>
          </a:prstGeom>
          <a:noFill/>
          <a:ln w="9525" algn="ctr">
            <a:noFill/>
            <a:miter lim="800000"/>
            <a:headEnd/>
            <a:tailEnd/>
          </a:ln>
          <a:effectLst/>
        </p:spPr>
        <p:txBody>
          <a:bodyPr wrap="squar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Yukawa</a:t>
            </a:r>
            <a:r>
              <a:rPr lang="en-US" sz="2400" i="1" baseline="-25000" dirty="0">
                <a:solidFill>
                  <a:srgbClr val="990099"/>
                </a:solidFill>
                <a:latin typeface="Times New Roman" pitchFamily="18" charset="0"/>
              </a:rPr>
              <a:t> </a:t>
            </a:r>
            <a:r>
              <a:rPr lang="en-US" sz="2400" dirty="0">
                <a:solidFill>
                  <a:srgbClr val="990099"/>
                </a:solidFill>
              </a:rPr>
              <a:t> </a:t>
            </a:r>
            <a:r>
              <a:rPr lang="en-US" sz="2400" dirty="0">
                <a:solidFill>
                  <a:srgbClr val="990099"/>
                </a:solidFill>
                <a:cs typeface="Arial" pitchFamily="34" charset="0"/>
              </a:rPr>
              <a:t>→ </a:t>
            </a:r>
            <a:r>
              <a:rPr lang="en-US" sz="2400" dirty="0" err="1">
                <a:solidFill>
                  <a:srgbClr val="990099"/>
                </a:solidFill>
                <a:latin typeface="ScriptC" pitchFamily="2" charset="0"/>
                <a:cs typeface="Arial" pitchFamily="34" charset="0"/>
              </a:rPr>
              <a:t>L</a:t>
            </a:r>
            <a:r>
              <a:rPr lang="en-US" sz="2400" i="1" baseline="-25000" dirty="0" err="1">
                <a:solidFill>
                  <a:srgbClr val="990099"/>
                </a:solidFill>
                <a:latin typeface="Times New Roman" pitchFamily="18" charset="0"/>
                <a:cs typeface="Arial" pitchFamily="34" charset="0"/>
              </a:rPr>
              <a:t>mass</a:t>
            </a:r>
            <a:r>
              <a:rPr lang="en-US" sz="2400" i="1" baseline="-25000" dirty="0">
                <a:solidFill>
                  <a:srgbClr val="990099"/>
                </a:solidFill>
                <a:latin typeface="Times New Roman" pitchFamily="18" charset="0"/>
                <a:cs typeface="Arial" pitchFamily="34" charset="0"/>
              </a:rPr>
              <a:t> </a:t>
            </a:r>
            <a:r>
              <a:rPr lang="en-US" sz="2400" dirty="0">
                <a:solidFill>
                  <a:srgbClr val="990099"/>
                </a:solidFill>
                <a:cs typeface="Arial" pitchFamily="34" charset="0"/>
              </a:rPr>
              <a:t>:  </a:t>
            </a:r>
            <a:r>
              <a:rPr lang="en-US" sz="2000" dirty="0">
                <a:solidFill>
                  <a:srgbClr val="000090"/>
                </a:solidFill>
                <a:cs typeface="Arial" pitchFamily="34" charset="0"/>
              </a:rPr>
              <a:t>•  </a:t>
            </a:r>
            <a:r>
              <a:rPr lang="en-US" sz="2000" dirty="0" err="1">
                <a:solidFill>
                  <a:srgbClr val="000090"/>
                </a:solidFill>
                <a:cs typeface="Arial" pitchFamily="34" charset="0"/>
              </a:rPr>
              <a:t>f</a:t>
            </a:r>
            <a:r>
              <a:rPr lang="en-US" sz="2000" dirty="0" err="1">
                <a:solidFill>
                  <a:srgbClr val="000090"/>
                </a:solidFill>
              </a:rPr>
              <a:t>ermion</a:t>
            </a:r>
            <a:r>
              <a:rPr lang="en-US" sz="2000" dirty="0">
                <a:solidFill>
                  <a:srgbClr val="000090"/>
                </a:solidFill>
              </a:rPr>
              <a:t> weak </a:t>
            </a:r>
            <a:r>
              <a:rPr lang="en-US" sz="2000" dirty="0" err="1">
                <a:solidFill>
                  <a:srgbClr val="000090"/>
                </a:solidFill>
              </a:rPr>
              <a:t>eigenstates</a:t>
            </a:r>
            <a:r>
              <a:rPr lang="en-US" sz="2000" dirty="0">
                <a:solidFill>
                  <a:srgbClr val="000090"/>
                </a:solidFill>
              </a:rPr>
              <a:t>: </a:t>
            </a:r>
          </a:p>
          <a:p>
            <a:r>
              <a:rPr lang="en-US" sz="2000" dirty="0">
                <a:solidFill>
                  <a:srgbClr val="000090"/>
                </a:solidFill>
              </a:rPr>
              <a:t>                                              </a:t>
            </a:r>
            <a:r>
              <a:rPr lang="en-US" sz="2000" dirty="0" smtClean="0">
                <a:solidFill>
                  <a:srgbClr val="000090"/>
                </a:solidFill>
              </a:rPr>
              <a:t>-- </a:t>
            </a:r>
            <a:r>
              <a:rPr lang="en-US" sz="2000" dirty="0">
                <a:solidFill>
                  <a:srgbClr val="000090"/>
                </a:solidFill>
              </a:rPr>
              <a:t>mass matrix is (3x3) non-diagonal </a:t>
            </a:r>
          </a:p>
          <a:p>
            <a:r>
              <a:rPr lang="en-US" sz="2000" dirty="0">
                <a:solidFill>
                  <a:srgbClr val="000090"/>
                </a:solidFill>
              </a:rPr>
              <a:t>                                      </a:t>
            </a:r>
            <a:r>
              <a:rPr lang="en-US" sz="2000" dirty="0" smtClean="0">
                <a:solidFill>
                  <a:srgbClr val="000090"/>
                </a:solidFill>
              </a:rPr>
              <a:t>•  </a:t>
            </a:r>
            <a:r>
              <a:rPr lang="en-US" sz="2000" dirty="0" err="1">
                <a:solidFill>
                  <a:srgbClr val="000090"/>
                </a:solidFill>
              </a:rPr>
              <a:t>fermion</a:t>
            </a:r>
            <a:r>
              <a:rPr lang="en-US" sz="2000" dirty="0">
                <a:solidFill>
                  <a:srgbClr val="000090"/>
                </a:solidFill>
              </a:rPr>
              <a:t> mass </a:t>
            </a:r>
            <a:r>
              <a:rPr lang="en-US" sz="2000" dirty="0" err="1">
                <a:solidFill>
                  <a:srgbClr val="000090"/>
                </a:solidFill>
              </a:rPr>
              <a:t>eigenstates</a:t>
            </a:r>
            <a:r>
              <a:rPr lang="en-US" sz="2000" dirty="0">
                <a:solidFill>
                  <a:srgbClr val="000090"/>
                </a:solidFill>
              </a:rPr>
              <a:t>: </a:t>
            </a:r>
          </a:p>
          <a:p>
            <a:r>
              <a:rPr lang="en-US" sz="2000" dirty="0">
                <a:solidFill>
                  <a:srgbClr val="000090"/>
                </a:solidFill>
              </a:rPr>
              <a:t>                                               </a:t>
            </a:r>
            <a:r>
              <a:rPr lang="en-US" sz="2000" dirty="0" smtClean="0">
                <a:solidFill>
                  <a:srgbClr val="000090"/>
                </a:solidFill>
              </a:rPr>
              <a:t>-- </a:t>
            </a:r>
            <a:r>
              <a:rPr lang="en-US" sz="2000" dirty="0">
                <a:solidFill>
                  <a:srgbClr val="000090"/>
                </a:solidFill>
              </a:rPr>
              <a:t>mass matrix is (3x3) diagonal              </a:t>
            </a:r>
            <a:endParaRPr lang="en-US" sz="2000" i="1" baseline="-25000" dirty="0">
              <a:solidFill>
                <a:srgbClr val="000090"/>
              </a:solidFill>
              <a:latin typeface="Times New Roman" pitchFamily="18" charset="0"/>
            </a:endParaRPr>
          </a:p>
        </p:txBody>
      </p:sp>
      <p:sp>
        <p:nvSpPr>
          <p:cNvPr id="55308" name="Text Box 12"/>
          <p:cNvSpPr txBox="1">
            <a:spLocks noChangeArrowheads="1"/>
          </p:cNvSpPr>
          <p:nvPr/>
        </p:nvSpPr>
        <p:spPr bwMode="auto">
          <a:xfrm>
            <a:off x="71406" y="6172200"/>
            <a:ext cx="4931543" cy="461665"/>
          </a:xfrm>
          <a:prstGeom prst="rect">
            <a:avLst/>
          </a:prstGeom>
          <a:noFill/>
          <a:ln w="9525" algn="ctr">
            <a:noFill/>
            <a:miter lim="800000"/>
            <a:headEnd/>
            <a:tailEnd/>
          </a:ln>
          <a:effectLst/>
        </p:spPr>
        <p:txBody>
          <a:bodyPr wrap="non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Kinetic</a:t>
            </a:r>
            <a:r>
              <a:rPr lang="en-US" sz="2400" i="1" baseline="-25000" dirty="0">
                <a:solidFill>
                  <a:srgbClr val="990099"/>
                </a:solidFill>
                <a:latin typeface="Times New Roman" pitchFamily="18" charset="0"/>
              </a:rPr>
              <a:t> </a:t>
            </a:r>
            <a:r>
              <a:rPr lang="en-US" sz="2400" dirty="0">
                <a:solidFill>
                  <a:srgbClr val="990099"/>
                </a:solidFill>
              </a:rPr>
              <a:t> </a:t>
            </a:r>
            <a:r>
              <a:rPr lang="en-US" sz="2000" dirty="0">
                <a:solidFill>
                  <a:srgbClr val="000090"/>
                </a:solidFill>
              </a:rPr>
              <a:t>in mass </a:t>
            </a:r>
            <a:r>
              <a:rPr lang="en-US" sz="2000" dirty="0" err="1">
                <a:solidFill>
                  <a:srgbClr val="000090"/>
                </a:solidFill>
              </a:rPr>
              <a:t>eigenstates</a:t>
            </a:r>
            <a:r>
              <a:rPr lang="en-US" sz="2000" dirty="0">
                <a:solidFill>
                  <a:srgbClr val="000090"/>
                </a:solidFill>
              </a:rPr>
              <a:t>:   CKM – matrix </a:t>
            </a:r>
            <a:endParaRPr lang="en-US" sz="2000" i="1" baseline="-25000" dirty="0">
              <a:solidFill>
                <a:srgbClr val="000090"/>
              </a:solidFill>
              <a:latin typeface="Times New Roman" pitchFamily="18" charset="0"/>
            </a:endParaRPr>
          </a:p>
        </p:txBody>
      </p:sp>
      <p:sp>
        <p:nvSpPr>
          <p:cNvPr id="55309" name="Text Box 13"/>
          <p:cNvSpPr txBox="1">
            <a:spLocks noChangeArrowheads="1"/>
          </p:cNvSpPr>
          <p:nvPr/>
        </p:nvSpPr>
        <p:spPr bwMode="auto">
          <a:xfrm>
            <a:off x="5699125" y="3160713"/>
            <a:ext cx="184150" cy="366712"/>
          </a:xfrm>
          <a:prstGeom prst="rect">
            <a:avLst/>
          </a:prstGeom>
          <a:noFill/>
          <a:ln w="9525" algn="ctr">
            <a:noFill/>
            <a:miter lim="800000"/>
            <a:headEnd/>
            <a:tailEnd/>
          </a:ln>
          <a:effectLst/>
        </p:spPr>
        <p:txBody>
          <a:bodyPr wrap="none">
            <a:spAutoFit/>
          </a:bodyPr>
          <a:lstStyle/>
          <a:p>
            <a:endParaRPr lang="nl-NL" sz="1800"/>
          </a:p>
        </p:txBody>
      </p:sp>
      <p:graphicFrame>
        <p:nvGraphicFramePr>
          <p:cNvPr id="55310" name="Object 14"/>
          <p:cNvGraphicFramePr>
            <a:graphicFrameLocks noChangeAspect="1"/>
          </p:cNvGraphicFramePr>
          <p:nvPr>
            <p:ph sz="quarter" idx="3"/>
          </p:nvPr>
        </p:nvGraphicFramePr>
        <p:xfrm>
          <a:off x="5567394" y="2743200"/>
          <a:ext cx="3505200" cy="273050"/>
        </p:xfrm>
        <a:graphic>
          <a:graphicData uri="http://schemas.openxmlformats.org/presentationml/2006/ole">
            <p:oleObj spid="_x0000_s877571" name="Equation" r:id="rId5" imgW="3111480" imgH="241200" progId="Equation.DSMT4">
              <p:embed/>
            </p:oleObj>
          </a:graphicData>
        </a:graphic>
      </p:graphicFrame>
      <p:sp>
        <p:nvSpPr>
          <p:cNvPr id="55313" name="AutoShape 17"/>
          <p:cNvSpPr>
            <a:spLocks/>
          </p:cNvSpPr>
          <p:nvPr/>
        </p:nvSpPr>
        <p:spPr bwMode="auto">
          <a:xfrm>
            <a:off x="5348294" y="2667000"/>
            <a:ext cx="152400" cy="685800"/>
          </a:xfrm>
          <a:prstGeom prst="rightBrace">
            <a:avLst>
              <a:gd name="adj1" fmla="val 37500"/>
              <a:gd name="adj2" fmla="val 50000"/>
            </a:avLst>
          </a:prstGeom>
          <a:noFill/>
          <a:ln w="9525">
            <a:solidFill>
              <a:schemeClr val="tx1"/>
            </a:solidFill>
            <a:round/>
            <a:headEnd/>
            <a:tailEnd/>
          </a:ln>
          <a:effectLst/>
        </p:spPr>
        <p:txBody>
          <a:bodyPr anchor="ctr">
            <a:spAutoFit/>
          </a:bodyPr>
          <a:lstStyle/>
          <a:p>
            <a:endParaRPr lang="nl-NL"/>
          </a:p>
        </p:txBody>
      </p:sp>
      <p:sp>
        <p:nvSpPr>
          <p:cNvPr id="55314" name="Text Box 18"/>
          <p:cNvSpPr txBox="1">
            <a:spLocks noChangeArrowheads="1"/>
          </p:cNvSpPr>
          <p:nvPr/>
        </p:nvSpPr>
        <p:spPr bwMode="auto">
          <a:xfrm>
            <a:off x="5759480" y="3048000"/>
            <a:ext cx="3245312" cy="338554"/>
          </a:xfrm>
          <a:prstGeom prst="rect">
            <a:avLst/>
          </a:prstGeom>
          <a:noFill/>
          <a:ln w="9525" algn="ctr">
            <a:noFill/>
            <a:miter lim="800000"/>
            <a:headEnd/>
            <a:tailEnd/>
          </a:ln>
          <a:effectLst/>
        </p:spPr>
        <p:txBody>
          <a:bodyPr wrap="none">
            <a:spAutoFit/>
          </a:bodyPr>
          <a:lstStyle/>
          <a:p>
            <a:r>
              <a:rPr lang="en-US" sz="1600" dirty="0">
                <a:solidFill>
                  <a:srgbClr val="993300"/>
                </a:solidFill>
              </a:rPr>
              <a:t>The W</a:t>
            </a:r>
            <a:r>
              <a:rPr lang="en-US" sz="1600" baseline="30000" dirty="0">
                <a:solidFill>
                  <a:srgbClr val="993300"/>
                </a:solidFill>
              </a:rPr>
              <a:t>+</a:t>
            </a:r>
            <a:r>
              <a:rPr lang="en-US" sz="1600" dirty="0">
                <a:solidFill>
                  <a:srgbClr val="993300"/>
                </a:solidFill>
              </a:rPr>
              <a:t>, W</a:t>
            </a:r>
            <a:r>
              <a:rPr lang="en-US" sz="1600" baseline="30000" dirty="0">
                <a:solidFill>
                  <a:srgbClr val="993300"/>
                </a:solidFill>
              </a:rPr>
              <a:t>-</a:t>
            </a:r>
            <a:r>
              <a:rPr lang="en-US" sz="1600" dirty="0">
                <a:solidFill>
                  <a:srgbClr val="993300"/>
                </a:solidFill>
              </a:rPr>
              <a:t>,Z</a:t>
            </a:r>
            <a:r>
              <a:rPr lang="en-US" sz="1600" baseline="30000" dirty="0">
                <a:solidFill>
                  <a:srgbClr val="993300"/>
                </a:solidFill>
              </a:rPr>
              <a:t>0</a:t>
            </a:r>
            <a:r>
              <a:rPr lang="en-US" sz="1600" dirty="0">
                <a:solidFill>
                  <a:srgbClr val="993300"/>
                </a:solidFill>
              </a:rPr>
              <a:t> bosons acquire a mass</a:t>
            </a:r>
          </a:p>
        </p:txBody>
      </p:sp>
      <p:sp>
        <p:nvSpPr>
          <p:cNvPr id="55315" name="Text Box 19"/>
          <p:cNvSpPr txBox="1">
            <a:spLocks noChangeArrowheads="1"/>
          </p:cNvSpPr>
          <p:nvPr/>
        </p:nvSpPr>
        <p:spPr bwMode="auto">
          <a:xfrm>
            <a:off x="1600200" y="2209800"/>
            <a:ext cx="1982402" cy="400110"/>
          </a:xfrm>
          <a:prstGeom prst="rect">
            <a:avLst/>
          </a:prstGeom>
          <a:noFill/>
          <a:ln w="9525" algn="ctr">
            <a:noFill/>
            <a:miter lim="800000"/>
            <a:headEnd/>
            <a:tailEnd/>
          </a:ln>
          <a:effectLst/>
        </p:spPr>
        <p:txBody>
          <a:bodyPr wrap="none">
            <a:spAutoFit/>
          </a:bodyPr>
          <a:lstStyle/>
          <a:p>
            <a:r>
              <a:rPr lang="en-US" sz="2000" dirty="0">
                <a:solidFill>
                  <a:srgbClr val="006600"/>
                </a:solidFill>
              </a:rPr>
              <a:t>=&gt; CP Conserving</a:t>
            </a:r>
          </a:p>
        </p:txBody>
      </p:sp>
      <p:sp>
        <p:nvSpPr>
          <p:cNvPr id="55316" name="Text Box 20"/>
          <p:cNvSpPr txBox="1">
            <a:spLocks noChangeArrowheads="1"/>
          </p:cNvSpPr>
          <p:nvPr/>
        </p:nvSpPr>
        <p:spPr bwMode="auto">
          <a:xfrm>
            <a:off x="1524000" y="3352800"/>
            <a:ext cx="1982402" cy="400110"/>
          </a:xfrm>
          <a:prstGeom prst="rect">
            <a:avLst/>
          </a:prstGeom>
          <a:noFill/>
          <a:ln w="9525" algn="ctr">
            <a:noFill/>
            <a:miter lim="800000"/>
            <a:headEnd/>
            <a:tailEnd/>
          </a:ln>
          <a:effectLst/>
        </p:spPr>
        <p:txBody>
          <a:bodyPr wrap="none">
            <a:spAutoFit/>
          </a:bodyPr>
          <a:lstStyle/>
          <a:p>
            <a:r>
              <a:rPr lang="en-US" sz="2000" dirty="0">
                <a:solidFill>
                  <a:srgbClr val="006600"/>
                </a:solidFill>
              </a:rPr>
              <a:t>=&gt; CP Conserving</a:t>
            </a:r>
          </a:p>
        </p:txBody>
      </p:sp>
      <p:sp>
        <p:nvSpPr>
          <p:cNvPr id="55318" name="Text Box 22"/>
          <p:cNvSpPr txBox="1">
            <a:spLocks noChangeArrowheads="1"/>
          </p:cNvSpPr>
          <p:nvPr/>
        </p:nvSpPr>
        <p:spPr bwMode="auto">
          <a:xfrm>
            <a:off x="1676400" y="4191000"/>
            <a:ext cx="3758593" cy="400110"/>
          </a:xfrm>
          <a:prstGeom prst="rect">
            <a:avLst/>
          </a:prstGeom>
          <a:noFill/>
          <a:ln w="9525" algn="ctr">
            <a:noFill/>
            <a:miter lim="800000"/>
            <a:headEnd/>
            <a:tailEnd/>
          </a:ln>
          <a:effectLst/>
        </p:spPr>
        <p:txBody>
          <a:bodyPr wrap="none">
            <a:spAutoFit/>
          </a:bodyPr>
          <a:lstStyle/>
          <a:p>
            <a:r>
              <a:rPr lang="en-US" sz="2000" dirty="0">
                <a:solidFill>
                  <a:srgbClr val="FF0000"/>
                </a:solidFill>
              </a:rPr>
              <a:t>=&gt; CP violating with a single phase</a:t>
            </a:r>
          </a:p>
        </p:txBody>
      </p:sp>
      <p:sp>
        <p:nvSpPr>
          <p:cNvPr id="55319" name="AutoShape 23"/>
          <p:cNvSpPr>
            <a:spLocks/>
          </p:cNvSpPr>
          <p:nvPr/>
        </p:nvSpPr>
        <p:spPr bwMode="auto">
          <a:xfrm>
            <a:off x="6629416" y="4876800"/>
            <a:ext cx="228600" cy="533400"/>
          </a:xfrm>
          <a:prstGeom prst="rightBrace">
            <a:avLst>
              <a:gd name="adj1" fmla="val 19444"/>
              <a:gd name="adj2" fmla="val 51736"/>
            </a:avLst>
          </a:prstGeom>
          <a:noFill/>
          <a:ln w="12700">
            <a:solidFill>
              <a:schemeClr val="accent2"/>
            </a:solidFill>
            <a:round/>
            <a:headEnd/>
            <a:tailEnd/>
          </a:ln>
          <a:effectLst/>
        </p:spPr>
        <p:txBody>
          <a:bodyPr anchor="ctr">
            <a:spAutoFit/>
          </a:bodyPr>
          <a:lstStyle/>
          <a:p>
            <a:endParaRPr lang="nl-NL"/>
          </a:p>
        </p:txBody>
      </p:sp>
      <p:sp>
        <p:nvSpPr>
          <p:cNvPr id="55320" name="AutoShape 24"/>
          <p:cNvSpPr>
            <a:spLocks/>
          </p:cNvSpPr>
          <p:nvPr/>
        </p:nvSpPr>
        <p:spPr bwMode="auto">
          <a:xfrm>
            <a:off x="6629416" y="5486400"/>
            <a:ext cx="228600" cy="533400"/>
          </a:xfrm>
          <a:prstGeom prst="rightBrace">
            <a:avLst>
              <a:gd name="adj1" fmla="val 19444"/>
              <a:gd name="adj2" fmla="val 50000"/>
            </a:avLst>
          </a:prstGeom>
          <a:noFill/>
          <a:ln w="12700">
            <a:solidFill>
              <a:schemeClr val="accent2"/>
            </a:solidFill>
            <a:round/>
            <a:headEnd/>
            <a:tailEnd/>
          </a:ln>
          <a:effectLst/>
        </p:spPr>
        <p:txBody>
          <a:bodyPr anchor="ctr">
            <a:spAutoFit/>
          </a:bodyPr>
          <a:lstStyle/>
          <a:p>
            <a:endParaRPr lang="nl-NL"/>
          </a:p>
        </p:txBody>
      </p:sp>
      <p:sp>
        <p:nvSpPr>
          <p:cNvPr id="55321" name="Text Box 25"/>
          <p:cNvSpPr txBox="1">
            <a:spLocks noChangeArrowheads="1"/>
          </p:cNvSpPr>
          <p:nvPr/>
        </p:nvSpPr>
        <p:spPr bwMode="auto">
          <a:xfrm>
            <a:off x="6897716" y="4953000"/>
            <a:ext cx="1746250" cy="366713"/>
          </a:xfrm>
          <a:prstGeom prst="rect">
            <a:avLst/>
          </a:prstGeom>
          <a:noFill/>
          <a:ln w="9525" algn="ctr">
            <a:noFill/>
            <a:miter lim="800000"/>
            <a:headEnd/>
            <a:tailEnd/>
          </a:ln>
          <a:effectLst/>
        </p:spPr>
        <p:txBody>
          <a:bodyPr wrap="none">
            <a:spAutoFit/>
          </a:bodyPr>
          <a:lstStyle/>
          <a:p>
            <a:r>
              <a:rPr lang="en-US" sz="1800" dirty="0">
                <a:solidFill>
                  <a:srgbClr val="FF0000"/>
                </a:solidFill>
              </a:rPr>
              <a:t>=&gt; CP-violating</a:t>
            </a:r>
          </a:p>
        </p:txBody>
      </p:sp>
      <p:sp>
        <p:nvSpPr>
          <p:cNvPr id="55322" name="Text Box 26"/>
          <p:cNvSpPr txBox="1">
            <a:spLocks noChangeArrowheads="1"/>
          </p:cNvSpPr>
          <p:nvPr/>
        </p:nvSpPr>
        <p:spPr bwMode="auto">
          <a:xfrm>
            <a:off x="6924706" y="5562600"/>
            <a:ext cx="2076450" cy="366713"/>
          </a:xfrm>
          <a:prstGeom prst="rect">
            <a:avLst/>
          </a:prstGeom>
          <a:noFill/>
          <a:ln w="9525" algn="ctr">
            <a:noFill/>
            <a:miter lim="800000"/>
            <a:headEnd/>
            <a:tailEnd/>
          </a:ln>
          <a:effectLst/>
        </p:spPr>
        <p:txBody>
          <a:bodyPr wrap="none">
            <a:spAutoFit/>
          </a:bodyPr>
          <a:lstStyle/>
          <a:p>
            <a:r>
              <a:rPr lang="en-US" sz="1800" dirty="0">
                <a:solidFill>
                  <a:srgbClr val="006600"/>
                </a:solidFill>
              </a:rPr>
              <a:t>=&gt; CP-conserving!</a:t>
            </a:r>
          </a:p>
        </p:txBody>
      </p:sp>
      <p:sp>
        <p:nvSpPr>
          <p:cNvPr id="55323" name="Text Box 27"/>
          <p:cNvSpPr txBox="1">
            <a:spLocks noChangeArrowheads="1"/>
          </p:cNvSpPr>
          <p:nvPr/>
        </p:nvSpPr>
        <p:spPr bwMode="auto">
          <a:xfrm>
            <a:off x="5029200" y="6248400"/>
            <a:ext cx="3758593" cy="400110"/>
          </a:xfrm>
          <a:prstGeom prst="rect">
            <a:avLst/>
          </a:prstGeom>
          <a:noFill/>
          <a:ln w="9525" algn="ctr">
            <a:noFill/>
            <a:miter lim="800000"/>
            <a:headEnd/>
            <a:tailEnd/>
          </a:ln>
          <a:effectLst/>
        </p:spPr>
        <p:txBody>
          <a:bodyPr wrap="none">
            <a:spAutoFit/>
          </a:bodyPr>
          <a:lstStyle/>
          <a:p>
            <a:r>
              <a:rPr lang="en-US" sz="2000">
                <a:solidFill>
                  <a:srgbClr val="FF0000"/>
                </a:solidFill>
              </a:rPr>
              <a:t>=&gt; CP violating with a single phase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Sept 28-29, 2005</a:t>
            </a:r>
          </a:p>
        </p:txBody>
      </p:sp>
      <p:sp>
        <p:nvSpPr>
          <p:cNvPr id="21" name="Slide Number Placeholder 5"/>
          <p:cNvSpPr>
            <a:spLocks noGrp="1"/>
          </p:cNvSpPr>
          <p:nvPr>
            <p:ph type="sldNum" sz="quarter" idx="12"/>
          </p:nvPr>
        </p:nvSpPr>
        <p:spPr/>
        <p:txBody>
          <a:bodyPr/>
          <a:lstStyle/>
          <a:p>
            <a:fld id="{D6565115-B372-4E5D-A786-B7B0F670E0F7}" type="slidenum">
              <a:rPr lang="en-US"/>
              <a:pPr/>
              <a:t>21</a:t>
            </a:fld>
            <a:endParaRPr lang="en-US"/>
          </a:p>
        </p:txBody>
      </p:sp>
      <p:sp>
        <p:nvSpPr>
          <p:cNvPr id="450562" name="Rectangle 2"/>
          <p:cNvSpPr>
            <a:spLocks noGrp="1" noChangeArrowheads="1"/>
          </p:cNvSpPr>
          <p:nvPr>
            <p:ph type="title"/>
          </p:nvPr>
        </p:nvSpPr>
        <p:spPr/>
        <p:txBody>
          <a:bodyPr/>
          <a:lstStyle/>
          <a:p>
            <a:r>
              <a:rPr lang="en-US"/>
              <a:t>Quark field re-phasing</a:t>
            </a:r>
          </a:p>
        </p:txBody>
      </p:sp>
      <p:graphicFrame>
        <p:nvGraphicFramePr>
          <p:cNvPr id="450563" name="Object 3"/>
          <p:cNvGraphicFramePr>
            <a:graphicFrameLocks noChangeAspect="1"/>
          </p:cNvGraphicFramePr>
          <p:nvPr/>
        </p:nvGraphicFramePr>
        <p:xfrm>
          <a:off x="142844" y="2286000"/>
          <a:ext cx="5543462" cy="1143000"/>
        </p:xfrm>
        <a:graphic>
          <a:graphicData uri="http://schemas.openxmlformats.org/presentationml/2006/ole">
            <p:oleObj spid="_x0000_s878594" name="Equation" r:id="rId4" imgW="3568680" imgH="736560" progId="Equation.DSMT4">
              <p:embed/>
            </p:oleObj>
          </a:graphicData>
        </a:graphic>
      </p:graphicFrame>
      <p:graphicFrame>
        <p:nvGraphicFramePr>
          <p:cNvPr id="450564" name="Object 4"/>
          <p:cNvGraphicFramePr>
            <a:graphicFrameLocks noChangeAspect="1"/>
          </p:cNvGraphicFramePr>
          <p:nvPr/>
        </p:nvGraphicFramePr>
        <p:xfrm>
          <a:off x="1130300" y="1204913"/>
          <a:ext cx="1993900" cy="635000"/>
        </p:xfrm>
        <a:graphic>
          <a:graphicData uri="http://schemas.openxmlformats.org/presentationml/2006/ole">
            <p:oleObj spid="_x0000_s878595" name="Equation" r:id="rId5" imgW="799920" imgH="253800" progId="Equation.DSMT4">
              <p:embed/>
            </p:oleObj>
          </a:graphicData>
        </a:graphic>
      </p:graphicFrame>
      <p:graphicFrame>
        <p:nvGraphicFramePr>
          <p:cNvPr id="450565" name="Object 5"/>
          <p:cNvGraphicFramePr>
            <a:graphicFrameLocks noChangeAspect="1"/>
          </p:cNvGraphicFramePr>
          <p:nvPr/>
        </p:nvGraphicFramePr>
        <p:xfrm>
          <a:off x="4103688" y="1206500"/>
          <a:ext cx="1916112" cy="590550"/>
        </p:xfrm>
        <a:graphic>
          <a:graphicData uri="http://schemas.openxmlformats.org/presentationml/2006/ole">
            <p:oleObj spid="_x0000_s878596" name="Equation" r:id="rId6" imgW="825480" imgH="253800" progId="Equation.DSMT4">
              <p:embed/>
            </p:oleObj>
          </a:graphicData>
        </a:graphic>
      </p:graphicFrame>
      <p:sp>
        <p:nvSpPr>
          <p:cNvPr id="450566" name="Text Box 6"/>
          <p:cNvSpPr txBox="1">
            <a:spLocks noChangeArrowheads="1"/>
          </p:cNvSpPr>
          <p:nvPr/>
        </p:nvSpPr>
        <p:spPr bwMode="auto">
          <a:xfrm>
            <a:off x="685800" y="838200"/>
            <a:ext cx="4048544" cy="400110"/>
          </a:xfrm>
          <a:prstGeom prst="rect">
            <a:avLst/>
          </a:prstGeom>
          <a:noFill/>
          <a:ln w="9525" algn="ctr">
            <a:noFill/>
            <a:miter lim="800000"/>
            <a:headEnd/>
            <a:tailEnd/>
          </a:ln>
          <a:effectLst/>
        </p:spPr>
        <p:txBody>
          <a:bodyPr wrap="none">
            <a:spAutoFit/>
          </a:bodyPr>
          <a:lstStyle/>
          <a:p>
            <a:r>
              <a:rPr lang="en-US" sz="2000" dirty="0">
                <a:solidFill>
                  <a:srgbClr val="000099"/>
                </a:solidFill>
              </a:rPr>
              <a:t>Under a quark phase transformation:</a:t>
            </a:r>
          </a:p>
        </p:txBody>
      </p:sp>
      <p:sp>
        <p:nvSpPr>
          <p:cNvPr id="450567" name="Text Box 7"/>
          <p:cNvSpPr txBox="1">
            <a:spLocks noChangeArrowheads="1"/>
          </p:cNvSpPr>
          <p:nvPr/>
        </p:nvSpPr>
        <p:spPr bwMode="auto">
          <a:xfrm>
            <a:off x="685800" y="1828800"/>
            <a:ext cx="5319790" cy="400110"/>
          </a:xfrm>
          <a:prstGeom prst="rect">
            <a:avLst/>
          </a:prstGeom>
          <a:noFill/>
          <a:ln w="9525" algn="ctr">
            <a:noFill/>
            <a:miter lim="800000"/>
            <a:headEnd/>
            <a:tailEnd/>
          </a:ln>
          <a:effectLst/>
        </p:spPr>
        <p:txBody>
          <a:bodyPr wrap="none">
            <a:spAutoFit/>
          </a:bodyPr>
          <a:lstStyle/>
          <a:p>
            <a:r>
              <a:rPr lang="en-US" sz="2000" dirty="0">
                <a:solidFill>
                  <a:srgbClr val="000099"/>
                </a:solidFill>
              </a:rPr>
              <a:t>and a simultaneous </a:t>
            </a:r>
            <a:r>
              <a:rPr lang="en-US" sz="2000" dirty="0" err="1">
                <a:solidFill>
                  <a:srgbClr val="000099"/>
                </a:solidFill>
              </a:rPr>
              <a:t>rephasing</a:t>
            </a:r>
            <a:r>
              <a:rPr lang="en-US" sz="2000" dirty="0">
                <a:solidFill>
                  <a:srgbClr val="000099"/>
                </a:solidFill>
              </a:rPr>
              <a:t> of the CKM matrix:</a:t>
            </a:r>
          </a:p>
        </p:txBody>
      </p:sp>
      <p:graphicFrame>
        <p:nvGraphicFramePr>
          <p:cNvPr id="450568" name="Object 8"/>
          <p:cNvGraphicFramePr>
            <a:graphicFrameLocks noChangeAspect="1"/>
          </p:cNvGraphicFramePr>
          <p:nvPr/>
        </p:nvGraphicFramePr>
        <p:xfrm>
          <a:off x="6096000" y="2514600"/>
          <a:ext cx="2819400" cy="536575"/>
        </p:xfrm>
        <a:graphic>
          <a:graphicData uri="http://schemas.openxmlformats.org/presentationml/2006/ole">
            <p:oleObj spid="_x0000_s878597" name="Equation" r:id="rId7" imgW="1600200" imgH="304560" progId="Equation.DSMT4">
              <p:embed/>
            </p:oleObj>
          </a:graphicData>
        </a:graphic>
      </p:graphicFrame>
      <p:sp>
        <p:nvSpPr>
          <p:cNvPr id="450569" name="Text Box 9"/>
          <p:cNvSpPr txBox="1">
            <a:spLocks noChangeArrowheads="1"/>
          </p:cNvSpPr>
          <p:nvPr/>
        </p:nvSpPr>
        <p:spPr bwMode="auto">
          <a:xfrm>
            <a:off x="5715000" y="2590800"/>
            <a:ext cx="387350" cy="366713"/>
          </a:xfrm>
          <a:prstGeom prst="rect">
            <a:avLst/>
          </a:prstGeom>
          <a:noFill/>
          <a:ln w="9525" algn="ctr">
            <a:noFill/>
            <a:miter lim="800000"/>
            <a:headEnd/>
            <a:tailEnd/>
          </a:ln>
          <a:effectLst/>
        </p:spPr>
        <p:txBody>
          <a:bodyPr wrap="none">
            <a:spAutoFit/>
          </a:bodyPr>
          <a:lstStyle/>
          <a:p>
            <a:r>
              <a:rPr lang="en-US" sz="1800"/>
              <a:t>or</a:t>
            </a:r>
          </a:p>
        </p:txBody>
      </p:sp>
      <p:sp>
        <p:nvSpPr>
          <p:cNvPr id="450570" name="Text Box 10"/>
          <p:cNvSpPr txBox="1">
            <a:spLocks noChangeArrowheads="1"/>
          </p:cNvSpPr>
          <p:nvPr/>
        </p:nvSpPr>
        <p:spPr bwMode="auto">
          <a:xfrm>
            <a:off x="609600" y="3505200"/>
            <a:ext cx="2308452" cy="400110"/>
          </a:xfrm>
          <a:prstGeom prst="rect">
            <a:avLst/>
          </a:prstGeom>
          <a:noFill/>
          <a:ln w="9525" algn="ctr">
            <a:noFill/>
            <a:miter lim="800000"/>
            <a:headEnd/>
            <a:tailEnd/>
          </a:ln>
          <a:effectLst/>
        </p:spPr>
        <p:txBody>
          <a:bodyPr wrap="none">
            <a:spAutoFit/>
          </a:bodyPr>
          <a:lstStyle/>
          <a:p>
            <a:r>
              <a:rPr lang="en-US" sz="2000" dirty="0">
                <a:solidFill>
                  <a:srgbClr val="000099"/>
                </a:solidFill>
              </a:rPr>
              <a:t>the charged current </a:t>
            </a:r>
          </a:p>
        </p:txBody>
      </p:sp>
      <p:graphicFrame>
        <p:nvGraphicFramePr>
          <p:cNvPr id="450571" name="Object 11"/>
          <p:cNvGraphicFramePr>
            <a:graphicFrameLocks noChangeAspect="1"/>
          </p:cNvGraphicFramePr>
          <p:nvPr/>
        </p:nvGraphicFramePr>
        <p:xfrm>
          <a:off x="3048000" y="3429000"/>
          <a:ext cx="1968500" cy="504825"/>
        </p:xfrm>
        <a:graphic>
          <a:graphicData uri="http://schemas.openxmlformats.org/presentationml/2006/ole">
            <p:oleObj spid="_x0000_s878598" name="Equation" r:id="rId8" imgW="1041120" imgH="266400" progId="Equation.DSMT4">
              <p:embed/>
            </p:oleObj>
          </a:graphicData>
        </a:graphic>
      </p:graphicFrame>
      <p:sp>
        <p:nvSpPr>
          <p:cNvPr id="450572" name="Text Box 12"/>
          <p:cNvSpPr txBox="1">
            <a:spLocks noChangeArrowheads="1"/>
          </p:cNvSpPr>
          <p:nvPr/>
        </p:nvSpPr>
        <p:spPr bwMode="auto">
          <a:xfrm>
            <a:off x="5181600" y="3505200"/>
            <a:ext cx="1791068" cy="400110"/>
          </a:xfrm>
          <a:prstGeom prst="rect">
            <a:avLst/>
          </a:prstGeom>
          <a:noFill/>
          <a:ln w="9525" algn="ctr">
            <a:noFill/>
            <a:miter lim="800000"/>
            <a:headEnd/>
            <a:tailEnd/>
          </a:ln>
          <a:effectLst/>
        </p:spPr>
        <p:txBody>
          <a:bodyPr wrap="none">
            <a:spAutoFit/>
          </a:bodyPr>
          <a:lstStyle/>
          <a:p>
            <a:r>
              <a:rPr lang="en-US" sz="2000" dirty="0">
                <a:solidFill>
                  <a:srgbClr val="000099"/>
                </a:solidFill>
              </a:rPr>
              <a:t>is left invariant.</a:t>
            </a:r>
          </a:p>
        </p:txBody>
      </p:sp>
      <p:sp>
        <p:nvSpPr>
          <p:cNvPr id="450573" name="Text Box 13"/>
          <p:cNvSpPr txBox="1">
            <a:spLocks noChangeArrowheads="1"/>
          </p:cNvSpPr>
          <p:nvPr/>
        </p:nvSpPr>
        <p:spPr bwMode="auto">
          <a:xfrm>
            <a:off x="457200" y="4214818"/>
            <a:ext cx="5670550" cy="2585323"/>
          </a:xfrm>
          <a:prstGeom prst="rect">
            <a:avLst/>
          </a:prstGeom>
          <a:solidFill>
            <a:srgbClr val="FFFFCC"/>
          </a:solidFill>
          <a:ln w="9525" algn="ctr">
            <a:solidFill>
              <a:schemeClr val="tx1"/>
            </a:solidFill>
            <a:miter lim="800000"/>
            <a:headEnd/>
            <a:tailEnd/>
          </a:ln>
          <a:effectLst/>
        </p:spPr>
        <p:txBody>
          <a:bodyPr wrap="square">
            <a:spAutoFit/>
          </a:bodyPr>
          <a:lstStyle/>
          <a:p>
            <a:r>
              <a:rPr lang="en-US" dirty="0">
                <a:solidFill>
                  <a:srgbClr val="0000FF"/>
                </a:solidFill>
              </a:rPr>
              <a:t>Degrees of freedom in V</a:t>
            </a:r>
            <a:r>
              <a:rPr lang="en-US" baseline="-25000" dirty="0">
                <a:solidFill>
                  <a:srgbClr val="0000FF"/>
                </a:solidFill>
              </a:rPr>
              <a:t>CKM</a:t>
            </a:r>
            <a:r>
              <a:rPr lang="en-US" dirty="0">
                <a:solidFill>
                  <a:srgbClr val="0000FF"/>
                </a:solidFill>
              </a:rPr>
              <a:t>     in     </a:t>
            </a:r>
            <a:r>
              <a:rPr lang="en-US" b="1" dirty="0">
                <a:solidFill>
                  <a:srgbClr val="0000FF"/>
                </a:solidFill>
              </a:rPr>
              <a:t> </a:t>
            </a:r>
            <a:r>
              <a:rPr lang="en-US" b="1" u="sng" dirty="0">
                <a:solidFill>
                  <a:srgbClr val="0000FF"/>
                </a:solidFill>
              </a:rPr>
              <a:t>  3  </a:t>
            </a:r>
            <a:r>
              <a:rPr lang="en-US" b="1" dirty="0">
                <a:solidFill>
                  <a:srgbClr val="0000FF"/>
                </a:solidFill>
              </a:rPr>
              <a:t> </a:t>
            </a:r>
            <a:r>
              <a:rPr lang="en-US" dirty="0">
                <a:solidFill>
                  <a:srgbClr val="0000FF"/>
                </a:solidFill>
              </a:rPr>
              <a:t>   </a:t>
            </a:r>
            <a:r>
              <a:rPr lang="en-US" b="1" dirty="0">
                <a:solidFill>
                  <a:srgbClr val="0000FF"/>
                </a:solidFill>
              </a:rPr>
              <a:t> </a:t>
            </a:r>
            <a:r>
              <a:rPr lang="en-US" b="1" u="sng" dirty="0">
                <a:solidFill>
                  <a:srgbClr val="0000FF"/>
                </a:solidFill>
              </a:rPr>
              <a:t> N  </a:t>
            </a:r>
            <a:r>
              <a:rPr lang="en-US" b="1" dirty="0">
                <a:solidFill>
                  <a:srgbClr val="0000FF"/>
                </a:solidFill>
              </a:rPr>
              <a:t> </a:t>
            </a:r>
            <a:r>
              <a:rPr lang="en-US" dirty="0">
                <a:solidFill>
                  <a:srgbClr val="0000FF"/>
                </a:solidFill>
              </a:rPr>
              <a:t>  generations</a:t>
            </a:r>
          </a:p>
          <a:p>
            <a:r>
              <a:rPr lang="en-US" dirty="0"/>
              <a:t>Number of real parameters:               </a:t>
            </a:r>
            <a:r>
              <a:rPr lang="en-US" b="1" dirty="0"/>
              <a:t> 9</a:t>
            </a:r>
            <a:r>
              <a:rPr lang="en-US" dirty="0"/>
              <a:t>      </a:t>
            </a:r>
            <a:r>
              <a:rPr lang="en-US" b="1" dirty="0"/>
              <a:t>+ N</a:t>
            </a:r>
            <a:r>
              <a:rPr lang="en-US" b="1" baseline="30000" dirty="0"/>
              <a:t>2</a:t>
            </a:r>
          </a:p>
          <a:p>
            <a:r>
              <a:rPr lang="en-US" dirty="0"/>
              <a:t>Number of imaginary parameters:    </a:t>
            </a:r>
            <a:r>
              <a:rPr lang="en-US" dirty="0" smtClean="0"/>
              <a:t> </a:t>
            </a:r>
            <a:r>
              <a:rPr lang="en-US" b="1" dirty="0" smtClean="0"/>
              <a:t>9 </a:t>
            </a:r>
            <a:r>
              <a:rPr lang="en-US" dirty="0" smtClean="0"/>
              <a:t>     </a:t>
            </a:r>
            <a:r>
              <a:rPr lang="en-US" b="1" dirty="0"/>
              <a:t>+ N</a:t>
            </a:r>
            <a:r>
              <a:rPr lang="en-US" b="1" baseline="30000" dirty="0"/>
              <a:t>2</a:t>
            </a:r>
          </a:p>
          <a:p>
            <a:r>
              <a:rPr lang="en-US" dirty="0"/>
              <a:t>Number of constraints (</a:t>
            </a:r>
            <a:r>
              <a:rPr lang="en-US" i="1" dirty="0">
                <a:latin typeface="Times New Roman" pitchFamily="18" charset="0"/>
              </a:rPr>
              <a:t>VV</a:t>
            </a:r>
            <a:r>
              <a:rPr lang="en-US" i="1" baseline="30000" dirty="0">
                <a:latin typeface="Times New Roman" pitchFamily="18" charset="0"/>
                <a:cs typeface="Arial" pitchFamily="34" charset="0"/>
              </a:rPr>
              <a:t>†</a:t>
            </a:r>
            <a:r>
              <a:rPr lang="en-US" dirty="0"/>
              <a:t> = 1):      </a:t>
            </a:r>
            <a:r>
              <a:rPr lang="en-US" b="1" dirty="0" smtClean="0"/>
              <a:t>-</a:t>
            </a:r>
            <a:r>
              <a:rPr lang="en-US" b="1" dirty="0"/>
              <a:t>9</a:t>
            </a:r>
            <a:r>
              <a:rPr lang="en-US" dirty="0"/>
              <a:t>     </a:t>
            </a:r>
            <a:r>
              <a:rPr lang="en-US" dirty="0" smtClean="0"/>
              <a:t>  </a:t>
            </a:r>
            <a:r>
              <a:rPr lang="en-US" b="1" dirty="0"/>
              <a:t>- N</a:t>
            </a:r>
            <a:r>
              <a:rPr lang="en-US" b="1" baseline="30000" dirty="0"/>
              <a:t>2</a:t>
            </a:r>
          </a:p>
          <a:p>
            <a:r>
              <a:rPr lang="en-US" dirty="0"/>
              <a:t>Number of relative quark phases:    </a:t>
            </a:r>
            <a:r>
              <a:rPr lang="en-US" dirty="0" smtClean="0"/>
              <a:t> </a:t>
            </a:r>
            <a:r>
              <a:rPr lang="en-US" b="1" dirty="0"/>
              <a:t>-5</a:t>
            </a:r>
            <a:r>
              <a:rPr lang="en-US" dirty="0"/>
              <a:t>      </a:t>
            </a:r>
            <a:r>
              <a:rPr lang="en-US" b="1" dirty="0"/>
              <a:t>- (2N-1)</a:t>
            </a:r>
          </a:p>
          <a:p>
            <a:r>
              <a:rPr lang="en-US" dirty="0"/>
              <a:t>                                                        -----------------------</a:t>
            </a:r>
          </a:p>
          <a:p>
            <a:r>
              <a:rPr lang="en-US" dirty="0"/>
              <a:t>Total degrees of freedom:                  </a:t>
            </a:r>
            <a:r>
              <a:rPr lang="en-US" dirty="0" smtClean="0"/>
              <a:t>  </a:t>
            </a:r>
            <a:r>
              <a:rPr lang="en-US" b="1" dirty="0"/>
              <a:t>4</a:t>
            </a:r>
            <a:r>
              <a:rPr lang="en-US" dirty="0"/>
              <a:t>     </a:t>
            </a:r>
            <a:r>
              <a:rPr lang="en-US" dirty="0" smtClean="0"/>
              <a:t>  </a:t>
            </a:r>
            <a:r>
              <a:rPr lang="en-US" b="1" dirty="0"/>
              <a:t>(N-1)</a:t>
            </a:r>
            <a:r>
              <a:rPr lang="en-US" b="1" baseline="30000" dirty="0"/>
              <a:t>2</a:t>
            </a:r>
          </a:p>
          <a:p>
            <a:r>
              <a:rPr lang="en-US" dirty="0">
                <a:solidFill>
                  <a:srgbClr val="990099"/>
                </a:solidFill>
              </a:rPr>
              <a:t>Number of Euler angles:                   </a:t>
            </a:r>
            <a:r>
              <a:rPr lang="en-US" dirty="0" smtClean="0">
                <a:solidFill>
                  <a:srgbClr val="990099"/>
                </a:solidFill>
              </a:rPr>
              <a:t>    </a:t>
            </a:r>
            <a:r>
              <a:rPr lang="en-US" b="1" dirty="0">
                <a:solidFill>
                  <a:srgbClr val="990099"/>
                </a:solidFill>
              </a:rPr>
              <a:t>3</a:t>
            </a:r>
            <a:r>
              <a:rPr lang="en-US" dirty="0">
                <a:solidFill>
                  <a:srgbClr val="990099"/>
                </a:solidFill>
              </a:rPr>
              <a:t>      </a:t>
            </a:r>
            <a:r>
              <a:rPr lang="en-US" dirty="0" smtClean="0">
                <a:solidFill>
                  <a:srgbClr val="990099"/>
                </a:solidFill>
              </a:rPr>
              <a:t> </a:t>
            </a:r>
            <a:r>
              <a:rPr lang="en-US" b="1" dirty="0">
                <a:solidFill>
                  <a:srgbClr val="990099"/>
                </a:solidFill>
              </a:rPr>
              <a:t>N (N-1) / 2</a:t>
            </a:r>
          </a:p>
          <a:p>
            <a:r>
              <a:rPr lang="en-US" dirty="0">
                <a:solidFill>
                  <a:srgbClr val="990099"/>
                </a:solidFill>
              </a:rPr>
              <a:t>Number of CP phases:                   </a:t>
            </a:r>
            <a:r>
              <a:rPr lang="en-US" dirty="0" smtClean="0">
                <a:solidFill>
                  <a:srgbClr val="990099"/>
                </a:solidFill>
              </a:rPr>
              <a:t>      </a:t>
            </a:r>
            <a:r>
              <a:rPr lang="en-US" b="1" dirty="0" smtClean="0">
                <a:solidFill>
                  <a:srgbClr val="990099"/>
                </a:solidFill>
              </a:rPr>
              <a:t> </a:t>
            </a:r>
            <a:r>
              <a:rPr lang="en-US" b="1" dirty="0">
                <a:solidFill>
                  <a:srgbClr val="990099"/>
                </a:solidFill>
              </a:rPr>
              <a:t>1  </a:t>
            </a:r>
            <a:r>
              <a:rPr lang="en-US" dirty="0">
                <a:solidFill>
                  <a:srgbClr val="990099"/>
                </a:solidFill>
              </a:rPr>
              <a:t>    </a:t>
            </a:r>
            <a:r>
              <a:rPr lang="en-US" dirty="0" smtClean="0">
                <a:solidFill>
                  <a:srgbClr val="990099"/>
                </a:solidFill>
              </a:rPr>
              <a:t> </a:t>
            </a:r>
            <a:r>
              <a:rPr lang="en-US" b="1" dirty="0">
                <a:solidFill>
                  <a:srgbClr val="990099"/>
                </a:solidFill>
              </a:rPr>
              <a:t>(N-1) (N-2) / 2</a:t>
            </a:r>
            <a:r>
              <a:rPr lang="en-US" dirty="0"/>
              <a:t>   </a:t>
            </a:r>
          </a:p>
        </p:txBody>
      </p:sp>
      <p:sp>
        <p:nvSpPr>
          <p:cNvPr id="450574" name="Line 14"/>
          <p:cNvSpPr>
            <a:spLocks noChangeShapeType="1"/>
          </p:cNvSpPr>
          <p:nvPr/>
        </p:nvSpPr>
        <p:spPr bwMode="auto">
          <a:xfrm flipV="1">
            <a:off x="5867400" y="4876800"/>
            <a:ext cx="533400" cy="1295400"/>
          </a:xfrm>
          <a:prstGeom prst="line">
            <a:avLst/>
          </a:prstGeom>
          <a:noFill/>
          <a:ln w="9525">
            <a:solidFill>
              <a:schemeClr val="tx1"/>
            </a:solidFill>
            <a:round/>
            <a:headEnd/>
            <a:tailEnd type="triangle" w="lg" len="lg"/>
          </a:ln>
          <a:effectLst/>
        </p:spPr>
        <p:txBody>
          <a:bodyPr>
            <a:spAutoFit/>
          </a:bodyPr>
          <a:lstStyle/>
          <a:p>
            <a:endParaRPr lang="nl-NL"/>
          </a:p>
        </p:txBody>
      </p:sp>
      <p:sp>
        <p:nvSpPr>
          <p:cNvPr id="450575" name="Text Box 15"/>
          <p:cNvSpPr txBox="1">
            <a:spLocks noChangeArrowheads="1"/>
          </p:cNvSpPr>
          <p:nvPr/>
        </p:nvSpPr>
        <p:spPr bwMode="auto">
          <a:xfrm>
            <a:off x="6477000" y="5334001"/>
            <a:ext cx="2514600" cy="1477328"/>
          </a:xfrm>
          <a:prstGeom prst="rect">
            <a:avLst/>
          </a:prstGeom>
          <a:solidFill>
            <a:srgbClr val="FFFF99"/>
          </a:solidFill>
          <a:ln w="9525" algn="ctr">
            <a:solidFill>
              <a:schemeClr val="tx1"/>
            </a:solidFill>
            <a:miter lim="800000"/>
            <a:headEnd/>
            <a:tailEnd/>
          </a:ln>
          <a:effectLst/>
        </p:spPr>
        <p:txBody>
          <a:bodyPr wrap="square">
            <a:spAutoFit/>
          </a:bodyPr>
          <a:lstStyle/>
          <a:p>
            <a:r>
              <a:rPr lang="en-US" b="1" dirty="0"/>
              <a:t>No CP violation in SM!</a:t>
            </a:r>
          </a:p>
          <a:p>
            <a:r>
              <a:rPr lang="en-US" dirty="0"/>
              <a:t>This is the reason Kobayashi and </a:t>
            </a:r>
            <a:r>
              <a:rPr lang="en-US" dirty="0" err="1"/>
              <a:t>Maskawa</a:t>
            </a:r>
            <a:r>
              <a:rPr lang="en-US" dirty="0"/>
              <a:t> first suggested a third family of fermions! </a:t>
            </a:r>
          </a:p>
        </p:txBody>
      </p:sp>
      <p:graphicFrame>
        <p:nvGraphicFramePr>
          <p:cNvPr id="450576" name="Object 16"/>
          <p:cNvGraphicFramePr>
            <a:graphicFrameLocks noChangeAspect="1"/>
          </p:cNvGraphicFramePr>
          <p:nvPr/>
        </p:nvGraphicFramePr>
        <p:xfrm>
          <a:off x="6477000" y="4419600"/>
          <a:ext cx="2282825" cy="703263"/>
        </p:xfrm>
        <a:graphic>
          <a:graphicData uri="http://schemas.openxmlformats.org/presentationml/2006/ole">
            <p:oleObj spid="_x0000_s878599" name="Equation" r:id="rId9" imgW="1485720" imgH="457200" progId="Equation.DSMT4">
              <p:embed/>
            </p:oleObj>
          </a:graphicData>
        </a:graphic>
      </p:graphicFrame>
      <p:sp>
        <p:nvSpPr>
          <p:cNvPr id="450577" name="Text Box 17"/>
          <p:cNvSpPr txBox="1">
            <a:spLocks noChangeArrowheads="1"/>
          </p:cNvSpPr>
          <p:nvPr/>
        </p:nvSpPr>
        <p:spPr bwMode="auto">
          <a:xfrm>
            <a:off x="6477000" y="4083050"/>
            <a:ext cx="1471613" cy="336550"/>
          </a:xfrm>
          <a:prstGeom prst="rect">
            <a:avLst/>
          </a:prstGeom>
          <a:noFill/>
          <a:ln w="9525" algn="ctr">
            <a:noFill/>
            <a:miter lim="800000"/>
            <a:headEnd/>
            <a:tailEnd/>
          </a:ln>
          <a:effectLst/>
        </p:spPr>
        <p:txBody>
          <a:bodyPr wrap="none">
            <a:spAutoFit/>
          </a:bodyPr>
          <a:lstStyle/>
          <a:p>
            <a:r>
              <a:rPr lang="en-US" u="sng"/>
              <a:t>2 generations:</a:t>
            </a:r>
          </a:p>
        </p:txBody>
      </p:sp>
      <p:sp>
        <p:nvSpPr>
          <p:cNvPr id="450578" name="Text Box 18"/>
          <p:cNvSpPr txBox="1">
            <a:spLocks noChangeArrowheads="1"/>
          </p:cNvSpPr>
          <p:nvPr/>
        </p:nvSpPr>
        <p:spPr bwMode="auto">
          <a:xfrm>
            <a:off x="6705600" y="990600"/>
            <a:ext cx="2301875" cy="1200329"/>
          </a:xfrm>
          <a:prstGeom prst="rect">
            <a:avLst/>
          </a:prstGeom>
          <a:solidFill>
            <a:srgbClr val="CCFFFF"/>
          </a:solidFill>
          <a:ln w="9525" algn="ctr">
            <a:solidFill>
              <a:srgbClr val="000066"/>
            </a:solidFill>
            <a:miter lim="800000"/>
            <a:headEnd/>
            <a:tailEnd/>
          </a:ln>
          <a:effectLst/>
        </p:spPr>
        <p:txBody>
          <a:bodyPr>
            <a:spAutoFit/>
          </a:bodyPr>
          <a:lstStyle/>
          <a:p>
            <a:r>
              <a:rPr lang="en-US" u="sng" dirty="0">
                <a:solidFill>
                  <a:srgbClr val="000099"/>
                </a:solidFill>
              </a:rPr>
              <a:t>Exercise:</a:t>
            </a:r>
          </a:p>
          <a:p>
            <a:r>
              <a:rPr lang="en-US" dirty="0">
                <a:solidFill>
                  <a:srgbClr val="000099"/>
                </a:solidFill>
              </a:rPr>
              <a:t>Convince yourself that there are indeed 5 relative quark phases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3" grpId="0" animBg="1"/>
      <p:bldP spid="450574" grpId="0" animBg="1"/>
      <p:bldP spid="450575" grpId="0" animBg="1"/>
      <p:bldP spid="450577" grpId="0"/>
      <p:bldP spid="45057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
          <p:cNvSpPr>
            <a:spLocks noGrp="1"/>
          </p:cNvSpPr>
          <p:nvPr>
            <p:ph type="dt" sz="half" idx="10"/>
          </p:nvPr>
        </p:nvSpPr>
        <p:spPr/>
        <p:txBody>
          <a:bodyPr/>
          <a:lstStyle/>
          <a:p>
            <a:r>
              <a:rPr lang="en-US"/>
              <a:t>Sept 28-29, 2005</a:t>
            </a:r>
          </a:p>
        </p:txBody>
      </p:sp>
      <p:sp>
        <p:nvSpPr>
          <p:cNvPr id="24" name="Slide Number Placeholder 4"/>
          <p:cNvSpPr>
            <a:spLocks noGrp="1"/>
          </p:cNvSpPr>
          <p:nvPr>
            <p:ph type="sldNum" sz="quarter" idx="12"/>
          </p:nvPr>
        </p:nvSpPr>
        <p:spPr/>
        <p:txBody>
          <a:bodyPr/>
          <a:lstStyle/>
          <a:p>
            <a:fld id="{CC069C55-DB3E-4EB2-BCC5-81ECBF623CDA}" type="slidenum">
              <a:rPr lang="en-US"/>
              <a:pPr/>
              <a:t>22</a:t>
            </a:fld>
            <a:endParaRPr lang="en-US"/>
          </a:p>
        </p:txBody>
      </p:sp>
      <p:sp>
        <p:nvSpPr>
          <p:cNvPr id="178178" name="Rectangle 2"/>
          <p:cNvSpPr>
            <a:spLocks noGrp="1" noChangeArrowheads="1"/>
          </p:cNvSpPr>
          <p:nvPr>
            <p:ph type="title"/>
          </p:nvPr>
        </p:nvSpPr>
        <p:spPr>
          <a:xfrm>
            <a:off x="0" y="0"/>
            <a:ext cx="9144000" cy="785794"/>
          </a:xfrm>
        </p:spPr>
        <p:txBody>
          <a:bodyPr/>
          <a:lstStyle/>
          <a:p>
            <a:r>
              <a:rPr lang="en-US" dirty="0"/>
              <a:t>The LEP collider @ CERN</a:t>
            </a:r>
          </a:p>
        </p:txBody>
      </p:sp>
      <p:pic>
        <p:nvPicPr>
          <p:cNvPr id="178179" name="Picture 3" descr="aleph-number-of-neutrinos"/>
          <p:cNvPicPr>
            <a:picLocks noChangeAspect="1" noChangeArrowheads="1"/>
          </p:cNvPicPr>
          <p:nvPr/>
        </p:nvPicPr>
        <p:blipFill>
          <a:blip r:embed="rId2" cstate="print"/>
          <a:srcRect/>
          <a:stretch>
            <a:fillRect/>
          </a:stretch>
        </p:blipFill>
        <p:spPr bwMode="auto">
          <a:xfrm>
            <a:off x="5233988" y="1287463"/>
            <a:ext cx="3810000" cy="3694112"/>
          </a:xfrm>
          <a:prstGeom prst="rect">
            <a:avLst/>
          </a:prstGeom>
          <a:noFill/>
        </p:spPr>
      </p:pic>
      <p:pic>
        <p:nvPicPr>
          <p:cNvPr id="178180" name="Picture 4" descr="lep-aerial-airportview"/>
          <p:cNvPicPr>
            <a:picLocks noChangeAspect="1" noChangeArrowheads="1"/>
          </p:cNvPicPr>
          <p:nvPr/>
        </p:nvPicPr>
        <p:blipFill>
          <a:blip r:embed="rId3" cstate="print"/>
          <a:srcRect/>
          <a:stretch>
            <a:fillRect/>
          </a:stretch>
        </p:blipFill>
        <p:spPr bwMode="auto">
          <a:xfrm>
            <a:off x="52388" y="1309688"/>
            <a:ext cx="5105400" cy="3671887"/>
          </a:xfrm>
          <a:prstGeom prst="rect">
            <a:avLst/>
          </a:prstGeom>
          <a:noFill/>
        </p:spPr>
      </p:pic>
      <p:sp>
        <p:nvSpPr>
          <p:cNvPr id="178181" name="Text Box 5"/>
          <p:cNvSpPr txBox="1">
            <a:spLocks noChangeArrowheads="1"/>
          </p:cNvSpPr>
          <p:nvPr/>
        </p:nvSpPr>
        <p:spPr bwMode="auto">
          <a:xfrm>
            <a:off x="376238" y="5260975"/>
            <a:ext cx="8291512" cy="1187450"/>
          </a:xfrm>
          <a:prstGeom prst="rect">
            <a:avLst/>
          </a:prstGeom>
          <a:noFill/>
          <a:ln w="9525">
            <a:noFill/>
            <a:miter lim="800000"/>
            <a:headEnd/>
            <a:tailEnd/>
          </a:ln>
          <a:effectLst/>
        </p:spPr>
        <p:txBody>
          <a:bodyPr>
            <a:spAutoFit/>
          </a:bodyPr>
          <a:lstStyle/>
          <a:p>
            <a:r>
              <a:rPr lang="en-US" sz="2400" b="1">
                <a:solidFill>
                  <a:srgbClr val="FF3300"/>
                </a:solidFill>
              </a:rPr>
              <a:t>Maybe the most important result of LEP:</a:t>
            </a:r>
          </a:p>
          <a:p>
            <a:r>
              <a:rPr lang="en-US" sz="2400" b="1">
                <a:solidFill>
                  <a:srgbClr val="FF3300"/>
                </a:solidFill>
              </a:rPr>
              <a:t>	      “There are 3 generations of neutrino’s”</a:t>
            </a:r>
          </a:p>
          <a:p>
            <a:endParaRPr lang="en-US" sz="2400" b="1">
              <a:solidFill>
                <a:srgbClr val="FF3300"/>
              </a:solidFill>
            </a:endParaRPr>
          </a:p>
        </p:txBody>
      </p:sp>
      <p:sp>
        <p:nvSpPr>
          <p:cNvPr id="178182" name="Text Box 6"/>
          <p:cNvSpPr txBox="1">
            <a:spLocks noChangeArrowheads="1"/>
          </p:cNvSpPr>
          <p:nvPr/>
        </p:nvSpPr>
        <p:spPr bwMode="auto">
          <a:xfrm>
            <a:off x="966788" y="1954213"/>
            <a:ext cx="527050" cy="519112"/>
          </a:xfrm>
          <a:prstGeom prst="rect">
            <a:avLst/>
          </a:prstGeom>
          <a:noFill/>
          <a:ln w="28575">
            <a:noFill/>
            <a:miter lim="800000"/>
            <a:headEnd/>
            <a:tailEnd/>
          </a:ln>
          <a:effectLst/>
        </p:spPr>
        <p:txBody>
          <a:bodyPr wrap="none">
            <a:spAutoFit/>
          </a:bodyPr>
          <a:lstStyle/>
          <a:p>
            <a:pPr algn="ctr"/>
            <a:r>
              <a:rPr lang="en-US" sz="2800" b="1">
                <a:solidFill>
                  <a:srgbClr val="FFFF00"/>
                </a:solidFill>
                <a:latin typeface="Comic Sans MS" pitchFamily="66" charset="0"/>
              </a:rPr>
              <a:t>L</a:t>
            </a:r>
            <a:r>
              <a:rPr lang="en-US" sz="2800" b="1" baseline="-25000">
                <a:solidFill>
                  <a:srgbClr val="FFFF00"/>
                </a:solidFill>
                <a:latin typeface="Comic Sans MS" pitchFamily="66" charset="0"/>
              </a:rPr>
              <a:t>3</a:t>
            </a:r>
          </a:p>
        </p:txBody>
      </p:sp>
      <p:sp>
        <p:nvSpPr>
          <p:cNvPr id="178183" name="Text Box 7"/>
          <p:cNvSpPr txBox="1">
            <a:spLocks noChangeArrowheads="1"/>
          </p:cNvSpPr>
          <p:nvPr/>
        </p:nvSpPr>
        <p:spPr bwMode="auto">
          <a:xfrm>
            <a:off x="3573463" y="1562100"/>
            <a:ext cx="1135062" cy="519113"/>
          </a:xfrm>
          <a:prstGeom prst="rect">
            <a:avLst/>
          </a:prstGeom>
          <a:noFill/>
          <a:ln w="28575">
            <a:noFill/>
            <a:miter lim="800000"/>
            <a:headEnd/>
            <a:tailEnd/>
          </a:ln>
          <a:effectLst/>
        </p:spPr>
        <p:txBody>
          <a:bodyPr wrap="none">
            <a:spAutoFit/>
          </a:bodyPr>
          <a:lstStyle/>
          <a:p>
            <a:pPr algn="ctr"/>
            <a:r>
              <a:rPr lang="en-US" sz="2800" b="1">
                <a:solidFill>
                  <a:srgbClr val="FFFF00"/>
                </a:solidFill>
                <a:latin typeface="Comic Sans MS" pitchFamily="66" charset="0"/>
              </a:rPr>
              <a:t>Aleph</a:t>
            </a:r>
            <a:endParaRPr lang="en-US" sz="2800" b="1" baseline="-25000">
              <a:solidFill>
                <a:srgbClr val="FFFF00"/>
              </a:solidFill>
              <a:latin typeface="Comic Sans MS" pitchFamily="66" charset="0"/>
            </a:endParaRPr>
          </a:p>
        </p:txBody>
      </p:sp>
      <p:sp>
        <p:nvSpPr>
          <p:cNvPr id="178184" name="Text Box 8"/>
          <p:cNvSpPr txBox="1">
            <a:spLocks noChangeArrowheads="1"/>
          </p:cNvSpPr>
          <p:nvPr/>
        </p:nvSpPr>
        <p:spPr bwMode="auto">
          <a:xfrm>
            <a:off x="3759200" y="2584450"/>
            <a:ext cx="952500" cy="519113"/>
          </a:xfrm>
          <a:prstGeom prst="rect">
            <a:avLst/>
          </a:prstGeom>
          <a:noFill/>
          <a:ln w="28575">
            <a:noFill/>
            <a:miter lim="800000"/>
            <a:headEnd/>
            <a:tailEnd/>
          </a:ln>
          <a:effectLst/>
        </p:spPr>
        <p:txBody>
          <a:bodyPr wrap="none">
            <a:spAutoFit/>
          </a:bodyPr>
          <a:lstStyle/>
          <a:p>
            <a:pPr algn="ctr"/>
            <a:r>
              <a:rPr lang="en-US" sz="2800" b="1">
                <a:solidFill>
                  <a:srgbClr val="FFFF00"/>
                </a:solidFill>
                <a:latin typeface="Comic Sans MS" pitchFamily="66" charset="0"/>
              </a:rPr>
              <a:t>Opal</a:t>
            </a:r>
            <a:endParaRPr lang="en-US" sz="2800" b="1" baseline="-25000">
              <a:solidFill>
                <a:srgbClr val="FFFF00"/>
              </a:solidFill>
              <a:latin typeface="Comic Sans MS" pitchFamily="66" charset="0"/>
            </a:endParaRPr>
          </a:p>
        </p:txBody>
      </p:sp>
      <p:sp>
        <p:nvSpPr>
          <p:cNvPr id="178185" name="Text Box 9"/>
          <p:cNvSpPr txBox="1">
            <a:spLocks noChangeArrowheads="1"/>
          </p:cNvSpPr>
          <p:nvPr/>
        </p:nvSpPr>
        <p:spPr bwMode="auto">
          <a:xfrm>
            <a:off x="2065338" y="2773363"/>
            <a:ext cx="1231900" cy="519112"/>
          </a:xfrm>
          <a:prstGeom prst="rect">
            <a:avLst/>
          </a:prstGeom>
          <a:noFill/>
          <a:ln w="28575">
            <a:noFill/>
            <a:miter lim="800000"/>
            <a:headEnd/>
            <a:tailEnd/>
          </a:ln>
          <a:effectLst/>
        </p:spPr>
        <p:txBody>
          <a:bodyPr wrap="none">
            <a:spAutoFit/>
          </a:bodyPr>
          <a:lstStyle/>
          <a:p>
            <a:pPr algn="ctr"/>
            <a:r>
              <a:rPr lang="en-US" sz="2800" b="1">
                <a:solidFill>
                  <a:srgbClr val="FFFF00"/>
                </a:solidFill>
                <a:latin typeface="Comic Sans MS" pitchFamily="66" charset="0"/>
              </a:rPr>
              <a:t>Delphi</a:t>
            </a:r>
            <a:endParaRPr lang="en-US" sz="2800" b="1" baseline="-25000">
              <a:solidFill>
                <a:srgbClr val="FFFF00"/>
              </a:solidFill>
              <a:latin typeface="Comic Sans MS" pitchFamily="66" charset="0"/>
            </a:endParaRPr>
          </a:p>
        </p:txBody>
      </p:sp>
      <p:sp>
        <p:nvSpPr>
          <p:cNvPr id="178186" name="Line 10"/>
          <p:cNvSpPr>
            <a:spLocks noChangeShapeType="1"/>
          </p:cNvSpPr>
          <p:nvPr/>
        </p:nvSpPr>
        <p:spPr bwMode="auto">
          <a:xfrm flipH="1">
            <a:off x="2044700" y="3221038"/>
            <a:ext cx="354013" cy="260350"/>
          </a:xfrm>
          <a:prstGeom prst="line">
            <a:avLst/>
          </a:prstGeom>
          <a:noFill/>
          <a:ln w="28575">
            <a:solidFill>
              <a:srgbClr val="FF6600"/>
            </a:solidFill>
            <a:round/>
            <a:headEnd/>
            <a:tailEnd type="triangle" w="med" len="med"/>
          </a:ln>
          <a:effectLst/>
        </p:spPr>
        <p:txBody>
          <a:bodyPr/>
          <a:lstStyle/>
          <a:p>
            <a:endParaRPr lang="nl-NL"/>
          </a:p>
        </p:txBody>
      </p:sp>
      <p:sp>
        <p:nvSpPr>
          <p:cNvPr id="178187" name="Line 11"/>
          <p:cNvSpPr>
            <a:spLocks noChangeShapeType="1"/>
          </p:cNvSpPr>
          <p:nvPr/>
        </p:nvSpPr>
        <p:spPr bwMode="auto">
          <a:xfrm flipH="1">
            <a:off x="3727450" y="2049463"/>
            <a:ext cx="246063" cy="273050"/>
          </a:xfrm>
          <a:prstGeom prst="line">
            <a:avLst/>
          </a:prstGeom>
          <a:noFill/>
          <a:ln w="28575">
            <a:solidFill>
              <a:srgbClr val="FF6600"/>
            </a:solidFill>
            <a:round/>
            <a:headEnd/>
            <a:tailEnd type="triangle" w="med" len="med"/>
          </a:ln>
          <a:effectLst/>
        </p:spPr>
        <p:txBody>
          <a:bodyPr/>
          <a:lstStyle/>
          <a:p>
            <a:endParaRPr lang="nl-NL"/>
          </a:p>
        </p:txBody>
      </p:sp>
      <p:sp>
        <p:nvSpPr>
          <p:cNvPr id="178188" name="Line 12"/>
          <p:cNvSpPr>
            <a:spLocks noChangeShapeType="1"/>
          </p:cNvSpPr>
          <p:nvPr/>
        </p:nvSpPr>
        <p:spPr bwMode="auto">
          <a:xfrm>
            <a:off x="4527550" y="2994025"/>
            <a:ext cx="463550" cy="68263"/>
          </a:xfrm>
          <a:prstGeom prst="line">
            <a:avLst/>
          </a:prstGeom>
          <a:noFill/>
          <a:ln w="28575">
            <a:solidFill>
              <a:srgbClr val="FF6600"/>
            </a:solidFill>
            <a:round/>
            <a:headEnd/>
            <a:tailEnd type="triangle" w="med" len="med"/>
          </a:ln>
          <a:effectLst/>
        </p:spPr>
        <p:txBody>
          <a:bodyPr/>
          <a:lstStyle/>
          <a:p>
            <a:endParaRPr lang="nl-NL"/>
          </a:p>
        </p:txBody>
      </p:sp>
      <p:sp>
        <p:nvSpPr>
          <p:cNvPr id="178189" name="Line 13"/>
          <p:cNvSpPr>
            <a:spLocks noChangeShapeType="1"/>
          </p:cNvSpPr>
          <p:nvPr/>
        </p:nvSpPr>
        <p:spPr bwMode="auto">
          <a:xfrm>
            <a:off x="1452563" y="2355850"/>
            <a:ext cx="384175" cy="107950"/>
          </a:xfrm>
          <a:prstGeom prst="line">
            <a:avLst/>
          </a:prstGeom>
          <a:noFill/>
          <a:ln w="28575">
            <a:solidFill>
              <a:srgbClr val="FF6600"/>
            </a:solidFill>
            <a:round/>
            <a:headEnd/>
            <a:tailEnd type="triangle" w="med" len="med"/>
          </a:ln>
          <a:effectLst/>
        </p:spPr>
        <p:txBody>
          <a:bodyPr/>
          <a:lstStyle/>
          <a:p>
            <a:endParaRPr lang="nl-NL"/>
          </a:p>
        </p:txBody>
      </p:sp>
      <p:sp>
        <p:nvSpPr>
          <p:cNvPr id="178190" name="Text Box 14"/>
          <p:cNvSpPr txBox="1">
            <a:spLocks noChangeArrowheads="1"/>
          </p:cNvSpPr>
          <p:nvPr/>
        </p:nvSpPr>
        <p:spPr bwMode="auto">
          <a:xfrm rot="900000">
            <a:off x="425450" y="3935413"/>
            <a:ext cx="2897188" cy="366712"/>
          </a:xfrm>
          <a:prstGeom prst="rect">
            <a:avLst/>
          </a:prstGeom>
          <a:noFill/>
          <a:ln w="28575">
            <a:noFill/>
            <a:miter lim="800000"/>
            <a:headEnd/>
            <a:tailEnd/>
          </a:ln>
          <a:effectLst/>
        </p:spPr>
        <p:txBody>
          <a:bodyPr wrap="none">
            <a:spAutoFit/>
          </a:bodyPr>
          <a:lstStyle/>
          <a:p>
            <a:pPr algn="ctr"/>
            <a:r>
              <a:rPr lang="en-US" sz="1800">
                <a:solidFill>
                  <a:srgbClr val="FFFF00"/>
                </a:solidFill>
                <a:latin typeface="Comic Sans MS" pitchFamily="66" charset="0"/>
              </a:rPr>
              <a:t>Geneva Airport “Cointrin”</a:t>
            </a:r>
          </a:p>
        </p:txBody>
      </p:sp>
      <p:sp>
        <p:nvSpPr>
          <p:cNvPr id="178191" name="Text Box 15"/>
          <p:cNvSpPr txBox="1">
            <a:spLocks noChangeArrowheads="1"/>
          </p:cNvSpPr>
          <p:nvPr/>
        </p:nvSpPr>
        <p:spPr bwMode="auto">
          <a:xfrm>
            <a:off x="6562725" y="3968750"/>
            <a:ext cx="665163" cy="519113"/>
          </a:xfrm>
          <a:prstGeom prst="rect">
            <a:avLst/>
          </a:prstGeom>
          <a:noFill/>
          <a:ln w="28575">
            <a:noFill/>
            <a:miter lim="800000"/>
            <a:headEnd/>
            <a:tailEnd/>
          </a:ln>
          <a:effectLst/>
        </p:spPr>
        <p:txBody>
          <a:bodyPr wrap="none">
            <a:spAutoFit/>
          </a:bodyPr>
          <a:lstStyle/>
          <a:p>
            <a:pPr algn="ctr"/>
            <a:r>
              <a:rPr lang="en-US" sz="2800" b="1">
                <a:latin typeface="Comic Sans MS" pitchFamily="66" charset="0"/>
              </a:rPr>
              <a:t>M</a:t>
            </a:r>
            <a:r>
              <a:rPr lang="en-US" sz="2800" b="1" baseline="-25000">
                <a:latin typeface="Comic Sans MS" pitchFamily="66" charset="0"/>
              </a:rPr>
              <a:t>Z</a:t>
            </a:r>
          </a:p>
        </p:txBody>
      </p:sp>
      <p:sp>
        <p:nvSpPr>
          <p:cNvPr id="178192" name="Line 16"/>
          <p:cNvSpPr>
            <a:spLocks noChangeShapeType="1"/>
          </p:cNvSpPr>
          <p:nvPr/>
        </p:nvSpPr>
        <p:spPr bwMode="auto">
          <a:xfrm>
            <a:off x="6580188" y="2947988"/>
            <a:ext cx="709612" cy="0"/>
          </a:xfrm>
          <a:prstGeom prst="line">
            <a:avLst/>
          </a:prstGeom>
          <a:noFill/>
          <a:ln w="28575">
            <a:solidFill>
              <a:srgbClr val="FF6600"/>
            </a:solidFill>
            <a:round/>
            <a:headEnd type="triangle" w="med" len="med"/>
            <a:tailEnd type="triangle" w="med" len="med"/>
          </a:ln>
          <a:effectLst/>
        </p:spPr>
        <p:txBody>
          <a:bodyPr/>
          <a:lstStyle/>
          <a:p>
            <a:endParaRPr lang="nl-NL"/>
          </a:p>
        </p:txBody>
      </p:sp>
      <p:pic>
        <p:nvPicPr>
          <p:cNvPr id="178193" name="Picture 17"/>
          <p:cNvPicPr>
            <a:picLocks noChangeAspect="1" noChangeArrowheads="1"/>
          </p:cNvPicPr>
          <p:nvPr/>
        </p:nvPicPr>
        <p:blipFill>
          <a:blip r:embed="rId4" cstate="print"/>
          <a:srcRect/>
          <a:stretch>
            <a:fillRect/>
          </a:stretch>
        </p:blipFill>
        <p:spPr bwMode="auto">
          <a:xfrm>
            <a:off x="5200650" y="1238250"/>
            <a:ext cx="3841750" cy="3848100"/>
          </a:xfrm>
          <a:prstGeom prst="rect">
            <a:avLst/>
          </a:prstGeom>
          <a:noFill/>
          <a:ln w="28575">
            <a:noFill/>
            <a:miter lim="800000"/>
            <a:headEnd/>
            <a:tailEnd/>
          </a:ln>
          <a:effectLst/>
        </p:spPr>
      </p:pic>
      <p:sp>
        <p:nvSpPr>
          <p:cNvPr id="178194" name="Oval 18"/>
          <p:cNvSpPr>
            <a:spLocks noChangeArrowheads="1"/>
          </p:cNvSpPr>
          <p:nvPr/>
        </p:nvSpPr>
        <p:spPr bwMode="auto">
          <a:xfrm rot="60000">
            <a:off x="1412875" y="2284413"/>
            <a:ext cx="3644900" cy="1452562"/>
          </a:xfrm>
          <a:prstGeom prst="ellipse">
            <a:avLst/>
          </a:prstGeom>
          <a:noFill/>
          <a:ln w="28575">
            <a:solidFill>
              <a:srgbClr val="00FFFF"/>
            </a:solidFill>
            <a:round/>
            <a:headEnd/>
            <a:tailEnd/>
          </a:ln>
          <a:effectLst/>
        </p:spPr>
        <p:txBody>
          <a:bodyPr wrap="none" anchor="ctr"/>
          <a:lstStyle/>
          <a:p>
            <a:endParaRPr lang="nl-NL"/>
          </a:p>
        </p:txBody>
      </p:sp>
      <p:grpSp>
        <p:nvGrpSpPr>
          <p:cNvPr id="2" name="Group 19"/>
          <p:cNvGrpSpPr>
            <a:grpSpLocks/>
          </p:cNvGrpSpPr>
          <p:nvPr/>
        </p:nvGrpSpPr>
        <p:grpSpPr bwMode="auto">
          <a:xfrm>
            <a:off x="3657600" y="5943600"/>
            <a:ext cx="4560888" cy="736600"/>
            <a:chOff x="2404" y="3678"/>
            <a:chExt cx="2873" cy="464"/>
          </a:xfrm>
        </p:grpSpPr>
        <p:sp>
          <p:nvSpPr>
            <p:cNvPr id="178196" name="Text Box 20"/>
            <p:cNvSpPr txBox="1">
              <a:spLocks noChangeArrowheads="1"/>
            </p:cNvSpPr>
            <p:nvPr/>
          </p:nvSpPr>
          <p:spPr bwMode="auto">
            <a:xfrm>
              <a:off x="2511" y="3815"/>
              <a:ext cx="2711" cy="327"/>
            </a:xfrm>
            <a:prstGeom prst="rect">
              <a:avLst/>
            </a:prstGeom>
            <a:solidFill>
              <a:schemeClr val="bg1"/>
            </a:solidFill>
            <a:ln w="28575">
              <a:noFill/>
              <a:miter lim="800000"/>
              <a:headEnd/>
              <a:tailEnd/>
            </a:ln>
            <a:effectLst/>
          </p:spPr>
          <p:txBody>
            <a:bodyPr wrap="none">
              <a:spAutoFit/>
            </a:bodyPr>
            <a:lstStyle/>
            <a:p>
              <a:pPr algn="ctr"/>
              <a:r>
                <a:rPr lang="en-US" sz="2800"/>
                <a:t>Light, left-handed, “active”</a:t>
              </a:r>
              <a:endParaRPr lang="en-GB" sz="2800"/>
            </a:p>
          </p:txBody>
        </p:sp>
        <p:sp>
          <p:nvSpPr>
            <p:cNvPr id="178197" name="AutoShape 21"/>
            <p:cNvSpPr>
              <a:spLocks/>
            </p:cNvSpPr>
            <p:nvPr/>
          </p:nvSpPr>
          <p:spPr bwMode="auto">
            <a:xfrm rot="5400000">
              <a:off x="3738" y="2344"/>
              <a:ext cx="206" cy="2873"/>
            </a:xfrm>
            <a:prstGeom prst="leftBrace">
              <a:avLst>
                <a:gd name="adj1" fmla="val 116222"/>
                <a:gd name="adj2" fmla="val 50000"/>
              </a:avLst>
            </a:prstGeom>
            <a:solidFill>
              <a:schemeClr val="bg1"/>
            </a:solidFill>
            <a:ln w="28575">
              <a:solidFill>
                <a:schemeClr val="tx1"/>
              </a:solidFill>
              <a:round/>
              <a:headEnd/>
              <a:tailEnd/>
            </a:ln>
            <a:effectLst/>
          </p:spPr>
          <p:txBody>
            <a:bodyPr anchor="ctr">
              <a:spAutoFit/>
            </a:bodyPr>
            <a:lstStyle/>
            <a:p>
              <a:endParaRPr lang="nl-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Sept 28-29, 2005</a:t>
            </a:r>
          </a:p>
        </p:txBody>
      </p:sp>
      <p:sp>
        <p:nvSpPr>
          <p:cNvPr id="8" name="Slide Number Placeholder 5"/>
          <p:cNvSpPr>
            <a:spLocks noGrp="1"/>
          </p:cNvSpPr>
          <p:nvPr>
            <p:ph type="sldNum" sz="quarter" idx="12"/>
          </p:nvPr>
        </p:nvSpPr>
        <p:spPr/>
        <p:txBody>
          <a:bodyPr/>
          <a:lstStyle/>
          <a:p>
            <a:fld id="{841A9B61-C4AD-4F92-BE3A-68E7627B17F7}" type="slidenum">
              <a:rPr lang="en-US"/>
              <a:pPr/>
              <a:t>23</a:t>
            </a:fld>
            <a:endParaRPr lang="en-US"/>
          </a:p>
        </p:txBody>
      </p:sp>
      <p:sp>
        <p:nvSpPr>
          <p:cNvPr id="107522" name="Rectangle 2"/>
          <p:cNvSpPr>
            <a:spLocks noGrp="1" noChangeArrowheads="1"/>
          </p:cNvSpPr>
          <p:nvPr>
            <p:ph type="title"/>
          </p:nvPr>
        </p:nvSpPr>
        <p:spPr/>
        <p:txBody>
          <a:bodyPr/>
          <a:lstStyle/>
          <a:p>
            <a:r>
              <a:rPr lang="en-US" dirty="0"/>
              <a:t>The lepton </a:t>
            </a:r>
            <a:r>
              <a:rPr lang="en-US" dirty="0" smtClean="0"/>
              <a:t>sector</a:t>
            </a:r>
            <a:endParaRPr lang="en-US" sz="2800" i="1" dirty="0"/>
          </a:p>
        </p:txBody>
      </p:sp>
      <p:sp>
        <p:nvSpPr>
          <p:cNvPr id="107523" name="Rectangle 3"/>
          <p:cNvSpPr>
            <a:spLocks noGrp="1" noChangeArrowheads="1"/>
          </p:cNvSpPr>
          <p:nvPr>
            <p:ph type="body" idx="1"/>
          </p:nvPr>
        </p:nvSpPr>
        <p:spPr>
          <a:xfrm>
            <a:off x="381000" y="1143000"/>
            <a:ext cx="8229600" cy="1981200"/>
          </a:xfrm>
        </p:spPr>
        <p:txBody>
          <a:bodyPr>
            <a:normAutofit fontScale="92500" lnSpcReduction="10000"/>
          </a:bodyPr>
          <a:lstStyle/>
          <a:p>
            <a:r>
              <a:rPr lang="en-US" sz="2200" dirty="0">
                <a:solidFill>
                  <a:srgbClr val="000099"/>
                </a:solidFill>
              </a:rPr>
              <a:t>N. </a:t>
            </a:r>
            <a:r>
              <a:rPr lang="en-US" sz="2200" dirty="0" err="1" smtClean="0">
                <a:solidFill>
                  <a:srgbClr val="000099"/>
                </a:solidFill>
              </a:rPr>
              <a:t>Cabibbo</a:t>
            </a:r>
            <a:r>
              <a:rPr lang="en-US" sz="2200" dirty="0">
                <a:solidFill>
                  <a:srgbClr val="000099"/>
                </a:solidFill>
              </a:rPr>
              <a:t>: </a:t>
            </a:r>
            <a:r>
              <a:rPr lang="en-US" sz="2200" dirty="0" err="1" smtClean="0">
                <a:solidFill>
                  <a:srgbClr val="000099"/>
                </a:solidFill>
              </a:rPr>
              <a:t>Phys.Rev.Lett</a:t>
            </a:r>
            <a:r>
              <a:rPr lang="en-US" sz="2200" dirty="0">
                <a:solidFill>
                  <a:srgbClr val="000099"/>
                </a:solidFill>
              </a:rPr>
              <a:t>. 10, 531 (1963)</a:t>
            </a:r>
          </a:p>
          <a:p>
            <a:pPr lvl="1"/>
            <a:r>
              <a:rPr lang="en-US" sz="1900" dirty="0">
                <a:solidFill>
                  <a:srgbClr val="006666"/>
                </a:solidFill>
              </a:rPr>
              <a:t>2 family </a:t>
            </a:r>
            <a:r>
              <a:rPr lang="en-US" sz="1900" dirty="0" err="1">
                <a:solidFill>
                  <a:srgbClr val="006666"/>
                </a:solidFill>
              </a:rPr>
              <a:t>flavour</a:t>
            </a:r>
            <a:r>
              <a:rPr lang="en-US" sz="1900" dirty="0">
                <a:solidFill>
                  <a:srgbClr val="006666"/>
                </a:solidFill>
              </a:rPr>
              <a:t> mixing in quark sector (GIM mechanism)</a:t>
            </a:r>
          </a:p>
          <a:p>
            <a:r>
              <a:rPr lang="en-US" sz="2200" dirty="0" err="1">
                <a:solidFill>
                  <a:srgbClr val="000099"/>
                </a:solidFill>
              </a:rPr>
              <a:t>M.Kobayashi</a:t>
            </a:r>
            <a:r>
              <a:rPr lang="en-US" sz="2200" dirty="0">
                <a:solidFill>
                  <a:srgbClr val="000099"/>
                </a:solidFill>
              </a:rPr>
              <a:t> and </a:t>
            </a:r>
            <a:r>
              <a:rPr lang="en-US" sz="2200" dirty="0" err="1">
                <a:solidFill>
                  <a:srgbClr val="000099"/>
                </a:solidFill>
              </a:rPr>
              <a:t>T.Maskawa</a:t>
            </a:r>
            <a:r>
              <a:rPr lang="en-US" sz="2200" dirty="0">
                <a:solidFill>
                  <a:srgbClr val="000099"/>
                </a:solidFill>
              </a:rPr>
              <a:t>, </a:t>
            </a:r>
            <a:r>
              <a:rPr lang="en-US" sz="2200" dirty="0" err="1">
                <a:solidFill>
                  <a:srgbClr val="000099"/>
                </a:solidFill>
              </a:rPr>
              <a:t>Prog</a:t>
            </a:r>
            <a:r>
              <a:rPr lang="en-US" sz="2200" dirty="0">
                <a:solidFill>
                  <a:srgbClr val="000099"/>
                </a:solidFill>
              </a:rPr>
              <a:t>. </a:t>
            </a:r>
            <a:r>
              <a:rPr lang="en-US" sz="2200" dirty="0" err="1">
                <a:solidFill>
                  <a:srgbClr val="000099"/>
                </a:solidFill>
              </a:rPr>
              <a:t>Theor</a:t>
            </a:r>
            <a:r>
              <a:rPr lang="en-US" sz="2200" dirty="0">
                <a:solidFill>
                  <a:srgbClr val="000099"/>
                </a:solidFill>
              </a:rPr>
              <a:t>. Phys 49, 652 (1973)</a:t>
            </a:r>
          </a:p>
          <a:p>
            <a:pPr lvl="1"/>
            <a:r>
              <a:rPr lang="en-US" sz="1900" dirty="0">
                <a:solidFill>
                  <a:srgbClr val="006666"/>
                </a:solidFill>
              </a:rPr>
              <a:t>3 family </a:t>
            </a:r>
            <a:r>
              <a:rPr lang="en-US" sz="1900" dirty="0" err="1">
                <a:solidFill>
                  <a:srgbClr val="006666"/>
                </a:solidFill>
              </a:rPr>
              <a:t>flavour</a:t>
            </a:r>
            <a:r>
              <a:rPr lang="en-US" sz="1900" dirty="0">
                <a:solidFill>
                  <a:srgbClr val="006666"/>
                </a:solidFill>
              </a:rPr>
              <a:t> mixing in quark sector</a:t>
            </a:r>
          </a:p>
          <a:p>
            <a:r>
              <a:rPr lang="en-US" sz="2200" dirty="0" err="1">
                <a:solidFill>
                  <a:srgbClr val="000099"/>
                </a:solidFill>
              </a:rPr>
              <a:t>Z.Maki</a:t>
            </a:r>
            <a:r>
              <a:rPr lang="en-US" sz="2200" dirty="0">
                <a:solidFill>
                  <a:srgbClr val="000099"/>
                </a:solidFill>
              </a:rPr>
              <a:t>, </a:t>
            </a:r>
            <a:r>
              <a:rPr lang="en-US" sz="2200" dirty="0" err="1">
                <a:solidFill>
                  <a:srgbClr val="000099"/>
                </a:solidFill>
              </a:rPr>
              <a:t>M.Nakagawa</a:t>
            </a:r>
            <a:r>
              <a:rPr lang="en-US" sz="2200" dirty="0">
                <a:solidFill>
                  <a:srgbClr val="000099"/>
                </a:solidFill>
              </a:rPr>
              <a:t> and </a:t>
            </a:r>
            <a:r>
              <a:rPr lang="en-US" sz="2200" dirty="0" err="1">
                <a:solidFill>
                  <a:srgbClr val="000099"/>
                </a:solidFill>
              </a:rPr>
              <a:t>S.Sakata</a:t>
            </a:r>
            <a:r>
              <a:rPr lang="en-US" sz="2200" dirty="0">
                <a:solidFill>
                  <a:srgbClr val="000099"/>
                </a:solidFill>
              </a:rPr>
              <a:t>, </a:t>
            </a:r>
            <a:r>
              <a:rPr lang="en-US" sz="2200" dirty="0" err="1">
                <a:solidFill>
                  <a:srgbClr val="000099"/>
                </a:solidFill>
              </a:rPr>
              <a:t>Prog</a:t>
            </a:r>
            <a:r>
              <a:rPr lang="en-US" sz="2200" dirty="0">
                <a:solidFill>
                  <a:srgbClr val="000099"/>
                </a:solidFill>
              </a:rPr>
              <a:t>. </a:t>
            </a:r>
            <a:r>
              <a:rPr lang="en-US" sz="2200" dirty="0" err="1">
                <a:solidFill>
                  <a:srgbClr val="000099"/>
                </a:solidFill>
              </a:rPr>
              <a:t>Theor</a:t>
            </a:r>
            <a:r>
              <a:rPr lang="en-US" sz="2200" dirty="0">
                <a:solidFill>
                  <a:srgbClr val="000099"/>
                </a:solidFill>
              </a:rPr>
              <a:t>. Phys. 28, 870 (1962)</a:t>
            </a:r>
          </a:p>
          <a:p>
            <a:pPr lvl="1"/>
            <a:r>
              <a:rPr lang="en-US" sz="1900" dirty="0">
                <a:solidFill>
                  <a:srgbClr val="006666"/>
                </a:solidFill>
              </a:rPr>
              <a:t>2 family </a:t>
            </a:r>
            <a:r>
              <a:rPr lang="en-US" sz="1900" dirty="0" err="1">
                <a:solidFill>
                  <a:srgbClr val="006666"/>
                </a:solidFill>
              </a:rPr>
              <a:t>flavour</a:t>
            </a:r>
            <a:r>
              <a:rPr lang="en-US" sz="1900" dirty="0">
                <a:solidFill>
                  <a:srgbClr val="006666"/>
                </a:solidFill>
              </a:rPr>
              <a:t> mixing in neutrino sector to explain neutrino </a:t>
            </a:r>
            <a:r>
              <a:rPr lang="en-US" sz="1900" dirty="0" smtClean="0">
                <a:solidFill>
                  <a:srgbClr val="006666"/>
                </a:solidFill>
              </a:rPr>
              <a:t>oscillations</a:t>
            </a:r>
            <a:endParaRPr lang="en-US" sz="1900" dirty="0">
              <a:solidFill>
                <a:srgbClr val="006666"/>
              </a:solidFill>
            </a:endParaRPr>
          </a:p>
        </p:txBody>
      </p:sp>
      <p:sp>
        <p:nvSpPr>
          <p:cNvPr id="107525" name="Rectangle 5"/>
          <p:cNvSpPr>
            <a:spLocks noChangeArrowheads="1"/>
          </p:cNvSpPr>
          <p:nvPr/>
        </p:nvSpPr>
        <p:spPr bwMode="auto">
          <a:xfrm>
            <a:off x="228600" y="3857628"/>
            <a:ext cx="8229600" cy="2714644"/>
          </a:xfrm>
          <a:prstGeom prst="rect">
            <a:avLst/>
          </a:prstGeom>
          <a:noFill/>
          <a:ln w="9525">
            <a:noFill/>
            <a:miter lim="800000"/>
            <a:headEnd/>
            <a:tailEnd/>
          </a:ln>
          <a:effectLst/>
        </p:spPr>
        <p:txBody>
          <a:bodyPr/>
          <a:lstStyle/>
          <a:p>
            <a:pPr marL="342900" indent="-342900">
              <a:spcBef>
                <a:spcPct val="20000"/>
              </a:spcBef>
              <a:buFontTx/>
              <a:buChar char="•"/>
            </a:pPr>
            <a:r>
              <a:rPr lang="en-US" sz="2000" dirty="0">
                <a:solidFill>
                  <a:srgbClr val="000099"/>
                </a:solidFill>
              </a:rPr>
              <a:t>In case neutrino masses are of the </a:t>
            </a:r>
            <a:r>
              <a:rPr lang="en-US" sz="2000" dirty="0">
                <a:solidFill>
                  <a:srgbClr val="990099"/>
                </a:solidFill>
              </a:rPr>
              <a:t>Dirac type</a:t>
            </a:r>
            <a:r>
              <a:rPr lang="en-US" sz="2000" dirty="0">
                <a:solidFill>
                  <a:srgbClr val="000099"/>
                </a:solidFill>
              </a:rPr>
              <a:t>, the situation in the lepton sector is very similar as in the quark sector: </a:t>
            </a:r>
            <a:r>
              <a:rPr lang="en-US" sz="2000" i="1" dirty="0" smtClean="0">
                <a:solidFill>
                  <a:srgbClr val="000099"/>
                </a:solidFill>
                <a:latin typeface="Times New Roman" pitchFamily="18" charset="0"/>
              </a:rPr>
              <a:t>V</a:t>
            </a:r>
            <a:r>
              <a:rPr lang="en-US" sz="2000" i="1" baseline="-25000" dirty="0" smtClean="0">
                <a:solidFill>
                  <a:srgbClr val="000099"/>
                </a:solidFill>
                <a:latin typeface="Times New Roman" pitchFamily="18" charset="0"/>
              </a:rPr>
              <a:t>PMNS</a:t>
            </a:r>
            <a:r>
              <a:rPr lang="en-US" sz="2000" dirty="0" smtClean="0">
                <a:solidFill>
                  <a:srgbClr val="000099"/>
                </a:solidFill>
              </a:rPr>
              <a:t> </a:t>
            </a:r>
            <a:r>
              <a:rPr lang="en-US" sz="2000" i="1" dirty="0">
                <a:solidFill>
                  <a:srgbClr val="000099"/>
                </a:solidFill>
                <a:latin typeface="Times New Roman" pitchFamily="18" charset="0"/>
              </a:rPr>
              <a:t>~ V</a:t>
            </a:r>
            <a:r>
              <a:rPr lang="en-US" sz="2000" i="1" baseline="-25000" dirty="0">
                <a:solidFill>
                  <a:srgbClr val="000099"/>
                </a:solidFill>
                <a:latin typeface="Times New Roman" pitchFamily="18" charset="0"/>
              </a:rPr>
              <a:t>CKM</a:t>
            </a:r>
            <a:r>
              <a:rPr lang="en-US" sz="2000" i="1" dirty="0">
                <a:solidFill>
                  <a:srgbClr val="000099"/>
                </a:solidFill>
                <a:latin typeface="Times New Roman" pitchFamily="18" charset="0"/>
              </a:rPr>
              <a:t>.</a:t>
            </a:r>
          </a:p>
          <a:p>
            <a:pPr marL="742950" lvl="1" indent="-285750">
              <a:spcBef>
                <a:spcPct val="20000"/>
              </a:spcBef>
              <a:buFontTx/>
              <a:buChar char="–"/>
            </a:pPr>
            <a:r>
              <a:rPr lang="en-US" dirty="0">
                <a:solidFill>
                  <a:srgbClr val="006666"/>
                </a:solidFill>
              </a:rPr>
              <a:t>There is one CP violating phase in the lepton</a:t>
            </a:r>
            <a:r>
              <a:rPr lang="en-US" dirty="0" smtClean="0">
                <a:solidFill>
                  <a:srgbClr val="006666"/>
                </a:solidFill>
              </a:rPr>
              <a:t> </a:t>
            </a:r>
            <a:r>
              <a:rPr lang="en-US" i="1" dirty="0" smtClean="0">
                <a:solidFill>
                  <a:srgbClr val="006666"/>
                </a:solidFill>
                <a:latin typeface="Times New Roman" pitchFamily="18" charset="0"/>
              </a:rPr>
              <a:t>PMNS</a:t>
            </a:r>
            <a:r>
              <a:rPr lang="en-US" i="1" dirty="0" smtClean="0">
                <a:solidFill>
                  <a:srgbClr val="006666"/>
                </a:solidFill>
              </a:rPr>
              <a:t> </a:t>
            </a:r>
            <a:r>
              <a:rPr lang="en-US" dirty="0">
                <a:solidFill>
                  <a:srgbClr val="006666"/>
                </a:solidFill>
              </a:rPr>
              <a:t>matrix</a:t>
            </a:r>
          </a:p>
          <a:p>
            <a:pPr marL="342900" indent="-342900">
              <a:spcBef>
                <a:spcPct val="20000"/>
              </a:spcBef>
              <a:buFontTx/>
              <a:buChar char="•"/>
            </a:pPr>
            <a:r>
              <a:rPr lang="en-US" sz="2000" dirty="0">
                <a:solidFill>
                  <a:srgbClr val="000099"/>
                </a:solidFill>
              </a:rPr>
              <a:t>In case neutrino masses are of the </a:t>
            </a:r>
            <a:r>
              <a:rPr lang="en-US" sz="2000" dirty="0" err="1">
                <a:solidFill>
                  <a:srgbClr val="990099"/>
                </a:solidFill>
              </a:rPr>
              <a:t>Majorana</a:t>
            </a:r>
            <a:r>
              <a:rPr lang="en-US" sz="2000" dirty="0">
                <a:solidFill>
                  <a:srgbClr val="990099"/>
                </a:solidFill>
              </a:rPr>
              <a:t> type</a:t>
            </a:r>
            <a:r>
              <a:rPr lang="en-US" sz="2000" dirty="0">
                <a:solidFill>
                  <a:srgbClr val="000099"/>
                </a:solidFill>
              </a:rPr>
              <a:t> (a neutrino is its own anti-particle </a:t>
            </a:r>
            <a:r>
              <a:rPr lang="en-US" sz="2000" dirty="0">
                <a:solidFill>
                  <a:srgbClr val="000099"/>
                </a:solidFill>
                <a:cs typeface="Arial" pitchFamily="34" charset="0"/>
              </a:rPr>
              <a:t>→ no freedom to redefine neutrino phases</a:t>
            </a:r>
            <a:r>
              <a:rPr lang="en-US" sz="2000" dirty="0">
                <a:solidFill>
                  <a:srgbClr val="000099"/>
                </a:solidFill>
              </a:rPr>
              <a:t>)</a:t>
            </a:r>
          </a:p>
          <a:p>
            <a:pPr marL="742950" lvl="1" indent="-285750">
              <a:spcBef>
                <a:spcPct val="20000"/>
              </a:spcBef>
              <a:buFontTx/>
              <a:buChar char="–"/>
            </a:pPr>
            <a:r>
              <a:rPr lang="en-US" dirty="0">
                <a:solidFill>
                  <a:srgbClr val="006666"/>
                </a:solidFill>
              </a:rPr>
              <a:t>There are 3 CP violating phases in the lepton</a:t>
            </a:r>
            <a:r>
              <a:rPr lang="en-US" dirty="0" smtClean="0">
                <a:solidFill>
                  <a:srgbClr val="006666"/>
                </a:solidFill>
              </a:rPr>
              <a:t> </a:t>
            </a:r>
            <a:r>
              <a:rPr lang="en-US" i="1" dirty="0" smtClean="0">
                <a:solidFill>
                  <a:srgbClr val="006666"/>
                </a:solidFill>
                <a:latin typeface="Times New Roman" pitchFamily="18" charset="0"/>
              </a:rPr>
              <a:t>PMNS</a:t>
            </a:r>
            <a:r>
              <a:rPr lang="en-US" dirty="0" smtClean="0">
                <a:solidFill>
                  <a:srgbClr val="006666"/>
                </a:solidFill>
              </a:rPr>
              <a:t> </a:t>
            </a:r>
            <a:r>
              <a:rPr lang="en-US" dirty="0">
                <a:solidFill>
                  <a:srgbClr val="006666"/>
                </a:solidFill>
              </a:rPr>
              <a:t>matrix</a:t>
            </a:r>
          </a:p>
          <a:p>
            <a:pPr marL="1143000" lvl="2" indent="-228600">
              <a:spcBef>
                <a:spcPct val="20000"/>
              </a:spcBef>
              <a:buFontTx/>
              <a:buChar char="•"/>
            </a:pPr>
            <a:r>
              <a:rPr lang="en-US" dirty="0"/>
              <a:t>However, the two extra phases are unobservable in neutrino oscillations</a:t>
            </a:r>
          </a:p>
          <a:p>
            <a:pPr marL="742950" lvl="1" indent="-285750">
              <a:spcBef>
                <a:spcPct val="20000"/>
              </a:spcBef>
              <a:buFontTx/>
              <a:buChar char="–"/>
            </a:pPr>
            <a:r>
              <a:rPr lang="en-US" dirty="0">
                <a:solidFill>
                  <a:srgbClr val="006666"/>
                </a:solidFill>
              </a:rPr>
              <a:t>There is even a CP violating phase in case </a:t>
            </a:r>
            <a:r>
              <a:rPr lang="en-US" i="1" dirty="0" err="1">
                <a:solidFill>
                  <a:srgbClr val="006666"/>
                </a:solidFill>
                <a:latin typeface="Times New Roman" pitchFamily="18" charset="0"/>
              </a:rPr>
              <a:t>N</a:t>
            </a:r>
            <a:r>
              <a:rPr lang="en-US" i="1" baseline="-25000" dirty="0" err="1">
                <a:solidFill>
                  <a:srgbClr val="006666"/>
                </a:solidFill>
                <a:latin typeface="Times New Roman" pitchFamily="18" charset="0"/>
              </a:rPr>
              <a:t>dim</a:t>
            </a:r>
            <a:r>
              <a:rPr lang="en-US" i="1" dirty="0">
                <a:solidFill>
                  <a:srgbClr val="006666"/>
                </a:solidFill>
                <a:latin typeface="Times New Roman" pitchFamily="18" charset="0"/>
              </a:rPr>
              <a:t> = 2</a:t>
            </a:r>
          </a:p>
        </p:txBody>
      </p:sp>
      <p:sp>
        <p:nvSpPr>
          <p:cNvPr id="107526" name="Line 6"/>
          <p:cNvSpPr>
            <a:spLocks noChangeShapeType="1"/>
          </p:cNvSpPr>
          <p:nvPr/>
        </p:nvSpPr>
        <p:spPr bwMode="auto">
          <a:xfrm>
            <a:off x="0" y="3581400"/>
            <a:ext cx="9144000" cy="0"/>
          </a:xfrm>
          <a:prstGeom prst="line">
            <a:avLst/>
          </a:prstGeom>
          <a:noFill/>
          <a:ln w="9525">
            <a:solidFill>
              <a:schemeClr val="tx1"/>
            </a:solidFill>
            <a:prstDash val="lgDash"/>
            <a:round/>
            <a:headEnd/>
            <a:tailEnd/>
          </a:ln>
          <a:effectLst/>
        </p:spPr>
        <p:txBody>
          <a:bodyPr wrap="none">
            <a:spAutoFit/>
          </a:bodyPr>
          <a:lstStyle/>
          <a:p>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429124" y="5715016"/>
            <a:ext cx="4429156" cy="100013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Date Placeholder 3"/>
          <p:cNvSpPr>
            <a:spLocks noGrp="1"/>
          </p:cNvSpPr>
          <p:nvPr>
            <p:ph type="dt" sz="half" idx="10"/>
          </p:nvPr>
        </p:nvSpPr>
        <p:spPr/>
        <p:txBody>
          <a:bodyPr/>
          <a:lstStyle/>
          <a:p>
            <a:r>
              <a:rPr lang="en-US"/>
              <a:t>Sept 28-29, 2005</a:t>
            </a:r>
          </a:p>
        </p:txBody>
      </p:sp>
      <p:sp>
        <p:nvSpPr>
          <p:cNvPr id="17" name="Slide Number Placeholder 5"/>
          <p:cNvSpPr>
            <a:spLocks noGrp="1"/>
          </p:cNvSpPr>
          <p:nvPr>
            <p:ph type="sldNum" sz="quarter" idx="12"/>
          </p:nvPr>
        </p:nvSpPr>
        <p:spPr/>
        <p:txBody>
          <a:bodyPr/>
          <a:lstStyle/>
          <a:p>
            <a:fld id="{A453A6C5-0D9C-4D3C-A068-B41C2952B508}" type="slidenum">
              <a:rPr lang="en-US"/>
              <a:pPr/>
              <a:t>24</a:t>
            </a:fld>
            <a:endParaRPr lang="en-US" dirty="0"/>
          </a:p>
        </p:txBody>
      </p:sp>
      <p:sp>
        <p:nvSpPr>
          <p:cNvPr id="458755" name="Rectangle 3"/>
          <p:cNvSpPr>
            <a:spLocks noGrp="1" noChangeArrowheads="1"/>
          </p:cNvSpPr>
          <p:nvPr>
            <p:ph type="title"/>
          </p:nvPr>
        </p:nvSpPr>
        <p:spPr/>
        <p:txBody>
          <a:bodyPr/>
          <a:lstStyle/>
          <a:p>
            <a:r>
              <a:rPr lang="en-US"/>
              <a:t>CP Violation and quark masses</a:t>
            </a:r>
          </a:p>
        </p:txBody>
      </p:sp>
      <p:sp>
        <p:nvSpPr>
          <p:cNvPr id="458756" name="Text Box 4"/>
          <p:cNvSpPr txBox="1">
            <a:spLocks noChangeArrowheads="1"/>
          </p:cNvSpPr>
          <p:nvPr/>
        </p:nvSpPr>
        <p:spPr bwMode="auto">
          <a:xfrm>
            <a:off x="609600" y="990600"/>
            <a:ext cx="7162800" cy="707886"/>
          </a:xfrm>
          <a:prstGeom prst="rect">
            <a:avLst/>
          </a:prstGeom>
          <a:noFill/>
          <a:ln w="9525" algn="ctr">
            <a:noFill/>
            <a:miter lim="800000"/>
            <a:headEnd/>
            <a:tailEnd/>
          </a:ln>
          <a:effectLst/>
        </p:spPr>
        <p:txBody>
          <a:bodyPr>
            <a:spAutoFit/>
          </a:bodyPr>
          <a:lstStyle/>
          <a:p>
            <a:r>
              <a:rPr lang="en-US" sz="2000" dirty="0">
                <a:solidFill>
                  <a:srgbClr val="000099"/>
                </a:solidFill>
              </a:rPr>
              <a:t>Note that the </a:t>
            </a:r>
            <a:r>
              <a:rPr lang="en-US" sz="2000" dirty="0" err="1">
                <a:solidFill>
                  <a:srgbClr val="000099"/>
                </a:solidFill>
              </a:rPr>
              <a:t>massless</a:t>
            </a:r>
            <a:r>
              <a:rPr lang="en-US" sz="2000" dirty="0">
                <a:solidFill>
                  <a:srgbClr val="000099"/>
                </a:solidFill>
              </a:rPr>
              <a:t> </a:t>
            </a:r>
            <a:r>
              <a:rPr lang="en-US" sz="2000" dirty="0" err="1">
                <a:solidFill>
                  <a:srgbClr val="000099"/>
                </a:solidFill>
              </a:rPr>
              <a:t>Lagrangian</a:t>
            </a:r>
            <a:r>
              <a:rPr lang="en-US" sz="2000" dirty="0">
                <a:solidFill>
                  <a:srgbClr val="000099"/>
                </a:solidFill>
              </a:rPr>
              <a:t> has a global symmetry for unitary transformations in </a:t>
            </a:r>
            <a:r>
              <a:rPr lang="en-US" sz="2000" dirty="0" err="1">
                <a:solidFill>
                  <a:srgbClr val="000099"/>
                </a:solidFill>
              </a:rPr>
              <a:t>flavour</a:t>
            </a:r>
            <a:r>
              <a:rPr lang="en-US" sz="2000" dirty="0">
                <a:solidFill>
                  <a:srgbClr val="000099"/>
                </a:solidFill>
              </a:rPr>
              <a:t> space.</a:t>
            </a:r>
          </a:p>
        </p:txBody>
      </p:sp>
      <p:sp>
        <p:nvSpPr>
          <p:cNvPr id="458757" name="Text Box 5"/>
          <p:cNvSpPr txBox="1">
            <a:spLocks noChangeArrowheads="1"/>
          </p:cNvSpPr>
          <p:nvPr/>
        </p:nvSpPr>
        <p:spPr bwMode="auto">
          <a:xfrm>
            <a:off x="609600" y="1905000"/>
            <a:ext cx="7183248" cy="1015663"/>
          </a:xfrm>
          <a:prstGeom prst="rect">
            <a:avLst/>
          </a:prstGeom>
          <a:noFill/>
          <a:ln w="9525" algn="ctr">
            <a:noFill/>
            <a:miter lim="800000"/>
            <a:headEnd/>
            <a:tailEnd/>
          </a:ln>
          <a:effectLst/>
        </p:spPr>
        <p:txBody>
          <a:bodyPr wrap="none">
            <a:spAutoFit/>
          </a:bodyPr>
          <a:lstStyle/>
          <a:p>
            <a:r>
              <a:rPr lang="en-US" sz="2000" dirty="0">
                <a:solidFill>
                  <a:srgbClr val="000099"/>
                </a:solidFill>
              </a:rPr>
              <a:t>Let’s now assume two quarks with the same charge are degenerate</a:t>
            </a:r>
          </a:p>
          <a:p>
            <a:r>
              <a:rPr lang="en-US" sz="2000" dirty="0">
                <a:solidFill>
                  <a:srgbClr val="000099"/>
                </a:solidFill>
              </a:rPr>
              <a:t> in mass, </a:t>
            </a:r>
            <a:r>
              <a:rPr lang="en-US" sz="2000" dirty="0" err="1">
                <a:solidFill>
                  <a:srgbClr val="000099"/>
                </a:solidFill>
              </a:rPr>
              <a:t>eg</a:t>
            </a:r>
            <a:r>
              <a:rPr lang="en-US" sz="2000" dirty="0">
                <a:solidFill>
                  <a:srgbClr val="000099"/>
                </a:solidFill>
              </a:rPr>
              <a:t>.:</a:t>
            </a:r>
            <a:r>
              <a:rPr lang="en-US" sz="2000" dirty="0"/>
              <a:t>  </a:t>
            </a:r>
            <a:r>
              <a:rPr lang="en-US" sz="2000" i="1" dirty="0">
                <a:latin typeface="Times New Roman" pitchFamily="18" charset="0"/>
              </a:rPr>
              <a:t>m</a:t>
            </a:r>
            <a:r>
              <a:rPr lang="en-US" sz="2000" i="1" baseline="-25000" dirty="0">
                <a:latin typeface="Times New Roman" pitchFamily="18" charset="0"/>
              </a:rPr>
              <a:t>s</a:t>
            </a:r>
            <a:r>
              <a:rPr lang="en-US" sz="2000" i="1" dirty="0">
                <a:latin typeface="Times New Roman" pitchFamily="18" charset="0"/>
              </a:rPr>
              <a:t> = </a:t>
            </a:r>
            <a:r>
              <a:rPr lang="en-US" sz="2000" i="1" dirty="0" err="1">
                <a:latin typeface="Times New Roman" pitchFamily="18" charset="0"/>
              </a:rPr>
              <a:t>m</a:t>
            </a:r>
            <a:r>
              <a:rPr lang="en-US" sz="2000" i="1" baseline="-25000" dirty="0" err="1">
                <a:latin typeface="Times New Roman" pitchFamily="18" charset="0"/>
              </a:rPr>
              <a:t>b</a:t>
            </a:r>
            <a:endParaRPr lang="en-US" sz="2000" i="1" baseline="-25000" dirty="0">
              <a:latin typeface="Times New Roman" pitchFamily="18" charset="0"/>
            </a:endParaRPr>
          </a:p>
          <a:p>
            <a:endParaRPr lang="en-US" sz="2000" dirty="0"/>
          </a:p>
        </p:txBody>
      </p:sp>
      <p:sp>
        <p:nvSpPr>
          <p:cNvPr id="458758" name="Text Box 6"/>
          <p:cNvSpPr txBox="1">
            <a:spLocks noChangeArrowheads="1"/>
          </p:cNvSpPr>
          <p:nvPr/>
        </p:nvSpPr>
        <p:spPr bwMode="auto">
          <a:xfrm>
            <a:off x="609600" y="2819400"/>
            <a:ext cx="2948756" cy="400110"/>
          </a:xfrm>
          <a:prstGeom prst="rect">
            <a:avLst/>
          </a:prstGeom>
          <a:noFill/>
          <a:ln w="9525" algn="ctr">
            <a:noFill/>
            <a:miter lim="800000"/>
            <a:headEnd/>
            <a:tailEnd/>
          </a:ln>
          <a:effectLst/>
        </p:spPr>
        <p:txBody>
          <a:bodyPr wrap="none">
            <a:spAutoFit/>
          </a:bodyPr>
          <a:lstStyle/>
          <a:p>
            <a:r>
              <a:rPr lang="en-US" sz="2000" dirty="0">
                <a:solidFill>
                  <a:srgbClr val="000099"/>
                </a:solidFill>
              </a:rPr>
              <a:t>Redefine:</a:t>
            </a:r>
            <a:r>
              <a:rPr lang="en-US" sz="2000" dirty="0"/>
              <a:t> </a:t>
            </a:r>
            <a:r>
              <a:rPr lang="en-US" sz="2000" i="1" dirty="0">
                <a:latin typeface="Times New Roman" pitchFamily="18" charset="0"/>
              </a:rPr>
              <a:t>s’ = </a:t>
            </a:r>
            <a:r>
              <a:rPr lang="en-US" sz="2000" i="1" dirty="0" err="1">
                <a:latin typeface="Times New Roman" pitchFamily="18" charset="0"/>
              </a:rPr>
              <a:t>V</a:t>
            </a:r>
            <a:r>
              <a:rPr lang="en-US" sz="2000" i="1" baseline="-25000" dirty="0" err="1">
                <a:latin typeface="Times New Roman" pitchFamily="18" charset="0"/>
              </a:rPr>
              <a:t>us</a:t>
            </a:r>
            <a:r>
              <a:rPr lang="en-US" sz="2000" i="1" dirty="0">
                <a:latin typeface="Times New Roman" pitchFamily="18" charset="0"/>
              </a:rPr>
              <a:t> s + </a:t>
            </a:r>
            <a:r>
              <a:rPr lang="en-US" sz="2000" i="1" dirty="0" err="1">
                <a:latin typeface="Times New Roman" pitchFamily="18" charset="0"/>
              </a:rPr>
              <a:t>V</a:t>
            </a:r>
            <a:r>
              <a:rPr lang="en-US" sz="2000" i="1" baseline="-25000" dirty="0" err="1">
                <a:latin typeface="Times New Roman" pitchFamily="18" charset="0"/>
              </a:rPr>
              <a:t>ub</a:t>
            </a:r>
            <a:r>
              <a:rPr lang="en-US" sz="2000" i="1" dirty="0">
                <a:latin typeface="Times New Roman" pitchFamily="18" charset="0"/>
              </a:rPr>
              <a:t> b</a:t>
            </a:r>
            <a:endParaRPr lang="en-US" sz="2000" dirty="0"/>
          </a:p>
        </p:txBody>
      </p:sp>
      <p:sp>
        <p:nvSpPr>
          <p:cNvPr id="458759" name="Text Box 7"/>
          <p:cNvSpPr txBox="1">
            <a:spLocks noChangeArrowheads="1"/>
          </p:cNvSpPr>
          <p:nvPr/>
        </p:nvSpPr>
        <p:spPr bwMode="auto">
          <a:xfrm>
            <a:off x="609600" y="3429000"/>
            <a:ext cx="6554167" cy="400110"/>
          </a:xfrm>
          <a:prstGeom prst="rect">
            <a:avLst/>
          </a:prstGeom>
          <a:noFill/>
          <a:ln w="9525" algn="ctr">
            <a:noFill/>
            <a:miter lim="800000"/>
            <a:headEnd/>
            <a:tailEnd/>
          </a:ln>
          <a:effectLst/>
        </p:spPr>
        <p:txBody>
          <a:bodyPr wrap="none">
            <a:spAutoFit/>
          </a:bodyPr>
          <a:lstStyle/>
          <a:p>
            <a:r>
              <a:rPr lang="en-US" sz="2000" dirty="0"/>
              <a:t>Now the </a:t>
            </a:r>
            <a:r>
              <a:rPr lang="en-US" sz="2000" i="1" dirty="0">
                <a:latin typeface="Times New Roman" pitchFamily="18" charset="0"/>
              </a:rPr>
              <a:t>u</a:t>
            </a:r>
            <a:r>
              <a:rPr lang="en-US" sz="2000" dirty="0"/>
              <a:t> quark only couples to </a:t>
            </a:r>
            <a:r>
              <a:rPr lang="en-US" sz="2000" i="1" dirty="0">
                <a:latin typeface="Times New Roman" pitchFamily="18" charset="0"/>
              </a:rPr>
              <a:t>s’</a:t>
            </a:r>
            <a:r>
              <a:rPr lang="en-US" sz="2000" dirty="0"/>
              <a:t> and not to </a:t>
            </a:r>
            <a:r>
              <a:rPr lang="en-US" sz="2000" i="1" dirty="0">
                <a:latin typeface="Times New Roman" pitchFamily="18" charset="0"/>
              </a:rPr>
              <a:t>b’ </a:t>
            </a:r>
            <a:r>
              <a:rPr lang="en-US" sz="2000" dirty="0"/>
              <a:t>: i.e. </a:t>
            </a:r>
            <a:r>
              <a:rPr lang="en-US" sz="2000" i="1" dirty="0">
                <a:latin typeface="Times New Roman" pitchFamily="18" charset="0"/>
              </a:rPr>
              <a:t>V</a:t>
            </a:r>
            <a:r>
              <a:rPr lang="en-US" sz="2000" i="1" baseline="-25000" dirty="0">
                <a:latin typeface="Times New Roman" pitchFamily="18" charset="0"/>
              </a:rPr>
              <a:t>13</a:t>
            </a:r>
            <a:r>
              <a:rPr lang="en-US" sz="2000" i="1" dirty="0">
                <a:latin typeface="Times New Roman" pitchFamily="18" charset="0"/>
              </a:rPr>
              <a:t>’ = 0</a:t>
            </a:r>
          </a:p>
        </p:txBody>
      </p:sp>
      <p:sp>
        <p:nvSpPr>
          <p:cNvPr id="458760" name="Text Box 8"/>
          <p:cNvSpPr txBox="1">
            <a:spLocks noChangeArrowheads="1"/>
          </p:cNvSpPr>
          <p:nvPr/>
        </p:nvSpPr>
        <p:spPr bwMode="auto">
          <a:xfrm>
            <a:off x="609600" y="4114800"/>
            <a:ext cx="7700762" cy="400110"/>
          </a:xfrm>
          <a:prstGeom prst="rect">
            <a:avLst/>
          </a:prstGeom>
          <a:noFill/>
          <a:ln w="9525" algn="ctr">
            <a:noFill/>
            <a:miter lim="800000"/>
            <a:headEnd/>
            <a:tailEnd/>
          </a:ln>
          <a:effectLst/>
        </p:spPr>
        <p:txBody>
          <a:bodyPr wrap="none">
            <a:spAutoFit/>
          </a:bodyPr>
          <a:lstStyle/>
          <a:p>
            <a:r>
              <a:rPr lang="en-US" sz="2000" dirty="0">
                <a:solidFill>
                  <a:srgbClr val="000099"/>
                </a:solidFill>
              </a:rPr>
              <a:t>Using </a:t>
            </a:r>
            <a:r>
              <a:rPr lang="en-US" sz="2000" dirty="0" err="1">
                <a:solidFill>
                  <a:srgbClr val="000099"/>
                </a:solidFill>
              </a:rPr>
              <a:t>unitarity</a:t>
            </a:r>
            <a:r>
              <a:rPr lang="en-US" sz="2000" dirty="0">
                <a:solidFill>
                  <a:srgbClr val="000099"/>
                </a:solidFill>
              </a:rPr>
              <a:t> we can show that the CKM matrix can now be written as:</a:t>
            </a:r>
          </a:p>
        </p:txBody>
      </p:sp>
      <p:graphicFrame>
        <p:nvGraphicFramePr>
          <p:cNvPr id="458761" name="Object 9"/>
          <p:cNvGraphicFramePr>
            <a:graphicFrameLocks noChangeAspect="1"/>
          </p:cNvGraphicFramePr>
          <p:nvPr/>
        </p:nvGraphicFramePr>
        <p:xfrm>
          <a:off x="990600" y="4648200"/>
          <a:ext cx="3675063" cy="969963"/>
        </p:xfrm>
        <a:graphic>
          <a:graphicData uri="http://schemas.openxmlformats.org/presentationml/2006/ole">
            <p:oleObj spid="_x0000_s882690" name="Equation" r:id="rId4" imgW="2692080" imgH="711000" progId="Equation.DSMT4">
              <p:embed/>
            </p:oleObj>
          </a:graphicData>
        </a:graphic>
      </p:graphicFrame>
      <p:sp>
        <p:nvSpPr>
          <p:cNvPr id="458762" name="Text Box 10"/>
          <p:cNvSpPr txBox="1">
            <a:spLocks noChangeArrowheads="1"/>
          </p:cNvSpPr>
          <p:nvPr/>
        </p:nvSpPr>
        <p:spPr bwMode="auto">
          <a:xfrm>
            <a:off x="5791200" y="4953000"/>
            <a:ext cx="1638847" cy="400110"/>
          </a:xfrm>
          <a:prstGeom prst="rect">
            <a:avLst/>
          </a:prstGeom>
          <a:noFill/>
          <a:ln w="9525" algn="ctr">
            <a:noFill/>
            <a:miter lim="800000"/>
            <a:headEnd/>
            <a:tailEnd/>
          </a:ln>
          <a:effectLst/>
        </p:spPr>
        <p:txBody>
          <a:bodyPr wrap="none">
            <a:spAutoFit/>
          </a:bodyPr>
          <a:lstStyle/>
          <a:p>
            <a:r>
              <a:rPr lang="en-US" sz="2000" dirty="0">
                <a:solidFill>
                  <a:srgbClr val="006600"/>
                </a:solidFill>
              </a:rPr>
              <a:t>CP conserving</a:t>
            </a:r>
          </a:p>
        </p:txBody>
      </p:sp>
      <p:sp>
        <p:nvSpPr>
          <p:cNvPr id="458763" name="Text Box 11"/>
          <p:cNvSpPr txBox="1">
            <a:spLocks noChangeArrowheads="1"/>
          </p:cNvSpPr>
          <p:nvPr/>
        </p:nvSpPr>
        <p:spPr bwMode="auto">
          <a:xfrm>
            <a:off x="669925" y="5903913"/>
            <a:ext cx="3587392" cy="400110"/>
          </a:xfrm>
          <a:prstGeom prst="rect">
            <a:avLst/>
          </a:prstGeom>
          <a:noFill/>
          <a:ln w="9525" algn="ctr">
            <a:noFill/>
            <a:miter lim="800000"/>
            <a:headEnd/>
            <a:tailEnd/>
          </a:ln>
          <a:effectLst/>
        </p:spPr>
        <p:txBody>
          <a:bodyPr wrap="none">
            <a:spAutoFit/>
          </a:bodyPr>
          <a:lstStyle/>
          <a:p>
            <a:r>
              <a:rPr lang="en-US" sz="2000" dirty="0">
                <a:solidFill>
                  <a:srgbClr val="000099"/>
                </a:solidFill>
              </a:rPr>
              <a:t>Necessary</a:t>
            </a:r>
            <a:r>
              <a:rPr lang="en-US" sz="1800" dirty="0">
                <a:solidFill>
                  <a:srgbClr val="000099"/>
                </a:solidFill>
              </a:rPr>
              <a:t> </a:t>
            </a:r>
            <a:r>
              <a:rPr lang="en-US" sz="2000" dirty="0">
                <a:solidFill>
                  <a:srgbClr val="000099"/>
                </a:solidFill>
              </a:rPr>
              <a:t>criteria</a:t>
            </a:r>
            <a:r>
              <a:rPr lang="en-US" sz="1800" dirty="0">
                <a:solidFill>
                  <a:srgbClr val="000099"/>
                </a:solidFill>
              </a:rPr>
              <a:t> for</a:t>
            </a:r>
            <a:r>
              <a:rPr lang="en-US" sz="1800" dirty="0"/>
              <a:t> </a:t>
            </a:r>
            <a:r>
              <a:rPr lang="en-US" sz="1800" dirty="0">
                <a:solidFill>
                  <a:srgbClr val="FF0000"/>
                </a:solidFill>
              </a:rPr>
              <a:t>CP violation</a:t>
            </a:r>
            <a:r>
              <a:rPr lang="en-US" sz="1800" dirty="0"/>
              <a:t>:</a:t>
            </a:r>
          </a:p>
        </p:txBody>
      </p:sp>
      <p:graphicFrame>
        <p:nvGraphicFramePr>
          <p:cNvPr id="458764" name="Object 12"/>
          <p:cNvGraphicFramePr>
            <a:graphicFrameLocks noChangeAspect="1"/>
          </p:cNvGraphicFramePr>
          <p:nvPr/>
        </p:nvGraphicFramePr>
        <p:xfrm>
          <a:off x="4211453" y="5715016"/>
          <a:ext cx="4932547" cy="860409"/>
        </p:xfrm>
        <a:graphic>
          <a:graphicData uri="http://schemas.openxmlformats.org/presentationml/2006/ole">
            <p:oleObj spid="_x0000_s882691" name="Equation" r:id="rId5" imgW="2616120" imgH="457200" progId="Equation.DSMT4">
              <p:embed/>
            </p:oleObj>
          </a:graphicData>
        </a:graphic>
      </p:graphicFrame>
      <p:sp>
        <p:nvSpPr>
          <p:cNvPr id="458765" name="Line 13"/>
          <p:cNvSpPr>
            <a:spLocks noChangeShapeType="1"/>
          </p:cNvSpPr>
          <p:nvPr/>
        </p:nvSpPr>
        <p:spPr bwMode="auto">
          <a:xfrm>
            <a:off x="5105400" y="5105400"/>
            <a:ext cx="457200" cy="0"/>
          </a:xfrm>
          <a:prstGeom prst="line">
            <a:avLst/>
          </a:prstGeom>
          <a:noFill/>
          <a:ln w="9525">
            <a:solidFill>
              <a:schemeClr val="tx1"/>
            </a:solidFill>
            <a:round/>
            <a:headEnd/>
            <a:tailEnd type="triangle" w="med" len="med"/>
          </a:ln>
          <a:effectLst/>
        </p:spPr>
        <p:txBody>
          <a:bodyPr wrap="none">
            <a:spAutoFit/>
          </a:bodyPr>
          <a:lstStyle/>
          <a:p>
            <a:endParaRPr lang="nl-NL"/>
          </a:p>
        </p:txBody>
      </p:sp>
      <p:graphicFrame>
        <p:nvGraphicFramePr>
          <p:cNvPr id="458766" name="Object 14"/>
          <p:cNvGraphicFramePr>
            <a:graphicFrameLocks noChangeAspect="1"/>
          </p:cNvGraphicFramePr>
          <p:nvPr>
            <p:ph idx="1"/>
          </p:nvPr>
        </p:nvGraphicFramePr>
        <p:xfrm>
          <a:off x="5286380" y="2428868"/>
          <a:ext cx="2807773" cy="884239"/>
        </p:xfrm>
        <a:graphic>
          <a:graphicData uri="http://schemas.openxmlformats.org/presentationml/2006/ole">
            <p:oleObj spid="_x0000_s882692" name="Equation" r:id="rId6" imgW="1612800" imgH="5079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7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87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87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87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87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87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58760" grpId="0"/>
      <p:bldP spid="458762" grpId="0"/>
      <p:bldP spid="458763" grpId="0"/>
      <p:bldP spid="4587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Sept 28-29, 2005</a:t>
            </a:r>
          </a:p>
        </p:txBody>
      </p:sp>
      <p:sp>
        <p:nvSpPr>
          <p:cNvPr id="17" name="Slide Number Placeholder 5"/>
          <p:cNvSpPr>
            <a:spLocks noGrp="1"/>
          </p:cNvSpPr>
          <p:nvPr>
            <p:ph type="sldNum" sz="quarter" idx="12"/>
          </p:nvPr>
        </p:nvSpPr>
        <p:spPr/>
        <p:txBody>
          <a:bodyPr/>
          <a:lstStyle/>
          <a:p>
            <a:fld id="{590F0914-2A06-4760-97A3-D27E70290209}" type="slidenum">
              <a:rPr lang="en-US"/>
              <a:pPr/>
              <a:t>25</a:t>
            </a:fld>
            <a:endParaRPr lang="en-US"/>
          </a:p>
        </p:txBody>
      </p:sp>
      <p:sp>
        <p:nvSpPr>
          <p:cNvPr id="109585" name="Rectangle 17"/>
          <p:cNvSpPr>
            <a:spLocks noChangeArrowheads="1"/>
          </p:cNvSpPr>
          <p:nvPr/>
        </p:nvSpPr>
        <p:spPr bwMode="auto">
          <a:xfrm>
            <a:off x="609600" y="4953000"/>
            <a:ext cx="7620000" cy="1219200"/>
          </a:xfrm>
          <a:prstGeom prst="rect">
            <a:avLst/>
          </a:prstGeom>
          <a:solidFill>
            <a:srgbClr val="CCFFFF"/>
          </a:solidFill>
          <a:ln w="9525" algn="ctr">
            <a:solidFill>
              <a:schemeClr val="tx1"/>
            </a:solidFill>
            <a:miter lim="800000"/>
            <a:headEnd/>
            <a:tailEnd/>
          </a:ln>
          <a:effectLst/>
        </p:spPr>
        <p:txBody>
          <a:bodyPr anchor="ctr">
            <a:spAutoFit/>
          </a:bodyPr>
          <a:lstStyle/>
          <a:p>
            <a:endParaRPr lang="nl-NL"/>
          </a:p>
        </p:txBody>
      </p:sp>
      <p:sp>
        <p:nvSpPr>
          <p:cNvPr id="109570" name="Rectangle 2"/>
          <p:cNvSpPr>
            <a:spLocks noGrp="1" noChangeArrowheads="1"/>
          </p:cNvSpPr>
          <p:nvPr>
            <p:ph type="title"/>
          </p:nvPr>
        </p:nvSpPr>
        <p:spPr/>
        <p:txBody>
          <a:bodyPr/>
          <a:lstStyle/>
          <a:p>
            <a:r>
              <a:rPr lang="en-US"/>
              <a:t>The Amount of CP Violation</a:t>
            </a:r>
          </a:p>
        </p:txBody>
      </p:sp>
      <p:graphicFrame>
        <p:nvGraphicFramePr>
          <p:cNvPr id="109572" name="Object 4"/>
          <p:cNvGraphicFramePr>
            <a:graphicFrameLocks noChangeAspect="1"/>
          </p:cNvGraphicFramePr>
          <p:nvPr/>
        </p:nvGraphicFramePr>
        <p:xfrm>
          <a:off x="609600" y="1295400"/>
          <a:ext cx="7239000" cy="1227138"/>
        </p:xfrm>
        <a:graphic>
          <a:graphicData uri="http://schemas.openxmlformats.org/presentationml/2006/ole">
            <p:oleObj spid="_x0000_s144386" name="Equation" r:id="rId3" imgW="4343400" imgH="736560" progId="Equation.DSMT4">
              <p:embed/>
            </p:oleObj>
          </a:graphicData>
        </a:graphic>
      </p:graphicFrame>
      <p:graphicFrame>
        <p:nvGraphicFramePr>
          <p:cNvPr id="109573" name="Object 5"/>
          <p:cNvGraphicFramePr>
            <a:graphicFrameLocks noChangeAspect="1"/>
          </p:cNvGraphicFramePr>
          <p:nvPr/>
        </p:nvGraphicFramePr>
        <p:xfrm>
          <a:off x="609600" y="2667000"/>
          <a:ext cx="4495800" cy="431800"/>
        </p:xfrm>
        <a:graphic>
          <a:graphicData uri="http://schemas.openxmlformats.org/presentationml/2006/ole">
            <p:oleObj spid="_x0000_s144387" name="Equation" r:id="rId4" imgW="2641320" imgH="253800" progId="Equation.DSMT4">
              <p:embed/>
            </p:oleObj>
          </a:graphicData>
        </a:graphic>
      </p:graphicFrame>
      <p:sp>
        <p:nvSpPr>
          <p:cNvPr id="109574" name="Text Box 6"/>
          <p:cNvSpPr txBox="1">
            <a:spLocks noChangeArrowheads="1"/>
          </p:cNvSpPr>
          <p:nvPr/>
        </p:nvSpPr>
        <p:spPr bwMode="auto">
          <a:xfrm>
            <a:off x="457200" y="3657600"/>
            <a:ext cx="2825750" cy="366713"/>
          </a:xfrm>
          <a:prstGeom prst="rect">
            <a:avLst/>
          </a:prstGeom>
          <a:noFill/>
          <a:ln w="9525" algn="ctr">
            <a:noFill/>
            <a:miter lim="800000"/>
            <a:headEnd/>
            <a:tailEnd/>
          </a:ln>
          <a:effectLst/>
        </p:spPr>
        <p:txBody>
          <a:bodyPr wrap="none">
            <a:spAutoFit/>
          </a:bodyPr>
          <a:lstStyle/>
          <a:p>
            <a:r>
              <a:rPr lang="en-US" sz="1800">
                <a:solidFill>
                  <a:srgbClr val="000099"/>
                </a:solidFill>
              </a:rPr>
              <a:t>However, also required is:</a:t>
            </a:r>
          </a:p>
        </p:txBody>
      </p:sp>
      <p:graphicFrame>
        <p:nvGraphicFramePr>
          <p:cNvPr id="109576" name="Object 8"/>
          <p:cNvGraphicFramePr>
            <a:graphicFrameLocks noChangeAspect="1"/>
          </p:cNvGraphicFramePr>
          <p:nvPr/>
        </p:nvGraphicFramePr>
        <p:xfrm>
          <a:off x="1066800" y="4038600"/>
          <a:ext cx="5867400" cy="403225"/>
        </p:xfrm>
        <a:graphic>
          <a:graphicData uri="http://schemas.openxmlformats.org/presentationml/2006/ole">
            <p:oleObj spid="_x0000_s144388" name="Equation" r:id="rId5" imgW="4063680" imgH="279360" progId="Equation.DSMT4">
              <p:embed/>
            </p:oleObj>
          </a:graphicData>
        </a:graphic>
      </p:graphicFrame>
      <p:sp>
        <p:nvSpPr>
          <p:cNvPr id="109577" name="Text Box 9"/>
          <p:cNvSpPr txBox="1">
            <a:spLocks noChangeArrowheads="1"/>
          </p:cNvSpPr>
          <p:nvPr/>
        </p:nvSpPr>
        <p:spPr bwMode="auto">
          <a:xfrm>
            <a:off x="381000" y="4572000"/>
            <a:ext cx="5873750" cy="366713"/>
          </a:xfrm>
          <a:prstGeom prst="rect">
            <a:avLst/>
          </a:prstGeom>
          <a:noFill/>
          <a:ln w="9525" algn="ctr">
            <a:noFill/>
            <a:miter lim="800000"/>
            <a:headEnd/>
            <a:tailEnd/>
          </a:ln>
          <a:effectLst/>
        </p:spPr>
        <p:txBody>
          <a:bodyPr wrap="none">
            <a:spAutoFit/>
          </a:bodyPr>
          <a:lstStyle/>
          <a:p>
            <a:r>
              <a:rPr lang="en-US" sz="1800">
                <a:solidFill>
                  <a:srgbClr val="000099"/>
                </a:solidFill>
              </a:rPr>
              <a:t>All requirements for CP violation can be summarized by:</a:t>
            </a:r>
          </a:p>
        </p:txBody>
      </p:sp>
      <p:sp>
        <p:nvSpPr>
          <p:cNvPr id="109579" name="Text Box 11"/>
          <p:cNvSpPr txBox="1">
            <a:spLocks noChangeArrowheads="1"/>
          </p:cNvSpPr>
          <p:nvPr/>
        </p:nvSpPr>
        <p:spPr bwMode="auto">
          <a:xfrm>
            <a:off x="533400" y="3148013"/>
            <a:ext cx="4718050" cy="336550"/>
          </a:xfrm>
          <a:prstGeom prst="rect">
            <a:avLst/>
          </a:prstGeom>
          <a:noFill/>
          <a:ln w="9525" algn="ctr">
            <a:noFill/>
            <a:miter lim="800000"/>
            <a:headEnd/>
            <a:tailEnd/>
          </a:ln>
          <a:effectLst/>
        </p:spPr>
        <p:txBody>
          <a:bodyPr wrap="none">
            <a:spAutoFit/>
          </a:bodyPr>
          <a:lstStyle/>
          <a:p>
            <a:r>
              <a:rPr lang="en-US"/>
              <a:t>(The maximal value J might have = 1/(6</a:t>
            </a:r>
            <a:r>
              <a:rPr lang="en-US">
                <a:cs typeface="Arial" pitchFamily="34" charset="0"/>
              </a:rPr>
              <a:t>√3) ~ 0.1)</a:t>
            </a:r>
          </a:p>
        </p:txBody>
      </p:sp>
      <p:sp>
        <p:nvSpPr>
          <p:cNvPr id="109580" name="Text Box 12"/>
          <p:cNvSpPr txBox="1">
            <a:spLocks noChangeArrowheads="1"/>
          </p:cNvSpPr>
          <p:nvPr/>
        </p:nvSpPr>
        <p:spPr bwMode="auto">
          <a:xfrm>
            <a:off x="381000" y="838200"/>
            <a:ext cx="4311650" cy="366713"/>
          </a:xfrm>
          <a:prstGeom prst="rect">
            <a:avLst/>
          </a:prstGeom>
          <a:noFill/>
          <a:ln w="9525" algn="ctr">
            <a:noFill/>
            <a:miter lim="800000"/>
            <a:headEnd/>
            <a:tailEnd/>
          </a:ln>
          <a:effectLst/>
        </p:spPr>
        <p:txBody>
          <a:bodyPr wrap="none">
            <a:spAutoFit/>
          </a:bodyPr>
          <a:lstStyle/>
          <a:p>
            <a:r>
              <a:rPr lang="en-US" sz="1800">
                <a:solidFill>
                  <a:srgbClr val="000099"/>
                </a:solidFill>
              </a:rPr>
              <a:t>Using Standard Parametrization of CKM:</a:t>
            </a:r>
          </a:p>
        </p:txBody>
      </p:sp>
      <p:graphicFrame>
        <p:nvGraphicFramePr>
          <p:cNvPr id="109581" name="Object 13"/>
          <p:cNvGraphicFramePr>
            <a:graphicFrameLocks noChangeAspect="1"/>
          </p:cNvGraphicFramePr>
          <p:nvPr/>
        </p:nvGraphicFramePr>
        <p:xfrm>
          <a:off x="644525" y="5029200"/>
          <a:ext cx="7473950" cy="1155700"/>
        </p:xfrm>
        <a:graphic>
          <a:graphicData uri="http://schemas.openxmlformats.org/presentationml/2006/ole">
            <p:oleObj spid="_x0000_s144389" name="Equation" r:id="rId6" imgW="5371920" imgH="850680" progId="Equation.DSMT4">
              <p:embed/>
            </p:oleObj>
          </a:graphicData>
        </a:graphic>
      </p:graphicFrame>
      <p:sp>
        <p:nvSpPr>
          <p:cNvPr id="109582" name="Text Box 14"/>
          <p:cNvSpPr txBox="1">
            <a:spLocks noChangeArrowheads="1"/>
          </p:cNvSpPr>
          <p:nvPr/>
        </p:nvSpPr>
        <p:spPr bwMode="auto">
          <a:xfrm>
            <a:off x="1066800" y="6324600"/>
            <a:ext cx="7407275" cy="376238"/>
          </a:xfrm>
          <a:prstGeom prst="rect">
            <a:avLst/>
          </a:prstGeom>
          <a:solidFill>
            <a:srgbClr val="FFFFCC"/>
          </a:solidFill>
          <a:ln w="9525" algn="ctr">
            <a:solidFill>
              <a:schemeClr val="tx1"/>
            </a:solidFill>
            <a:miter lim="800000"/>
            <a:headEnd/>
            <a:tailEnd/>
          </a:ln>
          <a:effectLst/>
        </p:spPr>
        <p:txBody>
          <a:bodyPr wrap="none">
            <a:spAutoFit/>
          </a:bodyPr>
          <a:lstStyle/>
          <a:p>
            <a:r>
              <a:rPr lang="en-US" sz="1800">
                <a:solidFill>
                  <a:srgbClr val="990099"/>
                </a:solidFill>
              </a:rPr>
              <a:t>Is CP violation maximal?  =&gt; One has to understand the origin of mass!</a:t>
            </a:r>
          </a:p>
        </p:txBody>
      </p:sp>
      <p:sp>
        <p:nvSpPr>
          <p:cNvPr id="109584" name="Text Box 16"/>
          <p:cNvSpPr txBox="1">
            <a:spLocks noChangeArrowheads="1"/>
          </p:cNvSpPr>
          <p:nvPr/>
        </p:nvSpPr>
        <p:spPr bwMode="auto">
          <a:xfrm>
            <a:off x="5943600" y="2667000"/>
            <a:ext cx="3067050" cy="336550"/>
          </a:xfrm>
          <a:prstGeom prst="rect">
            <a:avLst/>
          </a:prstGeom>
          <a:noFill/>
          <a:ln w="9525" algn="ctr">
            <a:noFill/>
            <a:miter lim="800000"/>
            <a:headEnd/>
            <a:tailEnd/>
          </a:ln>
          <a:effectLst/>
        </p:spPr>
        <p:txBody>
          <a:bodyPr>
            <a:spAutoFit/>
          </a:bodyPr>
          <a:lstStyle/>
          <a:p>
            <a:r>
              <a:rPr lang="en-US" i="1">
                <a:latin typeface="Times New Roman" pitchFamily="18" charset="0"/>
              </a:rPr>
              <a:t>(eg.: J=Im(V</a:t>
            </a:r>
            <a:r>
              <a:rPr lang="en-US" i="1" baseline="-25000">
                <a:latin typeface="Times New Roman" pitchFamily="18" charset="0"/>
              </a:rPr>
              <a:t>us</a:t>
            </a:r>
            <a:r>
              <a:rPr lang="en-US" i="1">
                <a:latin typeface="Times New Roman" pitchFamily="18" charset="0"/>
              </a:rPr>
              <a:t> V</a:t>
            </a:r>
            <a:r>
              <a:rPr lang="en-US" i="1" baseline="-25000">
                <a:latin typeface="Times New Roman" pitchFamily="18" charset="0"/>
              </a:rPr>
              <a:t>cb</a:t>
            </a:r>
            <a:r>
              <a:rPr lang="en-US" i="1">
                <a:latin typeface="Times New Roman" pitchFamily="18" charset="0"/>
              </a:rPr>
              <a:t> V</a:t>
            </a:r>
            <a:r>
              <a:rPr lang="en-US" i="1" baseline="-25000">
                <a:latin typeface="Times New Roman" pitchFamily="18" charset="0"/>
              </a:rPr>
              <a:t>ub</a:t>
            </a:r>
            <a:r>
              <a:rPr lang="en-US" i="1" baseline="30000">
                <a:latin typeface="Times New Roman" pitchFamily="18" charset="0"/>
              </a:rPr>
              <a:t>*</a:t>
            </a:r>
            <a:r>
              <a:rPr lang="en-US" i="1">
                <a:latin typeface="Times New Roman" pitchFamily="18" charset="0"/>
              </a:rPr>
              <a:t> V</a:t>
            </a:r>
            <a:r>
              <a:rPr lang="en-US" i="1" baseline="-25000">
                <a:latin typeface="Times New Roman" pitchFamily="18" charset="0"/>
              </a:rPr>
              <a:t>cs</a:t>
            </a:r>
            <a:r>
              <a:rPr lang="en-US" i="1" baseline="30000">
                <a:latin typeface="Times New Roman" pitchFamily="18" charset="0"/>
              </a:rPr>
              <a:t>*</a:t>
            </a:r>
            <a:r>
              <a:rPr lang="en-US" i="1">
                <a:latin typeface="Times New Roman" pitchFamily="18" charset="0"/>
              </a:rPr>
              <a:t>) )</a:t>
            </a:r>
            <a:endParaRPr lang="en-US" i="1" baseline="30000">
              <a:latin typeface="Times New Roman" pitchFamily="18" charset="0"/>
            </a:endParaRPr>
          </a:p>
        </p:txBody>
      </p:sp>
      <p:pic>
        <p:nvPicPr>
          <p:cNvPr id="109586" name="Picture 18" descr="jarlskog"/>
          <p:cNvPicPr>
            <a:picLocks noChangeAspect="1" noChangeArrowheads="1"/>
          </p:cNvPicPr>
          <p:nvPr/>
        </p:nvPicPr>
        <p:blipFill>
          <a:blip r:embed="rId7" cstate="print"/>
          <a:srcRect/>
          <a:stretch>
            <a:fillRect/>
          </a:stretch>
        </p:blipFill>
        <p:spPr bwMode="auto">
          <a:xfrm>
            <a:off x="7010400" y="3276600"/>
            <a:ext cx="190500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5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5" grpId="0" animBg="1"/>
      <p:bldP spid="109574" grpId="0"/>
      <p:bldP spid="109577" grpId="0"/>
      <p:bldP spid="1095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Sept 28-29, 2005</a:t>
            </a:r>
          </a:p>
        </p:txBody>
      </p:sp>
      <p:sp>
        <p:nvSpPr>
          <p:cNvPr id="12" name="Slide Number Placeholder 5"/>
          <p:cNvSpPr>
            <a:spLocks noGrp="1"/>
          </p:cNvSpPr>
          <p:nvPr>
            <p:ph type="sldNum" sz="quarter" idx="12"/>
          </p:nvPr>
        </p:nvSpPr>
        <p:spPr/>
        <p:txBody>
          <a:bodyPr/>
          <a:lstStyle/>
          <a:p>
            <a:fld id="{30638EE8-3962-4E3F-994B-56855092B7BF}" type="slidenum">
              <a:rPr lang="en-US"/>
              <a:pPr/>
              <a:t>26</a:t>
            </a:fld>
            <a:endParaRPr lang="en-US"/>
          </a:p>
        </p:txBody>
      </p:sp>
      <p:sp>
        <p:nvSpPr>
          <p:cNvPr id="182274" name="Rectangle 2"/>
          <p:cNvSpPr>
            <a:spLocks noGrp="1" noChangeArrowheads="1"/>
          </p:cNvSpPr>
          <p:nvPr>
            <p:ph type="title"/>
          </p:nvPr>
        </p:nvSpPr>
        <p:spPr/>
        <p:txBody>
          <a:bodyPr/>
          <a:lstStyle/>
          <a:p>
            <a:r>
              <a:rPr lang="en-US"/>
              <a:t>Mass Patterns</a:t>
            </a:r>
          </a:p>
        </p:txBody>
      </p:sp>
      <p:sp>
        <p:nvSpPr>
          <p:cNvPr id="182276" name="Text Box 4"/>
          <p:cNvSpPr txBox="1">
            <a:spLocks noChangeArrowheads="1"/>
          </p:cNvSpPr>
          <p:nvPr/>
        </p:nvSpPr>
        <p:spPr bwMode="auto">
          <a:xfrm>
            <a:off x="441325" y="1176338"/>
            <a:ext cx="5957913" cy="1323439"/>
          </a:xfrm>
          <a:prstGeom prst="rect">
            <a:avLst/>
          </a:prstGeom>
          <a:noFill/>
          <a:ln w="9525" algn="ctr">
            <a:noFill/>
            <a:miter lim="800000"/>
            <a:headEnd/>
            <a:tailEnd/>
          </a:ln>
          <a:effectLst/>
        </p:spPr>
        <p:txBody>
          <a:bodyPr wrap="none">
            <a:spAutoFit/>
          </a:bodyPr>
          <a:lstStyle/>
          <a:p>
            <a:r>
              <a:rPr lang="en-US" sz="2000" dirty="0">
                <a:solidFill>
                  <a:srgbClr val="000099"/>
                </a:solidFill>
              </a:rPr>
              <a:t>Mass spectra (</a:t>
            </a:r>
            <a:r>
              <a:rPr lang="en-US" sz="2000" dirty="0">
                <a:solidFill>
                  <a:srgbClr val="000099"/>
                </a:solidFill>
                <a:latin typeface="Symbol" pitchFamily="18" charset="2"/>
              </a:rPr>
              <a:t>m</a:t>
            </a:r>
            <a:r>
              <a:rPr lang="en-US" sz="2000" dirty="0">
                <a:solidFill>
                  <a:srgbClr val="000099"/>
                </a:solidFill>
              </a:rPr>
              <a:t> = </a:t>
            </a:r>
            <a:r>
              <a:rPr lang="en-US" sz="2000" dirty="0" err="1">
                <a:solidFill>
                  <a:srgbClr val="000099"/>
                </a:solidFill>
              </a:rPr>
              <a:t>M</a:t>
            </a:r>
            <a:r>
              <a:rPr lang="en-US" sz="2000" baseline="-25000" dirty="0" err="1">
                <a:solidFill>
                  <a:srgbClr val="000099"/>
                </a:solidFill>
              </a:rPr>
              <a:t>z</a:t>
            </a:r>
            <a:r>
              <a:rPr lang="en-US" sz="2000" dirty="0">
                <a:solidFill>
                  <a:srgbClr val="000099"/>
                </a:solidFill>
              </a:rPr>
              <a:t>, MS-bar scheme)</a:t>
            </a:r>
          </a:p>
          <a:p>
            <a:endParaRPr lang="en-US" sz="2000" dirty="0"/>
          </a:p>
          <a:p>
            <a:r>
              <a:rPr lang="en-US" sz="2000" dirty="0"/>
              <a:t>m</a:t>
            </a:r>
            <a:r>
              <a:rPr lang="en-US" sz="2000" baseline="-25000" dirty="0"/>
              <a:t>u</a:t>
            </a:r>
            <a:r>
              <a:rPr lang="en-US" sz="2000" dirty="0"/>
              <a:t> ~ 1 - 3 </a:t>
            </a:r>
            <a:r>
              <a:rPr lang="en-US" sz="2000" dirty="0" err="1"/>
              <a:t>MeV</a:t>
            </a:r>
            <a:r>
              <a:rPr lang="en-US" sz="2000" dirty="0"/>
              <a:t>  ,  m</a:t>
            </a:r>
            <a:r>
              <a:rPr lang="en-US" sz="2000" baseline="-25000" dirty="0"/>
              <a:t>c</a:t>
            </a:r>
            <a:r>
              <a:rPr lang="en-US" sz="2000" dirty="0"/>
              <a:t> ~ 0.5 – 0.6 </a:t>
            </a:r>
            <a:r>
              <a:rPr lang="en-US" sz="2000" dirty="0" err="1"/>
              <a:t>GeV</a:t>
            </a:r>
            <a:r>
              <a:rPr lang="en-US" sz="2000" dirty="0"/>
              <a:t>  ,   </a:t>
            </a:r>
            <a:r>
              <a:rPr lang="en-US" sz="2000" dirty="0" err="1"/>
              <a:t>m</a:t>
            </a:r>
            <a:r>
              <a:rPr lang="en-US" sz="2000" baseline="-25000" dirty="0" err="1"/>
              <a:t>t</a:t>
            </a:r>
            <a:r>
              <a:rPr lang="en-US" sz="2000" dirty="0"/>
              <a:t> ~ 180 </a:t>
            </a:r>
            <a:r>
              <a:rPr lang="en-US" sz="2000" dirty="0" err="1"/>
              <a:t>GeV</a:t>
            </a:r>
            <a:r>
              <a:rPr lang="en-US" sz="2000" dirty="0"/>
              <a:t>     </a:t>
            </a:r>
          </a:p>
          <a:p>
            <a:r>
              <a:rPr lang="en-US" sz="2000" dirty="0" err="1"/>
              <a:t>m</a:t>
            </a:r>
            <a:r>
              <a:rPr lang="en-US" sz="2000" baseline="-25000" dirty="0" err="1"/>
              <a:t>d</a:t>
            </a:r>
            <a:r>
              <a:rPr lang="en-US" sz="2000" baseline="-25000" dirty="0"/>
              <a:t> </a:t>
            </a:r>
            <a:r>
              <a:rPr lang="en-US" sz="2000" dirty="0"/>
              <a:t>~ 2 - 5 </a:t>
            </a:r>
            <a:r>
              <a:rPr lang="en-US" sz="2000" dirty="0" err="1"/>
              <a:t>MeV</a:t>
            </a:r>
            <a:r>
              <a:rPr lang="en-US" sz="2000" dirty="0"/>
              <a:t>  ,  m</a:t>
            </a:r>
            <a:r>
              <a:rPr lang="en-US" sz="2000" baseline="-25000" dirty="0"/>
              <a:t>s </a:t>
            </a:r>
            <a:r>
              <a:rPr lang="en-US" sz="2000" dirty="0"/>
              <a:t>~ 35 – 100  </a:t>
            </a:r>
            <a:r>
              <a:rPr lang="en-US" sz="2000" dirty="0" err="1"/>
              <a:t>MeV</a:t>
            </a:r>
            <a:r>
              <a:rPr lang="en-US" sz="2000" dirty="0"/>
              <a:t>  ,   </a:t>
            </a:r>
            <a:r>
              <a:rPr lang="en-US" sz="2000" dirty="0" err="1"/>
              <a:t>m</a:t>
            </a:r>
            <a:r>
              <a:rPr lang="en-US" sz="2000" baseline="-25000" dirty="0" err="1"/>
              <a:t>b</a:t>
            </a:r>
            <a:r>
              <a:rPr lang="en-US" sz="2000" dirty="0"/>
              <a:t> ~ 2.9  </a:t>
            </a:r>
            <a:r>
              <a:rPr lang="en-US" sz="2000" dirty="0" err="1"/>
              <a:t>GeV</a:t>
            </a:r>
            <a:endParaRPr lang="en-US" sz="2000" dirty="0"/>
          </a:p>
        </p:txBody>
      </p:sp>
      <p:graphicFrame>
        <p:nvGraphicFramePr>
          <p:cNvPr id="182277" name="Object 5"/>
          <p:cNvGraphicFramePr>
            <a:graphicFrameLocks noChangeAspect="1"/>
          </p:cNvGraphicFramePr>
          <p:nvPr/>
        </p:nvGraphicFramePr>
        <p:xfrm>
          <a:off x="6858016" y="1500174"/>
          <a:ext cx="1857388" cy="1566960"/>
        </p:xfrm>
        <a:graphic>
          <a:graphicData uri="http://schemas.openxmlformats.org/presentationml/2006/ole">
            <p:oleObj spid="_x0000_s924674" name="Equation" r:id="rId3" imgW="1054080" imgH="888840" progId="Equation.DSMT4">
              <p:embed/>
            </p:oleObj>
          </a:graphicData>
        </a:graphic>
      </p:graphicFrame>
      <p:sp>
        <p:nvSpPr>
          <p:cNvPr id="182278" name="Text Box 6"/>
          <p:cNvSpPr txBox="1">
            <a:spLocks noChangeArrowheads="1"/>
          </p:cNvSpPr>
          <p:nvPr/>
        </p:nvSpPr>
        <p:spPr bwMode="auto">
          <a:xfrm>
            <a:off x="357159" y="3221180"/>
            <a:ext cx="8501122" cy="707886"/>
          </a:xfrm>
          <a:prstGeom prst="rect">
            <a:avLst/>
          </a:prstGeom>
          <a:noFill/>
          <a:ln w="9525" algn="ctr">
            <a:noFill/>
            <a:miter lim="800000"/>
            <a:headEnd/>
            <a:tailEnd/>
          </a:ln>
          <a:effectLst/>
        </p:spPr>
        <p:txBody>
          <a:bodyPr wrap="square">
            <a:spAutoFit/>
          </a:bodyPr>
          <a:lstStyle/>
          <a:p>
            <a:r>
              <a:rPr lang="en-US" sz="2000" dirty="0"/>
              <a:t>Why are neutrino’s so light? </a:t>
            </a:r>
            <a:r>
              <a:rPr lang="en-US" sz="2000" dirty="0" smtClean="0"/>
              <a:t>Is it related </a:t>
            </a:r>
            <a:r>
              <a:rPr lang="en-US" sz="2000" dirty="0"/>
              <a:t>to the fact that they are the only neutral </a:t>
            </a:r>
            <a:r>
              <a:rPr lang="en-US" sz="2000" dirty="0" smtClean="0"/>
              <a:t>fermions?  See-saw </a:t>
            </a:r>
            <a:r>
              <a:rPr lang="en-US" sz="2000" dirty="0"/>
              <a:t>mechanism?</a:t>
            </a:r>
          </a:p>
        </p:txBody>
      </p:sp>
      <p:sp>
        <p:nvSpPr>
          <p:cNvPr id="182279" name="Text Box 7"/>
          <p:cNvSpPr txBox="1">
            <a:spLocks noChangeArrowheads="1"/>
          </p:cNvSpPr>
          <p:nvPr/>
        </p:nvSpPr>
        <p:spPr bwMode="auto">
          <a:xfrm>
            <a:off x="428596" y="2643182"/>
            <a:ext cx="5857694" cy="400110"/>
          </a:xfrm>
          <a:prstGeom prst="rect">
            <a:avLst/>
          </a:prstGeom>
          <a:noFill/>
          <a:ln w="9525" algn="ctr">
            <a:noFill/>
            <a:miter lim="800000"/>
            <a:headEnd/>
            <a:tailEnd/>
          </a:ln>
          <a:effectLst/>
        </p:spPr>
        <p:txBody>
          <a:bodyPr wrap="none">
            <a:spAutoFit/>
          </a:bodyPr>
          <a:lstStyle/>
          <a:p>
            <a:r>
              <a:rPr lang="en-US" sz="2000" dirty="0"/>
              <a:t>m</a:t>
            </a:r>
            <a:r>
              <a:rPr lang="en-US" sz="2000" baseline="-25000" dirty="0"/>
              <a:t>e</a:t>
            </a:r>
            <a:r>
              <a:rPr lang="en-US" sz="2000" dirty="0"/>
              <a:t> = 0.51 </a:t>
            </a:r>
            <a:r>
              <a:rPr lang="en-US" sz="2000" dirty="0" err="1"/>
              <a:t>MeV</a:t>
            </a:r>
            <a:r>
              <a:rPr lang="en-US" sz="2000" dirty="0"/>
              <a:t>  ,  m</a:t>
            </a:r>
            <a:r>
              <a:rPr lang="en-US" sz="2000" baseline="-25000" dirty="0">
                <a:latin typeface="Symbol" pitchFamily="18" charset="2"/>
              </a:rPr>
              <a:t>m</a:t>
            </a:r>
            <a:r>
              <a:rPr lang="en-US" sz="2000" dirty="0"/>
              <a:t> = 105 </a:t>
            </a:r>
            <a:r>
              <a:rPr lang="en-US" sz="2000" dirty="0" err="1"/>
              <a:t>MeV</a:t>
            </a:r>
            <a:r>
              <a:rPr lang="en-US" sz="2000" dirty="0"/>
              <a:t>         ,   </a:t>
            </a:r>
            <a:r>
              <a:rPr lang="en-US" sz="2000" dirty="0" err="1"/>
              <a:t>m</a:t>
            </a:r>
            <a:r>
              <a:rPr lang="en-US" sz="2000" baseline="-25000" dirty="0" err="1">
                <a:latin typeface="Symbol" pitchFamily="18" charset="2"/>
              </a:rPr>
              <a:t>t</a:t>
            </a:r>
            <a:r>
              <a:rPr lang="en-US" sz="2000" dirty="0"/>
              <a:t> = 1777 </a:t>
            </a:r>
            <a:r>
              <a:rPr lang="en-US" sz="2000" dirty="0" err="1"/>
              <a:t>MeV</a:t>
            </a:r>
            <a:endParaRPr lang="en-US" sz="2000" dirty="0"/>
          </a:p>
        </p:txBody>
      </p:sp>
      <p:sp>
        <p:nvSpPr>
          <p:cNvPr id="182280" name="Rectangle 8"/>
          <p:cNvSpPr>
            <a:spLocks noGrp="1" noChangeArrowheads="1"/>
          </p:cNvSpPr>
          <p:nvPr>
            <p:ph type="body" idx="1"/>
          </p:nvPr>
        </p:nvSpPr>
        <p:spPr>
          <a:xfrm>
            <a:off x="533400" y="4098947"/>
            <a:ext cx="8229600" cy="2544763"/>
          </a:xfrm>
          <a:noFill/>
          <a:ln/>
        </p:spPr>
        <p:txBody>
          <a:bodyPr/>
          <a:lstStyle/>
          <a:p>
            <a:pPr>
              <a:lnSpc>
                <a:spcPct val="90000"/>
              </a:lnSpc>
            </a:pPr>
            <a:r>
              <a:rPr lang="en-US" sz="2400" dirty="0">
                <a:solidFill>
                  <a:srgbClr val="000099"/>
                </a:solidFill>
              </a:rPr>
              <a:t>Do you want to be famous?</a:t>
            </a:r>
          </a:p>
          <a:p>
            <a:pPr>
              <a:lnSpc>
                <a:spcPct val="90000"/>
              </a:lnSpc>
            </a:pPr>
            <a:r>
              <a:rPr lang="en-US" sz="2400" dirty="0">
                <a:solidFill>
                  <a:srgbClr val="000099"/>
                </a:solidFill>
              </a:rPr>
              <a:t>Do you want to be a king?</a:t>
            </a:r>
          </a:p>
          <a:p>
            <a:pPr>
              <a:lnSpc>
                <a:spcPct val="90000"/>
              </a:lnSpc>
            </a:pPr>
            <a:r>
              <a:rPr lang="en-US" sz="2400" dirty="0">
                <a:solidFill>
                  <a:srgbClr val="000099"/>
                </a:solidFill>
              </a:rPr>
              <a:t>Do you want more then the </a:t>
            </a:r>
            <a:r>
              <a:rPr lang="en-US" sz="2400" dirty="0" err="1">
                <a:solidFill>
                  <a:srgbClr val="000099"/>
                </a:solidFill>
              </a:rPr>
              <a:t>nobel</a:t>
            </a:r>
            <a:r>
              <a:rPr lang="en-US" sz="2400" dirty="0">
                <a:solidFill>
                  <a:srgbClr val="000099"/>
                </a:solidFill>
              </a:rPr>
              <a:t> prize?</a:t>
            </a:r>
          </a:p>
          <a:p>
            <a:pPr>
              <a:lnSpc>
                <a:spcPct val="90000"/>
              </a:lnSpc>
            </a:pPr>
            <a:endParaRPr lang="en-US" sz="2400" dirty="0">
              <a:solidFill>
                <a:srgbClr val="000099"/>
              </a:solidFill>
            </a:endParaRPr>
          </a:p>
          <a:p>
            <a:pPr>
              <a:lnSpc>
                <a:spcPct val="90000"/>
              </a:lnSpc>
              <a:buFontTx/>
              <a:buNone/>
            </a:pPr>
            <a:r>
              <a:rPr lang="en-US" sz="2400" dirty="0">
                <a:solidFill>
                  <a:srgbClr val="000099"/>
                </a:solidFill>
              </a:rPr>
              <a:t>	            - Then solve the mass Problem –</a:t>
            </a:r>
          </a:p>
          <a:p>
            <a:pPr>
              <a:lnSpc>
                <a:spcPct val="90000"/>
              </a:lnSpc>
              <a:buFontTx/>
              <a:buNone/>
            </a:pPr>
            <a:r>
              <a:rPr lang="en-US" sz="2400" dirty="0">
                <a:solidFill>
                  <a:srgbClr val="000099"/>
                </a:solidFill>
              </a:rPr>
              <a:t>	                               R.P. Feynman</a:t>
            </a:r>
          </a:p>
        </p:txBody>
      </p:sp>
      <p:sp>
        <p:nvSpPr>
          <p:cNvPr id="182281" name="Text Box 9"/>
          <p:cNvSpPr txBox="1">
            <a:spLocks noChangeArrowheads="1"/>
          </p:cNvSpPr>
          <p:nvPr/>
        </p:nvSpPr>
        <p:spPr bwMode="auto">
          <a:xfrm>
            <a:off x="6705600" y="1143000"/>
            <a:ext cx="1295424" cy="400110"/>
          </a:xfrm>
          <a:prstGeom prst="rect">
            <a:avLst/>
          </a:prstGeom>
          <a:noFill/>
          <a:ln w="9525" algn="ctr">
            <a:noFill/>
            <a:miter lim="800000"/>
            <a:headEnd/>
            <a:tailEnd/>
          </a:ln>
          <a:effectLst/>
        </p:spPr>
        <p:txBody>
          <a:bodyPr wrap="square">
            <a:spAutoFit/>
          </a:bodyPr>
          <a:lstStyle/>
          <a:p>
            <a:r>
              <a:rPr lang="en-US" sz="2000" u="sng" dirty="0">
                <a:solidFill>
                  <a:srgbClr val="990099"/>
                </a:solidFill>
              </a:rPr>
              <a:t>Observe:</a:t>
            </a:r>
          </a:p>
        </p:txBody>
      </p:sp>
      <p:pic>
        <p:nvPicPr>
          <p:cNvPr id="182282" name="Picture 10" descr="feynman"/>
          <p:cNvPicPr>
            <a:picLocks noChangeAspect="1" noChangeArrowheads="1"/>
          </p:cNvPicPr>
          <p:nvPr/>
        </p:nvPicPr>
        <p:blipFill>
          <a:blip r:embed="rId4" cstate="print"/>
          <a:srcRect/>
          <a:stretch>
            <a:fillRect/>
          </a:stretch>
        </p:blipFill>
        <p:spPr bwMode="auto">
          <a:xfrm>
            <a:off x="7239000" y="4038600"/>
            <a:ext cx="1428750" cy="20478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667000" y="3429000"/>
            <a:ext cx="3810000" cy="762000"/>
          </a:xfrm>
        </p:spPr>
        <p:txBody>
          <a:bodyPr/>
          <a:lstStyle/>
          <a:p>
            <a:pPr>
              <a:buNone/>
            </a:pPr>
            <a:r>
              <a:rPr lang="en-US" dirty="0" smtClean="0"/>
              <a:t>Additional Material</a:t>
            </a:r>
            <a:endParaRPr lang="en-US" dirty="0"/>
          </a:p>
        </p:txBody>
      </p:sp>
      <p:sp>
        <p:nvSpPr>
          <p:cNvPr id="4" name="Date Placeholder 3"/>
          <p:cNvSpPr>
            <a:spLocks noGrp="1"/>
          </p:cNvSpPr>
          <p:nvPr>
            <p:ph type="dt" sz="half" idx="10"/>
          </p:nvPr>
        </p:nvSpPr>
        <p:spPr/>
        <p:txBody>
          <a:bodyPr/>
          <a:lstStyle/>
          <a:p>
            <a:r>
              <a:rPr lang="nl-NL" smtClean="0"/>
              <a:t>18-12-2007</a:t>
            </a:r>
            <a:endParaRPr lang="nl-NL"/>
          </a:p>
        </p:txBody>
      </p:sp>
      <p:sp>
        <p:nvSpPr>
          <p:cNvPr id="5" name="Slide Number Placeholder 4"/>
          <p:cNvSpPr>
            <a:spLocks noGrp="1"/>
          </p:cNvSpPr>
          <p:nvPr>
            <p:ph type="sldNum" sz="quarter" idx="12"/>
          </p:nvPr>
        </p:nvSpPr>
        <p:spPr/>
        <p:txBody>
          <a:bodyPr/>
          <a:lstStyle/>
          <a:p>
            <a:fld id="{83875D30-BD27-4AD0-A616-23EAE89D1F94}" type="slidenum">
              <a:rPr lang="nl-NL" smtClean="0"/>
              <a:pPr/>
              <a:t>27</a:t>
            </a:fld>
            <a:endParaRPr lang="nl-N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6"/>
          <p:cNvSpPr>
            <a:spLocks noGrp="1"/>
          </p:cNvSpPr>
          <p:nvPr>
            <p:ph type="dt" sz="half" idx="10"/>
          </p:nvPr>
        </p:nvSpPr>
        <p:spPr/>
        <p:txBody>
          <a:bodyPr/>
          <a:lstStyle/>
          <a:p>
            <a:r>
              <a:rPr lang="en-US"/>
              <a:t>Sept 28-29, 2005</a:t>
            </a:r>
          </a:p>
        </p:txBody>
      </p:sp>
      <p:sp>
        <p:nvSpPr>
          <p:cNvPr id="16" name="Slide Number Placeholder 8"/>
          <p:cNvSpPr>
            <a:spLocks noGrp="1"/>
          </p:cNvSpPr>
          <p:nvPr>
            <p:ph type="sldNum" sz="quarter" idx="12"/>
          </p:nvPr>
        </p:nvSpPr>
        <p:spPr/>
        <p:txBody>
          <a:bodyPr/>
          <a:lstStyle/>
          <a:p>
            <a:fld id="{78DFAB94-6C92-451D-B6EF-601359977EE4}" type="slidenum">
              <a:rPr lang="en-US"/>
              <a:pPr/>
              <a:t>28</a:t>
            </a:fld>
            <a:endParaRPr lang="en-US"/>
          </a:p>
        </p:txBody>
      </p:sp>
      <p:sp>
        <p:nvSpPr>
          <p:cNvPr id="83979" name="Rectangle 11"/>
          <p:cNvSpPr>
            <a:spLocks noGrp="1" noChangeArrowheads="1"/>
          </p:cNvSpPr>
          <p:nvPr>
            <p:ph type="title" sz="quarter"/>
          </p:nvPr>
        </p:nvSpPr>
        <p:spPr/>
        <p:txBody>
          <a:bodyPr/>
          <a:lstStyle/>
          <a:p>
            <a:r>
              <a:rPr lang="en-US"/>
              <a:t>Lagrangian Density</a:t>
            </a:r>
          </a:p>
        </p:txBody>
      </p:sp>
      <p:graphicFrame>
        <p:nvGraphicFramePr>
          <p:cNvPr id="83974" name="Object 6"/>
          <p:cNvGraphicFramePr>
            <a:graphicFrameLocks noChangeAspect="1"/>
          </p:cNvGraphicFramePr>
          <p:nvPr>
            <p:ph sz="quarter" idx="1"/>
          </p:nvPr>
        </p:nvGraphicFramePr>
        <p:xfrm>
          <a:off x="2133600" y="1600200"/>
          <a:ext cx="4267200" cy="576263"/>
        </p:xfrm>
        <a:graphic>
          <a:graphicData uri="http://schemas.openxmlformats.org/presentationml/2006/ole">
            <p:oleObj spid="_x0000_s903170" name="Equation" r:id="rId4" imgW="2070000" imgH="279360" progId="Equation.DSMT4">
              <p:embed/>
            </p:oleObj>
          </a:graphicData>
        </a:graphic>
      </p:graphicFrame>
      <p:graphicFrame>
        <p:nvGraphicFramePr>
          <p:cNvPr id="83978" name="Object 10"/>
          <p:cNvGraphicFramePr>
            <a:graphicFrameLocks noChangeAspect="1"/>
          </p:cNvGraphicFramePr>
          <p:nvPr>
            <p:ph sz="quarter" idx="2"/>
          </p:nvPr>
        </p:nvGraphicFramePr>
        <p:xfrm>
          <a:off x="3124200" y="3657600"/>
          <a:ext cx="2362200" cy="590550"/>
        </p:xfrm>
        <a:graphic>
          <a:graphicData uri="http://schemas.openxmlformats.org/presentationml/2006/ole">
            <p:oleObj spid="_x0000_s903171" name="Equation" r:id="rId5" imgW="1117440" imgH="279360" progId="Equation.DSMT4">
              <p:embed/>
            </p:oleObj>
          </a:graphicData>
        </a:graphic>
      </p:graphicFrame>
      <p:graphicFrame>
        <p:nvGraphicFramePr>
          <p:cNvPr id="83984" name="Object 16"/>
          <p:cNvGraphicFramePr>
            <a:graphicFrameLocks noChangeAspect="1"/>
          </p:cNvGraphicFramePr>
          <p:nvPr>
            <p:ph sz="quarter" idx="3"/>
          </p:nvPr>
        </p:nvGraphicFramePr>
        <p:xfrm>
          <a:off x="2362200" y="2286000"/>
          <a:ext cx="2057400" cy="388938"/>
        </p:xfrm>
        <a:graphic>
          <a:graphicData uri="http://schemas.openxmlformats.org/presentationml/2006/ole">
            <p:oleObj spid="_x0000_s903172" name="Equation" r:id="rId6" imgW="1346040" imgH="253800" progId="Equation.DSMT4">
              <p:embed/>
            </p:oleObj>
          </a:graphicData>
        </a:graphic>
      </p:graphicFrame>
      <p:sp>
        <p:nvSpPr>
          <p:cNvPr id="83973" name="Text Box 5"/>
          <p:cNvSpPr txBox="1">
            <a:spLocks noChangeArrowheads="1"/>
          </p:cNvSpPr>
          <p:nvPr/>
        </p:nvSpPr>
        <p:spPr bwMode="auto">
          <a:xfrm>
            <a:off x="1447800" y="1143000"/>
            <a:ext cx="5503301" cy="400110"/>
          </a:xfrm>
          <a:prstGeom prst="rect">
            <a:avLst/>
          </a:prstGeom>
          <a:noFill/>
          <a:ln w="9525" algn="ctr">
            <a:noFill/>
            <a:miter lim="800000"/>
            <a:headEnd/>
            <a:tailEnd/>
          </a:ln>
          <a:effectLst/>
        </p:spPr>
        <p:txBody>
          <a:bodyPr wrap="none">
            <a:spAutoFit/>
          </a:bodyPr>
          <a:lstStyle/>
          <a:p>
            <a:r>
              <a:rPr lang="en-US" sz="2000" dirty="0"/>
              <a:t>Local field theories work with </a:t>
            </a:r>
            <a:r>
              <a:rPr lang="en-US" sz="2000" dirty="0" err="1"/>
              <a:t>Lagrangian</a:t>
            </a:r>
            <a:r>
              <a:rPr lang="en-US" sz="2000" dirty="0"/>
              <a:t> densities:</a:t>
            </a:r>
          </a:p>
        </p:txBody>
      </p:sp>
      <p:sp>
        <p:nvSpPr>
          <p:cNvPr id="83977" name="Text Box 9"/>
          <p:cNvSpPr txBox="1">
            <a:spLocks noChangeArrowheads="1"/>
          </p:cNvSpPr>
          <p:nvPr/>
        </p:nvSpPr>
        <p:spPr bwMode="auto">
          <a:xfrm>
            <a:off x="990600" y="3048000"/>
            <a:ext cx="7391703" cy="400110"/>
          </a:xfrm>
          <a:prstGeom prst="rect">
            <a:avLst/>
          </a:prstGeom>
          <a:noFill/>
          <a:ln w="9525" algn="ctr">
            <a:noFill/>
            <a:miter lim="800000"/>
            <a:headEnd/>
            <a:tailEnd/>
          </a:ln>
          <a:effectLst/>
        </p:spPr>
        <p:txBody>
          <a:bodyPr wrap="none">
            <a:spAutoFit/>
          </a:bodyPr>
          <a:lstStyle/>
          <a:p>
            <a:r>
              <a:rPr lang="en-US" sz="2000" dirty="0"/>
              <a:t>The fundamental quantity, when discussing symmetries is the Action:</a:t>
            </a:r>
          </a:p>
        </p:txBody>
      </p:sp>
      <p:sp>
        <p:nvSpPr>
          <p:cNvPr id="83981" name="Text Box 13"/>
          <p:cNvSpPr txBox="1">
            <a:spLocks noChangeArrowheads="1"/>
          </p:cNvSpPr>
          <p:nvPr/>
        </p:nvSpPr>
        <p:spPr bwMode="auto">
          <a:xfrm>
            <a:off x="1066800" y="4507064"/>
            <a:ext cx="6873875" cy="707886"/>
          </a:xfrm>
          <a:prstGeom prst="rect">
            <a:avLst/>
          </a:prstGeom>
          <a:noFill/>
          <a:ln w="9525" algn="ctr">
            <a:noFill/>
            <a:miter lim="800000"/>
            <a:headEnd/>
            <a:tailEnd/>
          </a:ln>
          <a:effectLst/>
        </p:spPr>
        <p:txBody>
          <a:bodyPr>
            <a:spAutoFit/>
          </a:bodyPr>
          <a:lstStyle/>
          <a:p>
            <a:r>
              <a:rPr lang="en-US" sz="2000" dirty="0"/>
              <a:t>If the action </a:t>
            </a:r>
            <a:r>
              <a:rPr lang="en-US" sz="2000" dirty="0">
                <a:solidFill>
                  <a:srgbClr val="0000FF"/>
                </a:solidFill>
              </a:rPr>
              <a:t>is</a:t>
            </a:r>
            <a:r>
              <a:rPr lang="en-US" sz="2000" dirty="0"/>
              <a:t> (</a:t>
            </a:r>
            <a:r>
              <a:rPr lang="en-US" sz="2000" dirty="0">
                <a:solidFill>
                  <a:srgbClr val="FF0000"/>
                </a:solidFill>
              </a:rPr>
              <a:t>is not</a:t>
            </a:r>
            <a:r>
              <a:rPr lang="en-US" sz="2000" dirty="0"/>
              <a:t>) invariant under a symmetry operation then the symmetry in question is a </a:t>
            </a:r>
            <a:r>
              <a:rPr lang="en-US" sz="2000" dirty="0">
                <a:solidFill>
                  <a:srgbClr val="0000FF"/>
                </a:solidFill>
              </a:rPr>
              <a:t>good</a:t>
            </a:r>
            <a:r>
              <a:rPr lang="en-US" sz="2000" dirty="0"/>
              <a:t> (</a:t>
            </a:r>
            <a:r>
              <a:rPr lang="en-US" sz="2000" dirty="0">
                <a:solidFill>
                  <a:srgbClr val="FF0000"/>
                </a:solidFill>
              </a:rPr>
              <a:t>broken</a:t>
            </a:r>
            <a:r>
              <a:rPr lang="en-US" sz="2000" dirty="0"/>
              <a:t>) one</a:t>
            </a:r>
          </a:p>
        </p:txBody>
      </p:sp>
      <p:sp>
        <p:nvSpPr>
          <p:cNvPr id="83982" name="Text Box 14"/>
          <p:cNvSpPr txBox="1">
            <a:spLocks noChangeArrowheads="1"/>
          </p:cNvSpPr>
          <p:nvPr/>
        </p:nvSpPr>
        <p:spPr bwMode="auto">
          <a:xfrm>
            <a:off x="642910" y="5643578"/>
            <a:ext cx="7501541" cy="400110"/>
          </a:xfrm>
          <a:prstGeom prst="rect">
            <a:avLst/>
          </a:prstGeom>
          <a:noFill/>
          <a:ln w="9525" algn="ctr">
            <a:noFill/>
            <a:miter lim="800000"/>
            <a:headEnd/>
            <a:tailEnd/>
          </a:ln>
          <a:effectLst/>
        </p:spPr>
        <p:txBody>
          <a:bodyPr wrap="none">
            <a:spAutoFit/>
          </a:bodyPr>
          <a:lstStyle/>
          <a:p>
            <a:r>
              <a:rPr lang="en-US" sz="2000" dirty="0"/>
              <a:t>=&gt; </a:t>
            </a:r>
            <a:r>
              <a:rPr lang="en-US" sz="2000" dirty="0" err="1"/>
              <a:t>Unitarity</a:t>
            </a:r>
            <a:r>
              <a:rPr lang="en-US" sz="2000" dirty="0"/>
              <a:t> of the interaction requires the </a:t>
            </a:r>
            <a:r>
              <a:rPr lang="en-US" sz="2000" dirty="0" err="1"/>
              <a:t>Lagrangian</a:t>
            </a:r>
            <a:r>
              <a:rPr lang="en-US" sz="2000" dirty="0"/>
              <a:t> to be </a:t>
            </a:r>
            <a:r>
              <a:rPr lang="en-US" sz="2000" dirty="0" err="1">
                <a:solidFill>
                  <a:srgbClr val="008000"/>
                </a:solidFill>
              </a:rPr>
              <a:t>Hermitian</a:t>
            </a:r>
            <a:endParaRPr lang="en-US" sz="2000" dirty="0">
              <a:solidFill>
                <a:srgbClr val="008000"/>
              </a:solidFill>
            </a:endParaRPr>
          </a:p>
        </p:txBody>
      </p:sp>
      <p:sp>
        <p:nvSpPr>
          <p:cNvPr id="83983" name="Text Box 15"/>
          <p:cNvSpPr txBox="1">
            <a:spLocks noChangeArrowheads="1"/>
          </p:cNvSpPr>
          <p:nvPr/>
        </p:nvSpPr>
        <p:spPr bwMode="auto">
          <a:xfrm>
            <a:off x="1752600" y="2286000"/>
            <a:ext cx="4768293" cy="400110"/>
          </a:xfrm>
          <a:prstGeom prst="rect">
            <a:avLst/>
          </a:prstGeom>
          <a:noFill/>
          <a:ln w="9525" algn="ctr">
            <a:noFill/>
            <a:miter lim="800000"/>
            <a:headEnd/>
            <a:tailEnd/>
          </a:ln>
          <a:effectLst/>
        </p:spPr>
        <p:txBody>
          <a:bodyPr wrap="none">
            <a:spAutoFit/>
          </a:bodyPr>
          <a:lstStyle/>
          <a:p>
            <a:r>
              <a:rPr lang="en-US" sz="2000" dirty="0"/>
              <a:t>with                      </a:t>
            </a:r>
            <a:r>
              <a:rPr lang="en-US" sz="2000" dirty="0" smtClean="0"/>
              <a:t>                the fields </a:t>
            </a:r>
            <a:r>
              <a:rPr lang="en-US" sz="2000" dirty="0"/>
              <a:t>taken at </a:t>
            </a:r>
          </a:p>
        </p:txBody>
      </p:sp>
      <p:graphicFrame>
        <p:nvGraphicFramePr>
          <p:cNvPr id="83986" name="Object 18"/>
          <p:cNvGraphicFramePr>
            <a:graphicFrameLocks noChangeAspect="1"/>
          </p:cNvGraphicFramePr>
          <p:nvPr>
            <p:ph sz="quarter" idx="4"/>
          </p:nvPr>
        </p:nvGraphicFramePr>
        <p:xfrm>
          <a:off x="6429388" y="2308220"/>
          <a:ext cx="428628" cy="406400"/>
        </p:xfrm>
        <a:graphic>
          <a:graphicData uri="http://schemas.openxmlformats.org/presentationml/2006/ole">
            <p:oleObj spid="_x0000_s903173" name="Equation" r:id="rId7" imgW="228600" imgH="203040" progId="Equation.DSMT4">
              <p:embed/>
            </p:oleObj>
          </a:graphicData>
        </a:graphic>
      </p:graphicFrame>
      <p:pic>
        <p:nvPicPr>
          <p:cNvPr id="83988" name="Picture 20" descr="lagrange"/>
          <p:cNvPicPr>
            <a:picLocks noChangeAspect="1" noChangeArrowheads="1"/>
          </p:cNvPicPr>
          <p:nvPr/>
        </p:nvPicPr>
        <p:blipFill>
          <a:blip r:embed="rId8" cstate="print"/>
          <a:srcRect/>
          <a:stretch>
            <a:fillRect/>
          </a:stretch>
        </p:blipFill>
        <p:spPr bwMode="auto">
          <a:xfrm>
            <a:off x="7135813" y="76200"/>
            <a:ext cx="1882775" cy="2286000"/>
          </a:xfrm>
          <a:prstGeom prst="rect">
            <a:avLst/>
          </a:prstGeom>
          <a:noFill/>
        </p:spPr>
      </p:pic>
      <p:graphicFrame>
        <p:nvGraphicFramePr>
          <p:cNvPr id="83989" name="Object 21"/>
          <p:cNvGraphicFramePr>
            <a:graphicFrameLocks noChangeAspect="1"/>
          </p:cNvGraphicFramePr>
          <p:nvPr/>
        </p:nvGraphicFramePr>
        <p:xfrm>
          <a:off x="3319462" y="6127750"/>
          <a:ext cx="1539721" cy="444522"/>
        </p:xfrm>
        <a:graphic>
          <a:graphicData uri="http://schemas.openxmlformats.org/presentationml/2006/ole">
            <p:oleObj spid="_x0000_s903174" name="Equation" r:id="rId9" imgW="876240" imgH="25380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5"/>
          <p:cNvSpPr>
            <a:spLocks noGrp="1"/>
          </p:cNvSpPr>
          <p:nvPr>
            <p:ph type="dt" sz="half" idx="10"/>
          </p:nvPr>
        </p:nvSpPr>
        <p:spPr/>
        <p:txBody>
          <a:bodyPr/>
          <a:lstStyle/>
          <a:p>
            <a:r>
              <a:rPr lang="en-US"/>
              <a:t>Sept 28-29, 2005</a:t>
            </a:r>
          </a:p>
        </p:txBody>
      </p:sp>
      <p:sp>
        <p:nvSpPr>
          <p:cNvPr id="21" name="Slide Number Placeholder 7"/>
          <p:cNvSpPr>
            <a:spLocks noGrp="1"/>
          </p:cNvSpPr>
          <p:nvPr>
            <p:ph type="sldNum" sz="quarter" idx="12"/>
          </p:nvPr>
        </p:nvSpPr>
        <p:spPr/>
        <p:txBody>
          <a:bodyPr/>
          <a:lstStyle/>
          <a:p>
            <a:fld id="{3AF598D1-FFD5-4260-81E3-58DE62AED2FC}" type="slidenum">
              <a:rPr lang="en-US"/>
              <a:pPr/>
              <a:t>29</a:t>
            </a:fld>
            <a:endParaRPr lang="en-US"/>
          </a:p>
        </p:txBody>
      </p:sp>
      <p:sp>
        <p:nvSpPr>
          <p:cNvPr id="80898" name="Rectangle 2"/>
          <p:cNvSpPr>
            <a:spLocks noGrp="1" noChangeArrowheads="1"/>
          </p:cNvSpPr>
          <p:nvPr>
            <p:ph type="title"/>
          </p:nvPr>
        </p:nvSpPr>
        <p:spPr/>
        <p:txBody>
          <a:bodyPr/>
          <a:lstStyle/>
          <a:p>
            <a:r>
              <a:rPr lang="en-US"/>
              <a:t>Structure of a Lagrangian</a:t>
            </a:r>
          </a:p>
        </p:txBody>
      </p:sp>
      <p:graphicFrame>
        <p:nvGraphicFramePr>
          <p:cNvPr id="80902" name="Object 6"/>
          <p:cNvGraphicFramePr>
            <a:graphicFrameLocks noChangeAspect="1"/>
          </p:cNvGraphicFramePr>
          <p:nvPr>
            <p:ph sz="half" idx="1"/>
          </p:nvPr>
        </p:nvGraphicFramePr>
        <p:xfrm>
          <a:off x="762000" y="3886200"/>
          <a:ext cx="5867400" cy="1541463"/>
        </p:xfrm>
        <a:graphic>
          <a:graphicData uri="http://schemas.openxmlformats.org/presentationml/2006/ole">
            <p:oleObj spid="_x0000_s905218" name="Equation" r:id="rId4" imgW="3479760" imgH="914400" progId="Equation.DSMT4">
              <p:embed/>
            </p:oleObj>
          </a:graphicData>
        </a:graphic>
      </p:graphicFrame>
      <p:graphicFrame>
        <p:nvGraphicFramePr>
          <p:cNvPr id="80916" name="Object 20"/>
          <p:cNvGraphicFramePr>
            <a:graphicFrameLocks noChangeAspect="1"/>
          </p:cNvGraphicFramePr>
          <p:nvPr>
            <p:ph sz="quarter" idx="2"/>
          </p:nvPr>
        </p:nvGraphicFramePr>
        <p:xfrm>
          <a:off x="6858000" y="2303463"/>
          <a:ext cx="1701800" cy="396875"/>
        </p:xfrm>
        <a:graphic>
          <a:graphicData uri="http://schemas.openxmlformats.org/presentationml/2006/ole">
            <p:oleObj spid="_x0000_s905219" name="Equation" r:id="rId5" imgW="1091880" imgH="253800" progId="Equation.DSMT4">
              <p:embed/>
            </p:oleObj>
          </a:graphicData>
        </a:graphic>
      </p:graphicFrame>
      <p:sp>
        <p:nvSpPr>
          <p:cNvPr id="80900" name="Text Box 4"/>
          <p:cNvSpPr txBox="1">
            <a:spLocks noChangeArrowheads="1"/>
          </p:cNvSpPr>
          <p:nvPr/>
        </p:nvSpPr>
        <p:spPr bwMode="auto">
          <a:xfrm>
            <a:off x="228600" y="2919413"/>
            <a:ext cx="5257800" cy="825500"/>
          </a:xfrm>
          <a:prstGeom prst="rect">
            <a:avLst/>
          </a:prstGeom>
          <a:noFill/>
          <a:ln w="9525" algn="ctr">
            <a:noFill/>
            <a:miter lim="800000"/>
            <a:headEnd/>
            <a:tailEnd/>
          </a:ln>
          <a:effectLst/>
        </p:spPr>
        <p:txBody>
          <a:bodyPr>
            <a:spAutoFit/>
          </a:bodyPr>
          <a:lstStyle/>
          <a:p>
            <a:r>
              <a:rPr lang="en-US" u="sng" dirty="0"/>
              <a:t>Example:</a:t>
            </a:r>
          </a:p>
          <a:p>
            <a:r>
              <a:rPr lang="en-US" dirty="0"/>
              <a:t>Consider a spin-1/2 (Dirac) particle (“nucleon”) interacting with a spin-0 (Scalar) object (“meson”)</a:t>
            </a:r>
          </a:p>
        </p:txBody>
      </p:sp>
      <p:sp>
        <p:nvSpPr>
          <p:cNvPr id="80904" name="Line 8"/>
          <p:cNvSpPr>
            <a:spLocks noChangeShapeType="1"/>
          </p:cNvSpPr>
          <p:nvPr/>
        </p:nvSpPr>
        <p:spPr bwMode="auto">
          <a:xfrm flipH="1">
            <a:off x="6705600" y="3810000"/>
            <a:ext cx="609600" cy="228600"/>
          </a:xfrm>
          <a:prstGeom prst="line">
            <a:avLst/>
          </a:prstGeom>
          <a:noFill/>
          <a:ln w="9525">
            <a:solidFill>
              <a:schemeClr val="tx1"/>
            </a:solidFill>
            <a:round/>
            <a:headEnd/>
            <a:tailEnd type="triangle" w="med" len="med"/>
          </a:ln>
          <a:effectLst/>
        </p:spPr>
        <p:txBody>
          <a:bodyPr wrap="none">
            <a:spAutoFit/>
          </a:bodyPr>
          <a:lstStyle/>
          <a:p>
            <a:endParaRPr lang="nl-NL"/>
          </a:p>
        </p:txBody>
      </p:sp>
      <p:sp>
        <p:nvSpPr>
          <p:cNvPr id="80908" name="Line 12"/>
          <p:cNvSpPr>
            <a:spLocks noChangeShapeType="1"/>
          </p:cNvSpPr>
          <p:nvPr/>
        </p:nvSpPr>
        <p:spPr bwMode="auto">
          <a:xfrm flipH="1">
            <a:off x="6400800" y="4648200"/>
            <a:ext cx="762000" cy="0"/>
          </a:xfrm>
          <a:prstGeom prst="line">
            <a:avLst/>
          </a:prstGeom>
          <a:noFill/>
          <a:ln w="9525">
            <a:solidFill>
              <a:schemeClr val="tx1"/>
            </a:solidFill>
            <a:round/>
            <a:headEnd/>
            <a:tailEnd type="triangle" w="med" len="med"/>
          </a:ln>
          <a:effectLst/>
        </p:spPr>
        <p:txBody>
          <a:bodyPr>
            <a:spAutoFit/>
          </a:bodyPr>
          <a:lstStyle/>
          <a:p>
            <a:endParaRPr lang="nl-NL"/>
          </a:p>
        </p:txBody>
      </p:sp>
      <p:sp>
        <p:nvSpPr>
          <p:cNvPr id="80909" name="Line 13"/>
          <p:cNvSpPr>
            <a:spLocks noChangeShapeType="1"/>
          </p:cNvSpPr>
          <p:nvPr/>
        </p:nvSpPr>
        <p:spPr bwMode="auto">
          <a:xfrm flipH="1" flipV="1">
            <a:off x="5715000" y="5257800"/>
            <a:ext cx="914400" cy="152400"/>
          </a:xfrm>
          <a:prstGeom prst="line">
            <a:avLst/>
          </a:prstGeom>
          <a:noFill/>
          <a:ln w="9525">
            <a:solidFill>
              <a:schemeClr val="tx1"/>
            </a:solidFill>
            <a:round/>
            <a:headEnd/>
            <a:tailEnd type="triangle" w="med" len="med"/>
          </a:ln>
          <a:effectLst/>
        </p:spPr>
        <p:txBody>
          <a:bodyPr>
            <a:spAutoFit/>
          </a:bodyPr>
          <a:lstStyle/>
          <a:p>
            <a:endParaRPr lang="nl-NL"/>
          </a:p>
        </p:txBody>
      </p:sp>
      <p:sp>
        <p:nvSpPr>
          <p:cNvPr id="80910" name="Text Box 14"/>
          <p:cNvSpPr txBox="1">
            <a:spLocks noChangeArrowheads="1"/>
          </p:cNvSpPr>
          <p:nvPr/>
        </p:nvSpPr>
        <p:spPr bwMode="auto">
          <a:xfrm>
            <a:off x="7239000" y="4495800"/>
            <a:ext cx="1389739" cy="307777"/>
          </a:xfrm>
          <a:prstGeom prst="rect">
            <a:avLst/>
          </a:prstGeom>
          <a:solidFill>
            <a:srgbClr val="CCFFFF"/>
          </a:solidFill>
          <a:ln w="12700" algn="ctr">
            <a:solidFill>
              <a:schemeClr val="tx1"/>
            </a:solidFill>
            <a:miter lim="800000"/>
            <a:headEnd/>
            <a:tailEnd/>
          </a:ln>
          <a:effectLst/>
        </p:spPr>
        <p:txBody>
          <a:bodyPr wrap="none">
            <a:spAutoFit/>
          </a:bodyPr>
          <a:lstStyle/>
          <a:p>
            <a:r>
              <a:rPr lang="en-US" sz="1400"/>
              <a:t>Meson potential</a:t>
            </a:r>
          </a:p>
        </p:txBody>
      </p:sp>
      <p:sp>
        <p:nvSpPr>
          <p:cNvPr id="80911" name="Text Box 15"/>
          <p:cNvSpPr txBox="1">
            <a:spLocks noChangeArrowheads="1"/>
          </p:cNvSpPr>
          <p:nvPr/>
        </p:nvSpPr>
        <p:spPr bwMode="auto">
          <a:xfrm>
            <a:off x="7391400" y="3657600"/>
            <a:ext cx="1152880" cy="307777"/>
          </a:xfrm>
          <a:prstGeom prst="rect">
            <a:avLst/>
          </a:prstGeom>
          <a:solidFill>
            <a:srgbClr val="CCFFFF"/>
          </a:solidFill>
          <a:ln w="12700" algn="ctr">
            <a:solidFill>
              <a:schemeClr val="tx1"/>
            </a:solidFill>
            <a:miter lim="800000"/>
            <a:headEnd/>
            <a:tailEnd/>
          </a:ln>
          <a:effectLst/>
        </p:spPr>
        <p:txBody>
          <a:bodyPr wrap="none">
            <a:spAutoFit/>
          </a:bodyPr>
          <a:lstStyle/>
          <a:p>
            <a:r>
              <a:rPr lang="en-US" sz="1400" dirty="0"/>
              <a:t>Nucleon field</a:t>
            </a:r>
          </a:p>
        </p:txBody>
      </p:sp>
      <p:sp>
        <p:nvSpPr>
          <p:cNvPr id="80912" name="Text Box 16"/>
          <p:cNvSpPr txBox="1">
            <a:spLocks noChangeArrowheads="1"/>
          </p:cNvSpPr>
          <p:nvPr/>
        </p:nvSpPr>
        <p:spPr bwMode="auto">
          <a:xfrm>
            <a:off x="6705600" y="5257800"/>
            <a:ext cx="2288575" cy="307777"/>
          </a:xfrm>
          <a:prstGeom prst="rect">
            <a:avLst/>
          </a:prstGeom>
          <a:solidFill>
            <a:srgbClr val="CCFFFF"/>
          </a:solidFill>
          <a:ln w="12700" algn="ctr">
            <a:solidFill>
              <a:schemeClr val="tx1"/>
            </a:solidFill>
            <a:miter lim="800000"/>
            <a:headEnd/>
            <a:tailEnd/>
          </a:ln>
          <a:effectLst/>
        </p:spPr>
        <p:txBody>
          <a:bodyPr wrap="none">
            <a:spAutoFit/>
          </a:bodyPr>
          <a:lstStyle/>
          <a:p>
            <a:r>
              <a:rPr lang="en-US" sz="1400"/>
              <a:t>Nucleon – meson interaction</a:t>
            </a:r>
          </a:p>
        </p:txBody>
      </p:sp>
      <p:sp>
        <p:nvSpPr>
          <p:cNvPr id="80914" name="Text Box 18"/>
          <p:cNvSpPr txBox="1">
            <a:spLocks noChangeArrowheads="1"/>
          </p:cNvSpPr>
          <p:nvPr/>
        </p:nvSpPr>
        <p:spPr bwMode="auto">
          <a:xfrm>
            <a:off x="457200" y="990600"/>
            <a:ext cx="7758138" cy="2031325"/>
          </a:xfrm>
          <a:prstGeom prst="rect">
            <a:avLst/>
          </a:prstGeom>
          <a:noFill/>
          <a:ln w="9525" algn="ctr">
            <a:noFill/>
            <a:miter lim="800000"/>
            <a:headEnd/>
            <a:tailEnd/>
          </a:ln>
          <a:effectLst/>
        </p:spPr>
        <p:txBody>
          <a:bodyPr wrap="square">
            <a:spAutoFit/>
          </a:bodyPr>
          <a:lstStyle/>
          <a:p>
            <a:r>
              <a:rPr lang="en-US" i="1" u="sng" dirty="0"/>
              <a:t>Lorentz</a:t>
            </a:r>
            <a:r>
              <a:rPr lang="en-US" dirty="0"/>
              <a:t> structure: </a:t>
            </a:r>
            <a:r>
              <a:rPr lang="en-US" dirty="0" smtClean="0"/>
              <a:t>interactions can be implemented </a:t>
            </a:r>
            <a:r>
              <a:rPr lang="en-US" dirty="0"/>
              <a:t>using combinations of:</a:t>
            </a:r>
          </a:p>
          <a:p>
            <a:r>
              <a:rPr lang="en-US" dirty="0"/>
              <a:t>S:   Scalar </a:t>
            </a:r>
            <a:r>
              <a:rPr lang="en-US" dirty="0" smtClean="0"/>
              <a:t>currents                   :  </a:t>
            </a:r>
            <a:r>
              <a:rPr lang="en-US" i="1" dirty="0">
                <a:latin typeface="Times New Roman" pitchFamily="18" charset="0"/>
              </a:rPr>
              <a:t>1</a:t>
            </a:r>
          </a:p>
          <a:p>
            <a:r>
              <a:rPr lang="en-US" dirty="0"/>
              <a:t>P:   </a:t>
            </a:r>
            <a:r>
              <a:rPr lang="en-US" dirty="0" err="1"/>
              <a:t>Pseudoscalar</a:t>
            </a:r>
            <a:r>
              <a:rPr lang="en-US" dirty="0"/>
              <a:t> </a:t>
            </a:r>
            <a:r>
              <a:rPr lang="en-US" dirty="0" smtClean="0"/>
              <a:t>currents      </a:t>
            </a:r>
            <a:r>
              <a:rPr lang="en-US" dirty="0"/>
              <a:t>:  </a:t>
            </a:r>
            <a:r>
              <a:rPr lang="en-US" dirty="0">
                <a:latin typeface="Symbol" pitchFamily="18" charset="2"/>
              </a:rPr>
              <a:t>g</a:t>
            </a:r>
            <a:r>
              <a:rPr lang="en-US" i="1" baseline="-25000" dirty="0">
                <a:latin typeface="Times New Roman" pitchFamily="18" charset="0"/>
              </a:rPr>
              <a:t>5</a:t>
            </a:r>
          </a:p>
          <a:p>
            <a:r>
              <a:rPr lang="en-US" dirty="0"/>
              <a:t>V:   Vector </a:t>
            </a:r>
            <a:r>
              <a:rPr lang="en-US" dirty="0" smtClean="0"/>
              <a:t>currents                  </a:t>
            </a:r>
            <a:r>
              <a:rPr lang="en-US" dirty="0"/>
              <a:t>:  </a:t>
            </a:r>
            <a:r>
              <a:rPr lang="en-US" dirty="0">
                <a:latin typeface="Symbol" pitchFamily="18" charset="2"/>
              </a:rPr>
              <a:t>g</a:t>
            </a:r>
            <a:r>
              <a:rPr lang="en-US" i="1" baseline="-25000" dirty="0">
                <a:latin typeface="Symbol" pitchFamily="18" charset="2"/>
              </a:rPr>
              <a:t>m</a:t>
            </a:r>
          </a:p>
          <a:p>
            <a:r>
              <a:rPr lang="en-US" dirty="0"/>
              <a:t>A:   Axial vector </a:t>
            </a:r>
            <a:r>
              <a:rPr lang="en-US" dirty="0" smtClean="0"/>
              <a:t>currents        </a:t>
            </a:r>
            <a:r>
              <a:rPr lang="en-US" dirty="0"/>
              <a:t>:  </a:t>
            </a:r>
            <a:r>
              <a:rPr lang="en-US" dirty="0">
                <a:latin typeface="Symbol" pitchFamily="18" charset="2"/>
              </a:rPr>
              <a:t>g</a:t>
            </a:r>
            <a:r>
              <a:rPr lang="en-US" baseline="-25000" dirty="0">
                <a:latin typeface="Symbol" pitchFamily="18" charset="2"/>
              </a:rPr>
              <a:t>m</a:t>
            </a:r>
            <a:r>
              <a:rPr lang="en-US" dirty="0">
                <a:latin typeface="Symbol" pitchFamily="18" charset="2"/>
              </a:rPr>
              <a:t>g</a:t>
            </a:r>
            <a:r>
              <a:rPr lang="en-US" i="1" baseline="-25000" dirty="0">
                <a:latin typeface="Times New Roman" pitchFamily="18" charset="0"/>
              </a:rPr>
              <a:t>5</a:t>
            </a:r>
          </a:p>
          <a:p>
            <a:r>
              <a:rPr lang="en-US" dirty="0"/>
              <a:t>T:   Tensor </a:t>
            </a:r>
            <a:r>
              <a:rPr lang="en-US" dirty="0" smtClean="0"/>
              <a:t>currents                  </a:t>
            </a:r>
            <a:r>
              <a:rPr lang="en-US" dirty="0"/>
              <a:t>: </a:t>
            </a:r>
            <a:r>
              <a:rPr lang="en-US" baseline="-25000" dirty="0">
                <a:latin typeface="Symbol" pitchFamily="18" charset="2"/>
              </a:rPr>
              <a:t> </a:t>
            </a:r>
            <a:r>
              <a:rPr lang="en-US" dirty="0" err="1">
                <a:latin typeface="Symbol" pitchFamily="18" charset="2"/>
              </a:rPr>
              <a:t>s</a:t>
            </a:r>
            <a:r>
              <a:rPr lang="en-US" baseline="-25000" dirty="0" err="1">
                <a:latin typeface="Symbol" pitchFamily="18" charset="2"/>
              </a:rPr>
              <a:t>mn</a:t>
            </a:r>
            <a:endParaRPr lang="en-US" baseline="-25000" dirty="0">
              <a:latin typeface="Symbol" pitchFamily="18" charset="2"/>
            </a:endParaRPr>
          </a:p>
          <a:p>
            <a:endParaRPr lang="en-US" dirty="0"/>
          </a:p>
        </p:txBody>
      </p:sp>
      <p:sp>
        <p:nvSpPr>
          <p:cNvPr id="80915" name="Text Box 19"/>
          <p:cNvSpPr txBox="1">
            <a:spLocks noChangeArrowheads="1"/>
          </p:cNvSpPr>
          <p:nvPr/>
        </p:nvSpPr>
        <p:spPr bwMode="auto">
          <a:xfrm>
            <a:off x="5257800" y="2362200"/>
            <a:ext cx="1524000" cy="336550"/>
          </a:xfrm>
          <a:prstGeom prst="rect">
            <a:avLst/>
          </a:prstGeom>
          <a:noFill/>
          <a:ln w="9525">
            <a:noFill/>
            <a:miter lim="800000"/>
            <a:headEnd/>
            <a:tailEnd/>
          </a:ln>
          <a:effectLst/>
        </p:spPr>
        <p:txBody>
          <a:bodyPr>
            <a:spAutoFit/>
          </a:bodyPr>
          <a:lstStyle/>
          <a:p>
            <a:r>
              <a:rPr lang="en-US" dirty="0"/>
              <a:t>Dirac field </a:t>
            </a:r>
            <a:r>
              <a:rPr lang="en-US" i="1" dirty="0">
                <a:latin typeface="Symbol" pitchFamily="18" charset="2"/>
                <a:sym typeface="Symbol" pitchFamily="18" charset="2"/>
              </a:rPr>
              <a:t> :</a:t>
            </a:r>
            <a:r>
              <a:rPr lang="en-US" dirty="0">
                <a:latin typeface="Symbol" pitchFamily="18" charset="2"/>
                <a:sym typeface="Symbol" pitchFamily="18" charset="2"/>
              </a:rPr>
              <a:t>                       </a:t>
            </a:r>
            <a:endParaRPr lang="en-US" i="1" dirty="0">
              <a:sym typeface="Symbol" pitchFamily="18" charset="2"/>
            </a:endParaRPr>
          </a:p>
        </p:txBody>
      </p:sp>
      <p:graphicFrame>
        <p:nvGraphicFramePr>
          <p:cNvPr id="80918" name="Object 22"/>
          <p:cNvGraphicFramePr>
            <a:graphicFrameLocks noChangeAspect="1"/>
          </p:cNvGraphicFramePr>
          <p:nvPr>
            <p:ph sz="quarter" idx="3"/>
          </p:nvPr>
        </p:nvGraphicFramePr>
        <p:xfrm>
          <a:off x="6858000" y="2743200"/>
          <a:ext cx="1752600" cy="398463"/>
        </p:xfrm>
        <a:graphic>
          <a:graphicData uri="http://schemas.openxmlformats.org/presentationml/2006/ole">
            <p:oleObj spid="_x0000_s905220" name="Equation" r:id="rId6" imgW="1117440" imgH="253800" progId="Equation.DSMT4">
              <p:embed/>
            </p:oleObj>
          </a:graphicData>
        </a:graphic>
      </p:graphicFrame>
      <p:sp>
        <p:nvSpPr>
          <p:cNvPr id="80920" name="Text Box 24"/>
          <p:cNvSpPr txBox="1">
            <a:spLocks noChangeArrowheads="1"/>
          </p:cNvSpPr>
          <p:nvPr/>
        </p:nvSpPr>
        <p:spPr bwMode="auto">
          <a:xfrm>
            <a:off x="71406" y="5943600"/>
            <a:ext cx="9038308" cy="923330"/>
          </a:xfrm>
          <a:prstGeom prst="rect">
            <a:avLst/>
          </a:prstGeom>
          <a:solidFill>
            <a:srgbClr val="FFFF99"/>
          </a:solidFill>
          <a:ln w="9525" algn="ctr">
            <a:solidFill>
              <a:schemeClr val="accent2"/>
            </a:solidFill>
            <a:miter lim="800000"/>
            <a:headEnd/>
            <a:tailEnd/>
          </a:ln>
          <a:effectLst/>
        </p:spPr>
        <p:txBody>
          <a:bodyPr wrap="none">
            <a:spAutoFit/>
          </a:bodyPr>
          <a:lstStyle/>
          <a:p>
            <a:r>
              <a:rPr lang="en-US" u="sng" dirty="0">
                <a:solidFill>
                  <a:srgbClr val="FF0000"/>
                </a:solidFill>
              </a:rPr>
              <a:t>Exercise:</a:t>
            </a:r>
          </a:p>
          <a:p>
            <a:r>
              <a:rPr lang="en-US" dirty="0">
                <a:solidFill>
                  <a:srgbClr val="FF0000"/>
                </a:solidFill>
              </a:rPr>
              <a:t>What are the symmetries of this theory under C, P, CP ? Can </a:t>
            </a:r>
            <a:r>
              <a:rPr lang="en-US" b="1" i="1" dirty="0">
                <a:solidFill>
                  <a:srgbClr val="FF0000"/>
                </a:solidFill>
                <a:latin typeface="Times New Roman" pitchFamily="18" charset="0"/>
              </a:rPr>
              <a:t>a</a:t>
            </a:r>
            <a:r>
              <a:rPr lang="en-US" dirty="0">
                <a:solidFill>
                  <a:srgbClr val="FF0000"/>
                </a:solidFill>
              </a:rPr>
              <a:t> and </a:t>
            </a:r>
            <a:r>
              <a:rPr lang="en-US" b="1" i="1" dirty="0">
                <a:solidFill>
                  <a:srgbClr val="FF0000"/>
                </a:solidFill>
                <a:latin typeface="Times New Roman" pitchFamily="18" charset="0"/>
              </a:rPr>
              <a:t>b</a:t>
            </a:r>
            <a:r>
              <a:rPr lang="en-US" b="1" dirty="0">
                <a:solidFill>
                  <a:srgbClr val="FF0000"/>
                </a:solidFill>
              </a:rPr>
              <a:t> </a:t>
            </a:r>
            <a:r>
              <a:rPr lang="en-US" dirty="0">
                <a:solidFill>
                  <a:srgbClr val="FF0000"/>
                </a:solidFill>
              </a:rPr>
              <a:t>be any complex numbers?</a:t>
            </a:r>
          </a:p>
          <a:p>
            <a:r>
              <a:rPr lang="en-US" dirty="0">
                <a:solidFill>
                  <a:srgbClr val="FF0000"/>
                </a:solidFill>
              </a:rPr>
              <a:t>Note: the interaction term contains scalar and </a:t>
            </a:r>
            <a:r>
              <a:rPr lang="en-US" dirty="0" err="1">
                <a:solidFill>
                  <a:srgbClr val="FF0000"/>
                </a:solidFill>
              </a:rPr>
              <a:t>pseudoscalar</a:t>
            </a:r>
            <a:r>
              <a:rPr lang="en-US" dirty="0">
                <a:solidFill>
                  <a:srgbClr val="FF0000"/>
                </a:solidFill>
              </a:rPr>
              <a:t> parts</a:t>
            </a:r>
          </a:p>
        </p:txBody>
      </p:sp>
      <p:sp>
        <p:nvSpPr>
          <p:cNvPr id="80922" name="Text Box 26"/>
          <p:cNvSpPr txBox="1">
            <a:spLocks noChangeArrowheads="1"/>
          </p:cNvSpPr>
          <p:nvPr/>
        </p:nvSpPr>
        <p:spPr bwMode="auto">
          <a:xfrm>
            <a:off x="5257800" y="2743200"/>
            <a:ext cx="1447800" cy="336550"/>
          </a:xfrm>
          <a:prstGeom prst="rect">
            <a:avLst/>
          </a:prstGeom>
          <a:noFill/>
          <a:ln w="9525" algn="ctr">
            <a:noFill/>
            <a:miter lim="800000"/>
            <a:headEnd/>
            <a:tailEnd/>
          </a:ln>
          <a:effectLst/>
        </p:spPr>
        <p:txBody>
          <a:bodyPr>
            <a:spAutoFit/>
          </a:bodyPr>
          <a:lstStyle/>
          <a:p>
            <a:r>
              <a:rPr lang="en-US"/>
              <a:t>Scalar field </a:t>
            </a:r>
            <a:r>
              <a:rPr lang="en-US" i="1">
                <a:latin typeface="Symbol" pitchFamily="18" charset="2"/>
              </a:rPr>
              <a:t>f:</a:t>
            </a:r>
            <a:endParaRPr lang="en-US"/>
          </a:p>
        </p:txBody>
      </p:sp>
      <p:sp>
        <p:nvSpPr>
          <p:cNvPr id="80923" name="Text Box 27"/>
          <p:cNvSpPr txBox="1">
            <a:spLocks noChangeArrowheads="1"/>
          </p:cNvSpPr>
          <p:nvPr/>
        </p:nvSpPr>
        <p:spPr bwMode="auto">
          <a:xfrm>
            <a:off x="7010400" y="6521474"/>
            <a:ext cx="1885950" cy="336550"/>
          </a:xfrm>
          <a:prstGeom prst="rect">
            <a:avLst/>
          </a:prstGeom>
          <a:noFill/>
          <a:ln w="9525" algn="ctr">
            <a:noFill/>
            <a:miter lim="800000"/>
            <a:headEnd/>
            <a:tailEnd/>
          </a:ln>
          <a:effectLst/>
        </p:spPr>
        <p:txBody>
          <a:bodyPr wrap="none">
            <a:spAutoFit/>
          </a:bodyPr>
          <a:lstStyle/>
          <a:p>
            <a:r>
              <a:rPr lang="en-US" sz="800" dirty="0"/>
              <a:t>Violates P, conserves C, violates CP</a:t>
            </a:r>
          </a:p>
          <a:p>
            <a:r>
              <a:rPr lang="en-US" sz="800" dirty="0"/>
              <a:t>a and b must be real from </a:t>
            </a:r>
            <a:r>
              <a:rPr lang="en-US" sz="800" dirty="0" err="1"/>
              <a:t>Hermeticity</a:t>
            </a:r>
            <a:endParaRPr lang="en-US" sz="800" dirty="0"/>
          </a:p>
        </p:txBody>
      </p:sp>
      <p:sp>
        <p:nvSpPr>
          <p:cNvPr id="80926" name="Rectangle 30"/>
          <p:cNvSpPr>
            <a:spLocks noChangeArrowheads="1"/>
          </p:cNvSpPr>
          <p:nvPr/>
        </p:nvSpPr>
        <p:spPr bwMode="auto">
          <a:xfrm>
            <a:off x="7010400" y="6553224"/>
            <a:ext cx="1828800" cy="304800"/>
          </a:xfrm>
          <a:prstGeom prst="rect">
            <a:avLst/>
          </a:prstGeom>
          <a:solidFill>
            <a:srgbClr val="FFFF99"/>
          </a:solidFill>
          <a:ln w="9525" algn="ctr">
            <a:solidFill>
              <a:schemeClr val="bg1"/>
            </a:solidFill>
            <a:miter lim="800000"/>
            <a:headEnd/>
            <a:tailEnd/>
          </a:ln>
          <a:effectLst/>
        </p:spPr>
        <p:txBody>
          <a:bodyPr wrap="none" anchor="ctr">
            <a:spAutoFit/>
          </a:bodyPr>
          <a:lstStyle/>
          <a:p>
            <a:endParaRPr lang="nl-NL"/>
          </a:p>
        </p:txBody>
      </p:sp>
      <p:graphicFrame>
        <p:nvGraphicFramePr>
          <p:cNvPr id="23" name="Object 22"/>
          <p:cNvGraphicFramePr>
            <a:graphicFrameLocks noChangeAspect="1"/>
          </p:cNvGraphicFramePr>
          <p:nvPr/>
        </p:nvGraphicFramePr>
        <p:xfrm>
          <a:off x="7643834" y="928670"/>
          <a:ext cx="785818" cy="424767"/>
        </p:xfrm>
        <a:graphic>
          <a:graphicData uri="http://schemas.openxmlformats.org/presentationml/2006/ole">
            <p:oleObj spid="_x0000_s905221" name="Equation" r:id="rId7" imgW="469800" imgH="2538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0" grpId="0" animBg="1"/>
      <p:bldP spid="80923" grpId="0"/>
      <p:bldP spid="809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Origin of CP Violation in the SM in one slide</a:t>
            </a:r>
            <a:endParaRPr lang="en-US" sz="3200" dirty="0"/>
          </a:p>
        </p:txBody>
      </p:sp>
      <p:sp>
        <p:nvSpPr>
          <p:cNvPr id="3" name="Content Placeholder 2"/>
          <p:cNvSpPr>
            <a:spLocks noGrp="1"/>
          </p:cNvSpPr>
          <p:nvPr>
            <p:ph idx="1"/>
          </p:nvPr>
        </p:nvSpPr>
        <p:spPr>
          <a:xfrm>
            <a:off x="323528" y="836712"/>
            <a:ext cx="3888432" cy="864096"/>
          </a:xfrm>
          <a:ln>
            <a:solidFill>
              <a:srgbClr val="0033CC"/>
            </a:solidFill>
          </a:ln>
        </p:spPr>
        <p:txBody>
          <a:bodyPr>
            <a:normAutofit fontScale="47500" lnSpcReduction="20000"/>
          </a:bodyPr>
          <a:lstStyle/>
          <a:p>
            <a:r>
              <a:rPr lang="en-US" dirty="0" smtClean="0">
                <a:solidFill>
                  <a:srgbClr val="0033CC"/>
                </a:solidFill>
              </a:rPr>
              <a:t>The Standard Model SU(3)</a:t>
            </a:r>
            <a:r>
              <a:rPr lang="en-US" baseline="-25000" dirty="0" smtClean="0">
                <a:solidFill>
                  <a:srgbClr val="0033CC"/>
                </a:solidFill>
              </a:rPr>
              <a:t>C </a:t>
            </a:r>
            <a:r>
              <a:rPr lang="en-US" dirty="0" smtClean="0">
                <a:solidFill>
                  <a:srgbClr val="0033CC"/>
                </a:solidFill>
              </a:rPr>
              <a:t>x SU(2)</a:t>
            </a:r>
            <a:r>
              <a:rPr lang="en-US" baseline="-25000" dirty="0" smtClean="0">
                <a:solidFill>
                  <a:srgbClr val="0033CC"/>
                </a:solidFill>
              </a:rPr>
              <a:t>L </a:t>
            </a:r>
            <a:r>
              <a:rPr lang="en-US" dirty="0" smtClean="0">
                <a:solidFill>
                  <a:srgbClr val="0033CC"/>
                </a:solidFill>
              </a:rPr>
              <a:t>x U(1)</a:t>
            </a:r>
            <a:r>
              <a:rPr lang="en-US" baseline="-25000" dirty="0" smtClean="0">
                <a:solidFill>
                  <a:srgbClr val="0033CC"/>
                </a:solidFill>
              </a:rPr>
              <a:t>Y  </a:t>
            </a:r>
            <a:r>
              <a:rPr lang="en-US" dirty="0" smtClean="0">
                <a:solidFill>
                  <a:srgbClr val="0033CC"/>
                </a:solidFill>
              </a:rPr>
              <a:t>is defined for </a:t>
            </a:r>
            <a:r>
              <a:rPr lang="en-US" dirty="0" err="1" smtClean="0">
                <a:solidFill>
                  <a:srgbClr val="0033CC"/>
                </a:solidFill>
              </a:rPr>
              <a:t>massless</a:t>
            </a:r>
            <a:r>
              <a:rPr lang="en-US" dirty="0" smtClean="0">
                <a:solidFill>
                  <a:srgbClr val="0033CC"/>
                </a:solidFill>
              </a:rPr>
              <a:t> particles.</a:t>
            </a:r>
          </a:p>
          <a:p>
            <a:pPr lvl="1"/>
            <a:r>
              <a:rPr lang="en-US" dirty="0" smtClean="0">
                <a:solidFill>
                  <a:srgbClr val="000099"/>
                </a:solidFill>
              </a:rPr>
              <a:t>The </a:t>
            </a:r>
            <a:r>
              <a:rPr lang="en-US" dirty="0" err="1" smtClean="0">
                <a:solidFill>
                  <a:srgbClr val="000099"/>
                </a:solidFill>
              </a:rPr>
              <a:t>massless</a:t>
            </a:r>
            <a:r>
              <a:rPr lang="en-US" dirty="0" smtClean="0">
                <a:solidFill>
                  <a:srgbClr val="000099"/>
                </a:solidFill>
              </a:rPr>
              <a:t> theory is maximally parity violating but CP conserving. </a:t>
            </a:r>
          </a:p>
          <a:p>
            <a:pPr lvl="1"/>
            <a:endParaRPr lang="en-US" dirty="0" smtClean="0">
              <a:solidFill>
                <a:srgbClr val="000099"/>
              </a:solidFill>
            </a:endParaRPr>
          </a:p>
        </p:txBody>
      </p:sp>
      <p:sp>
        <p:nvSpPr>
          <p:cNvPr id="4" name="Date Placeholder 3"/>
          <p:cNvSpPr>
            <a:spLocks noGrp="1"/>
          </p:cNvSpPr>
          <p:nvPr>
            <p:ph type="dt" sz="half" idx="10"/>
          </p:nvPr>
        </p:nvSpPr>
        <p:spPr/>
        <p:txBody>
          <a:bodyPr/>
          <a:lstStyle/>
          <a:p>
            <a:r>
              <a:rPr lang="nl-NL" dirty="0" smtClean="0"/>
              <a:t>18-06-2012</a:t>
            </a:r>
            <a:endParaRPr lang="nl-NL" dirty="0"/>
          </a:p>
        </p:txBody>
      </p:sp>
      <p:sp>
        <p:nvSpPr>
          <p:cNvPr id="5" name="Slide Number Placeholder 4"/>
          <p:cNvSpPr>
            <a:spLocks noGrp="1"/>
          </p:cNvSpPr>
          <p:nvPr>
            <p:ph type="sldNum" sz="quarter" idx="12"/>
          </p:nvPr>
        </p:nvSpPr>
        <p:spPr/>
        <p:txBody>
          <a:bodyPr/>
          <a:lstStyle/>
          <a:p>
            <a:fld id="{83875D30-BD27-4AD0-A616-23EAE89D1F94}" type="slidenum">
              <a:rPr lang="nl-NL" smtClean="0"/>
              <a:pPr/>
              <a:t>3</a:t>
            </a:fld>
            <a:endParaRPr lang="nl-NL"/>
          </a:p>
        </p:txBody>
      </p:sp>
      <p:sp>
        <p:nvSpPr>
          <p:cNvPr id="6" name="Content Placeholder 2"/>
          <p:cNvSpPr txBox="1">
            <a:spLocks/>
          </p:cNvSpPr>
          <p:nvPr/>
        </p:nvSpPr>
        <p:spPr>
          <a:xfrm>
            <a:off x="4499992" y="836712"/>
            <a:ext cx="4248472" cy="864096"/>
          </a:xfrm>
          <a:prstGeom prst="rect">
            <a:avLst/>
          </a:prstGeom>
          <a:ln>
            <a:solidFill>
              <a:srgbClr val="0033CC"/>
            </a:solidFill>
          </a:ln>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33CC"/>
                </a:solidFill>
                <a:effectLst/>
                <a:uLnTx/>
                <a:uFillTx/>
                <a:latin typeface="+mn-lt"/>
                <a:ea typeface="+mn-ea"/>
                <a:cs typeface="+mn-cs"/>
              </a:rPr>
              <a:t>Spontaneous Symmetry Breaking: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99"/>
                </a:solidFill>
                <a:effectLst/>
                <a:uLnTx/>
                <a:uFillTx/>
                <a:latin typeface="+mn-lt"/>
                <a:ea typeface="+mn-ea"/>
                <a:cs typeface="+mn-cs"/>
              </a:rPr>
              <a:t>A Higgs field is added with a potential in which the vacuum breaks the symmetry (vacuum has now a preferred direction in weak </a:t>
            </a:r>
            <a:r>
              <a:rPr kumimoji="0" lang="en-US" sz="2800" b="0" i="0" u="none" strike="noStrike" kern="1200" cap="none" spc="0" normalizeH="0" baseline="0" noProof="0" dirty="0" err="1" smtClean="0">
                <a:ln>
                  <a:noFill/>
                </a:ln>
                <a:solidFill>
                  <a:srgbClr val="000099"/>
                </a:solidFill>
                <a:effectLst/>
                <a:uLnTx/>
                <a:uFillTx/>
                <a:latin typeface="+mn-lt"/>
                <a:ea typeface="+mn-ea"/>
                <a:cs typeface="+mn-cs"/>
              </a:rPr>
              <a:t>isospin</a:t>
            </a:r>
            <a:r>
              <a:rPr kumimoji="0" lang="en-US" sz="2800" b="0" i="0" u="none" strike="noStrike" kern="1200" cap="none" spc="0" normalizeH="0" baseline="0" noProof="0" dirty="0" smtClean="0">
                <a:ln>
                  <a:noFill/>
                </a:ln>
                <a:solidFill>
                  <a:srgbClr val="000099"/>
                </a:solidFill>
                <a:effectLst/>
                <a:uLnTx/>
                <a:uFillTx/>
                <a:latin typeface="+mn-lt"/>
                <a:ea typeface="+mn-ea"/>
                <a:cs typeface="+mn-cs"/>
              </a:rPr>
              <a:t> space).</a:t>
            </a:r>
          </a:p>
        </p:txBody>
      </p:sp>
      <p:sp>
        <p:nvSpPr>
          <p:cNvPr id="7" name="Content Placeholder 2"/>
          <p:cNvSpPr txBox="1">
            <a:spLocks/>
          </p:cNvSpPr>
          <p:nvPr/>
        </p:nvSpPr>
        <p:spPr>
          <a:xfrm>
            <a:off x="251520" y="2492896"/>
            <a:ext cx="5040560" cy="1584176"/>
          </a:xfrm>
          <a:prstGeom prst="rect">
            <a:avLst/>
          </a:prstGeom>
          <a:ln>
            <a:solidFill>
              <a:srgbClr val="0033CC"/>
            </a:solidFill>
          </a:ln>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33CC"/>
                </a:solidFill>
                <a:effectLst/>
                <a:uLnTx/>
                <a:uFillTx/>
                <a:latin typeface="+mn-lt"/>
                <a:ea typeface="+mn-ea"/>
                <a:cs typeface="+mn-cs"/>
              </a:rPr>
              <a:t>The Higgs field allows couplings to the </a:t>
            </a:r>
            <a:r>
              <a:rPr kumimoji="0" lang="en-US" sz="3200" b="0" i="0" u="none" strike="noStrike" kern="1200" cap="none" spc="0" normalizeH="0" baseline="0" noProof="0" dirty="0" err="1" smtClean="0">
                <a:ln>
                  <a:noFill/>
                </a:ln>
                <a:solidFill>
                  <a:srgbClr val="0033CC"/>
                </a:solidFill>
                <a:effectLst/>
                <a:uLnTx/>
                <a:uFillTx/>
                <a:latin typeface="+mn-lt"/>
                <a:ea typeface="+mn-ea"/>
                <a:cs typeface="+mn-cs"/>
              </a:rPr>
              <a:t>fermion</a:t>
            </a:r>
            <a:r>
              <a:rPr kumimoji="0" lang="en-US" sz="3200" b="0" i="0" u="none" strike="noStrike" kern="1200" cap="none" spc="0" normalizeH="0" baseline="0" noProof="0" dirty="0" smtClean="0">
                <a:ln>
                  <a:noFill/>
                </a:ln>
                <a:solidFill>
                  <a:srgbClr val="0033CC"/>
                </a:solidFill>
                <a:effectLst/>
                <a:uLnTx/>
                <a:uFillTx/>
                <a:latin typeface="+mn-lt"/>
                <a:ea typeface="+mn-ea"/>
                <a:cs typeface="+mn-cs"/>
              </a:rPr>
              <a:t> fields: the Yukawa couplings.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99"/>
                </a:solidFill>
                <a:effectLst/>
                <a:uLnTx/>
                <a:uFillTx/>
                <a:latin typeface="+mn-lt"/>
                <a:ea typeface="+mn-ea"/>
                <a:cs typeface="+mn-cs"/>
              </a:rPr>
              <a:t>The Yukawa couplings are free parameters in </a:t>
            </a:r>
            <a:r>
              <a:rPr kumimoji="0" lang="en-US" sz="2800" b="0" i="0" u="none" strike="noStrike" kern="1200" cap="none" spc="0" normalizeH="0" baseline="0" noProof="0" dirty="0" err="1" smtClean="0">
                <a:ln>
                  <a:noFill/>
                </a:ln>
                <a:solidFill>
                  <a:srgbClr val="000099"/>
                </a:solidFill>
                <a:effectLst/>
                <a:uLnTx/>
                <a:uFillTx/>
                <a:latin typeface="+mn-lt"/>
                <a:ea typeface="+mn-ea"/>
                <a:cs typeface="+mn-cs"/>
              </a:rPr>
              <a:t>flavour</a:t>
            </a:r>
            <a:r>
              <a:rPr kumimoji="0" lang="en-US" sz="2800" b="0" i="0" u="none" strike="noStrike" kern="1200" cap="none" spc="0" normalizeH="0" baseline="0" noProof="0" dirty="0" smtClean="0">
                <a:ln>
                  <a:noFill/>
                </a:ln>
                <a:solidFill>
                  <a:srgbClr val="000099"/>
                </a:solidFill>
                <a:effectLst/>
                <a:uLnTx/>
                <a:uFillTx/>
                <a:latin typeface="+mn-lt"/>
                <a:ea typeface="+mn-ea"/>
                <a:cs typeface="+mn-cs"/>
              </a:rPr>
              <a:t> space (generation 1,2,3).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99"/>
                </a:solidFill>
                <a:effectLst/>
                <a:uLnTx/>
                <a:uFillTx/>
                <a:latin typeface="+mn-lt"/>
                <a:ea typeface="+mn-ea"/>
                <a:cs typeface="+mn-cs"/>
              </a:rPr>
              <a:t>There are four independent 3-by-3 Yukawa matrices.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3366FF"/>
                </a:solidFill>
                <a:effectLst/>
                <a:uLnTx/>
                <a:uFillTx/>
                <a:latin typeface="+mn-lt"/>
                <a:ea typeface="+mn-ea"/>
                <a:cs typeface="+mn-cs"/>
              </a:rPr>
              <a:t> +2/3 quarks, -1/3 quarks, charged leptons and neutrinos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99"/>
                </a:solidFill>
                <a:effectLst/>
                <a:uLnTx/>
                <a:uFillTx/>
                <a:latin typeface="+mn-lt"/>
                <a:ea typeface="+mn-ea"/>
                <a:cs typeface="+mn-cs"/>
              </a:rPr>
              <a:t>The Yukawa couplings can be complex</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3366FF"/>
                </a:solidFill>
                <a:effectLst/>
                <a:uLnTx/>
                <a:uFillTx/>
                <a:latin typeface="+mn-lt"/>
                <a:ea typeface="+mn-ea"/>
                <a:cs typeface="+mn-cs"/>
              </a:rPr>
              <a:t>Then the Yukawa term is CP violating</a:t>
            </a:r>
          </a:p>
        </p:txBody>
      </p:sp>
      <p:sp>
        <p:nvSpPr>
          <p:cNvPr id="8" name="Content Placeholder 2"/>
          <p:cNvSpPr txBox="1">
            <a:spLocks/>
          </p:cNvSpPr>
          <p:nvPr/>
        </p:nvSpPr>
        <p:spPr>
          <a:xfrm>
            <a:off x="467544" y="4365104"/>
            <a:ext cx="8208912" cy="2088232"/>
          </a:xfrm>
          <a:prstGeom prst="rect">
            <a:avLst/>
          </a:prstGeom>
          <a:ln>
            <a:solidFill>
              <a:srgbClr val="0033CC"/>
            </a:solidFill>
          </a:ln>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3366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33CC"/>
                </a:solidFill>
                <a:effectLst/>
                <a:uLnTx/>
                <a:uFillTx/>
                <a:latin typeface="+mn-lt"/>
                <a:ea typeface="+mn-ea"/>
                <a:cs typeface="+mn-cs"/>
              </a:rPr>
              <a:t>After symmetry breaking the </a:t>
            </a:r>
            <a:r>
              <a:rPr kumimoji="0" lang="en-US" sz="3200" b="0" i="0" u="none" strike="noStrike" kern="1200" cap="none" spc="0" normalizeH="0" baseline="0" noProof="0" dirty="0" err="1" smtClean="0">
                <a:ln>
                  <a:noFill/>
                </a:ln>
                <a:solidFill>
                  <a:srgbClr val="0033CC"/>
                </a:solidFill>
                <a:effectLst/>
                <a:uLnTx/>
                <a:uFillTx/>
                <a:latin typeface="+mn-lt"/>
                <a:ea typeface="+mn-ea"/>
                <a:cs typeface="+mn-cs"/>
              </a:rPr>
              <a:t>fermion</a:t>
            </a:r>
            <a:r>
              <a:rPr kumimoji="0" lang="en-US" sz="3200" b="0" i="0" u="none" strike="noStrike" kern="1200" cap="none" spc="0" normalizeH="0" baseline="0" noProof="0" dirty="0" smtClean="0">
                <a:ln>
                  <a:noFill/>
                </a:ln>
                <a:solidFill>
                  <a:srgbClr val="0033CC"/>
                </a:solidFill>
                <a:effectLst/>
                <a:uLnTx/>
                <a:uFillTx/>
                <a:latin typeface="+mn-lt"/>
                <a:ea typeface="+mn-ea"/>
                <a:cs typeface="+mn-cs"/>
              </a:rPr>
              <a:t> fields are re-expressed in terms of mass states (linear combinations).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99"/>
                </a:solidFill>
                <a:effectLst/>
                <a:uLnTx/>
                <a:uFillTx/>
                <a:latin typeface="+mn-lt"/>
                <a:ea typeface="+mn-ea"/>
                <a:cs typeface="+mn-cs"/>
              </a:rPr>
              <a:t>In that case the 3-by-3 Yukawa matrices turn into diagonal mass matrices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rgbClr val="3366FF"/>
                </a:solidFill>
                <a:effectLst/>
                <a:uLnTx/>
                <a:uFillTx/>
                <a:latin typeface="+mn-lt"/>
                <a:ea typeface="+mn-ea"/>
                <a:cs typeface="+mn-cs"/>
              </a:rPr>
              <a:t>Diagonalized</a:t>
            </a:r>
            <a:r>
              <a:rPr kumimoji="0" lang="en-US" sz="2400" b="0" i="0" u="none" strike="noStrike" kern="1200" cap="none" spc="0" normalizeH="0" baseline="0" noProof="0" dirty="0" smtClean="0">
                <a:ln>
                  <a:noFill/>
                </a:ln>
                <a:solidFill>
                  <a:srgbClr val="3366FF"/>
                </a:solidFill>
                <a:effectLst/>
                <a:uLnTx/>
                <a:uFillTx/>
                <a:latin typeface="+mn-lt"/>
                <a:ea typeface="+mn-ea"/>
                <a:cs typeface="+mn-cs"/>
              </a:rPr>
              <a:t> Yukawa couplings are the masses of the fermions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99"/>
                </a:solidFill>
                <a:effectLst/>
                <a:uLnTx/>
                <a:uFillTx/>
                <a:latin typeface="+mn-lt"/>
                <a:ea typeface="+mn-ea"/>
                <a:cs typeface="+mn-cs"/>
              </a:rPr>
              <a:t>The interactions are now no longer diagonal in </a:t>
            </a:r>
            <a:r>
              <a:rPr kumimoji="0" lang="en-US" sz="2800" b="0" i="0" u="none" strike="noStrike" kern="1200" cap="none" spc="0" normalizeH="0" baseline="0" noProof="0" dirty="0" err="1" smtClean="0">
                <a:ln>
                  <a:noFill/>
                </a:ln>
                <a:solidFill>
                  <a:srgbClr val="000099"/>
                </a:solidFill>
                <a:effectLst/>
                <a:uLnTx/>
                <a:uFillTx/>
                <a:latin typeface="+mn-lt"/>
                <a:ea typeface="+mn-ea"/>
                <a:cs typeface="+mn-cs"/>
              </a:rPr>
              <a:t>flavour</a:t>
            </a:r>
            <a:r>
              <a:rPr kumimoji="0" lang="en-US" sz="2800" b="0" i="0" u="none" strike="noStrike" kern="1200" cap="none" spc="0" normalizeH="0" baseline="0" noProof="0" dirty="0" smtClean="0">
                <a:ln>
                  <a:noFill/>
                </a:ln>
                <a:solidFill>
                  <a:srgbClr val="000099"/>
                </a:solidFill>
                <a:effectLst/>
                <a:uLnTx/>
                <a:uFillTx/>
                <a:latin typeface="+mn-lt"/>
                <a:ea typeface="+mn-ea"/>
                <a:cs typeface="+mn-cs"/>
              </a:rPr>
              <a:t> space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3366FF"/>
                </a:solidFill>
                <a:effectLst/>
                <a:uLnTx/>
                <a:uFillTx/>
                <a:latin typeface="+mn-lt"/>
                <a:ea typeface="+mn-ea"/>
                <a:cs typeface="+mn-cs"/>
              </a:rPr>
              <a:t>Quarks: Relation between the mass states and the interaction states is the CKM matrix in the case of quarks.</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CKM matrix has one free complex phase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3366FF"/>
                </a:solidFill>
                <a:effectLst/>
                <a:uLnTx/>
                <a:uFillTx/>
                <a:latin typeface="+mn-lt"/>
                <a:ea typeface="+mn-ea"/>
                <a:cs typeface="+mn-cs"/>
              </a:rPr>
              <a:t>Leptons: Relation between the mass states and the interaction states is the PMNS matrix.</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PMNS matrix has one free “Dirac” phase in case neutrinos and not their own antiparticles and two additional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Majorana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phases in case they are</a:t>
            </a:r>
          </a:p>
        </p:txBody>
      </p:sp>
      <p:sp>
        <p:nvSpPr>
          <p:cNvPr id="9" name="Content Placeholder 2"/>
          <p:cNvSpPr txBox="1">
            <a:spLocks/>
          </p:cNvSpPr>
          <p:nvPr/>
        </p:nvSpPr>
        <p:spPr>
          <a:xfrm>
            <a:off x="5580112" y="2636912"/>
            <a:ext cx="3384376" cy="1224136"/>
          </a:xfrm>
          <a:prstGeom prst="rect">
            <a:avLst/>
          </a:prstGeom>
          <a:ln>
            <a:solidFill>
              <a:srgbClr val="0033CC"/>
            </a:solidFill>
          </a:ln>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33CC"/>
                </a:solidFill>
                <a:effectLst/>
                <a:uLnTx/>
                <a:uFillTx/>
                <a:latin typeface="+mn-lt"/>
                <a:ea typeface="+mn-ea"/>
                <a:cs typeface="+mn-cs"/>
              </a:rPr>
              <a:t>The origin of CP violation is directly related to the origin of Mass.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Why are the particle masses what they are?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Why do we have three generations of fermions?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000099"/>
              </a:solidFill>
              <a:effectLst/>
              <a:uLnTx/>
              <a:uFillTx/>
              <a:latin typeface="+mn-lt"/>
              <a:ea typeface="+mn-ea"/>
              <a:cs typeface="+mn-cs"/>
            </a:endParaRPr>
          </a:p>
        </p:txBody>
      </p:sp>
      <p:pic>
        <p:nvPicPr>
          <p:cNvPr id="10" name="Picture 9" descr="latex-image-1.pdf"/>
          <p:cNvPicPr>
            <a:picLocks noChangeAspect="1"/>
          </p:cNvPicPr>
          <p:nvPr/>
        </p:nvPicPr>
        <p:blipFill>
          <a:blip r:embed="rId2" cstate="print"/>
          <a:stretch>
            <a:fillRect/>
          </a:stretch>
        </p:blipFill>
        <p:spPr>
          <a:xfrm>
            <a:off x="1475656" y="1844824"/>
            <a:ext cx="5675546" cy="504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Sept 28-29, 2005</a:t>
            </a:r>
          </a:p>
        </p:txBody>
      </p:sp>
      <p:sp>
        <p:nvSpPr>
          <p:cNvPr id="13" name="Slide Number Placeholder 5"/>
          <p:cNvSpPr>
            <a:spLocks noGrp="1"/>
          </p:cNvSpPr>
          <p:nvPr>
            <p:ph type="sldNum" sz="quarter" idx="12"/>
          </p:nvPr>
        </p:nvSpPr>
        <p:spPr/>
        <p:txBody>
          <a:bodyPr/>
          <a:lstStyle/>
          <a:p>
            <a:fld id="{29DE204C-78FA-4CE8-A65C-01176F816571}" type="slidenum">
              <a:rPr lang="en-US"/>
              <a:pPr/>
              <a:t>30</a:t>
            </a:fld>
            <a:endParaRPr lang="en-US"/>
          </a:p>
        </p:txBody>
      </p:sp>
      <p:graphicFrame>
        <p:nvGraphicFramePr>
          <p:cNvPr id="546818" name="Object 2"/>
          <p:cNvGraphicFramePr>
            <a:graphicFrameLocks noChangeAspect="1"/>
          </p:cNvGraphicFramePr>
          <p:nvPr/>
        </p:nvGraphicFramePr>
        <p:xfrm>
          <a:off x="428596" y="3352800"/>
          <a:ext cx="8031163" cy="2687638"/>
        </p:xfrm>
        <a:graphic>
          <a:graphicData uri="http://schemas.openxmlformats.org/presentationml/2006/ole">
            <p:oleObj spid="_x0000_s907266" name="Equation" r:id="rId4" imgW="5232240" imgH="1752480" progId="Equation.DSMT4">
              <p:embed/>
            </p:oleObj>
          </a:graphicData>
        </a:graphic>
      </p:graphicFrame>
      <p:sp>
        <p:nvSpPr>
          <p:cNvPr id="546819" name="Rectangle 3"/>
          <p:cNvSpPr>
            <a:spLocks noGrp="1" noChangeArrowheads="1"/>
          </p:cNvSpPr>
          <p:nvPr>
            <p:ph type="title"/>
          </p:nvPr>
        </p:nvSpPr>
        <p:spPr/>
        <p:txBody>
          <a:bodyPr/>
          <a:lstStyle/>
          <a:p>
            <a:r>
              <a:rPr lang="en-US"/>
              <a:t>Transformation Properties</a:t>
            </a:r>
          </a:p>
        </p:txBody>
      </p:sp>
      <p:graphicFrame>
        <p:nvGraphicFramePr>
          <p:cNvPr id="546820" name="Object 4"/>
          <p:cNvGraphicFramePr>
            <a:graphicFrameLocks noChangeAspect="1"/>
          </p:cNvGraphicFramePr>
          <p:nvPr/>
        </p:nvGraphicFramePr>
        <p:xfrm>
          <a:off x="4343400" y="2590800"/>
          <a:ext cx="533400" cy="889000"/>
        </p:xfrm>
        <a:graphic>
          <a:graphicData uri="http://schemas.openxmlformats.org/presentationml/2006/ole">
            <p:oleObj spid="_x0000_s907267" name="Equation" r:id="rId5" imgW="533160" imgH="888840" progId="Equation.DSMT4">
              <p:embed/>
            </p:oleObj>
          </a:graphicData>
        </a:graphic>
      </p:graphicFrame>
      <p:sp>
        <p:nvSpPr>
          <p:cNvPr id="546821" name="Text Box 5"/>
          <p:cNvSpPr txBox="1">
            <a:spLocks noChangeArrowheads="1"/>
          </p:cNvSpPr>
          <p:nvPr/>
        </p:nvSpPr>
        <p:spPr bwMode="auto">
          <a:xfrm>
            <a:off x="533400" y="3352800"/>
            <a:ext cx="6776663" cy="369332"/>
          </a:xfrm>
          <a:prstGeom prst="rect">
            <a:avLst/>
          </a:prstGeom>
          <a:noFill/>
          <a:ln w="9525" algn="ctr">
            <a:noFill/>
            <a:miter lim="800000"/>
            <a:headEnd/>
            <a:tailEnd/>
          </a:ln>
          <a:effectLst/>
        </p:spPr>
        <p:txBody>
          <a:bodyPr wrap="none">
            <a:spAutoFit/>
          </a:bodyPr>
          <a:lstStyle/>
          <a:p>
            <a:r>
              <a:rPr lang="en-US" dirty="0"/>
              <a:t>Transformation properties of Dirac </a:t>
            </a:r>
            <a:r>
              <a:rPr lang="en-US" dirty="0" err="1"/>
              <a:t>spinor</a:t>
            </a:r>
            <a:r>
              <a:rPr lang="en-US" dirty="0"/>
              <a:t> </a:t>
            </a:r>
            <a:r>
              <a:rPr lang="en-US" dirty="0" err="1" smtClean="0"/>
              <a:t>bilinears</a:t>
            </a:r>
            <a:r>
              <a:rPr lang="en-US" dirty="0" smtClean="0"/>
              <a:t> (interaction terms):</a:t>
            </a:r>
            <a:endParaRPr lang="en-US" dirty="0"/>
          </a:p>
        </p:txBody>
      </p:sp>
      <p:graphicFrame>
        <p:nvGraphicFramePr>
          <p:cNvPr id="546822" name="Object 6"/>
          <p:cNvGraphicFramePr>
            <a:graphicFrameLocks noChangeAspect="1"/>
          </p:cNvGraphicFramePr>
          <p:nvPr>
            <p:ph idx="1"/>
          </p:nvPr>
        </p:nvGraphicFramePr>
        <p:xfrm>
          <a:off x="990600" y="892175"/>
          <a:ext cx="4876800" cy="2265363"/>
        </p:xfrm>
        <a:graphic>
          <a:graphicData uri="http://schemas.openxmlformats.org/presentationml/2006/ole">
            <p:oleObj spid="_x0000_s907268" name="Equation" r:id="rId6" imgW="3555720" imgH="1650960" progId="Equation.DSMT4">
              <p:embed/>
            </p:oleObj>
          </a:graphicData>
        </a:graphic>
      </p:graphicFrame>
      <p:graphicFrame>
        <p:nvGraphicFramePr>
          <p:cNvPr id="546823" name="Object 7"/>
          <p:cNvGraphicFramePr>
            <a:graphicFrameLocks noChangeAspect="1"/>
          </p:cNvGraphicFramePr>
          <p:nvPr/>
        </p:nvGraphicFramePr>
        <p:xfrm>
          <a:off x="6934200" y="1066800"/>
          <a:ext cx="2003425" cy="627063"/>
        </p:xfrm>
        <a:graphic>
          <a:graphicData uri="http://schemas.openxmlformats.org/presentationml/2006/ole">
            <p:oleObj spid="_x0000_s907269" name="Equation" r:id="rId7" imgW="1460160" imgH="457200" progId="Equation.DSMT4">
              <p:embed/>
            </p:oleObj>
          </a:graphicData>
        </a:graphic>
      </p:graphicFrame>
      <p:sp>
        <p:nvSpPr>
          <p:cNvPr id="546824" name="Text Box 8"/>
          <p:cNvSpPr txBox="1">
            <a:spLocks noChangeArrowheads="1"/>
          </p:cNvSpPr>
          <p:nvPr/>
        </p:nvSpPr>
        <p:spPr bwMode="auto">
          <a:xfrm>
            <a:off x="6781800" y="2667000"/>
            <a:ext cx="1561646" cy="246221"/>
          </a:xfrm>
          <a:prstGeom prst="rect">
            <a:avLst/>
          </a:prstGeom>
          <a:noFill/>
          <a:ln w="9525" algn="ctr">
            <a:noFill/>
            <a:miter lim="800000"/>
            <a:headEnd/>
            <a:tailEnd/>
          </a:ln>
          <a:effectLst/>
        </p:spPr>
        <p:txBody>
          <a:bodyPr wrap="none">
            <a:spAutoFit/>
          </a:bodyPr>
          <a:lstStyle/>
          <a:p>
            <a:r>
              <a:rPr lang="en-US" sz="1000" dirty="0"/>
              <a:t>(Ignoring arbitrary phases)</a:t>
            </a:r>
          </a:p>
        </p:txBody>
      </p:sp>
      <p:sp>
        <p:nvSpPr>
          <p:cNvPr id="546825" name="Text Box 9"/>
          <p:cNvSpPr txBox="1">
            <a:spLocks noChangeArrowheads="1"/>
          </p:cNvSpPr>
          <p:nvPr/>
        </p:nvSpPr>
        <p:spPr bwMode="auto">
          <a:xfrm>
            <a:off x="6400800" y="6173788"/>
            <a:ext cx="638175" cy="336550"/>
          </a:xfrm>
          <a:prstGeom prst="rect">
            <a:avLst/>
          </a:prstGeom>
          <a:noFill/>
          <a:ln w="9525" algn="ctr">
            <a:noFill/>
            <a:miter lim="800000"/>
            <a:headEnd/>
            <a:tailEnd/>
          </a:ln>
          <a:effectLst/>
        </p:spPr>
        <p:txBody>
          <a:bodyPr wrap="none">
            <a:spAutoFit/>
          </a:bodyPr>
          <a:lstStyle/>
          <a:p>
            <a:r>
              <a:rPr lang="en-US" i="1">
                <a:latin typeface="Times New Roman" pitchFamily="18" charset="0"/>
              </a:rPr>
              <a:t>c</a:t>
            </a:r>
            <a:r>
              <a:rPr lang="en-US" i="1">
                <a:latin typeface="Times New Roman" pitchFamily="18" charset="0"/>
                <a:cs typeface="Arial" pitchFamily="34" charset="0"/>
              </a:rPr>
              <a:t>→c</a:t>
            </a:r>
            <a:r>
              <a:rPr lang="en-US" i="1" baseline="30000">
                <a:latin typeface="Times New Roman" pitchFamily="18" charset="0"/>
                <a:cs typeface="Arial" pitchFamily="34" charset="0"/>
              </a:rPr>
              <a:t>*</a:t>
            </a:r>
          </a:p>
        </p:txBody>
      </p:sp>
      <p:sp>
        <p:nvSpPr>
          <p:cNvPr id="546826" name="Text Box 10"/>
          <p:cNvSpPr txBox="1">
            <a:spLocks noChangeArrowheads="1"/>
          </p:cNvSpPr>
          <p:nvPr/>
        </p:nvSpPr>
        <p:spPr bwMode="auto">
          <a:xfrm>
            <a:off x="7620000" y="6173788"/>
            <a:ext cx="638175" cy="336550"/>
          </a:xfrm>
          <a:prstGeom prst="rect">
            <a:avLst/>
          </a:prstGeom>
          <a:noFill/>
          <a:ln w="9525" algn="ctr">
            <a:noFill/>
            <a:miter lim="800000"/>
            <a:headEnd/>
            <a:tailEnd/>
          </a:ln>
          <a:effectLst/>
        </p:spPr>
        <p:txBody>
          <a:bodyPr wrap="none">
            <a:spAutoFit/>
          </a:bodyPr>
          <a:lstStyle/>
          <a:p>
            <a:r>
              <a:rPr lang="en-US" i="1">
                <a:latin typeface="Times New Roman" pitchFamily="18" charset="0"/>
              </a:rPr>
              <a:t>c</a:t>
            </a:r>
            <a:r>
              <a:rPr lang="en-US" i="1">
                <a:latin typeface="Times New Roman" pitchFamily="18" charset="0"/>
                <a:cs typeface="Arial" pitchFamily="34" charset="0"/>
              </a:rPr>
              <a:t>→c</a:t>
            </a:r>
            <a:r>
              <a:rPr lang="en-US" i="1" baseline="30000">
                <a:latin typeface="Times New Roman" pitchFamily="18" charset="0"/>
                <a:cs typeface="Arial" pitchFamily="34" charset="0"/>
              </a:rPr>
              <a:t>*</a:t>
            </a:r>
          </a:p>
        </p:txBody>
      </p:sp>
      <p:sp>
        <p:nvSpPr>
          <p:cNvPr id="14" name="Rectangle 13"/>
          <p:cNvSpPr/>
          <p:nvPr/>
        </p:nvSpPr>
        <p:spPr>
          <a:xfrm>
            <a:off x="2571736" y="4071942"/>
            <a:ext cx="3286148" cy="785818"/>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p:nvSpPr>
        <p:spPr>
          <a:xfrm>
            <a:off x="4857752" y="4857760"/>
            <a:ext cx="1071570" cy="785818"/>
          </a:xfrm>
          <a:prstGeom prst="rect">
            <a:avLst/>
          </a:prstGeom>
          <a:noFill/>
          <a:ln w="12700">
            <a:solidFill>
              <a:srgbClr val="99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3"/>
          <p:cNvSpPr>
            <a:spLocks noGrp="1"/>
          </p:cNvSpPr>
          <p:nvPr>
            <p:ph type="dt" sz="half" idx="10"/>
          </p:nvPr>
        </p:nvSpPr>
        <p:spPr/>
        <p:txBody>
          <a:bodyPr/>
          <a:lstStyle/>
          <a:p>
            <a:r>
              <a:rPr lang="en-US"/>
              <a:t>Sept 28-29, 2005</a:t>
            </a:r>
          </a:p>
        </p:txBody>
      </p:sp>
      <p:sp>
        <p:nvSpPr>
          <p:cNvPr id="47" name="Slide Number Placeholder 5"/>
          <p:cNvSpPr>
            <a:spLocks noGrp="1"/>
          </p:cNvSpPr>
          <p:nvPr>
            <p:ph type="sldNum" sz="quarter" idx="12"/>
          </p:nvPr>
        </p:nvSpPr>
        <p:spPr/>
        <p:txBody>
          <a:bodyPr/>
          <a:lstStyle/>
          <a:p>
            <a:fld id="{7209A7BE-E41F-4C33-9C26-36B72D02278F}" type="slidenum">
              <a:rPr lang="en-US"/>
              <a:pPr/>
              <a:t>31</a:t>
            </a:fld>
            <a:endParaRPr lang="en-US"/>
          </a:p>
        </p:txBody>
      </p:sp>
      <p:sp>
        <p:nvSpPr>
          <p:cNvPr id="5122" name="Rectangle 2"/>
          <p:cNvSpPr>
            <a:spLocks noGrp="1" noChangeArrowheads="1"/>
          </p:cNvSpPr>
          <p:nvPr>
            <p:ph type="title"/>
          </p:nvPr>
        </p:nvSpPr>
        <p:spPr/>
        <p:txBody>
          <a:bodyPr/>
          <a:lstStyle/>
          <a:p>
            <a:r>
              <a:rPr lang="en-US"/>
              <a:t>Fields: Notation</a:t>
            </a:r>
          </a:p>
        </p:txBody>
      </p:sp>
      <p:grpSp>
        <p:nvGrpSpPr>
          <p:cNvPr id="2" name="Group 22"/>
          <p:cNvGrpSpPr>
            <a:grpSpLocks/>
          </p:cNvGrpSpPr>
          <p:nvPr/>
        </p:nvGrpSpPr>
        <p:grpSpPr bwMode="auto">
          <a:xfrm>
            <a:off x="2057400" y="1600200"/>
            <a:ext cx="5486400" cy="1766888"/>
            <a:chOff x="431" y="1591"/>
            <a:chExt cx="3836" cy="1561"/>
          </a:xfrm>
        </p:grpSpPr>
        <p:graphicFrame>
          <p:nvGraphicFramePr>
            <p:cNvPr id="5127" name="Object 7"/>
            <p:cNvGraphicFramePr>
              <a:graphicFrameLocks noChangeAspect="1"/>
            </p:cNvGraphicFramePr>
            <p:nvPr/>
          </p:nvGraphicFramePr>
          <p:xfrm>
            <a:off x="431" y="1819"/>
            <a:ext cx="3553" cy="808"/>
          </p:xfrm>
          <a:graphic>
            <a:graphicData uri="http://schemas.openxmlformats.org/presentationml/2006/ole">
              <p:oleObj spid="_x0000_s896009" name="Equation" r:id="rId4" imgW="2234880" imgH="507960" progId="Equation.DSMT4">
                <p:embed/>
              </p:oleObj>
            </a:graphicData>
          </a:graphic>
        </p:graphicFrame>
        <p:sp>
          <p:nvSpPr>
            <p:cNvPr id="5129" name="Line 9"/>
            <p:cNvSpPr>
              <a:spLocks noChangeShapeType="1"/>
            </p:cNvSpPr>
            <p:nvPr/>
          </p:nvSpPr>
          <p:spPr bwMode="auto">
            <a:xfrm flipV="1">
              <a:off x="2688" y="2400"/>
              <a:ext cx="144" cy="240"/>
            </a:xfrm>
            <a:prstGeom prst="line">
              <a:avLst/>
            </a:prstGeom>
            <a:noFill/>
            <a:ln w="9525">
              <a:solidFill>
                <a:srgbClr val="990000"/>
              </a:solidFill>
              <a:round/>
              <a:headEnd/>
              <a:tailEnd type="triangle" w="lg" len="med"/>
            </a:ln>
            <a:effectLst/>
          </p:spPr>
          <p:txBody>
            <a:bodyPr/>
            <a:lstStyle/>
            <a:p>
              <a:endParaRPr lang="nl-NL"/>
            </a:p>
          </p:txBody>
        </p:sp>
        <p:sp>
          <p:nvSpPr>
            <p:cNvPr id="5130" name="Line 10"/>
            <p:cNvSpPr>
              <a:spLocks noChangeShapeType="1"/>
            </p:cNvSpPr>
            <p:nvPr/>
          </p:nvSpPr>
          <p:spPr bwMode="auto">
            <a:xfrm flipH="1" flipV="1">
              <a:off x="3024" y="2400"/>
              <a:ext cx="0" cy="336"/>
            </a:xfrm>
            <a:prstGeom prst="line">
              <a:avLst/>
            </a:prstGeom>
            <a:noFill/>
            <a:ln w="9525">
              <a:solidFill>
                <a:srgbClr val="990000"/>
              </a:solidFill>
              <a:round/>
              <a:headEnd/>
              <a:tailEnd type="triangle" w="lg" len="med"/>
            </a:ln>
            <a:effectLst/>
          </p:spPr>
          <p:txBody>
            <a:bodyPr/>
            <a:lstStyle/>
            <a:p>
              <a:endParaRPr lang="nl-NL"/>
            </a:p>
          </p:txBody>
        </p:sp>
        <p:sp>
          <p:nvSpPr>
            <p:cNvPr id="5131" name="Line 11"/>
            <p:cNvSpPr>
              <a:spLocks noChangeShapeType="1"/>
            </p:cNvSpPr>
            <p:nvPr/>
          </p:nvSpPr>
          <p:spPr bwMode="auto">
            <a:xfrm flipH="1">
              <a:off x="2928" y="1776"/>
              <a:ext cx="192" cy="240"/>
            </a:xfrm>
            <a:prstGeom prst="line">
              <a:avLst/>
            </a:prstGeom>
            <a:noFill/>
            <a:ln w="9525">
              <a:solidFill>
                <a:srgbClr val="990000"/>
              </a:solidFill>
              <a:round/>
              <a:headEnd/>
              <a:tailEnd type="triangle" w="med" len="med"/>
            </a:ln>
            <a:effectLst/>
          </p:spPr>
          <p:txBody>
            <a:bodyPr/>
            <a:lstStyle/>
            <a:p>
              <a:endParaRPr lang="nl-NL"/>
            </a:p>
          </p:txBody>
        </p:sp>
        <p:sp>
          <p:nvSpPr>
            <p:cNvPr id="5132" name="Line 12"/>
            <p:cNvSpPr>
              <a:spLocks noChangeShapeType="1"/>
            </p:cNvSpPr>
            <p:nvPr/>
          </p:nvSpPr>
          <p:spPr bwMode="auto">
            <a:xfrm flipH="1" flipV="1">
              <a:off x="3216" y="2304"/>
              <a:ext cx="0" cy="192"/>
            </a:xfrm>
            <a:prstGeom prst="line">
              <a:avLst/>
            </a:prstGeom>
            <a:noFill/>
            <a:ln w="9525">
              <a:solidFill>
                <a:srgbClr val="990000"/>
              </a:solidFill>
              <a:round/>
              <a:headEnd/>
              <a:tailEnd type="triangle" w="lg" len="med"/>
            </a:ln>
            <a:effectLst/>
          </p:spPr>
          <p:txBody>
            <a:bodyPr/>
            <a:lstStyle/>
            <a:p>
              <a:endParaRPr lang="nl-NL"/>
            </a:p>
          </p:txBody>
        </p:sp>
        <p:sp>
          <p:nvSpPr>
            <p:cNvPr id="5133" name="Text Box 13"/>
            <p:cNvSpPr txBox="1">
              <a:spLocks noChangeArrowheads="1"/>
            </p:cNvSpPr>
            <p:nvPr/>
          </p:nvSpPr>
          <p:spPr bwMode="auto">
            <a:xfrm>
              <a:off x="3072" y="2496"/>
              <a:ext cx="510" cy="269"/>
            </a:xfrm>
            <a:prstGeom prst="rect">
              <a:avLst/>
            </a:prstGeom>
            <a:noFill/>
            <a:ln w="9525">
              <a:noFill/>
              <a:miter lim="800000"/>
              <a:headEnd/>
              <a:tailEnd/>
            </a:ln>
            <a:effectLst/>
          </p:spPr>
          <p:txBody>
            <a:bodyPr wrap="none">
              <a:spAutoFit/>
            </a:bodyPr>
            <a:lstStyle/>
            <a:p>
              <a:r>
                <a:rPr lang="en-US" sz="1400">
                  <a:solidFill>
                    <a:srgbClr val="990000"/>
                  </a:solidFill>
                </a:rPr>
                <a:t>SU(3)</a:t>
              </a:r>
              <a:r>
                <a:rPr lang="en-US" sz="1400" baseline="-25000">
                  <a:solidFill>
                    <a:srgbClr val="990000"/>
                  </a:solidFill>
                </a:rPr>
                <a:t>C</a:t>
              </a:r>
              <a:endParaRPr lang="en-US" sz="1400">
                <a:solidFill>
                  <a:srgbClr val="990000"/>
                </a:solidFill>
              </a:endParaRPr>
            </a:p>
          </p:txBody>
        </p:sp>
        <p:sp>
          <p:nvSpPr>
            <p:cNvPr id="5134" name="Line 14"/>
            <p:cNvSpPr>
              <a:spLocks noChangeShapeType="1"/>
            </p:cNvSpPr>
            <p:nvPr/>
          </p:nvSpPr>
          <p:spPr bwMode="auto">
            <a:xfrm flipH="1" flipV="1">
              <a:off x="3456" y="2304"/>
              <a:ext cx="144" cy="240"/>
            </a:xfrm>
            <a:prstGeom prst="line">
              <a:avLst/>
            </a:prstGeom>
            <a:noFill/>
            <a:ln w="9525">
              <a:solidFill>
                <a:srgbClr val="990000"/>
              </a:solidFill>
              <a:round/>
              <a:headEnd/>
              <a:tailEnd type="triangle" w="med" len="med"/>
            </a:ln>
            <a:effectLst/>
          </p:spPr>
          <p:txBody>
            <a:bodyPr/>
            <a:lstStyle/>
            <a:p>
              <a:endParaRPr lang="nl-NL"/>
            </a:p>
          </p:txBody>
        </p:sp>
        <p:sp>
          <p:nvSpPr>
            <p:cNvPr id="5135" name="Text Box 15"/>
            <p:cNvSpPr txBox="1">
              <a:spLocks noChangeArrowheads="1"/>
            </p:cNvSpPr>
            <p:nvPr/>
          </p:nvSpPr>
          <p:spPr bwMode="auto">
            <a:xfrm>
              <a:off x="3552" y="2496"/>
              <a:ext cx="497" cy="269"/>
            </a:xfrm>
            <a:prstGeom prst="rect">
              <a:avLst/>
            </a:prstGeom>
            <a:noFill/>
            <a:ln w="9525">
              <a:noFill/>
              <a:miter lim="800000"/>
              <a:headEnd/>
              <a:tailEnd/>
            </a:ln>
            <a:effectLst/>
          </p:spPr>
          <p:txBody>
            <a:bodyPr wrap="none">
              <a:spAutoFit/>
            </a:bodyPr>
            <a:lstStyle/>
            <a:p>
              <a:r>
                <a:rPr lang="en-US" sz="1400">
                  <a:solidFill>
                    <a:srgbClr val="990000"/>
                  </a:solidFill>
                </a:rPr>
                <a:t>SU(2)</a:t>
              </a:r>
              <a:r>
                <a:rPr lang="en-US" sz="1400" baseline="-25000">
                  <a:solidFill>
                    <a:srgbClr val="990000"/>
                  </a:solidFill>
                </a:rPr>
                <a:t>L</a:t>
              </a:r>
              <a:endParaRPr lang="en-US" sz="1400">
                <a:solidFill>
                  <a:srgbClr val="990000"/>
                </a:solidFill>
              </a:endParaRPr>
            </a:p>
          </p:txBody>
        </p:sp>
        <p:sp>
          <p:nvSpPr>
            <p:cNvPr id="5137" name="Line 17"/>
            <p:cNvSpPr>
              <a:spLocks noChangeShapeType="1"/>
            </p:cNvSpPr>
            <p:nvPr/>
          </p:nvSpPr>
          <p:spPr bwMode="auto">
            <a:xfrm flipH="1" flipV="1">
              <a:off x="3888" y="2400"/>
              <a:ext cx="144" cy="96"/>
            </a:xfrm>
            <a:prstGeom prst="line">
              <a:avLst/>
            </a:prstGeom>
            <a:noFill/>
            <a:ln w="9525">
              <a:solidFill>
                <a:srgbClr val="990000"/>
              </a:solidFill>
              <a:round/>
              <a:headEnd/>
              <a:tailEnd type="triangle" w="lg" len="med"/>
            </a:ln>
            <a:effectLst/>
          </p:spPr>
          <p:txBody>
            <a:bodyPr/>
            <a:lstStyle/>
            <a:p>
              <a:endParaRPr lang="nl-NL"/>
            </a:p>
          </p:txBody>
        </p:sp>
        <p:sp>
          <p:nvSpPr>
            <p:cNvPr id="5138" name="Text Box 18"/>
            <p:cNvSpPr txBox="1">
              <a:spLocks noChangeArrowheads="1"/>
            </p:cNvSpPr>
            <p:nvPr/>
          </p:nvSpPr>
          <p:spPr bwMode="auto">
            <a:xfrm>
              <a:off x="4032" y="2400"/>
              <a:ext cx="235" cy="324"/>
            </a:xfrm>
            <a:prstGeom prst="rect">
              <a:avLst/>
            </a:prstGeom>
            <a:noFill/>
            <a:ln w="9525">
              <a:noFill/>
              <a:miter lim="800000"/>
              <a:headEnd/>
              <a:tailEnd/>
            </a:ln>
            <a:effectLst/>
          </p:spPr>
          <p:txBody>
            <a:bodyPr wrap="none">
              <a:spAutoFit/>
            </a:bodyPr>
            <a:lstStyle/>
            <a:p>
              <a:r>
                <a:rPr lang="en-US" sz="1800">
                  <a:solidFill>
                    <a:srgbClr val="990000"/>
                  </a:solidFill>
                </a:rPr>
                <a:t>Y</a:t>
              </a:r>
            </a:p>
          </p:txBody>
        </p:sp>
        <p:sp>
          <p:nvSpPr>
            <p:cNvPr id="5139" name="Text Box 19"/>
            <p:cNvSpPr txBox="1">
              <a:spLocks noChangeArrowheads="1"/>
            </p:cNvSpPr>
            <p:nvPr/>
          </p:nvSpPr>
          <p:spPr bwMode="auto">
            <a:xfrm>
              <a:off x="2400" y="2641"/>
              <a:ext cx="576" cy="458"/>
            </a:xfrm>
            <a:prstGeom prst="rect">
              <a:avLst/>
            </a:prstGeom>
            <a:noFill/>
            <a:ln w="9525">
              <a:noFill/>
              <a:miter lim="800000"/>
              <a:headEnd/>
              <a:tailEnd/>
            </a:ln>
            <a:effectLst/>
          </p:spPr>
          <p:txBody>
            <a:bodyPr wrap="none">
              <a:spAutoFit/>
            </a:bodyPr>
            <a:lstStyle/>
            <a:p>
              <a:r>
                <a:rPr lang="en-US" sz="1400" dirty="0">
                  <a:solidFill>
                    <a:srgbClr val="990000"/>
                  </a:solidFill>
                </a:rPr>
                <a:t>Left-</a:t>
              </a:r>
            </a:p>
            <a:p>
              <a:r>
                <a:rPr lang="en-US" sz="1400" dirty="0">
                  <a:solidFill>
                    <a:srgbClr val="990000"/>
                  </a:solidFill>
                </a:rPr>
                <a:t> handed</a:t>
              </a:r>
            </a:p>
          </p:txBody>
        </p:sp>
        <p:sp>
          <p:nvSpPr>
            <p:cNvPr id="5140" name="Text Box 20"/>
            <p:cNvSpPr txBox="1">
              <a:spLocks noChangeArrowheads="1"/>
            </p:cNvSpPr>
            <p:nvPr/>
          </p:nvSpPr>
          <p:spPr bwMode="auto">
            <a:xfrm>
              <a:off x="2965" y="2695"/>
              <a:ext cx="714" cy="457"/>
            </a:xfrm>
            <a:prstGeom prst="rect">
              <a:avLst/>
            </a:prstGeom>
            <a:noFill/>
            <a:ln w="9525">
              <a:noFill/>
              <a:miter lim="800000"/>
              <a:headEnd/>
              <a:tailEnd/>
            </a:ln>
            <a:effectLst/>
          </p:spPr>
          <p:txBody>
            <a:bodyPr wrap="none">
              <a:spAutoFit/>
            </a:bodyPr>
            <a:lstStyle/>
            <a:p>
              <a:r>
                <a:rPr lang="en-US" sz="1400">
                  <a:solidFill>
                    <a:srgbClr val="990000"/>
                  </a:solidFill>
                </a:rPr>
                <a:t>generation</a:t>
              </a:r>
            </a:p>
            <a:p>
              <a:r>
                <a:rPr lang="en-US" sz="1400">
                  <a:solidFill>
                    <a:srgbClr val="990000"/>
                  </a:solidFill>
                </a:rPr>
                <a:t>index</a:t>
              </a:r>
            </a:p>
          </p:txBody>
        </p:sp>
        <p:sp>
          <p:nvSpPr>
            <p:cNvPr id="5141" name="Text Box 21"/>
            <p:cNvSpPr txBox="1">
              <a:spLocks noChangeArrowheads="1"/>
            </p:cNvSpPr>
            <p:nvPr/>
          </p:nvSpPr>
          <p:spPr bwMode="auto">
            <a:xfrm>
              <a:off x="3013" y="1591"/>
              <a:ext cx="954" cy="269"/>
            </a:xfrm>
            <a:prstGeom prst="rect">
              <a:avLst/>
            </a:prstGeom>
            <a:noFill/>
            <a:ln w="9525">
              <a:noFill/>
              <a:miter lim="800000"/>
              <a:headEnd/>
              <a:tailEnd/>
            </a:ln>
            <a:effectLst/>
          </p:spPr>
          <p:txBody>
            <a:bodyPr wrap="none">
              <a:spAutoFit/>
            </a:bodyPr>
            <a:lstStyle/>
            <a:p>
              <a:r>
                <a:rPr lang="en-US" sz="1400" dirty="0">
                  <a:solidFill>
                    <a:srgbClr val="990000"/>
                  </a:solidFill>
                </a:rPr>
                <a:t>Interaction rep.</a:t>
              </a:r>
            </a:p>
          </p:txBody>
        </p:sp>
      </p:grpSp>
      <p:sp>
        <p:nvSpPr>
          <p:cNvPr id="5144" name="Text Box 24"/>
          <p:cNvSpPr txBox="1">
            <a:spLocks noChangeArrowheads="1"/>
          </p:cNvSpPr>
          <p:nvPr/>
        </p:nvSpPr>
        <p:spPr bwMode="auto">
          <a:xfrm>
            <a:off x="304800" y="1676400"/>
            <a:ext cx="990207" cy="400110"/>
          </a:xfrm>
          <a:prstGeom prst="rect">
            <a:avLst/>
          </a:prstGeom>
          <a:noFill/>
          <a:ln w="9525">
            <a:noFill/>
            <a:miter lim="800000"/>
            <a:headEnd/>
            <a:tailEnd/>
          </a:ln>
          <a:effectLst/>
        </p:spPr>
        <p:txBody>
          <a:bodyPr wrap="none">
            <a:spAutoFit/>
          </a:bodyPr>
          <a:lstStyle/>
          <a:p>
            <a:r>
              <a:rPr lang="en-US" sz="2000" u="sng" dirty="0">
                <a:solidFill>
                  <a:srgbClr val="FF0000"/>
                </a:solidFill>
              </a:rPr>
              <a:t>Quarks:</a:t>
            </a:r>
          </a:p>
        </p:txBody>
      </p:sp>
      <p:sp>
        <p:nvSpPr>
          <p:cNvPr id="5145" name="Text Box 25"/>
          <p:cNvSpPr txBox="1">
            <a:spLocks noChangeArrowheads="1"/>
          </p:cNvSpPr>
          <p:nvPr/>
        </p:nvSpPr>
        <p:spPr bwMode="auto">
          <a:xfrm>
            <a:off x="304800" y="4267200"/>
            <a:ext cx="1077090" cy="400110"/>
          </a:xfrm>
          <a:prstGeom prst="rect">
            <a:avLst/>
          </a:prstGeom>
          <a:noFill/>
          <a:ln w="9525">
            <a:noFill/>
            <a:miter lim="800000"/>
            <a:headEnd/>
            <a:tailEnd/>
          </a:ln>
          <a:effectLst/>
        </p:spPr>
        <p:txBody>
          <a:bodyPr wrap="none">
            <a:spAutoFit/>
          </a:bodyPr>
          <a:lstStyle/>
          <a:p>
            <a:r>
              <a:rPr lang="en-US" sz="2000" u="sng" dirty="0">
                <a:solidFill>
                  <a:srgbClr val="FF0000"/>
                </a:solidFill>
              </a:rPr>
              <a:t>Leptons:</a:t>
            </a:r>
          </a:p>
        </p:txBody>
      </p:sp>
      <p:sp>
        <p:nvSpPr>
          <p:cNvPr id="5146" name="Text Box 26"/>
          <p:cNvSpPr txBox="1">
            <a:spLocks noChangeArrowheads="1"/>
          </p:cNvSpPr>
          <p:nvPr/>
        </p:nvSpPr>
        <p:spPr bwMode="auto">
          <a:xfrm>
            <a:off x="228600" y="5943600"/>
            <a:ext cx="1392817" cy="400110"/>
          </a:xfrm>
          <a:prstGeom prst="rect">
            <a:avLst/>
          </a:prstGeom>
          <a:noFill/>
          <a:ln w="9525">
            <a:noFill/>
            <a:miter lim="800000"/>
            <a:headEnd/>
            <a:tailEnd/>
          </a:ln>
          <a:effectLst/>
        </p:spPr>
        <p:txBody>
          <a:bodyPr wrap="none">
            <a:spAutoFit/>
          </a:bodyPr>
          <a:lstStyle/>
          <a:p>
            <a:r>
              <a:rPr lang="en-US" sz="2000" u="sng" dirty="0">
                <a:solidFill>
                  <a:srgbClr val="FF0000"/>
                </a:solidFill>
              </a:rPr>
              <a:t>Scalar field:</a:t>
            </a:r>
          </a:p>
        </p:txBody>
      </p:sp>
      <p:graphicFrame>
        <p:nvGraphicFramePr>
          <p:cNvPr id="5148" name="Object 28"/>
          <p:cNvGraphicFramePr>
            <a:graphicFrameLocks noChangeAspect="1"/>
          </p:cNvGraphicFramePr>
          <p:nvPr/>
        </p:nvGraphicFramePr>
        <p:xfrm>
          <a:off x="1981200" y="4114800"/>
          <a:ext cx="5715000" cy="895350"/>
        </p:xfrm>
        <a:graphic>
          <a:graphicData uri="http://schemas.openxmlformats.org/presentationml/2006/ole">
            <p:oleObj spid="_x0000_s896002" name="Equation" r:id="rId5" imgW="2374560" imgH="507960" progId="Equation.DSMT4">
              <p:embed/>
            </p:oleObj>
          </a:graphicData>
        </a:graphic>
      </p:graphicFrame>
      <p:graphicFrame>
        <p:nvGraphicFramePr>
          <p:cNvPr id="5161" name="Object 41"/>
          <p:cNvGraphicFramePr>
            <a:graphicFrameLocks noChangeAspect="1"/>
          </p:cNvGraphicFramePr>
          <p:nvPr/>
        </p:nvGraphicFramePr>
        <p:xfrm>
          <a:off x="2057400" y="3429000"/>
          <a:ext cx="1649413" cy="466725"/>
        </p:xfrm>
        <a:graphic>
          <a:graphicData uri="http://schemas.openxmlformats.org/presentationml/2006/ole">
            <p:oleObj spid="_x0000_s896003" name="Equation" r:id="rId6" imgW="774360" imgH="241200" progId="Equation.DSMT4">
              <p:embed/>
            </p:oleObj>
          </a:graphicData>
        </a:graphic>
      </p:graphicFrame>
      <p:graphicFrame>
        <p:nvGraphicFramePr>
          <p:cNvPr id="5162" name="Object 42"/>
          <p:cNvGraphicFramePr>
            <a:graphicFrameLocks noChangeAspect="1"/>
          </p:cNvGraphicFramePr>
          <p:nvPr/>
        </p:nvGraphicFramePr>
        <p:xfrm>
          <a:off x="5410200" y="3436938"/>
          <a:ext cx="1752600" cy="449262"/>
        </p:xfrm>
        <a:graphic>
          <a:graphicData uri="http://schemas.openxmlformats.org/presentationml/2006/ole">
            <p:oleObj spid="_x0000_s896004" name="Equation" r:id="rId7" imgW="850680" imgH="241200" progId="Equation.DSMT4">
              <p:embed/>
            </p:oleObj>
          </a:graphicData>
        </a:graphic>
      </p:graphicFrame>
      <p:graphicFrame>
        <p:nvGraphicFramePr>
          <p:cNvPr id="5163" name="Object 43"/>
          <p:cNvGraphicFramePr>
            <a:graphicFrameLocks noChangeAspect="1"/>
          </p:cNvGraphicFramePr>
          <p:nvPr/>
        </p:nvGraphicFramePr>
        <p:xfrm>
          <a:off x="2071670" y="5214950"/>
          <a:ext cx="1371600" cy="500063"/>
        </p:xfrm>
        <a:graphic>
          <a:graphicData uri="http://schemas.openxmlformats.org/presentationml/2006/ole">
            <p:oleObj spid="_x0000_s896005" name="Equation" r:id="rId8" imgW="660240" imgH="241200" progId="Equation.DSMT4">
              <p:embed/>
            </p:oleObj>
          </a:graphicData>
        </a:graphic>
      </p:graphicFrame>
      <p:graphicFrame>
        <p:nvGraphicFramePr>
          <p:cNvPr id="5166" name="Object 46"/>
          <p:cNvGraphicFramePr>
            <a:graphicFrameLocks noChangeAspect="1"/>
          </p:cNvGraphicFramePr>
          <p:nvPr/>
        </p:nvGraphicFramePr>
        <p:xfrm>
          <a:off x="2514600" y="5867400"/>
          <a:ext cx="2133600" cy="871538"/>
        </p:xfrm>
        <a:graphic>
          <a:graphicData uri="http://schemas.openxmlformats.org/presentationml/2006/ole">
            <p:oleObj spid="_x0000_s896006" name="Equation" r:id="rId9" imgW="1180800" imgH="482400" progId="Equation.DSMT4">
              <p:embed/>
            </p:oleObj>
          </a:graphicData>
        </a:graphic>
      </p:graphicFrame>
      <p:sp>
        <p:nvSpPr>
          <p:cNvPr id="5168" name="Text Box 48"/>
          <p:cNvSpPr txBox="1">
            <a:spLocks noChangeArrowheads="1"/>
          </p:cNvSpPr>
          <p:nvPr/>
        </p:nvSpPr>
        <p:spPr bwMode="auto">
          <a:xfrm>
            <a:off x="1600200" y="2057400"/>
            <a:ext cx="406400" cy="519113"/>
          </a:xfrm>
          <a:prstGeom prst="rect">
            <a:avLst/>
          </a:prstGeom>
          <a:noFill/>
          <a:ln w="9525">
            <a:noFill/>
            <a:miter lim="800000"/>
            <a:headEnd/>
            <a:tailEnd/>
          </a:ln>
          <a:effectLst/>
        </p:spPr>
        <p:txBody>
          <a:bodyPr wrap="none">
            <a:spAutoFit/>
          </a:bodyPr>
          <a:lstStyle/>
          <a:p>
            <a:pPr>
              <a:buFontTx/>
              <a:buChar char="•"/>
            </a:pPr>
            <a:r>
              <a:rPr lang="en-US" sz="2800"/>
              <a:t> </a:t>
            </a:r>
          </a:p>
        </p:txBody>
      </p:sp>
      <p:sp>
        <p:nvSpPr>
          <p:cNvPr id="5169" name="Text Box 49"/>
          <p:cNvSpPr txBox="1">
            <a:spLocks noChangeArrowheads="1"/>
          </p:cNvSpPr>
          <p:nvPr/>
        </p:nvSpPr>
        <p:spPr bwMode="auto">
          <a:xfrm>
            <a:off x="4953000" y="3429000"/>
            <a:ext cx="406400" cy="519113"/>
          </a:xfrm>
          <a:prstGeom prst="rect">
            <a:avLst/>
          </a:prstGeom>
          <a:noFill/>
          <a:ln w="9525">
            <a:noFill/>
            <a:miter lim="800000"/>
            <a:headEnd/>
            <a:tailEnd/>
          </a:ln>
          <a:effectLst/>
        </p:spPr>
        <p:txBody>
          <a:bodyPr wrap="none">
            <a:spAutoFit/>
          </a:bodyPr>
          <a:lstStyle/>
          <a:p>
            <a:pPr>
              <a:buFontTx/>
              <a:buChar char="•"/>
            </a:pPr>
            <a:r>
              <a:rPr lang="en-US" sz="2800"/>
              <a:t> </a:t>
            </a:r>
          </a:p>
        </p:txBody>
      </p:sp>
      <p:sp>
        <p:nvSpPr>
          <p:cNvPr id="5170" name="Text Box 50"/>
          <p:cNvSpPr txBox="1">
            <a:spLocks noChangeArrowheads="1"/>
          </p:cNvSpPr>
          <p:nvPr/>
        </p:nvSpPr>
        <p:spPr bwMode="auto">
          <a:xfrm>
            <a:off x="1600200" y="3429000"/>
            <a:ext cx="406400" cy="519113"/>
          </a:xfrm>
          <a:prstGeom prst="rect">
            <a:avLst/>
          </a:prstGeom>
          <a:noFill/>
          <a:ln w="9525">
            <a:noFill/>
            <a:miter lim="800000"/>
            <a:headEnd/>
            <a:tailEnd/>
          </a:ln>
          <a:effectLst/>
        </p:spPr>
        <p:txBody>
          <a:bodyPr wrap="none">
            <a:spAutoFit/>
          </a:bodyPr>
          <a:lstStyle/>
          <a:p>
            <a:pPr>
              <a:buFontTx/>
              <a:buChar char="•"/>
            </a:pPr>
            <a:r>
              <a:rPr lang="en-US" sz="2800"/>
              <a:t> </a:t>
            </a:r>
          </a:p>
        </p:txBody>
      </p:sp>
      <p:sp>
        <p:nvSpPr>
          <p:cNvPr id="5171" name="Text Box 51"/>
          <p:cNvSpPr txBox="1">
            <a:spLocks noChangeArrowheads="1"/>
          </p:cNvSpPr>
          <p:nvPr/>
        </p:nvSpPr>
        <p:spPr bwMode="auto">
          <a:xfrm>
            <a:off x="1600200" y="4267200"/>
            <a:ext cx="406400" cy="519113"/>
          </a:xfrm>
          <a:prstGeom prst="rect">
            <a:avLst/>
          </a:prstGeom>
          <a:noFill/>
          <a:ln w="9525">
            <a:noFill/>
            <a:miter lim="800000"/>
            <a:headEnd/>
            <a:tailEnd/>
          </a:ln>
          <a:effectLst/>
        </p:spPr>
        <p:txBody>
          <a:bodyPr wrap="none">
            <a:spAutoFit/>
          </a:bodyPr>
          <a:lstStyle/>
          <a:p>
            <a:pPr>
              <a:buFontTx/>
              <a:buChar char="•"/>
            </a:pPr>
            <a:r>
              <a:rPr lang="en-US" sz="2800"/>
              <a:t> </a:t>
            </a:r>
          </a:p>
        </p:txBody>
      </p:sp>
      <p:sp>
        <p:nvSpPr>
          <p:cNvPr id="5172" name="Text Box 52"/>
          <p:cNvSpPr txBox="1">
            <a:spLocks noChangeArrowheads="1"/>
          </p:cNvSpPr>
          <p:nvPr/>
        </p:nvSpPr>
        <p:spPr bwMode="auto">
          <a:xfrm>
            <a:off x="1714480" y="5143512"/>
            <a:ext cx="406400" cy="519113"/>
          </a:xfrm>
          <a:prstGeom prst="rect">
            <a:avLst/>
          </a:prstGeom>
          <a:noFill/>
          <a:ln w="9525">
            <a:noFill/>
            <a:miter lim="800000"/>
            <a:headEnd/>
            <a:tailEnd/>
          </a:ln>
          <a:effectLst/>
        </p:spPr>
        <p:txBody>
          <a:bodyPr wrap="none">
            <a:spAutoFit/>
          </a:bodyPr>
          <a:lstStyle/>
          <a:p>
            <a:pPr>
              <a:buFontTx/>
              <a:buChar char="•"/>
            </a:pPr>
            <a:r>
              <a:rPr lang="en-US" sz="2800"/>
              <a:t> </a:t>
            </a:r>
          </a:p>
        </p:txBody>
      </p:sp>
      <p:sp>
        <p:nvSpPr>
          <p:cNvPr id="5173" name="Text Box 53"/>
          <p:cNvSpPr txBox="1">
            <a:spLocks noChangeArrowheads="1"/>
          </p:cNvSpPr>
          <p:nvPr/>
        </p:nvSpPr>
        <p:spPr bwMode="auto">
          <a:xfrm>
            <a:off x="5029200" y="5181600"/>
            <a:ext cx="406400" cy="519113"/>
          </a:xfrm>
          <a:prstGeom prst="rect">
            <a:avLst/>
          </a:prstGeom>
          <a:noFill/>
          <a:ln w="9525">
            <a:noFill/>
            <a:miter lim="800000"/>
            <a:headEnd/>
            <a:tailEnd/>
          </a:ln>
          <a:effectLst/>
        </p:spPr>
        <p:txBody>
          <a:bodyPr wrap="none">
            <a:spAutoFit/>
          </a:bodyPr>
          <a:lstStyle/>
          <a:p>
            <a:pPr>
              <a:buFontTx/>
              <a:buChar char="•"/>
            </a:pPr>
            <a:r>
              <a:rPr lang="en-US" sz="2800" dirty="0"/>
              <a:t> </a:t>
            </a:r>
          </a:p>
        </p:txBody>
      </p:sp>
      <p:sp>
        <p:nvSpPr>
          <p:cNvPr id="5174" name="Text Box 54"/>
          <p:cNvSpPr txBox="1">
            <a:spLocks noChangeArrowheads="1"/>
          </p:cNvSpPr>
          <p:nvPr/>
        </p:nvSpPr>
        <p:spPr bwMode="auto">
          <a:xfrm>
            <a:off x="1752600" y="6019800"/>
            <a:ext cx="406400" cy="519113"/>
          </a:xfrm>
          <a:prstGeom prst="rect">
            <a:avLst/>
          </a:prstGeom>
          <a:noFill/>
          <a:ln w="9525">
            <a:noFill/>
            <a:miter lim="800000"/>
            <a:headEnd/>
            <a:tailEnd/>
          </a:ln>
          <a:effectLst/>
        </p:spPr>
        <p:txBody>
          <a:bodyPr wrap="none">
            <a:spAutoFit/>
          </a:bodyPr>
          <a:lstStyle/>
          <a:p>
            <a:pPr>
              <a:buFontTx/>
              <a:buChar char="•"/>
            </a:pPr>
            <a:r>
              <a:rPr lang="en-US" sz="2800"/>
              <a:t> </a:t>
            </a:r>
          </a:p>
        </p:txBody>
      </p:sp>
      <p:sp>
        <p:nvSpPr>
          <p:cNvPr id="5175" name="Text Box 55"/>
          <p:cNvSpPr txBox="1">
            <a:spLocks noChangeArrowheads="1"/>
          </p:cNvSpPr>
          <p:nvPr/>
        </p:nvSpPr>
        <p:spPr bwMode="auto">
          <a:xfrm>
            <a:off x="7696200" y="228600"/>
            <a:ext cx="1258888" cy="366713"/>
          </a:xfrm>
          <a:prstGeom prst="rect">
            <a:avLst/>
          </a:prstGeom>
          <a:solidFill>
            <a:schemeClr val="accent1"/>
          </a:solidFill>
          <a:ln w="9525">
            <a:noFill/>
            <a:miter lim="800000"/>
            <a:headEnd/>
            <a:tailEnd/>
          </a:ln>
          <a:effectLst/>
        </p:spPr>
        <p:txBody>
          <a:bodyPr wrap="none">
            <a:spAutoFit/>
          </a:bodyPr>
          <a:lstStyle/>
          <a:p>
            <a:r>
              <a:rPr lang="en-US" sz="1800"/>
              <a:t>Q = T</a:t>
            </a:r>
            <a:r>
              <a:rPr lang="en-US" sz="1800" baseline="-25000"/>
              <a:t>3</a:t>
            </a:r>
            <a:r>
              <a:rPr lang="en-US" sz="1800"/>
              <a:t> + Y</a:t>
            </a:r>
          </a:p>
        </p:txBody>
      </p:sp>
      <p:sp>
        <p:nvSpPr>
          <p:cNvPr id="5176" name="Text Box 56"/>
          <p:cNvSpPr txBox="1">
            <a:spLocks noChangeArrowheads="1"/>
          </p:cNvSpPr>
          <p:nvPr/>
        </p:nvSpPr>
        <p:spPr bwMode="auto">
          <a:xfrm>
            <a:off x="228600" y="2286000"/>
            <a:ext cx="1305165" cy="553998"/>
          </a:xfrm>
          <a:prstGeom prst="rect">
            <a:avLst/>
          </a:prstGeom>
          <a:noFill/>
          <a:ln w="9525" algn="ctr">
            <a:noFill/>
            <a:miter lim="800000"/>
            <a:headEnd/>
            <a:tailEnd/>
          </a:ln>
          <a:effectLst/>
        </p:spPr>
        <p:txBody>
          <a:bodyPr wrap="none">
            <a:spAutoFit/>
          </a:bodyPr>
          <a:lstStyle/>
          <a:p>
            <a:r>
              <a:rPr lang="en-US" sz="1000"/>
              <a:t>Under SU2:</a:t>
            </a:r>
          </a:p>
          <a:p>
            <a:r>
              <a:rPr lang="en-US" sz="1000"/>
              <a:t>Left handed doublets</a:t>
            </a:r>
          </a:p>
          <a:p>
            <a:r>
              <a:rPr lang="en-US" sz="1000"/>
              <a:t>Right hander singlets </a:t>
            </a:r>
          </a:p>
        </p:txBody>
      </p:sp>
      <p:sp>
        <p:nvSpPr>
          <p:cNvPr id="5177" name="Text Box 57"/>
          <p:cNvSpPr txBox="1">
            <a:spLocks noChangeArrowheads="1"/>
          </p:cNvSpPr>
          <p:nvPr/>
        </p:nvSpPr>
        <p:spPr bwMode="auto">
          <a:xfrm>
            <a:off x="5791200" y="5857892"/>
            <a:ext cx="3068638" cy="954107"/>
          </a:xfrm>
          <a:prstGeom prst="rect">
            <a:avLst/>
          </a:prstGeom>
          <a:solidFill>
            <a:srgbClr val="FFFFCC"/>
          </a:solidFill>
          <a:ln w="9525" algn="ctr">
            <a:solidFill>
              <a:schemeClr val="tx1"/>
            </a:solidFill>
            <a:miter lim="800000"/>
            <a:headEnd/>
            <a:tailEnd/>
          </a:ln>
          <a:effectLst/>
        </p:spPr>
        <p:txBody>
          <a:bodyPr>
            <a:spAutoFit/>
          </a:bodyPr>
          <a:lstStyle/>
          <a:p>
            <a:r>
              <a:rPr lang="en-US" sz="1400">
                <a:solidFill>
                  <a:srgbClr val="990099"/>
                </a:solidFill>
              </a:rPr>
              <a:t>Note:</a:t>
            </a:r>
          </a:p>
          <a:p>
            <a:r>
              <a:rPr lang="en-US" sz="1400">
                <a:solidFill>
                  <a:srgbClr val="990099"/>
                </a:solidFill>
              </a:rPr>
              <a:t>Interaction representation: standard model interaction is independent of generation number</a:t>
            </a:r>
          </a:p>
        </p:txBody>
      </p:sp>
      <p:grpSp>
        <p:nvGrpSpPr>
          <p:cNvPr id="3" name="Group 65"/>
          <p:cNvGrpSpPr>
            <a:grpSpLocks/>
          </p:cNvGrpSpPr>
          <p:nvPr/>
        </p:nvGrpSpPr>
        <p:grpSpPr bwMode="auto">
          <a:xfrm>
            <a:off x="5562600" y="5181600"/>
            <a:ext cx="609600" cy="533400"/>
            <a:chOff x="3504" y="3072"/>
            <a:chExt cx="384" cy="336"/>
          </a:xfrm>
        </p:grpSpPr>
        <p:graphicFrame>
          <p:nvGraphicFramePr>
            <p:cNvPr id="5164" name="Object 44"/>
            <p:cNvGraphicFramePr>
              <a:graphicFrameLocks noChangeAspect="1"/>
            </p:cNvGraphicFramePr>
            <p:nvPr/>
          </p:nvGraphicFramePr>
          <p:xfrm>
            <a:off x="3552" y="3072"/>
            <a:ext cx="336" cy="318"/>
          </p:xfrm>
          <a:graphic>
            <a:graphicData uri="http://schemas.openxmlformats.org/presentationml/2006/ole">
              <p:oleObj spid="_x0000_s896008" name="Equation" r:id="rId10" imgW="253800" imgH="241200" progId="Equation.DSMT4">
                <p:embed/>
              </p:oleObj>
            </a:graphicData>
          </a:graphic>
        </p:graphicFrame>
        <p:sp>
          <p:nvSpPr>
            <p:cNvPr id="5178" name="Line 58"/>
            <p:cNvSpPr>
              <a:spLocks noChangeShapeType="1"/>
            </p:cNvSpPr>
            <p:nvPr/>
          </p:nvSpPr>
          <p:spPr bwMode="auto">
            <a:xfrm flipV="1">
              <a:off x="3504" y="3072"/>
              <a:ext cx="336" cy="336"/>
            </a:xfrm>
            <a:prstGeom prst="line">
              <a:avLst/>
            </a:prstGeom>
            <a:noFill/>
            <a:ln w="12700">
              <a:solidFill>
                <a:srgbClr val="990000"/>
              </a:solidFill>
              <a:prstDash val="dash"/>
              <a:round/>
              <a:headEnd/>
              <a:tailEnd/>
            </a:ln>
            <a:effectLst/>
          </p:spPr>
          <p:txBody>
            <a:bodyPr wrap="none">
              <a:spAutoFit/>
            </a:bodyPr>
            <a:lstStyle/>
            <a:p>
              <a:endParaRPr lang="nl-NL"/>
            </a:p>
          </p:txBody>
        </p:sp>
        <p:sp>
          <p:nvSpPr>
            <p:cNvPr id="5179" name="Line 59"/>
            <p:cNvSpPr>
              <a:spLocks noChangeShapeType="1"/>
            </p:cNvSpPr>
            <p:nvPr/>
          </p:nvSpPr>
          <p:spPr bwMode="auto">
            <a:xfrm>
              <a:off x="3504" y="3072"/>
              <a:ext cx="336" cy="336"/>
            </a:xfrm>
            <a:prstGeom prst="line">
              <a:avLst/>
            </a:prstGeom>
            <a:noFill/>
            <a:ln w="12700">
              <a:solidFill>
                <a:srgbClr val="990000"/>
              </a:solidFill>
              <a:prstDash val="dash"/>
              <a:round/>
              <a:headEnd/>
              <a:tailEnd/>
            </a:ln>
            <a:effectLst/>
          </p:spPr>
          <p:txBody>
            <a:bodyPr>
              <a:spAutoFit/>
            </a:bodyPr>
            <a:lstStyle/>
            <a:p>
              <a:endParaRPr lang="nl-NL"/>
            </a:p>
          </p:txBody>
        </p:sp>
      </p:grpSp>
      <p:graphicFrame>
        <p:nvGraphicFramePr>
          <p:cNvPr id="5180" name="Object 60"/>
          <p:cNvGraphicFramePr>
            <a:graphicFrameLocks noChangeAspect="1"/>
          </p:cNvGraphicFramePr>
          <p:nvPr>
            <p:ph idx="1"/>
          </p:nvPr>
        </p:nvGraphicFramePr>
        <p:xfrm>
          <a:off x="1676400" y="838200"/>
          <a:ext cx="3352800" cy="642938"/>
        </p:xfrm>
        <a:graphic>
          <a:graphicData uri="http://schemas.openxmlformats.org/presentationml/2006/ole">
            <p:oleObj spid="_x0000_s896007" name="Equation" r:id="rId11" imgW="2247840" imgH="431640" progId="Equation.DSMT4">
              <p:embed/>
            </p:oleObj>
          </a:graphicData>
        </a:graphic>
      </p:graphicFrame>
      <p:sp>
        <p:nvSpPr>
          <p:cNvPr id="5182" name="Text Box 62"/>
          <p:cNvSpPr txBox="1">
            <a:spLocks noChangeArrowheads="1"/>
          </p:cNvSpPr>
          <p:nvPr/>
        </p:nvSpPr>
        <p:spPr bwMode="auto">
          <a:xfrm>
            <a:off x="304800" y="914400"/>
            <a:ext cx="1524000" cy="400110"/>
          </a:xfrm>
          <a:prstGeom prst="rect">
            <a:avLst/>
          </a:prstGeom>
          <a:noFill/>
          <a:ln w="9525" algn="ctr">
            <a:noFill/>
            <a:miter lim="800000"/>
            <a:headEnd/>
            <a:tailEnd/>
          </a:ln>
          <a:effectLst/>
        </p:spPr>
        <p:txBody>
          <a:bodyPr>
            <a:spAutoFit/>
          </a:bodyPr>
          <a:lstStyle/>
          <a:p>
            <a:pPr>
              <a:spcBef>
                <a:spcPct val="50000"/>
              </a:spcBef>
            </a:pPr>
            <a:r>
              <a:rPr lang="en-US" sz="2000" u="sng" dirty="0">
                <a:solidFill>
                  <a:srgbClr val="FF0000"/>
                </a:solidFill>
              </a:rPr>
              <a:t>Fermions:</a:t>
            </a:r>
          </a:p>
        </p:txBody>
      </p:sp>
      <p:sp>
        <p:nvSpPr>
          <p:cNvPr id="5184" name="Text Box 64"/>
          <p:cNvSpPr txBox="1">
            <a:spLocks noChangeArrowheads="1"/>
          </p:cNvSpPr>
          <p:nvPr/>
        </p:nvSpPr>
        <p:spPr bwMode="auto">
          <a:xfrm>
            <a:off x="5470525" y="922338"/>
            <a:ext cx="3260725" cy="396875"/>
          </a:xfrm>
          <a:prstGeom prst="rect">
            <a:avLst/>
          </a:prstGeom>
          <a:noFill/>
          <a:ln w="9525" algn="ctr">
            <a:noFill/>
            <a:miter lim="800000"/>
            <a:headEnd/>
            <a:tailEnd/>
          </a:ln>
          <a:effectLst/>
        </p:spPr>
        <p:txBody>
          <a:bodyPr wrap="none">
            <a:spAutoFit/>
          </a:bodyPr>
          <a:lstStyle/>
          <a:p>
            <a:r>
              <a:rPr lang="en-US" sz="1800"/>
              <a:t>with</a:t>
            </a:r>
            <a:r>
              <a:rPr lang="en-US" sz="2000" i="1">
                <a:latin typeface="Symbol" pitchFamily="18" charset="2"/>
              </a:rPr>
              <a:t>   y</a:t>
            </a:r>
            <a:r>
              <a:rPr lang="en-US" sz="2000" i="1">
                <a:latin typeface="Times New Roman" pitchFamily="18" charset="0"/>
              </a:rPr>
              <a:t> = Q</a:t>
            </a:r>
            <a:r>
              <a:rPr lang="en-US" sz="2000" i="1" baseline="-25000">
                <a:latin typeface="Times New Roman" pitchFamily="18" charset="0"/>
              </a:rPr>
              <a:t>L</a:t>
            </a:r>
            <a:r>
              <a:rPr lang="en-US" sz="2000" i="1">
                <a:latin typeface="Times New Roman" pitchFamily="18" charset="0"/>
              </a:rPr>
              <a:t>, u</a:t>
            </a:r>
            <a:r>
              <a:rPr lang="en-US" sz="2000" i="1" baseline="-25000">
                <a:latin typeface="Times New Roman" pitchFamily="18" charset="0"/>
              </a:rPr>
              <a:t>R</a:t>
            </a:r>
            <a:r>
              <a:rPr lang="en-US" sz="2000" i="1">
                <a:latin typeface="Times New Roman" pitchFamily="18" charset="0"/>
              </a:rPr>
              <a:t>, d</a:t>
            </a:r>
            <a:r>
              <a:rPr lang="en-US" sz="2000" i="1" baseline="-25000">
                <a:latin typeface="Times New Roman" pitchFamily="18" charset="0"/>
              </a:rPr>
              <a:t>R</a:t>
            </a:r>
            <a:r>
              <a:rPr lang="en-US" sz="2000" i="1">
                <a:latin typeface="Times New Roman" pitchFamily="18" charset="0"/>
              </a:rPr>
              <a:t>, L</a:t>
            </a:r>
            <a:r>
              <a:rPr lang="en-US" sz="2000" i="1" baseline="-25000">
                <a:latin typeface="Times New Roman" pitchFamily="18" charset="0"/>
              </a:rPr>
              <a:t>L</a:t>
            </a:r>
            <a:r>
              <a:rPr lang="en-US" sz="2000" i="1">
                <a:latin typeface="Times New Roman" pitchFamily="18" charset="0"/>
              </a:rPr>
              <a:t>, l</a:t>
            </a:r>
            <a:r>
              <a:rPr lang="en-US" sz="2000" i="1" baseline="-25000">
                <a:latin typeface="Times New Roman" pitchFamily="18" charset="0"/>
              </a:rPr>
              <a:t>R</a:t>
            </a:r>
            <a:r>
              <a:rPr lang="en-US" sz="2000" i="1">
                <a:latin typeface="Times New Roman" pitchFamily="18" charset="0"/>
              </a:rPr>
              <a:t>, </a:t>
            </a:r>
            <a:r>
              <a:rPr lang="en-US" sz="2000" i="1">
                <a:latin typeface="Symbol" pitchFamily="18" charset="2"/>
              </a:rPr>
              <a:t>n</a:t>
            </a:r>
            <a:r>
              <a:rPr lang="en-US" sz="2000" i="1" baseline="-25000">
                <a:latin typeface="Times New Roman" pitchFamily="18" charset="0"/>
              </a:rPr>
              <a:t>R</a:t>
            </a:r>
          </a:p>
        </p:txBody>
      </p:sp>
      <p:sp>
        <p:nvSpPr>
          <p:cNvPr id="5186" name="Line 66"/>
          <p:cNvSpPr>
            <a:spLocks noChangeShapeType="1"/>
          </p:cNvSpPr>
          <p:nvPr/>
        </p:nvSpPr>
        <p:spPr bwMode="auto">
          <a:xfrm>
            <a:off x="0" y="5791200"/>
            <a:ext cx="9067800" cy="0"/>
          </a:xfrm>
          <a:prstGeom prst="line">
            <a:avLst/>
          </a:prstGeom>
          <a:noFill/>
          <a:ln w="9525">
            <a:solidFill>
              <a:srgbClr val="FF0000"/>
            </a:solidFill>
            <a:prstDash val="lgDash"/>
            <a:round/>
            <a:headEnd/>
            <a:tailEnd/>
          </a:ln>
          <a:effectLst/>
        </p:spPr>
        <p:txBody>
          <a:bodyPr wrap="none">
            <a:spAutoFit/>
          </a:bodyPr>
          <a:lstStyle/>
          <a:p>
            <a:endParaRPr lang="nl-NL"/>
          </a:p>
        </p:txBody>
      </p:sp>
      <p:sp>
        <p:nvSpPr>
          <p:cNvPr id="5187" name="Line 67"/>
          <p:cNvSpPr>
            <a:spLocks noChangeShapeType="1"/>
          </p:cNvSpPr>
          <p:nvPr/>
        </p:nvSpPr>
        <p:spPr bwMode="auto">
          <a:xfrm>
            <a:off x="0" y="3962400"/>
            <a:ext cx="9067800" cy="0"/>
          </a:xfrm>
          <a:prstGeom prst="line">
            <a:avLst/>
          </a:prstGeom>
          <a:noFill/>
          <a:ln w="9525">
            <a:solidFill>
              <a:srgbClr val="FF0000"/>
            </a:solidFill>
            <a:prstDash val="lgDash"/>
            <a:round/>
            <a:headEnd/>
            <a:tailEnd/>
          </a:ln>
          <a:effectLst/>
        </p:spPr>
        <p:txBody>
          <a:bodyPr wrap="none">
            <a:spAutoFit/>
          </a:bodyPr>
          <a:lstStyle/>
          <a:p>
            <a:endParaRPr lang="nl-NL"/>
          </a:p>
        </p:txBody>
      </p:sp>
      <p:sp>
        <p:nvSpPr>
          <p:cNvPr id="5188" name="Line 68"/>
          <p:cNvSpPr>
            <a:spLocks noChangeShapeType="1"/>
          </p:cNvSpPr>
          <p:nvPr/>
        </p:nvSpPr>
        <p:spPr bwMode="auto">
          <a:xfrm>
            <a:off x="76200" y="1600200"/>
            <a:ext cx="9067800" cy="0"/>
          </a:xfrm>
          <a:prstGeom prst="line">
            <a:avLst/>
          </a:prstGeom>
          <a:noFill/>
          <a:ln w="9525">
            <a:solidFill>
              <a:srgbClr val="FF0000"/>
            </a:solidFill>
            <a:prstDash val="lgDash"/>
            <a:round/>
            <a:headEnd/>
            <a:tailEnd/>
          </a:ln>
          <a:effectLst/>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Sept 28-29, 2005</a:t>
            </a:r>
          </a:p>
        </p:txBody>
      </p:sp>
      <p:sp>
        <p:nvSpPr>
          <p:cNvPr id="15" name="Slide Number Placeholder 5"/>
          <p:cNvSpPr>
            <a:spLocks noGrp="1"/>
          </p:cNvSpPr>
          <p:nvPr>
            <p:ph type="sldNum" sz="quarter" idx="12"/>
          </p:nvPr>
        </p:nvSpPr>
        <p:spPr/>
        <p:txBody>
          <a:bodyPr/>
          <a:lstStyle/>
          <a:p>
            <a:fld id="{5F694A6C-79EF-4523-9751-E8E33021C133}" type="slidenum">
              <a:rPr lang="en-US"/>
              <a:pPr/>
              <a:t>32</a:t>
            </a:fld>
            <a:endParaRPr lang="en-US"/>
          </a:p>
        </p:txBody>
      </p:sp>
      <p:sp>
        <p:nvSpPr>
          <p:cNvPr id="10242" name="Rectangle 2"/>
          <p:cNvSpPr>
            <a:spLocks noGrp="1" noChangeArrowheads="1"/>
          </p:cNvSpPr>
          <p:nvPr>
            <p:ph type="title"/>
          </p:nvPr>
        </p:nvSpPr>
        <p:spPr/>
        <p:txBody>
          <a:bodyPr/>
          <a:lstStyle/>
          <a:p>
            <a:r>
              <a:rPr lang="en-US"/>
              <a:t>Fields: Notation</a:t>
            </a:r>
          </a:p>
        </p:txBody>
      </p:sp>
      <p:sp>
        <p:nvSpPr>
          <p:cNvPr id="10245" name="Text Box 5"/>
          <p:cNvSpPr txBox="1">
            <a:spLocks noChangeArrowheads="1"/>
          </p:cNvSpPr>
          <p:nvPr/>
        </p:nvSpPr>
        <p:spPr bwMode="auto">
          <a:xfrm>
            <a:off x="381000" y="990600"/>
            <a:ext cx="1172116" cy="400110"/>
          </a:xfrm>
          <a:prstGeom prst="rect">
            <a:avLst/>
          </a:prstGeom>
          <a:noFill/>
          <a:ln w="9525">
            <a:noFill/>
            <a:miter lim="800000"/>
            <a:headEnd/>
            <a:tailEnd/>
          </a:ln>
          <a:effectLst/>
        </p:spPr>
        <p:txBody>
          <a:bodyPr wrap="none">
            <a:spAutoFit/>
          </a:bodyPr>
          <a:lstStyle/>
          <a:p>
            <a:r>
              <a:rPr lang="en-US" sz="2000" u="sng" dirty="0"/>
              <a:t>Explicitly:</a:t>
            </a:r>
          </a:p>
        </p:txBody>
      </p:sp>
      <p:graphicFrame>
        <p:nvGraphicFramePr>
          <p:cNvPr id="10246" name="Object 6"/>
          <p:cNvGraphicFramePr>
            <a:graphicFrameLocks noChangeAspect="1"/>
          </p:cNvGraphicFramePr>
          <p:nvPr/>
        </p:nvGraphicFramePr>
        <p:xfrm>
          <a:off x="508030" y="1714488"/>
          <a:ext cx="8350250" cy="939800"/>
        </p:xfrm>
        <a:graphic>
          <a:graphicData uri="http://schemas.openxmlformats.org/presentationml/2006/ole">
            <p:oleObj spid="_x0000_s898050" name="Equation" r:id="rId4" imgW="4965480" imgH="558720" progId="Equation.DSMT4">
              <p:embed/>
            </p:oleObj>
          </a:graphicData>
        </a:graphic>
      </p:graphicFrame>
      <p:sp>
        <p:nvSpPr>
          <p:cNvPr id="10248" name="Text Box 8"/>
          <p:cNvSpPr txBox="1">
            <a:spLocks noChangeArrowheads="1"/>
          </p:cNvSpPr>
          <p:nvPr/>
        </p:nvSpPr>
        <p:spPr bwMode="auto">
          <a:xfrm>
            <a:off x="285720" y="2857496"/>
            <a:ext cx="3251531" cy="369332"/>
          </a:xfrm>
          <a:prstGeom prst="rect">
            <a:avLst/>
          </a:prstGeom>
          <a:noFill/>
          <a:ln w="9525">
            <a:noFill/>
            <a:miter lim="800000"/>
            <a:headEnd/>
            <a:tailEnd/>
          </a:ln>
          <a:effectLst/>
        </p:spPr>
        <p:txBody>
          <a:bodyPr wrap="none">
            <a:spAutoFit/>
          </a:bodyPr>
          <a:lstStyle/>
          <a:p>
            <a:pPr>
              <a:buFontTx/>
              <a:buChar char="•"/>
            </a:pPr>
            <a:r>
              <a:rPr lang="en-US" dirty="0"/>
              <a:t> Similarly for the quark </a:t>
            </a:r>
            <a:r>
              <a:rPr lang="en-US" dirty="0" err="1"/>
              <a:t>singlets</a:t>
            </a:r>
            <a:r>
              <a:rPr lang="en-US" dirty="0"/>
              <a:t>:</a:t>
            </a:r>
          </a:p>
        </p:txBody>
      </p:sp>
      <p:graphicFrame>
        <p:nvGraphicFramePr>
          <p:cNvPr id="10249" name="Object 9"/>
          <p:cNvGraphicFramePr>
            <a:graphicFrameLocks noChangeAspect="1"/>
          </p:cNvGraphicFramePr>
          <p:nvPr/>
        </p:nvGraphicFramePr>
        <p:xfrm>
          <a:off x="500034" y="3214686"/>
          <a:ext cx="8221663" cy="1008063"/>
        </p:xfrm>
        <a:graphic>
          <a:graphicData uri="http://schemas.openxmlformats.org/presentationml/2006/ole">
            <p:oleObj spid="_x0000_s898051" name="Equation" r:id="rId5" imgW="4762440" imgH="583920" progId="Equation.DSMT4">
              <p:embed/>
            </p:oleObj>
          </a:graphicData>
        </a:graphic>
      </p:graphicFrame>
      <p:graphicFrame>
        <p:nvGraphicFramePr>
          <p:cNvPr id="10251" name="Object 11"/>
          <p:cNvGraphicFramePr>
            <a:graphicFrameLocks noChangeAspect="1"/>
          </p:cNvGraphicFramePr>
          <p:nvPr/>
        </p:nvGraphicFramePr>
        <p:xfrm>
          <a:off x="584227" y="4714884"/>
          <a:ext cx="7916863" cy="857250"/>
        </p:xfrm>
        <a:graphic>
          <a:graphicData uri="http://schemas.openxmlformats.org/presentationml/2006/ole">
            <p:oleObj spid="_x0000_s898052" name="Equation" r:id="rId6" imgW="4927320" imgH="533160" progId="Equation.DSMT4">
              <p:embed/>
            </p:oleObj>
          </a:graphicData>
        </a:graphic>
      </p:graphicFrame>
      <p:sp>
        <p:nvSpPr>
          <p:cNvPr id="10252" name="Text Box 12"/>
          <p:cNvSpPr txBox="1">
            <a:spLocks noChangeArrowheads="1"/>
          </p:cNvSpPr>
          <p:nvPr/>
        </p:nvSpPr>
        <p:spPr bwMode="auto">
          <a:xfrm>
            <a:off x="320458" y="5845750"/>
            <a:ext cx="3751476" cy="369332"/>
          </a:xfrm>
          <a:prstGeom prst="rect">
            <a:avLst/>
          </a:prstGeom>
          <a:noFill/>
          <a:ln w="9525">
            <a:noFill/>
            <a:miter lim="800000"/>
            <a:headEnd/>
            <a:tailEnd/>
          </a:ln>
          <a:effectLst/>
        </p:spPr>
        <p:txBody>
          <a:bodyPr wrap="none">
            <a:spAutoFit/>
          </a:bodyPr>
          <a:lstStyle/>
          <a:p>
            <a:pPr>
              <a:buFontTx/>
              <a:buChar char="•"/>
            </a:pPr>
            <a:r>
              <a:rPr lang="en-US" dirty="0"/>
              <a:t> And similarly the (charged) </a:t>
            </a:r>
            <a:r>
              <a:rPr lang="en-US" dirty="0" err="1"/>
              <a:t>singlets</a:t>
            </a:r>
            <a:r>
              <a:rPr lang="en-US" dirty="0"/>
              <a:t>: </a:t>
            </a:r>
          </a:p>
        </p:txBody>
      </p:sp>
      <p:graphicFrame>
        <p:nvGraphicFramePr>
          <p:cNvPr id="10253" name="Object 13"/>
          <p:cNvGraphicFramePr>
            <a:graphicFrameLocks noChangeAspect="1"/>
          </p:cNvGraphicFramePr>
          <p:nvPr/>
        </p:nvGraphicFramePr>
        <p:xfrm>
          <a:off x="4105302" y="5842020"/>
          <a:ext cx="4324350" cy="444500"/>
        </p:xfrm>
        <a:graphic>
          <a:graphicData uri="http://schemas.openxmlformats.org/presentationml/2006/ole">
            <p:oleObj spid="_x0000_s898053" name="Equation" r:id="rId7" imgW="2463480" imgH="253800" progId="Equation.DSMT4">
              <p:embed/>
            </p:oleObj>
          </a:graphicData>
        </a:graphic>
      </p:graphicFrame>
      <p:sp>
        <p:nvSpPr>
          <p:cNvPr id="10254" name="Text Box 14"/>
          <p:cNvSpPr txBox="1">
            <a:spLocks noChangeArrowheads="1"/>
          </p:cNvSpPr>
          <p:nvPr/>
        </p:nvSpPr>
        <p:spPr bwMode="auto">
          <a:xfrm>
            <a:off x="285720" y="4357694"/>
            <a:ext cx="2647969" cy="369332"/>
          </a:xfrm>
          <a:prstGeom prst="rect">
            <a:avLst/>
          </a:prstGeom>
          <a:noFill/>
          <a:ln w="9525">
            <a:noFill/>
            <a:miter lim="800000"/>
            <a:headEnd/>
            <a:tailEnd/>
          </a:ln>
          <a:effectLst/>
        </p:spPr>
        <p:txBody>
          <a:bodyPr wrap="none">
            <a:spAutoFit/>
          </a:bodyPr>
          <a:lstStyle/>
          <a:p>
            <a:pPr>
              <a:buFontTx/>
              <a:buChar char="•"/>
            </a:pPr>
            <a:r>
              <a:rPr lang="en-US" dirty="0"/>
              <a:t> The left handed leptons:</a:t>
            </a:r>
          </a:p>
        </p:txBody>
      </p:sp>
      <p:sp>
        <p:nvSpPr>
          <p:cNvPr id="10255" name="Text Box 15"/>
          <p:cNvSpPr txBox="1">
            <a:spLocks noChangeArrowheads="1"/>
          </p:cNvSpPr>
          <p:nvPr/>
        </p:nvSpPr>
        <p:spPr bwMode="auto">
          <a:xfrm>
            <a:off x="285720" y="1371600"/>
            <a:ext cx="3326488" cy="369332"/>
          </a:xfrm>
          <a:prstGeom prst="rect">
            <a:avLst/>
          </a:prstGeom>
          <a:noFill/>
          <a:ln w="9525">
            <a:noFill/>
            <a:miter lim="800000"/>
            <a:headEnd/>
            <a:tailEnd/>
          </a:ln>
          <a:effectLst/>
        </p:spPr>
        <p:txBody>
          <a:bodyPr wrap="none">
            <a:spAutoFit/>
          </a:bodyPr>
          <a:lstStyle/>
          <a:p>
            <a:pPr>
              <a:buFontTx/>
              <a:buChar char="•"/>
            </a:pPr>
            <a:r>
              <a:rPr lang="en-US" dirty="0"/>
              <a:t> The left handed quark doublet :</a:t>
            </a:r>
          </a:p>
        </p:txBody>
      </p:sp>
      <p:sp>
        <p:nvSpPr>
          <p:cNvPr id="10256" name="Text Box 16"/>
          <p:cNvSpPr txBox="1">
            <a:spLocks noChangeArrowheads="1"/>
          </p:cNvSpPr>
          <p:nvPr/>
        </p:nvSpPr>
        <p:spPr bwMode="auto">
          <a:xfrm>
            <a:off x="7696200" y="228600"/>
            <a:ext cx="1258888" cy="366713"/>
          </a:xfrm>
          <a:prstGeom prst="rect">
            <a:avLst/>
          </a:prstGeom>
          <a:solidFill>
            <a:schemeClr val="accent1"/>
          </a:solidFill>
          <a:ln w="9525">
            <a:noFill/>
            <a:miter lim="800000"/>
            <a:headEnd/>
            <a:tailEnd/>
          </a:ln>
          <a:effectLst/>
        </p:spPr>
        <p:txBody>
          <a:bodyPr wrap="none">
            <a:spAutoFit/>
          </a:bodyPr>
          <a:lstStyle/>
          <a:p>
            <a:r>
              <a:rPr lang="en-US" sz="1800"/>
              <a:t>Q = T</a:t>
            </a:r>
            <a:r>
              <a:rPr lang="en-US" sz="1800" baseline="-25000"/>
              <a:t>3</a:t>
            </a:r>
            <a:r>
              <a:rPr lang="en-US" sz="1800"/>
              <a:t> + 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a:t>Sept 28-29, 2005</a:t>
            </a:r>
          </a:p>
        </p:txBody>
      </p:sp>
      <p:sp>
        <p:nvSpPr>
          <p:cNvPr id="29" name="Slide Number Placeholder 5"/>
          <p:cNvSpPr>
            <a:spLocks noGrp="1"/>
          </p:cNvSpPr>
          <p:nvPr>
            <p:ph type="sldNum" sz="quarter" idx="12"/>
          </p:nvPr>
        </p:nvSpPr>
        <p:spPr/>
        <p:txBody>
          <a:bodyPr/>
          <a:lstStyle/>
          <a:p>
            <a:fld id="{F6CFBC2E-39EF-434A-BFC1-AD11EC999D1B}" type="slidenum">
              <a:rPr lang="en-US"/>
              <a:pPr/>
              <a:t>33</a:t>
            </a:fld>
            <a:endParaRPr lang="en-US"/>
          </a:p>
        </p:txBody>
      </p:sp>
      <p:sp>
        <p:nvSpPr>
          <p:cNvPr id="13314" name="Rectangle 2"/>
          <p:cNvSpPr>
            <a:spLocks noGrp="1" noChangeArrowheads="1"/>
          </p:cNvSpPr>
          <p:nvPr>
            <p:ph type="title"/>
          </p:nvPr>
        </p:nvSpPr>
        <p:spPr/>
        <p:txBody>
          <a:bodyPr/>
          <a:lstStyle/>
          <a:p>
            <a:r>
              <a:rPr lang="en-US" sz="3200" dirty="0"/>
              <a:t>Intermezzo: </a:t>
            </a:r>
            <a:r>
              <a:rPr lang="en-US" sz="2400" dirty="0"/>
              <a:t>Local Gauge Invariance in a single </a:t>
            </a:r>
            <a:r>
              <a:rPr lang="en-US" sz="2400" dirty="0" err="1"/>
              <a:t>transparancy</a:t>
            </a:r>
            <a:r>
              <a:rPr lang="en-US" sz="3200" dirty="0"/>
              <a:t> </a:t>
            </a:r>
          </a:p>
        </p:txBody>
      </p:sp>
      <p:sp>
        <p:nvSpPr>
          <p:cNvPr id="13316" name="Text Box 4"/>
          <p:cNvSpPr txBox="1">
            <a:spLocks noChangeArrowheads="1"/>
          </p:cNvSpPr>
          <p:nvPr/>
        </p:nvSpPr>
        <p:spPr bwMode="auto">
          <a:xfrm>
            <a:off x="142844" y="762000"/>
            <a:ext cx="8887754" cy="400110"/>
          </a:xfrm>
          <a:prstGeom prst="rect">
            <a:avLst/>
          </a:prstGeom>
          <a:noFill/>
          <a:ln w="9525">
            <a:noFill/>
            <a:miter lim="800000"/>
            <a:headEnd/>
            <a:tailEnd/>
          </a:ln>
          <a:effectLst/>
        </p:spPr>
        <p:txBody>
          <a:bodyPr wrap="none">
            <a:spAutoFit/>
          </a:bodyPr>
          <a:lstStyle/>
          <a:p>
            <a:r>
              <a:rPr lang="en-US" sz="2000" dirty="0"/>
              <a:t>Basic principle: The </a:t>
            </a:r>
            <a:r>
              <a:rPr lang="en-US" sz="2000" dirty="0" err="1"/>
              <a:t>Lagrangian</a:t>
            </a:r>
            <a:r>
              <a:rPr lang="en-US" sz="2000" dirty="0"/>
              <a:t> must be invariant under local gauge transformations</a:t>
            </a:r>
          </a:p>
        </p:txBody>
      </p:sp>
      <p:sp>
        <p:nvSpPr>
          <p:cNvPr id="13317" name="Text Box 5"/>
          <p:cNvSpPr txBox="1">
            <a:spLocks noChangeArrowheads="1"/>
          </p:cNvSpPr>
          <p:nvPr/>
        </p:nvSpPr>
        <p:spPr bwMode="auto">
          <a:xfrm>
            <a:off x="350989" y="1214422"/>
            <a:ext cx="4363887" cy="400110"/>
          </a:xfrm>
          <a:prstGeom prst="rect">
            <a:avLst/>
          </a:prstGeom>
          <a:noFill/>
          <a:ln w="9525">
            <a:noFill/>
            <a:miter lim="800000"/>
            <a:headEnd/>
            <a:tailEnd/>
          </a:ln>
          <a:effectLst/>
        </p:spPr>
        <p:txBody>
          <a:bodyPr wrap="none">
            <a:spAutoFit/>
          </a:bodyPr>
          <a:lstStyle/>
          <a:p>
            <a:r>
              <a:rPr lang="en-US" sz="2000" dirty="0">
                <a:solidFill>
                  <a:srgbClr val="006600"/>
                </a:solidFill>
              </a:rPr>
              <a:t>Example: </a:t>
            </a:r>
            <a:r>
              <a:rPr lang="en-US" sz="2000" dirty="0" err="1">
                <a:solidFill>
                  <a:srgbClr val="006600"/>
                </a:solidFill>
              </a:rPr>
              <a:t>massless</a:t>
            </a:r>
            <a:r>
              <a:rPr lang="en-US" sz="2000" dirty="0">
                <a:solidFill>
                  <a:srgbClr val="006600"/>
                </a:solidFill>
              </a:rPr>
              <a:t> Dirac </a:t>
            </a:r>
            <a:r>
              <a:rPr lang="en-US" sz="2000" dirty="0" err="1">
                <a:solidFill>
                  <a:srgbClr val="006600"/>
                </a:solidFill>
              </a:rPr>
              <a:t>Spinors</a:t>
            </a:r>
            <a:r>
              <a:rPr lang="en-US" sz="2000" dirty="0">
                <a:solidFill>
                  <a:srgbClr val="006600"/>
                </a:solidFill>
              </a:rPr>
              <a:t> in QED:</a:t>
            </a:r>
          </a:p>
        </p:txBody>
      </p:sp>
      <p:graphicFrame>
        <p:nvGraphicFramePr>
          <p:cNvPr id="13318" name="Object 6"/>
          <p:cNvGraphicFramePr>
            <a:graphicFrameLocks noChangeAspect="1"/>
          </p:cNvGraphicFramePr>
          <p:nvPr/>
        </p:nvGraphicFramePr>
        <p:xfrm>
          <a:off x="4929190" y="1142984"/>
          <a:ext cx="2238375" cy="600075"/>
        </p:xfrm>
        <a:graphic>
          <a:graphicData uri="http://schemas.openxmlformats.org/presentationml/2006/ole">
            <p:oleObj spid="_x0000_s900098" name="Equation" r:id="rId4" imgW="1041120" imgH="279360" progId="Equation.DSMT4">
              <p:embed/>
            </p:oleObj>
          </a:graphicData>
        </a:graphic>
      </p:graphicFrame>
      <p:sp>
        <p:nvSpPr>
          <p:cNvPr id="13319" name="Text Box 7"/>
          <p:cNvSpPr txBox="1">
            <a:spLocks noChangeArrowheads="1"/>
          </p:cNvSpPr>
          <p:nvPr/>
        </p:nvSpPr>
        <p:spPr bwMode="auto">
          <a:xfrm>
            <a:off x="457200" y="1857364"/>
            <a:ext cx="3405188" cy="336550"/>
          </a:xfrm>
          <a:prstGeom prst="rect">
            <a:avLst/>
          </a:prstGeom>
          <a:noFill/>
          <a:ln w="9525">
            <a:noFill/>
            <a:miter lim="800000"/>
            <a:headEnd/>
            <a:tailEnd/>
          </a:ln>
          <a:effectLst/>
        </p:spPr>
        <p:txBody>
          <a:bodyPr wrap="none">
            <a:spAutoFit/>
          </a:bodyPr>
          <a:lstStyle/>
          <a:p>
            <a:r>
              <a:rPr lang="en-US" dirty="0"/>
              <a:t>“global” U(1) gauge transformation: </a:t>
            </a:r>
          </a:p>
        </p:txBody>
      </p:sp>
      <p:graphicFrame>
        <p:nvGraphicFramePr>
          <p:cNvPr id="13320" name="Object 8"/>
          <p:cNvGraphicFramePr>
            <a:graphicFrameLocks noChangeAspect="1"/>
          </p:cNvGraphicFramePr>
          <p:nvPr/>
        </p:nvGraphicFramePr>
        <p:xfrm>
          <a:off x="4038600" y="1839715"/>
          <a:ext cx="2462226" cy="397073"/>
        </p:xfrm>
        <a:graphic>
          <a:graphicData uri="http://schemas.openxmlformats.org/presentationml/2006/ole">
            <p:oleObj spid="_x0000_s900099" name="Equation" r:id="rId5" imgW="1574640" imgH="253800" progId="Equation.DSMT4">
              <p:embed/>
            </p:oleObj>
          </a:graphicData>
        </a:graphic>
      </p:graphicFrame>
      <p:sp>
        <p:nvSpPr>
          <p:cNvPr id="13321" name="Text Box 9"/>
          <p:cNvSpPr txBox="1">
            <a:spLocks noChangeArrowheads="1"/>
          </p:cNvSpPr>
          <p:nvPr/>
        </p:nvSpPr>
        <p:spPr bwMode="auto">
          <a:xfrm>
            <a:off x="533400" y="2143116"/>
            <a:ext cx="3281363" cy="336550"/>
          </a:xfrm>
          <a:prstGeom prst="rect">
            <a:avLst/>
          </a:prstGeom>
          <a:noFill/>
          <a:ln w="9525">
            <a:noFill/>
            <a:miter lim="800000"/>
            <a:headEnd/>
            <a:tailEnd/>
          </a:ln>
          <a:effectLst/>
        </p:spPr>
        <p:txBody>
          <a:bodyPr wrap="none">
            <a:spAutoFit/>
          </a:bodyPr>
          <a:lstStyle/>
          <a:p>
            <a:r>
              <a:rPr lang="en-US" dirty="0"/>
              <a:t>“local” U(1) gauge transformation: </a:t>
            </a:r>
          </a:p>
        </p:txBody>
      </p:sp>
      <p:graphicFrame>
        <p:nvGraphicFramePr>
          <p:cNvPr id="13322" name="Object 10"/>
          <p:cNvGraphicFramePr>
            <a:graphicFrameLocks noChangeAspect="1"/>
          </p:cNvGraphicFramePr>
          <p:nvPr/>
        </p:nvGraphicFramePr>
        <p:xfrm>
          <a:off x="4000496" y="2158274"/>
          <a:ext cx="2714644" cy="427703"/>
        </p:xfrm>
        <a:graphic>
          <a:graphicData uri="http://schemas.openxmlformats.org/presentationml/2006/ole">
            <p:oleObj spid="_x0000_s900100" name="Equation" r:id="rId6" imgW="1688760" imgH="266400" progId="Equation.DSMT4">
              <p:embed/>
            </p:oleObj>
          </a:graphicData>
        </a:graphic>
      </p:graphicFrame>
      <p:sp>
        <p:nvSpPr>
          <p:cNvPr id="13323" name="Text Box 11"/>
          <p:cNvSpPr txBox="1">
            <a:spLocks noChangeArrowheads="1"/>
          </p:cNvSpPr>
          <p:nvPr/>
        </p:nvSpPr>
        <p:spPr bwMode="auto">
          <a:xfrm>
            <a:off x="357158" y="2643182"/>
            <a:ext cx="3038396" cy="400110"/>
          </a:xfrm>
          <a:prstGeom prst="rect">
            <a:avLst/>
          </a:prstGeom>
          <a:noFill/>
          <a:ln w="9525">
            <a:noFill/>
            <a:miter lim="800000"/>
            <a:headEnd/>
            <a:tailEnd/>
          </a:ln>
          <a:effectLst/>
        </p:spPr>
        <p:txBody>
          <a:bodyPr wrap="none">
            <a:spAutoFit/>
          </a:bodyPr>
          <a:lstStyle/>
          <a:p>
            <a:r>
              <a:rPr lang="en-US" sz="2000" dirty="0">
                <a:solidFill>
                  <a:srgbClr val="990099"/>
                </a:solidFill>
              </a:rPr>
              <a:t>Is the </a:t>
            </a:r>
            <a:r>
              <a:rPr lang="en-US" sz="2000" dirty="0" err="1">
                <a:solidFill>
                  <a:srgbClr val="990099"/>
                </a:solidFill>
              </a:rPr>
              <a:t>Lagrangian</a:t>
            </a:r>
            <a:r>
              <a:rPr lang="en-US" sz="2000" dirty="0">
                <a:solidFill>
                  <a:srgbClr val="990099"/>
                </a:solidFill>
              </a:rPr>
              <a:t> invariant?</a:t>
            </a:r>
          </a:p>
        </p:txBody>
      </p:sp>
      <p:graphicFrame>
        <p:nvGraphicFramePr>
          <p:cNvPr id="13324" name="Object 12"/>
          <p:cNvGraphicFramePr>
            <a:graphicFrameLocks noChangeAspect="1"/>
          </p:cNvGraphicFramePr>
          <p:nvPr/>
        </p:nvGraphicFramePr>
        <p:xfrm>
          <a:off x="3962399" y="2571744"/>
          <a:ext cx="4623879" cy="865194"/>
        </p:xfrm>
        <a:graphic>
          <a:graphicData uri="http://schemas.openxmlformats.org/presentationml/2006/ole">
            <p:oleObj spid="_x0000_s900101" name="Equation" r:id="rId7" imgW="2984400" imgH="558720" progId="Equation.DSMT4">
              <p:embed/>
            </p:oleObj>
          </a:graphicData>
        </a:graphic>
      </p:graphicFrame>
      <p:sp>
        <p:nvSpPr>
          <p:cNvPr id="13325" name="Text Box 13"/>
          <p:cNvSpPr txBox="1">
            <a:spLocks noChangeArrowheads="1"/>
          </p:cNvSpPr>
          <p:nvPr/>
        </p:nvSpPr>
        <p:spPr bwMode="auto">
          <a:xfrm>
            <a:off x="357158" y="3714752"/>
            <a:ext cx="655949" cy="338554"/>
          </a:xfrm>
          <a:prstGeom prst="rect">
            <a:avLst/>
          </a:prstGeom>
          <a:noFill/>
          <a:ln w="9525">
            <a:noFill/>
            <a:miter lim="800000"/>
            <a:headEnd/>
            <a:tailEnd/>
          </a:ln>
          <a:effectLst/>
        </p:spPr>
        <p:txBody>
          <a:bodyPr wrap="none">
            <a:spAutoFit/>
          </a:bodyPr>
          <a:lstStyle/>
          <a:p>
            <a:r>
              <a:rPr lang="en-US" sz="1600" dirty="0"/>
              <a:t>Then:</a:t>
            </a:r>
          </a:p>
        </p:txBody>
      </p:sp>
      <p:graphicFrame>
        <p:nvGraphicFramePr>
          <p:cNvPr id="13327" name="Object 15"/>
          <p:cNvGraphicFramePr>
            <a:graphicFrameLocks noChangeAspect="1"/>
          </p:cNvGraphicFramePr>
          <p:nvPr/>
        </p:nvGraphicFramePr>
        <p:xfrm>
          <a:off x="1214414" y="3733799"/>
          <a:ext cx="4275161" cy="411397"/>
        </p:xfrm>
        <a:graphic>
          <a:graphicData uri="http://schemas.openxmlformats.org/presentationml/2006/ole">
            <p:oleObj spid="_x0000_s900102" name="Equation" r:id="rId8" imgW="2514600" imgH="253800" progId="Equation.DSMT4">
              <p:embed/>
            </p:oleObj>
          </a:graphicData>
        </a:graphic>
      </p:graphicFrame>
      <p:sp>
        <p:nvSpPr>
          <p:cNvPr id="13329" name="Text Box 17"/>
          <p:cNvSpPr txBox="1">
            <a:spLocks noChangeArrowheads="1"/>
          </p:cNvSpPr>
          <p:nvPr/>
        </p:nvSpPr>
        <p:spPr bwMode="auto">
          <a:xfrm>
            <a:off x="6477000" y="3581400"/>
            <a:ext cx="1355725" cy="581025"/>
          </a:xfrm>
          <a:prstGeom prst="rect">
            <a:avLst/>
          </a:prstGeom>
          <a:noFill/>
          <a:ln w="9525">
            <a:noFill/>
            <a:miter lim="800000"/>
            <a:headEnd/>
            <a:tailEnd/>
          </a:ln>
          <a:effectLst/>
        </p:spPr>
        <p:txBody>
          <a:bodyPr>
            <a:spAutoFit/>
          </a:bodyPr>
          <a:lstStyle/>
          <a:p>
            <a:r>
              <a:rPr lang="en-US">
                <a:solidFill>
                  <a:srgbClr val="990099"/>
                </a:solidFill>
              </a:rPr>
              <a:t>Not invariant!</a:t>
            </a:r>
          </a:p>
        </p:txBody>
      </p:sp>
      <p:sp>
        <p:nvSpPr>
          <p:cNvPr id="13331" name="Text Box 19"/>
          <p:cNvSpPr txBox="1">
            <a:spLocks noChangeArrowheads="1"/>
          </p:cNvSpPr>
          <p:nvPr/>
        </p:nvSpPr>
        <p:spPr bwMode="auto">
          <a:xfrm>
            <a:off x="152400" y="4495800"/>
            <a:ext cx="3311612" cy="338554"/>
          </a:xfrm>
          <a:prstGeom prst="rect">
            <a:avLst/>
          </a:prstGeom>
          <a:noFill/>
          <a:ln w="9525">
            <a:noFill/>
            <a:miter lim="800000"/>
            <a:headEnd/>
            <a:tailEnd/>
          </a:ln>
          <a:effectLst/>
        </p:spPr>
        <p:txBody>
          <a:bodyPr wrap="none">
            <a:spAutoFit/>
          </a:bodyPr>
          <a:lstStyle/>
          <a:p>
            <a:r>
              <a:rPr lang="en-US" sz="1600" dirty="0">
                <a:cs typeface="Arial" pitchFamily="34" charset="0"/>
              </a:rPr>
              <a:t>=&gt; Introduce the covariant derivative:</a:t>
            </a:r>
          </a:p>
        </p:txBody>
      </p:sp>
      <p:graphicFrame>
        <p:nvGraphicFramePr>
          <p:cNvPr id="13332" name="Object 20"/>
          <p:cNvGraphicFramePr>
            <a:graphicFrameLocks noChangeAspect="1"/>
          </p:cNvGraphicFramePr>
          <p:nvPr/>
        </p:nvGraphicFramePr>
        <p:xfrm>
          <a:off x="3467104" y="4495800"/>
          <a:ext cx="1676400" cy="436563"/>
        </p:xfrm>
        <a:graphic>
          <a:graphicData uri="http://schemas.openxmlformats.org/presentationml/2006/ole">
            <p:oleObj spid="_x0000_s900103" name="Equation" r:id="rId9" imgW="927000" imgH="241200" progId="Equation.DSMT4">
              <p:embed/>
            </p:oleObj>
          </a:graphicData>
        </a:graphic>
      </p:graphicFrame>
      <p:sp>
        <p:nvSpPr>
          <p:cNvPr id="13333" name="Text Box 21"/>
          <p:cNvSpPr txBox="1">
            <a:spLocks noChangeArrowheads="1"/>
          </p:cNvSpPr>
          <p:nvPr/>
        </p:nvSpPr>
        <p:spPr bwMode="auto">
          <a:xfrm>
            <a:off x="228600" y="5029200"/>
            <a:ext cx="3190745" cy="338554"/>
          </a:xfrm>
          <a:prstGeom prst="rect">
            <a:avLst/>
          </a:prstGeom>
          <a:noFill/>
          <a:ln w="9525">
            <a:noFill/>
            <a:miter lim="800000"/>
            <a:headEnd/>
            <a:tailEnd/>
          </a:ln>
          <a:effectLst/>
        </p:spPr>
        <p:txBody>
          <a:bodyPr wrap="none">
            <a:spAutoFit/>
          </a:bodyPr>
          <a:lstStyle/>
          <a:p>
            <a:r>
              <a:rPr lang="en-US" sz="1600" dirty="0"/>
              <a:t>and </a:t>
            </a:r>
            <a:r>
              <a:rPr lang="en-US" sz="1600" u="sng" dirty="0"/>
              <a:t>demand</a:t>
            </a:r>
            <a:r>
              <a:rPr lang="en-US" sz="1600" dirty="0"/>
              <a:t> that </a:t>
            </a:r>
            <a:r>
              <a:rPr lang="en-US" sz="1600" i="1" dirty="0">
                <a:latin typeface="Symbol" pitchFamily="18" charset="2"/>
              </a:rPr>
              <a:t> </a:t>
            </a:r>
            <a:r>
              <a:rPr lang="en-US" sz="1600" i="1" dirty="0">
                <a:solidFill>
                  <a:srgbClr val="993300"/>
                </a:solidFill>
                <a:latin typeface="Symbol" pitchFamily="18" charset="2"/>
              </a:rPr>
              <a:t>A</a:t>
            </a:r>
            <a:r>
              <a:rPr lang="en-US" sz="1600" i="1" baseline="-25000" dirty="0">
                <a:solidFill>
                  <a:srgbClr val="993300"/>
                </a:solidFill>
                <a:latin typeface="Symbol" pitchFamily="18" charset="2"/>
              </a:rPr>
              <a:t>m  </a:t>
            </a:r>
            <a:r>
              <a:rPr lang="en-US" sz="1600" dirty="0"/>
              <a:t>transforms as:</a:t>
            </a:r>
          </a:p>
        </p:txBody>
      </p:sp>
      <p:graphicFrame>
        <p:nvGraphicFramePr>
          <p:cNvPr id="13334" name="Object 22"/>
          <p:cNvGraphicFramePr>
            <a:graphicFrameLocks noChangeAspect="1"/>
          </p:cNvGraphicFramePr>
          <p:nvPr/>
        </p:nvGraphicFramePr>
        <p:xfrm>
          <a:off x="3314712" y="4876800"/>
          <a:ext cx="2971800" cy="701675"/>
        </p:xfrm>
        <a:graphic>
          <a:graphicData uri="http://schemas.openxmlformats.org/presentationml/2006/ole">
            <p:oleObj spid="_x0000_s900104" name="Equation" r:id="rId10" imgW="1663560" imgH="393480" progId="Equation.DSMT4">
              <p:embed/>
            </p:oleObj>
          </a:graphicData>
        </a:graphic>
      </p:graphicFrame>
      <p:sp>
        <p:nvSpPr>
          <p:cNvPr id="13335" name="Text Box 23"/>
          <p:cNvSpPr txBox="1">
            <a:spLocks noChangeArrowheads="1"/>
          </p:cNvSpPr>
          <p:nvPr/>
        </p:nvSpPr>
        <p:spPr bwMode="auto">
          <a:xfrm>
            <a:off x="6934200" y="4419600"/>
            <a:ext cx="2019784" cy="338554"/>
          </a:xfrm>
          <a:prstGeom prst="rect">
            <a:avLst/>
          </a:prstGeom>
          <a:noFill/>
          <a:ln w="9525">
            <a:noFill/>
            <a:miter lim="800000"/>
            <a:headEnd/>
            <a:tailEnd/>
          </a:ln>
          <a:effectLst/>
        </p:spPr>
        <p:txBody>
          <a:bodyPr wrap="none">
            <a:spAutoFit/>
          </a:bodyPr>
          <a:lstStyle/>
          <a:p>
            <a:r>
              <a:rPr lang="en-US" sz="1600" dirty="0"/>
              <a:t>Then it turns out that:</a:t>
            </a:r>
            <a:endParaRPr lang="en-US" sz="1600" dirty="0">
              <a:latin typeface="Symbol" pitchFamily="18" charset="2"/>
            </a:endParaRPr>
          </a:p>
        </p:txBody>
      </p:sp>
      <p:graphicFrame>
        <p:nvGraphicFramePr>
          <p:cNvPr id="13336" name="Object 24"/>
          <p:cNvGraphicFramePr>
            <a:graphicFrameLocks noChangeAspect="1"/>
          </p:cNvGraphicFramePr>
          <p:nvPr/>
        </p:nvGraphicFramePr>
        <p:xfrm>
          <a:off x="7162800" y="4724400"/>
          <a:ext cx="1692275" cy="382588"/>
        </p:xfrm>
        <a:graphic>
          <a:graphicData uri="http://schemas.openxmlformats.org/presentationml/2006/ole">
            <p:oleObj spid="_x0000_s900105" name="Equation" r:id="rId11" imgW="787320" imgH="177480" progId="Equation.DSMT4">
              <p:embed/>
            </p:oleObj>
          </a:graphicData>
        </a:graphic>
      </p:graphicFrame>
      <p:sp>
        <p:nvSpPr>
          <p:cNvPr id="13337" name="Text Box 25"/>
          <p:cNvSpPr txBox="1">
            <a:spLocks noChangeArrowheads="1"/>
          </p:cNvSpPr>
          <p:nvPr/>
        </p:nvSpPr>
        <p:spPr bwMode="auto">
          <a:xfrm>
            <a:off x="1357290" y="5786454"/>
            <a:ext cx="7786710" cy="830997"/>
          </a:xfrm>
          <a:prstGeom prst="rect">
            <a:avLst/>
          </a:prstGeom>
          <a:noFill/>
          <a:ln w="9525">
            <a:noFill/>
            <a:miter lim="800000"/>
            <a:headEnd/>
            <a:tailEnd/>
          </a:ln>
          <a:effectLst/>
        </p:spPr>
        <p:txBody>
          <a:bodyPr wrap="square">
            <a:spAutoFit/>
          </a:bodyPr>
          <a:lstStyle/>
          <a:p>
            <a:pPr>
              <a:buFontTx/>
              <a:buChar char="•"/>
            </a:pPr>
            <a:r>
              <a:rPr lang="en-US" sz="1600" dirty="0">
                <a:solidFill>
                  <a:srgbClr val="FF0000"/>
                </a:solidFill>
              </a:rPr>
              <a:t> Introduce charged </a:t>
            </a:r>
            <a:r>
              <a:rPr lang="en-US" sz="1600" dirty="0" err="1">
                <a:solidFill>
                  <a:srgbClr val="FF0000"/>
                </a:solidFill>
              </a:rPr>
              <a:t>fermion</a:t>
            </a:r>
            <a:r>
              <a:rPr lang="en-US" sz="1600" dirty="0">
                <a:solidFill>
                  <a:srgbClr val="FF0000"/>
                </a:solidFill>
              </a:rPr>
              <a:t> field (electron)</a:t>
            </a:r>
          </a:p>
          <a:p>
            <a:pPr>
              <a:buFontTx/>
              <a:buChar char="•"/>
            </a:pPr>
            <a:r>
              <a:rPr lang="en-US" sz="1600" dirty="0">
                <a:solidFill>
                  <a:srgbClr val="FF0000"/>
                </a:solidFill>
              </a:rPr>
              <a:t> Demand invariance under local gauge transformations (U(1))</a:t>
            </a:r>
          </a:p>
          <a:p>
            <a:pPr>
              <a:buFontTx/>
              <a:buChar char="•"/>
            </a:pPr>
            <a:r>
              <a:rPr lang="en-US" sz="1600" dirty="0">
                <a:solidFill>
                  <a:srgbClr val="FF0000"/>
                </a:solidFill>
              </a:rPr>
              <a:t> The price to pay is that a gauge field A</a:t>
            </a:r>
            <a:r>
              <a:rPr lang="en-US" sz="1600" baseline="-25000" dirty="0">
                <a:solidFill>
                  <a:srgbClr val="FF0000"/>
                </a:solidFill>
                <a:latin typeface="Symbol" pitchFamily="18" charset="2"/>
              </a:rPr>
              <a:t>m</a:t>
            </a:r>
            <a:r>
              <a:rPr lang="en-US" sz="1600" dirty="0">
                <a:solidFill>
                  <a:srgbClr val="FF0000"/>
                </a:solidFill>
              </a:rPr>
              <a:t> must be introduced at the same time (the photon)</a:t>
            </a:r>
          </a:p>
        </p:txBody>
      </p:sp>
      <p:sp>
        <p:nvSpPr>
          <p:cNvPr id="13338" name="Oval 26"/>
          <p:cNvSpPr>
            <a:spLocks noChangeArrowheads="1"/>
          </p:cNvSpPr>
          <p:nvPr/>
        </p:nvSpPr>
        <p:spPr bwMode="auto">
          <a:xfrm>
            <a:off x="3962400" y="3657600"/>
            <a:ext cx="1676400" cy="533400"/>
          </a:xfrm>
          <a:prstGeom prst="ellipse">
            <a:avLst/>
          </a:prstGeom>
          <a:noFill/>
          <a:ln w="9525" algn="ctr">
            <a:solidFill>
              <a:srgbClr val="990099"/>
            </a:solidFill>
            <a:prstDash val="dash"/>
            <a:round/>
            <a:headEnd/>
            <a:tailEnd/>
          </a:ln>
          <a:effectLst/>
        </p:spPr>
        <p:txBody>
          <a:bodyPr anchor="ctr">
            <a:spAutoFit/>
          </a:bodyPr>
          <a:lstStyle/>
          <a:p>
            <a:endParaRPr lang="nl-NL"/>
          </a:p>
        </p:txBody>
      </p:sp>
      <p:sp>
        <p:nvSpPr>
          <p:cNvPr id="13340" name="Freeform 28"/>
          <p:cNvSpPr>
            <a:spLocks/>
          </p:cNvSpPr>
          <p:nvPr/>
        </p:nvSpPr>
        <p:spPr bwMode="auto">
          <a:xfrm>
            <a:off x="5257800" y="3416300"/>
            <a:ext cx="1219200" cy="317500"/>
          </a:xfrm>
          <a:custGeom>
            <a:avLst/>
            <a:gdLst/>
            <a:ahLst/>
            <a:cxnLst>
              <a:cxn ang="0">
                <a:pos x="0" y="200"/>
              </a:cxn>
              <a:cxn ang="0">
                <a:pos x="336" y="8"/>
              </a:cxn>
              <a:cxn ang="0">
                <a:pos x="768" y="152"/>
              </a:cxn>
            </a:cxnLst>
            <a:rect l="0" t="0" r="r" b="b"/>
            <a:pathLst>
              <a:path w="768" h="200">
                <a:moveTo>
                  <a:pt x="0" y="200"/>
                </a:moveTo>
                <a:cubicBezTo>
                  <a:pt x="104" y="108"/>
                  <a:pt x="208" y="16"/>
                  <a:pt x="336" y="8"/>
                </a:cubicBezTo>
                <a:cubicBezTo>
                  <a:pt x="464" y="0"/>
                  <a:pt x="616" y="76"/>
                  <a:pt x="768" y="152"/>
                </a:cubicBezTo>
              </a:path>
            </a:pathLst>
          </a:custGeom>
          <a:noFill/>
          <a:ln w="19050" cap="flat" cmpd="sng">
            <a:solidFill>
              <a:srgbClr val="990099"/>
            </a:solidFill>
            <a:prstDash val="solid"/>
            <a:round/>
            <a:headEnd type="none" w="med" len="med"/>
            <a:tailEnd type="stealth" w="lg" len="lg"/>
          </a:ln>
          <a:effectLst/>
        </p:spPr>
        <p:txBody>
          <a:bodyPr wrap="none">
            <a:spAutoFit/>
          </a:bodyPr>
          <a:lstStyle/>
          <a:p>
            <a:endParaRPr lang="nl-NL"/>
          </a:p>
        </p:txBody>
      </p:sp>
      <p:sp>
        <p:nvSpPr>
          <p:cNvPr id="13341" name="Text Box 29"/>
          <p:cNvSpPr txBox="1">
            <a:spLocks noChangeArrowheads="1"/>
          </p:cNvSpPr>
          <p:nvPr/>
        </p:nvSpPr>
        <p:spPr bwMode="auto">
          <a:xfrm>
            <a:off x="6934200" y="5105400"/>
            <a:ext cx="1247136" cy="338554"/>
          </a:xfrm>
          <a:prstGeom prst="rect">
            <a:avLst/>
          </a:prstGeom>
          <a:noFill/>
          <a:ln w="9525">
            <a:noFill/>
            <a:miter lim="800000"/>
            <a:headEnd/>
            <a:tailEnd/>
          </a:ln>
          <a:effectLst/>
        </p:spPr>
        <p:txBody>
          <a:bodyPr wrap="none">
            <a:spAutoFit/>
          </a:bodyPr>
          <a:lstStyle/>
          <a:p>
            <a:r>
              <a:rPr lang="en-US" sz="1600" dirty="0"/>
              <a:t>is invariant!  </a:t>
            </a:r>
            <a:endParaRPr lang="en-US" sz="1600" dirty="0">
              <a:latin typeface="Symbol" pitchFamily="18" charset="2"/>
            </a:endParaRPr>
          </a:p>
        </p:txBody>
      </p:sp>
      <p:sp>
        <p:nvSpPr>
          <p:cNvPr id="13342" name="AutoShape 30"/>
          <p:cNvSpPr>
            <a:spLocks/>
          </p:cNvSpPr>
          <p:nvPr/>
        </p:nvSpPr>
        <p:spPr bwMode="auto">
          <a:xfrm>
            <a:off x="6324600" y="4343400"/>
            <a:ext cx="381000" cy="1066800"/>
          </a:xfrm>
          <a:prstGeom prst="rightBrace">
            <a:avLst>
              <a:gd name="adj1" fmla="val 23333"/>
              <a:gd name="adj2" fmla="val 50000"/>
            </a:avLst>
          </a:prstGeom>
          <a:noFill/>
          <a:ln w="19050">
            <a:solidFill>
              <a:srgbClr val="990000"/>
            </a:solidFill>
            <a:round/>
            <a:headEnd/>
            <a:tailEnd/>
          </a:ln>
          <a:effectLst/>
        </p:spPr>
        <p:txBody>
          <a:bodyPr anchor="ctr">
            <a:spAutoFit/>
          </a:bodyPr>
          <a:lstStyle/>
          <a:p>
            <a:endParaRPr lang="nl-NL"/>
          </a:p>
        </p:txBody>
      </p:sp>
      <p:sp>
        <p:nvSpPr>
          <p:cNvPr id="13343" name="Text Box 31"/>
          <p:cNvSpPr txBox="1">
            <a:spLocks noChangeArrowheads="1"/>
          </p:cNvSpPr>
          <p:nvPr/>
        </p:nvSpPr>
        <p:spPr bwMode="auto">
          <a:xfrm>
            <a:off x="228600" y="5791200"/>
            <a:ext cx="1371600" cy="338554"/>
          </a:xfrm>
          <a:prstGeom prst="rect">
            <a:avLst/>
          </a:prstGeom>
          <a:noFill/>
          <a:ln w="9525">
            <a:noFill/>
            <a:miter lim="800000"/>
            <a:headEnd/>
            <a:tailEnd/>
          </a:ln>
          <a:effectLst/>
        </p:spPr>
        <p:txBody>
          <a:bodyPr>
            <a:spAutoFit/>
          </a:bodyPr>
          <a:lstStyle/>
          <a:p>
            <a:r>
              <a:rPr lang="en-US" sz="1600" b="1" i="1" u="sng" dirty="0">
                <a:solidFill>
                  <a:srgbClr val="FF0000"/>
                </a:solidFill>
              </a:rPr>
              <a:t>Conclusion</a:t>
            </a:r>
            <a:r>
              <a:rPr lang="en-US" sz="1400" b="1" i="1" u="sng" dirty="0">
                <a:solidFill>
                  <a:srgbClr val="FF0000"/>
                </a:solidFill>
              </a:rPr>
              <a:t>:</a:t>
            </a:r>
            <a:r>
              <a:rPr lang="en-US" sz="1400" dirty="0">
                <a:solidFill>
                  <a:srgbClr val="FF0000"/>
                </a:solid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a:t>Sept 28-29, 2005</a:t>
            </a:r>
          </a:p>
        </p:txBody>
      </p:sp>
      <p:sp>
        <p:nvSpPr>
          <p:cNvPr id="11" name="Slide Number Placeholder 6"/>
          <p:cNvSpPr>
            <a:spLocks noGrp="1"/>
          </p:cNvSpPr>
          <p:nvPr>
            <p:ph type="sldNum" sz="quarter" idx="12"/>
          </p:nvPr>
        </p:nvSpPr>
        <p:spPr/>
        <p:txBody>
          <a:bodyPr/>
          <a:lstStyle/>
          <a:p>
            <a:fld id="{3756AFC0-B36C-4522-939B-C7A7DE26FAFF}" type="slidenum">
              <a:rPr lang="en-US"/>
              <a:pPr/>
              <a:t>34</a:t>
            </a:fld>
            <a:endParaRPr lang="en-US"/>
          </a:p>
        </p:txBody>
      </p:sp>
      <p:sp>
        <p:nvSpPr>
          <p:cNvPr id="39938" name="Rectangle 2"/>
          <p:cNvSpPr>
            <a:spLocks noGrp="1" noChangeArrowheads="1"/>
          </p:cNvSpPr>
          <p:nvPr>
            <p:ph type="title"/>
          </p:nvPr>
        </p:nvSpPr>
        <p:spPr>
          <a:xfrm>
            <a:off x="76200" y="4763"/>
            <a:ext cx="9144000" cy="762000"/>
          </a:xfrm>
        </p:spPr>
        <p:txBody>
          <a:bodyPr/>
          <a:lstStyle/>
          <a:p>
            <a:r>
              <a:rPr lang="en-US"/>
              <a:t>                                  : The Yukawa Part</a:t>
            </a:r>
          </a:p>
        </p:txBody>
      </p:sp>
      <p:graphicFrame>
        <p:nvGraphicFramePr>
          <p:cNvPr id="39942" name="Object 6"/>
          <p:cNvGraphicFramePr>
            <a:graphicFrameLocks noChangeAspect="1"/>
          </p:cNvGraphicFramePr>
          <p:nvPr>
            <p:ph sz="half" idx="1"/>
          </p:nvPr>
        </p:nvGraphicFramePr>
        <p:xfrm>
          <a:off x="533400" y="106363"/>
          <a:ext cx="4267200" cy="579437"/>
        </p:xfrm>
        <a:graphic>
          <a:graphicData uri="http://schemas.openxmlformats.org/presentationml/2006/ole">
            <p:oleObj spid="_x0000_s947202" name="Equation" r:id="rId3" imgW="1777680" imgH="241200" progId="Equation.DSMT4">
              <p:embed/>
            </p:oleObj>
          </a:graphicData>
        </a:graphic>
      </p:graphicFrame>
      <p:sp>
        <p:nvSpPr>
          <p:cNvPr id="39943" name="Text Box 7"/>
          <p:cNvSpPr txBox="1">
            <a:spLocks noChangeArrowheads="1"/>
          </p:cNvSpPr>
          <p:nvPr/>
        </p:nvSpPr>
        <p:spPr bwMode="auto">
          <a:xfrm>
            <a:off x="838200" y="1219200"/>
            <a:ext cx="6932090" cy="400110"/>
          </a:xfrm>
          <a:prstGeom prst="rect">
            <a:avLst/>
          </a:prstGeom>
          <a:noFill/>
          <a:ln w="9525" algn="ctr">
            <a:noFill/>
            <a:miter lim="800000"/>
            <a:headEnd/>
            <a:tailEnd/>
          </a:ln>
          <a:effectLst/>
        </p:spPr>
        <p:txBody>
          <a:bodyPr wrap="none">
            <a:spAutoFit/>
          </a:bodyPr>
          <a:lstStyle/>
          <a:p>
            <a:r>
              <a:rPr lang="en-US" sz="2000" dirty="0">
                <a:solidFill>
                  <a:srgbClr val="000099"/>
                </a:solidFill>
              </a:rPr>
              <a:t>There are 3 Yukawa matrices (in the case of </a:t>
            </a:r>
            <a:r>
              <a:rPr lang="en-US" sz="2000" dirty="0" err="1">
                <a:solidFill>
                  <a:srgbClr val="000099"/>
                </a:solidFill>
              </a:rPr>
              <a:t>massless</a:t>
            </a:r>
            <a:r>
              <a:rPr lang="en-US" sz="2000" dirty="0">
                <a:solidFill>
                  <a:srgbClr val="000099"/>
                </a:solidFill>
              </a:rPr>
              <a:t> neutrino’s):</a:t>
            </a:r>
          </a:p>
        </p:txBody>
      </p:sp>
      <p:graphicFrame>
        <p:nvGraphicFramePr>
          <p:cNvPr id="39944" name="Object 8"/>
          <p:cNvGraphicFramePr>
            <a:graphicFrameLocks noChangeAspect="1"/>
          </p:cNvGraphicFramePr>
          <p:nvPr>
            <p:ph sz="half" idx="4294967295"/>
          </p:nvPr>
        </p:nvGraphicFramePr>
        <p:xfrm>
          <a:off x="1447800" y="1828800"/>
          <a:ext cx="2743200" cy="609600"/>
        </p:xfrm>
        <a:graphic>
          <a:graphicData uri="http://schemas.openxmlformats.org/presentationml/2006/ole">
            <p:oleObj spid="_x0000_s947203" name="Equation" r:id="rId4" imgW="1143000" imgH="253800" progId="Equation.DSMT4">
              <p:embed/>
            </p:oleObj>
          </a:graphicData>
        </a:graphic>
      </p:graphicFrame>
      <p:sp>
        <p:nvSpPr>
          <p:cNvPr id="39946" name="Text Box 10"/>
          <p:cNvSpPr txBox="1">
            <a:spLocks noChangeArrowheads="1"/>
          </p:cNvSpPr>
          <p:nvPr/>
        </p:nvSpPr>
        <p:spPr bwMode="auto">
          <a:xfrm>
            <a:off x="914400" y="2743200"/>
            <a:ext cx="4242252" cy="1015663"/>
          </a:xfrm>
          <a:prstGeom prst="rect">
            <a:avLst/>
          </a:prstGeom>
          <a:noFill/>
          <a:ln w="9525" algn="ctr">
            <a:noFill/>
            <a:miter lim="800000"/>
            <a:headEnd/>
            <a:tailEnd/>
          </a:ln>
          <a:effectLst/>
        </p:spPr>
        <p:txBody>
          <a:bodyPr wrap="none">
            <a:spAutoFit/>
          </a:bodyPr>
          <a:lstStyle/>
          <a:p>
            <a:r>
              <a:rPr lang="en-US" sz="2000" dirty="0">
                <a:solidFill>
                  <a:srgbClr val="000099"/>
                </a:solidFill>
              </a:rPr>
              <a:t>Each matrix is 3x3 complex:</a:t>
            </a:r>
          </a:p>
          <a:p>
            <a:pPr>
              <a:buFontTx/>
              <a:buChar char="•"/>
            </a:pPr>
            <a:r>
              <a:rPr lang="en-US" sz="2000" dirty="0"/>
              <a:t> 27 real parameters</a:t>
            </a:r>
          </a:p>
          <a:p>
            <a:pPr>
              <a:buFontTx/>
              <a:buChar char="•"/>
            </a:pPr>
            <a:r>
              <a:rPr lang="en-US" sz="2000" dirty="0"/>
              <a:t> 27 imaginary parameters   (“phases”)</a:t>
            </a:r>
          </a:p>
        </p:txBody>
      </p:sp>
      <p:sp>
        <p:nvSpPr>
          <p:cNvPr id="39947" name="Text Box 11"/>
          <p:cNvSpPr txBox="1">
            <a:spLocks noChangeArrowheads="1"/>
          </p:cNvSpPr>
          <p:nvPr/>
        </p:nvSpPr>
        <p:spPr bwMode="auto">
          <a:xfrm>
            <a:off x="914400" y="4038600"/>
            <a:ext cx="7904163" cy="1938992"/>
          </a:xfrm>
          <a:prstGeom prst="rect">
            <a:avLst/>
          </a:prstGeom>
          <a:noFill/>
          <a:ln w="9525" algn="ctr">
            <a:noFill/>
            <a:miter lim="800000"/>
            <a:headEnd/>
            <a:tailEnd/>
          </a:ln>
          <a:effectLst/>
        </p:spPr>
        <p:txBody>
          <a:bodyPr>
            <a:spAutoFit/>
          </a:bodyPr>
          <a:lstStyle/>
          <a:p>
            <a:pPr>
              <a:buFont typeface="Wingdings" pitchFamily="2" charset="2"/>
              <a:buChar char="Ø"/>
            </a:pPr>
            <a:r>
              <a:rPr lang="en-US" sz="2000" dirty="0">
                <a:solidFill>
                  <a:srgbClr val="000099"/>
                </a:solidFill>
                <a:cs typeface="Arial" pitchFamily="34" charset="0"/>
              </a:rPr>
              <a:t> many of the parameters are equivalent, since the physics described            by  one set of couplings is the same as another</a:t>
            </a:r>
          </a:p>
          <a:p>
            <a:pPr>
              <a:buFont typeface="Wingdings" pitchFamily="2" charset="2"/>
              <a:buChar char="Ø"/>
            </a:pPr>
            <a:r>
              <a:rPr lang="en-US" sz="2000" dirty="0">
                <a:solidFill>
                  <a:srgbClr val="000099"/>
                </a:solidFill>
                <a:cs typeface="Arial" pitchFamily="34" charset="0"/>
              </a:rPr>
              <a:t> It can be shown (see ref. [</a:t>
            </a:r>
            <a:r>
              <a:rPr lang="en-US" sz="2000" dirty="0" err="1">
                <a:solidFill>
                  <a:srgbClr val="000099"/>
                </a:solidFill>
                <a:cs typeface="Arial" pitchFamily="34" charset="0"/>
              </a:rPr>
              <a:t>Nir</a:t>
            </a:r>
            <a:r>
              <a:rPr lang="en-US" sz="2000" dirty="0">
                <a:solidFill>
                  <a:srgbClr val="000099"/>
                </a:solidFill>
                <a:cs typeface="Arial" pitchFamily="34" charset="0"/>
              </a:rPr>
              <a:t>]) that the independent parameters are:</a:t>
            </a:r>
          </a:p>
          <a:p>
            <a:pPr lvl="1">
              <a:buFontTx/>
              <a:buChar char="•"/>
            </a:pPr>
            <a:r>
              <a:rPr lang="en-US" sz="2000" dirty="0">
                <a:cs typeface="Arial" pitchFamily="34" charset="0"/>
              </a:rPr>
              <a:t> 12 real parameters</a:t>
            </a:r>
          </a:p>
          <a:p>
            <a:pPr lvl="1">
              <a:buFontTx/>
              <a:buChar char="•"/>
            </a:pPr>
            <a:r>
              <a:rPr lang="en-US" sz="2000" dirty="0">
                <a:cs typeface="Arial" pitchFamily="34" charset="0"/>
              </a:rPr>
              <a:t> 1 imaginary phase</a:t>
            </a:r>
          </a:p>
          <a:p>
            <a:pPr>
              <a:buFont typeface="Wingdings" pitchFamily="2" charset="2"/>
              <a:buChar char="Ø"/>
            </a:pPr>
            <a:r>
              <a:rPr lang="en-US" sz="2000" dirty="0">
                <a:solidFill>
                  <a:srgbClr val="000099"/>
                </a:solidFill>
                <a:cs typeface="Arial" pitchFamily="34" charset="0"/>
              </a:rPr>
              <a:t>This single phase is the source of all CP violation in the Standard Model</a:t>
            </a:r>
          </a:p>
        </p:txBody>
      </p:sp>
      <p:sp>
        <p:nvSpPr>
          <p:cNvPr id="39948" name="Text Box 12"/>
          <p:cNvSpPr txBox="1">
            <a:spLocks noChangeArrowheads="1"/>
          </p:cNvSpPr>
          <p:nvPr/>
        </p:nvSpPr>
        <p:spPr bwMode="auto">
          <a:xfrm>
            <a:off x="6400800" y="6172200"/>
            <a:ext cx="1835150" cy="366713"/>
          </a:xfrm>
          <a:prstGeom prst="rect">
            <a:avLst/>
          </a:prstGeom>
          <a:noFill/>
          <a:ln w="9525" algn="ctr">
            <a:noFill/>
            <a:miter lim="800000"/>
            <a:headEnd/>
            <a:tailEnd/>
          </a:ln>
          <a:effectLst/>
        </p:spPr>
        <p:txBody>
          <a:bodyPr wrap="none">
            <a:spAutoFit/>
          </a:bodyPr>
          <a:lstStyle/>
          <a:p>
            <a:r>
              <a:rPr lang="en-US" sz="1800"/>
              <a:t>……Revisit later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p:txBody>
          <a:bodyPr/>
          <a:lstStyle/>
          <a:p>
            <a:r>
              <a:rPr lang="en-US"/>
              <a:t>Sept 28-29, 2005</a:t>
            </a:r>
          </a:p>
        </p:txBody>
      </p:sp>
      <p:sp>
        <p:nvSpPr>
          <p:cNvPr id="34" name="Slide Number Placeholder 5"/>
          <p:cNvSpPr>
            <a:spLocks noGrp="1"/>
          </p:cNvSpPr>
          <p:nvPr>
            <p:ph type="sldNum" sz="quarter" idx="12"/>
          </p:nvPr>
        </p:nvSpPr>
        <p:spPr/>
        <p:txBody>
          <a:bodyPr/>
          <a:lstStyle/>
          <a:p>
            <a:fld id="{213884E1-ABC3-4549-AAE7-1052F9E6E7BD}" type="slidenum">
              <a:rPr lang="en-US"/>
              <a:pPr/>
              <a:t>35</a:t>
            </a:fld>
            <a:endParaRPr lang="en-US"/>
          </a:p>
        </p:txBody>
      </p:sp>
      <p:sp>
        <p:nvSpPr>
          <p:cNvPr id="183345" name="Rectangle 49"/>
          <p:cNvSpPr>
            <a:spLocks noChangeArrowheads="1"/>
          </p:cNvSpPr>
          <p:nvPr/>
        </p:nvSpPr>
        <p:spPr bwMode="auto">
          <a:xfrm>
            <a:off x="214282" y="1142984"/>
            <a:ext cx="8382000" cy="2133600"/>
          </a:xfrm>
          <a:prstGeom prst="rect">
            <a:avLst/>
          </a:prstGeom>
          <a:solidFill>
            <a:srgbClr val="FFCC66"/>
          </a:solidFill>
          <a:ln w="9525" algn="ctr">
            <a:solidFill>
              <a:schemeClr val="accent2"/>
            </a:solidFill>
            <a:miter lim="800000"/>
            <a:headEnd/>
            <a:tailEnd/>
          </a:ln>
          <a:effectLst/>
        </p:spPr>
        <p:txBody>
          <a:bodyPr anchor="ctr">
            <a:spAutoFit/>
          </a:bodyPr>
          <a:lstStyle/>
          <a:p>
            <a:endParaRPr lang="nl-NL"/>
          </a:p>
        </p:txBody>
      </p:sp>
      <p:sp>
        <p:nvSpPr>
          <p:cNvPr id="183298" name="Rectangle 2"/>
          <p:cNvSpPr>
            <a:spLocks noGrp="1" noChangeArrowheads="1"/>
          </p:cNvSpPr>
          <p:nvPr>
            <p:ph type="title"/>
          </p:nvPr>
        </p:nvSpPr>
        <p:spPr/>
        <p:txBody>
          <a:bodyPr/>
          <a:lstStyle/>
          <a:p>
            <a:r>
              <a:rPr lang="en-US"/>
              <a:t>Lepton mixing and neutrino oscillations</a:t>
            </a:r>
          </a:p>
        </p:txBody>
      </p:sp>
      <p:sp>
        <p:nvSpPr>
          <p:cNvPr id="183300" name="Rectangle 4"/>
          <p:cNvSpPr>
            <a:spLocks noChangeArrowheads="1"/>
          </p:cNvSpPr>
          <p:nvPr/>
        </p:nvSpPr>
        <p:spPr bwMode="auto">
          <a:xfrm>
            <a:off x="228600" y="1600200"/>
            <a:ext cx="8458200" cy="1600200"/>
          </a:xfrm>
          <a:prstGeom prst="rect">
            <a:avLst/>
          </a:prstGeom>
          <a:noFill/>
          <a:ln w="9525">
            <a:noFill/>
            <a:miter lim="800000"/>
            <a:headEnd/>
            <a:tailEnd/>
          </a:ln>
          <a:effectLst/>
        </p:spPr>
        <p:txBody>
          <a:bodyPr/>
          <a:lstStyle/>
          <a:p>
            <a:pPr marL="342900" indent="-342900">
              <a:spcBef>
                <a:spcPct val="20000"/>
              </a:spcBef>
              <a:buFontTx/>
              <a:buChar char="•"/>
            </a:pPr>
            <a:r>
              <a:rPr lang="en-US" sz="2000" dirty="0">
                <a:solidFill>
                  <a:srgbClr val="000099"/>
                </a:solidFill>
              </a:rPr>
              <a:t>In the CKM we write by convention the mixing for the down type quarks; in the lepton sector we write it for the (up-type) neutrinos. Is it relevant?</a:t>
            </a:r>
          </a:p>
          <a:p>
            <a:pPr marL="742950" lvl="1" indent="-285750">
              <a:spcBef>
                <a:spcPct val="20000"/>
              </a:spcBef>
              <a:buFontTx/>
              <a:buChar char="–"/>
            </a:pPr>
            <a:r>
              <a:rPr lang="en-US" sz="2000" dirty="0">
                <a:solidFill>
                  <a:srgbClr val="006666"/>
                </a:solidFill>
              </a:rPr>
              <a:t>If yes: why? </a:t>
            </a:r>
          </a:p>
          <a:p>
            <a:pPr marL="742950" lvl="1" indent="-285750">
              <a:spcBef>
                <a:spcPct val="20000"/>
              </a:spcBef>
              <a:buFontTx/>
              <a:buChar char="–"/>
            </a:pPr>
            <a:r>
              <a:rPr lang="en-US" sz="2000" dirty="0">
                <a:solidFill>
                  <a:srgbClr val="006666"/>
                </a:solidFill>
              </a:rPr>
              <a:t>If not, why don’t we measure charged lepton oscillations rather then neutrino oscillations? </a:t>
            </a:r>
          </a:p>
        </p:txBody>
      </p:sp>
      <p:graphicFrame>
        <p:nvGraphicFramePr>
          <p:cNvPr id="183311" name="Object 15"/>
          <p:cNvGraphicFramePr>
            <a:graphicFrameLocks noChangeAspect="1"/>
          </p:cNvGraphicFramePr>
          <p:nvPr/>
        </p:nvGraphicFramePr>
        <p:xfrm>
          <a:off x="428596" y="5643578"/>
          <a:ext cx="4038600" cy="736600"/>
        </p:xfrm>
        <a:graphic>
          <a:graphicData uri="http://schemas.openxmlformats.org/presentationml/2006/ole">
            <p:oleObj spid="_x0000_s916482" name="Equation" r:id="rId3" imgW="2298600" imgH="419040" progId="Equation.DSMT4">
              <p:embed/>
            </p:oleObj>
          </a:graphicData>
        </a:graphic>
      </p:graphicFrame>
      <p:sp>
        <p:nvSpPr>
          <p:cNvPr id="183314" name="Text Box 18"/>
          <p:cNvSpPr txBox="1">
            <a:spLocks noChangeArrowheads="1"/>
          </p:cNvSpPr>
          <p:nvPr/>
        </p:nvSpPr>
        <p:spPr bwMode="auto">
          <a:xfrm>
            <a:off x="4929190" y="4500570"/>
            <a:ext cx="3714776" cy="1015663"/>
          </a:xfrm>
          <a:prstGeom prst="rect">
            <a:avLst/>
          </a:prstGeom>
          <a:noFill/>
          <a:ln w="9525" algn="ctr">
            <a:solidFill>
              <a:schemeClr val="accent1">
                <a:shade val="95000"/>
                <a:satMod val="105000"/>
              </a:schemeClr>
            </a:solidFill>
            <a:miter lim="800000"/>
            <a:headEnd/>
            <a:tailEnd/>
          </a:ln>
          <a:effectLst/>
        </p:spPr>
        <p:txBody>
          <a:bodyPr wrap="square">
            <a:spAutoFit/>
          </a:bodyPr>
          <a:lstStyle/>
          <a:p>
            <a:r>
              <a:rPr lang="en-US" sz="2000" dirty="0"/>
              <a:t>However, observation of neutrino oscillations is possible due to small neutrino mass differences.</a:t>
            </a:r>
          </a:p>
        </p:txBody>
      </p:sp>
      <p:sp>
        <p:nvSpPr>
          <p:cNvPr id="183316" name="Text Box 20"/>
          <p:cNvSpPr txBox="1">
            <a:spLocks noChangeArrowheads="1"/>
          </p:cNvSpPr>
          <p:nvPr/>
        </p:nvSpPr>
        <p:spPr bwMode="auto">
          <a:xfrm>
            <a:off x="212725" y="1127125"/>
            <a:ext cx="1202893" cy="400110"/>
          </a:xfrm>
          <a:prstGeom prst="rect">
            <a:avLst/>
          </a:prstGeom>
          <a:noFill/>
          <a:ln w="9525" algn="ctr">
            <a:noFill/>
            <a:miter lim="800000"/>
            <a:headEnd/>
            <a:tailEnd/>
          </a:ln>
          <a:effectLst/>
        </p:spPr>
        <p:txBody>
          <a:bodyPr wrap="none">
            <a:spAutoFit/>
          </a:bodyPr>
          <a:lstStyle/>
          <a:p>
            <a:r>
              <a:rPr lang="en-US" sz="2000" u="sng">
                <a:solidFill>
                  <a:schemeClr val="accent2"/>
                </a:solidFill>
              </a:rPr>
              <a:t>Question:</a:t>
            </a:r>
          </a:p>
        </p:txBody>
      </p:sp>
      <p:cxnSp>
        <p:nvCxnSpPr>
          <p:cNvPr id="50" name="Straight Arrow Connector 49"/>
          <p:cNvCxnSpPr/>
          <p:nvPr/>
        </p:nvCxnSpPr>
        <p:spPr>
          <a:xfrm rot="16200000" flipV="1">
            <a:off x="892943" y="4822041"/>
            <a:ext cx="107157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857356" y="4500570"/>
            <a:ext cx="2143140"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 name="Group 24"/>
          <p:cNvGrpSpPr/>
          <p:nvPr/>
        </p:nvGrpSpPr>
        <p:grpSpPr>
          <a:xfrm>
            <a:off x="428596" y="3500438"/>
            <a:ext cx="4500594" cy="1928826"/>
            <a:chOff x="1571604" y="2143116"/>
            <a:chExt cx="5072098" cy="2358248"/>
          </a:xfrm>
        </p:grpSpPr>
        <p:grpSp>
          <p:nvGrpSpPr>
            <p:cNvPr id="3" name="Group 29"/>
            <p:cNvGrpSpPr/>
            <p:nvPr/>
          </p:nvGrpSpPr>
          <p:grpSpPr>
            <a:xfrm>
              <a:off x="1571604" y="2285992"/>
              <a:ext cx="5072098" cy="2215372"/>
              <a:chOff x="1571604" y="2285992"/>
              <a:chExt cx="5072098" cy="2215372"/>
            </a:xfrm>
          </p:grpSpPr>
          <p:cxnSp>
            <p:nvCxnSpPr>
              <p:cNvPr id="29" name="Straight Connector 28"/>
              <p:cNvCxnSpPr/>
              <p:nvPr/>
            </p:nvCxnSpPr>
            <p:spPr>
              <a:xfrm>
                <a:off x="2285984" y="3214686"/>
                <a:ext cx="3500462"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5786446" y="2571744"/>
                <a:ext cx="857256" cy="64294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643042" y="3857628"/>
                <a:ext cx="1285884"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71604" y="2643182"/>
                <a:ext cx="714380" cy="5715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5144298" y="3856834"/>
                <a:ext cx="1285884" cy="158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786182" y="3071810"/>
                <a:ext cx="285752" cy="2857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786182" y="3071810"/>
                <a:ext cx="285752" cy="2857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Flowchart: Connector 51"/>
              <p:cNvSpPr/>
              <p:nvPr/>
            </p:nvSpPr>
            <p:spPr>
              <a:xfrm>
                <a:off x="2214546" y="314324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Flowchart: Connector 52"/>
              <p:cNvSpPr/>
              <p:nvPr/>
            </p:nvSpPr>
            <p:spPr>
              <a:xfrm>
                <a:off x="5715008" y="3143248"/>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extBox 53"/>
              <p:cNvSpPr txBox="1"/>
              <p:nvPr/>
            </p:nvSpPr>
            <p:spPr>
              <a:xfrm>
                <a:off x="2357423" y="2500305"/>
                <a:ext cx="698434" cy="719337"/>
              </a:xfrm>
              <a:prstGeom prst="rect">
                <a:avLst/>
              </a:prstGeom>
              <a:noFill/>
            </p:spPr>
            <p:txBody>
              <a:bodyPr wrap="none" rtlCol="0">
                <a:spAutoFit/>
              </a:bodyPr>
              <a:lstStyle/>
              <a:p>
                <a:r>
                  <a:rPr lang="nl-NL" sz="2800" dirty="0" err="1" smtClean="0">
                    <a:latin typeface="Symbol" pitchFamily="18" charset="2"/>
                  </a:rPr>
                  <a:t>n</a:t>
                </a:r>
                <a:r>
                  <a:rPr lang="nl-NL" sz="2800" baseline="30000" dirty="0" err="1" smtClean="0">
                    <a:latin typeface="Symbol" pitchFamily="18" charset="2"/>
                  </a:rPr>
                  <a:t>I</a:t>
                </a:r>
                <a:r>
                  <a:rPr lang="nl-NL" sz="2800" baseline="-25000" dirty="0" err="1" smtClean="0">
                    <a:solidFill>
                      <a:prstClr val="black"/>
                    </a:solidFill>
                    <a:latin typeface="Symbol" pitchFamily="18" charset="2"/>
                  </a:rPr>
                  <a:t>m</a:t>
                </a:r>
                <a:endParaRPr lang="nl-NL" sz="2800" baseline="-25000" dirty="0"/>
              </a:p>
            </p:txBody>
          </p:sp>
          <p:sp>
            <p:nvSpPr>
              <p:cNvPr id="55" name="TextBox 54"/>
              <p:cNvSpPr txBox="1"/>
              <p:nvPr/>
            </p:nvSpPr>
            <p:spPr>
              <a:xfrm>
                <a:off x="4929190" y="2428868"/>
                <a:ext cx="675672" cy="719337"/>
              </a:xfrm>
              <a:prstGeom prst="rect">
                <a:avLst/>
              </a:prstGeom>
              <a:noFill/>
            </p:spPr>
            <p:txBody>
              <a:bodyPr wrap="none" rtlCol="0">
                <a:spAutoFit/>
              </a:bodyPr>
              <a:lstStyle/>
              <a:p>
                <a:r>
                  <a:rPr lang="nl-NL" sz="2800" dirty="0" err="1" smtClean="0">
                    <a:latin typeface="Symbol" pitchFamily="18" charset="2"/>
                  </a:rPr>
                  <a:t>n</a:t>
                </a:r>
                <a:r>
                  <a:rPr lang="nl-NL" sz="2800" baseline="30000" dirty="0" err="1" smtClean="0">
                    <a:latin typeface="Symbol" pitchFamily="18" charset="2"/>
                  </a:rPr>
                  <a:t>I</a:t>
                </a:r>
                <a:r>
                  <a:rPr lang="nl-NL" sz="2800" baseline="-25000" dirty="0" err="1" smtClean="0">
                    <a:solidFill>
                      <a:prstClr val="black"/>
                    </a:solidFill>
                  </a:rPr>
                  <a:t>e</a:t>
                </a:r>
                <a:endParaRPr lang="nl-NL" sz="2800" baseline="-25000" dirty="0"/>
              </a:p>
            </p:txBody>
          </p:sp>
          <p:sp>
            <p:nvSpPr>
              <p:cNvPr id="56" name="TextBox 55"/>
              <p:cNvSpPr txBox="1"/>
              <p:nvPr/>
            </p:nvSpPr>
            <p:spPr>
              <a:xfrm>
                <a:off x="3286116" y="2285992"/>
                <a:ext cx="1214446" cy="719337"/>
              </a:xfrm>
              <a:prstGeom prst="rect">
                <a:avLst/>
              </a:prstGeom>
              <a:noFill/>
            </p:spPr>
            <p:txBody>
              <a:bodyPr wrap="square" rtlCol="0">
                <a:spAutoFit/>
              </a:bodyPr>
              <a:lstStyle/>
              <a:p>
                <a:r>
                  <a:rPr lang="nl-NL" sz="2800" dirty="0" err="1" smtClean="0">
                    <a:latin typeface="Symbol" pitchFamily="18" charset="2"/>
                  </a:rPr>
                  <a:t>n</a:t>
                </a:r>
                <a:r>
                  <a:rPr lang="nl-NL" sz="2800" baseline="-25000" dirty="0" err="1" smtClean="0"/>
                  <a:t>e</a:t>
                </a:r>
                <a:r>
                  <a:rPr lang="nl-NL" sz="2800" baseline="-25000" dirty="0" smtClean="0"/>
                  <a:t>,</a:t>
                </a:r>
                <a:r>
                  <a:rPr lang="nl-NL" sz="2800" dirty="0" err="1" smtClean="0">
                    <a:latin typeface="Symbol" pitchFamily="18" charset="2"/>
                  </a:rPr>
                  <a:t>n</a:t>
                </a:r>
                <a:r>
                  <a:rPr lang="nl-NL" sz="2800" baseline="-25000" dirty="0" err="1" smtClean="0">
                    <a:latin typeface="Symbol" pitchFamily="18" charset="2"/>
                  </a:rPr>
                  <a:t>m</a:t>
                </a:r>
                <a:endParaRPr lang="nl-NL" sz="2800" baseline="-25000" dirty="0">
                  <a:latin typeface="Symbol" pitchFamily="18" charset="2"/>
                </a:endParaRPr>
              </a:p>
            </p:txBody>
          </p:sp>
        </p:grpSp>
        <p:sp>
          <p:nvSpPr>
            <p:cNvPr id="27" name="TextBox 26"/>
            <p:cNvSpPr txBox="1"/>
            <p:nvPr/>
          </p:nvSpPr>
          <p:spPr>
            <a:xfrm>
              <a:off x="1714480" y="2214553"/>
              <a:ext cx="463221" cy="719337"/>
            </a:xfrm>
            <a:prstGeom prst="rect">
              <a:avLst/>
            </a:prstGeom>
            <a:noFill/>
          </p:spPr>
          <p:txBody>
            <a:bodyPr wrap="none" rtlCol="0">
              <a:spAutoFit/>
            </a:bodyPr>
            <a:lstStyle/>
            <a:p>
              <a:r>
                <a:rPr lang="nl-NL" sz="2800" dirty="0" smtClean="0">
                  <a:latin typeface="Symbol" pitchFamily="18" charset="2"/>
                </a:rPr>
                <a:t>m</a:t>
              </a:r>
              <a:endParaRPr lang="nl-NL" sz="2800" baseline="-25000" dirty="0"/>
            </a:p>
          </p:txBody>
        </p:sp>
        <p:sp>
          <p:nvSpPr>
            <p:cNvPr id="28" name="TextBox 27"/>
            <p:cNvSpPr txBox="1"/>
            <p:nvPr/>
          </p:nvSpPr>
          <p:spPr>
            <a:xfrm>
              <a:off x="6072198" y="2143116"/>
              <a:ext cx="429077" cy="719337"/>
            </a:xfrm>
            <a:prstGeom prst="rect">
              <a:avLst/>
            </a:prstGeom>
            <a:noFill/>
          </p:spPr>
          <p:txBody>
            <a:bodyPr wrap="none" rtlCol="0">
              <a:spAutoFit/>
            </a:bodyPr>
            <a:lstStyle/>
            <a:p>
              <a:r>
                <a:rPr lang="nl-NL" sz="2800" dirty="0" smtClean="0"/>
                <a:t>e</a:t>
              </a:r>
              <a:endParaRPr lang="nl-NL" sz="2800"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3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4"/>
          <p:cNvSpPr>
            <a:spLocks noGrp="1"/>
          </p:cNvSpPr>
          <p:nvPr>
            <p:ph type="dt" sz="half" idx="10"/>
          </p:nvPr>
        </p:nvSpPr>
        <p:spPr/>
        <p:txBody>
          <a:bodyPr/>
          <a:lstStyle/>
          <a:p>
            <a:r>
              <a:rPr lang="en-US"/>
              <a:t>Sept 28-29, 2005</a:t>
            </a:r>
          </a:p>
        </p:txBody>
      </p:sp>
      <p:sp>
        <p:nvSpPr>
          <p:cNvPr id="13" name="Slide Number Placeholder 6"/>
          <p:cNvSpPr>
            <a:spLocks noGrp="1"/>
          </p:cNvSpPr>
          <p:nvPr>
            <p:ph type="sldNum" sz="quarter" idx="12"/>
          </p:nvPr>
        </p:nvSpPr>
        <p:spPr/>
        <p:txBody>
          <a:bodyPr/>
          <a:lstStyle/>
          <a:p>
            <a:fld id="{A89960F6-CE11-4748-8CE5-004049771B73}" type="slidenum">
              <a:rPr lang="en-US"/>
              <a:pPr/>
              <a:t>36</a:t>
            </a:fld>
            <a:endParaRPr lang="en-US"/>
          </a:p>
        </p:txBody>
      </p:sp>
      <p:graphicFrame>
        <p:nvGraphicFramePr>
          <p:cNvPr id="452615" name="Object 7"/>
          <p:cNvGraphicFramePr>
            <a:graphicFrameLocks noChangeAspect="1"/>
          </p:cNvGraphicFramePr>
          <p:nvPr>
            <p:ph sz="half" idx="2"/>
          </p:nvPr>
        </p:nvGraphicFramePr>
        <p:xfrm>
          <a:off x="1143000" y="1389063"/>
          <a:ext cx="6477000" cy="1049337"/>
        </p:xfrm>
        <a:graphic>
          <a:graphicData uri="http://schemas.openxmlformats.org/presentationml/2006/ole">
            <p:oleObj spid="_x0000_s919554" name="Equation" r:id="rId4" imgW="4546440" imgH="736560" progId="Equation.DSMT4">
              <p:embed/>
            </p:oleObj>
          </a:graphicData>
        </a:graphic>
      </p:graphicFrame>
      <p:sp>
        <p:nvSpPr>
          <p:cNvPr id="452610" name="Rectangle 2"/>
          <p:cNvSpPr>
            <a:spLocks noGrp="1" noChangeArrowheads="1"/>
          </p:cNvSpPr>
          <p:nvPr>
            <p:ph type="title"/>
          </p:nvPr>
        </p:nvSpPr>
        <p:spPr/>
        <p:txBody>
          <a:bodyPr/>
          <a:lstStyle/>
          <a:p>
            <a:r>
              <a:rPr lang="en-US"/>
              <a:t>Rephasing Invariants</a:t>
            </a:r>
          </a:p>
        </p:txBody>
      </p:sp>
      <p:sp>
        <p:nvSpPr>
          <p:cNvPr id="452611" name="Rectangle 3"/>
          <p:cNvSpPr>
            <a:spLocks noGrp="1" noChangeArrowheads="1"/>
          </p:cNvSpPr>
          <p:nvPr>
            <p:ph type="body" sz="half" idx="1"/>
          </p:nvPr>
        </p:nvSpPr>
        <p:spPr>
          <a:xfrm>
            <a:off x="381000" y="2786058"/>
            <a:ext cx="8905908" cy="3748110"/>
          </a:xfrm>
        </p:spPr>
        <p:txBody>
          <a:bodyPr>
            <a:normAutofit fontScale="92500" lnSpcReduction="20000"/>
          </a:bodyPr>
          <a:lstStyle/>
          <a:p>
            <a:r>
              <a:rPr lang="en-US" sz="2400" dirty="0">
                <a:solidFill>
                  <a:srgbClr val="000099"/>
                </a:solidFill>
              </a:rPr>
              <a:t>Simplest: </a:t>
            </a:r>
            <a:r>
              <a:rPr lang="en-US" sz="2400" i="1" dirty="0" err="1">
                <a:solidFill>
                  <a:srgbClr val="000099"/>
                </a:solidFill>
                <a:latin typeface="Times New Roman" pitchFamily="18" charset="0"/>
              </a:rPr>
              <a:t>U</a:t>
            </a:r>
            <a:r>
              <a:rPr lang="en-US" sz="2400" i="1" baseline="-25000" dirty="0" err="1">
                <a:solidFill>
                  <a:srgbClr val="000099"/>
                </a:solidFill>
                <a:latin typeface="Symbol" pitchFamily="18" charset="2"/>
              </a:rPr>
              <a:t>a</a:t>
            </a:r>
            <a:r>
              <a:rPr lang="en-US" sz="2400" i="1" baseline="-25000" dirty="0" err="1">
                <a:solidFill>
                  <a:srgbClr val="000099"/>
                </a:solidFill>
                <a:latin typeface="Times New Roman" pitchFamily="18" charset="0"/>
              </a:rPr>
              <a:t>i</a:t>
            </a:r>
            <a:r>
              <a:rPr lang="en-US" sz="2400" i="1" dirty="0">
                <a:solidFill>
                  <a:srgbClr val="000099"/>
                </a:solidFill>
                <a:latin typeface="Times New Roman" pitchFamily="18" charset="0"/>
              </a:rPr>
              <a:t> = |V</a:t>
            </a:r>
            <a:r>
              <a:rPr lang="en-US" sz="2400" i="1" baseline="-25000" dirty="0">
                <a:solidFill>
                  <a:srgbClr val="000099"/>
                </a:solidFill>
                <a:latin typeface="Symbol" pitchFamily="18" charset="2"/>
              </a:rPr>
              <a:t>a</a:t>
            </a:r>
            <a:r>
              <a:rPr lang="en-US" sz="2400" i="1" baseline="-25000" dirty="0">
                <a:solidFill>
                  <a:srgbClr val="000099"/>
                </a:solidFill>
                <a:latin typeface="Times New Roman" pitchFamily="18" charset="0"/>
              </a:rPr>
              <a:t>i</a:t>
            </a:r>
            <a:r>
              <a:rPr lang="en-US" sz="2400" i="1" dirty="0">
                <a:solidFill>
                  <a:srgbClr val="000099"/>
                </a:solidFill>
                <a:latin typeface="Times New Roman" pitchFamily="18" charset="0"/>
              </a:rPr>
              <a:t>|</a:t>
            </a:r>
            <a:r>
              <a:rPr lang="en-US" sz="2400" i="1" baseline="30000" dirty="0">
                <a:solidFill>
                  <a:srgbClr val="000099"/>
                </a:solidFill>
                <a:latin typeface="Times New Roman" pitchFamily="18" charset="0"/>
              </a:rPr>
              <a:t>2</a:t>
            </a:r>
            <a:r>
              <a:rPr lang="en-US" sz="2400" dirty="0">
                <a:solidFill>
                  <a:srgbClr val="000099"/>
                </a:solidFill>
              </a:rPr>
              <a:t> is independent of quark re-phasing</a:t>
            </a:r>
          </a:p>
          <a:p>
            <a:endParaRPr lang="en-US" sz="800" dirty="0"/>
          </a:p>
          <a:p>
            <a:r>
              <a:rPr lang="en-US" sz="2400" dirty="0">
                <a:solidFill>
                  <a:srgbClr val="000099"/>
                </a:solidFill>
              </a:rPr>
              <a:t>Next simplest: Quartets: </a:t>
            </a:r>
            <a:r>
              <a:rPr lang="en-US" sz="2400" i="1" dirty="0" err="1">
                <a:solidFill>
                  <a:srgbClr val="000099"/>
                </a:solidFill>
                <a:latin typeface="Times New Roman" pitchFamily="18" charset="0"/>
              </a:rPr>
              <a:t>Q</a:t>
            </a:r>
            <a:r>
              <a:rPr lang="en-US" sz="2400" i="1" baseline="-25000" dirty="0" err="1">
                <a:solidFill>
                  <a:srgbClr val="000099"/>
                </a:solidFill>
                <a:latin typeface="Symbol" pitchFamily="18" charset="2"/>
              </a:rPr>
              <a:t>a</a:t>
            </a:r>
            <a:r>
              <a:rPr lang="en-US" sz="2400" i="1" baseline="-25000" dirty="0" err="1">
                <a:solidFill>
                  <a:srgbClr val="000099"/>
                </a:solidFill>
                <a:latin typeface="Times New Roman" pitchFamily="18" charset="0"/>
              </a:rPr>
              <a:t>i</a:t>
            </a:r>
            <a:r>
              <a:rPr lang="en-US" sz="2400" i="1" baseline="-25000" dirty="0" err="1">
                <a:solidFill>
                  <a:srgbClr val="000099"/>
                </a:solidFill>
                <a:latin typeface="Symbol" pitchFamily="18" charset="2"/>
              </a:rPr>
              <a:t>b</a:t>
            </a:r>
            <a:r>
              <a:rPr lang="en-US" sz="2400" i="1" baseline="-25000" dirty="0" err="1">
                <a:solidFill>
                  <a:srgbClr val="000099"/>
                </a:solidFill>
                <a:latin typeface="Times New Roman" pitchFamily="18" charset="0"/>
              </a:rPr>
              <a:t>j</a:t>
            </a:r>
            <a:r>
              <a:rPr lang="en-US" sz="2400" i="1" dirty="0">
                <a:solidFill>
                  <a:srgbClr val="000099"/>
                </a:solidFill>
                <a:latin typeface="Times New Roman" pitchFamily="18" charset="0"/>
              </a:rPr>
              <a:t> = </a:t>
            </a:r>
            <a:r>
              <a:rPr lang="en-US" sz="2400" i="1" dirty="0" err="1">
                <a:solidFill>
                  <a:srgbClr val="000099"/>
                </a:solidFill>
                <a:latin typeface="Times New Roman" pitchFamily="18" charset="0"/>
              </a:rPr>
              <a:t>V</a:t>
            </a:r>
            <a:r>
              <a:rPr lang="en-US" sz="2400" i="1" baseline="-25000" dirty="0" err="1">
                <a:solidFill>
                  <a:srgbClr val="000099"/>
                </a:solidFill>
                <a:latin typeface="Symbol" pitchFamily="18" charset="2"/>
              </a:rPr>
              <a:t>a</a:t>
            </a:r>
            <a:r>
              <a:rPr lang="en-US" sz="2400" i="1" baseline="-25000" dirty="0" err="1">
                <a:solidFill>
                  <a:srgbClr val="000099"/>
                </a:solidFill>
                <a:latin typeface="Times New Roman" pitchFamily="18" charset="0"/>
              </a:rPr>
              <a:t>i</a:t>
            </a:r>
            <a:r>
              <a:rPr lang="en-US" sz="2400" i="1" dirty="0">
                <a:solidFill>
                  <a:srgbClr val="000099"/>
                </a:solidFill>
                <a:latin typeface="Times New Roman" pitchFamily="18" charset="0"/>
              </a:rPr>
              <a:t> </a:t>
            </a:r>
            <a:r>
              <a:rPr lang="en-US" sz="2400" i="1" dirty="0" err="1">
                <a:solidFill>
                  <a:srgbClr val="000099"/>
                </a:solidFill>
                <a:latin typeface="Times New Roman" pitchFamily="18" charset="0"/>
              </a:rPr>
              <a:t>V</a:t>
            </a:r>
            <a:r>
              <a:rPr lang="en-US" sz="2400" i="1" baseline="-25000" dirty="0" err="1">
                <a:solidFill>
                  <a:srgbClr val="000099"/>
                </a:solidFill>
                <a:latin typeface="Symbol" pitchFamily="18" charset="2"/>
              </a:rPr>
              <a:t>b</a:t>
            </a:r>
            <a:r>
              <a:rPr lang="en-US" sz="2400" i="1" baseline="-25000" dirty="0" err="1">
                <a:solidFill>
                  <a:srgbClr val="000099"/>
                </a:solidFill>
                <a:latin typeface="Times New Roman" pitchFamily="18" charset="0"/>
              </a:rPr>
              <a:t>j</a:t>
            </a:r>
            <a:r>
              <a:rPr lang="en-US" sz="2400" i="1" dirty="0">
                <a:solidFill>
                  <a:srgbClr val="000099"/>
                </a:solidFill>
                <a:latin typeface="Times New Roman" pitchFamily="18" charset="0"/>
              </a:rPr>
              <a:t> </a:t>
            </a:r>
            <a:r>
              <a:rPr lang="en-US" sz="2400" i="1" dirty="0" err="1">
                <a:solidFill>
                  <a:srgbClr val="000099"/>
                </a:solidFill>
                <a:latin typeface="Times New Roman" pitchFamily="18" charset="0"/>
              </a:rPr>
              <a:t>V</a:t>
            </a:r>
            <a:r>
              <a:rPr lang="en-US" sz="2400" i="1" baseline="-25000" dirty="0" err="1">
                <a:solidFill>
                  <a:srgbClr val="000099"/>
                </a:solidFill>
                <a:latin typeface="Symbol" pitchFamily="18" charset="2"/>
              </a:rPr>
              <a:t>a</a:t>
            </a:r>
            <a:r>
              <a:rPr lang="en-US" sz="2400" i="1" baseline="-25000" dirty="0" err="1">
                <a:solidFill>
                  <a:srgbClr val="000099"/>
                </a:solidFill>
                <a:latin typeface="Times New Roman" pitchFamily="18" charset="0"/>
              </a:rPr>
              <a:t>j</a:t>
            </a:r>
            <a:r>
              <a:rPr lang="en-US" sz="2400" i="1" baseline="30000" dirty="0">
                <a:solidFill>
                  <a:srgbClr val="000099"/>
                </a:solidFill>
                <a:latin typeface="Times New Roman" pitchFamily="18" charset="0"/>
              </a:rPr>
              <a:t>*</a:t>
            </a:r>
            <a:r>
              <a:rPr lang="en-US" sz="2400" i="1" dirty="0">
                <a:solidFill>
                  <a:srgbClr val="000099"/>
                </a:solidFill>
                <a:latin typeface="Times New Roman" pitchFamily="18" charset="0"/>
              </a:rPr>
              <a:t> </a:t>
            </a:r>
            <a:r>
              <a:rPr lang="en-US" sz="2400" i="1" dirty="0" err="1">
                <a:solidFill>
                  <a:srgbClr val="000099"/>
                </a:solidFill>
                <a:latin typeface="Times New Roman" pitchFamily="18" charset="0"/>
              </a:rPr>
              <a:t>V</a:t>
            </a:r>
            <a:r>
              <a:rPr lang="en-US" sz="2400" i="1" baseline="-25000" dirty="0" err="1">
                <a:solidFill>
                  <a:srgbClr val="000099"/>
                </a:solidFill>
                <a:latin typeface="Symbol" pitchFamily="18" charset="2"/>
              </a:rPr>
              <a:t>b</a:t>
            </a:r>
            <a:r>
              <a:rPr lang="en-US" sz="2400" i="1" baseline="-25000" dirty="0" err="1">
                <a:solidFill>
                  <a:srgbClr val="000099"/>
                </a:solidFill>
                <a:latin typeface="Times New Roman" pitchFamily="18" charset="0"/>
              </a:rPr>
              <a:t>i</a:t>
            </a:r>
            <a:r>
              <a:rPr lang="en-US" sz="2400" i="1" baseline="30000" dirty="0">
                <a:solidFill>
                  <a:srgbClr val="000099"/>
                </a:solidFill>
                <a:latin typeface="Times New Roman" pitchFamily="18" charset="0"/>
              </a:rPr>
              <a:t>*</a:t>
            </a:r>
            <a:r>
              <a:rPr lang="en-US" sz="2400" i="1" dirty="0">
                <a:solidFill>
                  <a:srgbClr val="000099"/>
                </a:solidFill>
                <a:latin typeface="Times New Roman" pitchFamily="18" charset="0"/>
              </a:rPr>
              <a:t>  </a:t>
            </a:r>
            <a:r>
              <a:rPr lang="en-US" sz="2400" dirty="0">
                <a:solidFill>
                  <a:srgbClr val="000099"/>
                </a:solidFill>
              </a:rPr>
              <a:t>with</a:t>
            </a:r>
            <a:r>
              <a:rPr lang="en-US" sz="2400" i="1" dirty="0">
                <a:solidFill>
                  <a:srgbClr val="000099"/>
                </a:solidFill>
                <a:latin typeface="Times New Roman" pitchFamily="18" charset="0"/>
              </a:rPr>
              <a:t> </a:t>
            </a:r>
            <a:r>
              <a:rPr lang="en-US" sz="2400" i="1" dirty="0" err="1">
                <a:solidFill>
                  <a:srgbClr val="000099"/>
                </a:solidFill>
                <a:latin typeface="Symbol" pitchFamily="18" charset="2"/>
              </a:rPr>
              <a:t>a</a:t>
            </a:r>
            <a:r>
              <a:rPr lang="en-US" sz="2400" i="1" dirty="0" err="1">
                <a:solidFill>
                  <a:srgbClr val="000099"/>
                </a:solidFill>
                <a:latin typeface="Times New Roman" pitchFamily="18" charset="0"/>
                <a:cs typeface="Arial" pitchFamily="34" charset="0"/>
              </a:rPr>
              <a:t>≠</a:t>
            </a:r>
            <a:r>
              <a:rPr lang="en-US" sz="2400" i="1" dirty="0" err="1">
                <a:solidFill>
                  <a:srgbClr val="000099"/>
                </a:solidFill>
                <a:latin typeface="Symbol" pitchFamily="18" charset="2"/>
              </a:rPr>
              <a:t>b</a:t>
            </a:r>
            <a:r>
              <a:rPr lang="en-US" sz="2400" i="1" dirty="0">
                <a:solidFill>
                  <a:srgbClr val="000099"/>
                </a:solidFill>
                <a:latin typeface="Times New Roman" pitchFamily="18" charset="0"/>
              </a:rPr>
              <a:t> </a:t>
            </a:r>
            <a:r>
              <a:rPr lang="en-US" sz="2400" dirty="0">
                <a:solidFill>
                  <a:srgbClr val="000099"/>
                </a:solidFill>
              </a:rPr>
              <a:t>and</a:t>
            </a:r>
            <a:r>
              <a:rPr lang="en-US" sz="2400" i="1" dirty="0">
                <a:solidFill>
                  <a:srgbClr val="000099"/>
                </a:solidFill>
                <a:latin typeface="Times New Roman" pitchFamily="18" charset="0"/>
              </a:rPr>
              <a:t> </a:t>
            </a:r>
            <a:r>
              <a:rPr lang="en-US" sz="2400" i="1" dirty="0" err="1">
                <a:solidFill>
                  <a:srgbClr val="000099"/>
                </a:solidFill>
                <a:latin typeface="Times New Roman" pitchFamily="18" charset="0"/>
              </a:rPr>
              <a:t>i</a:t>
            </a:r>
            <a:r>
              <a:rPr lang="en-US" sz="2400" i="1" dirty="0" err="1">
                <a:solidFill>
                  <a:srgbClr val="000099"/>
                </a:solidFill>
                <a:latin typeface="Times New Roman" pitchFamily="18" charset="0"/>
                <a:cs typeface="Arial" pitchFamily="34" charset="0"/>
              </a:rPr>
              <a:t>≠</a:t>
            </a:r>
            <a:r>
              <a:rPr lang="en-US" sz="2400" i="1" dirty="0" err="1">
                <a:solidFill>
                  <a:srgbClr val="000099"/>
                </a:solidFill>
                <a:latin typeface="Times New Roman" pitchFamily="18" charset="0"/>
              </a:rPr>
              <a:t>j</a:t>
            </a:r>
            <a:endParaRPr lang="en-US" sz="2400" i="1" dirty="0">
              <a:solidFill>
                <a:srgbClr val="000099"/>
              </a:solidFill>
              <a:latin typeface="Times New Roman" pitchFamily="18" charset="0"/>
            </a:endParaRPr>
          </a:p>
          <a:p>
            <a:pPr lvl="1"/>
            <a:r>
              <a:rPr lang="en-US" sz="1900" dirty="0">
                <a:solidFill>
                  <a:srgbClr val="008080"/>
                </a:solidFill>
              </a:rPr>
              <a:t>“Each quark phase appears with and without *”</a:t>
            </a:r>
          </a:p>
          <a:p>
            <a:pPr lvl="8"/>
            <a:endParaRPr lang="en-US" sz="1900" dirty="0">
              <a:solidFill>
                <a:srgbClr val="008080"/>
              </a:solidFill>
            </a:endParaRPr>
          </a:p>
          <a:p>
            <a:r>
              <a:rPr lang="en-US" sz="2400" i="1" dirty="0">
                <a:solidFill>
                  <a:srgbClr val="000099"/>
                </a:solidFill>
                <a:latin typeface="Times New Roman" pitchFamily="18" charset="0"/>
              </a:rPr>
              <a:t>V</a:t>
            </a:r>
            <a:r>
              <a:rPr lang="en-US" sz="2400" i="1" baseline="30000" dirty="0">
                <a:solidFill>
                  <a:srgbClr val="000099"/>
                </a:solidFill>
                <a:latin typeface="Times New Roman" pitchFamily="18" charset="0"/>
                <a:cs typeface="Arial" pitchFamily="34" charset="0"/>
              </a:rPr>
              <a:t>†</a:t>
            </a:r>
            <a:r>
              <a:rPr lang="en-US" sz="2400" i="1" dirty="0">
                <a:solidFill>
                  <a:srgbClr val="000099"/>
                </a:solidFill>
                <a:latin typeface="Times New Roman" pitchFamily="18" charset="0"/>
              </a:rPr>
              <a:t>V=1</a:t>
            </a:r>
            <a:r>
              <a:rPr lang="en-US" sz="2400" dirty="0">
                <a:solidFill>
                  <a:srgbClr val="000099"/>
                </a:solidFill>
              </a:rPr>
              <a:t>: </a:t>
            </a:r>
            <a:r>
              <a:rPr lang="en-US" sz="2400" dirty="0" err="1">
                <a:solidFill>
                  <a:srgbClr val="000099"/>
                </a:solidFill>
              </a:rPr>
              <a:t>Unitarity</a:t>
            </a:r>
            <a:r>
              <a:rPr lang="en-US" sz="2400" dirty="0">
                <a:solidFill>
                  <a:srgbClr val="000099"/>
                </a:solidFill>
              </a:rPr>
              <a:t> triangle: </a:t>
            </a:r>
            <a:r>
              <a:rPr lang="en-US" sz="2400" i="1" dirty="0" err="1">
                <a:solidFill>
                  <a:srgbClr val="000099"/>
                </a:solidFill>
                <a:latin typeface="Times New Roman" pitchFamily="18" charset="0"/>
              </a:rPr>
              <a:t>V</a:t>
            </a:r>
            <a:r>
              <a:rPr lang="en-US" sz="2400" i="1" baseline="-25000" dirty="0" err="1">
                <a:solidFill>
                  <a:srgbClr val="000099"/>
                </a:solidFill>
                <a:latin typeface="Times New Roman" pitchFamily="18" charset="0"/>
              </a:rPr>
              <a:t>ud</a:t>
            </a:r>
            <a:r>
              <a:rPr lang="en-US" sz="2400" i="1" dirty="0">
                <a:solidFill>
                  <a:srgbClr val="000099"/>
                </a:solidFill>
                <a:latin typeface="Times New Roman" pitchFamily="18" charset="0"/>
              </a:rPr>
              <a:t> </a:t>
            </a:r>
            <a:r>
              <a:rPr lang="en-US" sz="2400" i="1" dirty="0" err="1">
                <a:solidFill>
                  <a:srgbClr val="000099"/>
                </a:solidFill>
                <a:latin typeface="Times New Roman" pitchFamily="18" charset="0"/>
              </a:rPr>
              <a:t>V</a:t>
            </a:r>
            <a:r>
              <a:rPr lang="en-US" sz="2400" i="1" baseline="-25000" dirty="0" err="1">
                <a:solidFill>
                  <a:srgbClr val="000099"/>
                </a:solidFill>
                <a:latin typeface="Times New Roman" pitchFamily="18" charset="0"/>
              </a:rPr>
              <a:t>cd</a:t>
            </a:r>
            <a:r>
              <a:rPr lang="en-US" sz="2400" i="1" dirty="0">
                <a:solidFill>
                  <a:srgbClr val="000099"/>
                </a:solidFill>
                <a:latin typeface="Times New Roman" pitchFamily="18" charset="0"/>
              </a:rPr>
              <a:t>* + </a:t>
            </a:r>
            <a:r>
              <a:rPr lang="en-US" sz="2400" i="1" dirty="0" err="1">
                <a:solidFill>
                  <a:srgbClr val="000099"/>
                </a:solidFill>
                <a:latin typeface="Times New Roman" pitchFamily="18" charset="0"/>
              </a:rPr>
              <a:t>V</a:t>
            </a:r>
            <a:r>
              <a:rPr lang="en-US" sz="2400" i="1" baseline="-25000" dirty="0" err="1">
                <a:solidFill>
                  <a:srgbClr val="000099"/>
                </a:solidFill>
                <a:latin typeface="Times New Roman" pitchFamily="18" charset="0"/>
              </a:rPr>
              <a:t>us</a:t>
            </a:r>
            <a:r>
              <a:rPr lang="en-US" sz="2400" i="1" dirty="0">
                <a:solidFill>
                  <a:srgbClr val="000099"/>
                </a:solidFill>
                <a:latin typeface="Times New Roman" pitchFamily="18" charset="0"/>
              </a:rPr>
              <a:t> </a:t>
            </a:r>
            <a:r>
              <a:rPr lang="en-US" sz="2400" i="1" dirty="0" err="1">
                <a:solidFill>
                  <a:srgbClr val="000099"/>
                </a:solidFill>
                <a:latin typeface="Times New Roman" pitchFamily="18" charset="0"/>
              </a:rPr>
              <a:t>V</a:t>
            </a:r>
            <a:r>
              <a:rPr lang="en-US" sz="2400" i="1" baseline="-25000" dirty="0" err="1">
                <a:solidFill>
                  <a:srgbClr val="000099"/>
                </a:solidFill>
                <a:latin typeface="Times New Roman" pitchFamily="18" charset="0"/>
              </a:rPr>
              <a:t>cs</a:t>
            </a:r>
            <a:r>
              <a:rPr lang="en-US" sz="2400" i="1" dirty="0">
                <a:solidFill>
                  <a:srgbClr val="000099"/>
                </a:solidFill>
                <a:latin typeface="Times New Roman" pitchFamily="18" charset="0"/>
              </a:rPr>
              <a:t>* + </a:t>
            </a:r>
            <a:r>
              <a:rPr lang="en-US" sz="2400" i="1" dirty="0" err="1">
                <a:solidFill>
                  <a:srgbClr val="000099"/>
                </a:solidFill>
                <a:latin typeface="Times New Roman" pitchFamily="18" charset="0"/>
              </a:rPr>
              <a:t>V</a:t>
            </a:r>
            <a:r>
              <a:rPr lang="en-US" sz="2400" i="1" baseline="-25000" dirty="0" err="1">
                <a:solidFill>
                  <a:srgbClr val="000099"/>
                </a:solidFill>
                <a:latin typeface="Times New Roman" pitchFamily="18" charset="0"/>
              </a:rPr>
              <a:t>ub</a:t>
            </a:r>
            <a:r>
              <a:rPr lang="en-US" sz="2400" i="1" dirty="0">
                <a:solidFill>
                  <a:srgbClr val="000099"/>
                </a:solidFill>
                <a:latin typeface="Times New Roman" pitchFamily="18" charset="0"/>
              </a:rPr>
              <a:t> </a:t>
            </a:r>
            <a:r>
              <a:rPr lang="en-US" sz="2400" i="1" dirty="0" err="1">
                <a:solidFill>
                  <a:srgbClr val="000099"/>
                </a:solidFill>
                <a:latin typeface="Times New Roman" pitchFamily="18" charset="0"/>
              </a:rPr>
              <a:t>V</a:t>
            </a:r>
            <a:r>
              <a:rPr lang="en-US" sz="2400" i="1" baseline="-25000" dirty="0" err="1">
                <a:solidFill>
                  <a:srgbClr val="000099"/>
                </a:solidFill>
                <a:latin typeface="Times New Roman" pitchFamily="18" charset="0"/>
              </a:rPr>
              <a:t>cb</a:t>
            </a:r>
            <a:r>
              <a:rPr lang="en-US" sz="2400" i="1" dirty="0">
                <a:solidFill>
                  <a:srgbClr val="000099"/>
                </a:solidFill>
                <a:latin typeface="Times New Roman" pitchFamily="18" charset="0"/>
              </a:rPr>
              <a:t>* = 0</a:t>
            </a:r>
          </a:p>
          <a:p>
            <a:pPr lvl="1"/>
            <a:r>
              <a:rPr lang="en-US" sz="1900" dirty="0">
                <a:solidFill>
                  <a:srgbClr val="006666"/>
                </a:solidFill>
              </a:rPr>
              <a:t>Multiply the equation by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us</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cs</a:t>
            </a:r>
            <a:r>
              <a:rPr lang="en-US" sz="1900" dirty="0">
                <a:solidFill>
                  <a:srgbClr val="006666"/>
                </a:solidFill>
              </a:rPr>
              <a:t> and take the imaginary part:</a:t>
            </a:r>
          </a:p>
          <a:p>
            <a:pPr lvl="1"/>
            <a:r>
              <a:rPr lang="en-US" sz="1900" i="1" dirty="0" err="1">
                <a:solidFill>
                  <a:srgbClr val="006666"/>
                </a:solidFill>
                <a:latin typeface="Times New Roman" pitchFamily="18" charset="0"/>
              </a:rPr>
              <a:t>Im</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us</a:t>
            </a:r>
            <a:r>
              <a:rPr lang="en-US" sz="1900" i="1" baseline="30000" dirty="0">
                <a:solidFill>
                  <a:srgbClr val="006666"/>
                </a:solidFill>
                <a:latin typeface="Times New Roman" pitchFamily="18" charset="0"/>
              </a:rPr>
              <a:t>*</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cs</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ud</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cd</a:t>
            </a:r>
            <a:r>
              <a:rPr lang="en-US" sz="1900" i="1" baseline="30000" dirty="0">
                <a:solidFill>
                  <a:srgbClr val="006666"/>
                </a:solidFill>
                <a:latin typeface="Times New Roman" pitchFamily="18" charset="0"/>
              </a:rPr>
              <a:t>*</a:t>
            </a:r>
            <a:r>
              <a:rPr lang="en-US" sz="1900" i="1" dirty="0">
                <a:solidFill>
                  <a:srgbClr val="006666"/>
                </a:solidFill>
                <a:latin typeface="Times New Roman" pitchFamily="18" charset="0"/>
              </a:rPr>
              <a:t>) = - </a:t>
            </a:r>
            <a:r>
              <a:rPr lang="en-US" sz="1900" i="1" dirty="0" err="1">
                <a:solidFill>
                  <a:srgbClr val="006666"/>
                </a:solidFill>
                <a:latin typeface="Times New Roman" pitchFamily="18" charset="0"/>
              </a:rPr>
              <a:t>Im</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us</a:t>
            </a:r>
            <a:r>
              <a:rPr lang="en-US" sz="1900" i="1" baseline="30000" dirty="0">
                <a:solidFill>
                  <a:srgbClr val="006666"/>
                </a:solidFill>
                <a:latin typeface="Times New Roman" pitchFamily="18" charset="0"/>
              </a:rPr>
              <a:t>*</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cs</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ub</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V</a:t>
            </a:r>
            <a:r>
              <a:rPr lang="en-US" sz="1900" i="1" baseline="-25000" dirty="0" err="1">
                <a:solidFill>
                  <a:srgbClr val="006666"/>
                </a:solidFill>
                <a:latin typeface="Times New Roman" pitchFamily="18" charset="0"/>
              </a:rPr>
              <a:t>cb</a:t>
            </a:r>
            <a:r>
              <a:rPr lang="en-US" sz="1900" i="1" baseline="30000" dirty="0">
                <a:solidFill>
                  <a:srgbClr val="006666"/>
                </a:solidFill>
                <a:latin typeface="Times New Roman" pitchFamily="18" charset="0"/>
              </a:rPr>
              <a:t>*</a:t>
            </a:r>
            <a:r>
              <a:rPr lang="en-US" sz="1900" i="1" dirty="0">
                <a:solidFill>
                  <a:srgbClr val="006666"/>
                </a:solidFill>
                <a:latin typeface="Times New Roman" pitchFamily="18" charset="0"/>
              </a:rPr>
              <a:t>)</a:t>
            </a:r>
          </a:p>
          <a:p>
            <a:pPr lvl="1"/>
            <a:r>
              <a:rPr lang="en-US" sz="1900" i="1" dirty="0">
                <a:solidFill>
                  <a:srgbClr val="006666"/>
                </a:solidFill>
                <a:latin typeface="Times New Roman" pitchFamily="18" charset="0"/>
              </a:rPr>
              <a:t>J = </a:t>
            </a:r>
            <a:r>
              <a:rPr lang="en-US" sz="1900" i="1" dirty="0" err="1">
                <a:solidFill>
                  <a:srgbClr val="006666"/>
                </a:solidFill>
                <a:latin typeface="Times New Roman" pitchFamily="18" charset="0"/>
              </a:rPr>
              <a:t>Im</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Q</a:t>
            </a:r>
            <a:r>
              <a:rPr lang="en-US" sz="1900" i="1" baseline="-25000" dirty="0" err="1">
                <a:solidFill>
                  <a:srgbClr val="006666"/>
                </a:solidFill>
                <a:latin typeface="Times New Roman" pitchFamily="18" charset="0"/>
              </a:rPr>
              <a:t>udcs</a:t>
            </a:r>
            <a:r>
              <a:rPr lang="en-US" sz="1900" i="1" dirty="0">
                <a:solidFill>
                  <a:srgbClr val="006666"/>
                </a:solidFill>
                <a:latin typeface="Times New Roman" pitchFamily="18" charset="0"/>
              </a:rPr>
              <a:t> = - </a:t>
            </a:r>
            <a:r>
              <a:rPr lang="en-US" sz="1900" i="1" dirty="0" err="1">
                <a:solidFill>
                  <a:srgbClr val="006666"/>
                </a:solidFill>
                <a:latin typeface="Times New Roman" pitchFamily="18" charset="0"/>
              </a:rPr>
              <a:t>Im</a:t>
            </a:r>
            <a:r>
              <a:rPr lang="en-US" sz="1900" i="1" dirty="0">
                <a:solidFill>
                  <a:srgbClr val="006666"/>
                </a:solidFill>
                <a:latin typeface="Times New Roman" pitchFamily="18" charset="0"/>
              </a:rPr>
              <a:t> </a:t>
            </a:r>
            <a:r>
              <a:rPr lang="en-US" sz="1900" i="1" dirty="0" err="1">
                <a:solidFill>
                  <a:srgbClr val="006666"/>
                </a:solidFill>
                <a:latin typeface="Times New Roman" pitchFamily="18" charset="0"/>
              </a:rPr>
              <a:t>Q</a:t>
            </a:r>
            <a:r>
              <a:rPr lang="en-US" sz="1900" i="1" baseline="-25000" dirty="0" err="1">
                <a:solidFill>
                  <a:srgbClr val="006666"/>
                </a:solidFill>
                <a:latin typeface="Times New Roman" pitchFamily="18" charset="0"/>
              </a:rPr>
              <a:t>ubcs</a:t>
            </a:r>
            <a:endParaRPr lang="en-US" sz="1900" i="1" baseline="-25000" dirty="0">
              <a:solidFill>
                <a:srgbClr val="006666"/>
              </a:solidFill>
              <a:latin typeface="Times New Roman" pitchFamily="18" charset="0"/>
            </a:endParaRPr>
          </a:p>
          <a:p>
            <a:pPr lvl="1"/>
            <a:r>
              <a:rPr lang="en-US" sz="1900" dirty="0">
                <a:solidFill>
                  <a:srgbClr val="006666"/>
                </a:solidFill>
              </a:rPr>
              <a:t>The imaginary part of each Quartet combination is the same (up to a sign)</a:t>
            </a:r>
          </a:p>
          <a:p>
            <a:pPr lvl="1"/>
            <a:r>
              <a:rPr lang="en-US" sz="1900" dirty="0">
                <a:solidFill>
                  <a:srgbClr val="006666"/>
                </a:solidFill>
              </a:rPr>
              <a:t>In fact it is equal to 2x the surface of the </a:t>
            </a:r>
            <a:r>
              <a:rPr lang="en-US" sz="1900" dirty="0" err="1">
                <a:solidFill>
                  <a:srgbClr val="006666"/>
                </a:solidFill>
              </a:rPr>
              <a:t>unitarity</a:t>
            </a:r>
            <a:r>
              <a:rPr lang="en-US" sz="1900" dirty="0">
                <a:solidFill>
                  <a:srgbClr val="006666"/>
                </a:solidFill>
              </a:rPr>
              <a:t> triangle</a:t>
            </a:r>
          </a:p>
          <a:p>
            <a:pPr lvl="8"/>
            <a:endParaRPr lang="en-US" sz="1900" dirty="0"/>
          </a:p>
          <a:p>
            <a:r>
              <a:rPr lang="en-US" sz="2200" i="1" dirty="0" err="1">
                <a:solidFill>
                  <a:srgbClr val="000099"/>
                </a:solidFill>
                <a:latin typeface="Times New Roman" pitchFamily="18" charset="0"/>
              </a:rPr>
              <a:t>Im</a:t>
            </a:r>
            <a:r>
              <a:rPr lang="en-US" sz="2200" i="1" dirty="0">
                <a:solidFill>
                  <a:srgbClr val="000099"/>
                </a:solidFill>
                <a:latin typeface="Times New Roman" pitchFamily="18" charset="0"/>
              </a:rPr>
              <a:t>[</a:t>
            </a:r>
            <a:r>
              <a:rPr lang="en-US" sz="2200" i="1" dirty="0" err="1">
                <a:solidFill>
                  <a:srgbClr val="000099"/>
                </a:solidFill>
                <a:latin typeface="Times New Roman" pitchFamily="18" charset="0"/>
              </a:rPr>
              <a:t>V</a:t>
            </a:r>
            <a:r>
              <a:rPr lang="en-US" sz="2200" i="1" baseline="-25000" dirty="0" err="1">
                <a:solidFill>
                  <a:srgbClr val="000099"/>
                </a:solidFill>
                <a:latin typeface="Symbol" pitchFamily="18" charset="2"/>
              </a:rPr>
              <a:t>a</a:t>
            </a:r>
            <a:r>
              <a:rPr lang="en-US" sz="2200" i="1" baseline="-25000" dirty="0" err="1">
                <a:solidFill>
                  <a:srgbClr val="000099"/>
                </a:solidFill>
                <a:latin typeface="Times New Roman" pitchFamily="18" charset="0"/>
              </a:rPr>
              <a:t>i</a:t>
            </a:r>
            <a:r>
              <a:rPr lang="en-US" sz="2200" i="1" dirty="0">
                <a:solidFill>
                  <a:srgbClr val="000099"/>
                </a:solidFill>
                <a:latin typeface="Times New Roman" pitchFamily="18" charset="0"/>
              </a:rPr>
              <a:t> </a:t>
            </a:r>
            <a:r>
              <a:rPr lang="en-US" sz="2200" i="1" dirty="0" err="1">
                <a:solidFill>
                  <a:srgbClr val="000099"/>
                </a:solidFill>
                <a:latin typeface="Times New Roman" pitchFamily="18" charset="0"/>
              </a:rPr>
              <a:t>V</a:t>
            </a:r>
            <a:r>
              <a:rPr lang="en-US" sz="2200" i="1" baseline="-25000" dirty="0" err="1">
                <a:solidFill>
                  <a:srgbClr val="000099"/>
                </a:solidFill>
                <a:latin typeface="Symbol" pitchFamily="18" charset="2"/>
              </a:rPr>
              <a:t>b</a:t>
            </a:r>
            <a:r>
              <a:rPr lang="en-US" sz="2200" i="1" baseline="-25000" dirty="0" err="1">
                <a:solidFill>
                  <a:srgbClr val="000099"/>
                </a:solidFill>
                <a:latin typeface="Times New Roman" pitchFamily="18" charset="0"/>
              </a:rPr>
              <a:t>j</a:t>
            </a:r>
            <a:r>
              <a:rPr lang="en-US" sz="2200" i="1" dirty="0">
                <a:solidFill>
                  <a:srgbClr val="000099"/>
                </a:solidFill>
                <a:latin typeface="Times New Roman" pitchFamily="18" charset="0"/>
              </a:rPr>
              <a:t> </a:t>
            </a:r>
            <a:r>
              <a:rPr lang="en-US" sz="2200" i="1" dirty="0" err="1">
                <a:solidFill>
                  <a:srgbClr val="000099"/>
                </a:solidFill>
                <a:latin typeface="Times New Roman" pitchFamily="18" charset="0"/>
              </a:rPr>
              <a:t>V</a:t>
            </a:r>
            <a:r>
              <a:rPr lang="en-US" sz="2200" i="1" baseline="-25000" dirty="0" err="1">
                <a:solidFill>
                  <a:srgbClr val="000099"/>
                </a:solidFill>
                <a:latin typeface="Symbol" pitchFamily="18" charset="2"/>
              </a:rPr>
              <a:t>a</a:t>
            </a:r>
            <a:r>
              <a:rPr lang="en-US" sz="2200" i="1" baseline="-25000" dirty="0" err="1">
                <a:solidFill>
                  <a:srgbClr val="000099"/>
                </a:solidFill>
                <a:latin typeface="Times New Roman" pitchFamily="18" charset="0"/>
              </a:rPr>
              <a:t>j</a:t>
            </a:r>
            <a:r>
              <a:rPr lang="en-US" sz="2200" i="1" dirty="0">
                <a:solidFill>
                  <a:srgbClr val="000099"/>
                </a:solidFill>
                <a:latin typeface="Times New Roman" pitchFamily="18" charset="0"/>
              </a:rPr>
              <a:t>* </a:t>
            </a:r>
            <a:r>
              <a:rPr lang="en-US" sz="2200" i="1" dirty="0" err="1">
                <a:solidFill>
                  <a:srgbClr val="000099"/>
                </a:solidFill>
                <a:latin typeface="Times New Roman" pitchFamily="18" charset="0"/>
              </a:rPr>
              <a:t>V</a:t>
            </a:r>
            <a:r>
              <a:rPr lang="en-US" sz="2200" i="1" baseline="-25000" dirty="0" err="1">
                <a:solidFill>
                  <a:srgbClr val="000099"/>
                </a:solidFill>
                <a:latin typeface="Symbol" pitchFamily="18" charset="2"/>
              </a:rPr>
              <a:t>b</a:t>
            </a:r>
            <a:r>
              <a:rPr lang="en-US" sz="2200" i="1" baseline="-25000" dirty="0" err="1">
                <a:solidFill>
                  <a:srgbClr val="000099"/>
                </a:solidFill>
                <a:latin typeface="Times New Roman" pitchFamily="18" charset="0"/>
              </a:rPr>
              <a:t>i</a:t>
            </a:r>
            <a:r>
              <a:rPr lang="en-US" sz="2200" i="1" dirty="0">
                <a:solidFill>
                  <a:srgbClr val="000099"/>
                </a:solidFill>
                <a:latin typeface="Times New Roman" pitchFamily="18" charset="0"/>
              </a:rPr>
              <a:t>*] = J </a:t>
            </a:r>
            <a:r>
              <a:rPr lang="en-US" sz="2200" i="1" dirty="0">
                <a:solidFill>
                  <a:srgbClr val="000099"/>
                </a:solidFill>
                <a:latin typeface="Times New Roman" pitchFamily="18" charset="0"/>
                <a:cs typeface="Times New Roman" pitchFamily="18" charset="0"/>
              </a:rPr>
              <a:t>∑</a:t>
            </a:r>
            <a:r>
              <a:rPr lang="en-US" sz="2200" i="1" dirty="0" err="1">
                <a:solidFill>
                  <a:srgbClr val="000099"/>
                </a:solidFill>
                <a:latin typeface="Symbol" pitchFamily="18" charset="2"/>
              </a:rPr>
              <a:t>e</a:t>
            </a:r>
            <a:r>
              <a:rPr lang="en-US" sz="2200" i="1" baseline="-25000" dirty="0" err="1">
                <a:solidFill>
                  <a:srgbClr val="000099"/>
                </a:solidFill>
                <a:latin typeface="Symbol" pitchFamily="18" charset="2"/>
              </a:rPr>
              <a:t>abg</a:t>
            </a:r>
            <a:r>
              <a:rPr lang="en-US" sz="2200" i="1" dirty="0">
                <a:solidFill>
                  <a:srgbClr val="000099"/>
                </a:solidFill>
                <a:latin typeface="Times New Roman" pitchFamily="18" charset="0"/>
              </a:rPr>
              <a:t> </a:t>
            </a:r>
            <a:r>
              <a:rPr lang="en-US" sz="2200" i="1" dirty="0" err="1">
                <a:solidFill>
                  <a:srgbClr val="000099"/>
                </a:solidFill>
                <a:latin typeface="Symbol" pitchFamily="18" charset="2"/>
              </a:rPr>
              <a:t>e</a:t>
            </a:r>
            <a:r>
              <a:rPr lang="en-US" sz="2200" i="1" baseline="-25000" dirty="0" err="1">
                <a:solidFill>
                  <a:srgbClr val="000099"/>
                </a:solidFill>
                <a:latin typeface="Times New Roman" pitchFamily="18" charset="0"/>
              </a:rPr>
              <a:t>ijk</a:t>
            </a:r>
            <a:r>
              <a:rPr lang="en-US" sz="2200" dirty="0">
                <a:solidFill>
                  <a:srgbClr val="000099"/>
                </a:solidFill>
              </a:rPr>
              <a:t>    where </a:t>
            </a:r>
            <a:r>
              <a:rPr lang="en-US" sz="2200" i="1" dirty="0">
                <a:solidFill>
                  <a:srgbClr val="000099"/>
                </a:solidFill>
                <a:latin typeface="Times New Roman" pitchFamily="18" charset="0"/>
              </a:rPr>
              <a:t>J</a:t>
            </a:r>
            <a:r>
              <a:rPr lang="en-US" sz="2200" dirty="0">
                <a:solidFill>
                  <a:srgbClr val="000099"/>
                </a:solidFill>
              </a:rPr>
              <a:t> </a:t>
            </a:r>
            <a:r>
              <a:rPr lang="en-US" sz="2200" dirty="0" smtClean="0">
                <a:solidFill>
                  <a:srgbClr val="000099"/>
                </a:solidFill>
              </a:rPr>
              <a:t>is </a:t>
            </a:r>
            <a:r>
              <a:rPr lang="en-US" sz="2200" dirty="0">
                <a:solidFill>
                  <a:srgbClr val="000099"/>
                </a:solidFill>
              </a:rPr>
              <a:t>universal </a:t>
            </a:r>
            <a:r>
              <a:rPr lang="en-US" sz="2200" dirty="0" err="1">
                <a:solidFill>
                  <a:srgbClr val="000099"/>
                </a:solidFill>
              </a:rPr>
              <a:t>Jarlskog</a:t>
            </a:r>
            <a:r>
              <a:rPr lang="en-US" sz="2200" dirty="0">
                <a:solidFill>
                  <a:srgbClr val="000099"/>
                </a:solidFill>
              </a:rPr>
              <a:t> invariant</a:t>
            </a:r>
          </a:p>
          <a:p>
            <a:endParaRPr lang="en-US" sz="1800" i="1" dirty="0">
              <a:latin typeface="Times New Roman" pitchFamily="18" charset="0"/>
            </a:endParaRPr>
          </a:p>
        </p:txBody>
      </p:sp>
      <p:sp>
        <p:nvSpPr>
          <p:cNvPr id="452612" name="Text Box 4"/>
          <p:cNvSpPr txBox="1">
            <a:spLocks noChangeArrowheads="1"/>
          </p:cNvSpPr>
          <p:nvPr/>
        </p:nvSpPr>
        <p:spPr bwMode="auto">
          <a:xfrm>
            <a:off x="457200" y="785794"/>
            <a:ext cx="5393464" cy="400110"/>
          </a:xfrm>
          <a:prstGeom prst="rect">
            <a:avLst/>
          </a:prstGeom>
          <a:noFill/>
          <a:ln w="9525" algn="ctr">
            <a:noFill/>
            <a:miter lim="800000"/>
            <a:headEnd/>
            <a:tailEnd/>
          </a:ln>
          <a:effectLst/>
        </p:spPr>
        <p:txBody>
          <a:bodyPr wrap="none">
            <a:spAutoFit/>
          </a:bodyPr>
          <a:lstStyle/>
          <a:p>
            <a:r>
              <a:rPr lang="en-US" sz="2000" dirty="0"/>
              <a:t>The standard representation of the CKM matrix is:</a:t>
            </a:r>
          </a:p>
        </p:txBody>
      </p:sp>
      <p:sp>
        <p:nvSpPr>
          <p:cNvPr id="452617" name="Rectangle 9"/>
          <p:cNvSpPr>
            <a:spLocks noChangeArrowheads="1"/>
          </p:cNvSpPr>
          <p:nvPr/>
        </p:nvSpPr>
        <p:spPr bwMode="auto">
          <a:xfrm>
            <a:off x="1066800" y="1295400"/>
            <a:ext cx="6781800" cy="1371600"/>
          </a:xfrm>
          <a:prstGeom prst="rect">
            <a:avLst/>
          </a:prstGeom>
          <a:solidFill>
            <a:schemeClr val="bg1"/>
          </a:solidFill>
          <a:ln w="9525" algn="ctr">
            <a:solidFill>
              <a:schemeClr val="bg1"/>
            </a:solidFill>
            <a:miter lim="800000"/>
            <a:headEnd/>
            <a:tailEnd/>
          </a:ln>
          <a:effectLst/>
        </p:spPr>
        <p:txBody>
          <a:bodyPr anchor="ctr">
            <a:spAutoFit/>
          </a:bodyPr>
          <a:lstStyle/>
          <a:p>
            <a:endParaRPr lang="nl-NL"/>
          </a:p>
        </p:txBody>
      </p:sp>
      <p:graphicFrame>
        <p:nvGraphicFramePr>
          <p:cNvPr id="452613" name="Object 5"/>
          <p:cNvGraphicFramePr>
            <a:graphicFrameLocks noChangeAspect="1"/>
          </p:cNvGraphicFramePr>
          <p:nvPr/>
        </p:nvGraphicFramePr>
        <p:xfrm>
          <a:off x="152400" y="1142984"/>
          <a:ext cx="8777288" cy="1185862"/>
        </p:xfrm>
        <a:graphic>
          <a:graphicData uri="http://schemas.openxmlformats.org/presentationml/2006/ole">
            <p:oleObj spid="_x0000_s919555" name="Equation" r:id="rId5" imgW="5460840" imgH="736560" progId="Equation.DSMT4">
              <p:embed/>
            </p:oleObj>
          </a:graphicData>
        </a:graphic>
      </p:graphicFrame>
      <p:sp>
        <p:nvSpPr>
          <p:cNvPr id="452614" name="Text Box 6"/>
          <p:cNvSpPr txBox="1">
            <a:spLocks noChangeArrowheads="1"/>
          </p:cNvSpPr>
          <p:nvPr/>
        </p:nvSpPr>
        <p:spPr bwMode="auto">
          <a:xfrm>
            <a:off x="214282" y="2357430"/>
            <a:ext cx="8977779" cy="400110"/>
          </a:xfrm>
          <a:prstGeom prst="rect">
            <a:avLst/>
          </a:prstGeom>
          <a:noFill/>
          <a:ln w="9525" algn="ctr">
            <a:noFill/>
            <a:miter lim="800000"/>
            <a:headEnd/>
            <a:tailEnd/>
          </a:ln>
          <a:effectLst/>
        </p:spPr>
        <p:txBody>
          <a:bodyPr wrap="none">
            <a:spAutoFit/>
          </a:bodyPr>
          <a:lstStyle/>
          <a:p>
            <a:r>
              <a:rPr lang="en-US" sz="2000" dirty="0"/>
              <a:t>However, many representations are possible. What </a:t>
            </a:r>
            <a:r>
              <a:rPr lang="en-US" sz="2000" dirty="0" smtClean="0"/>
              <a:t>are </a:t>
            </a:r>
            <a:r>
              <a:rPr lang="en-US" sz="2000" dirty="0"/>
              <a:t>invariants under re-phasing? </a:t>
            </a:r>
          </a:p>
        </p:txBody>
      </p:sp>
      <p:sp>
        <p:nvSpPr>
          <p:cNvPr id="452618" name="Text Box 10"/>
          <p:cNvSpPr txBox="1">
            <a:spLocks noChangeArrowheads="1"/>
          </p:cNvSpPr>
          <p:nvPr/>
        </p:nvSpPr>
        <p:spPr bwMode="auto">
          <a:xfrm>
            <a:off x="2209800" y="6248400"/>
            <a:ext cx="184150" cy="336550"/>
          </a:xfrm>
          <a:prstGeom prst="rect">
            <a:avLst/>
          </a:prstGeom>
          <a:noFill/>
          <a:ln w="9525" algn="ctr">
            <a:noFill/>
            <a:miter lim="800000"/>
            <a:headEnd/>
            <a:tailEnd/>
          </a:ln>
          <a:effectLst/>
        </p:spPr>
        <p:txBody>
          <a:bodyPr wrap="none">
            <a:spAutoFit/>
          </a:bodyPr>
          <a:lstStyle/>
          <a:p>
            <a:endParaRPr lang="nl-NL"/>
          </a:p>
        </p:txBody>
      </p:sp>
      <p:sp>
        <p:nvSpPr>
          <p:cNvPr id="452619" name="Text Box 11"/>
          <p:cNvSpPr txBox="1">
            <a:spLocks noChangeArrowheads="1"/>
          </p:cNvSpPr>
          <p:nvPr/>
        </p:nvSpPr>
        <p:spPr bwMode="auto">
          <a:xfrm>
            <a:off x="3975100" y="6435725"/>
            <a:ext cx="4330700" cy="346075"/>
          </a:xfrm>
          <a:prstGeom prst="rect">
            <a:avLst/>
          </a:prstGeom>
          <a:solidFill>
            <a:srgbClr val="FFFFCC"/>
          </a:solidFill>
          <a:ln w="9525" algn="ctr">
            <a:solidFill>
              <a:schemeClr val="tx1"/>
            </a:solidFill>
            <a:miter lim="800000"/>
            <a:headEnd/>
            <a:tailEnd/>
          </a:ln>
          <a:effectLst/>
        </p:spPr>
        <p:txBody>
          <a:bodyPr wrap="none">
            <a:spAutoFit/>
          </a:bodyPr>
          <a:lstStyle/>
          <a:p>
            <a:r>
              <a:rPr lang="en-US" b="1">
                <a:solidFill>
                  <a:srgbClr val="000099"/>
                </a:solidFill>
              </a:rPr>
              <a:t>Amount of CP violation is proportional to </a:t>
            </a:r>
            <a:r>
              <a:rPr lang="en-US" b="1" i="1">
                <a:solidFill>
                  <a:srgbClr val="000099"/>
                </a:solidFill>
                <a:latin typeface="Times New Roman" pitchFamily="18" charset="0"/>
              </a:rPr>
              <a:t>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26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26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261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26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26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26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261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261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2611">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2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P spid="452617" grpId="0" animBg="1"/>
      <p:bldP spid="452614" grpId="0"/>
      <p:bldP spid="4526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5"/>
          <p:cNvSpPr>
            <a:spLocks noGrp="1"/>
          </p:cNvSpPr>
          <p:nvPr>
            <p:ph type="dt" sz="half" idx="10"/>
          </p:nvPr>
        </p:nvSpPr>
        <p:spPr/>
        <p:txBody>
          <a:bodyPr/>
          <a:lstStyle/>
          <a:p>
            <a:r>
              <a:rPr lang="en-US"/>
              <a:t>Sept 28-29, 2005</a:t>
            </a:r>
          </a:p>
        </p:txBody>
      </p:sp>
      <p:sp>
        <p:nvSpPr>
          <p:cNvPr id="25" name="Slide Number Placeholder 7"/>
          <p:cNvSpPr>
            <a:spLocks noGrp="1"/>
          </p:cNvSpPr>
          <p:nvPr>
            <p:ph type="sldNum" sz="quarter" idx="12"/>
          </p:nvPr>
        </p:nvSpPr>
        <p:spPr/>
        <p:txBody>
          <a:bodyPr/>
          <a:lstStyle/>
          <a:p>
            <a:fld id="{35ABAE18-E4C6-4EF9-8658-05588E6A35BE}" type="slidenum">
              <a:rPr lang="en-US"/>
              <a:pPr/>
              <a:t>37</a:t>
            </a:fld>
            <a:endParaRPr lang="en-US"/>
          </a:p>
        </p:txBody>
      </p:sp>
      <p:sp>
        <p:nvSpPr>
          <p:cNvPr id="137243" name="Text Box 27"/>
          <p:cNvSpPr txBox="1">
            <a:spLocks noChangeArrowheads="1"/>
          </p:cNvSpPr>
          <p:nvPr/>
        </p:nvSpPr>
        <p:spPr bwMode="auto">
          <a:xfrm>
            <a:off x="6096000" y="914400"/>
            <a:ext cx="2514600" cy="346075"/>
          </a:xfrm>
          <a:prstGeom prst="rect">
            <a:avLst/>
          </a:prstGeom>
          <a:solidFill>
            <a:srgbClr val="FFFFCC"/>
          </a:solidFill>
          <a:ln w="9525" algn="ctr">
            <a:solidFill>
              <a:schemeClr val="tx1"/>
            </a:solidFill>
            <a:miter lim="800000"/>
            <a:headEnd/>
            <a:tailEnd/>
          </a:ln>
          <a:effectLst/>
        </p:spPr>
        <p:txBody>
          <a:bodyPr>
            <a:spAutoFit/>
          </a:bodyPr>
          <a:lstStyle/>
          <a:p>
            <a:r>
              <a:rPr lang="en-US"/>
              <a:t>unitarity:</a:t>
            </a:r>
          </a:p>
        </p:txBody>
      </p:sp>
      <p:sp>
        <p:nvSpPr>
          <p:cNvPr id="137218" name="Rectangle 2"/>
          <p:cNvSpPr>
            <a:spLocks noGrp="1" noChangeArrowheads="1"/>
          </p:cNvSpPr>
          <p:nvPr>
            <p:ph type="title"/>
          </p:nvPr>
        </p:nvSpPr>
        <p:spPr/>
        <p:txBody>
          <a:bodyPr/>
          <a:lstStyle/>
          <a:p>
            <a:r>
              <a:rPr lang="en-US"/>
              <a:t>The Unitarity Triangle</a:t>
            </a:r>
          </a:p>
        </p:txBody>
      </p:sp>
      <p:graphicFrame>
        <p:nvGraphicFramePr>
          <p:cNvPr id="137230" name="Object 14"/>
          <p:cNvGraphicFramePr>
            <a:graphicFrameLocks noChangeAspect="1"/>
          </p:cNvGraphicFramePr>
          <p:nvPr>
            <p:ph sz="half" idx="1"/>
          </p:nvPr>
        </p:nvGraphicFramePr>
        <p:xfrm>
          <a:off x="5791200" y="1676400"/>
          <a:ext cx="2819400" cy="2068513"/>
        </p:xfrm>
        <a:graphic>
          <a:graphicData uri="http://schemas.openxmlformats.org/presentationml/2006/ole">
            <p:oleObj spid="_x0000_s921602" name="Equation" r:id="rId3" imgW="2006280" imgH="1473120" progId="Equation.DSMT4">
              <p:embed/>
            </p:oleObj>
          </a:graphicData>
        </a:graphic>
      </p:graphicFrame>
      <p:graphicFrame>
        <p:nvGraphicFramePr>
          <p:cNvPr id="137232" name="Object 16"/>
          <p:cNvGraphicFramePr>
            <a:graphicFrameLocks noChangeAspect="1"/>
          </p:cNvGraphicFramePr>
          <p:nvPr>
            <p:ph sz="quarter" idx="2"/>
          </p:nvPr>
        </p:nvGraphicFramePr>
        <p:xfrm>
          <a:off x="2590800" y="990600"/>
          <a:ext cx="2438400" cy="374650"/>
        </p:xfrm>
        <a:graphic>
          <a:graphicData uri="http://schemas.openxmlformats.org/presentationml/2006/ole">
            <p:oleObj spid="_x0000_s921603" name="Equation" r:id="rId4" imgW="1562040" imgH="241200" progId="Equation.DSMT4">
              <p:embed/>
            </p:oleObj>
          </a:graphicData>
        </a:graphic>
      </p:graphicFrame>
      <p:grpSp>
        <p:nvGrpSpPr>
          <p:cNvPr id="2" name="Group 18"/>
          <p:cNvGrpSpPr>
            <a:grpSpLocks/>
          </p:cNvGrpSpPr>
          <p:nvPr/>
        </p:nvGrpSpPr>
        <p:grpSpPr bwMode="auto">
          <a:xfrm>
            <a:off x="381000" y="1828800"/>
            <a:ext cx="5181600" cy="2724150"/>
            <a:chOff x="576" y="1296"/>
            <a:chExt cx="3312" cy="1752"/>
          </a:xfrm>
        </p:grpSpPr>
        <p:sp>
          <p:nvSpPr>
            <p:cNvPr id="137221" name="Line 5"/>
            <p:cNvSpPr>
              <a:spLocks noChangeShapeType="1"/>
            </p:cNvSpPr>
            <p:nvPr/>
          </p:nvSpPr>
          <p:spPr bwMode="auto">
            <a:xfrm flipV="1">
              <a:off x="1008" y="1296"/>
              <a:ext cx="432" cy="1440"/>
            </a:xfrm>
            <a:prstGeom prst="line">
              <a:avLst/>
            </a:prstGeom>
            <a:noFill/>
            <a:ln w="19050">
              <a:solidFill>
                <a:schemeClr val="tx1"/>
              </a:solidFill>
              <a:round/>
              <a:headEnd/>
              <a:tailEnd type="triangle" w="lg" len="lg"/>
            </a:ln>
            <a:effectLst/>
          </p:spPr>
          <p:txBody>
            <a:bodyPr>
              <a:spAutoFit/>
            </a:bodyPr>
            <a:lstStyle/>
            <a:p>
              <a:endParaRPr lang="nl-NL"/>
            </a:p>
          </p:txBody>
        </p:sp>
        <p:sp>
          <p:nvSpPr>
            <p:cNvPr id="137222" name="Line 6"/>
            <p:cNvSpPr>
              <a:spLocks noChangeShapeType="1"/>
            </p:cNvSpPr>
            <p:nvPr/>
          </p:nvSpPr>
          <p:spPr bwMode="auto">
            <a:xfrm flipH="1">
              <a:off x="1008" y="2736"/>
              <a:ext cx="2880" cy="0"/>
            </a:xfrm>
            <a:prstGeom prst="line">
              <a:avLst/>
            </a:prstGeom>
            <a:noFill/>
            <a:ln w="19050">
              <a:solidFill>
                <a:schemeClr val="tx1"/>
              </a:solidFill>
              <a:round/>
              <a:headEnd/>
              <a:tailEnd type="triangle" w="lg" len="lg"/>
            </a:ln>
            <a:effectLst/>
          </p:spPr>
          <p:txBody>
            <a:bodyPr>
              <a:spAutoFit/>
            </a:bodyPr>
            <a:lstStyle/>
            <a:p>
              <a:endParaRPr lang="nl-NL"/>
            </a:p>
          </p:txBody>
        </p:sp>
        <p:sp>
          <p:nvSpPr>
            <p:cNvPr id="137223" name="Line 7"/>
            <p:cNvSpPr>
              <a:spLocks noChangeShapeType="1"/>
            </p:cNvSpPr>
            <p:nvPr/>
          </p:nvSpPr>
          <p:spPr bwMode="auto">
            <a:xfrm>
              <a:off x="1440" y="1296"/>
              <a:ext cx="2448" cy="1440"/>
            </a:xfrm>
            <a:prstGeom prst="line">
              <a:avLst/>
            </a:prstGeom>
            <a:noFill/>
            <a:ln w="19050">
              <a:solidFill>
                <a:schemeClr val="tx1"/>
              </a:solidFill>
              <a:round/>
              <a:headEnd/>
              <a:tailEnd type="triangle" w="lg" len="lg"/>
            </a:ln>
            <a:effectLst/>
          </p:spPr>
          <p:txBody>
            <a:bodyPr wrap="none">
              <a:spAutoFit/>
            </a:bodyPr>
            <a:lstStyle/>
            <a:p>
              <a:endParaRPr lang="nl-NL"/>
            </a:p>
          </p:txBody>
        </p:sp>
        <p:sp>
          <p:nvSpPr>
            <p:cNvPr id="137224" name="Text Box 8"/>
            <p:cNvSpPr txBox="1">
              <a:spLocks noChangeArrowheads="1"/>
            </p:cNvSpPr>
            <p:nvPr/>
          </p:nvSpPr>
          <p:spPr bwMode="auto">
            <a:xfrm>
              <a:off x="1430" y="1413"/>
              <a:ext cx="210" cy="236"/>
            </a:xfrm>
            <a:prstGeom prst="rect">
              <a:avLst/>
            </a:prstGeom>
            <a:noFill/>
            <a:ln w="9525" algn="ctr">
              <a:noFill/>
              <a:miter lim="800000"/>
              <a:headEnd/>
              <a:tailEnd/>
            </a:ln>
            <a:effectLst/>
          </p:spPr>
          <p:txBody>
            <a:bodyPr wrap="none">
              <a:spAutoFit/>
            </a:bodyPr>
            <a:lstStyle/>
            <a:p>
              <a:r>
                <a:rPr lang="en-US" sz="1800">
                  <a:solidFill>
                    <a:srgbClr val="FF0000"/>
                  </a:solidFill>
                  <a:latin typeface="Symbol" pitchFamily="18" charset="2"/>
                </a:rPr>
                <a:t>a</a:t>
              </a:r>
            </a:p>
          </p:txBody>
        </p:sp>
        <p:sp>
          <p:nvSpPr>
            <p:cNvPr id="137225" name="Text Box 9"/>
            <p:cNvSpPr txBox="1">
              <a:spLocks noChangeArrowheads="1"/>
            </p:cNvSpPr>
            <p:nvPr/>
          </p:nvSpPr>
          <p:spPr bwMode="auto">
            <a:xfrm>
              <a:off x="1102" y="2447"/>
              <a:ext cx="177" cy="235"/>
            </a:xfrm>
            <a:prstGeom prst="rect">
              <a:avLst/>
            </a:prstGeom>
            <a:noFill/>
            <a:ln w="9525" algn="ctr">
              <a:noFill/>
              <a:miter lim="800000"/>
              <a:headEnd/>
              <a:tailEnd/>
            </a:ln>
            <a:effectLst/>
          </p:spPr>
          <p:txBody>
            <a:bodyPr wrap="none">
              <a:spAutoFit/>
            </a:bodyPr>
            <a:lstStyle/>
            <a:p>
              <a:r>
                <a:rPr lang="en-US" sz="1800">
                  <a:solidFill>
                    <a:srgbClr val="FF0000"/>
                  </a:solidFill>
                  <a:latin typeface="Symbol" pitchFamily="18" charset="2"/>
                </a:rPr>
                <a:t>g</a:t>
              </a:r>
            </a:p>
          </p:txBody>
        </p:sp>
        <p:sp>
          <p:nvSpPr>
            <p:cNvPr id="137226" name="Text Box 10"/>
            <p:cNvSpPr txBox="1">
              <a:spLocks noChangeArrowheads="1"/>
            </p:cNvSpPr>
            <p:nvPr/>
          </p:nvSpPr>
          <p:spPr bwMode="auto">
            <a:xfrm>
              <a:off x="3397" y="2517"/>
              <a:ext cx="198" cy="236"/>
            </a:xfrm>
            <a:prstGeom prst="rect">
              <a:avLst/>
            </a:prstGeom>
            <a:noFill/>
            <a:ln w="9525" algn="ctr">
              <a:noFill/>
              <a:miter lim="800000"/>
              <a:headEnd/>
              <a:tailEnd/>
            </a:ln>
            <a:effectLst/>
          </p:spPr>
          <p:txBody>
            <a:bodyPr wrap="none">
              <a:spAutoFit/>
            </a:bodyPr>
            <a:lstStyle/>
            <a:p>
              <a:r>
                <a:rPr lang="en-US" sz="1800">
                  <a:solidFill>
                    <a:srgbClr val="FF0000"/>
                  </a:solidFill>
                  <a:latin typeface="Symbol" pitchFamily="18" charset="2"/>
                </a:rPr>
                <a:t>b</a:t>
              </a:r>
            </a:p>
          </p:txBody>
        </p:sp>
        <p:sp>
          <p:nvSpPr>
            <p:cNvPr id="137227" name="Text Box 11"/>
            <p:cNvSpPr txBox="1">
              <a:spLocks noChangeArrowheads="1"/>
            </p:cNvSpPr>
            <p:nvPr/>
          </p:nvSpPr>
          <p:spPr bwMode="auto">
            <a:xfrm>
              <a:off x="1910" y="2793"/>
              <a:ext cx="609" cy="255"/>
            </a:xfrm>
            <a:prstGeom prst="rect">
              <a:avLst/>
            </a:prstGeom>
            <a:noFill/>
            <a:ln w="9525" algn="ctr">
              <a:noFill/>
              <a:miter lim="800000"/>
              <a:headEnd/>
              <a:tailEnd/>
            </a:ln>
            <a:effectLst/>
          </p:spPr>
          <p:txBody>
            <a:bodyPr wrap="none">
              <a:spAutoFit/>
            </a:bodyPr>
            <a:lstStyle/>
            <a:p>
              <a:r>
                <a:rPr lang="en-US" sz="2000" i="1">
                  <a:latin typeface="Times New Roman" pitchFamily="18" charset="0"/>
                </a:rPr>
                <a:t>V</a:t>
              </a:r>
              <a:r>
                <a:rPr lang="en-US" sz="2000" i="1" baseline="-25000">
                  <a:latin typeface="Times New Roman" pitchFamily="18" charset="0"/>
                </a:rPr>
                <a:t>cd</a:t>
              </a:r>
              <a:r>
                <a:rPr lang="en-US" sz="2000" i="1">
                  <a:latin typeface="Times New Roman" pitchFamily="18" charset="0"/>
                </a:rPr>
                <a:t> V</a:t>
              </a:r>
              <a:r>
                <a:rPr lang="en-US" sz="2000" i="1" baseline="-25000">
                  <a:latin typeface="Times New Roman" pitchFamily="18" charset="0"/>
                </a:rPr>
                <a:t>cb</a:t>
              </a:r>
              <a:r>
                <a:rPr lang="en-US" sz="2000" i="1" baseline="30000">
                  <a:latin typeface="Times New Roman" pitchFamily="18" charset="0"/>
                </a:rPr>
                <a:t>*</a:t>
              </a:r>
            </a:p>
          </p:txBody>
        </p:sp>
        <p:sp>
          <p:nvSpPr>
            <p:cNvPr id="137228" name="Text Box 12"/>
            <p:cNvSpPr txBox="1">
              <a:spLocks noChangeArrowheads="1"/>
            </p:cNvSpPr>
            <p:nvPr/>
          </p:nvSpPr>
          <p:spPr bwMode="auto">
            <a:xfrm>
              <a:off x="2437" y="1641"/>
              <a:ext cx="574" cy="255"/>
            </a:xfrm>
            <a:prstGeom prst="rect">
              <a:avLst/>
            </a:prstGeom>
            <a:noFill/>
            <a:ln w="9525" algn="ctr">
              <a:noFill/>
              <a:miter lim="800000"/>
              <a:headEnd/>
              <a:tailEnd/>
            </a:ln>
            <a:effectLst/>
          </p:spPr>
          <p:txBody>
            <a:bodyPr wrap="none">
              <a:spAutoFit/>
            </a:bodyPr>
            <a:lstStyle/>
            <a:p>
              <a:r>
                <a:rPr lang="en-US" sz="2000" i="1">
                  <a:latin typeface="Times New Roman" pitchFamily="18" charset="0"/>
                </a:rPr>
                <a:t>V</a:t>
              </a:r>
              <a:r>
                <a:rPr lang="en-US" sz="2000" i="1" baseline="-25000">
                  <a:latin typeface="Times New Roman" pitchFamily="18" charset="0"/>
                </a:rPr>
                <a:t>td</a:t>
              </a:r>
              <a:r>
                <a:rPr lang="en-US" sz="2000" i="1">
                  <a:latin typeface="Times New Roman" pitchFamily="18" charset="0"/>
                </a:rPr>
                <a:t> V</a:t>
              </a:r>
              <a:r>
                <a:rPr lang="en-US" sz="2000" i="1" baseline="-25000">
                  <a:latin typeface="Times New Roman" pitchFamily="18" charset="0"/>
                </a:rPr>
                <a:t>tb</a:t>
              </a:r>
              <a:r>
                <a:rPr lang="en-US" sz="2000" i="1" baseline="30000">
                  <a:latin typeface="Times New Roman" pitchFamily="18" charset="0"/>
                </a:rPr>
                <a:t>*</a:t>
              </a:r>
            </a:p>
          </p:txBody>
        </p:sp>
        <p:sp>
          <p:nvSpPr>
            <p:cNvPr id="137229" name="Text Box 13"/>
            <p:cNvSpPr txBox="1">
              <a:spLocks noChangeArrowheads="1"/>
            </p:cNvSpPr>
            <p:nvPr/>
          </p:nvSpPr>
          <p:spPr bwMode="auto">
            <a:xfrm>
              <a:off x="576" y="1680"/>
              <a:ext cx="672" cy="255"/>
            </a:xfrm>
            <a:prstGeom prst="rect">
              <a:avLst/>
            </a:prstGeom>
            <a:noFill/>
            <a:ln w="9525" algn="ctr">
              <a:noFill/>
              <a:miter lim="800000"/>
              <a:headEnd/>
              <a:tailEnd/>
            </a:ln>
            <a:effectLst/>
          </p:spPr>
          <p:txBody>
            <a:bodyPr>
              <a:spAutoFit/>
            </a:bodyPr>
            <a:lstStyle/>
            <a:p>
              <a:r>
                <a:rPr lang="en-US" sz="2000" i="1">
                  <a:latin typeface="Times New Roman" pitchFamily="18" charset="0"/>
                </a:rPr>
                <a:t>V</a:t>
              </a:r>
              <a:r>
                <a:rPr lang="en-US" sz="2000" i="1" baseline="-25000">
                  <a:latin typeface="Times New Roman" pitchFamily="18" charset="0"/>
                </a:rPr>
                <a:t>ud</a:t>
              </a:r>
              <a:r>
                <a:rPr lang="en-US" sz="2000" i="1">
                  <a:latin typeface="Times New Roman" pitchFamily="18" charset="0"/>
                </a:rPr>
                <a:t> V</a:t>
              </a:r>
              <a:r>
                <a:rPr lang="en-US" sz="2000" i="1" baseline="-25000">
                  <a:latin typeface="Times New Roman" pitchFamily="18" charset="0"/>
                </a:rPr>
                <a:t>ub</a:t>
              </a:r>
              <a:r>
                <a:rPr lang="en-US" sz="2000" i="1" baseline="30000">
                  <a:latin typeface="Times New Roman" pitchFamily="18" charset="0"/>
                </a:rPr>
                <a:t>*</a:t>
              </a:r>
            </a:p>
          </p:txBody>
        </p:sp>
      </p:grpSp>
      <p:sp>
        <p:nvSpPr>
          <p:cNvPr id="137235" name="Text Box 19"/>
          <p:cNvSpPr txBox="1">
            <a:spLocks noChangeArrowheads="1"/>
          </p:cNvSpPr>
          <p:nvPr/>
        </p:nvSpPr>
        <p:spPr bwMode="auto">
          <a:xfrm>
            <a:off x="609600" y="5105400"/>
            <a:ext cx="2012950" cy="366713"/>
          </a:xfrm>
          <a:prstGeom prst="rect">
            <a:avLst/>
          </a:prstGeom>
          <a:noFill/>
          <a:ln w="9525" algn="ctr">
            <a:noFill/>
            <a:miter lim="800000"/>
            <a:headEnd/>
            <a:tailEnd/>
          </a:ln>
          <a:effectLst/>
        </p:spPr>
        <p:txBody>
          <a:bodyPr wrap="none">
            <a:spAutoFit/>
          </a:bodyPr>
          <a:lstStyle/>
          <a:p>
            <a:r>
              <a:rPr lang="en-US" sz="1800"/>
              <a:t>Under re-phasing:</a:t>
            </a:r>
          </a:p>
        </p:txBody>
      </p:sp>
      <p:graphicFrame>
        <p:nvGraphicFramePr>
          <p:cNvPr id="137236" name="Object 20"/>
          <p:cNvGraphicFramePr>
            <a:graphicFrameLocks noChangeAspect="1"/>
          </p:cNvGraphicFramePr>
          <p:nvPr>
            <p:ph sz="quarter" idx="3"/>
          </p:nvPr>
        </p:nvGraphicFramePr>
        <p:xfrm>
          <a:off x="2667000" y="5105400"/>
          <a:ext cx="2438400" cy="465138"/>
        </p:xfrm>
        <a:graphic>
          <a:graphicData uri="http://schemas.openxmlformats.org/presentationml/2006/ole">
            <p:oleObj spid="_x0000_s921604" name="Equation" r:id="rId5" imgW="1600200" imgH="304560" progId="Equation.DSMT4">
              <p:embed/>
            </p:oleObj>
          </a:graphicData>
        </a:graphic>
      </p:graphicFrame>
      <p:sp>
        <p:nvSpPr>
          <p:cNvPr id="137238" name="Text Box 22"/>
          <p:cNvSpPr txBox="1">
            <a:spLocks noChangeArrowheads="1"/>
          </p:cNvSpPr>
          <p:nvPr/>
        </p:nvSpPr>
        <p:spPr bwMode="auto">
          <a:xfrm>
            <a:off x="5334000" y="5105400"/>
            <a:ext cx="3308350" cy="366713"/>
          </a:xfrm>
          <a:prstGeom prst="rect">
            <a:avLst/>
          </a:prstGeom>
          <a:noFill/>
          <a:ln w="9525" algn="ctr">
            <a:noFill/>
            <a:miter lim="800000"/>
            <a:headEnd/>
            <a:tailEnd/>
          </a:ln>
          <a:effectLst/>
        </p:spPr>
        <p:txBody>
          <a:bodyPr wrap="none">
            <a:spAutoFit/>
          </a:bodyPr>
          <a:lstStyle/>
          <a:p>
            <a:r>
              <a:rPr lang="en-US" sz="1800"/>
              <a:t>the unitary angles are invariant</a:t>
            </a:r>
          </a:p>
        </p:txBody>
      </p:sp>
      <p:sp>
        <p:nvSpPr>
          <p:cNvPr id="137239" name="Text Box 23"/>
          <p:cNvSpPr txBox="1">
            <a:spLocks noChangeArrowheads="1"/>
          </p:cNvSpPr>
          <p:nvPr/>
        </p:nvSpPr>
        <p:spPr bwMode="auto">
          <a:xfrm>
            <a:off x="609600" y="5791200"/>
            <a:ext cx="6019800" cy="366713"/>
          </a:xfrm>
          <a:prstGeom prst="rect">
            <a:avLst/>
          </a:prstGeom>
          <a:noFill/>
          <a:ln w="9525" algn="ctr">
            <a:noFill/>
            <a:miter lim="800000"/>
            <a:headEnd/>
            <a:tailEnd/>
          </a:ln>
          <a:effectLst/>
        </p:spPr>
        <p:txBody>
          <a:bodyPr>
            <a:spAutoFit/>
          </a:bodyPr>
          <a:lstStyle/>
          <a:p>
            <a:r>
              <a:rPr lang="en-US" sz="1800"/>
              <a:t>(In fact, rephasing implies a rotation of the whole triangle)</a:t>
            </a:r>
          </a:p>
        </p:txBody>
      </p:sp>
      <p:sp>
        <p:nvSpPr>
          <p:cNvPr id="137240" name="Text Box 24"/>
          <p:cNvSpPr txBox="1">
            <a:spLocks noChangeArrowheads="1"/>
          </p:cNvSpPr>
          <p:nvPr/>
        </p:nvSpPr>
        <p:spPr bwMode="auto">
          <a:xfrm>
            <a:off x="1371600" y="3200400"/>
            <a:ext cx="2792413" cy="366713"/>
          </a:xfrm>
          <a:prstGeom prst="rect">
            <a:avLst/>
          </a:prstGeom>
          <a:noFill/>
          <a:ln w="9525" algn="ctr">
            <a:noFill/>
            <a:miter lim="800000"/>
            <a:headEnd/>
            <a:tailEnd/>
          </a:ln>
          <a:effectLst/>
        </p:spPr>
        <p:txBody>
          <a:bodyPr wrap="none">
            <a:spAutoFit/>
          </a:bodyPr>
          <a:lstStyle/>
          <a:p>
            <a:r>
              <a:rPr lang="en-US" sz="1800">
                <a:solidFill>
                  <a:srgbClr val="990099"/>
                </a:solidFill>
              </a:rPr>
              <a:t>Area = ½ |</a:t>
            </a:r>
            <a:r>
              <a:rPr lang="en-US" sz="1800" i="1">
                <a:solidFill>
                  <a:srgbClr val="990099"/>
                </a:solidFill>
                <a:latin typeface="Times New Roman" pitchFamily="18" charset="0"/>
              </a:rPr>
              <a:t>Im Q</a:t>
            </a:r>
            <a:r>
              <a:rPr lang="en-US" sz="1800" i="1" baseline="-25000">
                <a:solidFill>
                  <a:srgbClr val="990099"/>
                </a:solidFill>
                <a:latin typeface="Times New Roman" pitchFamily="18" charset="0"/>
              </a:rPr>
              <a:t>udcb</a:t>
            </a:r>
            <a:r>
              <a:rPr lang="en-US" sz="1800">
                <a:solidFill>
                  <a:srgbClr val="990099"/>
                </a:solidFill>
              </a:rPr>
              <a:t>| = ½ |</a:t>
            </a:r>
            <a:r>
              <a:rPr lang="en-US" sz="1800" i="1">
                <a:solidFill>
                  <a:srgbClr val="990099"/>
                </a:solidFill>
                <a:latin typeface="Times New Roman" pitchFamily="18" charset="0"/>
              </a:rPr>
              <a:t>J</a:t>
            </a:r>
            <a:r>
              <a:rPr lang="en-US" sz="1800">
                <a:solidFill>
                  <a:srgbClr val="990099"/>
                </a:solidFill>
              </a:rPr>
              <a:t>|</a:t>
            </a:r>
          </a:p>
        </p:txBody>
      </p:sp>
      <p:sp>
        <p:nvSpPr>
          <p:cNvPr id="137241" name="Text Box 25"/>
          <p:cNvSpPr txBox="1">
            <a:spLocks noChangeArrowheads="1"/>
          </p:cNvSpPr>
          <p:nvPr/>
        </p:nvSpPr>
        <p:spPr bwMode="auto">
          <a:xfrm>
            <a:off x="517525" y="1027113"/>
            <a:ext cx="1898650" cy="366712"/>
          </a:xfrm>
          <a:prstGeom prst="rect">
            <a:avLst/>
          </a:prstGeom>
          <a:noFill/>
          <a:ln w="9525" algn="ctr">
            <a:noFill/>
            <a:miter lim="800000"/>
            <a:headEnd/>
            <a:tailEnd/>
          </a:ln>
          <a:effectLst/>
        </p:spPr>
        <p:txBody>
          <a:bodyPr wrap="none">
            <a:spAutoFit/>
          </a:bodyPr>
          <a:lstStyle/>
          <a:p>
            <a:r>
              <a:rPr lang="en-US" sz="1800"/>
              <a:t>The “</a:t>
            </a:r>
            <a:r>
              <a:rPr lang="en-US" sz="1800" i="1">
                <a:latin typeface="Times New Roman" pitchFamily="18" charset="0"/>
              </a:rPr>
              <a:t>db</a:t>
            </a:r>
            <a:r>
              <a:rPr lang="en-US" sz="1800"/>
              <a:t>” triangle:</a:t>
            </a:r>
          </a:p>
        </p:txBody>
      </p:sp>
      <p:sp>
        <p:nvSpPr>
          <p:cNvPr id="137242" name="Text Box 26"/>
          <p:cNvSpPr txBox="1">
            <a:spLocks noChangeArrowheads="1"/>
          </p:cNvSpPr>
          <p:nvPr/>
        </p:nvSpPr>
        <p:spPr bwMode="auto">
          <a:xfrm>
            <a:off x="6934200" y="914400"/>
            <a:ext cx="1676400" cy="366713"/>
          </a:xfrm>
          <a:prstGeom prst="rect">
            <a:avLst/>
          </a:prstGeom>
          <a:noFill/>
          <a:ln w="9525" algn="ctr">
            <a:noFill/>
            <a:miter lim="800000"/>
            <a:headEnd/>
            <a:tailEnd/>
          </a:ln>
          <a:effectLst/>
        </p:spPr>
        <p:txBody>
          <a:bodyPr>
            <a:spAutoFit/>
          </a:bodyPr>
          <a:lstStyle/>
          <a:p>
            <a:r>
              <a:rPr lang="en-US" sz="1800" i="1">
                <a:latin typeface="Times New Roman" pitchFamily="18" charset="0"/>
              </a:rPr>
              <a:t>V</a:t>
            </a:r>
            <a:r>
              <a:rPr lang="en-US" sz="1800" i="1" baseline="-25000">
                <a:latin typeface="Times New Roman" pitchFamily="18" charset="0"/>
              </a:rPr>
              <a:t>CKM</a:t>
            </a:r>
            <a:r>
              <a:rPr lang="en-US" sz="1800" i="1" baseline="30000">
                <a:latin typeface="Times New Roman" pitchFamily="18" charset="0"/>
                <a:cs typeface="Times New Roman" pitchFamily="18" charset="0"/>
              </a:rPr>
              <a:t>†</a:t>
            </a:r>
            <a:r>
              <a:rPr lang="en-US" sz="1800" i="1">
                <a:latin typeface="Times New Roman" pitchFamily="18" charset="0"/>
              </a:rPr>
              <a:t> V</a:t>
            </a:r>
            <a:r>
              <a:rPr lang="en-US" sz="1800" i="1" baseline="-25000">
                <a:latin typeface="Times New Roman" pitchFamily="18" charset="0"/>
              </a:rPr>
              <a:t>CKM</a:t>
            </a:r>
            <a:r>
              <a:rPr lang="en-US" sz="1800" i="1">
                <a:latin typeface="Times New Roman" pitchFamily="18" charset="0"/>
              </a:rPr>
              <a:t> = 1</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4"/>
          <p:cNvSpPr>
            <a:spLocks noGrp="1"/>
          </p:cNvSpPr>
          <p:nvPr>
            <p:ph type="dt" sz="half" idx="10"/>
          </p:nvPr>
        </p:nvSpPr>
        <p:spPr/>
        <p:txBody>
          <a:bodyPr/>
          <a:lstStyle/>
          <a:p>
            <a:r>
              <a:rPr lang="en-US"/>
              <a:t>Sept 28-29, 2005</a:t>
            </a:r>
          </a:p>
        </p:txBody>
      </p:sp>
      <p:sp>
        <p:nvSpPr>
          <p:cNvPr id="25" name="Slide Number Placeholder 6"/>
          <p:cNvSpPr>
            <a:spLocks noGrp="1"/>
          </p:cNvSpPr>
          <p:nvPr>
            <p:ph type="sldNum" sz="quarter" idx="12"/>
          </p:nvPr>
        </p:nvSpPr>
        <p:spPr/>
        <p:txBody>
          <a:bodyPr/>
          <a:lstStyle/>
          <a:p>
            <a:fld id="{4F524432-2CCC-409B-B312-78A7309B5C7A}" type="slidenum">
              <a:rPr lang="en-US"/>
              <a:pPr/>
              <a:t>38</a:t>
            </a:fld>
            <a:endParaRPr lang="en-US"/>
          </a:p>
        </p:txBody>
      </p:sp>
      <p:sp>
        <p:nvSpPr>
          <p:cNvPr id="456706" name="Rectangle 2"/>
          <p:cNvSpPr>
            <a:spLocks noGrp="1" noChangeArrowheads="1"/>
          </p:cNvSpPr>
          <p:nvPr>
            <p:ph type="title"/>
          </p:nvPr>
        </p:nvSpPr>
        <p:spPr>
          <a:xfrm>
            <a:off x="0" y="0"/>
            <a:ext cx="9144000" cy="785794"/>
          </a:xfrm>
        </p:spPr>
        <p:txBody>
          <a:bodyPr/>
          <a:lstStyle/>
          <a:p>
            <a:r>
              <a:rPr lang="en-US"/>
              <a:t>Wolfenstein Parametrization</a:t>
            </a:r>
          </a:p>
        </p:txBody>
      </p:sp>
      <p:graphicFrame>
        <p:nvGraphicFramePr>
          <p:cNvPr id="456707" name="Object 3"/>
          <p:cNvGraphicFramePr>
            <a:graphicFrameLocks noChangeAspect="1"/>
          </p:cNvGraphicFramePr>
          <p:nvPr>
            <p:ph sz="half" idx="1"/>
          </p:nvPr>
        </p:nvGraphicFramePr>
        <p:xfrm>
          <a:off x="1295400" y="1982788"/>
          <a:ext cx="4800600" cy="1023937"/>
        </p:xfrm>
        <a:graphic>
          <a:graphicData uri="http://schemas.openxmlformats.org/presentationml/2006/ole">
            <p:oleObj spid="_x0000_s922626" name="Equation" r:id="rId3" imgW="3454200" imgH="736560" progId="Equation.DSMT4">
              <p:embed/>
            </p:oleObj>
          </a:graphicData>
        </a:graphic>
      </p:graphicFrame>
      <p:graphicFrame>
        <p:nvGraphicFramePr>
          <p:cNvPr id="456708" name="Object 4"/>
          <p:cNvGraphicFramePr>
            <a:graphicFrameLocks noChangeAspect="1"/>
          </p:cNvGraphicFramePr>
          <p:nvPr>
            <p:ph sz="half" idx="4294967295"/>
          </p:nvPr>
        </p:nvGraphicFramePr>
        <p:xfrm>
          <a:off x="5514975" y="3308350"/>
          <a:ext cx="2514600" cy="1065213"/>
        </p:xfrm>
        <a:graphic>
          <a:graphicData uri="http://schemas.openxmlformats.org/presentationml/2006/ole">
            <p:oleObj spid="_x0000_s922627" name="Equation" r:id="rId4" imgW="1739880" imgH="736560" progId="Equation.DSMT4">
              <p:embed/>
            </p:oleObj>
          </a:graphicData>
        </a:graphic>
      </p:graphicFrame>
      <p:sp>
        <p:nvSpPr>
          <p:cNvPr id="456709" name="Text Box 5"/>
          <p:cNvSpPr txBox="1">
            <a:spLocks noChangeArrowheads="1"/>
          </p:cNvSpPr>
          <p:nvPr/>
        </p:nvSpPr>
        <p:spPr bwMode="auto">
          <a:xfrm>
            <a:off x="457200" y="1066800"/>
            <a:ext cx="7543800" cy="641350"/>
          </a:xfrm>
          <a:prstGeom prst="rect">
            <a:avLst/>
          </a:prstGeom>
          <a:noFill/>
          <a:ln w="9525" algn="ctr">
            <a:noFill/>
            <a:miter lim="800000"/>
            <a:headEnd/>
            <a:tailEnd/>
          </a:ln>
          <a:effectLst/>
        </p:spPr>
        <p:txBody>
          <a:bodyPr>
            <a:spAutoFit/>
          </a:bodyPr>
          <a:lstStyle/>
          <a:p>
            <a:r>
              <a:rPr lang="en-US" sz="1800">
                <a:solidFill>
                  <a:srgbClr val="000099"/>
                </a:solidFill>
              </a:rPr>
              <a:t>Wolfenstein realised that the non-diagonal CKM elements are relatively small compared to the diagonal elements, and parametrized as follows:</a:t>
            </a:r>
          </a:p>
        </p:txBody>
      </p:sp>
      <p:sp>
        <p:nvSpPr>
          <p:cNvPr id="456710" name="Text Box 6"/>
          <p:cNvSpPr txBox="1">
            <a:spLocks noChangeArrowheads="1"/>
          </p:cNvSpPr>
          <p:nvPr/>
        </p:nvSpPr>
        <p:spPr bwMode="auto">
          <a:xfrm>
            <a:off x="685800" y="3581400"/>
            <a:ext cx="2787650" cy="366713"/>
          </a:xfrm>
          <a:prstGeom prst="rect">
            <a:avLst/>
          </a:prstGeom>
          <a:noFill/>
          <a:ln w="9525" algn="ctr">
            <a:noFill/>
            <a:miter lim="800000"/>
            <a:headEnd/>
            <a:tailEnd/>
          </a:ln>
          <a:effectLst/>
        </p:spPr>
        <p:txBody>
          <a:bodyPr wrap="none">
            <a:spAutoFit/>
          </a:bodyPr>
          <a:lstStyle/>
          <a:p>
            <a:r>
              <a:rPr lang="en-US" sz="1800">
                <a:solidFill>
                  <a:srgbClr val="000099"/>
                </a:solidFill>
              </a:rPr>
              <a:t>Normalised CKM triangle:</a:t>
            </a:r>
          </a:p>
        </p:txBody>
      </p:sp>
      <p:grpSp>
        <p:nvGrpSpPr>
          <p:cNvPr id="2" name="Group 7"/>
          <p:cNvGrpSpPr>
            <a:grpSpLocks/>
          </p:cNvGrpSpPr>
          <p:nvPr/>
        </p:nvGrpSpPr>
        <p:grpSpPr bwMode="auto">
          <a:xfrm>
            <a:off x="838200" y="4038600"/>
            <a:ext cx="4997450" cy="2366963"/>
            <a:chOff x="336" y="2400"/>
            <a:chExt cx="3148" cy="1491"/>
          </a:xfrm>
        </p:grpSpPr>
        <p:grpSp>
          <p:nvGrpSpPr>
            <p:cNvPr id="3" name="Group 8"/>
            <p:cNvGrpSpPr>
              <a:grpSpLocks/>
            </p:cNvGrpSpPr>
            <p:nvPr/>
          </p:nvGrpSpPr>
          <p:grpSpPr bwMode="auto">
            <a:xfrm>
              <a:off x="336" y="2640"/>
              <a:ext cx="2928" cy="1251"/>
              <a:chOff x="576" y="1296"/>
              <a:chExt cx="3312" cy="1845"/>
            </a:xfrm>
          </p:grpSpPr>
          <p:sp>
            <p:nvSpPr>
              <p:cNvPr id="456713" name="Line 9"/>
              <p:cNvSpPr>
                <a:spLocks noChangeShapeType="1"/>
              </p:cNvSpPr>
              <p:nvPr/>
            </p:nvSpPr>
            <p:spPr bwMode="auto">
              <a:xfrm flipV="1">
                <a:off x="1008" y="1296"/>
                <a:ext cx="432" cy="1440"/>
              </a:xfrm>
              <a:prstGeom prst="line">
                <a:avLst/>
              </a:prstGeom>
              <a:noFill/>
              <a:ln w="19050">
                <a:solidFill>
                  <a:schemeClr val="tx1"/>
                </a:solidFill>
                <a:round/>
                <a:headEnd/>
                <a:tailEnd type="triangle" w="lg" len="lg"/>
              </a:ln>
              <a:effectLst/>
            </p:spPr>
            <p:txBody>
              <a:bodyPr>
                <a:spAutoFit/>
              </a:bodyPr>
              <a:lstStyle/>
              <a:p>
                <a:endParaRPr lang="nl-NL"/>
              </a:p>
            </p:txBody>
          </p:sp>
          <p:sp>
            <p:nvSpPr>
              <p:cNvPr id="456714" name="Line 10"/>
              <p:cNvSpPr>
                <a:spLocks noChangeShapeType="1"/>
              </p:cNvSpPr>
              <p:nvPr/>
            </p:nvSpPr>
            <p:spPr bwMode="auto">
              <a:xfrm flipH="1">
                <a:off x="1008" y="2736"/>
                <a:ext cx="2880" cy="0"/>
              </a:xfrm>
              <a:prstGeom prst="line">
                <a:avLst/>
              </a:prstGeom>
              <a:noFill/>
              <a:ln w="19050">
                <a:solidFill>
                  <a:schemeClr val="tx1"/>
                </a:solidFill>
                <a:round/>
                <a:headEnd/>
                <a:tailEnd type="triangle" w="lg" len="lg"/>
              </a:ln>
              <a:effectLst/>
            </p:spPr>
            <p:txBody>
              <a:bodyPr>
                <a:spAutoFit/>
              </a:bodyPr>
              <a:lstStyle/>
              <a:p>
                <a:endParaRPr lang="nl-NL"/>
              </a:p>
            </p:txBody>
          </p:sp>
          <p:sp>
            <p:nvSpPr>
              <p:cNvPr id="456715" name="Line 11"/>
              <p:cNvSpPr>
                <a:spLocks noChangeShapeType="1"/>
              </p:cNvSpPr>
              <p:nvPr/>
            </p:nvSpPr>
            <p:spPr bwMode="auto">
              <a:xfrm>
                <a:off x="1440" y="1296"/>
                <a:ext cx="2448" cy="1440"/>
              </a:xfrm>
              <a:prstGeom prst="line">
                <a:avLst/>
              </a:prstGeom>
              <a:noFill/>
              <a:ln w="19050">
                <a:solidFill>
                  <a:schemeClr val="tx1"/>
                </a:solidFill>
                <a:round/>
                <a:headEnd/>
                <a:tailEnd type="triangle" w="lg" len="lg"/>
              </a:ln>
              <a:effectLst/>
            </p:spPr>
            <p:txBody>
              <a:bodyPr wrap="none">
                <a:spAutoFit/>
              </a:bodyPr>
              <a:lstStyle/>
              <a:p>
                <a:endParaRPr lang="nl-NL"/>
              </a:p>
            </p:txBody>
          </p:sp>
          <p:sp>
            <p:nvSpPr>
              <p:cNvPr id="456716" name="Text Box 12"/>
              <p:cNvSpPr txBox="1">
                <a:spLocks noChangeArrowheads="1"/>
              </p:cNvSpPr>
              <p:nvPr/>
            </p:nvSpPr>
            <p:spPr bwMode="auto">
              <a:xfrm>
                <a:off x="1430" y="1413"/>
                <a:ext cx="234" cy="340"/>
              </a:xfrm>
              <a:prstGeom prst="rect">
                <a:avLst/>
              </a:prstGeom>
              <a:noFill/>
              <a:ln w="9525" algn="ctr">
                <a:noFill/>
                <a:miter lim="800000"/>
                <a:headEnd/>
                <a:tailEnd/>
              </a:ln>
              <a:effectLst/>
            </p:spPr>
            <p:txBody>
              <a:bodyPr wrap="none">
                <a:spAutoFit/>
              </a:bodyPr>
              <a:lstStyle/>
              <a:p>
                <a:r>
                  <a:rPr lang="en-US" sz="1800">
                    <a:solidFill>
                      <a:srgbClr val="FF0000"/>
                    </a:solidFill>
                    <a:latin typeface="Symbol" pitchFamily="18" charset="2"/>
                  </a:rPr>
                  <a:t>a</a:t>
                </a:r>
              </a:p>
            </p:txBody>
          </p:sp>
          <p:sp>
            <p:nvSpPr>
              <p:cNvPr id="456717" name="Text Box 13"/>
              <p:cNvSpPr txBox="1">
                <a:spLocks noChangeArrowheads="1"/>
              </p:cNvSpPr>
              <p:nvPr/>
            </p:nvSpPr>
            <p:spPr bwMode="auto">
              <a:xfrm>
                <a:off x="1102" y="2447"/>
                <a:ext cx="198" cy="340"/>
              </a:xfrm>
              <a:prstGeom prst="rect">
                <a:avLst/>
              </a:prstGeom>
              <a:noFill/>
              <a:ln w="9525" algn="ctr">
                <a:noFill/>
                <a:miter lim="800000"/>
                <a:headEnd/>
                <a:tailEnd/>
              </a:ln>
              <a:effectLst/>
            </p:spPr>
            <p:txBody>
              <a:bodyPr wrap="none">
                <a:spAutoFit/>
              </a:bodyPr>
              <a:lstStyle/>
              <a:p>
                <a:r>
                  <a:rPr lang="en-US" sz="1800">
                    <a:solidFill>
                      <a:srgbClr val="FF0000"/>
                    </a:solidFill>
                    <a:latin typeface="Symbol" pitchFamily="18" charset="2"/>
                  </a:rPr>
                  <a:t>g</a:t>
                </a:r>
              </a:p>
            </p:txBody>
          </p:sp>
          <p:sp>
            <p:nvSpPr>
              <p:cNvPr id="456718" name="Text Box 14"/>
              <p:cNvSpPr txBox="1">
                <a:spLocks noChangeArrowheads="1"/>
              </p:cNvSpPr>
              <p:nvPr/>
            </p:nvSpPr>
            <p:spPr bwMode="auto">
              <a:xfrm>
                <a:off x="3397" y="2517"/>
                <a:ext cx="221" cy="341"/>
              </a:xfrm>
              <a:prstGeom prst="rect">
                <a:avLst/>
              </a:prstGeom>
              <a:noFill/>
              <a:ln w="9525" algn="ctr">
                <a:noFill/>
                <a:miter lim="800000"/>
                <a:headEnd/>
                <a:tailEnd/>
              </a:ln>
              <a:effectLst/>
            </p:spPr>
            <p:txBody>
              <a:bodyPr wrap="none">
                <a:spAutoFit/>
              </a:bodyPr>
              <a:lstStyle/>
              <a:p>
                <a:r>
                  <a:rPr lang="en-US" sz="1800">
                    <a:solidFill>
                      <a:srgbClr val="FF0000"/>
                    </a:solidFill>
                    <a:latin typeface="Symbol" pitchFamily="18" charset="2"/>
                  </a:rPr>
                  <a:t>b</a:t>
                </a:r>
              </a:p>
            </p:txBody>
          </p:sp>
          <p:sp>
            <p:nvSpPr>
              <p:cNvPr id="456719" name="Text Box 15"/>
              <p:cNvSpPr txBox="1">
                <a:spLocks noChangeArrowheads="1"/>
              </p:cNvSpPr>
              <p:nvPr/>
            </p:nvSpPr>
            <p:spPr bwMode="auto">
              <a:xfrm>
                <a:off x="1910" y="2871"/>
                <a:ext cx="131" cy="270"/>
              </a:xfrm>
              <a:prstGeom prst="rect">
                <a:avLst/>
              </a:prstGeom>
              <a:noFill/>
              <a:ln w="9525" algn="ctr">
                <a:noFill/>
                <a:miter lim="800000"/>
                <a:headEnd/>
                <a:tailEnd/>
              </a:ln>
              <a:effectLst/>
            </p:spPr>
            <p:txBody>
              <a:bodyPr wrap="none">
                <a:spAutoFit/>
              </a:bodyPr>
              <a:lstStyle/>
              <a:p>
                <a:endParaRPr lang="nl-NL" sz="2000" i="1" baseline="30000">
                  <a:latin typeface="Times New Roman" pitchFamily="18" charset="0"/>
                </a:endParaRPr>
              </a:p>
            </p:txBody>
          </p:sp>
          <p:sp>
            <p:nvSpPr>
              <p:cNvPr id="456720" name="Text Box 16"/>
              <p:cNvSpPr txBox="1">
                <a:spLocks noChangeArrowheads="1"/>
              </p:cNvSpPr>
              <p:nvPr/>
            </p:nvSpPr>
            <p:spPr bwMode="auto">
              <a:xfrm>
                <a:off x="2437" y="1719"/>
                <a:ext cx="131" cy="270"/>
              </a:xfrm>
              <a:prstGeom prst="rect">
                <a:avLst/>
              </a:prstGeom>
              <a:noFill/>
              <a:ln w="9525" algn="ctr">
                <a:noFill/>
                <a:miter lim="800000"/>
                <a:headEnd/>
                <a:tailEnd/>
              </a:ln>
              <a:effectLst/>
            </p:spPr>
            <p:txBody>
              <a:bodyPr wrap="none">
                <a:spAutoFit/>
              </a:bodyPr>
              <a:lstStyle/>
              <a:p>
                <a:endParaRPr lang="nl-NL" sz="2000" i="1" baseline="30000">
                  <a:latin typeface="Times New Roman" pitchFamily="18" charset="0"/>
                </a:endParaRPr>
              </a:p>
            </p:txBody>
          </p:sp>
          <p:sp>
            <p:nvSpPr>
              <p:cNvPr id="456721" name="Text Box 17"/>
              <p:cNvSpPr txBox="1">
                <a:spLocks noChangeArrowheads="1"/>
              </p:cNvSpPr>
              <p:nvPr/>
            </p:nvSpPr>
            <p:spPr bwMode="auto">
              <a:xfrm>
                <a:off x="576" y="1679"/>
                <a:ext cx="672" cy="270"/>
              </a:xfrm>
              <a:prstGeom prst="rect">
                <a:avLst/>
              </a:prstGeom>
              <a:noFill/>
              <a:ln w="9525" algn="ctr">
                <a:noFill/>
                <a:miter lim="800000"/>
                <a:headEnd/>
                <a:tailEnd/>
              </a:ln>
              <a:effectLst/>
            </p:spPr>
            <p:txBody>
              <a:bodyPr>
                <a:spAutoFit/>
              </a:bodyPr>
              <a:lstStyle/>
              <a:p>
                <a:endParaRPr lang="nl-NL" sz="2000" i="1" baseline="30000">
                  <a:latin typeface="Times New Roman" pitchFamily="18" charset="0"/>
                </a:endParaRPr>
              </a:p>
            </p:txBody>
          </p:sp>
        </p:grpSp>
        <p:sp>
          <p:nvSpPr>
            <p:cNvPr id="456722" name="Text Box 18"/>
            <p:cNvSpPr txBox="1">
              <a:spLocks noChangeArrowheads="1"/>
            </p:cNvSpPr>
            <p:nvPr/>
          </p:nvSpPr>
          <p:spPr bwMode="auto">
            <a:xfrm>
              <a:off x="528" y="3648"/>
              <a:ext cx="412" cy="231"/>
            </a:xfrm>
            <a:prstGeom prst="rect">
              <a:avLst/>
            </a:prstGeom>
            <a:noFill/>
            <a:ln w="9525" algn="ctr">
              <a:noFill/>
              <a:miter lim="800000"/>
              <a:headEnd/>
              <a:tailEnd/>
            </a:ln>
            <a:effectLst/>
          </p:spPr>
          <p:txBody>
            <a:bodyPr wrap="none">
              <a:spAutoFit/>
            </a:bodyPr>
            <a:lstStyle/>
            <a:p>
              <a:r>
                <a:rPr lang="en-US" sz="1800"/>
                <a:t>(0,0)</a:t>
              </a:r>
            </a:p>
          </p:txBody>
        </p:sp>
        <p:sp>
          <p:nvSpPr>
            <p:cNvPr id="456723" name="Text Box 19"/>
            <p:cNvSpPr txBox="1">
              <a:spLocks noChangeArrowheads="1"/>
            </p:cNvSpPr>
            <p:nvPr/>
          </p:nvSpPr>
          <p:spPr bwMode="auto">
            <a:xfrm>
              <a:off x="3072" y="3648"/>
              <a:ext cx="412" cy="231"/>
            </a:xfrm>
            <a:prstGeom prst="rect">
              <a:avLst/>
            </a:prstGeom>
            <a:noFill/>
            <a:ln w="9525" algn="ctr">
              <a:noFill/>
              <a:miter lim="800000"/>
              <a:headEnd/>
              <a:tailEnd/>
            </a:ln>
            <a:effectLst/>
          </p:spPr>
          <p:txBody>
            <a:bodyPr wrap="none">
              <a:spAutoFit/>
            </a:bodyPr>
            <a:lstStyle/>
            <a:p>
              <a:r>
                <a:rPr lang="en-US" sz="1800"/>
                <a:t>(1,0)</a:t>
              </a:r>
            </a:p>
          </p:txBody>
        </p:sp>
        <p:sp>
          <p:nvSpPr>
            <p:cNvPr id="456724" name="Text Box 20"/>
            <p:cNvSpPr txBox="1">
              <a:spLocks noChangeArrowheads="1"/>
            </p:cNvSpPr>
            <p:nvPr/>
          </p:nvSpPr>
          <p:spPr bwMode="auto">
            <a:xfrm>
              <a:off x="912" y="2400"/>
              <a:ext cx="414" cy="231"/>
            </a:xfrm>
            <a:prstGeom prst="rect">
              <a:avLst/>
            </a:prstGeom>
            <a:noFill/>
            <a:ln w="9525" algn="ctr">
              <a:noFill/>
              <a:miter lim="800000"/>
              <a:headEnd/>
              <a:tailEnd/>
            </a:ln>
            <a:effectLst/>
          </p:spPr>
          <p:txBody>
            <a:bodyPr wrap="none">
              <a:spAutoFit/>
            </a:bodyPr>
            <a:lstStyle/>
            <a:p>
              <a:r>
                <a:rPr lang="en-US" sz="1800">
                  <a:latin typeface="Symbol" pitchFamily="18" charset="2"/>
                </a:rPr>
                <a:t>(r,h)</a:t>
              </a:r>
            </a:p>
          </p:txBody>
        </p:sp>
      </p:grpSp>
      <p:pic>
        <p:nvPicPr>
          <p:cNvPr id="456725" name="Picture 21" descr="wolfenstein"/>
          <p:cNvPicPr>
            <a:picLocks noChangeAspect="1" noChangeArrowheads="1"/>
          </p:cNvPicPr>
          <p:nvPr/>
        </p:nvPicPr>
        <p:blipFill>
          <a:blip r:embed="rId5" cstate="print"/>
          <a:srcRect/>
          <a:stretch>
            <a:fillRect/>
          </a:stretch>
        </p:blipFill>
        <p:spPr bwMode="auto">
          <a:xfrm>
            <a:off x="7010400" y="1752600"/>
            <a:ext cx="1489075" cy="1258888"/>
          </a:xfrm>
          <a:prstGeom prst="rect">
            <a:avLst/>
          </a:prstGeom>
          <a:noFill/>
        </p:spPr>
      </p:pic>
      <p:pic>
        <p:nvPicPr>
          <p:cNvPr id="456726" name="Picture 22" descr="rhoeta_withs2b_wa_fine"/>
          <p:cNvPicPr>
            <a:picLocks noChangeAspect="1" noChangeArrowheads="1"/>
          </p:cNvPicPr>
          <p:nvPr/>
        </p:nvPicPr>
        <p:blipFill>
          <a:blip r:embed="rId6" cstate="print"/>
          <a:srcRect l="3961" b="5179"/>
          <a:stretch>
            <a:fillRect/>
          </a:stretch>
        </p:blipFill>
        <p:spPr bwMode="auto">
          <a:xfrm>
            <a:off x="5791200" y="3200400"/>
            <a:ext cx="3249613" cy="3221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6726"/>
                                        </p:tgtEl>
                                        <p:attrNameLst>
                                          <p:attrName>style.visibility</p:attrName>
                                        </p:attrNameLst>
                                      </p:cBhvr>
                                      <p:to>
                                        <p:strVal val="visible"/>
                                      </p:to>
                                    </p:set>
                                    <p:animEffect transition="in" filter="dissolve">
                                      <p:cBhvr>
                                        <p:cTn id="7" dur="500"/>
                                        <p:tgtEl>
                                          <p:spTgt spid="456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p:spPr>
        <p:txBody>
          <a:bodyPr/>
          <a:lstStyle/>
          <a:p>
            <a:endParaRPr lang="nl-NL" dirty="0"/>
          </a:p>
        </p:txBody>
      </p:sp>
      <p:sp>
        <p:nvSpPr>
          <p:cNvPr id="5" name="Date Placeholder 4"/>
          <p:cNvSpPr>
            <a:spLocks noGrp="1"/>
          </p:cNvSpPr>
          <p:nvPr>
            <p:ph type="dt" sz="half" idx="10"/>
          </p:nvPr>
        </p:nvSpPr>
        <p:spPr/>
        <p:txBody>
          <a:bodyPr/>
          <a:lstStyle/>
          <a:p>
            <a:r>
              <a:rPr lang="nl-NL" smtClean="0"/>
              <a:t>18-12-2007</a:t>
            </a:r>
            <a:endParaRPr lang="nl-NL"/>
          </a:p>
        </p:txBody>
      </p:sp>
      <p:sp>
        <p:nvSpPr>
          <p:cNvPr id="6" name="Slide Number Placeholder 5"/>
          <p:cNvSpPr>
            <a:spLocks noGrp="1"/>
          </p:cNvSpPr>
          <p:nvPr>
            <p:ph type="sldNum" sz="quarter" idx="12"/>
          </p:nvPr>
        </p:nvSpPr>
        <p:spPr/>
        <p:txBody>
          <a:bodyPr/>
          <a:lstStyle/>
          <a:p>
            <a:fld id="{83875D30-BD27-4AD0-A616-23EAE89D1F94}" type="slidenum">
              <a:rPr lang="nl-NL" smtClean="0"/>
              <a:pPr/>
              <a:t>39</a:t>
            </a:fld>
            <a:endParaRPr lang="nl-NL"/>
          </a:p>
        </p:txBody>
      </p:sp>
      <p:pic>
        <p:nvPicPr>
          <p:cNvPr id="7" name="Picture 8" descr="http://rc003.k12.sd.us/calvin_hobbes_thesis.jpg"/>
          <p:cNvPicPr>
            <a:picLocks noChangeAspect="1" noChangeArrowheads="1"/>
          </p:cNvPicPr>
          <p:nvPr/>
        </p:nvPicPr>
        <p:blipFill>
          <a:blip r:embed="rId2" cstate="print"/>
          <a:srcRect/>
          <a:stretch>
            <a:fillRect/>
          </a:stretch>
        </p:blipFill>
        <p:spPr bwMode="auto">
          <a:xfrm>
            <a:off x="937138" y="1357298"/>
            <a:ext cx="7415400" cy="460535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18-06-2012</a:t>
            </a:r>
            <a:endParaRPr lang="en-US" dirty="0"/>
          </a:p>
        </p:txBody>
      </p:sp>
      <p:sp>
        <p:nvSpPr>
          <p:cNvPr id="6" name="Slide Number Placeholder 5"/>
          <p:cNvSpPr>
            <a:spLocks noGrp="1"/>
          </p:cNvSpPr>
          <p:nvPr>
            <p:ph type="sldNum" sz="quarter" idx="12"/>
          </p:nvPr>
        </p:nvSpPr>
        <p:spPr/>
        <p:txBody>
          <a:bodyPr/>
          <a:lstStyle/>
          <a:p>
            <a:fld id="{DE10AFE4-4B33-4DBB-9FAD-7662ABDA4812}" type="slidenum">
              <a:rPr lang="en-US"/>
              <a:pPr/>
              <a:t>4</a:t>
            </a:fld>
            <a:endParaRPr lang="en-US"/>
          </a:p>
        </p:txBody>
      </p:sp>
      <p:sp>
        <p:nvSpPr>
          <p:cNvPr id="518146" name="Rectangle 2"/>
          <p:cNvSpPr>
            <a:spLocks noGrp="1" noChangeArrowheads="1"/>
          </p:cNvSpPr>
          <p:nvPr>
            <p:ph type="title"/>
          </p:nvPr>
        </p:nvSpPr>
        <p:spPr/>
        <p:txBody>
          <a:bodyPr>
            <a:normAutofit fontScale="90000"/>
          </a:bodyPr>
          <a:lstStyle/>
          <a:p>
            <a:r>
              <a:rPr lang="en-US" sz="3200" dirty="0"/>
              <a:t>CP in the Standard Model </a:t>
            </a:r>
            <a:r>
              <a:rPr lang="en-US" sz="3200" dirty="0" err="1"/>
              <a:t>Lagrangian</a:t>
            </a:r>
            <a:r>
              <a:rPr lang="en-US" sz="3200" dirty="0"/>
              <a:t/>
            </a:r>
            <a:br>
              <a:rPr lang="en-US" sz="3200" dirty="0"/>
            </a:br>
            <a:r>
              <a:rPr lang="en-US" sz="2400" dirty="0"/>
              <a:t>(The origin of the </a:t>
            </a:r>
            <a:r>
              <a:rPr lang="en-US" sz="2400" dirty="0" smtClean="0"/>
              <a:t>CKM and PMNS matrix</a:t>
            </a:r>
            <a:r>
              <a:rPr lang="en-US" sz="2400" dirty="0"/>
              <a:t>)</a:t>
            </a:r>
          </a:p>
        </p:txBody>
      </p:sp>
      <p:pic>
        <p:nvPicPr>
          <p:cNvPr id="518148" name="Picture 4" descr="formula6"/>
          <p:cNvPicPr>
            <a:picLocks noChangeAspect="1" noChangeArrowheads="1"/>
          </p:cNvPicPr>
          <p:nvPr/>
        </p:nvPicPr>
        <p:blipFill>
          <a:blip r:embed="rId2" cstate="print"/>
          <a:srcRect/>
          <a:stretch>
            <a:fillRect/>
          </a:stretch>
        </p:blipFill>
        <p:spPr bwMode="auto">
          <a:xfrm>
            <a:off x="381000" y="1447800"/>
            <a:ext cx="8458200" cy="4725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4" name="Date Placeholder 3"/>
          <p:cNvSpPr>
            <a:spLocks noGrp="1"/>
          </p:cNvSpPr>
          <p:nvPr>
            <p:ph type="dt" sz="half" idx="10"/>
          </p:nvPr>
        </p:nvSpPr>
        <p:spPr/>
        <p:txBody>
          <a:bodyPr/>
          <a:lstStyle/>
          <a:p>
            <a:r>
              <a:rPr lang="nl-NL" smtClean="0"/>
              <a:t>18-12-2007</a:t>
            </a:r>
            <a:endParaRPr lang="nl-NL"/>
          </a:p>
        </p:txBody>
      </p:sp>
      <p:sp>
        <p:nvSpPr>
          <p:cNvPr id="5" name="Slide Number Placeholder 4"/>
          <p:cNvSpPr>
            <a:spLocks noGrp="1"/>
          </p:cNvSpPr>
          <p:nvPr>
            <p:ph type="sldNum" sz="quarter" idx="12"/>
          </p:nvPr>
        </p:nvSpPr>
        <p:spPr/>
        <p:txBody>
          <a:bodyPr/>
          <a:lstStyle/>
          <a:p>
            <a:fld id="{83875D30-BD27-4AD0-A616-23EAE89D1F94}" type="slidenum">
              <a:rPr lang="nl-NL" smtClean="0"/>
              <a:pPr/>
              <a:t>40</a:t>
            </a:fld>
            <a:endParaRPr lang="nl-NL"/>
          </a:p>
        </p:txBody>
      </p:sp>
      <p:pic>
        <p:nvPicPr>
          <p:cNvPr id="6" name="Picture 2" descr="http://www.nearingzero.net/screen_res/nz302.jpg"/>
          <p:cNvPicPr>
            <a:picLocks noChangeAspect="1" noChangeArrowheads="1"/>
          </p:cNvPicPr>
          <p:nvPr/>
        </p:nvPicPr>
        <p:blipFill>
          <a:blip r:embed="rId2" cstate="print"/>
          <a:srcRect/>
          <a:stretch>
            <a:fillRect/>
          </a:stretch>
        </p:blipFill>
        <p:spPr bwMode="auto">
          <a:xfrm>
            <a:off x="1357290" y="928670"/>
            <a:ext cx="6500826" cy="60637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Sept 28-29, 2005</a:t>
            </a:r>
          </a:p>
        </p:txBody>
      </p:sp>
      <p:sp>
        <p:nvSpPr>
          <p:cNvPr id="12" name="Slide Number Placeholder 5"/>
          <p:cNvSpPr>
            <a:spLocks noGrp="1"/>
          </p:cNvSpPr>
          <p:nvPr>
            <p:ph type="sldNum" sz="quarter" idx="12"/>
          </p:nvPr>
        </p:nvSpPr>
        <p:spPr/>
        <p:txBody>
          <a:bodyPr/>
          <a:lstStyle/>
          <a:p>
            <a:fld id="{2BA0C1F0-2793-4401-8A27-D50F5CC80905}" type="slidenum">
              <a:rPr lang="en-US"/>
              <a:pPr/>
              <a:t>5</a:t>
            </a:fld>
            <a:endParaRPr lang="en-US"/>
          </a:p>
        </p:txBody>
      </p:sp>
      <p:sp>
        <p:nvSpPr>
          <p:cNvPr id="7172" name="Text Box 4"/>
          <p:cNvSpPr txBox="1">
            <a:spLocks noChangeArrowheads="1"/>
          </p:cNvSpPr>
          <p:nvPr/>
        </p:nvSpPr>
        <p:spPr bwMode="auto">
          <a:xfrm>
            <a:off x="228600" y="990601"/>
            <a:ext cx="4414838" cy="1323439"/>
          </a:xfrm>
          <a:prstGeom prst="rect">
            <a:avLst/>
          </a:prstGeom>
          <a:noFill/>
          <a:ln w="9525">
            <a:noFill/>
            <a:miter lim="800000"/>
            <a:headEnd/>
            <a:tailEnd/>
          </a:ln>
          <a:effectLst/>
        </p:spPr>
        <p:txBody>
          <a:bodyPr wrap="square">
            <a:spAutoFit/>
          </a:bodyPr>
          <a:lstStyle/>
          <a:p>
            <a:r>
              <a:rPr lang="en-US" sz="2000" dirty="0">
                <a:solidFill>
                  <a:srgbClr val="990099"/>
                </a:solidFill>
                <a:latin typeface="ScriptC" pitchFamily="2" charset="0"/>
              </a:rPr>
              <a:t>L</a:t>
            </a:r>
            <a:r>
              <a:rPr lang="en-US" sz="2000" i="1" baseline="-25000" dirty="0">
                <a:solidFill>
                  <a:srgbClr val="990099"/>
                </a:solidFill>
              </a:rPr>
              <a:t>SM</a:t>
            </a:r>
            <a:r>
              <a:rPr lang="en-US" sz="2000" dirty="0">
                <a:solidFill>
                  <a:srgbClr val="990099"/>
                </a:solidFill>
              </a:rPr>
              <a:t>  contains:</a:t>
            </a:r>
          </a:p>
          <a:p>
            <a:r>
              <a:rPr lang="en-US" sz="2000" dirty="0" err="1">
                <a:solidFill>
                  <a:srgbClr val="990099"/>
                </a:solidFill>
                <a:latin typeface="ScriptC" pitchFamily="2" charset="0"/>
              </a:rPr>
              <a:t>L</a:t>
            </a:r>
            <a:r>
              <a:rPr lang="en-US" sz="2000" i="1" baseline="-25000" dirty="0" err="1">
                <a:solidFill>
                  <a:srgbClr val="990099"/>
                </a:solidFill>
              </a:rPr>
              <a:t>Kinetic</a:t>
            </a:r>
            <a:r>
              <a:rPr lang="en-US" sz="2000" i="1" dirty="0">
                <a:solidFill>
                  <a:srgbClr val="990099"/>
                </a:solidFill>
              </a:rPr>
              <a:t>   : </a:t>
            </a:r>
            <a:r>
              <a:rPr lang="en-US" sz="2000" i="1" dirty="0" err="1">
                <a:solidFill>
                  <a:srgbClr val="990099"/>
                </a:solidFill>
              </a:rPr>
              <a:t>fermion</a:t>
            </a:r>
            <a:r>
              <a:rPr lang="en-US" sz="2000" i="1" dirty="0">
                <a:solidFill>
                  <a:srgbClr val="990099"/>
                </a:solidFill>
              </a:rPr>
              <a:t> fields</a:t>
            </a:r>
            <a:endParaRPr lang="en-US" sz="2000" i="1" baseline="-25000" dirty="0">
              <a:solidFill>
                <a:srgbClr val="990099"/>
              </a:solidFill>
            </a:endParaRPr>
          </a:p>
          <a:p>
            <a:r>
              <a:rPr lang="en-US" sz="2000" dirty="0" err="1">
                <a:solidFill>
                  <a:srgbClr val="990099"/>
                </a:solidFill>
                <a:latin typeface="ScriptC" pitchFamily="2" charset="0"/>
              </a:rPr>
              <a:t>L</a:t>
            </a:r>
            <a:r>
              <a:rPr lang="en-US" sz="2000" i="1" baseline="-25000" dirty="0" err="1">
                <a:solidFill>
                  <a:srgbClr val="990099"/>
                </a:solidFill>
              </a:rPr>
              <a:t>Higgs</a:t>
            </a:r>
            <a:r>
              <a:rPr lang="en-US" sz="2000" i="1" baseline="-25000" dirty="0">
                <a:solidFill>
                  <a:srgbClr val="990099"/>
                </a:solidFill>
              </a:rPr>
              <a:t>      </a:t>
            </a:r>
            <a:r>
              <a:rPr lang="en-US" sz="2000" i="1" dirty="0">
                <a:solidFill>
                  <a:srgbClr val="990099"/>
                </a:solidFill>
              </a:rPr>
              <a:t>: the Higgs potential</a:t>
            </a:r>
            <a:endParaRPr lang="en-US" sz="2000" i="1" baseline="-25000" dirty="0">
              <a:solidFill>
                <a:srgbClr val="990099"/>
              </a:solidFill>
            </a:endParaRPr>
          </a:p>
          <a:p>
            <a:r>
              <a:rPr lang="en-US" sz="2000" dirty="0" err="1">
                <a:solidFill>
                  <a:srgbClr val="990099"/>
                </a:solidFill>
                <a:latin typeface="ScriptC" pitchFamily="2" charset="0"/>
              </a:rPr>
              <a:t>L</a:t>
            </a:r>
            <a:r>
              <a:rPr lang="en-US" sz="2000" i="1" baseline="-25000" dirty="0" err="1">
                <a:solidFill>
                  <a:srgbClr val="990099"/>
                </a:solidFill>
              </a:rPr>
              <a:t>Yukawa</a:t>
            </a:r>
            <a:r>
              <a:rPr lang="en-US" sz="2000" i="1" baseline="-25000" dirty="0">
                <a:solidFill>
                  <a:srgbClr val="990099"/>
                </a:solidFill>
              </a:rPr>
              <a:t>  </a:t>
            </a:r>
            <a:r>
              <a:rPr lang="en-US" sz="2000" i="1" dirty="0">
                <a:solidFill>
                  <a:srgbClr val="990099"/>
                </a:solidFill>
              </a:rPr>
              <a:t>: the Higgs – </a:t>
            </a:r>
            <a:r>
              <a:rPr lang="en-US" sz="2000" i="1" dirty="0" err="1">
                <a:solidFill>
                  <a:srgbClr val="990099"/>
                </a:solidFill>
              </a:rPr>
              <a:t>fermion</a:t>
            </a:r>
            <a:r>
              <a:rPr lang="en-US" sz="2000" i="1" dirty="0">
                <a:solidFill>
                  <a:srgbClr val="990099"/>
                </a:solidFill>
              </a:rPr>
              <a:t> interactions</a:t>
            </a:r>
            <a:endParaRPr lang="en-US" sz="2000" i="1" baseline="-25000" dirty="0">
              <a:solidFill>
                <a:srgbClr val="990099"/>
              </a:solidFill>
            </a:endParaRPr>
          </a:p>
        </p:txBody>
      </p:sp>
      <p:graphicFrame>
        <p:nvGraphicFramePr>
          <p:cNvPr id="7174" name="Object 6"/>
          <p:cNvGraphicFramePr>
            <a:graphicFrameLocks noChangeAspect="1"/>
          </p:cNvGraphicFramePr>
          <p:nvPr/>
        </p:nvGraphicFramePr>
        <p:xfrm>
          <a:off x="446088" y="2832100"/>
          <a:ext cx="6746875" cy="450850"/>
        </p:xfrm>
        <a:graphic>
          <a:graphicData uri="http://schemas.openxmlformats.org/presentationml/2006/ole">
            <p:oleObj spid="_x0000_s660482" name="Equation" r:id="rId4" imgW="3416040" imgH="228600" progId="Equation.DSMT4">
              <p:embed/>
            </p:oleObj>
          </a:graphicData>
        </a:graphic>
      </p:graphicFrame>
      <p:sp>
        <p:nvSpPr>
          <p:cNvPr id="7175" name="Line 7"/>
          <p:cNvSpPr>
            <a:spLocks noChangeShapeType="1"/>
          </p:cNvSpPr>
          <p:nvPr/>
        </p:nvSpPr>
        <p:spPr bwMode="auto">
          <a:xfrm flipV="1">
            <a:off x="762000" y="152400"/>
            <a:ext cx="609600" cy="457200"/>
          </a:xfrm>
          <a:prstGeom prst="line">
            <a:avLst/>
          </a:prstGeom>
          <a:noFill/>
          <a:ln w="25400">
            <a:solidFill>
              <a:srgbClr val="FFFFCC"/>
            </a:solidFill>
            <a:round/>
            <a:headEnd/>
            <a:tailEnd/>
          </a:ln>
          <a:effectLst/>
        </p:spPr>
        <p:txBody>
          <a:bodyPr/>
          <a:lstStyle/>
          <a:p>
            <a:endParaRPr lang="nl-NL"/>
          </a:p>
        </p:txBody>
      </p:sp>
      <p:sp>
        <p:nvSpPr>
          <p:cNvPr id="7177" name="Rectangle 9"/>
          <p:cNvSpPr>
            <a:spLocks noGrp="1" noChangeArrowheads="1"/>
          </p:cNvSpPr>
          <p:nvPr>
            <p:ph type="title"/>
          </p:nvPr>
        </p:nvSpPr>
        <p:spPr>
          <a:xfrm>
            <a:off x="0" y="0"/>
            <a:ext cx="9144000" cy="838200"/>
          </a:xfrm>
        </p:spPr>
        <p:txBody>
          <a:bodyPr>
            <a:normAutofit fontScale="90000"/>
          </a:bodyPr>
          <a:lstStyle/>
          <a:p>
            <a:r>
              <a:rPr lang="en-US" sz="3200"/>
              <a:t>CP in the Standard Model Lagrangian</a:t>
            </a:r>
            <a:br>
              <a:rPr lang="en-US" sz="3200"/>
            </a:br>
            <a:r>
              <a:rPr lang="en-US" sz="2400"/>
              <a:t>(The origin of the CKM-matrix)</a:t>
            </a:r>
          </a:p>
        </p:txBody>
      </p:sp>
      <p:sp>
        <p:nvSpPr>
          <p:cNvPr id="7179" name="Text Box 11"/>
          <p:cNvSpPr txBox="1">
            <a:spLocks noChangeArrowheads="1"/>
          </p:cNvSpPr>
          <p:nvPr/>
        </p:nvSpPr>
        <p:spPr bwMode="auto">
          <a:xfrm>
            <a:off x="381000" y="2438400"/>
            <a:ext cx="3704284" cy="400110"/>
          </a:xfrm>
          <a:prstGeom prst="rect">
            <a:avLst/>
          </a:prstGeom>
          <a:noFill/>
          <a:ln w="9525">
            <a:noFill/>
            <a:miter lim="800000"/>
            <a:headEnd/>
            <a:tailEnd/>
          </a:ln>
          <a:effectLst/>
        </p:spPr>
        <p:txBody>
          <a:bodyPr wrap="none">
            <a:spAutoFit/>
          </a:bodyPr>
          <a:lstStyle/>
          <a:p>
            <a:r>
              <a:rPr lang="en-US" sz="2000" dirty="0">
                <a:solidFill>
                  <a:srgbClr val="006600"/>
                </a:solidFill>
              </a:rPr>
              <a:t>Standard Model gauge symmetry:</a:t>
            </a:r>
          </a:p>
        </p:txBody>
      </p:sp>
      <p:sp>
        <p:nvSpPr>
          <p:cNvPr id="7180" name="Text Box 12"/>
          <p:cNvSpPr txBox="1">
            <a:spLocks noChangeArrowheads="1"/>
          </p:cNvSpPr>
          <p:nvPr/>
        </p:nvSpPr>
        <p:spPr bwMode="auto">
          <a:xfrm>
            <a:off x="457200" y="3300413"/>
            <a:ext cx="5546725" cy="336550"/>
          </a:xfrm>
          <a:prstGeom prst="rect">
            <a:avLst/>
          </a:prstGeom>
          <a:noFill/>
          <a:ln w="9525">
            <a:noFill/>
            <a:miter lim="800000"/>
            <a:headEnd/>
            <a:tailEnd/>
          </a:ln>
          <a:effectLst/>
        </p:spPr>
        <p:txBody>
          <a:bodyPr wrap="none">
            <a:spAutoFit/>
          </a:bodyPr>
          <a:lstStyle/>
          <a:p>
            <a:r>
              <a:rPr lang="en-US" dirty="0"/>
              <a:t>Note Immediately: The weak part is explicitly parity violating</a:t>
            </a:r>
          </a:p>
        </p:txBody>
      </p:sp>
      <p:sp>
        <p:nvSpPr>
          <p:cNvPr id="7181" name="Rectangle 13"/>
          <p:cNvSpPr>
            <a:spLocks noChangeArrowheads="1"/>
          </p:cNvSpPr>
          <p:nvPr/>
        </p:nvSpPr>
        <p:spPr bwMode="auto">
          <a:xfrm>
            <a:off x="685800" y="3786190"/>
            <a:ext cx="6958034" cy="2752748"/>
          </a:xfrm>
          <a:prstGeom prst="rect">
            <a:avLst/>
          </a:prstGeom>
          <a:noFill/>
          <a:ln w="9525">
            <a:noFill/>
            <a:miter lim="800000"/>
            <a:headEnd/>
            <a:tailEnd/>
          </a:ln>
          <a:effectLst/>
        </p:spPr>
        <p:txBody>
          <a:bodyPr/>
          <a:lstStyle/>
          <a:p>
            <a:pPr marL="342900" indent="-342900">
              <a:spcBef>
                <a:spcPct val="20000"/>
              </a:spcBef>
            </a:pPr>
            <a:r>
              <a:rPr lang="en-US" sz="2000" u="sng" dirty="0">
                <a:solidFill>
                  <a:srgbClr val="000099"/>
                </a:solidFill>
              </a:rPr>
              <a:t>Outline:</a:t>
            </a:r>
          </a:p>
          <a:p>
            <a:pPr marL="342900" indent="-342900">
              <a:spcBef>
                <a:spcPct val="20000"/>
              </a:spcBef>
              <a:buFontTx/>
              <a:buChar char="•"/>
            </a:pPr>
            <a:r>
              <a:rPr lang="en-US" sz="2000" dirty="0">
                <a:solidFill>
                  <a:srgbClr val="000099"/>
                </a:solidFill>
              </a:rPr>
              <a:t>Lorentz structure of the </a:t>
            </a:r>
            <a:r>
              <a:rPr lang="en-US" sz="2000" dirty="0" err="1">
                <a:solidFill>
                  <a:srgbClr val="000099"/>
                </a:solidFill>
              </a:rPr>
              <a:t>Lagrangian</a:t>
            </a:r>
            <a:endParaRPr lang="en-US" sz="2000" dirty="0">
              <a:solidFill>
                <a:srgbClr val="000099"/>
              </a:solidFill>
            </a:endParaRPr>
          </a:p>
          <a:p>
            <a:pPr marL="342900" indent="-342900">
              <a:spcBef>
                <a:spcPct val="20000"/>
              </a:spcBef>
              <a:buFontTx/>
              <a:buChar char="•"/>
            </a:pPr>
            <a:r>
              <a:rPr lang="en-US" sz="2000" dirty="0">
                <a:solidFill>
                  <a:srgbClr val="000099"/>
                </a:solidFill>
              </a:rPr>
              <a:t>Introduce the </a:t>
            </a:r>
            <a:r>
              <a:rPr lang="en-US" sz="2000" dirty="0" err="1">
                <a:solidFill>
                  <a:srgbClr val="000099"/>
                </a:solidFill>
              </a:rPr>
              <a:t>fermion</a:t>
            </a:r>
            <a:r>
              <a:rPr lang="en-US" sz="2000" dirty="0">
                <a:solidFill>
                  <a:srgbClr val="000099"/>
                </a:solidFill>
              </a:rPr>
              <a:t> fields in the SM</a:t>
            </a:r>
          </a:p>
          <a:p>
            <a:pPr marL="342900" indent="-342900">
              <a:spcBef>
                <a:spcPct val="20000"/>
              </a:spcBef>
              <a:buFontTx/>
              <a:buChar char="•"/>
            </a:pPr>
            <a:r>
              <a:rPr lang="en-US" sz="2400" dirty="0" err="1">
                <a:solidFill>
                  <a:srgbClr val="000099"/>
                </a:solidFill>
                <a:latin typeface="ScriptC" pitchFamily="2" charset="0"/>
              </a:rPr>
              <a:t>L</a:t>
            </a:r>
            <a:r>
              <a:rPr lang="en-US" sz="2400" i="1" baseline="-25000" dirty="0" err="1">
                <a:solidFill>
                  <a:srgbClr val="000099"/>
                </a:solidFill>
              </a:rPr>
              <a:t>Kinetic</a:t>
            </a:r>
            <a:r>
              <a:rPr lang="en-US" sz="2400" dirty="0">
                <a:solidFill>
                  <a:srgbClr val="000099"/>
                </a:solidFill>
              </a:rPr>
              <a:t>  </a:t>
            </a:r>
            <a:r>
              <a:rPr lang="en-US" sz="2000" dirty="0">
                <a:solidFill>
                  <a:srgbClr val="000099"/>
                </a:solidFill>
              </a:rPr>
              <a:t> : local gauge invariance : fermions </a:t>
            </a:r>
            <a:r>
              <a:rPr lang="en-US" sz="2000" dirty="0">
                <a:solidFill>
                  <a:srgbClr val="000099"/>
                </a:solidFill>
                <a:cs typeface="Arial" pitchFamily="34" charset="0"/>
              </a:rPr>
              <a:t>↔ bosons</a:t>
            </a:r>
          </a:p>
          <a:p>
            <a:pPr marL="342900" indent="-342900">
              <a:spcBef>
                <a:spcPct val="20000"/>
              </a:spcBef>
              <a:buFontTx/>
              <a:buChar char="•"/>
            </a:pPr>
            <a:r>
              <a:rPr lang="en-US" sz="2400" dirty="0" err="1">
                <a:solidFill>
                  <a:srgbClr val="000099"/>
                </a:solidFill>
                <a:latin typeface="ScriptC" pitchFamily="2" charset="0"/>
                <a:cs typeface="Arial" pitchFamily="34" charset="0"/>
              </a:rPr>
              <a:t>L</a:t>
            </a:r>
            <a:r>
              <a:rPr lang="en-US" sz="2400" i="1" baseline="-25000" dirty="0" err="1">
                <a:solidFill>
                  <a:srgbClr val="000099"/>
                </a:solidFill>
                <a:cs typeface="Arial" pitchFamily="34" charset="0"/>
              </a:rPr>
              <a:t>Higgs</a:t>
            </a:r>
            <a:r>
              <a:rPr lang="en-US" sz="2400" dirty="0">
                <a:solidFill>
                  <a:srgbClr val="000099"/>
                </a:solidFill>
                <a:cs typeface="Arial" pitchFamily="34" charset="0"/>
              </a:rPr>
              <a:t>  </a:t>
            </a:r>
            <a:r>
              <a:rPr lang="en-US" sz="2000" dirty="0">
                <a:solidFill>
                  <a:srgbClr val="000099"/>
                </a:solidFill>
                <a:cs typeface="Arial" pitchFamily="34" charset="0"/>
              </a:rPr>
              <a:t>  : spontaneous symmetry breaking</a:t>
            </a:r>
          </a:p>
          <a:p>
            <a:pPr marL="342900" indent="-342900">
              <a:spcBef>
                <a:spcPct val="20000"/>
              </a:spcBef>
              <a:buFontTx/>
              <a:buChar char="•"/>
            </a:pPr>
            <a:r>
              <a:rPr lang="en-US" sz="2400" dirty="0" err="1" smtClean="0">
                <a:solidFill>
                  <a:srgbClr val="000099"/>
                </a:solidFill>
                <a:latin typeface="ScriptC" pitchFamily="2" charset="0"/>
                <a:cs typeface="Arial" pitchFamily="34" charset="0"/>
              </a:rPr>
              <a:t>L</a:t>
            </a:r>
            <a:r>
              <a:rPr lang="en-US" sz="2400" i="1" baseline="-25000" dirty="0" err="1" smtClean="0">
                <a:solidFill>
                  <a:srgbClr val="000099"/>
                </a:solidFill>
                <a:cs typeface="Arial" pitchFamily="34" charset="0"/>
              </a:rPr>
              <a:t>Yukawa</a:t>
            </a:r>
            <a:r>
              <a:rPr lang="en-US" sz="2000" dirty="0" smtClean="0">
                <a:solidFill>
                  <a:srgbClr val="000099"/>
                </a:solidFill>
                <a:cs typeface="Arial" pitchFamily="34" charset="0"/>
              </a:rPr>
              <a:t>  </a:t>
            </a:r>
            <a:r>
              <a:rPr lang="en-US" sz="2000" dirty="0">
                <a:solidFill>
                  <a:srgbClr val="000099"/>
                </a:solidFill>
                <a:cs typeface="Arial" pitchFamily="34" charset="0"/>
              </a:rPr>
              <a:t>: the origin of </a:t>
            </a:r>
            <a:r>
              <a:rPr lang="en-US" sz="2000" dirty="0" err="1">
                <a:solidFill>
                  <a:srgbClr val="000099"/>
                </a:solidFill>
                <a:cs typeface="Arial" pitchFamily="34" charset="0"/>
              </a:rPr>
              <a:t>fermion</a:t>
            </a:r>
            <a:r>
              <a:rPr lang="en-US" sz="2000" dirty="0">
                <a:solidFill>
                  <a:srgbClr val="000099"/>
                </a:solidFill>
                <a:cs typeface="Arial" pitchFamily="34" charset="0"/>
              </a:rPr>
              <a:t> masses</a:t>
            </a:r>
          </a:p>
          <a:p>
            <a:pPr marL="342900" indent="-342900">
              <a:spcBef>
                <a:spcPct val="20000"/>
              </a:spcBef>
              <a:buFontTx/>
              <a:buChar char="•"/>
            </a:pPr>
            <a:r>
              <a:rPr lang="en-US" sz="2000" dirty="0">
                <a:solidFill>
                  <a:srgbClr val="000099"/>
                </a:solidFill>
                <a:cs typeface="Arial" pitchFamily="34" charset="0"/>
              </a:rPr>
              <a:t>V</a:t>
            </a:r>
            <a:r>
              <a:rPr lang="en-US" sz="2000" i="1" baseline="-25000" dirty="0">
                <a:solidFill>
                  <a:srgbClr val="000099"/>
                </a:solidFill>
                <a:cs typeface="Arial" pitchFamily="34" charset="0"/>
              </a:rPr>
              <a:t>CKM</a:t>
            </a:r>
            <a:r>
              <a:rPr lang="en-US" sz="2000" dirty="0">
                <a:solidFill>
                  <a:srgbClr val="000099"/>
                </a:solidFill>
                <a:cs typeface="Arial" pitchFamily="34" charset="0"/>
              </a:rPr>
              <a:t>     : CP violation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5"/>
          <p:cNvSpPr>
            <a:spLocks noGrp="1"/>
          </p:cNvSpPr>
          <p:nvPr>
            <p:ph type="dt" sz="half" idx="10"/>
          </p:nvPr>
        </p:nvSpPr>
        <p:spPr/>
        <p:txBody>
          <a:bodyPr/>
          <a:lstStyle/>
          <a:p>
            <a:r>
              <a:rPr lang="en-US"/>
              <a:t>Sept 28-29, 2005</a:t>
            </a:r>
          </a:p>
        </p:txBody>
      </p:sp>
      <p:sp>
        <p:nvSpPr>
          <p:cNvPr id="23" name="Slide Number Placeholder 7"/>
          <p:cNvSpPr>
            <a:spLocks noGrp="1"/>
          </p:cNvSpPr>
          <p:nvPr>
            <p:ph type="sldNum" sz="quarter" idx="12"/>
          </p:nvPr>
        </p:nvSpPr>
        <p:spPr/>
        <p:txBody>
          <a:bodyPr/>
          <a:lstStyle/>
          <a:p>
            <a:fld id="{4B6F2EA9-8927-428D-8EB8-46B7F66B90C2}" type="slidenum">
              <a:rPr lang="en-US"/>
              <a:pPr/>
              <a:t>6</a:t>
            </a:fld>
            <a:endParaRPr lang="en-US"/>
          </a:p>
        </p:txBody>
      </p:sp>
      <p:sp>
        <p:nvSpPr>
          <p:cNvPr id="55298" name="Rectangle 2"/>
          <p:cNvSpPr>
            <a:spLocks noGrp="1" noChangeArrowheads="1"/>
          </p:cNvSpPr>
          <p:nvPr>
            <p:ph type="title"/>
          </p:nvPr>
        </p:nvSpPr>
        <p:spPr/>
        <p:txBody>
          <a:bodyPr/>
          <a:lstStyle/>
          <a:p>
            <a:r>
              <a:rPr lang="en-US"/>
              <a:t>The Standard Model Lagrangian</a:t>
            </a:r>
          </a:p>
        </p:txBody>
      </p:sp>
      <p:graphicFrame>
        <p:nvGraphicFramePr>
          <p:cNvPr id="55300" name="Object 4"/>
          <p:cNvGraphicFramePr>
            <a:graphicFrameLocks noChangeAspect="1"/>
          </p:cNvGraphicFramePr>
          <p:nvPr>
            <p:ph sz="half" idx="1"/>
          </p:nvPr>
        </p:nvGraphicFramePr>
        <p:xfrm>
          <a:off x="1828800" y="838200"/>
          <a:ext cx="5181600" cy="609600"/>
        </p:xfrm>
        <a:graphic>
          <a:graphicData uri="http://schemas.openxmlformats.org/presentationml/2006/ole">
            <p:oleObj spid="_x0000_s661506" name="Equation" r:id="rId4" imgW="1828800" imgH="241200" progId="Equation.DSMT4">
              <p:embed/>
            </p:oleObj>
          </a:graphicData>
        </a:graphic>
      </p:graphicFrame>
      <p:sp>
        <p:nvSpPr>
          <p:cNvPr id="55304" name="Text Box 8"/>
          <p:cNvSpPr txBox="1">
            <a:spLocks noChangeArrowheads="1"/>
          </p:cNvSpPr>
          <p:nvPr/>
        </p:nvSpPr>
        <p:spPr bwMode="auto">
          <a:xfrm>
            <a:off x="71406" y="1524000"/>
            <a:ext cx="9237016" cy="769441"/>
          </a:xfrm>
          <a:prstGeom prst="rect">
            <a:avLst/>
          </a:prstGeom>
          <a:noFill/>
          <a:ln w="9525" algn="ctr">
            <a:noFill/>
            <a:miter lim="800000"/>
            <a:headEnd/>
            <a:tailEnd/>
          </a:ln>
          <a:effectLst/>
        </p:spPr>
        <p:txBody>
          <a:bodyPr wrap="non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Kinetic</a:t>
            </a:r>
            <a:r>
              <a:rPr lang="en-US" sz="2400" i="1" baseline="-25000" dirty="0">
                <a:solidFill>
                  <a:srgbClr val="990099"/>
                </a:solidFill>
                <a:latin typeface="Times New Roman" pitchFamily="18" charset="0"/>
              </a:rPr>
              <a:t> </a:t>
            </a:r>
            <a:r>
              <a:rPr lang="en-US" sz="2400" dirty="0">
                <a:solidFill>
                  <a:srgbClr val="990099"/>
                </a:solidFill>
              </a:rPr>
              <a:t>: </a:t>
            </a:r>
            <a:r>
              <a:rPr lang="en-US" sz="2000" dirty="0">
                <a:solidFill>
                  <a:srgbClr val="000090"/>
                </a:solidFill>
                <a:cs typeface="Arial" pitchFamily="34" charset="0"/>
              </a:rPr>
              <a:t>•I</a:t>
            </a:r>
            <a:r>
              <a:rPr lang="en-US" sz="2000" dirty="0">
                <a:solidFill>
                  <a:srgbClr val="000090"/>
                </a:solidFill>
              </a:rPr>
              <a:t>ntroduce the </a:t>
            </a:r>
            <a:r>
              <a:rPr lang="en-US" sz="2000" dirty="0" err="1">
                <a:solidFill>
                  <a:srgbClr val="000090"/>
                </a:solidFill>
              </a:rPr>
              <a:t>massless</a:t>
            </a:r>
            <a:r>
              <a:rPr lang="en-US" sz="2000" dirty="0">
                <a:solidFill>
                  <a:srgbClr val="000090"/>
                </a:solidFill>
              </a:rPr>
              <a:t> </a:t>
            </a:r>
            <a:r>
              <a:rPr lang="en-US" sz="2000" dirty="0" err="1">
                <a:solidFill>
                  <a:srgbClr val="000090"/>
                </a:solidFill>
              </a:rPr>
              <a:t>fermion</a:t>
            </a:r>
            <a:r>
              <a:rPr lang="en-US" sz="2000" dirty="0">
                <a:solidFill>
                  <a:srgbClr val="000090"/>
                </a:solidFill>
              </a:rPr>
              <a:t> fields</a:t>
            </a:r>
          </a:p>
          <a:p>
            <a:r>
              <a:rPr lang="en-US" sz="2000" dirty="0">
                <a:solidFill>
                  <a:srgbClr val="000090"/>
                </a:solidFill>
              </a:rPr>
              <a:t>                   </a:t>
            </a:r>
            <a:r>
              <a:rPr lang="en-US" sz="2000" dirty="0" smtClean="0">
                <a:solidFill>
                  <a:srgbClr val="000090"/>
                </a:solidFill>
              </a:rPr>
              <a:t>•</a:t>
            </a:r>
            <a:r>
              <a:rPr lang="en-US" sz="2000" dirty="0">
                <a:solidFill>
                  <a:srgbClr val="000090"/>
                </a:solidFill>
              </a:rPr>
              <a:t>Require local gauge invariance  </a:t>
            </a:r>
            <a:r>
              <a:rPr lang="en-US" sz="2000" dirty="0" smtClean="0">
                <a:solidFill>
                  <a:srgbClr val="000090"/>
                </a:solidFill>
              </a:rPr>
              <a:t>=&gt; </a:t>
            </a:r>
            <a:r>
              <a:rPr lang="en-US" sz="2000" dirty="0">
                <a:solidFill>
                  <a:srgbClr val="000090"/>
                </a:solidFill>
              </a:rPr>
              <a:t>gives rise to existence of gauge bosons</a:t>
            </a:r>
            <a:endParaRPr lang="en-US" sz="2000" i="1" dirty="0">
              <a:solidFill>
                <a:srgbClr val="000090"/>
              </a:solidFill>
            </a:endParaRPr>
          </a:p>
        </p:txBody>
      </p:sp>
      <p:sp>
        <p:nvSpPr>
          <p:cNvPr id="55305" name="Text Box 9"/>
          <p:cNvSpPr txBox="1">
            <a:spLocks noChangeArrowheads="1"/>
          </p:cNvSpPr>
          <p:nvPr/>
        </p:nvSpPr>
        <p:spPr bwMode="auto">
          <a:xfrm>
            <a:off x="71406" y="2667000"/>
            <a:ext cx="5481646" cy="769441"/>
          </a:xfrm>
          <a:prstGeom prst="rect">
            <a:avLst/>
          </a:prstGeom>
          <a:noFill/>
          <a:ln w="9525" algn="ctr">
            <a:noFill/>
            <a:miter lim="800000"/>
            <a:headEnd/>
            <a:tailEnd/>
          </a:ln>
          <a:effectLst/>
        </p:spPr>
        <p:txBody>
          <a:bodyPr wrap="squar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Higgs</a:t>
            </a:r>
            <a:r>
              <a:rPr lang="en-US" sz="2400" i="1" baseline="-25000" dirty="0">
                <a:solidFill>
                  <a:srgbClr val="990099"/>
                </a:solidFill>
                <a:latin typeface="Times New Roman" pitchFamily="18" charset="0"/>
              </a:rPr>
              <a:t> </a:t>
            </a:r>
            <a:r>
              <a:rPr lang="en-US" sz="2400" dirty="0">
                <a:solidFill>
                  <a:srgbClr val="990099"/>
                </a:solidFill>
              </a:rPr>
              <a:t>: </a:t>
            </a:r>
            <a:r>
              <a:rPr lang="en-US" sz="2000" dirty="0">
                <a:solidFill>
                  <a:srgbClr val="000090"/>
                </a:solidFill>
                <a:cs typeface="Arial" pitchFamily="34" charset="0"/>
              </a:rPr>
              <a:t>•I</a:t>
            </a:r>
            <a:r>
              <a:rPr lang="en-US" sz="2000" dirty="0">
                <a:solidFill>
                  <a:srgbClr val="000090"/>
                </a:solidFill>
              </a:rPr>
              <a:t>ntroduce Higgs potential with </a:t>
            </a:r>
            <a:r>
              <a:rPr lang="en-US" sz="2000" i="1" dirty="0">
                <a:solidFill>
                  <a:srgbClr val="000090"/>
                </a:solidFill>
                <a:latin typeface="Times New Roman" pitchFamily="18" charset="0"/>
              </a:rPr>
              <a:t>&lt;</a:t>
            </a:r>
            <a:r>
              <a:rPr lang="en-US" sz="2000" i="1" dirty="0">
                <a:solidFill>
                  <a:srgbClr val="000090"/>
                </a:solidFill>
                <a:latin typeface="Symbol" pitchFamily="18" charset="2"/>
              </a:rPr>
              <a:t>f</a:t>
            </a:r>
            <a:r>
              <a:rPr lang="en-US" sz="2000" i="1" dirty="0">
                <a:solidFill>
                  <a:srgbClr val="000090"/>
                </a:solidFill>
                <a:latin typeface="Times New Roman" pitchFamily="18" charset="0"/>
              </a:rPr>
              <a:t>&gt; ≠ 0</a:t>
            </a:r>
          </a:p>
          <a:p>
            <a:r>
              <a:rPr lang="en-US" sz="2000" dirty="0" smtClean="0">
                <a:solidFill>
                  <a:srgbClr val="000090"/>
                </a:solidFill>
              </a:rPr>
              <a:t>                  •Spontaneous symmetry breaking</a:t>
            </a:r>
            <a:endParaRPr lang="en-US" sz="2000" i="1" baseline="-25000" dirty="0">
              <a:solidFill>
                <a:srgbClr val="000090"/>
              </a:solidFill>
              <a:latin typeface="Times New Roman" pitchFamily="18" charset="0"/>
            </a:endParaRPr>
          </a:p>
        </p:txBody>
      </p:sp>
      <p:sp>
        <p:nvSpPr>
          <p:cNvPr id="55306" name="Text Box 10"/>
          <p:cNvSpPr txBox="1">
            <a:spLocks noChangeArrowheads="1"/>
          </p:cNvSpPr>
          <p:nvPr/>
        </p:nvSpPr>
        <p:spPr bwMode="auto">
          <a:xfrm>
            <a:off x="71406" y="3886200"/>
            <a:ext cx="6793848" cy="461665"/>
          </a:xfrm>
          <a:prstGeom prst="rect">
            <a:avLst/>
          </a:prstGeom>
          <a:noFill/>
          <a:ln w="9525" algn="ctr">
            <a:noFill/>
            <a:miter lim="800000"/>
            <a:headEnd/>
            <a:tailEnd/>
          </a:ln>
          <a:effectLst/>
        </p:spPr>
        <p:txBody>
          <a:bodyPr wrap="non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Yukawa</a:t>
            </a:r>
            <a:r>
              <a:rPr lang="en-US" sz="2400" i="1" baseline="-25000" dirty="0">
                <a:solidFill>
                  <a:srgbClr val="990099"/>
                </a:solidFill>
                <a:latin typeface="Times New Roman" pitchFamily="18" charset="0"/>
              </a:rPr>
              <a:t> </a:t>
            </a:r>
            <a:r>
              <a:rPr lang="en-US" sz="2400" dirty="0">
                <a:solidFill>
                  <a:srgbClr val="990099"/>
                </a:solidFill>
              </a:rPr>
              <a:t>: </a:t>
            </a:r>
            <a:r>
              <a:rPr lang="en-US" sz="2000" dirty="0">
                <a:solidFill>
                  <a:srgbClr val="000090"/>
                </a:solidFill>
                <a:cs typeface="Arial" pitchFamily="34" charset="0"/>
              </a:rPr>
              <a:t>•A</a:t>
            </a:r>
            <a:r>
              <a:rPr lang="en-US" sz="2000" dirty="0">
                <a:solidFill>
                  <a:srgbClr val="000090"/>
                </a:solidFill>
              </a:rPr>
              <a:t>d hoc interactions between Higgs field &amp; fermions</a:t>
            </a:r>
          </a:p>
        </p:txBody>
      </p:sp>
      <p:sp>
        <p:nvSpPr>
          <p:cNvPr id="55307" name="Text Box 11"/>
          <p:cNvSpPr txBox="1">
            <a:spLocks noChangeArrowheads="1"/>
          </p:cNvSpPr>
          <p:nvPr/>
        </p:nvSpPr>
        <p:spPr bwMode="auto">
          <a:xfrm>
            <a:off x="71406" y="4786322"/>
            <a:ext cx="6767530" cy="1384995"/>
          </a:xfrm>
          <a:prstGeom prst="rect">
            <a:avLst/>
          </a:prstGeom>
          <a:noFill/>
          <a:ln w="9525" algn="ctr">
            <a:noFill/>
            <a:miter lim="800000"/>
            <a:headEnd/>
            <a:tailEnd/>
          </a:ln>
          <a:effectLst/>
        </p:spPr>
        <p:txBody>
          <a:bodyPr wrap="squar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Yukawa</a:t>
            </a:r>
            <a:r>
              <a:rPr lang="en-US" sz="2400" i="1" baseline="-25000" dirty="0">
                <a:solidFill>
                  <a:srgbClr val="990099"/>
                </a:solidFill>
                <a:latin typeface="Times New Roman" pitchFamily="18" charset="0"/>
              </a:rPr>
              <a:t> </a:t>
            </a:r>
            <a:r>
              <a:rPr lang="en-US" sz="2400" dirty="0">
                <a:solidFill>
                  <a:srgbClr val="990099"/>
                </a:solidFill>
              </a:rPr>
              <a:t> </a:t>
            </a:r>
            <a:r>
              <a:rPr lang="en-US" sz="2400" dirty="0">
                <a:solidFill>
                  <a:srgbClr val="990099"/>
                </a:solidFill>
                <a:cs typeface="Arial" pitchFamily="34" charset="0"/>
              </a:rPr>
              <a:t>→ </a:t>
            </a:r>
            <a:r>
              <a:rPr lang="en-US" sz="2400" dirty="0" err="1">
                <a:solidFill>
                  <a:srgbClr val="990099"/>
                </a:solidFill>
                <a:latin typeface="ScriptC" pitchFamily="2" charset="0"/>
                <a:cs typeface="Arial" pitchFamily="34" charset="0"/>
              </a:rPr>
              <a:t>L</a:t>
            </a:r>
            <a:r>
              <a:rPr lang="en-US" sz="2400" i="1" baseline="-25000" dirty="0" err="1">
                <a:solidFill>
                  <a:srgbClr val="990099"/>
                </a:solidFill>
                <a:latin typeface="Times New Roman" pitchFamily="18" charset="0"/>
                <a:cs typeface="Arial" pitchFamily="34" charset="0"/>
              </a:rPr>
              <a:t>mass</a:t>
            </a:r>
            <a:r>
              <a:rPr lang="en-US" sz="2400" i="1" baseline="-25000" dirty="0">
                <a:solidFill>
                  <a:srgbClr val="990099"/>
                </a:solidFill>
                <a:latin typeface="Times New Roman" pitchFamily="18" charset="0"/>
                <a:cs typeface="Arial" pitchFamily="34" charset="0"/>
              </a:rPr>
              <a:t> </a:t>
            </a:r>
            <a:r>
              <a:rPr lang="en-US" sz="2400" dirty="0">
                <a:solidFill>
                  <a:srgbClr val="990099"/>
                </a:solidFill>
                <a:cs typeface="Arial" pitchFamily="34" charset="0"/>
              </a:rPr>
              <a:t>:  </a:t>
            </a:r>
            <a:r>
              <a:rPr lang="en-US" sz="2000" dirty="0">
                <a:solidFill>
                  <a:srgbClr val="000090"/>
                </a:solidFill>
                <a:cs typeface="Arial" pitchFamily="34" charset="0"/>
              </a:rPr>
              <a:t>•  </a:t>
            </a:r>
            <a:r>
              <a:rPr lang="en-US" sz="2000" dirty="0" err="1">
                <a:solidFill>
                  <a:srgbClr val="000090"/>
                </a:solidFill>
                <a:cs typeface="Arial" pitchFamily="34" charset="0"/>
              </a:rPr>
              <a:t>f</a:t>
            </a:r>
            <a:r>
              <a:rPr lang="en-US" sz="2000" dirty="0" err="1">
                <a:solidFill>
                  <a:srgbClr val="000090"/>
                </a:solidFill>
              </a:rPr>
              <a:t>ermion</a:t>
            </a:r>
            <a:r>
              <a:rPr lang="en-US" sz="2000" dirty="0">
                <a:solidFill>
                  <a:srgbClr val="000090"/>
                </a:solidFill>
              </a:rPr>
              <a:t> weak </a:t>
            </a:r>
            <a:r>
              <a:rPr lang="en-US" sz="2000" dirty="0" err="1">
                <a:solidFill>
                  <a:srgbClr val="000090"/>
                </a:solidFill>
              </a:rPr>
              <a:t>eigenstates</a:t>
            </a:r>
            <a:r>
              <a:rPr lang="en-US" sz="2000" dirty="0">
                <a:solidFill>
                  <a:srgbClr val="000090"/>
                </a:solidFill>
              </a:rPr>
              <a:t>: </a:t>
            </a:r>
          </a:p>
          <a:p>
            <a:r>
              <a:rPr lang="en-US" sz="2000" dirty="0">
                <a:solidFill>
                  <a:srgbClr val="000090"/>
                </a:solidFill>
              </a:rPr>
              <a:t>                                              </a:t>
            </a:r>
            <a:r>
              <a:rPr lang="en-US" sz="2000" dirty="0" smtClean="0">
                <a:solidFill>
                  <a:srgbClr val="000090"/>
                </a:solidFill>
              </a:rPr>
              <a:t>-- </a:t>
            </a:r>
            <a:r>
              <a:rPr lang="en-US" sz="2000" dirty="0">
                <a:solidFill>
                  <a:srgbClr val="000090"/>
                </a:solidFill>
              </a:rPr>
              <a:t>mass matrix is (3x3) non-diagonal </a:t>
            </a:r>
          </a:p>
          <a:p>
            <a:r>
              <a:rPr lang="en-US" sz="2000" dirty="0">
                <a:solidFill>
                  <a:srgbClr val="000090"/>
                </a:solidFill>
              </a:rPr>
              <a:t>                                      </a:t>
            </a:r>
            <a:r>
              <a:rPr lang="en-US" sz="2000" dirty="0" smtClean="0">
                <a:solidFill>
                  <a:srgbClr val="000090"/>
                </a:solidFill>
              </a:rPr>
              <a:t>•  </a:t>
            </a:r>
            <a:r>
              <a:rPr lang="en-US" sz="2000" dirty="0" err="1">
                <a:solidFill>
                  <a:srgbClr val="000090"/>
                </a:solidFill>
              </a:rPr>
              <a:t>fermion</a:t>
            </a:r>
            <a:r>
              <a:rPr lang="en-US" sz="2000" dirty="0">
                <a:solidFill>
                  <a:srgbClr val="000090"/>
                </a:solidFill>
              </a:rPr>
              <a:t> mass </a:t>
            </a:r>
            <a:r>
              <a:rPr lang="en-US" sz="2000" dirty="0" err="1">
                <a:solidFill>
                  <a:srgbClr val="000090"/>
                </a:solidFill>
              </a:rPr>
              <a:t>eigenstates</a:t>
            </a:r>
            <a:r>
              <a:rPr lang="en-US" sz="2000" dirty="0">
                <a:solidFill>
                  <a:srgbClr val="000090"/>
                </a:solidFill>
              </a:rPr>
              <a:t>: </a:t>
            </a:r>
          </a:p>
          <a:p>
            <a:r>
              <a:rPr lang="en-US" sz="2000" dirty="0">
                <a:solidFill>
                  <a:srgbClr val="000090"/>
                </a:solidFill>
              </a:rPr>
              <a:t>                                               </a:t>
            </a:r>
            <a:r>
              <a:rPr lang="en-US" sz="2000" dirty="0" smtClean="0">
                <a:solidFill>
                  <a:srgbClr val="000090"/>
                </a:solidFill>
              </a:rPr>
              <a:t>-- </a:t>
            </a:r>
            <a:r>
              <a:rPr lang="en-US" sz="2000" dirty="0">
                <a:solidFill>
                  <a:srgbClr val="000090"/>
                </a:solidFill>
              </a:rPr>
              <a:t>mass matrix is (3x3) diagonal              </a:t>
            </a:r>
            <a:endParaRPr lang="en-US" sz="2000" i="1" baseline="-25000" dirty="0">
              <a:solidFill>
                <a:srgbClr val="000090"/>
              </a:solidFill>
              <a:latin typeface="Times New Roman" pitchFamily="18" charset="0"/>
            </a:endParaRPr>
          </a:p>
        </p:txBody>
      </p:sp>
      <p:sp>
        <p:nvSpPr>
          <p:cNvPr id="55308" name="Text Box 12"/>
          <p:cNvSpPr txBox="1">
            <a:spLocks noChangeArrowheads="1"/>
          </p:cNvSpPr>
          <p:nvPr/>
        </p:nvSpPr>
        <p:spPr bwMode="auto">
          <a:xfrm>
            <a:off x="71406" y="6172200"/>
            <a:ext cx="4931543" cy="461665"/>
          </a:xfrm>
          <a:prstGeom prst="rect">
            <a:avLst/>
          </a:prstGeom>
          <a:noFill/>
          <a:ln w="9525" algn="ctr">
            <a:noFill/>
            <a:miter lim="800000"/>
            <a:headEnd/>
            <a:tailEnd/>
          </a:ln>
          <a:effectLst/>
        </p:spPr>
        <p:txBody>
          <a:bodyPr wrap="none">
            <a:spAutoFit/>
          </a:bodyPr>
          <a:lstStyle/>
          <a:p>
            <a:pPr>
              <a:buFontTx/>
              <a:buChar char="•"/>
            </a:pPr>
            <a:r>
              <a:rPr lang="en-US" sz="2400" dirty="0">
                <a:solidFill>
                  <a:srgbClr val="990099"/>
                </a:solidFill>
                <a:latin typeface="ScriptC" pitchFamily="2" charset="0"/>
              </a:rPr>
              <a:t> </a:t>
            </a:r>
            <a:r>
              <a:rPr lang="en-US" sz="2400" dirty="0" err="1">
                <a:solidFill>
                  <a:srgbClr val="990099"/>
                </a:solidFill>
                <a:latin typeface="ScriptC" pitchFamily="2" charset="0"/>
              </a:rPr>
              <a:t>L</a:t>
            </a:r>
            <a:r>
              <a:rPr lang="en-US" sz="2400" i="1" baseline="-25000" dirty="0" err="1">
                <a:solidFill>
                  <a:srgbClr val="990099"/>
                </a:solidFill>
                <a:latin typeface="Times New Roman" pitchFamily="18" charset="0"/>
              </a:rPr>
              <a:t>Kinetic</a:t>
            </a:r>
            <a:r>
              <a:rPr lang="en-US" sz="2400" i="1" baseline="-25000" dirty="0">
                <a:solidFill>
                  <a:srgbClr val="990099"/>
                </a:solidFill>
                <a:latin typeface="Times New Roman" pitchFamily="18" charset="0"/>
              </a:rPr>
              <a:t> </a:t>
            </a:r>
            <a:r>
              <a:rPr lang="en-US" sz="2400" dirty="0">
                <a:solidFill>
                  <a:srgbClr val="990099"/>
                </a:solidFill>
              </a:rPr>
              <a:t> </a:t>
            </a:r>
            <a:r>
              <a:rPr lang="en-US" sz="2000" dirty="0">
                <a:solidFill>
                  <a:srgbClr val="000090"/>
                </a:solidFill>
              </a:rPr>
              <a:t>in mass </a:t>
            </a:r>
            <a:r>
              <a:rPr lang="en-US" sz="2000" dirty="0" err="1">
                <a:solidFill>
                  <a:srgbClr val="000090"/>
                </a:solidFill>
              </a:rPr>
              <a:t>eigenstates</a:t>
            </a:r>
            <a:r>
              <a:rPr lang="en-US" sz="2000" dirty="0">
                <a:solidFill>
                  <a:srgbClr val="000090"/>
                </a:solidFill>
              </a:rPr>
              <a:t>:   CKM – matrix </a:t>
            </a:r>
            <a:endParaRPr lang="en-US" sz="2000" i="1" baseline="-25000" dirty="0">
              <a:solidFill>
                <a:srgbClr val="000090"/>
              </a:solidFill>
              <a:latin typeface="Times New Roman" pitchFamily="18" charset="0"/>
            </a:endParaRPr>
          </a:p>
        </p:txBody>
      </p:sp>
      <p:sp>
        <p:nvSpPr>
          <p:cNvPr id="55309" name="Text Box 13"/>
          <p:cNvSpPr txBox="1">
            <a:spLocks noChangeArrowheads="1"/>
          </p:cNvSpPr>
          <p:nvPr/>
        </p:nvSpPr>
        <p:spPr bwMode="auto">
          <a:xfrm>
            <a:off x="5699125" y="3160713"/>
            <a:ext cx="184150" cy="366712"/>
          </a:xfrm>
          <a:prstGeom prst="rect">
            <a:avLst/>
          </a:prstGeom>
          <a:noFill/>
          <a:ln w="9525" algn="ctr">
            <a:noFill/>
            <a:miter lim="800000"/>
            <a:headEnd/>
            <a:tailEnd/>
          </a:ln>
          <a:effectLst/>
        </p:spPr>
        <p:txBody>
          <a:bodyPr wrap="none">
            <a:spAutoFit/>
          </a:bodyPr>
          <a:lstStyle/>
          <a:p>
            <a:endParaRPr lang="nl-NL" sz="1800"/>
          </a:p>
        </p:txBody>
      </p:sp>
      <p:graphicFrame>
        <p:nvGraphicFramePr>
          <p:cNvPr id="55310" name="Object 14"/>
          <p:cNvGraphicFramePr>
            <a:graphicFrameLocks noChangeAspect="1"/>
          </p:cNvGraphicFramePr>
          <p:nvPr>
            <p:ph sz="quarter" idx="3"/>
          </p:nvPr>
        </p:nvGraphicFramePr>
        <p:xfrm>
          <a:off x="5567394" y="2743200"/>
          <a:ext cx="3505200" cy="273050"/>
        </p:xfrm>
        <a:graphic>
          <a:graphicData uri="http://schemas.openxmlformats.org/presentationml/2006/ole">
            <p:oleObj spid="_x0000_s661507" name="Equation" r:id="rId5" imgW="3111480" imgH="241200" progId="Equation.DSMT4">
              <p:embed/>
            </p:oleObj>
          </a:graphicData>
        </a:graphic>
      </p:graphicFrame>
      <p:sp>
        <p:nvSpPr>
          <p:cNvPr id="55313" name="AutoShape 17"/>
          <p:cNvSpPr>
            <a:spLocks/>
          </p:cNvSpPr>
          <p:nvPr/>
        </p:nvSpPr>
        <p:spPr bwMode="auto">
          <a:xfrm>
            <a:off x="5348294" y="2667000"/>
            <a:ext cx="152400" cy="685800"/>
          </a:xfrm>
          <a:prstGeom prst="rightBrace">
            <a:avLst>
              <a:gd name="adj1" fmla="val 37500"/>
              <a:gd name="adj2" fmla="val 50000"/>
            </a:avLst>
          </a:prstGeom>
          <a:noFill/>
          <a:ln w="9525">
            <a:solidFill>
              <a:schemeClr val="tx1"/>
            </a:solidFill>
            <a:round/>
            <a:headEnd/>
            <a:tailEnd/>
          </a:ln>
          <a:effectLst/>
        </p:spPr>
        <p:txBody>
          <a:bodyPr anchor="ctr">
            <a:spAutoFit/>
          </a:bodyPr>
          <a:lstStyle/>
          <a:p>
            <a:endParaRPr lang="nl-NL"/>
          </a:p>
        </p:txBody>
      </p:sp>
      <p:sp>
        <p:nvSpPr>
          <p:cNvPr id="55314" name="Text Box 18"/>
          <p:cNvSpPr txBox="1">
            <a:spLocks noChangeArrowheads="1"/>
          </p:cNvSpPr>
          <p:nvPr/>
        </p:nvSpPr>
        <p:spPr bwMode="auto">
          <a:xfrm>
            <a:off x="5759480" y="3048000"/>
            <a:ext cx="3245312" cy="338554"/>
          </a:xfrm>
          <a:prstGeom prst="rect">
            <a:avLst/>
          </a:prstGeom>
          <a:noFill/>
          <a:ln w="9525" algn="ctr">
            <a:noFill/>
            <a:miter lim="800000"/>
            <a:headEnd/>
            <a:tailEnd/>
          </a:ln>
          <a:effectLst/>
        </p:spPr>
        <p:txBody>
          <a:bodyPr wrap="none">
            <a:spAutoFit/>
          </a:bodyPr>
          <a:lstStyle/>
          <a:p>
            <a:r>
              <a:rPr lang="en-US" sz="1600" dirty="0">
                <a:solidFill>
                  <a:srgbClr val="993300"/>
                </a:solidFill>
              </a:rPr>
              <a:t>The W</a:t>
            </a:r>
            <a:r>
              <a:rPr lang="en-US" sz="1600" baseline="30000" dirty="0">
                <a:solidFill>
                  <a:srgbClr val="993300"/>
                </a:solidFill>
              </a:rPr>
              <a:t>+</a:t>
            </a:r>
            <a:r>
              <a:rPr lang="en-US" sz="1600" dirty="0">
                <a:solidFill>
                  <a:srgbClr val="993300"/>
                </a:solidFill>
              </a:rPr>
              <a:t>, W</a:t>
            </a:r>
            <a:r>
              <a:rPr lang="en-US" sz="1600" baseline="30000" dirty="0">
                <a:solidFill>
                  <a:srgbClr val="993300"/>
                </a:solidFill>
              </a:rPr>
              <a:t>-</a:t>
            </a:r>
            <a:r>
              <a:rPr lang="en-US" sz="1600" dirty="0">
                <a:solidFill>
                  <a:srgbClr val="993300"/>
                </a:solidFill>
              </a:rPr>
              <a:t>,Z</a:t>
            </a:r>
            <a:r>
              <a:rPr lang="en-US" sz="1600" baseline="30000" dirty="0">
                <a:solidFill>
                  <a:srgbClr val="993300"/>
                </a:solidFill>
              </a:rPr>
              <a:t>0</a:t>
            </a:r>
            <a:r>
              <a:rPr lang="en-US" sz="1600" dirty="0">
                <a:solidFill>
                  <a:srgbClr val="993300"/>
                </a:solidFill>
              </a:rPr>
              <a:t> bosons acquire a mass</a:t>
            </a:r>
          </a:p>
        </p:txBody>
      </p:sp>
      <p:sp>
        <p:nvSpPr>
          <p:cNvPr id="55315" name="Text Box 19"/>
          <p:cNvSpPr txBox="1">
            <a:spLocks noChangeArrowheads="1"/>
          </p:cNvSpPr>
          <p:nvPr/>
        </p:nvSpPr>
        <p:spPr bwMode="auto">
          <a:xfrm>
            <a:off x="1600200" y="2209800"/>
            <a:ext cx="1982402" cy="400110"/>
          </a:xfrm>
          <a:prstGeom prst="rect">
            <a:avLst/>
          </a:prstGeom>
          <a:noFill/>
          <a:ln w="9525" algn="ctr">
            <a:noFill/>
            <a:miter lim="800000"/>
            <a:headEnd/>
            <a:tailEnd/>
          </a:ln>
          <a:effectLst/>
        </p:spPr>
        <p:txBody>
          <a:bodyPr wrap="none">
            <a:spAutoFit/>
          </a:bodyPr>
          <a:lstStyle/>
          <a:p>
            <a:r>
              <a:rPr lang="en-US" sz="2000" dirty="0">
                <a:solidFill>
                  <a:srgbClr val="006600"/>
                </a:solidFill>
              </a:rPr>
              <a:t>=&gt; CP Conserving</a:t>
            </a:r>
          </a:p>
        </p:txBody>
      </p:sp>
      <p:sp>
        <p:nvSpPr>
          <p:cNvPr id="55316" name="Text Box 20"/>
          <p:cNvSpPr txBox="1">
            <a:spLocks noChangeArrowheads="1"/>
          </p:cNvSpPr>
          <p:nvPr/>
        </p:nvSpPr>
        <p:spPr bwMode="auto">
          <a:xfrm>
            <a:off x="1524000" y="3352800"/>
            <a:ext cx="1982402" cy="400110"/>
          </a:xfrm>
          <a:prstGeom prst="rect">
            <a:avLst/>
          </a:prstGeom>
          <a:noFill/>
          <a:ln w="9525" algn="ctr">
            <a:noFill/>
            <a:miter lim="800000"/>
            <a:headEnd/>
            <a:tailEnd/>
          </a:ln>
          <a:effectLst/>
        </p:spPr>
        <p:txBody>
          <a:bodyPr wrap="none">
            <a:spAutoFit/>
          </a:bodyPr>
          <a:lstStyle/>
          <a:p>
            <a:r>
              <a:rPr lang="en-US" sz="2000" dirty="0">
                <a:solidFill>
                  <a:srgbClr val="006600"/>
                </a:solidFill>
              </a:rPr>
              <a:t>=&gt; CP Conserving</a:t>
            </a:r>
          </a:p>
        </p:txBody>
      </p:sp>
      <p:sp>
        <p:nvSpPr>
          <p:cNvPr id="55318" name="Text Box 22"/>
          <p:cNvSpPr txBox="1">
            <a:spLocks noChangeArrowheads="1"/>
          </p:cNvSpPr>
          <p:nvPr/>
        </p:nvSpPr>
        <p:spPr bwMode="auto">
          <a:xfrm>
            <a:off x="1676400" y="4191000"/>
            <a:ext cx="3758593" cy="400110"/>
          </a:xfrm>
          <a:prstGeom prst="rect">
            <a:avLst/>
          </a:prstGeom>
          <a:noFill/>
          <a:ln w="9525" algn="ctr">
            <a:noFill/>
            <a:miter lim="800000"/>
            <a:headEnd/>
            <a:tailEnd/>
          </a:ln>
          <a:effectLst/>
        </p:spPr>
        <p:txBody>
          <a:bodyPr wrap="none">
            <a:spAutoFit/>
          </a:bodyPr>
          <a:lstStyle/>
          <a:p>
            <a:r>
              <a:rPr lang="en-US" sz="2000" dirty="0">
                <a:solidFill>
                  <a:srgbClr val="FF0000"/>
                </a:solidFill>
              </a:rPr>
              <a:t>=&gt; CP violating with a single phase</a:t>
            </a:r>
          </a:p>
        </p:txBody>
      </p:sp>
      <p:sp>
        <p:nvSpPr>
          <p:cNvPr id="55319" name="AutoShape 23"/>
          <p:cNvSpPr>
            <a:spLocks/>
          </p:cNvSpPr>
          <p:nvPr/>
        </p:nvSpPr>
        <p:spPr bwMode="auto">
          <a:xfrm>
            <a:off x="6629416" y="4876800"/>
            <a:ext cx="228600" cy="533400"/>
          </a:xfrm>
          <a:prstGeom prst="rightBrace">
            <a:avLst>
              <a:gd name="adj1" fmla="val 19444"/>
              <a:gd name="adj2" fmla="val 51736"/>
            </a:avLst>
          </a:prstGeom>
          <a:noFill/>
          <a:ln w="12700">
            <a:solidFill>
              <a:schemeClr val="accent2"/>
            </a:solidFill>
            <a:round/>
            <a:headEnd/>
            <a:tailEnd/>
          </a:ln>
          <a:effectLst/>
        </p:spPr>
        <p:txBody>
          <a:bodyPr anchor="ctr">
            <a:spAutoFit/>
          </a:bodyPr>
          <a:lstStyle/>
          <a:p>
            <a:endParaRPr lang="nl-NL"/>
          </a:p>
        </p:txBody>
      </p:sp>
      <p:sp>
        <p:nvSpPr>
          <p:cNvPr id="55320" name="AutoShape 24"/>
          <p:cNvSpPr>
            <a:spLocks/>
          </p:cNvSpPr>
          <p:nvPr/>
        </p:nvSpPr>
        <p:spPr bwMode="auto">
          <a:xfrm>
            <a:off x="6629416" y="5486400"/>
            <a:ext cx="228600" cy="533400"/>
          </a:xfrm>
          <a:prstGeom prst="rightBrace">
            <a:avLst>
              <a:gd name="adj1" fmla="val 19444"/>
              <a:gd name="adj2" fmla="val 50000"/>
            </a:avLst>
          </a:prstGeom>
          <a:noFill/>
          <a:ln w="12700">
            <a:solidFill>
              <a:schemeClr val="accent2"/>
            </a:solidFill>
            <a:round/>
            <a:headEnd/>
            <a:tailEnd/>
          </a:ln>
          <a:effectLst/>
        </p:spPr>
        <p:txBody>
          <a:bodyPr anchor="ctr">
            <a:spAutoFit/>
          </a:bodyPr>
          <a:lstStyle/>
          <a:p>
            <a:endParaRPr lang="nl-NL"/>
          </a:p>
        </p:txBody>
      </p:sp>
      <p:sp>
        <p:nvSpPr>
          <p:cNvPr id="55321" name="Text Box 25"/>
          <p:cNvSpPr txBox="1">
            <a:spLocks noChangeArrowheads="1"/>
          </p:cNvSpPr>
          <p:nvPr/>
        </p:nvSpPr>
        <p:spPr bwMode="auto">
          <a:xfrm>
            <a:off x="6897716" y="4953000"/>
            <a:ext cx="1746250" cy="366713"/>
          </a:xfrm>
          <a:prstGeom prst="rect">
            <a:avLst/>
          </a:prstGeom>
          <a:noFill/>
          <a:ln w="9525" algn="ctr">
            <a:noFill/>
            <a:miter lim="800000"/>
            <a:headEnd/>
            <a:tailEnd/>
          </a:ln>
          <a:effectLst/>
        </p:spPr>
        <p:txBody>
          <a:bodyPr wrap="none">
            <a:spAutoFit/>
          </a:bodyPr>
          <a:lstStyle/>
          <a:p>
            <a:r>
              <a:rPr lang="en-US" sz="1800" dirty="0">
                <a:solidFill>
                  <a:srgbClr val="FF0000"/>
                </a:solidFill>
              </a:rPr>
              <a:t>=&gt; CP-violating</a:t>
            </a:r>
          </a:p>
        </p:txBody>
      </p:sp>
      <p:sp>
        <p:nvSpPr>
          <p:cNvPr id="55322" name="Text Box 26"/>
          <p:cNvSpPr txBox="1">
            <a:spLocks noChangeArrowheads="1"/>
          </p:cNvSpPr>
          <p:nvPr/>
        </p:nvSpPr>
        <p:spPr bwMode="auto">
          <a:xfrm>
            <a:off x="6924706" y="5562600"/>
            <a:ext cx="2076450" cy="366713"/>
          </a:xfrm>
          <a:prstGeom prst="rect">
            <a:avLst/>
          </a:prstGeom>
          <a:noFill/>
          <a:ln w="9525" algn="ctr">
            <a:noFill/>
            <a:miter lim="800000"/>
            <a:headEnd/>
            <a:tailEnd/>
          </a:ln>
          <a:effectLst/>
        </p:spPr>
        <p:txBody>
          <a:bodyPr wrap="none">
            <a:spAutoFit/>
          </a:bodyPr>
          <a:lstStyle/>
          <a:p>
            <a:r>
              <a:rPr lang="en-US" sz="1800" dirty="0">
                <a:solidFill>
                  <a:srgbClr val="006600"/>
                </a:solidFill>
              </a:rPr>
              <a:t>=&gt; CP-conserving!</a:t>
            </a:r>
          </a:p>
        </p:txBody>
      </p:sp>
      <p:sp>
        <p:nvSpPr>
          <p:cNvPr id="55323" name="Text Box 27"/>
          <p:cNvSpPr txBox="1">
            <a:spLocks noChangeArrowheads="1"/>
          </p:cNvSpPr>
          <p:nvPr/>
        </p:nvSpPr>
        <p:spPr bwMode="auto">
          <a:xfrm>
            <a:off x="5029200" y="6248400"/>
            <a:ext cx="3758593" cy="400110"/>
          </a:xfrm>
          <a:prstGeom prst="rect">
            <a:avLst/>
          </a:prstGeom>
          <a:noFill/>
          <a:ln w="9525" algn="ctr">
            <a:noFill/>
            <a:miter lim="800000"/>
            <a:headEnd/>
            <a:tailEnd/>
          </a:ln>
          <a:effectLst/>
        </p:spPr>
        <p:txBody>
          <a:bodyPr wrap="none">
            <a:spAutoFit/>
          </a:bodyPr>
          <a:lstStyle/>
          <a:p>
            <a:r>
              <a:rPr lang="en-US" sz="2000">
                <a:solidFill>
                  <a:srgbClr val="FF0000"/>
                </a:solidFill>
              </a:rPr>
              <a:t>=&gt; CP violating with a single phase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p:cNvSpPr>
            <a:spLocks noGrp="1"/>
          </p:cNvSpPr>
          <p:nvPr>
            <p:ph type="dt" sz="half" idx="10"/>
          </p:nvPr>
        </p:nvSpPr>
        <p:spPr/>
        <p:txBody>
          <a:bodyPr/>
          <a:lstStyle/>
          <a:p>
            <a:r>
              <a:rPr lang="en-US"/>
              <a:t>Sept 28-29, 2005</a:t>
            </a:r>
          </a:p>
        </p:txBody>
      </p:sp>
      <p:sp>
        <p:nvSpPr>
          <p:cNvPr id="19" name="Slide Number Placeholder 6"/>
          <p:cNvSpPr>
            <a:spLocks noGrp="1"/>
          </p:cNvSpPr>
          <p:nvPr>
            <p:ph type="sldNum" sz="quarter" idx="12"/>
          </p:nvPr>
        </p:nvSpPr>
        <p:spPr/>
        <p:txBody>
          <a:bodyPr/>
          <a:lstStyle/>
          <a:p>
            <a:fld id="{E5FAD6D0-7AFD-423D-B43B-5DA660B2C2AA}" type="slidenum">
              <a:rPr lang="en-US"/>
              <a:pPr/>
              <a:t>7</a:t>
            </a:fld>
            <a:endParaRPr lang="en-US"/>
          </a:p>
        </p:txBody>
      </p:sp>
      <p:graphicFrame>
        <p:nvGraphicFramePr>
          <p:cNvPr id="555010" name="Object 2"/>
          <p:cNvGraphicFramePr>
            <a:graphicFrameLocks noChangeAspect="1"/>
          </p:cNvGraphicFramePr>
          <p:nvPr/>
        </p:nvGraphicFramePr>
        <p:xfrm>
          <a:off x="457200" y="914400"/>
          <a:ext cx="1582738" cy="695325"/>
        </p:xfrm>
        <a:graphic>
          <a:graphicData uri="http://schemas.openxmlformats.org/presentationml/2006/ole">
            <p:oleObj spid="_x0000_s123906" name="Equation" r:id="rId4" imgW="520560" imgH="228600" progId="Equation.DSMT4">
              <p:embed/>
            </p:oleObj>
          </a:graphicData>
        </a:graphic>
      </p:graphicFrame>
      <p:sp>
        <p:nvSpPr>
          <p:cNvPr id="555011" name="Text Box 3"/>
          <p:cNvSpPr txBox="1">
            <a:spLocks noChangeArrowheads="1"/>
          </p:cNvSpPr>
          <p:nvPr/>
        </p:nvSpPr>
        <p:spPr bwMode="auto">
          <a:xfrm>
            <a:off x="2133600" y="1066800"/>
            <a:ext cx="4294574" cy="400110"/>
          </a:xfrm>
          <a:prstGeom prst="rect">
            <a:avLst/>
          </a:prstGeom>
          <a:noFill/>
          <a:ln w="9525">
            <a:noFill/>
            <a:miter lim="800000"/>
            <a:headEnd/>
            <a:tailEnd/>
          </a:ln>
          <a:effectLst/>
        </p:spPr>
        <p:txBody>
          <a:bodyPr wrap="none">
            <a:spAutoFit/>
          </a:bodyPr>
          <a:lstStyle/>
          <a:p>
            <a:r>
              <a:rPr lang="en-US" sz="2000" dirty="0">
                <a:solidFill>
                  <a:srgbClr val="990099"/>
                </a:solidFill>
              </a:rPr>
              <a:t>Fermions + gauge bosons + interactions</a:t>
            </a:r>
            <a:endParaRPr lang="en-US" sz="2000" dirty="0">
              <a:solidFill>
                <a:srgbClr val="990099"/>
              </a:solidFill>
              <a:latin typeface="Symbol" pitchFamily="18" charset="2"/>
            </a:endParaRPr>
          </a:p>
        </p:txBody>
      </p:sp>
      <p:sp>
        <p:nvSpPr>
          <p:cNvPr id="555012" name="Text Box 4"/>
          <p:cNvSpPr txBox="1">
            <a:spLocks noChangeArrowheads="1"/>
          </p:cNvSpPr>
          <p:nvPr/>
        </p:nvSpPr>
        <p:spPr bwMode="auto">
          <a:xfrm>
            <a:off x="228600" y="1714488"/>
            <a:ext cx="8458200" cy="707886"/>
          </a:xfrm>
          <a:prstGeom prst="rect">
            <a:avLst/>
          </a:prstGeom>
          <a:noFill/>
          <a:ln w="9525">
            <a:noFill/>
            <a:miter lim="800000"/>
            <a:headEnd/>
            <a:tailEnd/>
          </a:ln>
          <a:effectLst/>
        </p:spPr>
        <p:txBody>
          <a:bodyPr>
            <a:spAutoFit/>
          </a:bodyPr>
          <a:lstStyle/>
          <a:p>
            <a:r>
              <a:rPr lang="en-US" sz="2000" dirty="0"/>
              <a:t>Procedure: Introduce the </a:t>
            </a:r>
            <a:r>
              <a:rPr lang="en-US" sz="2000" dirty="0" err="1"/>
              <a:t>Fermion</a:t>
            </a:r>
            <a:r>
              <a:rPr lang="en-US" sz="2000" dirty="0"/>
              <a:t> fields and </a:t>
            </a:r>
            <a:r>
              <a:rPr lang="en-US" sz="2000" u="sng" dirty="0"/>
              <a:t>demand</a:t>
            </a:r>
            <a:r>
              <a:rPr lang="en-US" sz="2000" dirty="0"/>
              <a:t> that the theory is local gauge invariant under                                        </a:t>
            </a:r>
            <a:r>
              <a:rPr lang="en-US" sz="2000" dirty="0" smtClean="0"/>
              <a:t>    transformations</a:t>
            </a:r>
            <a:r>
              <a:rPr lang="en-US" sz="2000" dirty="0"/>
              <a:t>.</a:t>
            </a:r>
          </a:p>
        </p:txBody>
      </p:sp>
      <p:sp>
        <p:nvSpPr>
          <p:cNvPr id="555013" name="Text Box 5"/>
          <p:cNvSpPr txBox="1">
            <a:spLocks noChangeArrowheads="1"/>
          </p:cNvSpPr>
          <p:nvPr/>
        </p:nvSpPr>
        <p:spPr bwMode="auto">
          <a:xfrm>
            <a:off x="609600" y="2667000"/>
            <a:ext cx="3463577" cy="400110"/>
          </a:xfrm>
          <a:prstGeom prst="rect">
            <a:avLst/>
          </a:prstGeom>
          <a:noFill/>
          <a:ln w="9525" algn="ctr">
            <a:noFill/>
            <a:miter lim="800000"/>
            <a:headEnd/>
            <a:tailEnd/>
          </a:ln>
          <a:effectLst/>
        </p:spPr>
        <p:txBody>
          <a:bodyPr wrap="none">
            <a:spAutoFit/>
          </a:bodyPr>
          <a:lstStyle/>
          <a:p>
            <a:r>
              <a:rPr lang="en-US" sz="2000" dirty="0"/>
              <a:t>Start with the Dirac </a:t>
            </a:r>
            <a:r>
              <a:rPr lang="en-US" sz="2000" dirty="0" err="1"/>
              <a:t>Lagrangian</a:t>
            </a:r>
            <a:r>
              <a:rPr lang="en-US" sz="2000" dirty="0"/>
              <a:t>:</a:t>
            </a:r>
          </a:p>
        </p:txBody>
      </p:sp>
      <p:graphicFrame>
        <p:nvGraphicFramePr>
          <p:cNvPr id="555014" name="Object 6"/>
          <p:cNvGraphicFramePr>
            <a:graphicFrameLocks noChangeAspect="1"/>
          </p:cNvGraphicFramePr>
          <p:nvPr/>
        </p:nvGraphicFramePr>
        <p:xfrm>
          <a:off x="4446588" y="2590800"/>
          <a:ext cx="2100262" cy="546100"/>
        </p:xfrm>
        <a:graphic>
          <a:graphicData uri="http://schemas.openxmlformats.org/presentationml/2006/ole">
            <p:oleObj spid="_x0000_s123907" name="Equation" r:id="rId5" imgW="977760" imgH="253800" progId="Equation.DSMT4">
              <p:embed/>
            </p:oleObj>
          </a:graphicData>
        </a:graphic>
      </p:graphicFrame>
      <p:sp>
        <p:nvSpPr>
          <p:cNvPr id="555015" name="Text Box 7"/>
          <p:cNvSpPr txBox="1">
            <a:spLocks noChangeArrowheads="1"/>
          </p:cNvSpPr>
          <p:nvPr/>
        </p:nvSpPr>
        <p:spPr bwMode="auto">
          <a:xfrm>
            <a:off x="685800" y="3429000"/>
            <a:ext cx="1129155" cy="400110"/>
          </a:xfrm>
          <a:prstGeom prst="rect">
            <a:avLst/>
          </a:prstGeom>
          <a:noFill/>
          <a:ln w="9525" algn="ctr">
            <a:noFill/>
            <a:miter lim="800000"/>
            <a:headEnd/>
            <a:tailEnd/>
          </a:ln>
          <a:effectLst/>
        </p:spPr>
        <p:txBody>
          <a:bodyPr wrap="none">
            <a:spAutoFit/>
          </a:bodyPr>
          <a:lstStyle/>
          <a:p>
            <a:r>
              <a:rPr lang="en-US" sz="2000" dirty="0"/>
              <a:t>Replace: </a:t>
            </a:r>
          </a:p>
        </p:txBody>
      </p:sp>
      <p:graphicFrame>
        <p:nvGraphicFramePr>
          <p:cNvPr id="555016" name="Object 8"/>
          <p:cNvGraphicFramePr>
            <a:graphicFrameLocks noChangeAspect="1"/>
          </p:cNvGraphicFramePr>
          <p:nvPr/>
        </p:nvGraphicFramePr>
        <p:xfrm>
          <a:off x="2057400" y="3352800"/>
          <a:ext cx="5143500" cy="458788"/>
        </p:xfrm>
        <a:graphic>
          <a:graphicData uri="http://schemas.openxmlformats.org/presentationml/2006/ole">
            <p:oleObj spid="_x0000_s123908" name="Equation" r:id="rId6" imgW="2705040" imgH="241200" progId="Equation.DSMT4">
              <p:embed/>
            </p:oleObj>
          </a:graphicData>
        </a:graphic>
      </p:graphicFrame>
      <p:sp>
        <p:nvSpPr>
          <p:cNvPr id="555017" name="Text Box 9"/>
          <p:cNvSpPr txBox="1">
            <a:spLocks noChangeArrowheads="1"/>
          </p:cNvSpPr>
          <p:nvPr/>
        </p:nvSpPr>
        <p:spPr bwMode="auto">
          <a:xfrm>
            <a:off x="762000" y="4038600"/>
            <a:ext cx="854721" cy="400110"/>
          </a:xfrm>
          <a:prstGeom prst="rect">
            <a:avLst/>
          </a:prstGeom>
          <a:noFill/>
          <a:ln w="9525" algn="ctr">
            <a:noFill/>
            <a:miter lim="800000"/>
            <a:headEnd/>
            <a:tailEnd/>
          </a:ln>
          <a:effectLst/>
        </p:spPr>
        <p:txBody>
          <a:bodyPr wrap="none">
            <a:spAutoFit/>
          </a:bodyPr>
          <a:lstStyle/>
          <a:p>
            <a:r>
              <a:rPr lang="en-US" sz="2000" dirty="0"/>
              <a:t>Fields:</a:t>
            </a:r>
          </a:p>
        </p:txBody>
      </p:sp>
      <p:sp>
        <p:nvSpPr>
          <p:cNvPr id="555018" name="Text Box 10"/>
          <p:cNvSpPr txBox="1">
            <a:spLocks noChangeArrowheads="1"/>
          </p:cNvSpPr>
          <p:nvPr/>
        </p:nvSpPr>
        <p:spPr bwMode="auto">
          <a:xfrm>
            <a:off x="685800" y="5181600"/>
            <a:ext cx="1417311" cy="400110"/>
          </a:xfrm>
          <a:prstGeom prst="rect">
            <a:avLst/>
          </a:prstGeom>
          <a:noFill/>
          <a:ln w="9525" algn="ctr">
            <a:noFill/>
            <a:miter lim="800000"/>
            <a:headEnd/>
            <a:tailEnd/>
          </a:ln>
          <a:effectLst/>
        </p:spPr>
        <p:txBody>
          <a:bodyPr wrap="none">
            <a:spAutoFit/>
          </a:bodyPr>
          <a:lstStyle/>
          <a:p>
            <a:r>
              <a:rPr lang="en-US" sz="2000" dirty="0"/>
              <a:t>Generators:</a:t>
            </a:r>
          </a:p>
        </p:txBody>
      </p:sp>
      <p:sp>
        <p:nvSpPr>
          <p:cNvPr id="555019" name="Text Box 11"/>
          <p:cNvSpPr txBox="1">
            <a:spLocks noChangeArrowheads="1"/>
          </p:cNvSpPr>
          <p:nvPr/>
        </p:nvSpPr>
        <p:spPr bwMode="auto">
          <a:xfrm>
            <a:off x="1981200" y="3962400"/>
            <a:ext cx="3517053" cy="1015663"/>
          </a:xfrm>
          <a:prstGeom prst="rect">
            <a:avLst/>
          </a:prstGeom>
          <a:noFill/>
          <a:ln w="9525" algn="ctr">
            <a:noFill/>
            <a:miter lim="800000"/>
            <a:headEnd/>
            <a:tailEnd/>
          </a:ln>
          <a:effectLst/>
        </p:spPr>
        <p:txBody>
          <a:bodyPr wrap="none">
            <a:spAutoFit/>
          </a:bodyPr>
          <a:lstStyle/>
          <a:p>
            <a:r>
              <a:rPr lang="en-US" sz="2000" i="1" dirty="0" err="1">
                <a:solidFill>
                  <a:srgbClr val="006600"/>
                </a:solidFill>
                <a:latin typeface="Times New Roman" pitchFamily="18" charset="0"/>
              </a:rPr>
              <a:t>G</a:t>
            </a:r>
            <a:r>
              <a:rPr lang="en-US" sz="2000" i="1" baseline="-25000" dirty="0" err="1">
                <a:solidFill>
                  <a:srgbClr val="006600"/>
                </a:solidFill>
                <a:effectLst>
                  <a:outerShdw blurRad="38100" dist="38100" dir="2700000" algn="tl">
                    <a:srgbClr val="C0C0C0"/>
                  </a:outerShdw>
                </a:effectLst>
                <a:latin typeface="Times New Roman" pitchFamily="18" charset="0"/>
              </a:rPr>
              <a:t>a</a:t>
            </a:r>
            <a:r>
              <a:rPr lang="en-US" sz="2000" baseline="30000" dirty="0" err="1">
                <a:solidFill>
                  <a:srgbClr val="006600"/>
                </a:solidFill>
                <a:effectLst>
                  <a:outerShdw blurRad="38100" dist="38100" dir="2700000" algn="tl">
                    <a:srgbClr val="C0C0C0"/>
                  </a:outerShdw>
                </a:effectLst>
                <a:latin typeface="Symbol" pitchFamily="18" charset="2"/>
              </a:rPr>
              <a:t>m</a:t>
            </a:r>
            <a:r>
              <a:rPr lang="en-US" sz="2000" dirty="0">
                <a:solidFill>
                  <a:srgbClr val="006600"/>
                </a:solidFill>
                <a:effectLst>
                  <a:outerShdw blurRad="38100" dist="38100" dir="2700000" algn="tl">
                    <a:srgbClr val="C0C0C0"/>
                  </a:outerShdw>
                </a:effectLst>
              </a:rPr>
              <a:t>  :</a:t>
            </a:r>
            <a:r>
              <a:rPr lang="en-US" sz="2000" dirty="0">
                <a:effectLst>
                  <a:outerShdw blurRad="38100" dist="38100" dir="2700000" algn="tl">
                    <a:srgbClr val="C0C0C0"/>
                  </a:outerShdw>
                </a:effectLst>
              </a:rPr>
              <a:t> </a:t>
            </a:r>
            <a:r>
              <a:rPr lang="en-US" sz="2000" dirty="0"/>
              <a:t>8 gluons</a:t>
            </a:r>
          </a:p>
          <a:p>
            <a:r>
              <a:rPr lang="en-US" sz="2000" i="1" dirty="0" err="1">
                <a:solidFill>
                  <a:srgbClr val="000099"/>
                </a:solidFill>
                <a:latin typeface="Times New Roman" pitchFamily="18" charset="0"/>
              </a:rPr>
              <a:t>W</a:t>
            </a:r>
            <a:r>
              <a:rPr lang="en-US" sz="2000" i="1" baseline="-25000" dirty="0" err="1">
                <a:solidFill>
                  <a:srgbClr val="000099"/>
                </a:solidFill>
                <a:latin typeface="Times New Roman" pitchFamily="18" charset="0"/>
              </a:rPr>
              <a:t>b</a:t>
            </a:r>
            <a:r>
              <a:rPr lang="en-US" sz="2000" baseline="30000" dirty="0" err="1">
                <a:solidFill>
                  <a:srgbClr val="000099"/>
                </a:solidFill>
                <a:latin typeface="Symbol" pitchFamily="18" charset="2"/>
              </a:rPr>
              <a:t>m</a:t>
            </a:r>
            <a:r>
              <a:rPr lang="en-US" sz="2000" baseline="30000" dirty="0">
                <a:solidFill>
                  <a:srgbClr val="006600"/>
                </a:solidFill>
                <a:latin typeface="Symbol" pitchFamily="18" charset="2"/>
              </a:rPr>
              <a:t> </a:t>
            </a:r>
            <a:r>
              <a:rPr lang="en-US" sz="2000" dirty="0">
                <a:solidFill>
                  <a:srgbClr val="006600"/>
                </a:solidFill>
                <a:latin typeface="Symbol" pitchFamily="18" charset="2"/>
              </a:rPr>
              <a:t> </a:t>
            </a:r>
            <a:r>
              <a:rPr lang="en-US" sz="2000" dirty="0"/>
              <a:t>: weak bosons: </a:t>
            </a:r>
            <a:r>
              <a:rPr lang="en-US" sz="2000" dirty="0">
                <a:latin typeface="Times New Roman" pitchFamily="18" charset="0"/>
              </a:rPr>
              <a:t>W</a:t>
            </a:r>
            <a:r>
              <a:rPr lang="en-US" sz="2000" baseline="-25000" dirty="0">
                <a:latin typeface="Times New Roman" pitchFamily="18" charset="0"/>
              </a:rPr>
              <a:t>1</a:t>
            </a:r>
            <a:r>
              <a:rPr lang="en-US" sz="2000" dirty="0">
                <a:latin typeface="Times New Roman" pitchFamily="18" charset="0"/>
              </a:rPr>
              <a:t>, W</a:t>
            </a:r>
            <a:r>
              <a:rPr lang="en-US" sz="2000" baseline="-25000" dirty="0">
                <a:latin typeface="Times New Roman" pitchFamily="18" charset="0"/>
              </a:rPr>
              <a:t>2</a:t>
            </a:r>
            <a:r>
              <a:rPr lang="en-US" sz="2000" dirty="0">
                <a:latin typeface="Times New Roman" pitchFamily="18" charset="0"/>
              </a:rPr>
              <a:t>, W</a:t>
            </a:r>
            <a:r>
              <a:rPr lang="en-US" sz="2000" baseline="-25000" dirty="0">
                <a:latin typeface="Times New Roman" pitchFamily="18" charset="0"/>
              </a:rPr>
              <a:t>3</a:t>
            </a:r>
          </a:p>
          <a:p>
            <a:r>
              <a:rPr lang="en-US" sz="2000" i="1" dirty="0" err="1">
                <a:solidFill>
                  <a:srgbClr val="993300"/>
                </a:solidFill>
                <a:effectLst>
                  <a:outerShdw blurRad="38100" dist="38100" dir="2700000" algn="tl">
                    <a:srgbClr val="C0C0C0"/>
                  </a:outerShdw>
                </a:effectLst>
                <a:latin typeface="Times New Roman" pitchFamily="18" charset="0"/>
              </a:rPr>
              <a:t>B</a:t>
            </a:r>
            <a:r>
              <a:rPr lang="en-US" sz="2000" baseline="30000" dirty="0" err="1">
                <a:solidFill>
                  <a:srgbClr val="993300"/>
                </a:solidFill>
                <a:effectLst>
                  <a:outerShdw blurRad="38100" dist="38100" dir="2700000" algn="tl">
                    <a:srgbClr val="C0C0C0"/>
                  </a:outerShdw>
                </a:effectLst>
                <a:latin typeface="Symbol" pitchFamily="18" charset="2"/>
              </a:rPr>
              <a:t>m</a:t>
            </a:r>
            <a:r>
              <a:rPr lang="en-US" sz="2000" baseline="30000" dirty="0">
                <a:solidFill>
                  <a:srgbClr val="006600"/>
                </a:solidFill>
                <a:effectLst>
                  <a:outerShdw blurRad="38100" dist="38100" dir="2700000" algn="tl">
                    <a:srgbClr val="C0C0C0"/>
                  </a:outerShdw>
                </a:effectLst>
                <a:latin typeface="Symbol" pitchFamily="18" charset="2"/>
              </a:rPr>
              <a:t>      </a:t>
            </a:r>
            <a:r>
              <a:rPr lang="en-US" sz="2000" dirty="0">
                <a:effectLst>
                  <a:outerShdw blurRad="38100" dist="38100" dir="2700000" algn="tl">
                    <a:srgbClr val="C0C0C0"/>
                  </a:outerShdw>
                </a:effectLst>
              </a:rPr>
              <a:t>: </a:t>
            </a:r>
            <a:r>
              <a:rPr lang="en-US" sz="2000" dirty="0"/>
              <a:t>hypercharge</a:t>
            </a:r>
            <a:r>
              <a:rPr lang="en-US" sz="2000" dirty="0">
                <a:effectLst>
                  <a:outerShdw blurRad="38100" dist="38100" dir="2700000" algn="tl">
                    <a:srgbClr val="C0C0C0"/>
                  </a:outerShdw>
                </a:effectLst>
              </a:rPr>
              <a:t> </a:t>
            </a:r>
            <a:r>
              <a:rPr lang="en-US" sz="2000" dirty="0"/>
              <a:t>boson</a:t>
            </a:r>
          </a:p>
        </p:txBody>
      </p:sp>
      <p:sp>
        <p:nvSpPr>
          <p:cNvPr id="555020" name="Text Box 12"/>
          <p:cNvSpPr txBox="1">
            <a:spLocks noChangeArrowheads="1"/>
          </p:cNvSpPr>
          <p:nvPr/>
        </p:nvSpPr>
        <p:spPr bwMode="auto">
          <a:xfrm>
            <a:off x="2209800" y="5181601"/>
            <a:ext cx="5493042" cy="1015663"/>
          </a:xfrm>
          <a:prstGeom prst="rect">
            <a:avLst/>
          </a:prstGeom>
          <a:noFill/>
          <a:ln w="9525" algn="ctr">
            <a:noFill/>
            <a:miter lim="800000"/>
            <a:headEnd/>
            <a:tailEnd/>
          </a:ln>
          <a:effectLst/>
        </p:spPr>
        <p:txBody>
          <a:bodyPr wrap="square">
            <a:spAutoFit/>
          </a:bodyPr>
          <a:lstStyle/>
          <a:p>
            <a:r>
              <a:rPr lang="en-US" sz="2000" i="1" dirty="0">
                <a:solidFill>
                  <a:srgbClr val="006600"/>
                </a:solidFill>
                <a:latin typeface="Times New Roman" pitchFamily="18" charset="0"/>
              </a:rPr>
              <a:t>L</a:t>
            </a:r>
            <a:r>
              <a:rPr lang="en-US" sz="2000" i="1" baseline="-25000" dirty="0">
                <a:solidFill>
                  <a:srgbClr val="006600"/>
                </a:solidFill>
                <a:latin typeface="Times New Roman" pitchFamily="18" charset="0"/>
              </a:rPr>
              <a:t>a</a:t>
            </a:r>
            <a:r>
              <a:rPr lang="en-US" sz="2000" dirty="0"/>
              <a:t> : Gell-Mann matrices:      </a:t>
            </a:r>
            <a:r>
              <a:rPr lang="en-US" sz="2000" dirty="0">
                <a:cs typeface="Arial" pitchFamily="34" charset="0"/>
              </a:rPr>
              <a:t>½ </a:t>
            </a:r>
            <a:r>
              <a:rPr lang="en-US" sz="2000" dirty="0">
                <a:latin typeface="Symbol" pitchFamily="18" charset="2"/>
                <a:cs typeface="Arial" pitchFamily="34" charset="0"/>
              </a:rPr>
              <a:t>l</a:t>
            </a:r>
            <a:r>
              <a:rPr lang="en-US" sz="2000" i="1" baseline="-25000" dirty="0">
                <a:latin typeface="Times New Roman" pitchFamily="18" charset="0"/>
                <a:cs typeface="Arial" pitchFamily="34" charset="0"/>
              </a:rPr>
              <a:t>a</a:t>
            </a:r>
            <a:r>
              <a:rPr lang="en-US" sz="2000" baseline="-25000" dirty="0">
                <a:latin typeface="Times New Roman" pitchFamily="18" charset="0"/>
                <a:cs typeface="Arial" pitchFamily="34" charset="0"/>
              </a:rPr>
              <a:t>          </a:t>
            </a:r>
            <a:r>
              <a:rPr lang="en-US" sz="2000" dirty="0">
                <a:cs typeface="Arial" pitchFamily="34" charset="0"/>
              </a:rPr>
              <a:t>(3x3)      SU(3)</a:t>
            </a:r>
            <a:r>
              <a:rPr lang="en-US" sz="2000" baseline="-25000" dirty="0">
                <a:cs typeface="Arial" pitchFamily="34" charset="0"/>
              </a:rPr>
              <a:t>C</a:t>
            </a:r>
          </a:p>
          <a:p>
            <a:r>
              <a:rPr lang="en-US" sz="2000" i="1" dirty="0">
                <a:solidFill>
                  <a:srgbClr val="000099"/>
                </a:solidFill>
                <a:latin typeface="Times New Roman" pitchFamily="18" charset="0"/>
              </a:rPr>
              <a:t>T</a:t>
            </a:r>
            <a:r>
              <a:rPr lang="en-US" sz="2000" i="1" baseline="-25000" dirty="0">
                <a:solidFill>
                  <a:srgbClr val="000099"/>
                </a:solidFill>
                <a:latin typeface="Times New Roman" pitchFamily="18" charset="0"/>
              </a:rPr>
              <a:t>b </a:t>
            </a:r>
            <a:r>
              <a:rPr lang="en-US" sz="2000" dirty="0"/>
              <a:t>: Pauli Matrices:               </a:t>
            </a:r>
            <a:r>
              <a:rPr lang="en-US" sz="2000" dirty="0" smtClean="0"/>
              <a:t> ½ </a:t>
            </a:r>
            <a:r>
              <a:rPr lang="en-US" sz="2000" dirty="0" err="1">
                <a:latin typeface="Symbol" pitchFamily="18" charset="2"/>
              </a:rPr>
              <a:t>t</a:t>
            </a:r>
            <a:r>
              <a:rPr lang="en-US" sz="2000" i="1" baseline="-25000" dirty="0" err="1">
                <a:latin typeface="Times New Roman" pitchFamily="18" charset="0"/>
              </a:rPr>
              <a:t>b</a:t>
            </a:r>
            <a:r>
              <a:rPr lang="en-US" sz="2000" dirty="0"/>
              <a:t>      </a:t>
            </a:r>
            <a:r>
              <a:rPr lang="en-US" sz="2000" dirty="0" smtClean="0"/>
              <a:t>  </a:t>
            </a:r>
            <a:r>
              <a:rPr lang="en-US" sz="2000" dirty="0"/>
              <a:t>(2x2)    </a:t>
            </a:r>
            <a:r>
              <a:rPr lang="en-US" sz="2000" dirty="0" smtClean="0"/>
              <a:t>  </a:t>
            </a:r>
            <a:r>
              <a:rPr lang="en-US" sz="2000" dirty="0"/>
              <a:t>SU(2)</a:t>
            </a:r>
            <a:r>
              <a:rPr lang="en-US" sz="2000" baseline="-25000" dirty="0"/>
              <a:t>L</a:t>
            </a:r>
          </a:p>
          <a:p>
            <a:r>
              <a:rPr lang="en-US" sz="2000" i="1" dirty="0">
                <a:solidFill>
                  <a:srgbClr val="993300"/>
                </a:solidFill>
                <a:latin typeface="Times New Roman" pitchFamily="18" charset="0"/>
              </a:rPr>
              <a:t>Y  </a:t>
            </a:r>
            <a:r>
              <a:rPr lang="en-US" sz="2000" dirty="0"/>
              <a:t>: Hypercharge:                                        </a:t>
            </a:r>
            <a:r>
              <a:rPr lang="en-US" sz="2000" dirty="0" smtClean="0"/>
              <a:t>         U(1)</a:t>
            </a:r>
            <a:r>
              <a:rPr lang="en-US" sz="2000" baseline="-25000" dirty="0" smtClean="0"/>
              <a:t>Y</a:t>
            </a:r>
            <a:endParaRPr lang="en-US" sz="2000" baseline="-25000" dirty="0"/>
          </a:p>
        </p:txBody>
      </p:sp>
      <p:sp>
        <p:nvSpPr>
          <p:cNvPr id="555021" name="Rectangle 13"/>
          <p:cNvSpPr>
            <a:spLocks noGrp="1" noChangeArrowheads="1"/>
          </p:cNvSpPr>
          <p:nvPr>
            <p:ph type="title"/>
          </p:nvPr>
        </p:nvSpPr>
        <p:spPr>
          <a:xfrm>
            <a:off x="0" y="0"/>
            <a:ext cx="9144000" cy="785794"/>
          </a:xfrm>
        </p:spPr>
        <p:txBody>
          <a:bodyPr/>
          <a:lstStyle/>
          <a:p>
            <a:r>
              <a:rPr lang="en-US"/>
              <a:t>                                         :The Kinetic Part</a:t>
            </a:r>
          </a:p>
        </p:txBody>
      </p:sp>
      <p:graphicFrame>
        <p:nvGraphicFramePr>
          <p:cNvPr id="555022" name="Object 14"/>
          <p:cNvGraphicFramePr>
            <a:graphicFrameLocks noChangeAspect="1"/>
          </p:cNvGraphicFramePr>
          <p:nvPr>
            <p:ph sz="half" idx="1"/>
          </p:nvPr>
        </p:nvGraphicFramePr>
        <p:xfrm>
          <a:off x="228600" y="76200"/>
          <a:ext cx="4876800" cy="633413"/>
        </p:xfrm>
        <a:graphic>
          <a:graphicData uri="http://schemas.openxmlformats.org/presentationml/2006/ole">
            <p:oleObj spid="_x0000_s123909" name="Equation" r:id="rId7" imgW="1854000" imgH="241200" progId="Equation.DSMT4">
              <p:embed/>
            </p:oleObj>
          </a:graphicData>
        </a:graphic>
      </p:graphicFrame>
      <p:sp>
        <p:nvSpPr>
          <p:cNvPr id="555023" name="Text Box 15"/>
          <p:cNvSpPr txBox="1">
            <a:spLocks noChangeArrowheads="1"/>
          </p:cNvSpPr>
          <p:nvPr/>
        </p:nvSpPr>
        <p:spPr bwMode="auto">
          <a:xfrm>
            <a:off x="1508125" y="6357958"/>
            <a:ext cx="6759158" cy="400110"/>
          </a:xfrm>
          <a:prstGeom prst="rect">
            <a:avLst/>
          </a:prstGeom>
          <a:noFill/>
          <a:ln w="9525" algn="ctr">
            <a:noFill/>
            <a:miter lim="800000"/>
            <a:headEnd/>
            <a:tailEnd/>
          </a:ln>
          <a:effectLst/>
        </p:spPr>
        <p:txBody>
          <a:bodyPr wrap="none">
            <a:spAutoFit/>
          </a:bodyPr>
          <a:lstStyle/>
          <a:p>
            <a:r>
              <a:rPr lang="en-US" sz="2000" dirty="0"/>
              <a:t>For the remainder we only consider Electroweak: SU(2)</a:t>
            </a:r>
            <a:r>
              <a:rPr lang="en-US" sz="2000" baseline="-25000" dirty="0"/>
              <a:t>L</a:t>
            </a:r>
            <a:r>
              <a:rPr lang="en-US" sz="2000" dirty="0"/>
              <a:t> x U(1)</a:t>
            </a:r>
            <a:r>
              <a:rPr lang="en-US" sz="2000" baseline="-25000" dirty="0"/>
              <a:t>Y</a:t>
            </a:r>
          </a:p>
        </p:txBody>
      </p:sp>
      <p:graphicFrame>
        <p:nvGraphicFramePr>
          <p:cNvPr id="555024" name="Object 16"/>
          <p:cNvGraphicFramePr>
            <a:graphicFrameLocks noChangeAspect="1"/>
          </p:cNvGraphicFramePr>
          <p:nvPr>
            <p:ph sz="half" idx="4294967295"/>
          </p:nvPr>
        </p:nvGraphicFramePr>
        <p:xfrm>
          <a:off x="2714612" y="2092035"/>
          <a:ext cx="2286016" cy="336833"/>
        </p:xfrm>
        <a:graphic>
          <a:graphicData uri="http://schemas.openxmlformats.org/presentationml/2006/ole">
            <p:oleObj spid="_x0000_s123910" name="Equation" r:id="rId8" imgW="1549080" imgH="2286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5"/>
          <p:cNvSpPr>
            <a:spLocks noGrp="1"/>
          </p:cNvSpPr>
          <p:nvPr>
            <p:ph type="dt" sz="half" idx="10"/>
          </p:nvPr>
        </p:nvSpPr>
        <p:spPr/>
        <p:txBody>
          <a:bodyPr/>
          <a:lstStyle/>
          <a:p>
            <a:r>
              <a:rPr lang="en-US"/>
              <a:t>Sept 28-29, 2005</a:t>
            </a:r>
          </a:p>
        </p:txBody>
      </p:sp>
      <p:sp>
        <p:nvSpPr>
          <p:cNvPr id="26" name="Slide Number Placeholder 7"/>
          <p:cNvSpPr>
            <a:spLocks noGrp="1"/>
          </p:cNvSpPr>
          <p:nvPr>
            <p:ph type="sldNum" sz="quarter" idx="12"/>
          </p:nvPr>
        </p:nvSpPr>
        <p:spPr/>
        <p:txBody>
          <a:bodyPr/>
          <a:lstStyle/>
          <a:p>
            <a:fld id="{7863D952-BECD-4A0B-94F2-82611911F08F}" type="slidenum">
              <a:rPr lang="en-US"/>
              <a:pPr/>
              <a:t>8</a:t>
            </a:fld>
            <a:endParaRPr lang="en-US"/>
          </a:p>
        </p:txBody>
      </p:sp>
      <p:sp>
        <p:nvSpPr>
          <p:cNvPr id="435208" name="Text Box 8"/>
          <p:cNvSpPr txBox="1">
            <a:spLocks noChangeArrowheads="1"/>
          </p:cNvSpPr>
          <p:nvPr/>
        </p:nvSpPr>
        <p:spPr bwMode="auto">
          <a:xfrm>
            <a:off x="685800" y="3733800"/>
            <a:ext cx="4572000" cy="336550"/>
          </a:xfrm>
          <a:prstGeom prst="rect">
            <a:avLst/>
          </a:prstGeom>
          <a:noFill/>
          <a:ln w="9525" algn="ctr">
            <a:noFill/>
            <a:miter lim="800000"/>
            <a:headEnd/>
            <a:tailEnd/>
          </a:ln>
          <a:effectLst/>
        </p:spPr>
        <p:txBody>
          <a:bodyPr wrap="none">
            <a:spAutoFit/>
          </a:bodyPr>
          <a:lstStyle/>
          <a:p>
            <a:r>
              <a:rPr lang="en-US"/>
              <a:t>   and similarly for all other terms (</a:t>
            </a:r>
            <a:r>
              <a:rPr lang="en-US" i="1">
                <a:latin typeface="Times New Roman" pitchFamily="18" charset="0"/>
              </a:rPr>
              <a:t>u</a:t>
            </a:r>
            <a:r>
              <a:rPr lang="en-US" i="1" baseline="-25000">
                <a:latin typeface="Times New Roman" pitchFamily="18" charset="0"/>
              </a:rPr>
              <a:t>Ri</a:t>
            </a:r>
            <a:r>
              <a:rPr lang="en-US" i="1" baseline="30000">
                <a:latin typeface="Times New Roman" pitchFamily="18" charset="0"/>
              </a:rPr>
              <a:t>I</a:t>
            </a:r>
            <a:r>
              <a:rPr lang="en-US" i="1">
                <a:latin typeface="Times New Roman" pitchFamily="18" charset="0"/>
              </a:rPr>
              <a:t>,d</a:t>
            </a:r>
            <a:r>
              <a:rPr lang="en-US" i="1" baseline="-25000">
                <a:latin typeface="Times New Roman" pitchFamily="18" charset="0"/>
              </a:rPr>
              <a:t>Ri</a:t>
            </a:r>
            <a:r>
              <a:rPr lang="en-US" i="1" baseline="30000">
                <a:latin typeface="Times New Roman" pitchFamily="18" charset="0"/>
              </a:rPr>
              <a:t>I</a:t>
            </a:r>
            <a:r>
              <a:rPr lang="en-US" i="1">
                <a:latin typeface="Times New Roman" pitchFamily="18" charset="0"/>
              </a:rPr>
              <a:t>,L</a:t>
            </a:r>
            <a:r>
              <a:rPr lang="en-US" i="1" baseline="-25000">
                <a:latin typeface="Times New Roman" pitchFamily="18" charset="0"/>
              </a:rPr>
              <a:t>Li</a:t>
            </a:r>
            <a:r>
              <a:rPr lang="en-US" i="1" baseline="30000">
                <a:latin typeface="Times New Roman" pitchFamily="18" charset="0"/>
              </a:rPr>
              <a:t>I</a:t>
            </a:r>
            <a:r>
              <a:rPr lang="en-US" i="1">
                <a:latin typeface="Times New Roman" pitchFamily="18" charset="0"/>
              </a:rPr>
              <a:t>,l</a:t>
            </a:r>
            <a:r>
              <a:rPr lang="en-US" i="1" baseline="-25000">
                <a:latin typeface="Times New Roman" pitchFamily="18" charset="0"/>
              </a:rPr>
              <a:t>Ri</a:t>
            </a:r>
            <a:r>
              <a:rPr lang="en-US" i="1" baseline="30000">
                <a:latin typeface="Times New Roman" pitchFamily="18" charset="0"/>
              </a:rPr>
              <a:t>I</a:t>
            </a:r>
            <a:r>
              <a:rPr lang="en-US"/>
              <a:t>).</a:t>
            </a:r>
          </a:p>
        </p:txBody>
      </p:sp>
      <p:sp>
        <p:nvSpPr>
          <p:cNvPr id="435202" name="Rectangle 2"/>
          <p:cNvSpPr>
            <a:spLocks noGrp="1" noChangeArrowheads="1"/>
          </p:cNvSpPr>
          <p:nvPr>
            <p:ph type="title"/>
          </p:nvPr>
        </p:nvSpPr>
        <p:spPr/>
        <p:txBody>
          <a:bodyPr/>
          <a:lstStyle/>
          <a:p>
            <a:r>
              <a:rPr lang="en-US"/>
              <a:t>                                       : The Kinetic Part</a:t>
            </a:r>
          </a:p>
        </p:txBody>
      </p:sp>
      <p:graphicFrame>
        <p:nvGraphicFramePr>
          <p:cNvPr id="435203" name="Object 3"/>
          <p:cNvGraphicFramePr>
            <a:graphicFrameLocks noChangeAspect="1"/>
          </p:cNvGraphicFramePr>
          <p:nvPr>
            <p:ph sz="half" idx="1"/>
          </p:nvPr>
        </p:nvGraphicFramePr>
        <p:xfrm>
          <a:off x="152400" y="68263"/>
          <a:ext cx="4953000" cy="644525"/>
        </p:xfrm>
        <a:graphic>
          <a:graphicData uri="http://schemas.openxmlformats.org/presentationml/2006/ole">
            <p:oleObj spid="_x0000_s124930" name="Equation" r:id="rId4" imgW="1854000" imgH="241200" progId="Equation.DSMT4">
              <p:embed/>
            </p:oleObj>
          </a:graphicData>
        </a:graphic>
      </p:graphicFrame>
      <p:graphicFrame>
        <p:nvGraphicFramePr>
          <p:cNvPr id="435210" name="Object 10"/>
          <p:cNvGraphicFramePr>
            <a:graphicFrameLocks noChangeAspect="1"/>
          </p:cNvGraphicFramePr>
          <p:nvPr>
            <p:ph sz="quarter" idx="2"/>
          </p:nvPr>
        </p:nvGraphicFramePr>
        <p:xfrm>
          <a:off x="304800" y="4522788"/>
          <a:ext cx="8686800" cy="1393825"/>
        </p:xfrm>
        <a:graphic>
          <a:graphicData uri="http://schemas.openxmlformats.org/presentationml/2006/ole">
            <p:oleObj spid="_x0000_s124931" name="Equation" r:id="rId5" imgW="5854680" imgH="939600" progId="Equation.DSMT4">
              <p:embed/>
            </p:oleObj>
          </a:graphicData>
        </a:graphic>
      </p:graphicFrame>
      <p:sp>
        <p:nvSpPr>
          <p:cNvPr id="435204" name="Text Box 4"/>
          <p:cNvSpPr txBox="1">
            <a:spLocks noChangeArrowheads="1"/>
          </p:cNvSpPr>
          <p:nvPr/>
        </p:nvSpPr>
        <p:spPr bwMode="auto">
          <a:xfrm>
            <a:off x="6000760" y="838200"/>
            <a:ext cx="3124200" cy="954107"/>
          </a:xfrm>
          <a:prstGeom prst="rect">
            <a:avLst/>
          </a:prstGeom>
          <a:solidFill>
            <a:srgbClr val="CCFFFF"/>
          </a:solidFill>
          <a:ln w="9525" algn="ctr">
            <a:solidFill>
              <a:schemeClr val="accent2"/>
            </a:solidFill>
            <a:miter lim="800000"/>
            <a:headEnd/>
            <a:tailEnd/>
          </a:ln>
          <a:effectLst/>
        </p:spPr>
        <p:txBody>
          <a:bodyPr wrap="square">
            <a:spAutoFit/>
          </a:bodyPr>
          <a:lstStyle/>
          <a:p>
            <a:r>
              <a:rPr lang="en-US" sz="1400" u="sng" dirty="0">
                <a:solidFill>
                  <a:schemeClr val="accent2"/>
                </a:solidFill>
              </a:rPr>
              <a:t>Exercise:</a:t>
            </a:r>
          </a:p>
          <a:p>
            <a:r>
              <a:rPr lang="en-US" sz="1400" dirty="0">
                <a:solidFill>
                  <a:schemeClr val="accent2"/>
                </a:solidFill>
              </a:rPr>
              <a:t>Show that this </a:t>
            </a:r>
            <a:r>
              <a:rPr lang="en-US" sz="1400" dirty="0" err="1">
                <a:solidFill>
                  <a:schemeClr val="accent2"/>
                </a:solidFill>
              </a:rPr>
              <a:t>Lagrangian</a:t>
            </a:r>
            <a:r>
              <a:rPr lang="en-US" sz="1400" dirty="0">
                <a:solidFill>
                  <a:schemeClr val="accent2"/>
                </a:solidFill>
              </a:rPr>
              <a:t> formally violates  both P and C</a:t>
            </a:r>
          </a:p>
          <a:p>
            <a:r>
              <a:rPr lang="en-US" sz="1400" dirty="0">
                <a:solidFill>
                  <a:schemeClr val="accent2"/>
                </a:solidFill>
              </a:rPr>
              <a:t>Show that this </a:t>
            </a:r>
            <a:r>
              <a:rPr lang="en-US" sz="1400" dirty="0" err="1">
                <a:solidFill>
                  <a:schemeClr val="accent2"/>
                </a:solidFill>
              </a:rPr>
              <a:t>Lagrangian</a:t>
            </a:r>
            <a:r>
              <a:rPr lang="en-US" sz="1400" dirty="0">
                <a:solidFill>
                  <a:schemeClr val="accent2"/>
                </a:solidFill>
              </a:rPr>
              <a:t> conserves CP</a:t>
            </a:r>
          </a:p>
        </p:txBody>
      </p:sp>
      <p:graphicFrame>
        <p:nvGraphicFramePr>
          <p:cNvPr id="435205" name="Object 5"/>
          <p:cNvGraphicFramePr>
            <a:graphicFrameLocks noChangeAspect="1"/>
          </p:cNvGraphicFramePr>
          <p:nvPr/>
        </p:nvGraphicFramePr>
        <p:xfrm>
          <a:off x="357158" y="914400"/>
          <a:ext cx="5562600" cy="1012825"/>
        </p:xfrm>
        <a:graphic>
          <a:graphicData uri="http://schemas.openxmlformats.org/presentationml/2006/ole">
            <p:oleObj spid="_x0000_s124932" name="Equation" r:id="rId6" imgW="2793960" imgH="507960" progId="Equation.DSMT4">
              <p:embed/>
            </p:oleObj>
          </a:graphicData>
        </a:graphic>
      </p:graphicFrame>
      <p:sp>
        <p:nvSpPr>
          <p:cNvPr id="435206" name="Text Box 6"/>
          <p:cNvSpPr txBox="1">
            <a:spLocks noChangeArrowheads="1"/>
          </p:cNvSpPr>
          <p:nvPr/>
        </p:nvSpPr>
        <p:spPr bwMode="auto">
          <a:xfrm>
            <a:off x="381000" y="2057400"/>
            <a:ext cx="3819525" cy="336550"/>
          </a:xfrm>
          <a:prstGeom prst="rect">
            <a:avLst/>
          </a:prstGeom>
          <a:noFill/>
          <a:ln w="9525" algn="ctr">
            <a:noFill/>
            <a:miter lim="800000"/>
            <a:headEnd/>
            <a:tailEnd/>
          </a:ln>
          <a:effectLst/>
        </p:spPr>
        <p:txBody>
          <a:bodyPr wrap="none">
            <a:spAutoFit/>
          </a:bodyPr>
          <a:lstStyle/>
          <a:p>
            <a:r>
              <a:rPr lang="en-US" dirty="0"/>
              <a:t>For example the term with </a:t>
            </a:r>
            <a:r>
              <a:rPr lang="en-US" i="1" dirty="0" err="1">
                <a:latin typeface="Times New Roman" pitchFamily="18" charset="0"/>
              </a:rPr>
              <a:t>Q</a:t>
            </a:r>
            <a:r>
              <a:rPr lang="en-US" i="1" baseline="-25000" dirty="0" err="1">
                <a:latin typeface="Times New Roman" pitchFamily="18" charset="0"/>
              </a:rPr>
              <a:t>Li</a:t>
            </a:r>
            <a:r>
              <a:rPr lang="en-US" i="1" baseline="30000" dirty="0" err="1">
                <a:latin typeface="Times New Roman" pitchFamily="18" charset="0"/>
              </a:rPr>
              <a:t>I</a:t>
            </a:r>
            <a:r>
              <a:rPr lang="en-US" baseline="30000" dirty="0"/>
              <a:t> </a:t>
            </a:r>
            <a:r>
              <a:rPr lang="en-US" dirty="0"/>
              <a:t>becomes:</a:t>
            </a:r>
          </a:p>
        </p:txBody>
      </p:sp>
      <p:graphicFrame>
        <p:nvGraphicFramePr>
          <p:cNvPr id="435207" name="Object 7"/>
          <p:cNvGraphicFramePr>
            <a:graphicFrameLocks noChangeAspect="1"/>
          </p:cNvGraphicFramePr>
          <p:nvPr/>
        </p:nvGraphicFramePr>
        <p:xfrm>
          <a:off x="533400" y="2514600"/>
          <a:ext cx="6781800" cy="1189038"/>
        </p:xfrm>
        <a:graphic>
          <a:graphicData uri="http://schemas.openxmlformats.org/presentationml/2006/ole">
            <p:oleObj spid="_x0000_s124933" name="Equation" r:id="rId7" imgW="3911400" imgH="685800" progId="Equation.DSMT4">
              <p:embed/>
            </p:oleObj>
          </a:graphicData>
        </a:graphic>
      </p:graphicFrame>
      <p:sp>
        <p:nvSpPr>
          <p:cNvPr id="435209" name="Text Box 9"/>
          <p:cNvSpPr txBox="1">
            <a:spLocks noChangeArrowheads="1"/>
          </p:cNvSpPr>
          <p:nvPr/>
        </p:nvSpPr>
        <p:spPr bwMode="auto">
          <a:xfrm>
            <a:off x="381000" y="4191000"/>
            <a:ext cx="4221163" cy="336550"/>
          </a:xfrm>
          <a:prstGeom prst="rect">
            <a:avLst/>
          </a:prstGeom>
          <a:noFill/>
          <a:ln w="9525" algn="ctr">
            <a:noFill/>
            <a:miter lim="800000"/>
            <a:headEnd/>
            <a:tailEnd/>
          </a:ln>
          <a:effectLst/>
        </p:spPr>
        <p:txBody>
          <a:bodyPr wrap="none">
            <a:spAutoFit/>
          </a:bodyPr>
          <a:lstStyle/>
          <a:p>
            <a:r>
              <a:rPr lang="en-US"/>
              <a:t>Writing out only the weak part for the quarks:</a:t>
            </a:r>
          </a:p>
        </p:txBody>
      </p:sp>
      <p:grpSp>
        <p:nvGrpSpPr>
          <p:cNvPr id="2" name="Group 11"/>
          <p:cNvGrpSpPr>
            <a:grpSpLocks/>
          </p:cNvGrpSpPr>
          <p:nvPr/>
        </p:nvGrpSpPr>
        <p:grpSpPr bwMode="auto">
          <a:xfrm>
            <a:off x="1000100" y="5881688"/>
            <a:ext cx="2216949" cy="976312"/>
            <a:chOff x="1008" y="1440"/>
            <a:chExt cx="2363" cy="1230"/>
          </a:xfrm>
        </p:grpSpPr>
        <p:sp>
          <p:nvSpPr>
            <p:cNvPr id="435212" name="Line 12"/>
            <p:cNvSpPr>
              <a:spLocks noChangeShapeType="1"/>
            </p:cNvSpPr>
            <p:nvPr/>
          </p:nvSpPr>
          <p:spPr bwMode="auto">
            <a:xfrm>
              <a:off x="1296" y="1440"/>
              <a:ext cx="720" cy="528"/>
            </a:xfrm>
            <a:prstGeom prst="line">
              <a:avLst/>
            </a:prstGeom>
            <a:noFill/>
            <a:ln w="9525">
              <a:solidFill>
                <a:schemeClr val="tx1"/>
              </a:solidFill>
              <a:round/>
              <a:headEnd/>
              <a:tailEnd/>
            </a:ln>
            <a:effectLst/>
          </p:spPr>
          <p:txBody>
            <a:bodyPr>
              <a:spAutoFit/>
            </a:bodyPr>
            <a:lstStyle/>
            <a:p>
              <a:endParaRPr lang="nl-NL"/>
            </a:p>
          </p:txBody>
        </p:sp>
        <p:sp>
          <p:nvSpPr>
            <p:cNvPr id="435213" name="Line 13"/>
            <p:cNvSpPr>
              <a:spLocks noChangeShapeType="1"/>
            </p:cNvSpPr>
            <p:nvPr/>
          </p:nvSpPr>
          <p:spPr bwMode="auto">
            <a:xfrm flipH="1">
              <a:off x="1296" y="1968"/>
              <a:ext cx="720" cy="528"/>
            </a:xfrm>
            <a:prstGeom prst="line">
              <a:avLst/>
            </a:prstGeom>
            <a:noFill/>
            <a:ln w="9525">
              <a:solidFill>
                <a:schemeClr val="tx1"/>
              </a:solidFill>
              <a:round/>
              <a:headEnd/>
              <a:tailEnd/>
            </a:ln>
            <a:effectLst/>
          </p:spPr>
          <p:txBody>
            <a:bodyPr>
              <a:spAutoFit/>
            </a:bodyPr>
            <a:lstStyle/>
            <a:p>
              <a:endParaRPr lang="nl-NL"/>
            </a:p>
          </p:txBody>
        </p:sp>
        <p:sp>
          <p:nvSpPr>
            <p:cNvPr id="435214" name="Line 14"/>
            <p:cNvSpPr>
              <a:spLocks noChangeShapeType="1"/>
            </p:cNvSpPr>
            <p:nvPr/>
          </p:nvSpPr>
          <p:spPr bwMode="auto">
            <a:xfrm>
              <a:off x="2016" y="1968"/>
              <a:ext cx="1104" cy="0"/>
            </a:xfrm>
            <a:prstGeom prst="line">
              <a:avLst/>
            </a:prstGeom>
            <a:noFill/>
            <a:ln w="9525">
              <a:solidFill>
                <a:schemeClr val="tx1"/>
              </a:solidFill>
              <a:prstDash val="lgDash"/>
              <a:round/>
              <a:headEnd/>
              <a:tailEnd/>
            </a:ln>
            <a:effectLst/>
          </p:spPr>
          <p:txBody>
            <a:bodyPr wrap="none">
              <a:spAutoFit/>
            </a:bodyPr>
            <a:lstStyle/>
            <a:p>
              <a:endParaRPr lang="nl-NL"/>
            </a:p>
          </p:txBody>
        </p:sp>
        <p:sp>
          <p:nvSpPr>
            <p:cNvPr id="435215" name="AutoShape 15"/>
            <p:cNvSpPr>
              <a:spLocks noChangeArrowheads="1"/>
            </p:cNvSpPr>
            <p:nvPr/>
          </p:nvSpPr>
          <p:spPr bwMode="auto">
            <a:xfrm flipV="1">
              <a:off x="1968" y="1920"/>
              <a:ext cx="96" cy="96"/>
            </a:xfrm>
            <a:prstGeom prst="flowChartConnector">
              <a:avLst/>
            </a:prstGeom>
            <a:solidFill>
              <a:schemeClr val="tx1"/>
            </a:solidFill>
            <a:ln w="9525" algn="ctr">
              <a:solidFill>
                <a:schemeClr val="tx1"/>
              </a:solidFill>
              <a:round/>
              <a:headEnd/>
              <a:tailEnd/>
            </a:ln>
            <a:effectLst/>
          </p:spPr>
          <p:txBody>
            <a:bodyPr anchor="ctr">
              <a:spAutoFit/>
            </a:bodyPr>
            <a:lstStyle/>
            <a:p>
              <a:endParaRPr lang="nl-NL"/>
            </a:p>
          </p:txBody>
        </p:sp>
        <p:sp>
          <p:nvSpPr>
            <p:cNvPr id="435216" name="Text Box 16"/>
            <p:cNvSpPr txBox="1">
              <a:spLocks noChangeArrowheads="1"/>
            </p:cNvSpPr>
            <p:nvPr/>
          </p:nvSpPr>
          <p:spPr bwMode="auto">
            <a:xfrm>
              <a:off x="1008" y="1440"/>
              <a:ext cx="462" cy="462"/>
            </a:xfrm>
            <a:prstGeom prst="rect">
              <a:avLst/>
            </a:prstGeom>
            <a:noFill/>
            <a:ln w="9525" algn="ctr">
              <a:noFill/>
              <a:miter lim="800000"/>
              <a:headEnd/>
              <a:tailEnd/>
            </a:ln>
            <a:effectLst/>
          </p:spPr>
          <p:txBody>
            <a:bodyPr wrap="none">
              <a:spAutoFit/>
            </a:bodyPr>
            <a:lstStyle/>
            <a:p>
              <a:r>
                <a:rPr lang="en-US" sz="1800" i="1">
                  <a:latin typeface="Times New Roman" pitchFamily="18" charset="0"/>
                </a:rPr>
                <a:t>u</a:t>
              </a:r>
              <a:r>
                <a:rPr lang="en-US" sz="1800" i="1" baseline="-25000">
                  <a:latin typeface="Times New Roman" pitchFamily="18" charset="0"/>
                </a:rPr>
                <a:t>L</a:t>
              </a:r>
              <a:r>
                <a:rPr lang="en-US" sz="1800" i="1" baseline="30000">
                  <a:latin typeface="Times New Roman" pitchFamily="18" charset="0"/>
                </a:rPr>
                <a:t>I</a:t>
              </a:r>
            </a:p>
          </p:txBody>
        </p:sp>
        <p:sp>
          <p:nvSpPr>
            <p:cNvPr id="435217" name="Text Box 17"/>
            <p:cNvSpPr txBox="1">
              <a:spLocks noChangeArrowheads="1"/>
            </p:cNvSpPr>
            <p:nvPr/>
          </p:nvSpPr>
          <p:spPr bwMode="auto">
            <a:xfrm>
              <a:off x="1055" y="2208"/>
              <a:ext cx="462" cy="462"/>
            </a:xfrm>
            <a:prstGeom prst="rect">
              <a:avLst/>
            </a:prstGeom>
            <a:noFill/>
            <a:ln w="9525" algn="ctr">
              <a:noFill/>
              <a:miter lim="800000"/>
              <a:headEnd/>
              <a:tailEnd/>
            </a:ln>
            <a:effectLst/>
          </p:spPr>
          <p:txBody>
            <a:bodyPr wrap="none">
              <a:spAutoFit/>
            </a:bodyPr>
            <a:lstStyle/>
            <a:p>
              <a:r>
                <a:rPr lang="en-US" sz="1800" i="1">
                  <a:latin typeface="Times New Roman" pitchFamily="18" charset="0"/>
                </a:rPr>
                <a:t>d</a:t>
              </a:r>
              <a:r>
                <a:rPr lang="en-US" sz="1800" i="1" baseline="-25000">
                  <a:latin typeface="Times New Roman" pitchFamily="18" charset="0"/>
                </a:rPr>
                <a:t>L</a:t>
              </a:r>
              <a:r>
                <a:rPr lang="en-US" sz="1800" i="1" baseline="30000">
                  <a:latin typeface="Times New Roman" pitchFamily="18" charset="0"/>
                </a:rPr>
                <a:t>I</a:t>
              </a:r>
            </a:p>
          </p:txBody>
        </p:sp>
        <p:sp>
          <p:nvSpPr>
            <p:cNvPr id="435218" name="Text Box 18"/>
            <p:cNvSpPr txBox="1">
              <a:spLocks noChangeArrowheads="1"/>
            </p:cNvSpPr>
            <p:nvPr/>
          </p:nvSpPr>
          <p:spPr bwMode="auto">
            <a:xfrm>
              <a:off x="1910" y="1992"/>
              <a:ext cx="316" cy="384"/>
            </a:xfrm>
            <a:prstGeom prst="rect">
              <a:avLst/>
            </a:prstGeom>
            <a:noFill/>
            <a:ln w="9525" algn="ctr">
              <a:noFill/>
              <a:miter lim="800000"/>
              <a:headEnd/>
              <a:tailEnd/>
            </a:ln>
            <a:effectLst/>
          </p:spPr>
          <p:txBody>
            <a:bodyPr>
              <a:spAutoFit/>
            </a:bodyPr>
            <a:lstStyle/>
            <a:p>
              <a:r>
                <a:rPr lang="en-US" sz="1400"/>
                <a:t>g</a:t>
              </a:r>
            </a:p>
          </p:txBody>
        </p:sp>
        <p:sp>
          <p:nvSpPr>
            <p:cNvPr id="435219" name="Text Box 19"/>
            <p:cNvSpPr txBox="1">
              <a:spLocks noChangeArrowheads="1"/>
            </p:cNvSpPr>
            <p:nvPr/>
          </p:nvSpPr>
          <p:spPr bwMode="auto">
            <a:xfrm>
              <a:off x="2769" y="1500"/>
              <a:ext cx="602" cy="462"/>
            </a:xfrm>
            <a:prstGeom prst="rect">
              <a:avLst/>
            </a:prstGeom>
            <a:noFill/>
            <a:ln w="9525" algn="ctr">
              <a:noFill/>
              <a:miter lim="800000"/>
              <a:headEnd/>
              <a:tailEnd/>
            </a:ln>
            <a:effectLst/>
          </p:spPr>
          <p:txBody>
            <a:bodyPr wrap="none">
              <a:spAutoFit/>
            </a:bodyPr>
            <a:lstStyle/>
            <a:p>
              <a:r>
                <a:rPr lang="en-US" sz="1800" i="1" dirty="0" err="1">
                  <a:latin typeface="Times New Roman" pitchFamily="18" charset="0"/>
                </a:rPr>
                <a:t>W</a:t>
              </a:r>
              <a:r>
                <a:rPr lang="en-US" sz="1800" i="1" baseline="30000" dirty="0" err="1">
                  <a:latin typeface="Times New Roman" pitchFamily="18" charset="0"/>
                </a:rPr>
                <a:t>+</a:t>
              </a:r>
              <a:r>
                <a:rPr lang="en-US" sz="1800" i="1" baseline="30000" dirty="0" err="1">
                  <a:latin typeface="Symbol" pitchFamily="18" charset="2"/>
                </a:rPr>
                <a:t>m</a:t>
              </a:r>
              <a:endParaRPr lang="en-US" sz="1800" i="1" baseline="30000" dirty="0">
                <a:latin typeface="Symbol" pitchFamily="18" charset="2"/>
              </a:endParaRPr>
            </a:p>
          </p:txBody>
        </p:sp>
      </p:grpSp>
      <p:sp>
        <p:nvSpPr>
          <p:cNvPr id="435220" name="Text Box 20"/>
          <p:cNvSpPr txBox="1">
            <a:spLocks noChangeArrowheads="1"/>
          </p:cNvSpPr>
          <p:nvPr/>
        </p:nvSpPr>
        <p:spPr bwMode="auto">
          <a:xfrm>
            <a:off x="6248400" y="1981200"/>
            <a:ext cx="2362200" cy="376238"/>
          </a:xfrm>
          <a:prstGeom prst="rect">
            <a:avLst/>
          </a:prstGeom>
          <a:solidFill>
            <a:srgbClr val="FFFFCC"/>
          </a:solidFill>
          <a:ln w="9525" algn="ctr">
            <a:solidFill>
              <a:srgbClr val="006600"/>
            </a:solidFill>
            <a:miter lim="800000"/>
            <a:headEnd/>
            <a:tailEnd/>
          </a:ln>
          <a:effectLst/>
        </p:spPr>
        <p:txBody>
          <a:bodyPr>
            <a:spAutoFit/>
          </a:bodyPr>
          <a:lstStyle/>
          <a:p>
            <a:r>
              <a:rPr lang="en-US" sz="1800" i="1">
                <a:solidFill>
                  <a:srgbClr val="006600"/>
                </a:solidFill>
                <a:latin typeface="ScriptC" pitchFamily="2" charset="0"/>
              </a:rPr>
              <a:t>L</a:t>
            </a:r>
            <a:r>
              <a:rPr lang="en-US" sz="1800" i="1" baseline="-25000">
                <a:solidFill>
                  <a:srgbClr val="006600"/>
                </a:solidFill>
                <a:latin typeface="Times New Roman" pitchFamily="18" charset="0"/>
              </a:rPr>
              <a:t>Kin</a:t>
            </a:r>
            <a:r>
              <a:rPr lang="en-US" sz="1800">
                <a:solidFill>
                  <a:srgbClr val="006600"/>
                </a:solidFill>
              </a:rPr>
              <a:t> = CP conserving</a:t>
            </a:r>
          </a:p>
        </p:txBody>
      </p:sp>
      <p:sp>
        <p:nvSpPr>
          <p:cNvPr id="435221" name="Text Box 21"/>
          <p:cNvSpPr txBox="1">
            <a:spLocks noChangeArrowheads="1"/>
          </p:cNvSpPr>
          <p:nvPr/>
        </p:nvSpPr>
        <p:spPr bwMode="auto">
          <a:xfrm>
            <a:off x="5699125" y="6081713"/>
            <a:ext cx="2297113" cy="581025"/>
          </a:xfrm>
          <a:prstGeom prst="rect">
            <a:avLst/>
          </a:prstGeom>
          <a:noFill/>
          <a:ln w="9525" algn="ctr">
            <a:noFill/>
            <a:miter lim="800000"/>
            <a:headEnd/>
            <a:tailEnd/>
          </a:ln>
          <a:effectLst/>
        </p:spPr>
        <p:txBody>
          <a:bodyPr wrap="none">
            <a:spAutoFit/>
          </a:bodyPr>
          <a:lstStyle/>
          <a:p>
            <a:r>
              <a:rPr lang="en-US" i="1">
                <a:latin typeface="Times New Roman" pitchFamily="18" charset="0"/>
              </a:rPr>
              <a:t>W</a:t>
            </a:r>
            <a:r>
              <a:rPr lang="en-US" i="1" baseline="30000">
                <a:latin typeface="Times New Roman" pitchFamily="18" charset="0"/>
              </a:rPr>
              <a:t>+</a:t>
            </a:r>
            <a:r>
              <a:rPr lang="en-US" i="1">
                <a:latin typeface="Times New Roman" pitchFamily="18" charset="0"/>
              </a:rPr>
              <a:t> = (1/</a:t>
            </a:r>
            <a:r>
              <a:rPr lang="en-US" i="1">
                <a:latin typeface="Times New Roman" pitchFamily="18" charset="0"/>
                <a:cs typeface="Times New Roman" pitchFamily="18" charset="0"/>
              </a:rPr>
              <a:t>√2) (</a:t>
            </a:r>
            <a:r>
              <a:rPr lang="en-US" i="1">
                <a:latin typeface="Times New Roman" pitchFamily="18" charset="0"/>
              </a:rPr>
              <a:t>W</a:t>
            </a:r>
            <a:r>
              <a:rPr lang="en-US" i="1" baseline="-25000">
                <a:latin typeface="Times New Roman" pitchFamily="18" charset="0"/>
              </a:rPr>
              <a:t>1</a:t>
            </a:r>
            <a:r>
              <a:rPr lang="en-US" i="1">
                <a:latin typeface="Times New Roman" pitchFamily="18" charset="0"/>
              </a:rPr>
              <a:t>+ i W</a:t>
            </a:r>
            <a:r>
              <a:rPr lang="en-US" i="1" baseline="-25000">
                <a:latin typeface="Times New Roman" pitchFamily="18" charset="0"/>
              </a:rPr>
              <a:t>2</a:t>
            </a:r>
            <a:r>
              <a:rPr lang="en-US" i="1">
                <a:latin typeface="Times New Roman" pitchFamily="18" charset="0"/>
              </a:rPr>
              <a:t>)</a:t>
            </a:r>
            <a:endParaRPr lang="en-US" i="1" baseline="-25000">
              <a:latin typeface="Times New Roman" pitchFamily="18" charset="0"/>
            </a:endParaRPr>
          </a:p>
          <a:p>
            <a:r>
              <a:rPr lang="en-US" i="1">
                <a:latin typeface="Times New Roman" pitchFamily="18" charset="0"/>
              </a:rPr>
              <a:t>W</a:t>
            </a:r>
            <a:r>
              <a:rPr lang="en-US" i="1" baseline="30000">
                <a:latin typeface="Times New Roman" pitchFamily="18" charset="0"/>
              </a:rPr>
              <a:t>-  </a:t>
            </a:r>
            <a:r>
              <a:rPr lang="en-US" i="1">
                <a:latin typeface="Times New Roman" pitchFamily="18" charset="0"/>
              </a:rPr>
              <a:t>= (1/√ 2) (W</a:t>
            </a:r>
            <a:r>
              <a:rPr lang="en-US" i="1" baseline="-25000">
                <a:latin typeface="Times New Roman" pitchFamily="18" charset="0"/>
              </a:rPr>
              <a:t>1</a:t>
            </a:r>
            <a:r>
              <a:rPr lang="en-US" i="1">
                <a:latin typeface="Times New Roman" pitchFamily="18" charset="0"/>
              </a:rPr>
              <a:t> </a:t>
            </a:r>
            <a:r>
              <a:rPr lang="en-US" i="1">
                <a:latin typeface="Arial"/>
              </a:rPr>
              <a:t>–</a:t>
            </a:r>
            <a:r>
              <a:rPr lang="en-US" i="1">
                <a:latin typeface="Times New Roman" pitchFamily="18" charset="0"/>
              </a:rPr>
              <a:t> i W</a:t>
            </a:r>
            <a:r>
              <a:rPr lang="en-US" i="1" baseline="-25000">
                <a:latin typeface="Times New Roman" pitchFamily="18" charset="0"/>
              </a:rPr>
              <a:t>2</a:t>
            </a:r>
            <a:r>
              <a:rPr lang="en-US" i="1">
                <a:latin typeface="Times New Roman" pitchFamily="18" charset="0"/>
              </a:rPr>
              <a:t>)</a:t>
            </a:r>
            <a:endParaRPr lang="en-US" i="1" baseline="-25000">
              <a:latin typeface="Times New Roman" pitchFamily="18" charset="0"/>
            </a:endParaRPr>
          </a:p>
        </p:txBody>
      </p:sp>
      <p:sp>
        <p:nvSpPr>
          <p:cNvPr id="435222" name="Text Box 22"/>
          <p:cNvSpPr txBox="1">
            <a:spLocks noChangeArrowheads="1"/>
          </p:cNvSpPr>
          <p:nvPr/>
        </p:nvSpPr>
        <p:spPr bwMode="auto">
          <a:xfrm>
            <a:off x="4191000" y="6172200"/>
            <a:ext cx="942887" cy="400110"/>
          </a:xfrm>
          <a:prstGeom prst="rect">
            <a:avLst/>
          </a:prstGeom>
          <a:noFill/>
          <a:ln w="9525" algn="ctr">
            <a:noFill/>
            <a:miter lim="800000"/>
            <a:headEnd/>
            <a:tailEnd/>
          </a:ln>
          <a:effectLst/>
        </p:spPr>
        <p:txBody>
          <a:bodyPr wrap="none">
            <a:spAutoFit/>
          </a:bodyPr>
          <a:lstStyle/>
          <a:p>
            <a:r>
              <a:rPr lang="en-US" sz="2000" dirty="0" smtClean="0"/>
              <a:t>L=</a:t>
            </a:r>
            <a:r>
              <a:rPr lang="en-US" sz="2000" i="1" dirty="0" err="1" smtClean="0">
                <a:latin typeface="Times New Roman" pitchFamily="18" charset="0"/>
              </a:rPr>
              <a:t>J</a:t>
            </a:r>
            <a:r>
              <a:rPr lang="en-US" sz="2000" i="1" baseline="-25000" dirty="0" err="1" smtClean="0">
                <a:latin typeface="Symbol" pitchFamily="18" charset="2"/>
              </a:rPr>
              <a:t>m</a:t>
            </a:r>
            <a:r>
              <a:rPr lang="en-US" sz="2000" i="1" dirty="0" err="1" smtClean="0">
                <a:latin typeface="Times New Roman" pitchFamily="18" charset="0"/>
              </a:rPr>
              <a:t>W</a:t>
            </a:r>
            <a:r>
              <a:rPr lang="en-US" sz="2000" i="1" baseline="30000" dirty="0" err="1" smtClean="0">
                <a:latin typeface="Symbol" pitchFamily="18" charset="2"/>
              </a:rPr>
              <a:t>m</a:t>
            </a:r>
            <a:endParaRPr lang="en-US" sz="2000" i="1" baseline="30000" dirty="0">
              <a:latin typeface="Symbol" pitchFamily="18" charset="2"/>
            </a:endParaRPr>
          </a:p>
        </p:txBody>
      </p:sp>
      <p:graphicFrame>
        <p:nvGraphicFramePr>
          <p:cNvPr id="435225" name="Object 25"/>
          <p:cNvGraphicFramePr>
            <a:graphicFrameLocks noChangeAspect="1"/>
          </p:cNvGraphicFramePr>
          <p:nvPr>
            <p:ph sz="quarter" idx="3"/>
          </p:nvPr>
        </p:nvGraphicFramePr>
        <p:xfrm>
          <a:off x="7912100" y="3743325"/>
          <a:ext cx="858838" cy="1457325"/>
        </p:xfrm>
        <a:graphic>
          <a:graphicData uri="http://schemas.openxmlformats.org/presentationml/2006/ole">
            <p:oleObj spid="_x0000_s124934" name="Equation" r:id="rId8" imgW="838080" imgH="14223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52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5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5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35225"/>
                                        </p:tgtEl>
                                        <p:attrNameLst>
                                          <p:attrName>style.visibility</p:attrName>
                                        </p:attrNameLst>
                                      </p:cBhvr>
                                      <p:to>
                                        <p:strVal val="visible"/>
                                      </p:to>
                                    </p:set>
                                    <p:animEffect transition="in" filter="dissolve">
                                      <p:cBhvr>
                                        <p:cTn id="19" dur="500"/>
                                        <p:tgtEl>
                                          <p:spTgt spid="4352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3520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35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animBg="1"/>
      <p:bldP spid="435209" grpId="0"/>
      <p:bldP spid="435220" grpId="0" animBg="1"/>
      <p:bldP spid="435221" grpId="0"/>
      <p:bldP spid="4352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6"/>
          <p:cNvSpPr>
            <a:spLocks noGrp="1"/>
          </p:cNvSpPr>
          <p:nvPr>
            <p:ph type="dt" sz="half" idx="10"/>
          </p:nvPr>
        </p:nvSpPr>
        <p:spPr/>
        <p:txBody>
          <a:bodyPr/>
          <a:lstStyle/>
          <a:p>
            <a:r>
              <a:rPr lang="en-US"/>
              <a:t>Sept 28-29, 2005</a:t>
            </a:r>
          </a:p>
        </p:txBody>
      </p:sp>
      <p:sp>
        <p:nvSpPr>
          <p:cNvPr id="43" name="Slide Number Placeholder 8"/>
          <p:cNvSpPr>
            <a:spLocks noGrp="1"/>
          </p:cNvSpPr>
          <p:nvPr>
            <p:ph type="sldNum" sz="quarter" idx="12"/>
          </p:nvPr>
        </p:nvSpPr>
        <p:spPr/>
        <p:txBody>
          <a:bodyPr/>
          <a:lstStyle/>
          <a:p>
            <a:fld id="{9C313D32-2118-4A9B-B4D8-5D830C5EEEFF}" type="slidenum">
              <a:rPr lang="en-US"/>
              <a:pPr/>
              <a:t>9</a:t>
            </a:fld>
            <a:endParaRPr lang="en-US"/>
          </a:p>
        </p:txBody>
      </p:sp>
      <p:sp>
        <p:nvSpPr>
          <p:cNvPr id="19458" name="Rectangle 2"/>
          <p:cNvSpPr>
            <a:spLocks noGrp="1" noChangeArrowheads="1"/>
          </p:cNvSpPr>
          <p:nvPr>
            <p:ph type="title" sz="quarter"/>
          </p:nvPr>
        </p:nvSpPr>
        <p:spPr/>
        <p:txBody>
          <a:bodyPr/>
          <a:lstStyle/>
          <a:p>
            <a:r>
              <a:rPr lang="en-US"/>
              <a:t>                                   : The Higgs Potential</a:t>
            </a:r>
          </a:p>
        </p:txBody>
      </p:sp>
      <p:graphicFrame>
        <p:nvGraphicFramePr>
          <p:cNvPr id="19460" name="Object 4"/>
          <p:cNvGraphicFramePr>
            <a:graphicFrameLocks noChangeAspect="1"/>
          </p:cNvGraphicFramePr>
          <p:nvPr>
            <p:ph sz="quarter" idx="1"/>
          </p:nvPr>
        </p:nvGraphicFramePr>
        <p:xfrm>
          <a:off x="76200" y="76200"/>
          <a:ext cx="4572000" cy="595313"/>
        </p:xfrm>
        <a:graphic>
          <a:graphicData uri="http://schemas.openxmlformats.org/presentationml/2006/ole">
            <p:oleObj spid="_x0000_s125954" name="Equation" r:id="rId4" imgW="1854000" imgH="241200" progId="Equation.DSMT4">
              <p:embed/>
            </p:oleObj>
          </a:graphicData>
        </a:graphic>
      </p:graphicFrame>
      <p:graphicFrame>
        <p:nvGraphicFramePr>
          <p:cNvPr id="19462" name="Object 6"/>
          <p:cNvGraphicFramePr>
            <a:graphicFrameLocks noChangeAspect="1"/>
          </p:cNvGraphicFramePr>
          <p:nvPr>
            <p:ph sz="quarter" idx="2"/>
          </p:nvPr>
        </p:nvGraphicFramePr>
        <p:xfrm>
          <a:off x="685800" y="762000"/>
          <a:ext cx="3276600" cy="1158875"/>
        </p:xfrm>
        <a:graphic>
          <a:graphicData uri="http://schemas.openxmlformats.org/presentationml/2006/ole">
            <p:oleObj spid="_x0000_s125955" name="Equation" r:id="rId5" imgW="1866600" imgH="660240" progId="Equation.DSMT4">
              <p:embed/>
            </p:oleObj>
          </a:graphicData>
        </a:graphic>
      </p:graphicFrame>
      <p:graphicFrame>
        <p:nvGraphicFramePr>
          <p:cNvPr id="19511" name="Object 55"/>
          <p:cNvGraphicFramePr>
            <a:graphicFrameLocks noChangeAspect="1"/>
          </p:cNvGraphicFramePr>
          <p:nvPr>
            <p:ph sz="quarter" idx="3"/>
          </p:nvPr>
        </p:nvGraphicFramePr>
        <p:xfrm>
          <a:off x="457200" y="2682875"/>
          <a:ext cx="914400" cy="730250"/>
        </p:xfrm>
        <a:graphic>
          <a:graphicData uri="http://schemas.openxmlformats.org/presentationml/2006/ole">
            <p:oleObj spid="_x0000_s125956" name="Equation" r:id="rId6" imgW="571320" imgH="457200" progId="Equation.DSMT4">
              <p:embed/>
            </p:oleObj>
          </a:graphicData>
        </a:graphic>
      </p:graphicFrame>
      <p:sp>
        <p:nvSpPr>
          <p:cNvPr id="19464" name="Text Box 8"/>
          <p:cNvSpPr txBox="1">
            <a:spLocks noChangeArrowheads="1"/>
          </p:cNvSpPr>
          <p:nvPr/>
        </p:nvSpPr>
        <p:spPr bwMode="auto">
          <a:xfrm>
            <a:off x="5562600" y="1143000"/>
            <a:ext cx="3248710" cy="400110"/>
          </a:xfrm>
          <a:prstGeom prst="rect">
            <a:avLst/>
          </a:prstGeom>
          <a:solidFill>
            <a:srgbClr val="FFFFCC"/>
          </a:solidFill>
          <a:ln w="9525" algn="ctr">
            <a:solidFill>
              <a:srgbClr val="006600"/>
            </a:solidFill>
            <a:miter lim="800000"/>
            <a:headEnd/>
            <a:tailEnd/>
          </a:ln>
          <a:effectLst/>
        </p:spPr>
        <p:txBody>
          <a:bodyPr wrap="none">
            <a:spAutoFit/>
          </a:bodyPr>
          <a:lstStyle/>
          <a:p>
            <a:r>
              <a:rPr lang="en-US" sz="2000">
                <a:solidFill>
                  <a:srgbClr val="006600"/>
                </a:solidFill>
                <a:cs typeface="Arial" pitchFamily="34" charset="0"/>
              </a:rPr>
              <a:t>→Note  </a:t>
            </a:r>
            <a:r>
              <a:rPr lang="en-US" sz="2000">
                <a:solidFill>
                  <a:srgbClr val="006600"/>
                </a:solidFill>
                <a:latin typeface="ScriptC" pitchFamily="2" charset="0"/>
                <a:cs typeface="Arial" pitchFamily="34" charset="0"/>
              </a:rPr>
              <a:t>L</a:t>
            </a:r>
            <a:r>
              <a:rPr lang="en-US" sz="2000" i="1" baseline="-25000">
                <a:solidFill>
                  <a:srgbClr val="006600"/>
                </a:solidFill>
                <a:latin typeface="Times New Roman" pitchFamily="18" charset="0"/>
                <a:cs typeface="Arial" pitchFamily="34" charset="0"/>
              </a:rPr>
              <a:t>Higgs</a:t>
            </a:r>
            <a:r>
              <a:rPr lang="en-US" sz="2000">
                <a:solidFill>
                  <a:srgbClr val="006600"/>
                </a:solidFill>
                <a:cs typeface="Arial" pitchFamily="34" charset="0"/>
              </a:rPr>
              <a:t> = CP conserving</a:t>
            </a:r>
          </a:p>
        </p:txBody>
      </p:sp>
      <p:grpSp>
        <p:nvGrpSpPr>
          <p:cNvPr id="2" name="Group 73"/>
          <p:cNvGrpSpPr>
            <a:grpSpLocks/>
          </p:cNvGrpSpPr>
          <p:nvPr/>
        </p:nvGrpSpPr>
        <p:grpSpPr bwMode="auto">
          <a:xfrm>
            <a:off x="6324600" y="1752600"/>
            <a:ext cx="2667000" cy="1981200"/>
            <a:chOff x="3984" y="1152"/>
            <a:chExt cx="1680" cy="1248"/>
          </a:xfrm>
        </p:grpSpPr>
        <p:sp>
          <p:nvSpPr>
            <p:cNvPr id="19491" name="Line 35"/>
            <p:cNvSpPr>
              <a:spLocks noChangeShapeType="1"/>
            </p:cNvSpPr>
            <p:nvPr/>
          </p:nvSpPr>
          <p:spPr bwMode="auto">
            <a:xfrm flipV="1">
              <a:off x="3984" y="2203"/>
              <a:ext cx="1680" cy="0"/>
            </a:xfrm>
            <a:prstGeom prst="line">
              <a:avLst/>
            </a:prstGeom>
            <a:noFill/>
            <a:ln w="9525">
              <a:solidFill>
                <a:schemeClr val="tx1"/>
              </a:solidFill>
              <a:round/>
              <a:headEnd/>
              <a:tailEnd/>
            </a:ln>
            <a:effectLst/>
          </p:spPr>
          <p:txBody>
            <a:bodyPr>
              <a:spAutoFit/>
            </a:bodyPr>
            <a:lstStyle/>
            <a:p>
              <a:endParaRPr lang="nl-NL"/>
            </a:p>
          </p:txBody>
        </p:sp>
        <p:sp>
          <p:nvSpPr>
            <p:cNvPr id="19492" name="Line 36"/>
            <p:cNvSpPr>
              <a:spLocks noChangeShapeType="1"/>
            </p:cNvSpPr>
            <p:nvPr/>
          </p:nvSpPr>
          <p:spPr bwMode="auto">
            <a:xfrm>
              <a:off x="4765" y="1152"/>
              <a:ext cx="0" cy="1248"/>
            </a:xfrm>
            <a:prstGeom prst="line">
              <a:avLst/>
            </a:prstGeom>
            <a:noFill/>
            <a:ln w="9525">
              <a:solidFill>
                <a:schemeClr val="tx1"/>
              </a:solidFill>
              <a:round/>
              <a:headEnd/>
              <a:tailEnd/>
            </a:ln>
            <a:effectLst/>
          </p:spPr>
          <p:txBody>
            <a:bodyPr wrap="none">
              <a:spAutoFit/>
            </a:bodyPr>
            <a:lstStyle/>
            <a:p>
              <a:endParaRPr lang="nl-NL"/>
            </a:p>
          </p:txBody>
        </p:sp>
        <p:sp>
          <p:nvSpPr>
            <p:cNvPr id="19493" name="Line 37"/>
            <p:cNvSpPr>
              <a:spLocks noChangeShapeType="1"/>
            </p:cNvSpPr>
            <p:nvPr/>
          </p:nvSpPr>
          <p:spPr bwMode="auto">
            <a:xfrm flipV="1">
              <a:off x="4765" y="1251"/>
              <a:ext cx="0" cy="180"/>
            </a:xfrm>
            <a:prstGeom prst="line">
              <a:avLst/>
            </a:prstGeom>
            <a:noFill/>
            <a:ln w="9525">
              <a:solidFill>
                <a:schemeClr val="tx1"/>
              </a:solidFill>
              <a:round/>
              <a:headEnd/>
              <a:tailEnd type="triangle" w="lg" len="lg"/>
            </a:ln>
            <a:effectLst/>
          </p:spPr>
          <p:txBody>
            <a:bodyPr wrap="none">
              <a:spAutoFit/>
            </a:bodyPr>
            <a:lstStyle/>
            <a:p>
              <a:endParaRPr lang="nl-NL"/>
            </a:p>
          </p:txBody>
        </p:sp>
        <p:sp>
          <p:nvSpPr>
            <p:cNvPr id="19494" name="Line 38"/>
            <p:cNvSpPr>
              <a:spLocks noChangeShapeType="1"/>
            </p:cNvSpPr>
            <p:nvPr/>
          </p:nvSpPr>
          <p:spPr bwMode="auto">
            <a:xfrm>
              <a:off x="5410" y="2203"/>
              <a:ext cx="156" cy="0"/>
            </a:xfrm>
            <a:prstGeom prst="line">
              <a:avLst/>
            </a:prstGeom>
            <a:noFill/>
            <a:ln w="9525">
              <a:solidFill>
                <a:schemeClr val="tx1"/>
              </a:solidFill>
              <a:round/>
              <a:headEnd/>
              <a:tailEnd type="triangle" w="lg" len="lg"/>
            </a:ln>
            <a:effectLst/>
          </p:spPr>
          <p:txBody>
            <a:bodyPr wrap="none">
              <a:spAutoFit/>
            </a:bodyPr>
            <a:lstStyle/>
            <a:p>
              <a:endParaRPr lang="nl-NL"/>
            </a:p>
          </p:txBody>
        </p:sp>
        <p:sp>
          <p:nvSpPr>
            <p:cNvPr id="19495" name="Freeform 39"/>
            <p:cNvSpPr>
              <a:spLocks/>
            </p:cNvSpPr>
            <p:nvPr/>
          </p:nvSpPr>
          <p:spPr bwMode="auto">
            <a:xfrm>
              <a:off x="4140" y="1251"/>
              <a:ext cx="1251" cy="1111"/>
            </a:xfrm>
            <a:custGeom>
              <a:avLst/>
              <a:gdLst/>
              <a:ahLst/>
              <a:cxnLst>
                <a:cxn ang="0">
                  <a:pos x="0" y="0"/>
                </a:cxn>
                <a:cxn ang="0">
                  <a:pos x="576" y="2784"/>
                </a:cxn>
                <a:cxn ang="0">
                  <a:pos x="1536" y="2784"/>
                </a:cxn>
                <a:cxn ang="0">
                  <a:pos x="2448" y="2784"/>
                </a:cxn>
                <a:cxn ang="0">
                  <a:pos x="3072" y="0"/>
                </a:cxn>
              </a:cxnLst>
              <a:rect l="0" t="0" r="r" b="b"/>
              <a:pathLst>
                <a:path w="3072" h="3248">
                  <a:moveTo>
                    <a:pt x="0" y="0"/>
                  </a:moveTo>
                  <a:cubicBezTo>
                    <a:pt x="160" y="1160"/>
                    <a:pt x="320" y="2320"/>
                    <a:pt x="576" y="2784"/>
                  </a:cubicBezTo>
                  <a:cubicBezTo>
                    <a:pt x="832" y="3248"/>
                    <a:pt x="1224" y="2784"/>
                    <a:pt x="1536" y="2784"/>
                  </a:cubicBezTo>
                  <a:cubicBezTo>
                    <a:pt x="1848" y="2784"/>
                    <a:pt x="2192" y="3248"/>
                    <a:pt x="2448" y="2784"/>
                  </a:cubicBezTo>
                  <a:cubicBezTo>
                    <a:pt x="2704" y="2320"/>
                    <a:pt x="2888" y="1160"/>
                    <a:pt x="3072" y="0"/>
                  </a:cubicBezTo>
                </a:path>
              </a:pathLst>
            </a:custGeom>
            <a:noFill/>
            <a:ln w="19050" cap="flat" cmpd="sng">
              <a:solidFill>
                <a:srgbClr val="FF0000"/>
              </a:solidFill>
              <a:prstDash val="solid"/>
              <a:round/>
              <a:headEnd type="none" w="med" len="med"/>
              <a:tailEnd type="none" w="med" len="med"/>
            </a:ln>
            <a:effectLst/>
          </p:spPr>
          <p:txBody>
            <a:bodyPr wrap="none">
              <a:spAutoFit/>
            </a:bodyPr>
            <a:lstStyle/>
            <a:p>
              <a:endParaRPr lang="nl-NL"/>
            </a:p>
          </p:txBody>
        </p:sp>
      </p:grpSp>
      <p:sp>
        <p:nvSpPr>
          <p:cNvPr id="19496" name="Text Box 40"/>
          <p:cNvSpPr txBox="1">
            <a:spLocks noChangeArrowheads="1"/>
          </p:cNvSpPr>
          <p:nvPr/>
        </p:nvSpPr>
        <p:spPr bwMode="auto">
          <a:xfrm>
            <a:off x="7620000" y="1752600"/>
            <a:ext cx="668338" cy="396875"/>
          </a:xfrm>
          <a:prstGeom prst="rect">
            <a:avLst/>
          </a:prstGeom>
          <a:noFill/>
          <a:ln w="9525" algn="ctr">
            <a:noFill/>
            <a:miter lim="800000"/>
            <a:headEnd/>
            <a:tailEnd/>
          </a:ln>
          <a:effectLst/>
        </p:spPr>
        <p:txBody>
          <a:bodyPr wrap="none">
            <a:spAutoFit/>
          </a:bodyPr>
          <a:lstStyle/>
          <a:p>
            <a:r>
              <a:rPr lang="en-US" sz="2000">
                <a:latin typeface="Times New Roman" pitchFamily="18" charset="0"/>
              </a:rPr>
              <a:t>V</a:t>
            </a:r>
            <a:r>
              <a:rPr lang="en-US" sz="2000">
                <a:latin typeface="Symbol" pitchFamily="18" charset="2"/>
              </a:rPr>
              <a:t>(f)</a:t>
            </a:r>
          </a:p>
        </p:txBody>
      </p:sp>
      <p:sp>
        <p:nvSpPr>
          <p:cNvPr id="19497" name="Text Box 41"/>
          <p:cNvSpPr txBox="1">
            <a:spLocks noChangeArrowheads="1"/>
          </p:cNvSpPr>
          <p:nvPr/>
        </p:nvSpPr>
        <p:spPr bwMode="auto">
          <a:xfrm>
            <a:off x="8610600" y="3352800"/>
            <a:ext cx="315913" cy="396875"/>
          </a:xfrm>
          <a:prstGeom prst="rect">
            <a:avLst/>
          </a:prstGeom>
          <a:noFill/>
          <a:ln w="9525" algn="ctr">
            <a:noFill/>
            <a:miter lim="800000"/>
            <a:headEnd/>
            <a:tailEnd/>
          </a:ln>
          <a:effectLst/>
        </p:spPr>
        <p:txBody>
          <a:bodyPr wrap="none">
            <a:spAutoFit/>
          </a:bodyPr>
          <a:lstStyle/>
          <a:p>
            <a:r>
              <a:rPr lang="en-US" sz="2000">
                <a:latin typeface="Symbol" pitchFamily="18" charset="2"/>
              </a:rPr>
              <a:t>f</a:t>
            </a:r>
          </a:p>
        </p:txBody>
      </p:sp>
      <p:grpSp>
        <p:nvGrpSpPr>
          <p:cNvPr id="3" name="Group 74"/>
          <p:cNvGrpSpPr>
            <a:grpSpLocks/>
          </p:cNvGrpSpPr>
          <p:nvPr/>
        </p:nvGrpSpPr>
        <p:grpSpPr bwMode="auto">
          <a:xfrm>
            <a:off x="1828800" y="1828800"/>
            <a:ext cx="2590800" cy="1905000"/>
            <a:chOff x="1200" y="1200"/>
            <a:chExt cx="1632" cy="1200"/>
          </a:xfrm>
        </p:grpSpPr>
        <p:sp>
          <p:nvSpPr>
            <p:cNvPr id="19500" name="Line 44"/>
            <p:cNvSpPr>
              <a:spLocks noChangeShapeType="1"/>
            </p:cNvSpPr>
            <p:nvPr/>
          </p:nvSpPr>
          <p:spPr bwMode="auto">
            <a:xfrm>
              <a:off x="1959" y="1200"/>
              <a:ext cx="0" cy="1200"/>
            </a:xfrm>
            <a:prstGeom prst="line">
              <a:avLst/>
            </a:prstGeom>
            <a:noFill/>
            <a:ln w="9525">
              <a:solidFill>
                <a:schemeClr val="tx1"/>
              </a:solidFill>
              <a:round/>
              <a:headEnd/>
              <a:tailEnd/>
            </a:ln>
            <a:effectLst/>
          </p:spPr>
          <p:txBody>
            <a:bodyPr wrap="none">
              <a:spAutoFit/>
            </a:bodyPr>
            <a:lstStyle/>
            <a:p>
              <a:endParaRPr lang="nl-NL"/>
            </a:p>
          </p:txBody>
        </p:sp>
        <p:sp>
          <p:nvSpPr>
            <p:cNvPr id="19501" name="Line 45"/>
            <p:cNvSpPr>
              <a:spLocks noChangeShapeType="1"/>
            </p:cNvSpPr>
            <p:nvPr/>
          </p:nvSpPr>
          <p:spPr bwMode="auto">
            <a:xfrm flipV="1">
              <a:off x="1200" y="2211"/>
              <a:ext cx="1632" cy="0"/>
            </a:xfrm>
            <a:prstGeom prst="line">
              <a:avLst/>
            </a:prstGeom>
            <a:noFill/>
            <a:ln w="9525">
              <a:solidFill>
                <a:schemeClr val="tx1"/>
              </a:solidFill>
              <a:round/>
              <a:headEnd/>
              <a:tailEnd/>
            </a:ln>
            <a:effectLst/>
          </p:spPr>
          <p:txBody>
            <a:bodyPr>
              <a:spAutoFit/>
            </a:bodyPr>
            <a:lstStyle/>
            <a:p>
              <a:endParaRPr lang="nl-NL"/>
            </a:p>
          </p:txBody>
        </p:sp>
        <p:sp>
          <p:nvSpPr>
            <p:cNvPr id="19502" name="Freeform 46"/>
            <p:cNvSpPr>
              <a:spLocks/>
            </p:cNvSpPr>
            <p:nvPr/>
          </p:nvSpPr>
          <p:spPr bwMode="auto">
            <a:xfrm>
              <a:off x="1352" y="1247"/>
              <a:ext cx="1233" cy="969"/>
            </a:xfrm>
            <a:custGeom>
              <a:avLst/>
              <a:gdLst/>
              <a:ahLst/>
              <a:cxnLst>
                <a:cxn ang="0">
                  <a:pos x="0" y="48"/>
                </a:cxn>
                <a:cxn ang="0">
                  <a:pos x="576" y="2352"/>
                </a:cxn>
                <a:cxn ang="0">
                  <a:pos x="1536" y="2928"/>
                </a:cxn>
                <a:cxn ang="0">
                  <a:pos x="2400" y="2448"/>
                </a:cxn>
                <a:cxn ang="0">
                  <a:pos x="3120" y="0"/>
                </a:cxn>
              </a:cxnLst>
              <a:rect l="0" t="0" r="r" b="b"/>
              <a:pathLst>
                <a:path w="3120" h="2944">
                  <a:moveTo>
                    <a:pt x="0" y="48"/>
                  </a:moveTo>
                  <a:cubicBezTo>
                    <a:pt x="160" y="960"/>
                    <a:pt x="320" y="1872"/>
                    <a:pt x="576" y="2352"/>
                  </a:cubicBezTo>
                  <a:cubicBezTo>
                    <a:pt x="832" y="2832"/>
                    <a:pt x="1232" y="2912"/>
                    <a:pt x="1536" y="2928"/>
                  </a:cubicBezTo>
                  <a:cubicBezTo>
                    <a:pt x="1840" y="2944"/>
                    <a:pt x="2136" y="2936"/>
                    <a:pt x="2400" y="2448"/>
                  </a:cubicBezTo>
                  <a:cubicBezTo>
                    <a:pt x="2664" y="1960"/>
                    <a:pt x="3000" y="408"/>
                    <a:pt x="3120" y="0"/>
                  </a:cubicBezTo>
                </a:path>
              </a:pathLst>
            </a:custGeom>
            <a:noFill/>
            <a:ln w="19050" cap="flat" cmpd="sng">
              <a:solidFill>
                <a:srgbClr val="FF0000"/>
              </a:solidFill>
              <a:prstDash val="solid"/>
              <a:round/>
              <a:headEnd type="none" w="med" len="med"/>
              <a:tailEnd type="none" w="med" len="med"/>
            </a:ln>
            <a:effectLst/>
          </p:spPr>
          <p:txBody>
            <a:bodyPr wrap="none">
              <a:spAutoFit/>
            </a:bodyPr>
            <a:lstStyle/>
            <a:p>
              <a:endParaRPr lang="nl-NL"/>
            </a:p>
          </p:txBody>
        </p:sp>
        <p:sp>
          <p:nvSpPr>
            <p:cNvPr id="19503" name="Line 47"/>
            <p:cNvSpPr>
              <a:spLocks noChangeShapeType="1"/>
            </p:cNvSpPr>
            <p:nvPr/>
          </p:nvSpPr>
          <p:spPr bwMode="auto">
            <a:xfrm flipV="1">
              <a:off x="1959" y="1295"/>
              <a:ext cx="0" cy="173"/>
            </a:xfrm>
            <a:prstGeom prst="line">
              <a:avLst/>
            </a:prstGeom>
            <a:noFill/>
            <a:ln w="9525">
              <a:solidFill>
                <a:schemeClr val="tx1"/>
              </a:solidFill>
              <a:round/>
              <a:headEnd/>
              <a:tailEnd type="triangle" w="lg" len="lg"/>
            </a:ln>
            <a:effectLst/>
          </p:spPr>
          <p:txBody>
            <a:bodyPr wrap="none">
              <a:spAutoFit/>
            </a:bodyPr>
            <a:lstStyle/>
            <a:p>
              <a:endParaRPr lang="nl-NL"/>
            </a:p>
          </p:txBody>
        </p:sp>
        <p:sp>
          <p:nvSpPr>
            <p:cNvPr id="19504" name="Line 48"/>
            <p:cNvSpPr>
              <a:spLocks noChangeShapeType="1"/>
            </p:cNvSpPr>
            <p:nvPr/>
          </p:nvSpPr>
          <p:spPr bwMode="auto">
            <a:xfrm>
              <a:off x="2585" y="2211"/>
              <a:ext cx="152" cy="0"/>
            </a:xfrm>
            <a:prstGeom prst="line">
              <a:avLst/>
            </a:prstGeom>
            <a:noFill/>
            <a:ln w="9525">
              <a:solidFill>
                <a:schemeClr val="tx1"/>
              </a:solidFill>
              <a:round/>
              <a:headEnd/>
              <a:tailEnd type="triangle" w="lg" len="lg"/>
            </a:ln>
            <a:effectLst/>
          </p:spPr>
          <p:txBody>
            <a:bodyPr wrap="none">
              <a:spAutoFit/>
            </a:bodyPr>
            <a:lstStyle/>
            <a:p>
              <a:endParaRPr lang="nl-NL"/>
            </a:p>
          </p:txBody>
        </p:sp>
      </p:grpSp>
      <p:sp>
        <p:nvSpPr>
          <p:cNvPr id="19505" name="Text Box 49"/>
          <p:cNvSpPr txBox="1">
            <a:spLocks noChangeArrowheads="1"/>
          </p:cNvSpPr>
          <p:nvPr/>
        </p:nvSpPr>
        <p:spPr bwMode="auto">
          <a:xfrm>
            <a:off x="3048000" y="1828800"/>
            <a:ext cx="684213" cy="396875"/>
          </a:xfrm>
          <a:prstGeom prst="rect">
            <a:avLst/>
          </a:prstGeom>
          <a:noFill/>
          <a:ln w="9525" algn="ctr">
            <a:noFill/>
            <a:miter lim="800000"/>
            <a:headEnd/>
            <a:tailEnd/>
          </a:ln>
          <a:effectLst/>
        </p:spPr>
        <p:txBody>
          <a:bodyPr>
            <a:spAutoFit/>
          </a:bodyPr>
          <a:lstStyle/>
          <a:p>
            <a:r>
              <a:rPr lang="en-US" sz="2000">
                <a:latin typeface="Times New Roman" pitchFamily="18" charset="0"/>
              </a:rPr>
              <a:t>V(</a:t>
            </a:r>
            <a:r>
              <a:rPr lang="en-US" sz="2000">
                <a:latin typeface="Symbol" pitchFamily="18" charset="2"/>
              </a:rPr>
              <a:t>f</a:t>
            </a:r>
            <a:r>
              <a:rPr lang="en-US" sz="2000">
                <a:latin typeface="Times New Roman" pitchFamily="18" charset="0"/>
              </a:rPr>
              <a:t>)</a:t>
            </a:r>
            <a:endParaRPr lang="en-US" sz="2000"/>
          </a:p>
        </p:txBody>
      </p:sp>
      <p:sp>
        <p:nvSpPr>
          <p:cNvPr id="19506" name="Text Box 50"/>
          <p:cNvSpPr txBox="1">
            <a:spLocks noChangeArrowheads="1"/>
          </p:cNvSpPr>
          <p:nvPr/>
        </p:nvSpPr>
        <p:spPr bwMode="auto">
          <a:xfrm>
            <a:off x="4038600" y="3429000"/>
            <a:ext cx="315913" cy="396875"/>
          </a:xfrm>
          <a:prstGeom prst="rect">
            <a:avLst/>
          </a:prstGeom>
          <a:noFill/>
          <a:ln w="9525" algn="ctr">
            <a:noFill/>
            <a:miter lim="800000"/>
            <a:headEnd/>
            <a:tailEnd/>
          </a:ln>
          <a:effectLst/>
        </p:spPr>
        <p:txBody>
          <a:bodyPr wrap="none">
            <a:spAutoFit/>
          </a:bodyPr>
          <a:lstStyle/>
          <a:p>
            <a:r>
              <a:rPr lang="en-US" sz="2000">
                <a:latin typeface="Symbol" pitchFamily="18" charset="2"/>
              </a:rPr>
              <a:t>f</a:t>
            </a:r>
          </a:p>
        </p:txBody>
      </p:sp>
      <p:sp>
        <p:nvSpPr>
          <p:cNvPr id="19508" name="Text Box 52"/>
          <p:cNvSpPr txBox="1">
            <a:spLocks noChangeArrowheads="1"/>
          </p:cNvSpPr>
          <p:nvPr/>
        </p:nvSpPr>
        <p:spPr bwMode="auto">
          <a:xfrm>
            <a:off x="457200" y="1981200"/>
            <a:ext cx="1245854" cy="400110"/>
          </a:xfrm>
          <a:prstGeom prst="rect">
            <a:avLst/>
          </a:prstGeom>
          <a:solidFill>
            <a:srgbClr val="FFCCFF"/>
          </a:solidFill>
          <a:ln w="9525" algn="ctr">
            <a:solidFill>
              <a:schemeClr val="tx1"/>
            </a:solidFill>
            <a:miter lim="800000"/>
            <a:headEnd/>
            <a:tailEnd/>
          </a:ln>
          <a:effectLst/>
        </p:spPr>
        <p:txBody>
          <a:bodyPr wrap="none">
            <a:spAutoFit/>
          </a:bodyPr>
          <a:lstStyle/>
          <a:p>
            <a:r>
              <a:rPr lang="en-US" sz="2000"/>
              <a:t>Symmetry</a:t>
            </a:r>
          </a:p>
        </p:txBody>
      </p:sp>
      <p:sp>
        <p:nvSpPr>
          <p:cNvPr id="19509" name="Text Box 53"/>
          <p:cNvSpPr txBox="1">
            <a:spLocks noChangeArrowheads="1"/>
          </p:cNvSpPr>
          <p:nvPr/>
        </p:nvSpPr>
        <p:spPr bwMode="auto">
          <a:xfrm>
            <a:off x="5105400" y="1981200"/>
            <a:ext cx="1245854" cy="707886"/>
          </a:xfrm>
          <a:prstGeom prst="rect">
            <a:avLst/>
          </a:prstGeom>
          <a:solidFill>
            <a:srgbClr val="FFCCFF"/>
          </a:solidFill>
          <a:ln w="9525" algn="ctr">
            <a:solidFill>
              <a:schemeClr val="tx1"/>
            </a:solidFill>
            <a:miter lim="800000"/>
            <a:headEnd/>
            <a:tailEnd/>
          </a:ln>
          <a:effectLst/>
        </p:spPr>
        <p:txBody>
          <a:bodyPr wrap="none">
            <a:spAutoFit/>
          </a:bodyPr>
          <a:lstStyle/>
          <a:p>
            <a:r>
              <a:rPr lang="en-US" sz="2000" dirty="0"/>
              <a:t>Broken</a:t>
            </a:r>
          </a:p>
          <a:p>
            <a:r>
              <a:rPr lang="en-US" sz="2000" dirty="0"/>
              <a:t>Symmetry</a:t>
            </a:r>
          </a:p>
        </p:txBody>
      </p:sp>
      <p:graphicFrame>
        <p:nvGraphicFramePr>
          <p:cNvPr id="19513" name="Object 57"/>
          <p:cNvGraphicFramePr>
            <a:graphicFrameLocks noChangeAspect="1"/>
          </p:cNvGraphicFramePr>
          <p:nvPr>
            <p:ph sz="quarter" idx="4"/>
          </p:nvPr>
        </p:nvGraphicFramePr>
        <p:xfrm>
          <a:off x="5181600" y="2819400"/>
          <a:ext cx="1087438" cy="944563"/>
        </p:xfrm>
        <a:graphic>
          <a:graphicData uri="http://schemas.openxmlformats.org/presentationml/2006/ole">
            <p:oleObj spid="_x0000_s125957" name="Equation" r:id="rId7" imgW="965160" imgH="838080" progId="Equation.DSMT4">
              <p:embed/>
            </p:oleObj>
          </a:graphicData>
        </a:graphic>
      </p:graphicFrame>
      <p:sp>
        <p:nvSpPr>
          <p:cNvPr id="19516" name="Text Box 60"/>
          <p:cNvSpPr txBox="1">
            <a:spLocks noChangeArrowheads="1"/>
          </p:cNvSpPr>
          <p:nvPr/>
        </p:nvSpPr>
        <p:spPr bwMode="auto">
          <a:xfrm>
            <a:off x="7921625" y="3671888"/>
            <a:ext cx="1069975" cy="366712"/>
          </a:xfrm>
          <a:prstGeom prst="rect">
            <a:avLst/>
          </a:prstGeom>
          <a:noFill/>
          <a:ln w="9525" algn="ctr">
            <a:noFill/>
            <a:miter lim="800000"/>
            <a:headEnd/>
            <a:tailEnd/>
          </a:ln>
          <a:effectLst/>
        </p:spPr>
        <p:txBody>
          <a:bodyPr wrap="none">
            <a:spAutoFit/>
          </a:bodyPr>
          <a:lstStyle/>
          <a:p>
            <a:r>
              <a:rPr lang="en-US" sz="1800">
                <a:latin typeface="Times New Roman" pitchFamily="18" charset="0"/>
              </a:rPr>
              <a:t> ~ </a:t>
            </a:r>
            <a:r>
              <a:rPr lang="en-US" sz="1400">
                <a:latin typeface="Times New Roman" pitchFamily="18" charset="0"/>
              </a:rPr>
              <a:t>246 GeV</a:t>
            </a:r>
          </a:p>
        </p:txBody>
      </p:sp>
      <p:sp>
        <p:nvSpPr>
          <p:cNvPr id="19517" name="Text Box 61"/>
          <p:cNvSpPr txBox="1">
            <a:spLocks noChangeArrowheads="1"/>
          </p:cNvSpPr>
          <p:nvPr/>
        </p:nvSpPr>
        <p:spPr bwMode="auto">
          <a:xfrm>
            <a:off x="228600" y="3962400"/>
            <a:ext cx="8777288" cy="336550"/>
          </a:xfrm>
          <a:prstGeom prst="rect">
            <a:avLst/>
          </a:prstGeom>
          <a:noFill/>
          <a:ln w="9525" algn="ctr">
            <a:noFill/>
            <a:miter lim="800000"/>
            <a:headEnd/>
            <a:tailEnd/>
          </a:ln>
          <a:effectLst/>
        </p:spPr>
        <p:txBody>
          <a:bodyPr wrap="none">
            <a:spAutoFit/>
          </a:bodyPr>
          <a:lstStyle/>
          <a:p>
            <a:r>
              <a:rPr lang="en-US" dirty="0"/>
              <a:t>Spontaneous Symmetry Breaking: The Higgs field adopts a non-zero vacuum expectation value</a:t>
            </a:r>
          </a:p>
        </p:txBody>
      </p:sp>
      <p:sp>
        <p:nvSpPr>
          <p:cNvPr id="19518" name="Text Box 62"/>
          <p:cNvSpPr txBox="1">
            <a:spLocks noChangeArrowheads="1"/>
          </p:cNvSpPr>
          <p:nvPr/>
        </p:nvSpPr>
        <p:spPr bwMode="auto">
          <a:xfrm>
            <a:off x="152400" y="4419600"/>
            <a:ext cx="1177925" cy="336550"/>
          </a:xfrm>
          <a:prstGeom prst="rect">
            <a:avLst/>
          </a:prstGeom>
          <a:noFill/>
          <a:ln w="9525" algn="ctr">
            <a:noFill/>
            <a:miter lim="800000"/>
            <a:headEnd/>
            <a:tailEnd/>
          </a:ln>
          <a:effectLst/>
        </p:spPr>
        <p:txBody>
          <a:bodyPr wrap="none">
            <a:spAutoFit/>
          </a:bodyPr>
          <a:lstStyle/>
          <a:p>
            <a:r>
              <a:rPr lang="en-US" dirty="0"/>
              <a:t>Procedure:</a:t>
            </a:r>
          </a:p>
        </p:txBody>
      </p:sp>
      <p:graphicFrame>
        <p:nvGraphicFramePr>
          <p:cNvPr id="19519" name="Object 63"/>
          <p:cNvGraphicFramePr>
            <a:graphicFrameLocks noChangeAspect="1"/>
          </p:cNvGraphicFramePr>
          <p:nvPr/>
        </p:nvGraphicFramePr>
        <p:xfrm>
          <a:off x="1371600" y="4419600"/>
          <a:ext cx="2819400" cy="746125"/>
        </p:xfrm>
        <a:graphic>
          <a:graphicData uri="http://schemas.openxmlformats.org/presentationml/2006/ole">
            <p:oleObj spid="_x0000_s125958" name="Equation" r:id="rId8" imgW="1828800" imgH="482400" progId="Equation.DSMT4">
              <p:embed/>
            </p:oleObj>
          </a:graphicData>
        </a:graphic>
      </p:graphicFrame>
      <p:sp>
        <p:nvSpPr>
          <p:cNvPr id="19520" name="Text Box 64"/>
          <p:cNvSpPr txBox="1">
            <a:spLocks noChangeArrowheads="1"/>
          </p:cNvSpPr>
          <p:nvPr/>
        </p:nvSpPr>
        <p:spPr bwMode="auto">
          <a:xfrm>
            <a:off x="4800600" y="4419600"/>
            <a:ext cx="1201738" cy="336550"/>
          </a:xfrm>
          <a:prstGeom prst="rect">
            <a:avLst/>
          </a:prstGeom>
          <a:noFill/>
          <a:ln w="9525" algn="ctr">
            <a:noFill/>
            <a:miter lim="800000"/>
            <a:headEnd/>
            <a:tailEnd/>
          </a:ln>
          <a:effectLst/>
        </p:spPr>
        <p:txBody>
          <a:bodyPr wrap="none">
            <a:spAutoFit/>
          </a:bodyPr>
          <a:lstStyle/>
          <a:p>
            <a:r>
              <a:rPr lang="en-US" dirty="0"/>
              <a:t>Substitute: </a:t>
            </a:r>
          </a:p>
        </p:txBody>
      </p:sp>
      <p:graphicFrame>
        <p:nvGraphicFramePr>
          <p:cNvPr id="19521" name="Object 65"/>
          <p:cNvGraphicFramePr>
            <a:graphicFrameLocks noChangeAspect="1"/>
          </p:cNvGraphicFramePr>
          <p:nvPr/>
        </p:nvGraphicFramePr>
        <p:xfrm>
          <a:off x="6172200" y="4343400"/>
          <a:ext cx="1447800" cy="649288"/>
        </p:xfrm>
        <a:graphic>
          <a:graphicData uri="http://schemas.openxmlformats.org/presentationml/2006/ole">
            <p:oleObj spid="_x0000_s125959" name="Equation" r:id="rId9" imgW="990360" imgH="444240" progId="Equation.DSMT4">
              <p:embed/>
            </p:oleObj>
          </a:graphicData>
        </a:graphic>
      </p:graphicFrame>
      <p:sp>
        <p:nvSpPr>
          <p:cNvPr id="19522" name="Text Box 66"/>
          <p:cNvSpPr txBox="1">
            <a:spLocks noChangeArrowheads="1"/>
          </p:cNvSpPr>
          <p:nvPr/>
        </p:nvSpPr>
        <p:spPr bwMode="auto">
          <a:xfrm>
            <a:off x="228600" y="5334000"/>
            <a:ext cx="3527425" cy="336550"/>
          </a:xfrm>
          <a:prstGeom prst="rect">
            <a:avLst/>
          </a:prstGeom>
          <a:noFill/>
          <a:ln w="9525" algn="ctr">
            <a:noFill/>
            <a:miter lim="800000"/>
            <a:headEnd/>
            <a:tailEnd/>
          </a:ln>
          <a:effectLst/>
        </p:spPr>
        <p:txBody>
          <a:bodyPr wrap="none">
            <a:spAutoFit/>
          </a:bodyPr>
          <a:lstStyle/>
          <a:p>
            <a:r>
              <a:rPr lang="en-US" dirty="0"/>
              <a:t>And rewrite the </a:t>
            </a:r>
            <a:r>
              <a:rPr lang="en-US" dirty="0" err="1"/>
              <a:t>Lagrangian</a:t>
            </a:r>
            <a:r>
              <a:rPr lang="en-US" dirty="0"/>
              <a:t> (tedious):</a:t>
            </a:r>
          </a:p>
        </p:txBody>
      </p:sp>
      <p:sp>
        <p:nvSpPr>
          <p:cNvPr id="19526" name="Text Box 70"/>
          <p:cNvSpPr txBox="1">
            <a:spLocks noChangeArrowheads="1"/>
          </p:cNvSpPr>
          <p:nvPr/>
        </p:nvSpPr>
        <p:spPr bwMode="auto">
          <a:xfrm>
            <a:off x="1295400" y="6400800"/>
            <a:ext cx="5761257" cy="400110"/>
          </a:xfrm>
          <a:prstGeom prst="rect">
            <a:avLst/>
          </a:prstGeom>
          <a:noFill/>
          <a:ln w="12700" algn="ctr">
            <a:solidFill>
              <a:srgbClr val="FF0066"/>
            </a:solidFill>
            <a:miter lim="800000"/>
            <a:headEnd/>
            <a:tailEnd/>
          </a:ln>
          <a:effectLst/>
        </p:spPr>
        <p:txBody>
          <a:bodyPr wrap="none">
            <a:spAutoFit/>
          </a:bodyPr>
          <a:lstStyle/>
          <a:p>
            <a:r>
              <a:rPr lang="en-US" sz="2000" dirty="0">
                <a:solidFill>
                  <a:srgbClr val="CC0066"/>
                </a:solidFill>
              </a:rPr>
              <a:t>“The realization of the vacuum breaks the symmetry”</a:t>
            </a:r>
          </a:p>
        </p:txBody>
      </p:sp>
      <p:sp>
        <p:nvSpPr>
          <p:cNvPr id="19531" name="Text Box 75"/>
          <p:cNvSpPr txBox="1">
            <a:spLocks noChangeArrowheads="1"/>
          </p:cNvSpPr>
          <p:nvPr/>
        </p:nvSpPr>
        <p:spPr bwMode="auto">
          <a:xfrm>
            <a:off x="214282" y="5723769"/>
            <a:ext cx="3704860" cy="276999"/>
          </a:xfrm>
          <a:prstGeom prst="rect">
            <a:avLst/>
          </a:prstGeom>
          <a:noFill/>
          <a:ln w="9525" algn="ctr">
            <a:noFill/>
            <a:miter lim="800000"/>
            <a:headEnd/>
            <a:tailEnd/>
          </a:ln>
          <a:effectLst/>
        </p:spPr>
        <p:txBody>
          <a:bodyPr wrap="square">
            <a:spAutoFit/>
          </a:bodyPr>
          <a:lstStyle/>
          <a:p>
            <a:r>
              <a:rPr lang="en-US" sz="1200" dirty="0"/>
              <a:t>(The other 3 Higgs fields are “eaten” by the W, Z bosons)</a:t>
            </a:r>
          </a:p>
        </p:txBody>
      </p:sp>
      <p:sp>
        <p:nvSpPr>
          <p:cNvPr id="19533" name="Freeform 77"/>
          <p:cNvSpPr>
            <a:spLocks/>
          </p:cNvSpPr>
          <p:nvPr/>
        </p:nvSpPr>
        <p:spPr bwMode="auto">
          <a:xfrm>
            <a:off x="8001000" y="3505200"/>
            <a:ext cx="165100" cy="304800"/>
          </a:xfrm>
          <a:custGeom>
            <a:avLst/>
            <a:gdLst/>
            <a:ahLst/>
            <a:cxnLst>
              <a:cxn ang="0">
                <a:pos x="0" y="192"/>
              </a:cxn>
              <a:cxn ang="0">
                <a:pos x="96" y="96"/>
              </a:cxn>
              <a:cxn ang="0">
                <a:pos x="48" y="0"/>
              </a:cxn>
            </a:cxnLst>
            <a:rect l="0" t="0" r="r" b="b"/>
            <a:pathLst>
              <a:path w="104" h="192">
                <a:moveTo>
                  <a:pt x="0" y="192"/>
                </a:moveTo>
                <a:cubicBezTo>
                  <a:pt x="44" y="160"/>
                  <a:pt x="88" y="128"/>
                  <a:pt x="96" y="96"/>
                </a:cubicBezTo>
                <a:cubicBezTo>
                  <a:pt x="104" y="64"/>
                  <a:pt x="76" y="32"/>
                  <a:pt x="48" y="0"/>
                </a:cubicBezTo>
              </a:path>
            </a:pathLst>
          </a:custGeom>
          <a:noFill/>
          <a:ln w="9525" cap="flat" cmpd="sng">
            <a:solidFill>
              <a:schemeClr val="tx1"/>
            </a:solidFill>
            <a:prstDash val="solid"/>
            <a:round/>
            <a:headEnd type="none" w="med" len="med"/>
            <a:tailEnd type="triangle" w="med" len="med"/>
          </a:ln>
          <a:effectLst/>
        </p:spPr>
        <p:txBody>
          <a:bodyPr wrap="none">
            <a:spAutoFit/>
          </a:bodyPr>
          <a:lstStyle/>
          <a:p>
            <a:endParaRPr lang="nl-NL"/>
          </a:p>
        </p:txBody>
      </p:sp>
      <p:graphicFrame>
        <p:nvGraphicFramePr>
          <p:cNvPr id="19535" name="Object 79"/>
          <p:cNvGraphicFramePr>
            <a:graphicFrameLocks noChangeAspect="1"/>
          </p:cNvGraphicFramePr>
          <p:nvPr/>
        </p:nvGraphicFramePr>
        <p:xfrm>
          <a:off x="7086600" y="3706813"/>
          <a:ext cx="952500" cy="331787"/>
        </p:xfrm>
        <a:graphic>
          <a:graphicData uri="http://schemas.openxmlformats.org/presentationml/2006/ole">
            <p:oleObj spid="_x0000_s125960" name="Equation" r:id="rId10" imgW="876240" imgH="304560" progId="Equation.DSMT4">
              <p:embed/>
            </p:oleObj>
          </a:graphicData>
        </a:graphic>
      </p:graphicFrame>
      <p:pic>
        <p:nvPicPr>
          <p:cNvPr id="19536" name="Picture 80" descr="higgs"/>
          <p:cNvPicPr>
            <a:picLocks noChangeAspect="1" noChangeArrowheads="1"/>
          </p:cNvPicPr>
          <p:nvPr/>
        </p:nvPicPr>
        <p:blipFill>
          <a:blip r:embed="rId11" cstate="print"/>
          <a:srcRect/>
          <a:stretch>
            <a:fillRect/>
          </a:stretch>
        </p:blipFill>
        <p:spPr bwMode="auto">
          <a:xfrm>
            <a:off x="4114800" y="762000"/>
            <a:ext cx="995363" cy="1257300"/>
          </a:xfrm>
          <a:prstGeom prst="rect">
            <a:avLst/>
          </a:prstGeom>
          <a:noFill/>
        </p:spPr>
      </p:pic>
      <p:grpSp>
        <p:nvGrpSpPr>
          <p:cNvPr id="4" name="Group 82"/>
          <p:cNvGrpSpPr>
            <a:grpSpLocks/>
          </p:cNvGrpSpPr>
          <p:nvPr/>
        </p:nvGrpSpPr>
        <p:grpSpPr bwMode="auto">
          <a:xfrm>
            <a:off x="3886200" y="5319711"/>
            <a:ext cx="4953000" cy="1015999"/>
            <a:chOff x="2448" y="3351"/>
            <a:chExt cx="3120" cy="640"/>
          </a:xfrm>
        </p:grpSpPr>
        <p:sp>
          <p:nvSpPr>
            <p:cNvPr id="19523" name="Text Box 67"/>
            <p:cNvSpPr txBox="1">
              <a:spLocks noChangeArrowheads="1"/>
            </p:cNvSpPr>
            <p:nvPr/>
          </p:nvSpPr>
          <p:spPr bwMode="auto">
            <a:xfrm>
              <a:off x="2448" y="3351"/>
              <a:ext cx="3120" cy="640"/>
            </a:xfrm>
            <a:prstGeom prst="rect">
              <a:avLst/>
            </a:prstGeom>
            <a:noFill/>
            <a:ln w="12700" algn="ctr">
              <a:solidFill>
                <a:srgbClr val="006600"/>
              </a:solidFill>
              <a:miter lim="800000"/>
              <a:headEnd/>
              <a:tailEnd/>
            </a:ln>
            <a:effectLst/>
          </p:spPr>
          <p:txBody>
            <a:bodyPr>
              <a:spAutoFit/>
            </a:bodyPr>
            <a:lstStyle/>
            <a:p>
              <a:pPr marL="342900" indent="-342900">
                <a:buFontTx/>
                <a:buAutoNum type="arabicPeriod"/>
              </a:pPr>
              <a:r>
                <a:rPr lang="en-US" sz="2000">
                  <a:solidFill>
                    <a:srgbClr val="006600"/>
                  </a:solidFill>
                </a:rPr>
                <a:t>         .  </a:t>
              </a:r>
            </a:p>
            <a:p>
              <a:pPr marL="342900" indent="-342900">
                <a:buFontTx/>
                <a:buAutoNum type="arabicPeriod"/>
              </a:pPr>
              <a:r>
                <a:rPr lang="en-US" sz="2000">
                  <a:solidFill>
                    <a:srgbClr val="006600"/>
                  </a:solidFill>
                </a:rPr>
                <a:t>The </a:t>
              </a:r>
              <a:r>
                <a:rPr lang="en-US" sz="2000" i="1">
                  <a:solidFill>
                    <a:srgbClr val="006600"/>
                  </a:solidFill>
                </a:rPr>
                <a:t>W</a:t>
              </a:r>
              <a:r>
                <a:rPr lang="en-US" sz="2000" i="1" baseline="30000">
                  <a:solidFill>
                    <a:srgbClr val="006600"/>
                  </a:solidFill>
                </a:rPr>
                <a:t>+</a:t>
              </a:r>
              <a:r>
                <a:rPr lang="en-US" sz="2000" i="1">
                  <a:solidFill>
                    <a:srgbClr val="006600"/>
                  </a:solidFill>
                </a:rPr>
                <a:t>,W</a:t>
              </a:r>
              <a:r>
                <a:rPr lang="en-US" sz="2000" i="1" baseline="30000">
                  <a:solidFill>
                    <a:srgbClr val="006600"/>
                  </a:solidFill>
                </a:rPr>
                <a:t>-</a:t>
              </a:r>
              <a:r>
                <a:rPr lang="en-US" sz="2000" i="1">
                  <a:solidFill>
                    <a:srgbClr val="006600"/>
                  </a:solidFill>
                </a:rPr>
                <a:t>,Z</a:t>
              </a:r>
              <a:r>
                <a:rPr lang="en-US" sz="2000" i="1" baseline="30000">
                  <a:solidFill>
                    <a:srgbClr val="006600"/>
                  </a:solidFill>
                </a:rPr>
                <a:t>0</a:t>
              </a:r>
              <a:r>
                <a:rPr lang="en-US" sz="2000">
                  <a:solidFill>
                    <a:srgbClr val="006600"/>
                  </a:solidFill>
                </a:rPr>
                <a:t> bosons acquire mass</a:t>
              </a:r>
            </a:p>
            <a:p>
              <a:pPr marL="342900" indent="-342900">
                <a:buFontTx/>
                <a:buAutoNum type="arabicPeriod"/>
              </a:pPr>
              <a:r>
                <a:rPr lang="en-US" sz="2000">
                  <a:solidFill>
                    <a:srgbClr val="006600"/>
                  </a:solidFill>
                </a:rPr>
                <a:t>The Higgs boson </a:t>
              </a:r>
              <a:r>
                <a:rPr lang="en-US" sz="2000" i="1">
                  <a:solidFill>
                    <a:srgbClr val="006600"/>
                  </a:solidFill>
                </a:rPr>
                <a:t>H</a:t>
              </a:r>
              <a:r>
                <a:rPr lang="en-US" sz="2000">
                  <a:solidFill>
                    <a:srgbClr val="006600"/>
                  </a:solidFill>
                </a:rPr>
                <a:t> appears</a:t>
              </a:r>
            </a:p>
          </p:txBody>
        </p:sp>
        <p:graphicFrame>
          <p:nvGraphicFramePr>
            <p:cNvPr id="19525" name="Object 69"/>
            <p:cNvGraphicFramePr>
              <a:graphicFrameLocks noChangeAspect="1"/>
            </p:cNvGraphicFramePr>
            <p:nvPr/>
          </p:nvGraphicFramePr>
          <p:xfrm>
            <a:off x="2699" y="3371"/>
            <a:ext cx="2859" cy="214"/>
          </p:xfrm>
          <a:graphic>
            <a:graphicData uri="http://schemas.openxmlformats.org/presentationml/2006/ole">
              <p:oleObj spid="_x0000_s125961" name="Equation" r:id="rId12" imgW="3377880" imgH="2538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5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5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8" grpId="0"/>
      <p:bldP spid="19520" grpId="0"/>
      <p:bldP spid="19522" grpId="0"/>
      <p:bldP spid="19526" grpId="0" animBg="1"/>
      <p:bldP spid="1953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TotalTime>
  <Words>4169</Words>
  <Application>Microsoft Office PowerPoint</Application>
  <PresentationFormat>On-screen Show (4:3)</PresentationFormat>
  <Paragraphs>577</Paragraphs>
  <Slides>40</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1_Office Theme</vt:lpstr>
      <vt:lpstr>Equation</vt:lpstr>
      <vt:lpstr>Group 2</vt:lpstr>
      <vt:lpstr>Antimatter, CKM, PMNS</vt:lpstr>
      <vt:lpstr>The Origin of CP Violation in the SM in one slide</vt:lpstr>
      <vt:lpstr>CP in the Standard Model Lagrangian (The origin of the CKM and PMNS matrix)</vt:lpstr>
      <vt:lpstr>CP in the Standard Model Lagrangian (The origin of the CKM-matrix)</vt:lpstr>
      <vt:lpstr>The Standard Model Lagrangian</vt:lpstr>
      <vt:lpstr>                                         :The Kinetic Part</vt:lpstr>
      <vt:lpstr>                                       : The Kinetic Part</vt:lpstr>
      <vt:lpstr>                                   : The Higgs Potential</vt:lpstr>
      <vt:lpstr>                                  : The Yukawa Part</vt:lpstr>
      <vt:lpstr>                                  : The Yukawa Part</vt:lpstr>
      <vt:lpstr>                                    : The Yukawa Part</vt:lpstr>
      <vt:lpstr>                                  : The Yukawa Part</vt:lpstr>
      <vt:lpstr>                                 : The Fermion Masses</vt:lpstr>
      <vt:lpstr>                                 : The Fermion Masses</vt:lpstr>
      <vt:lpstr>                                 : The Fermion Masses</vt:lpstr>
      <vt:lpstr>                                 : The Charged Current</vt:lpstr>
      <vt:lpstr>Flavour Changing Neutral Currents</vt:lpstr>
      <vt:lpstr>Charged Currents</vt:lpstr>
      <vt:lpstr>The Standard Model Lagrangian (recap)</vt:lpstr>
      <vt:lpstr>Quark field re-phasing</vt:lpstr>
      <vt:lpstr>The LEP collider @ CERN</vt:lpstr>
      <vt:lpstr>The lepton sector</vt:lpstr>
      <vt:lpstr>CP Violation and quark masses</vt:lpstr>
      <vt:lpstr>The Amount of CP Violation</vt:lpstr>
      <vt:lpstr>Mass Patterns</vt:lpstr>
      <vt:lpstr>Slide 27</vt:lpstr>
      <vt:lpstr>Lagrangian Density</vt:lpstr>
      <vt:lpstr>Structure of a Lagrangian</vt:lpstr>
      <vt:lpstr>Transformation Properties</vt:lpstr>
      <vt:lpstr>Fields: Notation</vt:lpstr>
      <vt:lpstr>Fields: Notation</vt:lpstr>
      <vt:lpstr>Intermezzo: Local Gauge Invariance in a single transparancy </vt:lpstr>
      <vt:lpstr>                                  : The Yukawa Part</vt:lpstr>
      <vt:lpstr>Lepton mixing and neutrino oscillations</vt:lpstr>
      <vt:lpstr>Rephasing Invariants</vt:lpstr>
      <vt:lpstr>The Unitarity Triangle</vt:lpstr>
      <vt:lpstr>Wolfenstein Parametrization</vt:lpstr>
      <vt:lpstr>Slide 39</vt:lpstr>
      <vt:lpstr>Slide 40</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 Violation in the  Standard Model</dc:title>
  <dc:creator>Marcel</dc:creator>
  <cp:lastModifiedBy>Marcel Merk</cp:lastModifiedBy>
  <cp:revision>209</cp:revision>
  <dcterms:created xsi:type="dcterms:W3CDTF">2012-05-24T08:17:43Z</dcterms:created>
  <dcterms:modified xsi:type="dcterms:W3CDTF">2012-06-06T14:52:35Z</dcterms:modified>
</cp:coreProperties>
</file>