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96" r:id="rId2"/>
    <p:sldId id="305" r:id="rId3"/>
    <p:sldId id="306" r:id="rId4"/>
    <p:sldId id="291" r:id="rId5"/>
    <p:sldId id="307" r:id="rId6"/>
    <p:sldId id="309" r:id="rId7"/>
    <p:sldId id="330" r:id="rId8"/>
    <p:sldId id="331" r:id="rId9"/>
    <p:sldId id="333" r:id="rId10"/>
    <p:sldId id="319" r:id="rId11"/>
    <p:sldId id="318" r:id="rId12"/>
    <p:sldId id="322" r:id="rId13"/>
    <p:sldId id="310" r:id="rId14"/>
    <p:sldId id="311" r:id="rId15"/>
    <p:sldId id="325" r:id="rId16"/>
    <p:sldId id="313" r:id="rId17"/>
    <p:sldId id="314" r:id="rId18"/>
    <p:sldId id="324" r:id="rId19"/>
    <p:sldId id="328" r:id="rId20"/>
    <p:sldId id="327" r:id="rId21"/>
    <p:sldId id="321" r:id="rId22"/>
    <p:sldId id="289" r:id="rId23"/>
    <p:sldId id="290" r:id="rId24"/>
    <p:sldId id="329" r:id="rId25"/>
    <p:sldId id="33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15"/>
    <p:restoredTop sz="94631"/>
  </p:normalViewPr>
  <p:slideViewPr>
    <p:cSldViewPr snapToGrid="0" snapToObjects="1">
      <p:cViewPr>
        <p:scale>
          <a:sx n="80" d="100"/>
          <a:sy n="80" d="100"/>
        </p:scale>
        <p:origin x="400" y="4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3D9640-D8FF-EB43-A18B-B23C8AD81557}" type="datetimeFigureOut">
              <a:rPr lang="en-US" smtClean="0"/>
              <a:t>6/30/19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19A30CB-C5C9-0D4A-8DCE-3FD4C7BD3210}" type="slidenum">
              <a:rPr lang="en-US" smtClean="0"/>
              <a:t>‹#›</a:t>
            </a:fld>
            <a:endParaRPr lang="en-US"/>
          </a:p>
        </p:txBody>
      </p:sp>
    </p:spTree>
    <p:extLst>
      <p:ext uri="{BB962C8B-B14F-4D97-AF65-F5344CB8AC3E}">
        <p14:creationId xmlns:p14="http://schemas.microsoft.com/office/powerpoint/2010/main" val="180916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88AE39-1A63-6447-B8C0-7D4E634E5012}"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659856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8AE39-1A63-6447-B8C0-7D4E634E5012}"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99223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88AE39-1A63-6447-B8C0-7D4E634E5012}"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120198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gradFill>
          <a:gsLst>
            <a:gs pos="0">
              <a:schemeClr val="accent1">
                <a:lumMod val="75000"/>
              </a:schemeClr>
            </a:gs>
            <a:gs pos="0">
              <a:schemeClr val="accent1">
                <a:lumMod val="40000"/>
                <a:lumOff val="60000"/>
              </a:schemeClr>
            </a:gs>
            <a:gs pos="99000">
              <a:schemeClr val="accent1">
                <a:lumMod val="50000"/>
              </a:schemeClr>
            </a:gs>
            <a:gs pos="64000">
              <a:schemeClr val="accent1">
                <a:lumMod val="75000"/>
              </a:schemeClr>
            </a:gs>
            <a:gs pos="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52306"/>
            <a:ext cx="10515600" cy="1325563"/>
          </a:xfrm>
        </p:spPr>
        <p:txBody>
          <a:bodyPr/>
          <a:lstStyle>
            <a:lvl1pPr>
              <a:defRPr u="sng">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3600">
                <a:solidFill>
                  <a:srgbClr val="FFFF00"/>
                </a:solidFill>
              </a:defRPr>
            </a:lvl1pPr>
            <a:lvl2pPr marL="685800" indent="-228600">
              <a:buFont typeface="Wingdings" charset="2"/>
              <a:buChar char="Ø"/>
              <a:defRPr sz="3200">
                <a:solidFill>
                  <a:srgbClr val="FFC000"/>
                </a:solidFill>
              </a:defRPr>
            </a:lvl2pPr>
            <a:lvl3pPr>
              <a:defRPr sz="2800">
                <a:solidFill>
                  <a:srgbClr val="92D050"/>
                </a:solidFill>
              </a:defRPr>
            </a:lvl3pPr>
            <a:lvl4pPr>
              <a:defRPr sz="2400">
                <a:solidFill>
                  <a:schemeClr val="bg1"/>
                </a:solidFill>
              </a:defRPr>
            </a:lvl4pPr>
            <a:lvl5pPr>
              <a:defRPr sz="20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03499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88AE39-1A63-6447-B8C0-7D4E634E5012}" type="datetimeFigureOut">
              <a:rPr lang="en-US" smtClean="0"/>
              <a:t>6/30/19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451655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88AE39-1A63-6447-B8C0-7D4E634E5012}"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17627799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88AE39-1A63-6447-B8C0-7D4E634E5012}" type="datetimeFigureOut">
              <a:rPr lang="en-US" smtClean="0"/>
              <a:t>6/30/19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357990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88AE39-1A63-6447-B8C0-7D4E634E5012}" type="datetimeFigureOut">
              <a:rPr lang="en-US" smtClean="0"/>
              <a:t>6/30/19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1641949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88AE39-1A63-6447-B8C0-7D4E634E5012}" type="datetimeFigureOut">
              <a:rPr lang="en-US" smtClean="0"/>
              <a:t>6/30/19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1074214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88AE39-1A63-6447-B8C0-7D4E634E5012}"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4260811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88AE39-1A63-6447-B8C0-7D4E634E5012}" type="datetimeFigureOut">
              <a:rPr lang="en-US" smtClean="0"/>
              <a:t>6/30/19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0B1195-41CD-F849-BD33-3D0EC6B233E4}" type="slidenum">
              <a:rPr lang="en-US" smtClean="0"/>
              <a:t>‹#›</a:t>
            </a:fld>
            <a:endParaRPr lang="en-US"/>
          </a:p>
        </p:txBody>
      </p:sp>
    </p:spTree>
    <p:extLst>
      <p:ext uri="{BB962C8B-B14F-4D97-AF65-F5344CB8AC3E}">
        <p14:creationId xmlns:p14="http://schemas.microsoft.com/office/powerpoint/2010/main" val="143520726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88AE39-1A63-6447-B8C0-7D4E634E5012}" type="datetimeFigureOut">
              <a:rPr lang="en-US" smtClean="0"/>
              <a:t>6/30/19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B1195-41CD-F849-BD33-3D0EC6B233E4}" type="slidenum">
              <a:rPr lang="en-US" smtClean="0"/>
              <a:t>‹#›</a:t>
            </a:fld>
            <a:endParaRPr lang="en-US"/>
          </a:p>
        </p:txBody>
      </p:sp>
    </p:spTree>
    <p:extLst>
      <p:ext uri="{BB962C8B-B14F-4D97-AF65-F5344CB8AC3E}">
        <p14:creationId xmlns:p14="http://schemas.microsoft.com/office/powerpoint/2010/main" val="14601032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indico.cern.ch/event/180835/contribution/1/attachments/241534/338130/TrackingExperience.ppt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75000"/>
              </a:schemeClr>
            </a:gs>
            <a:gs pos="0">
              <a:schemeClr val="accent1">
                <a:lumMod val="40000"/>
                <a:lumOff val="60000"/>
              </a:schemeClr>
            </a:gs>
            <a:gs pos="99000">
              <a:schemeClr val="accent1">
                <a:lumMod val="50000"/>
              </a:schemeClr>
            </a:gs>
            <a:gs pos="64000">
              <a:schemeClr val="accent1">
                <a:lumMod val="75000"/>
              </a:schemeClr>
            </a:gs>
            <a:gs pos="0">
              <a:schemeClr val="accent1">
                <a:lumMod val="60000"/>
                <a:lumOff val="4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14799"/>
            <a:ext cx="9144000" cy="1876037"/>
          </a:xfrm>
          <a:gradFill>
            <a:gsLst>
              <a:gs pos="0">
                <a:schemeClr val="accent1">
                  <a:lumMod val="75000"/>
                </a:schemeClr>
              </a:gs>
              <a:gs pos="0">
                <a:schemeClr val="accent1">
                  <a:lumMod val="40000"/>
                  <a:lumOff val="60000"/>
                </a:schemeClr>
              </a:gs>
              <a:gs pos="99000">
                <a:schemeClr val="accent6">
                  <a:lumMod val="75000"/>
                </a:schemeClr>
              </a:gs>
              <a:gs pos="64000">
                <a:schemeClr val="accent6">
                  <a:lumMod val="60000"/>
                  <a:lumOff val="40000"/>
                </a:schemeClr>
              </a:gs>
              <a:gs pos="0">
                <a:schemeClr val="accent6">
                  <a:lumMod val="20000"/>
                  <a:lumOff val="80000"/>
                </a:schemeClr>
              </a:gs>
            </a:gsLst>
            <a:lin ang="5400000" scaled="1"/>
          </a:gradFill>
        </p:spPr>
        <p:txBody>
          <a:bodyPr/>
          <a:lstStyle/>
          <a:p>
            <a:r>
              <a:rPr lang="en-US" dirty="0" smtClean="0">
                <a:solidFill>
                  <a:schemeClr val="bg1"/>
                </a:solidFill>
              </a:rPr>
              <a:t>Anonymous Questions</a:t>
            </a:r>
            <a:endParaRPr lang="en-US" dirty="0">
              <a:solidFill>
                <a:schemeClr val="bg1"/>
              </a:solidFill>
            </a:endParaRPr>
          </a:p>
        </p:txBody>
      </p:sp>
      <p:sp>
        <p:nvSpPr>
          <p:cNvPr id="3" name="Subtitle 2"/>
          <p:cNvSpPr>
            <a:spLocks noGrp="1"/>
          </p:cNvSpPr>
          <p:nvPr>
            <p:ph type="subTitle" idx="1"/>
          </p:nvPr>
        </p:nvSpPr>
        <p:spPr>
          <a:xfrm>
            <a:off x="1524000" y="2282912"/>
            <a:ext cx="9144000" cy="1655762"/>
          </a:xfrm>
        </p:spPr>
        <p:txBody>
          <a:bodyPr>
            <a:normAutofit/>
          </a:bodyPr>
          <a:lstStyle/>
          <a:p>
            <a:r>
              <a:rPr lang="en-US" sz="4000" dirty="0" err="1" smtClean="0">
                <a:solidFill>
                  <a:srgbClr val="92D050"/>
                </a:solidFill>
              </a:rPr>
              <a:t>Bfys</a:t>
            </a:r>
            <a:r>
              <a:rPr lang="en-US" sz="4000" dirty="0" smtClean="0">
                <a:solidFill>
                  <a:srgbClr val="92D050"/>
                </a:solidFill>
              </a:rPr>
              <a:t> Workshop</a:t>
            </a:r>
            <a:endParaRPr lang="en-US" sz="4000" dirty="0">
              <a:solidFill>
                <a:srgbClr val="92D050"/>
              </a:solidFill>
            </a:endParaRPr>
          </a:p>
        </p:txBody>
      </p:sp>
      <p:pic>
        <p:nvPicPr>
          <p:cNvPr id="6" name="Picture 8" descr="http://i108.photobucket.com/albums/n36/scc1030/funny/bull.jpg"/>
          <p:cNvPicPr>
            <a:picLocks noChangeAspect="1" noChangeArrowheads="1"/>
          </p:cNvPicPr>
          <p:nvPr/>
        </p:nvPicPr>
        <p:blipFill>
          <a:blip r:embed="rId2" cstate="print"/>
          <a:srcRect/>
          <a:stretch>
            <a:fillRect/>
          </a:stretch>
        </p:blipFill>
        <p:spPr bwMode="auto">
          <a:xfrm>
            <a:off x="3852470" y="3019120"/>
            <a:ext cx="4946753" cy="3581086"/>
          </a:xfrm>
          <a:prstGeom prst="rect">
            <a:avLst/>
          </a:prstGeom>
          <a:noFill/>
          <a:ln w="25400">
            <a:solidFill>
              <a:srgbClr val="0070C0"/>
            </a:solidFill>
          </a:ln>
        </p:spPr>
      </p:pic>
    </p:spTree>
    <p:extLst>
      <p:ext uri="{BB962C8B-B14F-4D97-AF65-F5344CB8AC3E}">
        <p14:creationId xmlns:p14="http://schemas.microsoft.com/office/powerpoint/2010/main" val="16617293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Limit Questions</a:t>
            </a:r>
            <a:endParaRPr lang="en-US" dirty="0"/>
          </a:p>
        </p:txBody>
      </p:sp>
      <p:sp>
        <p:nvSpPr>
          <p:cNvPr id="3" name="Content Placeholder 2"/>
          <p:cNvSpPr>
            <a:spLocks noGrp="1"/>
          </p:cNvSpPr>
          <p:nvPr>
            <p:ph idx="1"/>
          </p:nvPr>
        </p:nvSpPr>
        <p:spPr>
          <a:xfrm>
            <a:off x="539646" y="1199213"/>
            <a:ext cx="11395680" cy="5261548"/>
          </a:xfrm>
        </p:spPr>
        <p:txBody>
          <a:bodyPr>
            <a:normAutofit fontScale="92500" lnSpcReduction="10000"/>
          </a:bodyPr>
          <a:lstStyle/>
          <a:p>
            <a:r>
              <a:rPr lang="en-US" dirty="0"/>
              <a:t>What is ultimately the limiting systematic uncertainty in the electron efficiency?" </a:t>
            </a:r>
            <a:endParaRPr lang="en-US" dirty="0" smtClean="0"/>
          </a:p>
          <a:p>
            <a:pPr lvl="1"/>
            <a:r>
              <a:rPr lang="en-US" dirty="0" smtClean="0"/>
              <a:t>Maarten</a:t>
            </a:r>
            <a:r>
              <a:rPr lang="mr-IN" dirty="0" smtClean="0"/>
              <a:t>…</a:t>
            </a:r>
            <a:r>
              <a:rPr lang="en-US" dirty="0" smtClean="0"/>
              <a:t>?</a:t>
            </a:r>
          </a:p>
          <a:p>
            <a:pPr lvl="1"/>
            <a:endParaRPr lang="en-US" dirty="0"/>
          </a:p>
          <a:p>
            <a:r>
              <a:rPr lang="en-US" dirty="0"/>
              <a:t>What is ultimately the limiting systematic uncertainty in the muon efficiency</a:t>
            </a:r>
            <a:r>
              <a:rPr lang="en-US" dirty="0" smtClean="0"/>
              <a:t>?”</a:t>
            </a:r>
          </a:p>
          <a:p>
            <a:pPr lvl="1"/>
            <a:r>
              <a:rPr lang="en-US" dirty="0" err="1" smtClean="0"/>
              <a:t>Ehh</a:t>
            </a:r>
            <a:r>
              <a:rPr lang="mr-IN" dirty="0" smtClean="0"/>
              <a:t>…</a:t>
            </a:r>
            <a:r>
              <a:rPr lang="en-US" dirty="0" smtClean="0"/>
              <a:t>?</a:t>
            </a:r>
          </a:p>
          <a:p>
            <a:pPr lvl="1"/>
            <a:endParaRPr lang="en-US" dirty="0"/>
          </a:p>
          <a:p>
            <a:r>
              <a:rPr lang="en-US" dirty="0"/>
              <a:t>W</a:t>
            </a:r>
            <a:r>
              <a:rPr lang="en-US" dirty="0" smtClean="0"/>
              <a:t>hat </a:t>
            </a:r>
            <a:r>
              <a:rPr lang="en-US" dirty="0"/>
              <a:t>is the limit in mass resolution in </a:t>
            </a:r>
            <a:r>
              <a:rPr lang="en-US" dirty="0" err="1"/>
              <a:t>lhcb</a:t>
            </a:r>
            <a:r>
              <a:rPr lang="en-US" dirty="0"/>
              <a:t>?</a:t>
            </a:r>
          </a:p>
          <a:p>
            <a:pPr lvl="1"/>
            <a:r>
              <a:rPr lang="en-US" dirty="0"/>
              <a:t>Depends on: # </a:t>
            </a:r>
            <a:r>
              <a:rPr lang="en-US" dirty="0" smtClean="0"/>
              <a:t>final </a:t>
            </a:r>
            <a:r>
              <a:rPr lang="en-US" dirty="0"/>
              <a:t>state, hit resolution, in trackers, #scattering</a:t>
            </a:r>
          </a:p>
          <a:p>
            <a:pPr lvl="1"/>
            <a:r>
              <a:rPr lang="en-US" dirty="0"/>
              <a:t>For two-track final state check thesis </a:t>
            </a:r>
            <a:r>
              <a:rPr lang="en-US" dirty="0" smtClean="0"/>
              <a:t>of Jacopo and/or </a:t>
            </a:r>
            <a:r>
              <a:rPr lang="en-US" dirty="0" err="1" smtClean="0"/>
              <a:t>Amoraal</a:t>
            </a:r>
            <a:r>
              <a:rPr lang="mr-IN" dirty="0" smtClean="0"/>
              <a:t>…</a:t>
            </a:r>
            <a:endParaRPr lang="en-US" dirty="0"/>
          </a:p>
          <a:p>
            <a:endParaRPr lang="en-US" dirty="0"/>
          </a:p>
        </p:txBody>
      </p:sp>
    </p:spTree>
    <p:extLst>
      <p:ext uri="{BB962C8B-B14F-4D97-AF65-F5344CB8AC3E}">
        <p14:creationId xmlns:p14="http://schemas.microsoft.com/office/powerpoint/2010/main" val="43363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Limit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9646" y="1199213"/>
                <a:ext cx="11152682" cy="5261548"/>
              </a:xfrm>
            </p:spPr>
            <p:txBody>
              <a:bodyPr>
                <a:normAutofit/>
              </a:bodyPr>
              <a:lstStyle/>
              <a:p>
                <a:r>
                  <a:rPr lang="en-US" dirty="0" smtClean="0"/>
                  <a:t>What </a:t>
                </a:r>
                <a:r>
                  <a:rPr lang="en-US" dirty="0"/>
                  <a:t>is the limiting factor in the momentum resolution for Long tracks for the run-3 detector? (The answer probably depends on the track momentum, but consider that we are mainly interested in B and D mass resolution.) Is it the </a:t>
                </a:r>
                <a:r>
                  <a:rPr lang="en-US" dirty="0" err="1"/>
                  <a:t>velo</a:t>
                </a:r>
                <a:r>
                  <a:rPr lang="en-US" dirty="0"/>
                  <a:t> hit resolution, UT, or FT? Or is it rather the contribution of multiple scattering?”</a:t>
                </a:r>
              </a:p>
              <a:p>
                <a:pPr lvl="1"/>
                <a:r>
                  <a:rPr lang="en-US" dirty="0"/>
                  <a:t>Indeed depends on </a:t>
                </a:r>
                <a14:m>
                  <m:oMath xmlns:m="http://schemas.openxmlformats.org/officeDocument/2006/math">
                    <m:r>
                      <a:rPr lang="en-US" b="0" i="1" smtClean="0">
                        <a:latin typeface="Cambria Math" charset="0"/>
                      </a:rPr>
                      <m:t>𝑝</m:t>
                    </m:r>
                  </m:oMath>
                </a14:m>
                <a:r>
                  <a:rPr lang="en-US" dirty="0" smtClean="0"/>
                  <a:t> </a:t>
                </a:r>
                <a:r>
                  <a:rPr lang="en-US" dirty="0"/>
                  <a:t>of </a:t>
                </a:r>
                <a:r>
                  <a:rPr lang="en-US" dirty="0" smtClean="0"/>
                  <a:t>the </a:t>
                </a:r>
                <a14:m>
                  <m:oMath xmlns:m="http://schemas.openxmlformats.org/officeDocument/2006/math">
                    <m:r>
                      <a:rPr lang="en-US" b="0" i="1" smtClean="0">
                        <a:latin typeface="Cambria Math" charset="0"/>
                      </a:rPr>
                      <m:t>𝐵</m:t>
                    </m:r>
                  </m:oMath>
                </a14:m>
                <a:r>
                  <a:rPr lang="en-US" dirty="0" smtClean="0"/>
                  <a:t>.</a:t>
                </a:r>
                <a:endParaRPr lang="en-US" dirty="0"/>
              </a:p>
              <a:p>
                <a:pPr lvl="1"/>
                <a:r>
                  <a:rPr lang="en-US" dirty="0"/>
                  <a:t>Alternative question: do we understand the </a:t>
                </a:r>
                <a14:m>
                  <m:oMath xmlns:m="http://schemas.openxmlformats.org/officeDocument/2006/math">
                    <m:r>
                      <a:rPr lang="en-US" b="0" i="1" smtClean="0">
                        <a:latin typeface="Cambria Math" charset="0"/>
                      </a:rPr>
                      <m:t>𝛿</m:t>
                    </m:r>
                    <m:r>
                      <a:rPr lang="en-US" b="0" i="1" smtClean="0">
                        <a:latin typeface="Cambria Math" charset="0"/>
                      </a:rPr>
                      <m:t>𝑝</m:t>
                    </m:r>
                    <m:r>
                      <a:rPr lang="en-US" b="0" i="1" smtClean="0">
                        <a:latin typeface="Cambria Math" charset="0"/>
                      </a:rPr>
                      <m:t>/</m:t>
                    </m:r>
                    <m:r>
                      <a:rPr lang="en-US" b="0" i="1" smtClean="0">
                        <a:latin typeface="Cambria Math" charset="0"/>
                      </a:rPr>
                      <m:t>𝑝</m:t>
                    </m:r>
                  </m:oMath>
                </a14:m>
                <a:r>
                  <a:rPr lang="en-US" dirty="0" smtClean="0"/>
                  <a:t> </a:t>
                </a:r>
                <a:r>
                  <a:rPr lang="en-US" dirty="0"/>
                  <a:t>resolution curve</a:t>
                </a:r>
                <a:r>
                  <a:rPr lang="en-US" dirty="0" smtClean="0"/>
                  <a:t>?</a:t>
                </a: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9646" y="1199213"/>
                <a:ext cx="11152682" cy="5261548"/>
              </a:xfrm>
              <a:blipFill rotWithShape="0">
                <a:blip r:embed="rId2"/>
                <a:stretch>
                  <a:fillRect l="-1531" t="-2897" r="-2406"/>
                </a:stretch>
              </a:blipFill>
            </p:spPr>
            <p:txBody>
              <a:bodyPr/>
              <a:lstStyle/>
              <a:p>
                <a:r>
                  <a:rPr lang="en-US">
                    <a:noFill/>
                  </a:rPr>
                  <a:t> </a:t>
                </a:r>
              </a:p>
            </p:txBody>
          </p:sp>
        </mc:Fallback>
      </mc:AlternateContent>
    </p:spTree>
    <p:extLst>
      <p:ext uri="{BB962C8B-B14F-4D97-AF65-F5344CB8AC3E}">
        <p14:creationId xmlns:p14="http://schemas.microsoft.com/office/powerpoint/2010/main" val="1276915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3441027"/>
            <a:ext cx="10712116" cy="10587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33138" y="52306"/>
            <a:ext cx="11590421" cy="1325563"/>
          </a:xfrm>
        </p:spPr>
        <p:txBody>
          <a:bodyPr/>
          <a:lstStyle/>
          <a:p>
            <a:r>
              <a:rPr lang="en-US" smtClean="0"/>
              <a:t>Note: Design </a:t>
            </a:r>
            <a:r>
              <a:rPr lang="en-US" dirty="0" smtClean="0"/>
              <a:t>Motivations for the Tracking System</a:t>
            </a:r>
            <a:endParaRPr lang="en-US" dirty="0"/>
          </a:p>
        </p:txBody>
      </p:sp>
      <p:sp>
        <p:nvSpPr>
          <p:cNvPr id="3" name="Content Placeholder 2"/>
          <p:cNvSpPr>
            <a:spLocks noGrp="1"/>
          </p:cNvSpPr>
          <p:nvPr>
            <p:ph idx="1"/>
          </p:nvPr>
        </p:nvSpPr>
        <p:spPr/>
        <p:txBody>
          <a:bodyPr/>
          <a:lstStyle/>
          <a:p>
            <a:r>
              <a:rPr lang="en-US" dirty="0" smtClean="0"/>
              <a:t>Here is a link to a presentation with motivations why the spectrometer is designed as it actually is:</a:t>
            </a:r>
          </a:p>
          <a:p>
            <a:endParaRPr lang="en-US" dirty="0" smtClean="0">
              <a:hlinkClick r:id="rId2"/>
            </a:endParaRPr>
          </a:p>
          <a:p>
            <a:pPr marL="457200" lvl="1" indent="0">
              <a:buNone/>
            </a:pPr>
            <a:r>
              <a:rPr lang="en-US" dirty="0" smtClean="0">
                <a:hlinkClick r:id="rId2"/>
              </a:rPr>
              <a:t>http</a:t>
            </a:r>
            <a:r>
              <a:rPr lang="en-US" dirty="0">
                <a:hlinkClick r:id="rId2"/>
              </a:rPr>
              <a:t>://indico.cern.ch/event/180835/contribution/1/attachments/241534/338130/TrackingExperience.pptx</a:t>
            </a:r>
            <a:endParaRPr lang="en-US" dirty="0" smtClean="0"/>
          </a:p>
        </p:txBody>
      </p:sp>
    </p:spTree>
    <p:extLst>
      <p:ext uri="{BB962C8B-B14F-4D97-AF65-F5344CB8AC3E}">
        <p14:creationId xmlns:p14="http://schemas.microsoft.com/office/powerpoint/2010/main" val="7419931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“Can we</a:t>
            </a:r>
            <a:r>
              <a:rPr lang="mr-IN" dirty="0" smtClean="0"/>
              <a:t>…</a:t>
            </a:r>
            <a:r>
              <a:rPr lang="en-US" dirty="0" smtClean="0"/>
              <a:t>” Suggestive Questions</a:t>
            </a:r>
            <a:endParaRPr lang="en-US" dirty="0"/>
          </a:p>
        </p:txBody>
      </p:sp>
      <p:sp>
        <p:nvSpPr>
          <p:cNvPr id="3" name="Content Placeholder 2"/>
          <p:cNvSpPr>
            <a:spLocks noGrp="1"/>
          </p:cNvSpPr>
          <p:nvPr>
            <p:ph idx="1"/>
          </p:nvPr>
        </p:nvSpPr>
        <p:spPr>
          <a:xfrm>
            <a:off x="838200" y="1214202"/>
            <a:ext cx="10515600" cy="5201587"/>
          </a:xfrm>
        </p:spPr>
        <p:txBody>
          <a:bodyPr>
            <a:normAutofit/>
          </a:bodyPr>
          <a:lstStyle/>
          <a:p>
            <a:r>
              <a:rPr lang="en-US" dirty="0"/>
              <a:t>Can we use the old </a:t>
            </a:r>
            <a:r>
              <a:rPr lang="en-US" dirty="0" err="1"/>
              <a:t>Velo</a:t>
            </a:r>
            <a:r>
              <a:rPr lang="en-US" dirty="0"/>
              <a:t> in the exhibition during run-3 as a separate  (silicon only) detector? Maybe with a magnet around it?</a:t>
            </a:r>
          </a:p>
          <a:p>
            <a:pPr lvl="1"/>
            <a:r>
              <a:rPr lang="en-US" dirty="0"/>
              <a:t>Pragmatic answer: </a:t>
            </a:r>
            <a:r>
              <a:rPr lang="en-US" dirty="0" smtClean="0"/>
              <a:t>Where</a:t>
            </a:r>
            <a:r>
              <a:rPr lang="en-US" dirty="0"/>
              <a:t>? There is no other LHC interaction point.</a:t>
            </a:r>
          </a:p>
          <a:p>
            <a:pPr lvl="1"/>
            <a:r>
              <a:rPr lang="en-US" dirty="0"/>
              <a:t>What could it be used for? As a small long-lived particle detector?</a:t>
            </a:r>
          </a:p>
          <a:p>
            <a:endParaRPr lang="en-US" dirty="0" smtClean="0"/>
          </a:p>
        </p:txBody>
      </p:sp>
    </p:spTree>
    <p:extLst>
      <p:ext uri="{BB962C8B-B14F-4D97-AF65-F5344CB8AC3E}">
        <p14:creationId xmlns:p14="http://schemas.microsoft.com/office/powerpoint/2010/main" val="46144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a:t>
            </a:r>
            <a:r>
              <a:rPr lang="mr-IN" dirty="0" smtClean="0"/>
              <a:t>…</a:t>
            </a:r>
            <a:r>
              <a:rPr lang="en-US" dirty="0" smtClean="0"/>
              <a:t>” Suggestive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214202"/>
                <a:ext cx="10515600" cy="5201587"/>
              </a:xfrm>
            </p:spPr>
            <p:txBody>
              <a:bodyPr>
                <a:normAutofit fontScale="92500" lnSpcReduction="10000"/>
              </a:bodyPr>
              <a:lstStyle/>
              <a:p>
                <a:r>
                  <a:rPr lang="en-US" dirty="0" smtClean="0"/>
                  <a:t>Can we use the histograms of the lifetime of prompt </a:t>
                </a:r>
                <a14:m>
                  <m:oMath xmlns:m="http://schemas.openxmlformats.org/officeDocument/2006/math">
                    <m:r>
                      <a:rPr lang="en-US" b="0" i="1" smtClean="0">
                        <a:latin typeface="Cambria Math" charset="0"/>
                      </a:rPr>
                      <m:t>𝐽</m:t>
                    </m:r>
                    <m:r>
                      <a:rPr lang="en-US" b="0" i="1" smtClean="0">
                        <a:latin typeface="Cambria Math" charset="0"/>
                      </a:rPr>
                      <m:t>/</m:t>
                    </m:r>
                    <m:r>
                      <a:rPr lang="en-US" b="0" i="1" smtClean="0">
                        <a:latin typeface="Cambria Math" charset="0"/>
                      </a:rPr>
                      <m:t>𝜓</m:t>
                    </m:r>
                  </m:oMath>
                </a14:m>
                <a:r>
                  <a:rPr lang="en-US" dirty="0" smtClean="0"/>
                  <a:t> </a:t>
                </a:r>
                <a:r>
                  <a:rPr lang="en-US" dirty="0"/>
                  <a:t>or prompt </a:t>
                </a:r>
                <a14:m>
                  <m:oMath xmlns:m="http://schemas.openxmlformats.org/officeDocument/2006/math">
                    <m:sSub>
                      <m:sSubPr>
                        <m:ctrlPr>
                          <a:rPr lang="en-US" b="0" i="1" smtClean="0">
                            <a:latin typeface="Cambria Math" charset="0"/>
                          </a:rPr>
                        </m:ctrlPr>
                      </m:sSubPr>
                      <m:e>
                        <m:r>
                          <a:rPr lang="en-US" b="0" i="1" smtClean="0">
                            <a:latin typeface="Cambria Math" charset="0"/>
                          </a:rPr>
                          <m:t>𝐷</m:t>
                        </m:r>
                      </m:e>
                      <m:sub>
                        <m:r>
                          <a:rPr lang="en-US" b="0" i="1" smtClean="0">
                            <a:latin typeface="Cambria Math" charset="0"/>
                          </a:rPr>
                          <m:t>𝑠</m:t>
                        </m:r>
                      </m:sub>
                    </m:sSub>
                  </m:oMath>
                </a14:m>
                <a:r>
                  <a:rPr lang="en-US" dirty="0" smtClean="0"/>
                  <a:t> </a:t>
                </a:r>
                <a:r>
                  <a:rPr lang="en-US" dirty="0"/>
                  <a:t>to make the data manager shifters monitor the bias of the measured lifetime during data taking or use them in the alignment?</a:t>
                </a:r>
              </a:p>
              <a:p>
                <a:pPr lvl="1"/>
                <a:r>
                  <a:rPr lang="en-US" dirty="0"/>
                  <a:t>Probably not ;-)   </a:t>
                </a:r>
                <a:r>
                  <a:rPr lang="en-US" dirty="0" smtClean="0"/>
                  <a:t>??</a:t>
                </a:r>
              </a:p>
              <a:p>
                <a:pPr lvl="1"/>
                <a:endParaRPr lang="en-US" dirty="0"/>
              </a:p>
              <a:p>
                <a:r>
                  <a:rPr lang="en-US" dirty="0"/>
                  <a:t>Can we do </a:t>
                </a:r>
                <a:r>
                  <a:rPr lang="en-US" dirty="0" err="1"/>
                  <a:t>Flavour</a:t>
                </a:r>
                <a:r>
                  <a:rPr lang="en-US" dirty="0"/>
                  <a:t> tagging with </a:t>
                </a:r>
                <a:r>
                  <a:rPr lang="en-US" dirty="0" smtClean="0"/>
                  <a:t>CEP?</a:t>
                </a:r>
              </a:p>
              <a:p>
                <a:pPr lvl="1"/>
                <a:r>
                  <a:rPr lang="en-US" dirty="0" smtClean="0"/>
                  <a:t>Only for CEP events</a:t>
                </a:r>
                <a:r>
                  <a:rPr lang="mr-IN" dirty="0" smtClean="0"/>
                  <a:t>…</a:t>
                </a:r>
                <a:r>
                  <a:rPr lang="en-US" dirty="0" smtClean="0"/>
                  <a:t> ?</a:t>
                </a:r>
              </a:p>
              <a:p>
                <a:endParaRPr lang="en-US" dirty="0"/>
              </a:p>
              <a:p>
                <a:r>
                  <a:rPr lang="en-US" dirty="0"/>
                  <a:t>Can we get money from Elon Musk</a:t>
                </a:r>
                <a:r>
                  <a:rPr lang="en-US" dirty="0" smtClean="0"/>
                  <a:t>?</a:t>
                </a:r>
              </a:p>
              <a:p>
                <a:pPr lvl="1"/>
                <a:r>
                  <a:rPr lang="en-US" dirty="0" smtClean="0"/>
                  <a:t>Ask him.</a:t>
                </a:r>
                <a:endParaRPr lang="en-US" dirty="0"/>
              </a:p>
              <a:p>
                <a:pPr lvl="1"/>
                <a:endParaRPr lang="en-US" dirty="0"/>
              </a:p>
              <a:p>
                <a:endParaRPr lang="en-US" dirty="0" smtClean="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214202"/>
                <a:ext cx="10515600" cy="5201587"/>
              </a:xfrm>
              <a:blipFill rotWithShape="0">
                <a:blip r:embed="rId2"/>
                <a:stretch>
                  <a:fillRect l="-1391" t="-3283" r="-1101" b="-117"/>
                </a:stretch>
              </a:blipFill>
            </p:spPr>
            <p:txBody>
              <a:bodyPr/>
              <a:lstStyle/>
              <a:p>
                <a:r>
                  <a:rPr lang="en-US">
                    <a:noFill/>
                  </a:rPr>
                  <a:t> </a:t>
                </a:r>
              </a:p>
            </p:txBody>
          </p:sp>
        </mc:Fallback>
      </mc:AlternateContent>
    </p:spTree>
    <p:extLst>
      <p:ext uri="{BB962C8B-B14F-4D97-AF65-F5344CB8AC3E}">
        <p14:creationId xmlns:p14="http://schemas.microsoft.com/office/powerpoint/2010/main" val="380675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 we</a:t>
            </a:r>
            <a:r>
              <a:rPr lang="mr-IN" dirty="0" smtClean="0"/>
              <a:t>…</a:t>
            </a:r>
            <a:r>
              <a:rPr lang="en-US" dirty="0" smtClean="0"/>
              <a:t>” Suggestive Questions</a:t>
            </a:r>
            <a:endParaRPr lang="en-US" dirty="0"/>
          </a:p>
        </p:txBody>
      </p:sp>
      <p:sp>
        <p:nvSpPr>
          <p:cNvPr id="3" name="Content Placeholder 2"/>
          <p:cNvSpPr>
            <a:spLocks noGrp="1"/>
          </p:cNvSpPr>
          <p:nvPr>
            <p:ph idx="1"/>
          </p:nvPr>
        </p:nvSpPr>
        <p:spPr>
          <a:xfrm>
            <a:off x="838200" y="1584995"/>
            <a:ext cx="10515600" cy="4719552"/>
          </a:xfrm>
        </p:spPr>
        <p:txBody>
          <a:bodyPr>
            <a:normAutofit/>
          </a:bodyPr>
          <a:lstStyle/>
          <a:p>
            <a:r>
              <a:rPr lang="en-US" dirty="0" smtClean="0"/>
              <a:t>Can we fill the magnet with a target and do capture cross section with low momentum particles that pass through RICH-1? (e.g. protons, kaons, </a:t>
            </a:r>
            <a:r>
              <a:rPr lang="en-US" dirty="0" err="1" smtClean="0"/>
              <a:t>pions</a:t>
            </a:r>
            <a:r>
              <a:rPr lang="en-US" dirty="0" smtClean="0"/>
              <a:t>, muons?</a:t>
            </a:r>
          </a:p>
          <a:p>
            <a:pPr lvl="1"/>
            <a:r>
              <a:rPr lang="en-US" dirty="0" smtClean="0"/>
              <a:t>???</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0471425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21632" y="1657183"/>
                <a:ext cx="10952747" cy="4719553"/>
              </a:xfrm>
            </p:spPr>
            <p:txBody>
              <a:bodyPr>
                <a:normAutofit fontScale="92500" lnSpcReduction="10000"/>
              </a:bodyPr>
              <a:lstStyle/>
              <a:p>
                <a:r>
                  <a:rPr lang="en-US" dirty="0" smtClean="0"/>
                  <a:t>What is the most interesting thing expected to come out of the  upgraded </a:t>
                </a:r>
                <a:r>
                  <a:rPr lang="en-US" dirty="0" err="1"/>
                  <a:t>LHCb</a:t>
                </a:r>
                <a:r>
                  <a:rPr lang="en-US" dirty="0"/>
                  <a:t> detector</a:t>
                </a:r>
                <a:r>
                  <a:rPr lang="en-US" dirty="0" smtClean="0"/>
                  <a:t>?</a:t>
                </a:r>
              </a:p>
              <a:p>
                <a:pPr lvl="1"/>
                <a:r>
                  <a:rPr lang="en-US" dirty="0" smtClean="0"/>
                  <a:t>What do you think? What’s the most interesting question ;-) ?</a:t>
                </a:r>
              </a:p>
              <a:p>
                <a:endParaRPr lang="en-US" dirty="0" smtClean="0"/>
              </a:p>
              <a:p>
                <a:r>
                  <a:rPr lang="en-US" dirty="0"/>
                  <a:t>How much can we improve </a:t>
                </a:r>
                <a:r>
                  <a:rPr lang="en-US" dirty="0" err="1"/>
                  <a:t>flavour</a:t>
                </a:r>
                <a:r>
                  <a:rPr lang="en-US" dirty="0"/>
                  <a:t> tagging during run 3</a:t>
                </a:r>
                <a:r>
                  <a:rPr lang="en-US" dirty="0" smtClean="0"/>
                  <a:t>?</a:t>
                </a:r>
              </a:p>
              <a:p>
                <a:pPr lvl="1"/>
                <a:r>
                  <a:rPr lang="en-US" dirty="0" smtClean="0"/>
                  <a:t>Good one!</a:t>
                </a:r>
              </a:p>
              <a:p>
                <a:endParaRPr lang="en-US" dirty="0" smtClean="0"/>
              </a:p>
              <a:p>
                <a:r>
                  <a:rPr lang="en-US" dirty="0" smtClean="0"/>
                  <a:t>Can </a:t>
                </a:r>
                <a:r>
                  <a:rPr lang="en-US" dirty="0"/>
                  <a:t>we (</a:t>
                </a:r>
                <a:r>
                  <a:rPr lang="en-US" dirty="0" err="1"/>
                  <a:t>LHCb</a:t>
                </a:r>
                <a:r>
                  <a:rPr lang="en-US" dirty="0"/>
                  <a:t>) say something about the Higgs</a:t>
                </a:r>
                <a:r>
                  <a:rPr lang="en-US" dirty="0" smtClean="0"/>
                  <a:t>?</a:t>
                </a:r>
              </a:p>
              <a:p>
                <a:pPr lvl="1"/>
                <a:r>
                  <a:rPr lang="en-US" dirty="0" smtClean="0"/>
                  <a:t>In </a:t>
                </a:r>
                <a14:m>
                  <m:oMath xmlns:m="http://schemas.openxmlformats.org/officeDocument/2006/math">
                    <m:sSub>
                      <m:sSubPr>
                        <m:ctrlPr>
                          <a:rPr lang="en-US" b="0" i="1" smtClean="0">
                            <a:latin typeface="Cambria Math" charset="0"/>
                          </a:rPr>
                        </m:ctrlPr>
                      </m:sSubPr>
                      <m:e>
                        <m:r>
                          <a:rPr lang="en-US" b="0" i="1" smtClean="0">
                            <a:latin typeface="Cambria Math" charset="0"/>
                          </a:rPr>
                          <m:t>𝐵</m:t>
                        </m:r>
                      </m:e>
                      <m:sub>
                        <m:r>
                          <a:rPr lang="en-US" b="0" i="1" smtClean="0">
                            <a:latin typeface="Cambria Math" charset="0"/>
                          </a:rPr>
                          <m:t>𝑠</m:t>
                        </m:r>
                      </m:sub>
                    </m:sSub>
                    <m:r>
                      <a:rPr lang="en-US" b="0" i="1" smtClean="0">
                        <a:latin typeface="Cambria Math" charset="0"/>
                      </a:rPr>
                      <m:t>→</m:t>
                    </m:r>
                    <m:sSup>
                      <m:sSupPr>
                        <m:ctrlPr>
                          <a:rPr lang="en-US" b="0" i="1" smtClean="0">
                            <a:latin typeface="Cambria Math" charset="0"/>
                          </a:rPr>
                        </m:ctrlPr>
                      </m:sSupPr>
                      <m:e>
                        <m:r>
                          <a:rPr lang="en-US" b="0" i="1" smtClean="0">
                            <a:latin typeface="Cambria Math" charset="0"/>
                          </a:rPr>
                          <m:t>𝜇</m:t>
                        </m:r>
                      </m:e>
                      <m:sup>
                        <m:r>
                          <a:rPr lang="en-US" b="0" i="1" smtClean="0">
                            <a:latin typeface="Cambria Math" charset="0"/>
                          </a:rPr>
                          <m:t>+</m:t>
                        </m:r>
                      </m:sup>
                    </m:sSup>
                    <m:sSup>
                      <m:sSupPr>
                        <m:ctrlPr>
                          <a:rPr lang="en-US" b="0" i="1" smtClean="0">
                            <a:latin typeface="Cambria Math" charset="0"/>
                          </a:rPr>
                        </m:ctrlPr>
                      </m:sSupPr>
                      <m:e>
                        <m:r>
                          <a:rPr lang="en-US" b="0" i="1" smtClean="0">
                            <a:latin typeface="Cambria Math" charset="0"/>
                          </a:rPr>
                          <m:t>𝜇</m:t>
                        </m:r>
                      </m:e>
                      <m:sup>
                        <m:r>
                          <a:rPr lang="en-US" b="0" i="1" smtClean="0">
                            <a:latin typeface="Cambria Math" charset="0"/>
                          </a:rPr>
                          <m:t>−</m:t>
                        </m:r>
                      </m:sup>
                    </m:sSup>
                  </m:oMath>
                </a14:m>
                <a:r>
                  <a:rPr lang="en-US" dirty="0" smtClean="0"/>
                  <a:t> it is difficult</a:t>
                </a:r>
                <a:r>
                  <a:rPr lang="mr-IN" dirty="0" smtClean="0"/>
                  <a:t>…</a:t>
                </a:r>
                <a:r>
                  <a:rPr lang="en-US" dirty="0" smtClean="0"/>
                  <a:t> </a:t>
                </a:r>
                <a:endParaRPr lang="en-US" dirty="0"/>
              </a:p>
              <a:p>
                <a:endParaRPr lang="en-US" dirty="0"/>
              </a:p>
              <a:p>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21632" y="1657183"/>
                <a:ext cx="10952747" cy="4719553"/>
              </a:xfrm>
              <a:blipFill rotWithShape="0">
                <a:blip r:embed="rId2"/>
                <a:stretch>
                  <a:fillRect l="-1336" t="-3618"/>
                </a:stretch>
              </a:blipFill>
            </p:spPr>
            <p:txBody>
              <a:bodyPr/>
              <a:lstStyle/>
              <a:p>
                <a:r>
                  <a:rPr lang="en-US">
                    <a:noFill/>
                  </a:rPr>
                  <a:t> </a:t>
                </a:r>
              </a:p>
            </p:txBody>
          </p:sp>
        </mc:Fallback>
      </mc:AlternateContent>
    </p:spTree>
    <p:extLst>
      <p:ext uri="{BB962C8B-B14F-4D97-AF65-F5344CB8AC3E}">
        <p14:creationId xmlns:p14="http://schemas.microsoft.com/office/powerpoint/2010/main" val="1753240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306"/>
            <a:ext cx="10515600" cy="1325563"/>
          </a:xfrm>
        </p:spPr>
        <p:txBody>
          <a:bodyPr/>
          <a:lstStyle/>
          <a:p>
            <a:r>
              <a:rPr lang="en-US" dirty="0" smtClean="0"/>
              <a:t>“Open Discussion” Questions</a:t>
            </a:r>
            <a:endParaRPr lang="en-US" dirty="0"/>
          </a:p>
        </p:txBody>
      </p:sp>
      <p:sp>
        <p:nvSpPr>
          <p:cNvPr id="3" name="Content Placeholder 2"/>
          <p:cNvSpPr>
            <a:spLocks noGrp="1"/>
          </p:cNvSpPr>
          <p:nvPr>
            <p:ph idx="1"/>
          </p:nvPr>
        </p:nvSpPr>
        <p:spPr>
          <a:xfrm>
            <a:off x="838200" y="1377868"/>
            <a:ext cx="10515600" cy="5480131"/>
          </a:xfrm>
        </p:spPr>
        <p:txBody>
          <a:bodyPr>
            <a:normAutofit fontScale="92500" lnSpcReduction="10000"/>
          </a:bodyPr>
          <a:lstStyle/>
          <a:p>
            <a:r>
              <a:rPr lang="en-US" dirty="0"/>
              <a:t>An important uncertainty in lifetime and mixing frequency measurements is the length scale of the VELO. Does anybody have an original idea of how we could measure it</a:t>
            </a:r>
            <a:r>
              <a:rPr lang="en-US" dirty="0" smtClean="0"/>
              <a:t>?</a:t>
            </a:r>
          </a:p>
          <a:p>
            <a:r>
              <a:rPr lang="en-US" dirty="0"/>
              <a:t>How does the uncertainty on the VELO sensor Z position affect the measurements of delta </a:t>
            </a:r>
            <a:r>
              <a:rPr lang="en-US" dirty="0" err="1"/>
              <a:t>ms</a:t>
            </a:r>
            <a:r>
              <a:rPr lang="en-US" dirty="0"/>
              <a:t> and lifetimes</a:t>
            </a:r>
            <a:r>
              <a:rPr lang="en-US" dirty="0" smtClean="0"/>
              <a:t>? </a:t>
            </a:r>
            <a:r>
              <a:rPr lang="mr-IN" dirty="0" smtClean="0"/>
              <a:t>–</a:t>
            </a:r>
            <a:r>
              <a:rPr lang="en-US" dirty="0" smtClean="0"/>
              <a:t> Niels</a:t>
            </a:r>
          </a:p>
          <a:p>
            <a:pPr lvl="1"/>
            <a:r>
              <a:rPr lang="en-US" dirty="0" smtClean="0"/>
              <a:t>See discussion Niels</a:t>
            </a:r>
          </a:p>
          <a:p>
            <a:endParaRPr lang="en-US" sz="1100" dirty="0" smtClean="0"/>
          </a:p>
          <a:p>
            <a:r>
              <a:rPr lang="en-US" dirty="0"/>
              <a:t>How to make a parametrization of the magnetic field that is both more accurate and faster than the current grid interpolation (which doesn't quite obey the Maxwell equations</a:t>
            </a:r>
            <a:r>
              <a:rPr lang="en-US" dirty="0" smtClean="0"/>
              <a:t>)?</a:t>
            </a:r>
          </a:p>
          <a:p>
            <a:pPr lvl="1"/>
            <a:r>
              <a:rPr lang="en-US" dirty="0" smtClean="0"/>
              <a:t>Ideas exist. </a:t>
            </a:r>
            <a:endParaRPr lang="en-US" dirty="0"/>
          </a:p>
          <a:p>
            <a:endParaRPr lang="en-US" dirty="0" smtClean="0"/>
          </a:p>
          <a:p>
            <a:endParaRPr lang="en-US" dirty="0" smtClean="0"/>
          </a:p>
          <a:p>
            <a:endParaRPr lang="en-US" dirty="0"/>
          </a:p>
          <a:p>
            <a:endParaRPr lang="en-US" dirty="0"/>
          </a:p>
          <a:p>
            <a:endParaRPr lang="en-US" dirty="0"/>
          </a:p>
        </p:txBody>
      </p:sp>
    </p:spTree>
    <p:extLst>
      <p:ext uri="{BB962C8B-B14F-4D97-AF65-F5344CB8AC3E}">
        <p14:creationId xmlns:p14="http://schemas.microsoft.com/office/powerpoint/2010/main" val="1905929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 Questions </a:t>
            </a:r>
            <a:endParaRPr lang="en-US" dirty="0"/>
          </a:p>
        </p:txBody>
      </p:sp>
      <p:sp>
        <p:nvSpPr>
          <p:cNvPr id="3" name="Content Placeholder 2"/>
          <p:cNvSpPr>
            <a:spLocks noGrp="1"/>
          </p:cNvSpPr>
          <p:nvPr>
            <p:ph idx="1"/>
          </p:nvPr>
        </p:nvSpPr>
        <p:spPr>
          <a:xfrm>
            <a:off x="838200" y="1609058"/>
            <a:ext cx="10515600" cy="4351338"/>
          </a:xfrm>
        </p:spPr>
        <p:txBody>
          <a:bodyPr/>
          <a:lstStyle/>
          <a:p>
            <a:r>
              <a:rPr lang="en-US" dirty="0"/>
              <a:t>Would </a:t>
            </a:r>
            <a:r>
              <a:rPr lang="en-US" dirty="0" err="1"/>
              <a:t>LHCb</a:t>
            </a:r>
            <a:r>
              <a:rPr lang="en-US" dirty="0"/>
              <a:t> be able to reconstruct long-lived particles decaying i.e. after the magnet (so we have to use only the muon detectors, and maybe the calorimeter)? The idea is basically to understand if we could make use of our forwardness to (partially) reconstruct very long lived particles. This is challenging. You can figure out who is proposing this crazy idea :) </a:t>
            </a:r>
            <a:endParaRPr lang="en-US" dirty="0" smtClean="0"/>
          </a:p>
          <a:p>
            <a:pPr lvl="1"/>
            <a:r>
              <a:rPr lang="en-US" dirty="0" smtClean="0"/>
              <a:t>Requires a study with T-tracks. Yes, it’s a challenge: try it!</a:t>
            </a:r>
            <a:endParaRPr lang="en-US" dirty="0"/>
          </a:p>
          <a:p>
            <a:endParaRPr lang="en-US" dirty="0"/>
          </a:p>
        </p:txBody>
      </p:sp>
    </p:spTree>
    <p:extLst>
      <p:ext uri="{BB962C8B-B14F-4D97-AF65-F5344CB8AC3E}">
        <p14:creationId xmlns:p14="http://schemas.microsoft.com/office/powerpoint/2010/main" val="1393465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Discussion” Questions</a:t>
            </a:r>
            <a:endParaRPr lang="en-US" dirty="0"/>
          </a:p>
        </p:txBody>
      </p:sp>
      <p:sp>
        <p:nvSpPr>
          <p:cNvPr id="3" name="Content Placeholder 2"/>
          <p:cNvSpPr>
            <a:spLocks noGrp="1"/>
          </p:cNvSpPr>
          <p:nvPr>
            <p:ph idx="1"/>
          </p:nvPr>
        </p:nvSpPr>
        <p:spPr>
          <a:xfrm>
            <a:off x="838200" y="1305680"/>
            <a:ext cx="10515600" cy="5095120"/>
          </a:xfrm>
        </p:spPr>
        <p:txBody>
          <a:bodyPr>
            <a:normAutofit fontScale="92500" lnSpcReduction="10000"/>
          </a:bodyPr>
          <a:lstStyle/>
          <a:p>
            <a:r>
              <a:rPr lang="en-US" dirty="0"/>
              <a:t>Can ATLAS/CMS do proton/K/pi separation with their planned TOF detectors? If so, is </a:t>
            </a:r>
            <a:r>
              <a:rPr lang="en-US" dirty="0" err="1"/>
              <a:t>LHCb</a:t>
            </a:r>
            <a:r>
              <a:rPr lang="en-US" dirty="0"/>
              <a:t> still a competitive B physics experiment after LS3? </a:t>
            </a:r>
          </a:p>
          <a:p>
            <a:pPr lvl="1"/>
            <a:r>
              <a:rPr lang="mr-IN" dirty="0" smtClean="0"/>
              <a:t>…</a:t>
            </a:r>
            <a:endParaRPr lang="en-US" dirty="0" smtClean="0"/>
          </a:p>
          <a:p>
            <a:pPr lvl="1"/>
            <a:endParaRPr lang="en-US" dirty="0"/>
          </a:p>
          <a:p>
            <a:r>
              <a:rPr lang="en-US" dirty="0"/>
              <a:t>How will </a:t>
            </a:r>
            <a:r>
              <a:rPr lang="en-US" dirty="0" err="1"/>
              <a:t>bfys</a:t>
            </a:r>
            <a:r>
              <a:rPr lang="en-US" dirty="0"/>
              <a:t> survive in a CLIC era? </a:t>
            </a:r>
            <a:endParaRPr lang="en-US" dirty="0" smtClean="0"/>
          </a:p>
          <a:p>
            <a:pPr lvl="1"/>
            <a:r>
              <a:rPr lang="en-US" dirty="0" smtClean="0"/>
              <a:t>Tera-Z factory, Other machines, Super-</a:t>
            </a:r>
            <a:r>
              <a:rPr lang="en-US" dirty="0" err="1" smtClean="0"/>
              <a:t>LHCb</a:t>
            </a:r>
            <a:r>
              <a:rPr lang="en-US" dirty="0" smtClean="0"/>
              <a:t>?</a:t>
            </a:r>
          </a:p>
          <a:p>
            <a:pPr lvl="1"/>
            <a:endParaRPr lang="en-US" dirty="0"/>
          </a:p>
          <a:p>
            <a:r>
              <a:rPr lang="en-US" dirty="0"/>
              <a:t>What proposed next big accelerator is most in </a:t>
            </a:r>
            <a:r>
              <a:rPr lang="en-US" dirty="0" err="1"/>
              <a:t>favour</a:t>
            </a:r>
            <a:r>
              <a:rPr lang="en-US" dirty="0"/>
              <a:t> of </a:t>
            </a:r>
            <a:r>
              <a:rPr lang="en-US" dirty="0" err="1"/>
              <a:t>flavour</a:t>
            </a:r>
            <a:r>
              <a:rPr lang="en-US" dirty="0"/>
              <a:t> physics</a:t>
            </a:r>
            <a:r>
              <a:rPr lang="en-US" dirty="0" smtClean="0"/>
              <a:t>?</a:t>
            </a:r>
          </a:p>
          <a:p>
            <a:pPr lvl="1"/>
            <a:r>
              <a:rPr lang="en-US" dirty="0" smtClean="0"/>
              <a:t>Perhaps Tera-Z??</a:t>
            </a:r>
          </a:p>
          <a:p>
            <a:endParaRPr lang="en-US" dirty="0" smtClean="0"/>
          </a:p>
          <a:p>
            <a:pPr lvl="1"/>
            <a:endParaRPr lang="en-US" dirty="0"/>
          </a:p>
          <a:p>
            <a:endParaRPr lang="en-US" dirty="0"/>
          </a:p>
        </p:txBody>
      </p:sp>
    </p:spTree>
    <p:extLst>
      <p:ext uri="{BB962C8B-B14F-4D97-AF65-F5344CB8AC3E}">
        <p14:creationId xmlns:p14="http://schemas.microsoft.com/office/powerpoint/2010/main" val="159903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2008</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63449" y="1143183"/>
                <a:ext cx="8080947" cy="5522312"/>
              </a:xfrm>
            </p:spPr>
            <p:txBody>
              <a:bodyPr>
                <a:normAutofit lnSpcReduction="10000"/>
              </a:bodyPr>
              <a:lstStyle/>
              <a:p>
                <a:r>
                  <a:rPr lang="en-US" dirty="0" smtClean="0"/>
                  <a:t>Contest: each person asked their favorite research question</a:t>
                </a:r>
              </a:p>
              <a:p>
                <a:pPr lvl="1"/>
                <a:r>
                  <a:rPr lang="en-US" dirty="0" smtClean="0"/>
                  <a:t>Winner: </a:t>
                </a:r>
                <a:r>
                  <a:rPr lang="en-US" dirty="0" err="1" smtClean="0"/>
                  <a:t>Hella</a:t>
                </a:r>
                <a:r>
                  <a:rPr lang="en-US" dirty="0" smtClean="0"/>
                  <a:t> Snoek</a:t>
                </a:r>
              </a:p>
              <a:p>
                <a:pPr lvl="1"/>
                <a:r>
                  <a:rPr lang="en-US" dirty="0" smtClean="0"/>
                  <a:t>Question:</a:t>
                </a:r>
              </a:p>
              <a:p>
                <a:pPr lvl="2"/>
                <a:r>
                  <a:rPr lang="en-US" sz="3200" dirty="0" smtClean="0"/>
                  <a:t>“If you add the Branching Fractions of all known </a:t>
                </a:r>
                <a14:m>
                  <m:oMath xmlns:m="http://schemas.openxmlformats.org/officeDocument/2006/math">
                    <m:sSub>
                      <m:sSubPr>
                        <m:ctrlPr>
                          <a:rPr lang="en-US" sz="3200" b="0" i="1" smtClean="0">
                            <a:latin typeface="Cambria Math" charset="0"/>
                          </a:rPr>
                        </m:ctrlPr>
                      </m:sSubPr>
                      <m:e>
                        <m:r>
                          <a:rPr lang="en-US" sz="3200" b="0" i="1" smtClean="0">
                            <a:latin typeface="Cambria Math" charset="0"/>
                          </a:rPr>
                          <m:t>𝐵</m:t>
                        </m:r>
                      </m:e>
                      <m:sub>
                        <m:r>
                          <a:rPr lang="en-US" sz="3200" b="0" i="1" smtClean="0">
                            <a:latin typeface="Cambria Math" charset="0"/>
                          </a:rPr>
                          <m:t>𝑑</m:t>
                        </m:r>
                      </m:sub>
                    </m:sSub>
                  </m:oMath>
                </a14:m>
                <a:r>
                  <a:rPr lang="en-US" sz="3200" dirty="0" smtClean="0"/>
                  <a:t> decays you end up with 50%. Into what does the rest decay?”</a:t>
                </a:r>
              </a:p>
              <a:p>
                <a:pPr lvl="2"/>
                <a:endParaRPr lang="en-US" sz="3200" dirty="0"/>
              </a:p>
              <a:p>
                <a:r>
                  <a:rPr lang="en-US" i="1" dirty="0" smtClean="0"/>
                  <a:t>Many</a:t>
                </a:r>
                <a:r>
                  <a:rPr lang="en-US" dirty="0" smtClean="0"/>
                  <a:t> questions submitted. Propose to make a web-page with answers!</a:t>
                </a:r>
              </a:p>
              <a:p>
                <a:pPr lvl="1"/>
                <a:r>
                  <a:rPr lang="en-US" dirty="0" smtClean="0"/>
                  <a:t>Here only time for short comments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63449" y="1143183"/>
                <a:ext cx="8080947" cy="5522312"/>
              </a:xfrm>
              <a:blipFill rotWithShape="0">
                <a:blip r:embed="rId2"/>
                <a:stretch>
                  <a:fillRect l="-2036" t="-3536" r="-2564"/>
                </a:stretch>
              </a:blipFill>
            </p:spPr>
            <p:txBody>
              <a:bodyPr/>
              <a:lstStyle/>
              <a:p>
                <a:r>
                  <a:rPr lang="en-US">
                    <a:noFill/>
                  </a:rPr>
                  <a:t> </a:t>
                </a:r>
              </a:p>
            </p:txBody>
          </p:sp>
        </mc:Fallback>
      </mc:AlternateContent>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36164" y="1176463"/>
            <a:ext cx="2755900" cy="3670300"/>
          </a:xfrm>
          <a:prstGeom prst="rect">
            <a:avLst/>
          </a:prstGeom>
          <a:ln>
            <a:solidFill>
              <a:schemeClr val="bg1"/>
            </a:solidFill>
          </a:ln>
        </p:spPr>
      </p:pic>
    </p:spTree>
    <p:extLst>
      <p:ext uri="{BB962C8B-B14F-4D97-AF65-F5344CB8AC3E}">
        <p14:creationId xmlns:p14="http://schemas.microsoft.com/office/powerpoint/2010/main" val="42226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“Closed” Questions</a:t>
            </a:r>
            <a:endParaRPr lang="en-US" dirty="0"/>
          </a:p>
        </p:txBody>
      </p:sp>
      <p:sp>
        <p:nvSpPr>
          <p:cNvPr id="3" name="Content Placeholder 2"/>
          <p:cNvSpPr>
            <a:spLocks noGrp="1"/>
          </p:cNvSpPr>
          <p:nvPr>
            <p:ph idx="1"/>
          </p:nvPr>
        </p:nvSpPr>
        <p:spPr>
          <a:xfrm>
            <a:off x="838200" y="1609058"/>
            <a:ext cx="10515600" cy="4351338"/>
          </a:xfrm>
        </p:spPr>
        <p:txBody>
          <a:bodyPr>
            <a:normAutofit/>
          </a:bodyPr>
          <a:lstStyle/>
          <a:p>
            <a:r>
              <a:rPr lang="en-US" dirty="0" smtClean="0"/>
              <a:t>Is </a:t>
            </a:r>
            <a:r>
              <a:rPr lang="en-US" dirty="0" err="1"/>
              <a:t>Brían</a:t>
            </a:r>
            <a:r>
              <a:rPr lang="en-US" dirty="0"/>
              <a:t> </a:t>
            </a:r>
            <a:r>
              <a:rPr lang="en-US" dirty="0" err="1"/>
              <a:t>bfys</a:t>
            </a:r>
            <a:r>
              <a:rPr lang="en-US" dirty="0"/>
              <a:t>? </a:t>
            </a:r>
            <a:endParaRPr lang="en-US" dirty="0" smtClean="0"/>
          </a:p>
          <a:p>
            <a:pPr lvl="1"/>
            <a:r>
              <a:rPr lang="en-US" dirty="0" smtClean="0"/>
              <a:t>No, he is not here.</a:t>
            </a:r>
          </a:p>
          <a:p>
            <a:pPr lvl="1"/>
            <a:endParaRPr lang="en-US" dirty="0" smtClean="0"/>
          </a:p>
          <a:p>
            <a:r>
              <a:rPr lang="en-US" dirty="0"/>
              <a:t>Does Daniel live in a castle</a:t>
            </a:r>
            <a:r>
              <a:rPr lang="en-US" dirty="0" smtClean="0"/>
              <a:t>?</a:t>
            </a:r>
          </a:p>
          <a:p>
            <a:pPr lvl="1"/>
            <a:r>
              <a:rPr lang="en-US" dirty="0" smtClean="0"/>
              <a:t>No, I’ve seen his salary</a:t>
            </a:r>
          </a:p>
          <a:p>
            <a:pPr lvl="1"/>
            <a:endParaRPr lang="en-US" dirty="0" smtClean="0"/>
          </a:p>
          <a:p>
            <a:r>
              <a:rPr lang="en-US" dirty="0" smtClean="0"/>
              <a:t>Does </a:t>
            </a:r>
            <a:r>
              <a:rPr lang="en-US" dirty="0"/>
              <a:t>Katya own </a:t>
            </a:r>
            <a:r>
              <a:rPr lang="en-US" dirty="0" err="1"/>
              <a:t>Hilbrand</a:t>
            </a:r>
            <a:r>
              <a:rPr lang="en-US" dirty="0"/>
              <a:t> as a slave</a:t>
            </a:r>
            <a:r>
              <a:rPr lang="en-US" dirty="0" smtClean="0"/>
              <a:t>?</a:t>
            </a:r>
          </a:p>
          <a:p>
            <a:pPr lvl="1"/>
            <a:r>
              <a:rPr lang="en-US" dirty="0" smtClean="0"/>
              <a:t>No, Gerhard is.</a:t>
            </a:r>
            <a:endParaRPr lang="en-US" dirty="0"/>
          </a:p>
          <a:p>
            <a:endParaRPr lang="en-US" dirty="0"/>
          </a:p>
          <a:p>
            <a:endParaRPr lang="en-US" dirty="0"/>
          </a:p>
          <a:p>
            <a:endParaRPr lang="en-US" dirty="0"/>
          </a:p>
        </p:txBody>
      </p:sp>
    </p:spTree>
    <p:extLst>
      <p:ext uri="{BB962C8B-B14F-4D97-AF65-F5344CB8AC3E}">
        <p14:creationId xmlns:p14="http://schemas.microsoft.com/office/powerpoint/2010/main" val="149428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820" y="52306"/>
            <a:ext cx="11879179" cy="1325563"/>
          </a:xfrm>
        </p:spPr>
        <p:txBody>
          <a:bodyPr/>
          <a:lstStyle/>
          <a:p>
            <a:r>
              <a:rPr lang="en-US" smtClean="0"/>
              <a:t>“Suggestive questions” </a:t>
            </a:r>
            <a:r>
              <a:rPr lang="en-US" dirty="0"/>
              <a:t>formulated </a:t>
            </a:r>
            <a:r>
              <a:rPr lang="en-US"/>
              <a:t>as </a:t>
            </a:r>
            <a:r>
              <a:rPr lang="en-US" smtClean="0"/>
              <a:t>an open </a:t>
            </a:r>
            <a:r>
              <a:rPr lang="en-US" dirty="0" smtClean="0"/>
              <a:t>one</a:t>
            </a:r>
            <a:endParaRPr lang="en-US" dirty="0"/>
          </a:p>
        </p:txBody>
      </p:sp>
      <p:sp>
        <p:nvSpPr>
          <p:cNvPr id="3" name="Content Placeholder 2"/>
          <p:cNvSpPr>
            <a:spLocks noGrp="1"/>
          </p:cNvSpPr>
          <p:nvPr>
            <p:ph idx="1"/>
          </p:nvPr>
        </p:nvSpPr>
        <p:spPr>
          <a:xfrm>
            <a:off x="838200" y="1368428"/>
            <a:ext cx="10515600" cy="4936120"/>
          </a:xfrm>
        </p:spPr>
        <p:txBody>
          <a:bodyPr>
            <a:normAutofit fontScale="92500"/>
          </a:bodyPr>
          <a:lstStyle/>
          <a:p>
            <a:r>
              <a:rPr lang="en-US" dirty="0" err="1"/>
              <a:t>Cas</a:t>
            </a:r>
            <a:r>
              <a:rPr lang="en-US" dirty="0"/>
              <a:t> asks: Do you think machine learning will become more prevalent in reconstructing events or cleaning up pileup from events? It is generally difficult to tell what such a Neural Network is learning; could you live with it working but not knowing exactly how it works</a:t>
            </a:r>
            <a:r>
              <a:rPr lang="en-US" dirty="0" smtClean="0"/>
              <a:t>?”</a:t>
            </a:r>
          </a:p>
          <a:p>
            <a:pPr lvl="1"/>
            <a:r>
              <a:rPr lang="en-US" dirty="0" smtClean="0"/>
              <a:t>It is being used as such</a:t>
            </a:r>
            <a:r>
              <a:rPr lang="mr-IN" dirty="0" smtClean="0"/>
              <a:t>…</a:t>
            </a:r>
            <a:endParaRPr lang="en-US" dirty="0" smtClean="0"/>
          </a:p>
          <a:p>
            <a:endParaRPr lang="en-US" dirty="0" smtClean="0"/>
          </a:p>
          <a:p>
            <a:r>
              <a:rPr lang="en-US" dirty="0"/>
              <a:t>Is machine learning a useful tool for </a:t>
            </a:r>
            <a:r>
              <a:rPr lang="en-US" dirty="0" err="1"/>
              <a:t>LHCb</a:t>
            </a:r>
            <a:r>
              <a:rPr lang="en-US" dirty="0"/>
              <a:t>, or an overhyped buzzword</a:t>
            </a:r>
            <a:r>
              <a:rPr lang="en-US" dirty="0" smtClean="0"/>
              <a:t>?</a:t>
            </a:r>
          </a:p>
          <a:p>
            <a:pPr lvl="1"/>
            <a:r>
              <a:rPr lang="en-US" dirty="0" smtClean="0"/>
              <a:t>It’s certainly useful</a:t>
            </a:r>
            <a:r>
              <a:rPr lang="mr-IN" dirty="0" smtClean="0"/>
              <a:t>…</a:t>
            </a:r>
            <a:endParaRPr lang="en-US" dirty="0"/>
          </a:p>
          <a:p>
            <a:endParaRPr lang="en-US" dirty="0"/>
          </a:p>
          <a:p>
            <a:endParaRPr lang="en-US" dirty="0"/>
          </a:p>
        </p:txBody>
      </p:sp>
    </p:spTree>
    <p:extLst>
      <p:ext uri="{BB962C8B-B14F-4D97-AF65-F5344CB8AC3E}">
        <p14:creationId xmlns:p14="http://schemas.microsoft.com/office/powerpoint/2010/main" val="4638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“Daniel” Questions</a:t>
            </a:r>
            <a:endParaRPr lang="en-US" dirty="0"/>
          </a:p>
        </p:txBody>
      </p:sp>
      <p:sp>
        <p:nvSpPr>
          <p:cNvPr id="3" name="Content Placeholder 2"/>
          <p:cNvSpPr>
            <a:spLocks noGrp="1"/>
          </p:cNvSpPr>
          <p:nvPr>
            <p:ph idx="1"/>
          </p:nvPr>
        </p:nvSpPr>
        <p:spPr>
          <a:xfrm>
            <a:off x="838200" y="1377868"/>
            <a:ext cx="10515600" cy="5226131"/>
          </a:xfrm>
        </p:spPr>
        <p:txBody>
          <a:bodyPr>
            <a:normAutofit fontScale="85000" lnSpcReduction="20000"/>
          </a:bodyPr>
          <a:lstStyle/>
          <a:p>
            <a:r>
              <a:rPr lang="en-US" dirty="0"/>
              <a:t>What is Daniel’s favorite whiskey? </a:t>
            </a:r>
            <a:endParaRPr lang="en-US" dirty="0">
              <a:solidFill>
                <a:srgbClr val="FFC000"/>
              </a:solidFill>
            </a:endParaRPr>
          </a:p>
          <a:p>
            <a:pPr lvl="1"/>
            <a:r>
              <a:rPr lang="en-US" dirty="0"/>
              <a:t>Whiskey?? </a:t>
            </a:r>
            <a:r>
              <a:rPr lang="en-US" dirty="0">
                <a:sym typeface="Wingdings"/>
              </a:rPr>
              <a:t> Whisky</a:t>
            </a:r>
            <a:r>
              <a:rPr lang="en-US" dirty="0" smtClean="0">
                <a:sym typeface="Wingdings"/>
              </a:rPr>
              <a:t>!!</a:t>
            </a:r>
          </a:p>
          <a:p>
            <a:pPr lvl="1"/>
            <a:endParaRPr lang="en-US" sz="1100" dirty="0" smtClean="0"/>
          </a:p>
          <a:p>
            <a:r>
              <a:rPr lang="en-US" dirty="0" smtClean="0"/>
              <a:t>Where does Daniel buy all his shirts?</a:t>
            </a:r>
          </a:p>
          <a:p>
            <a:pPr lvl="1"/>
            <a:r>
              <a:rPr lang="en-US" dirty="0" smtClean="0"/>
              <a:t>Ask him if you want them too</a:t>
            </a:r>
          </a:p>
          <a:p>
            <a:pPr lvl="1"/>
            <a:endParaRPr lang="en-US" sz="1000" dirty="0" smtClean="0"/>
          </a:p>
          <a:p>
            <a:r>
              <a:rPr lang="en-US" dirty="0" smtClean="0"/>
              <a:t>Can </a:t>
            </a:r>
            <a:r>
              <a:rPr lang="en-US" dirty="0"/>
              <a:t>Daniel be the new actor for Chewbacca</a:t>
            </a:r>
            <a:r>
              <a:rPr lang="en-US" dirty="0" smtClean="0"/>
              <a:t>?</a:t>
            </a:r>
          </a:p>
          <a:p>
            <a:pPr lvl="1"/>
            <a:r>
              <a:rPr lang="en-US" dirty="0" smtClean="0"/>
              <a:t>He is the original one.</a:t>
            </a:r>
            <a:endParaRPr lang="en-US" dirty="0"/>
          </a:p>
          <a:p>
            <a:endParaRPr lang="en-US" sz="1000" dirty="0"/>
          </a:p>
          <a:p>
            <a:r>
              <a:rPr lang="en-US" dirty="0"/>
              <a:t>Can we clone Daniel to save the world</a:t>
            </a:r>
            <a:r>
              <a:rPr lang="en-US" dirty="0" smtClean="0"/>
              <a:t>?</a:t>
            </a:r>
          </a:p>
          <a:p>
            <a:pPr lvl="1"/>
            <a:r>
              <a:rPr lang="en-US" dirty="0" smtClean="0"/>
              <a:t>No, he has time </a:t>
            </a:r>
            <a:r>
              <a:rPr lang="en-US" dirty="0" smtClean="0"/>
              <a:t>enough since </a:t>
            </a:r>
            <a:r>
              <a:rPr lang="en-US" dirty="0" smtClean="0"/>
              <a:t>he’s no longer in Star Wars</a:t>
            </a:r>
          </a:p>
          <a:p>
            <a:endParaRPr lang="en-US" sz="900" dirty="0"/>
          </a:p>
          <a:p>
            <a:r>
              <a:rPr lang="en-US" dirty="0"/>
              <a:t>Should Daniel be the next James Bond</a:t>
            </a:r>
            <a:r>
              <a:rPr lang="en-US" dirty="0" smtClean="0"/>
              <a:t>?</a:t>
            </a:r>
          </a:p>
          <a:p>
            <a:pPr lvl="1"/>
            <a:r>
              <a:rPr lang="en-US" dirty="0" smtClean="0"/>
              <a:t>No, he’s too busy saving the world</a:t>
            </a:r>
            <a:endParaRPr lang="en-US" dirty="0"/>
          </a:p>
          <a:p>
            <a:endParaRPr lang="en-US" dirty="0" smtClean="0"/>
          </a:p>
          <a:p>
            <a:endParaRPr lang="en-US" dirty="0" smtClean="0"/>
          </a:p>
        </p:txBody>
      </p:sp>
    </p:spTree>
    <p:extLst>
      <p:ext uri="{BB962C8B-B14F-4D97-AF65-F5344CB8AC3E}">
        <p14:creationId xmlns:p14="http://schemas.microsoft.com/office/powerpoint/2010/main" val="1931583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Questions</a:t>
            </a:r>
            <a:endParaRPr lang="en-US" dirty="0"/>
          </a:p>
        </p:txBody>
      </p:sp>
      <p:sp>
        <p:nvSpPr>
          <p:cNvPr id="3" name="Content Placeholder 2"/>
          <p:cNvSpPr>
            <a:spLocks noGrp="1"/>
          </p:cNvSpPr>
          <p:nvPr>
            <p:ph idx="1"/>
          </p:nvPr>
        </p:nvSpPr>
        <p:spPr>
          <a:xfrm>
            <a:off x="838200" y="1155032"/>
            <a:ext cx="10515600" cy="5293893"/>
          </a:xfrm>
        </p:spPr>
        <p:txBody>
          <a:bodyPr>
            <a:normAutofit fontScale="92500" lnSpcReduction="10000"/>
          </a:bodyPr>
          <a:lstStyle/>
          <a:p>
            <a:r>
              <a:rPr lang="en-US" dirty="0"/>
              <a:t>"Do you think we have a free will</a:t>
            </a:r>
            <a:r>
              <a:rPr lang="en-US" dirty="0" smtClean="0"/>
              <a:t>?”</a:t>
            </a:r>
          </a:p>
          <a:p>
            <a:pPr lvl="1"/>
            <a:r>
              <a:rPr lang="en-US" dirty="0" smtClean="0"/>
              <a:t>If we don’t, we’re probably not designed to find out</a:t>
            </a:r>
          </a:p>
          <a:p>
            <a:pPr lvl="1"/>
            <a:r>
              <a:rPr lang="en-US" dirty="0" smtClean="0"/>
              <a:t>If we do, we should be smart enough to find out</a:t>
            </a:r>
          </a:p>
          <a:p>
            <a:pPr lvl="2"/>
            <a:r>
              <a:rPr lang="en-US" dirty="0" smtClean="0"/>
              <a:t>So the only answer we can give is yes?</a:t>
            </a:r>
          </a:p>
          <a:p>
            <a:pPr lvl="2"/>
            <a:r>
              <a:rPr lang="en-US" dirty="0" smtClean="0"/>
              <a:t>Well, I do. You decide for yourself ;-) </a:t>
            </a:r>
          </a:p>
          <a:p>
            <a:pPr lvl="2"/>
            <a:endParaRPr lang="en-US" dirty="0"/>
          </a:p>
          <a:p>
            <a:r>
              <a:rPr lang="en-US" dirty="0"/>
              <a:t>When will Roman return? </a:t>
            </a:r>
            <a:r>
              <a:rPr lang="en-US" dirty="0" smtClean="0"/>
              <a:t>😖</a:t>
            </a:r>
          </a:p>
          <a:p>
            <a:endParaRPr lang="en-US" dirty="0" smtClean="0"/>
          </a:p>
          <a:p>
            <a:r>
              <a:rPr lang="en-US" dirty="0"/>
              <a:t>Hadronic or </a:t>
            </a:r>
            <a:r>
              <a:rPr lang="en-US" dirty="0" err="1"/>
              <a:t>leptopic</a:t>
            </a:r>
            <a:r>
              <a:rPr lang="en-US" dirty="0" smtClean="0"/>
              <a:t>?</a:t>
            </a:r>
          </a:p>
          <a:p>
            <a:endParaRPr lang="en-US" dirty="0"/>
          </a:p>
          <a:p>
            <a:r>
              <a:rPr lang="en-US" dirty="0"/>
              <a:t>When will the small </a:t>
            </a:r>
            <a:r>
              <a:rPr lang="en-US" dirty="0" err="1"/>
              <a:t>LHCb</a:t>
            </a:r>
            <a:r>
              <a:rPr lang="en-US" dirty="0"/>
              <a:t> keychains come back?</a:t>
            </a:r>
          </a:p>
          <a:p>
            <a:endParaRPr lang="en-US" dirty="0" smtClean="0"/>
          </a:p>
        </p:txBody>
      </p:sp>
    </p:spTree>
    <p:extLst>
      <p:ext uri="{BB962C8B-B14F-4D97-AF65-F5344CB8AC3E}">
        <p14:creationId xmlns:p14="http://schemas.microsoft.com/office/powerpoint/2010/main" val="10473647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Questions</a:t>
            </a:r>
            <a:endParaRPr lang="en-US" dirty="0"/>
          </a:p>
        </p:txBody>
      </p:sp>
      <p:sp>
        <p:nvSpPr>
          <p:cNvPr id="3" name="Content Placeholder 2"/>
          <p:cNvSpPr>
            <a:spLocks noGrp="1"/>
          </p:cNvSpPr>
          <p:nvPr>
            <p:ph idx="1"/>
          </p:nvPr>
        </p:nvSpPr>
        <p:spPr>
          <a:xfrm>
            <a:off x="838200" y="1256001"/>
            <a:ext cx="10515600" cy="4351338"/>
          </a:xfrm>
        </p:spPr>
        <p:txBody>
          <a:bodyPr>
            <a:normAutofit fontScale="92500" lnSpcReduction="10000"/>
          </a:bodyPr>
          <a:lstStyle/>
          <a:p>
            <a:r>
              <a:rPr lang="en-US" dirty="0"/>
              <a:t>In the early universe about </a:t>
            </a:r>
            <a:r>
              <a:rPr lang="en-US" dirty="0" smtClean="0"/>
              <a:t>10</a:t>
            </a:r>
            <a:r>
              <a:rPr lang="en-US" baseline="30000" dirty="0" smtClean="0"/>
              <a:t>9</a:t>
            </a:r>
            <a:r>
              <a:rPr lang="en-US" dirty="0" smtClean="0"/>
              <a:t> </a:t>
            </a:r>
            <a:r>
              <a:rPr lang="en-US" dirty="0"/>
              <a:t>photons remained for 1 baryon (</a:t>
            </a:r>
            <a:r>
              <a:rPr lang="en-US" dirty="0" smtClean="0"/>
              <a:t>radiation dominated </a:t>
            </a:r>
            <a:r>
              <a:rPr lang="en-US" dirty="0"/>
              <a:t>universe). At present 4% of the energy density of the universe </a:t>
            </a:r>
            <a:r>
              <a:rPr lang="en-US" dirty="0" smtClean="0"/>
              <a:t>is </a:t>
            </a:r>
            <a:r>
              <a:rPr lang="en-US" dirty="0"/>
              <a:t>baryons (matter dominated universe), and about </a:t>
            </a:r>
            <a:r>
              <a:rPr lang="en-US" dirty="0" smtClean="0"/>
              <a:t>10</a:t>
            </a:r>
            <a:r>
              <a:rPr lang="en-US" baseline="30000" dirty="0" smtClean="0"/>
              <a:t>-4 </a:t>
            </a:r>
            <a:r>
              <a:rPr lang="en-US" dirty="0"/>
              <a:t>is </a:t>
            </a:r>
            <a:r>
              <a:rPr lang="en-US" dirty="0" smtClean="0"/>
              <a:t>radiation. Baryon </a:t>
            </a:r>
            <a:r>
              <a:rPr lang="en-US" dirty="0"/>
              <a:t>number is conserved, and energy is conserved, so where did </a:t>
            </a:r>
            <a:r>
              <a:rPr lang="en-US" dirty="0" smtClean="0"/>
              <a:t>the energy </a:t>
            </a:r>
            <a:r>
              <a:rPr lang="en-US" dirty="0"/>
              <a:t>go that was contained in the radiation? How can the ratio </a:t>
            </a:r>
            <a:r>
              <a:rPr lang="en-US" dirty="0" smtClean="0"/>
              <a:t>have changed </a:t>
            </a:r>
            <a:r>
              <a:rPr lang="en-US" dirty="0"/>
              <a:t>so much</a:t>
            </a:r>
            <a:r>
              <a:rPr lang="en-US" dirty="0" smtClean="0"/>
              <a:t>?</a:t>
            </a:r>
          </a:p>
          <a:p>
            <a:pPr lvl="1"/>
            <a:r>
              <a:rPr lang="en-US" dirty="0" smtClean="0"/>
              <a:t>Radiation cooling due to expansion</a:t>
            </a:r>
          </a:p>
          <a:p>
            <a:pPr lvl="1"/>
            <a:r>
              <a:rPr lang="en-US" dirty="0" smtClean="0"/>
              <a:t>Baryon number not always conserved (</a:t>
            </a:r>
            <a:r>
              <a:rPr lang="en-US" dirty="0" err="1" smtClean="0"/>
              <a:t>sphalerons</a:t>
            </a:r>
            <a:r>
              <a:rPr lang="en-US" dirty="0" smtClean="0"/>
              <a:t>)</a:t>
            </a:r>
          </a:p>
          <a:p>
            <a:pPr lvl="1"/>
            <a:r>
              <a:rPr lang="mr-IN" dirty="0" smtClean="0"/>
              <a:t>…</a:t>
            </a:r>
            <a:endParaRPr lang="en-US" dirty="0"/>
          </a:p>
        </p:txBody>
      </p:sp>
    </p:spTree>
    <p:extLst>
      <p:ext uri="{BB962C8B-B14F-4D97-AF65-F5344CB8AC3E}">
        <p14:creationId xmlns:p14="http://schemas.microsoft.com/office/powerpoint/2010/main" val="146859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“Existential” Questions</a:t>
            </a:r>
            <a:endParaRPr lang="en-US" dirty="0"/>
          </a:p>
        </p:txBody>
      </p:sp>
      <p:sp>
        <p:nvSpPr>
          <p:cNvPr id="3" name="Content Placeholder 2"/>
          <p:cNvSpPr>
            <a:spLocks noGrp="1"/>
          </p:cNvSpPr>
          <p:nvPr>
            <p:ph idx="1"/>
          </p:nvPr>
        </p:nvSpPr>
        <p:spPr>
          <a:xfrm>
            <a:off x="838200" y="1617079"/>
            <a:ext cx="10792326" cy="4351338"/>
          </a:xfrm>
        </p:spPr>
        <p:txBody>
          <a:bodyPr/>
          <a:lstStyle/>
          <a:p>
            <a:r>
              <a:rPr lang="en-US" dirty="0"/>
              <a:t>Why are we doing particle physics? Does our findings help humankind in ANY way</a:t>
            </a:r>
            <a:r>
              <a:rPr lang="en-US" dirty="0" smtClean="0"/>
              <a:t>?</a:t>
            </a:r>
          </a:p>
          <a:p>
            <a:pPr lvl="1"/>
            <a:r>
              <a:rPr lang="en-US" dirty="0" smtClean="0"/>
              <a:t>Let’s discuss!</a:t>
            </a:r>
          </a:p>
          <a:p>
            <a:pPr lvl="1"/>
            <a:r>
              <a:rPr lang="en-US" dirty="0" smtClean="0"/>
              <a:t>Cynical answer: Yes, since we don</a:t>
            </a:r>
            <a:r>
              <a:rPr lang="mr-IN" dirty="0" smtClean="0"/>
              <a:t>’</a:t>
            </a:r>
            <a:r>
              <a:rPr lang="en-US" dirty="0" smtClean="0"/>
              <a:t>t do damage elsewhere.</a:t>
            </a:r>
          </a:p>
          <a:p>
            <a:endParaRPr lang="en-US" dirty="0"/>
          </a:p>
          <a:p>
            <a:r>
              <a:rPr lang="en-US" dirty="0"/>
              <a:t>Why 42</a:t>
            </a:r>
            <a:r>
              <a:rPr lang="en-US" dirty="0" smtClean="0"/>
              <a:t>?</a:t>
            </a:r>
          </a:p>
          <a:p>
            <a:pPr lvl="1"/>
            <a:r>
              <a:rPr lang="en-US" dirty="0" smtClean="0"/>
              <a:t>Exactly!</a:t>
            </a:r>
            <a:endParaRPr lang="en-US" dirty="0"/>
          </a:p>
        </p:txBody>
      </p:sp>
    </p:spTree>
    <p:extLst>
      <p:ext uri="{BB962C8B-B14F-4D97-AF65-F5344CB8AC3E}">
        <p14:creationId xmlns:p14="http://schemas.microsoft.com/office/powerpoint/2010/main" val="1914716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2019: Anonymous</a:t>
            </a:r>
            <a:endParaRPr lang="en-US" dirty="0"/>
          </a:p>
        </p:txBody>
      </p:sp>
      <p:sp>
        <p:nvSpPr>
          <p:cNvPr id="3" name="Content Placeholder 2"/>
          <p:cNvSpPr>
            <a:spLocks noGrp="1"/>
          </p:cNvSpPr>
          <p:nvPr>
            <p:ph idx="1"/>
          </p:nvPr>
        </p:nvSpPr>
        <p:spPr>
          <a:xfrm>
            <a:off x="838200" y="1130969"/>
            <a:ext cx="10515600" cy="5314802"/>
          </a:xfrm>
        </p:spPr>
        <p:txBody>
          <a:bodyPr>
            <a:normAutofit fontScale="92500" lnSpcReduction="10000"/>
          </a:bodyPr>
          <a:lstStyle/>
          <a:p>
            <a:r>
              <a:rPr lang="en-US" dirty="0" smtClean="0"/>
              <a:t>Categories:</a:t>
            </a:r>
          </a:p>
          <a:p>
            <a:pPr lvl="1"/>
            <a:r>
              <a:rPr lang="en-US" dirty="0" smtClean="0"/>
              <a:t>“Answerable” Questions</a:t>
            </a:r>
          </a:p>
          <a:p>
            <a:pPr lvl="2"/>
            <a:r>
              <a:rPr lang="en-US" dirty="0" smtClean="0"/>
              <a:t>There is a clear answer to your question. May require some explaining from an “expert”.</a:t>
            </a:r>
          </a:p>
          <a:p>
            <a:pPr lvl="1"/>
            <a:r>
              <a:rPr lang="en-US" dirty="0" smtClean="0"/>
              <a:t>“Can we</a:t>
            </a:r>
            <a:r>
              <a:rPr lang="mr-IN" dirty="0" smtClean="0"/>
              <a:t>…</a:t>
            </a:r>
            <a:r>
              <a:rPr lang="en-US" dirty="0" smtClean="0"/>
              <a:t>” suggestive Questions</a:t>
            </a:r>
          </a:p>
          <a:p>
            <a:pPr lvl="2"/>
            <a:r>
              <a:rPr lang="en-US" dirty="0" smtClean="0"/>
              <a:t>Yes, perhaps. But there may be boundary conditions that make it impossible</a:t>
            </a:r>
          </a:p>
          <a:p>
            <a:pPr lvl="1"/>
            <a:r>
              <a:rPr lang="en-US" dirty="0" smtClean="0"/>
              <a:t>“Open Discussion” Questions</a:t>
            </a:r>
          </a:p>
          <a:p>
            <a:pPr lvl="2"/>
            <a:r>
              <a:rPr lang="en-US" dirty="0" smtClean="0"/>
              <a:t>Answer may depend on opinion or priorities</a:t>
            </a:r>
          </a:p>
          <a:p>
            <a:pPr lvl="1"/>
            <a:r>
              <a:rPr lang="en-US" dirty="0" smtClean="0"/>
              <a:t>“Closed or Suggestive” Questions</a:t>
            </a:r>
          </a:p>
          <a:p>
            <a:pPr lvl="2"/>
            <a:r>
              <a:rPr lang="en-US" dirty="0" smtClean="0"/>
              <a:t>I really want this to be so</a:t>
            </a:r>
          </a:p>
          <a:p>
            <a:pPr lvl="1"/>
            <a:r>
              <a:rPr lang="en-US" dirty="0" smtClean="0"/>
              <a:t>“Existential” Questions</a:t>
            </a:r>
          </a:p>
          <a:p>
            <a:pPr lvl="2"/>
            <a:r>
              <a:rPr lang="en-US" dirty="0" smtClean="0"/>
              <a:t>More philosophical</a:t>
            </a:r>
          </a:p>
          <a:p>
            <a:pPr lvl="1"/>
            <a:endParaRPr lang="en-US" dirty="0" smtClean="0"/>
          </a:p>
          <a:p>
            <a:pPr lvl="1"/>
            <a:endParaRPr lang="en-US" dirty="0"/>
          </a:p>
        </p:txBody>
      </p:sp>
    </p:spTree>
    <p:extLst>
      <p:ext uri="{BB962C8B-B14F-4D97-AF65-F5344CB8AC3E}">
        <p14:creationId xmlns:p14="http://schemas.microsoft.com/office/powerpoint/2010/main" val="1993514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Questions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838200" y="1214202"/>
                <a:ext cx="10515600" cy="5201587"/>
              </a:xfrm>
            </p:spPr>
            <p:txBody>
              <a:bodyPr>
                <a:normAutofit/>
              </a:bodyPr>
              <a:lstStyle/>
              <a:p>
                <a:r>
                  <a:rPr lang="en-US" dirty="0" smtClean="0"/>
                  <a:t>What does B to </a:t>
                </a:r>
                <a:r>
                  <a:rPr lang="en-US" i="1" dirty="0" smtClean="0"/>
                  <a:t>open charm </a:t>
                </a:r>
                <a:r>
                  <a:rPr lang="en-US" dirty="0" smtClean="0"/>
                  <a:t>mean? What is opened?</a:t>
                </a:r>
              </a:p>
              <a:p>
                <a:pPr lvl="1"/>
                <a:r>
                  <a:rPr lang="en-US" dirty="0" smtClean="0"/>
                  <a:t>Open charm is also called “</a:t>
                </a:r>
                <a:r>
                  <a:rPr lang="en-US" i="1" dirty="0" smtClean="0"/>
                  <a:t>naked” </a:t>
                </a:r>
                <a:r>
                  <a:rPr lang="en-US" dirty="0" smtClean="0"/>
                  <a:t>charm. </a:t>
                </a:r>
              </a:p>
              <a:p>
                <a:pPr lvl="1"/>
                <a:r>
                  <a:rPr lang="en-US" dirty="0" smtClean="0"/>
                  <a:t>A </a:t>
                </a:r>
                <a14:m>
                  <m:oMath xmlns:m="http://schemas.openxmlformats.org/officeDocument/2006/math">
                    <m:r>
                      <a:rPr lang="en-US" b="0" i="1" smtClean="0">
                        <a:latin typeface="Cambria Math" charset="0"/>
                      </a:rPr>
                      <m:t>𝐷</m:t>
                    </m:r>
                  </m:oMath>
                </a14:m>
                <a:r>
                  <a:rPr lang="en-US" dirty="0" smtClean="0"/>
                  <a:t> meson is called open charm because there is a net charm quantum number. </a:t>
                </a:r>
              </a:p>
              <a:p>
                <a:pPr lvl="1"/>
                <a14:m>
                  <m:oMath xmlns:m="http://schemas.openxmlformats.org/officeDocument/2006/math">
                    <m:f>
                      <m:fPr>
                        <m:type m:val="lin"/>
                        <m:ctrlPr>
                          <a:rPr lang="en-US" i="1" smtClean="0">
                            <a:latin typeface="Cambria Math" charset="0"/>
                          </a:rPr>
                        </m:ctrlPr>
                      </m:fPr>
                      <m:num>
                        <m:r>
                          <a:rPr lang="en-US" b="0" i="1" smtClean="0">
                            <a:latin typeface="Cambria Math" charset="0"/>
                          </a:rPr>
                          <m:t>𝐽</m:t>
                        </m:r>
                      </m:num>
                      <m:den>
                        <m:r>
                          <a:rPr lang="en-US" b="0" i="1" smtClean="0">
                            <a:latin typeface="Cambria Math" charset="0"/>
                          </a:rPr>
                          <m:t>𝜓</m:t>
                        </m:r>
                      </m:den>
                    </m:f>
                  </m:oMath>
                </a14:m>
                <a:r>
                  <a:rPr lang="en-US" dirty="0" smtClean="0"/>
                  <a:t> is </a:t>
                </a:r>
                <a14:m>
                  <m:oMath xmlns:m="http://schemas.openxmlformats.org/officeDocument/2006/math">
                    <m:r>
                      <a:rPr lang="en-US" b="0" i="1" smtClean="0">
                        <a:latin typeface="Cambria Math" charset="0"/>
                      </a:rPr>
                      <m:t>𝑐</m:t>
                    </m:r>
                    <m:acc>
                      <m:accPr>
                        <m:chr m:val="̅"/>
                        <m:ctrlPr>
                          <a:rPr lang="en-US" b="0" i="1" smtClean="0">
                            <a:latin typeface="Cambria Math" charset="0"/>
                          </a:rPr>
                        </m:ctrlPr>
                      </m:accPr>
                      <m:e>
                        <m:r>
                          <a:rPr lang="en-US" b="0" i="1" smtClean="0">
                            <a:latin typeface="Cambria Math" charset="0"/>
                          </a:rPr>
                          <m:t>𝑐</m:t>
                        </m:r>
                      </m:e>
                    </m:acc>
                  </m:oMath>
                </a14:m>
                <a:r>
                  <a:rPr lang="en-US" dirty="0" smtClean="0"/>
                  <a:t> is “closed”</a:t>
                </a:r>
              </a:p>
              <a:p>
                <a:pPr lvl="1"/>
                <a:endParaRPr lang="en-US" dirty="0"/>
              </a:p>
              <a:p>
                <a:r>
                  <a:rPr lang="en-US" dirty="0"/>
                  <a:t>Do we need to pay taxes when we're a year in Geneva</a:t>
                </a:r>
                <a:r>
                  <a:rPr lang="en-US" dirty="0" smtClean="0"/>
                  <a:t>?</a:t>
                </a:r>
              </a:p>
              <a:p>
                <a:pPr lvl="1"/>
                <a:r>
                  <a:rPr lang="en-US" dirty="0" smtClean="0"/>
                  <a:t>Let’s take it offline, or online </a:t>
                </a:r>
                <a:r>
                  <a:rPr lang="mr-IN" dirty="0" smtClean="0"/>
                  <a:t>–</a:t>
                </a:r>
                <a:r>
                  <a:rPr lang="en-US" dirty="0" smtClean="0"/>
                  <a:t> Tristan </a:t>
                </a:r>
                <a:r>
                  <a:rPr lang="en-US" dirty="0" err="1" smtClean="0"/>
                  <a:t>DuPree</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838200" y="1214202"/>
                <a:ext cx="10515600" cy="5201587"/>
              </a:xfrm>
              <a:blipFill rotWithShape="0">
                <a:blip r:embed="rId2"/>
                <a:stretch>
                  <a:fillRect l="-1623" t="-2814"/>
                </a:stretch>
              </a:blipFill>
            </p:spPr>
            <p:txBody>
              <a:bodyPr/>
              <a:lstStyle/>
              <a:p>
                <a:r>
                  <a:rPr lang="en-US">
                    <a:noFill/>
                  </a:rPr>
                  <a:t> </a:t>
                </a:r>
              </a:p>
            </p:txBody>
          </p:sp>
        </mc:Fallback>
      </mc:AlternateContent>
    </p:spTree>
    <p:extLst>
      <p:ext uri="{BB962C8B-B14F-4D97-AF65-F5344CB8AC3E}">
        <p14:creationId xmlns:p14="http://schemas.microsoft.com/office/powerpoint/2010/main" val="1490906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Questions</a:t>
            </a:r>
            <a:endParaRPr lang="en-US" dirty="0"/>
          </a:p>
        </p:txBody>
      </p:sp>
      <p:sp>
        <p:nvSpPr>
          <p:cNvPr id="3" name="Content Placeholder 2"/>
          <p:cNvSpPr>
            <a:spLocks noGrp="1"/>
          </p:cNvSpPr>
          <p:nvPr>
            <p:ph idx="1"/>
          </p:nvPr>
        </p:nvSpPr>
        <p:spPr>
          <a:xfrm>
            <a:off x="838200" y="1214202"/>
            <a:ext cx="10515600" cy="5201587"/>
          </a:xfrm>
        </p:spPr>
        <p:txBody>
          <a:bodyPr>
            <a:normAutofit/>
          </a:bodyPr>
          <a:lstStyle/>
          <a:p>
            <a:r>
              <a:rPr lang="en-US" dirty="0"/>
              <a:t>Why combinatorial background in an invariant mass distribution behaves exponentially?</a:t>
            </a:r>
          </a:p>
          <a:p>
            <a:pPr lvl="1"/>
            <a:r>
              <a:rPr lang="en-US" dirty="0"/>
              <a:t>Rapidity and P</a:t>
            </a:r>
            <a:r>
              <a:rPr lang="en-US" baseline="-25000" dirty="0"/>
              <a:t>T</a:t>
            </a:r>
            <a:r>
              <a:rPr lang="en-US" dirty="0"/>
              <a:t> spectrum of produced </a:t>
            </a:r>
            <a:r>
              <a:rPr lang="en-US" dirty="0" smtClean="0"/>
              <a:t>particles</a:t>
            </a:r>
          </a:p>
          <a:p>
            <a:pPr lvl="1"/>
            <a:r>
              <a:rPr lang="mr-IN" dirty="0" smtClean="0"/>
              <a:t>…</a:t>
            </a:r>
            <a:endParaRPr lang="en-US" dirty="0"/>
          </a:p>
          <a:p>
            <a:endParaRPr lang="en-US" dirty="0" smtClean="0"/>
          </a:p>
          <a:p>
            <a:r>
              <a:rPr lang="en-US" dirty="0"/>
              <a:t>Can we build a second </a:t>
            </a:r>
            <a:r>
              <a:rPr lang="en-US" dirty="0" err="1"/>
              <a:t>LHCb</a:t>
            </a:r>
            <a:r>
              <a:rPr lang="en-US" dirty="0"/>
              <a:t> detector in the other direction</a:t>
            </a:r>
            <a:r>
              <a:rPr lang="en-US" dirty="0" smtClean="0"/>
              <a:t>?</a:t>
            </a:r>
          </a:p>
          <a:p>
            <a:pPr lvl="1"/>
            <a:r>
              <a:rPr lang="en-US" dirty="0" smtClean="0"/>
              <a:t>Practicalities: Cavern, Money</a:t>
            </a:r>
          </a:p>
          <a:p>
            <a:pPr lvl="1"/>
            <a:r>
              <a:rPr lang="en-US" dirty="0" smtClean="0"/>
              <a:t>What does it bring extra?</a:t>
            </a:r>
          </a:p>
        </p:txBody>
      </p:sp>
    </p:spTree>
    <p:extLst>
      <p:ext uri="{BB962C8B-B14F-4D97-AF65-F5344CB8AC3E}">
        <p14:creationId xmlns:p14="http://schemas.microsoft.com/office/powerpoint/2010/main" val="207600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Questions</a:t>
            </a:r>
            <a:endParaRPr lang="en-US" dirty="0"/>
          </a:p>
        </p:txBody>
      </p:sp>
      <p:sp>
        <p:nvSpPr>
          <p:cNvPr id="3" name="Content Placeholder 2"/>
          <p:cNvSpPr>
            <a:spLocks noGrp="1"/>
          </p:cNvSpPr>
          <p:nvPr>
            <p:ph idx="1"/>
          </p:nvPr>
        </p:nvSpPr>
        <p:spPr>
          <a:xfrm>
            <a:off x="838200" y="1214202"/>
            <a:ext cx="10515600" cy="5427230"/>
          </a:xfrm>
        </p:spPr>
        <p:txBody>
          <a:bodyPr>
            <a:normAutofit fontScale="92500" lnSpcReduction="10000"/>
          </a:bodyPr>
          <a:lstStyle/>
          <a:p>
            <a:r>
              <a:rPr lang="en-US" dirty="0"/>
              <a:t>Can you elaborate Turbo? It’s easy to find what it technically is, but what </a:t>
            </a:r>
            <a:r>
              <a:rPr lang="en-US" dirty="0" smtClean="0"/>
              <a:t>analyses </a:t>
            </a:r>
            <a:r>
              <a:rPr lang="en-US" dirty="0"/>
              <a:t>use it? How much data is processed by </a:t>
            </a:r>
            <a:r>
              <a:rPr lang="en-US" dirty="0" smtClean="0"/>
              <a:t>Turbo </a:t>
            </a:r>
            <a:r>
              <a:rPr lang="en-US" dirty="0"/>
              <a:t>and how much the regular way. Are they / can they be combined? </a:t>
            </a:r>
            <a:endParaRPr lang="en-US" dirty="0" smtClean="0"/>
          </a:p>
          <a:p>
            <a:pPr lvl="1"/>
            <a:r>
              <a:rPr lang="en-US" dirty="0" smtClean="0"/>
              <a:t>Reduced data. </a:t>
            </a:r>
            <a:r>
              <a:rPr lang="en-US" dirty="0" err="1" smtClean="0"/>
              <a:t>Reco</a:t>
            </a:r>
            <a:r>
              <a:rPr lang="en-US" dirty="0" smtClean="0"/>
              <a:t> objects “on demand”.</a:t>
            </a:r>
          </a:p>
          <a:p>
            <a:pPr lvl="1"/>
            <a:r>
              <a:rPr lang="en-US" dirty="0" smtClean="0"/>
              <a:t>In Run-2 about 25% of rate but 10% of bandwidth</a:t>
            </a:r>
          </a:p>
          <a:p>
            <a:pPr lvl="1"/>
            <a:r>
              <a:rPr lang="en-US" dirty="0" smtClean="0"/>
              <a:t>In Run-3 planned ~70%</a:t>
            </a:r>
          </a:p>
          <a:p>
            <a:pPr lvl="1"/>
            <a:endParaRPr lang="en-US" dirty="0" smtClean="0"/>
          </a:p>
          <a:p>
            <a:r>
              <a:rPr lang="en-US" dirty="0" smtClean="0"/>
              <a:t>Why </a:t>
            </a:r>
            <a:r>
              <a:rPr lang="en-US" dirty="0"/>
              <a:t>is it okay to skip offline reconstruction and rely on trigger reconstruction?</a:t>
            </a:r>
          </a:p>
          <a:p>
            <a:pPr lvl="1"/>
            <a:r>
              <a:rPr lang="en-US" dirty="0" err="1"/>
              <a:t>Tja</a:t>
            </a:r>
            <a:r>
              <a:rPr lang="mr-IN" dirty="0" smtClean="0"/>
              <a:t>…</a:t>
            </a:r>
            <a:r>
              <a:rPr lang="en-US" dirty="0" smtClean="0"/>
              <a:t>.</a:t>
            </a:r>
          </a:p>
          <a:p>
            <a:pPr lvl="1"/>
            <a:r>
              <a:rPr lang="en-US" dirty="0" smtClean="0"/>
              <a:t>Perhaps insist at least on </a:t>
            </a:r>
            <a:r>
              <a:rPr lang="en-US" i="1" dirty="0" smtClean="0"/>
              <a:t>re-fitting</a:t>
            </a:r>
            <a:r>
              <a:rPr lang="en-US" dirty="0" smtClean="0"/>
              <a:t> possibility of events</a:t>
            </a:r>
            <a:endParaRPr lang="en-US" dirty="0"/>
          </a:p>
          <a:p>
            <a:endParaRPr lang="en-US" dirty="0" smtClean="0"/>
          </a:p>
        </p:txBody>
      </p:sp>
    </p:spTree>
    <p:extLst>
      <p:ext uri="{BB962C8B-B14F-4D97-AF65-F5344CB8AC3E}">
        <p14:creationId xmlns:p14="http://schemas.microsoft.com/office/powerpoint/2010/main" val="185971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Questions</a:t>
            </a:r>
            <a:endParaRPr lang="en-US" dirty="0"/>
          </a:p>
        </p:txBody>
      </p:sp>
      <p:sp>
        <p:nvSpPr>
          <p:cNvPr id="3" name="Content Placeholder 2"/>
          <p:cNvSpPr>
            <a:spLocks noGrp="1"/>
          </p:cNvSpPr>
          <p:nvPr>
            <p:ph idx="1"/>
          </p:nvPr>
        </p:nvSpPr>
        <p:spPr>
          <a:xfrm>
            <a:off x="838200" y="1377869"/>
            <a:ext cx="10515600" cy="5263562"/>
          </a:xfrm>
        </p:spPr>
        <p:txBody>
          <a:bodyPr>
            <a:normAutofit fontScale="92500" lnSpcReduction="20000"/>
          </a:bodyPr>
          <a:lstStyle/>
          <a:p>
            <a:r>
              <a:rPr lang="en-US" dirty="0"/>
              <a:t>The removal of the L0 trigger is quite intriguing to me. If I look at slides about it, it seems every event (~30MHz) gets fully reconstructed. How is this possible? Can anyone </a:t>
            </a:r>
            <a:r>
              <a:rPr lang="en-US" dirty="0" smtClean="0"/>
              <a:t>further explain this?</a:t>
            </a:r>
          </a:p>
          <a:p>
            <a:pPr lvl="1"/>
            <a:r>
              <a:rPr lang="en-US" dirty="0" smtClean="0"/>
              <a:t>Lots of computers, parallel coding, optimizing, hard work,</a:t>
            </a:r>
            <a:r>
              <a:rPr lang="mr-IN" dirty="0" smtClean="0"/>
              <a:t>…</a:t>
            </a:r>
            <a:endParaRPr lang="en-US" dirty="0" smtClean="0"/>
          </a:p>
          <a:p>
            <a:endParaRPr lang="en-US" dirty="0"/>
          </a:p>
          <a:p>
            <a:r>
              <a:rPr lang="en-US" dirty="0"/>
              <a:t>Are we going to expand our corridor by conquering the Xenon corridor</a:t>
            </a:r>
            <a:r>
              <a:rPr lang="en-US" dirty="0" smtClean="0"/>
              <a:t>?</a:t>
            </a:r>
          </a:p>
          <a:p>
            <a:pPr lvl="1"/>
            <a:r>
              <a:rPr lang="en-US" dirty="0" smtClean="0"/>
              <a:t>Probably not</a:t>
            </a:r>
          </a:p>
          <a:p>
            <a:endParaRPr lang="en-US" dirty="0"/>
          </a:p>
          <a:p>
            <a:r>
              <a:rPr lang="en-US" dirty="0"/>
              <a:t>Who can go to </a:t>
            </a:r>
            <a:r>
              <a:rPr lang="en-US" dirty="0" err="1"/>
              <a:t>LHCb</a:t>
            </a:r>
            <a:r>
              <a:rPr lang="en-US" dirty="0"/>
              <a:t> week in Oxford</a:t>
            </a:r>
            <a:r>
              <a:rPr lang="en-US" dirty="0" smtClean="0"/>
              <a:t>?</a:t>
            </a:r>
          </a:p>
          <a:p>
            <a:pPr lvl="1"/>
            <a:r>
              <a:rPr lang="en-US" dirty="0" smtClean="0"/>
              <a:t>Anyone making an important contribution to the meeting</a:t>
            </a:r>
          </a:p>
          <a:p>
            <a:endParaRPr lang="en-US" dirty="0"/>
          </a:p>
        </p:txBody>
      </p:sp>
    </p:spTree>
    <p:extLst>
      <p:ext uri="{BB962C8B-B14F-4D97-AF65-F5344CB8AC3E}">
        <p14:creationId xmlns:p14="http://schemas.microsoft.com/office/powerpoint/2010/main" val="57219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“Answerable” Questions</a:t>
            </a:r>
            <a:endParaRPr lang="en-US" dirty="0"/>
          </a:p>
        </p:txBody>
      </p:sp>
      <p:sp>
        <p:nvSpPr>
          <p:cNvPr id="3" name="Content Placeholder 2"/>
          <p:cNvSpPr>
            <a:spLocks noGrp="1"/>
          </p:cNvSpPr>
          <p:nvPr>
            <p:ph idx="1"/>
          </p:nvPr>
        </p:nvSpPr>
        <p:spPr>
          <a:xfrm>
            <a:off x="838200" y="1203158"/>
            <a:ext cx="10515600" cy="4973805"/>
          </a:xfrm>
        </p:spPr>
        <p:txBody>
          <a:bodyPr>
            <a:normAutofit fontScale="92500" lnSpcReduction="10000"/>
          </a:bodyPr>
          <a:lstStyle/>
          <a:p>
            <a:r>
              <a:rPr lang="en-US" dirty="0"/>
              <a:t>Is British English the </a:t>
            </a:r>
            <a:r>
              <a:rPr lang="en-US" dirty="0" err="1"/>
              <a:t>LHCb</a:t>
            </a:r>
            <a:r>
              <a:rPr lang="en-US" dirty="0"/>
              <a:t> standard? Why? I think it's more beautiful </a:t>
            </a:r>
            <a:r>
              <a:rPr lang="en-US" dirty="0" smtClean="0"/>
              <a:t>anyway</a:t>
            </a:r>
          </a:p>
          <a:p>
            <a:pPr lvl="1"/>
            <a:r>
              <a:rPr lang="en-US" dirty="0" smtClean="0"/>
              <a:t>There have been discussions. Patrick?</a:t>
            </a:r>
          </a:p>
          <a:p>
            <a:pPr lvl="1"/>
            <a:endParaRPr lang="en-US" dirty="0"/>
          </a:p>
          <a:p>
            <a:r>
              <a:rPr lang="en-US" dirty="0"/>
              <a:t>What accent does </a:t>
            </a:r>
            <a:r>
              <a:rPr lang="en-US" dirty="0" err="1"/>
              <a:t>Conor</a:t>
            </a:r>
            <a:r>
              <a:rPr lang="en-US" dirty="0"/>
              <a:t> Fitzpatrick have? It's the best accent ever</a:t>
            </a:r>
            <a:r>
              <a:rPr lang="en-US" dirty="0" smtClean="0"/>
              <a:t>❤️</a:t>
            </a:r>
          </a:p>
          <a:p>
            <a:pPr lvl="1"/>
            <a:r>
              <a:rPr lang="en-US" dirty="0" smtClean="0"/>
              <a:t>He’s called </a:t>
            </a:r>
            <a:r>
              <a:rPr lang="en-US" dirty="0" err="1" smtClean="0"/>
              <a:t>Conor</a:t>
            </a:r>
            <a:r>
              <a:rPr lang="en-US" dirty="0" smtClean="0"/>
              <a:t>; what do you think? Tell him. </a:t>
            </a:r>
            <a:endParaRPr lang="en-US" dirty="0"/>
          </a:p>
          <a:p>
            <a:endParaRPr lang="en-US" dirty="0" smtClean="0"/>
          </a:p>
          <a:p>
            <a:r>
              <a:rPr lang="en-US" dirty="0"/>
              <a:t>What comes after the Vici grant?</a:t>
            </a:r>
          </a:p>
          <a:p>
            <a:pPr lvl="1"/>
            <a:r>
              <a:rPr lang="en-US" dirty="0" smtClean="0"/>
              <a:t>ERC advanced, Spinoza prize, Nobel prize, Midlife </a:t>
            </a:r>
            <a:r>
              <a:rPr lang="en-US" dirty="0"/>
              <a:t>crisis?</a:t>
            </a:r>
          </a:p>
          <a:p>
            <a:endParaRPr lang="en-US" dirty="0"/>
          </a:p>
        </p:txBody>
      </p:sp>
    </p:spTree>
    <p:extLst>
      <p:ext uri="{BB962C8B-B14F-4D97-AF65-F5344CB8AC3E}">
        <p14:creationId xmlns:p14="http://schemas.microsoft.com/office/powerpoint/2010/main" val="1897506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2306"/>
            <a:ext cx="10515600" cy="1325563"/>
          </a:xfrm>
        </p:spPr>
        <p:txBody>
          <a:bodyPr/>
          <a:lstStyle/>
          <a:p>
            <a:r>
              <a:rPr lang="en-US" dirty="0" smtClean="0"/>
              <a:t>“Answerable” Questions</a:t>
            </a:r>
            <a:endParaRPr lang="en-US" dirty="0"/>
          </a:p>
        </p:txBody>
      </p:sp>
      <p:sp>
        <p:nvSpPr>
          <p:cNvPr id="3" name="Content Placeholder 2"/>
          <p:cNvSpPr>
            <a:spLocks noGrp="1"/>
          </p:cNvSpPr>
          <p:nvPr>
            <p:ph idx="1"/>
          </p:nvPr>
        </p:nvSpPr>
        <p:spPr>
          <a:xfrm>
            <a:off x="838200" y="1281617"/>
            <a:ext cx="10515600" cy="5215436"/>
          </a:xfrm>
        </p:spPr>
        <p:txBody>
          <a:bodyPr>
            <a:normAutofit fontScale="92500" lnSpcReduction="10000"/>
          </a:bodyPr>
          <a:lstStyle/>
          <a:p>
            <a:r>
              <a:rPr lang="en-US" dirty="0"/>
              <a:t>What do you do with this ONE *** </a:t>
            </a:r>
            <a:r>
              <a:rPr lang="en-US" dirty="0" err="1"/>
              <a:t>subjob</a:t>
            </a:r>
            <a:r>
              <a:rPr lang="en-US" dirty="0"/>
              <a:t> out of 500 </a:t>
            </a:r>
            <a:r>
              <a:rPr lang="en-US" dirty="0" err="1"/>
              <a:t>subjobs</a:t>
            </a:r>
            <a:r>
              <a:rPr lang="en-US" dirty="0"/>
              <a:t> in ganga that keeps on failing? </a:t>
            </a:r>
            <a:endParaRPr lang="en-US" dirty="0" smtClean="0"/>
          </a:p>
          <a:p>
            <a:pPr lvl="1"/>
            <a:r>
              <a:rPr lang="en-US" dirty="0" smtClean="0"/>
              <a:t>Get </a:t>
            </a:r>
            <a:r>
              <a:rPr lang="en-US" dirty="0" err="1" smtClean="0"/>
              <a:t>professinal</a:t>
            </a:r>
            <a:r>
              <a:rPr lang="en-US" dirty="0" smtClean="0"/>
              <a:t> help</a:t>
            </a:r>
            <a:endParaRPr lang="en-US" dirty="0"/>
          </a:p>
          <a:p>
            <a:endParaRPr lang="en-US" dirty="0"/>
          </a:p>
          <a:p>
            <a:r>
              <a:rPr lang="en-US" dirty="0"/>
              <a:t>Can we run ganga from </a:t>
            </a:r>
            <a:r>
              <a:rPr lang="en-US" dirty="0" err="1"/>
              <a:t>Stoomboot</a:t>
            </a:r>
            <a:r>
              <a:rPr lang="en-US" dirty="0" smtClean="0"/>
              <a:t>?</a:t>
            </a:r>
          </a:p>
          <a:p>
            <a:pPr lvl="1"/>
            <a:r>
              <a:rPr lang="en-US" dirty="0" err="1" smtClean="0"/>
              <a:t>Ehhh</a:t>
            </a:r>
            <a:r>
              <a:rPr lang="mr-IN" dirty="0" smtClean="0"/>
              <a:t>…</a:t>
            </a:r>
            <a:r>
              <a:rPr lang="en-US" dirty="0" smtClean="0"/>
              <a:t>?</a:t>
            </a:r>
          </a:p>
          <a:p>
            <a:endParaRPr lang="en-US" dirty="0"/>
          </a:p>
          <a:p>
            <a:r>
              <a:rPr lang="en-US" dirty="0"/>
              <a:t>How do the 3 dipole magnets compensate the impact of the spectrometer magnet on the trajectory of the LHC beams</a:t>
            </a:r>
            <a:r>
              <a:rPr lang="en-US" dirty="0" smtClean="0"/>
              <a:t>?</a:t>
            </a:r>
          </a:p>
          <a:p>
            <a:pPr lvl="1"/>
            <a:r>
              <a:rPr lang="en-US" dirty="0" err="1" smtClean="0"/>
              <a:t>Ehhh</a:t>
            </a:r>
            <a:r>
              <a:rPr lang="en-US" dirty="0" smtClean="0"/>
              <a:t>...?</a:t>
            </a:r>
            <a:endParaRPr lang="en-US" dirty="0"/>
          </a:p>
          <a:p>
            <a:endParaRPr lang="en-US" dirty="0"/>
          </a:p>
        </p:txBody>
      </p:sp>
    </p:spTree>
    <p:extLst>
      <p:ext uri="{BB962C8B-B14F-4D97-AF65-F5344CB8AC3E}">
        <p14:creationId xmlns:p14="http://schemas.microsoft.com/office/powerpoint/2010/main" val="1631068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1684</TotalTime>
  <Words>1701</Words>
  <Application>Microsoft Macintosh PowerPoint</Application>
  <PresentationFormat>Widescreen</PresentationFormat>
  <Paragraphs>197</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Calibri</vt:lpstr>
      <vt:lpstr>Calibri Light</vt:lpstr>
      <vt:lpstr>Cambria Math</vt:lpstr>
      <vt:lpstr>Mangal</vt:lpstr>
      <vt:lpstr>Wingdings</vt:lpstr>
      <vt:lpstr>Arial</vt:lpstr>
      <vt:lpstr>Office Theme</vt:lpstr>
      <vt:lpstr>Anonymous Questions</vt:lpstr>
      <vt:lpstr>History: 2008</vt:lpstr>
      <vt:lpstr>2019: Anonymous</vt:lpstr>
      <vt:lpstr>“Answerable” Questions</vt:lpstr>
      <vt:lpstr>“Answerable” Questions</vt:lpstr>
      <vt:lpstr>“Answerable” Questions</vt:lpstr>
      <vt:lpstr>“Answerable“ Questions</vt:lpstr>
      <vt:lpstr>“Answerable” Questions</vt:lpstr>
      <vt:lpstr>“Answerable” Questions</vt:lpstr>
      <vt:lpstr>“Answerable” Limit Questions</vt:lpstr>
      <vt:lpstr>“Answerable” Limit Questions</vt:lpstr>
      <vt:lpstr>Note: Design Motivations for the Tracking System</vt:lpstr>
      <vt:lpstr>“Can we…” Suggestive Questions</vt:lpstr>
      <vt:lpstr>“Can we…” Suggestive Questions</vt:lpstr>
      <vt:lpstr>“Can we…” Suggestive Questions</vt:lpstr>
      <vt:lpstr>“Open Discussion” Questions</vt:lpstr>
      <vt:lpstr>“Open Discussion” Questions</vt:lpstr>
      <vt:lpstr>“Open Discussion” Questions </vt:lpstr>
      <vt:lpstr>“Open Discussion” Questions</vt:lpstr>
      <vt:lpstr>“Closed” Questions</vt:lpstr>
      <vt:lpstr>“Suggestive questions” formulated as an open one</vt:lpstr>
      <vt:lpstr>“Daniel” Questions</vt:lpstr>
      <vt:lpstr>“Existential” Questions</vt:lpstr>
      <vt:lpstr>“Existential” Questions</vt:lpstr>
      <vt:lpstr>“Existential” Questions</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Marcel Merk</dc:creator>
  <cp:lastModifiedBy>Marcel Merk</cp:lastModifiedBy>
  <cp:revision>50</cp:revision>
  <dcterms:created xsi:type="dcterms:W3CDTF">2019-06-27T15:33:08Z</dcterms:created>
  <dcterms:modified xsi:type="dcterms:W3CDTF">2019-06-30T21:04:07Z</dcterms:modified>
</cp:coreProperties>
</file>