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7" r:id="rId2"/>
    <p:sldId id="262" r:id="rId3"/>
    <p:sldId id="268" r:id="rId4"/>
    <p:sldId id="263" r:id="rId5"/>
    <p:sldId id="272" r:id="rId6"/>
    <p:sldId id="273" r:id="rId7"/>
    <p:sldId id="277" r:id="rId8"/>
    <p:sldId id="274" r:id="rId9"/>
    <p:sldId id="278" r:id="rId10"/>
    <p:sldId id="279" r:id="rId11"/>
    <p:sldId id="28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15"/>
    <p:restoredTop sz="94631"/>
  </p:normalViewPr>
  <p:slideViewPr>
    <p:cSldViewPr snapToGrid="0" snapToObjects="1">
      <p:cViewPr varScale="1">
        <p:scale>
          <a:sx n="85" d="100"/>
          <a:sy n="85" d="100"/>
        </p:scale>
        <p:origin x="192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3D9640-D8FF-EB43-A18B-B23C8AD81557}" type="datetimeFigureOut">
              <a:rPr lang="en-US" smtClean="0"/>
              <a:t>6/30/19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9A30CB-C5C9-0D4A-8DCE-3FD4C7BD3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168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Staff: Antonio,</a:t>
            </a:r>
            <a:r>
              <a:rPr lang="en-US" baseline="0" dirty="0" smtClean="0"/>
              <a:t> Niels, Gerhard, </a:t>
            </a:r>
            <a:r>
              <a:rPr lang="en-US" baseline="0" dirty="0" err="1" smtClean="0"/>
              <a:t>Wouter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Gerco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Kazu</a:t>
            </a:r>
            <a:r>
              <a:rPr lang="en-US" baseline="0" dirty="0" smtClean="0"/>
              <a:t>, Martin, Marcel Postdocs: Roman, Daniel, </a:t>
            </a:r>
            <a:r>
              <a:rPr lang="en-US" baseline="0" dirty="0" err="1" smtClean="0"/>
              <a:t>Jacco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Sevda</a:t>
            </a:r>
            <a:r>
              <a:rPr lang="en-US" baseline="0" dirty="0" smtClean="0"/>
              <a:t>, Carlos, Sean</a:t>
            </a:r>
            <a:r>
              <a:rPr lang="en-US" baseline="0" smtClean="0"/>
              <a:t>, Flavio,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97D6C-69FC-BC42-BAB3-612429D03E6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853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A30CB-C5C9-0D4A-8DCE-3FD4C7BD321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958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>
          <a:gsLst>
            <a:gs pos="0">
              <a:schemeClr val="accent1">
                <a:lumMod val="75000"/>
              </a:schemeClr>
            </a:gs>
            <a:gs pos="0">
              <a:schemeClr val="accent1">
                <a:lumMod val="40000"/>
                <a:lumOff val="60000"/>
              </a:schemeClr>
            </a:gs>
            <a:gs pos="99000">
              <a:schemeClr val="accent1">
                <a:lumMod val="50000"/>
              </a:schemeClr>
            </a:gs>
            <a:gs pos="64000">
              <a:schemeClr val="accent1">
                <a:lumMod val="75000"/>
              </a:schemeClr>
            </a:gs>
            <a:gs pos="0">
              <a:schemeClr val="accent1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8AE39-1A63-6447-B8C0-7D4E634E5012}" type="datetimeFigureOut">
              <a:rPr lang="en-US" smtClean="0"/>
              <a:t>6/30/19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B1195-41CD-F849-BD33-3D0EC6B2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856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8AE39-1A63-6447-B8C0-7D4E634E5012}" type="datetimeFigureOut">
              <a:rPr lang="en-US" smtClean="0"/>
              <a:t>6/30/19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B1195-41CD-F849-BD33-3D0EC6B2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230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8AE39-1A63-6447-B8C0-7D4E634E5012}" type="datetimeFigureOut">
              <a:rPr lang="en-US" smtClean="0"/>
              <a:t>6/30/19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B1195-41CD-F849-BD33-3D0EC6B2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981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gradFill>
          <a:gsLst>
            <a:gs pos="0">
              <a:schemeClr val="accent1">
                <a:lumMod val="75000"/>
              </a:schemeClr>
            </a:gs>
            <a:gs pos="0">
              <a:schemeClr val="accent1">
                <a:lumMod val="40000"/>
                <a:lumOff val="60000"/>
              </a:schemeClr>
            </a:gs>
            <a:gs pos="99000">
              <a:schemeClr val="accent1">
                <a:lumMod val="50000"/>
              </a:schemeClr>
            </a:gs>
            <a:gs pos="64000">
              <a:schemeClr val="accent1">
                <a:lumMod val="75000"/>
              </a:schemeClr>
            </a:gs>
            <a:gs pos="0">
              <a:schemeClr val="accent1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8AE39-1A63-6447-B8C0-7D4E634E5012}" type="datetimeFigureOut">
              <a:rPr lang="en-US" smtClean="0"/>
              <a:t>6/30/19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B1195-41CD-F849-BD33-3D0EC6B2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499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8AE39-1A63-6447-B8C0-7D4E634E5012}" type="datetimeFigureOut">
              <a:rPr lang="en-US" smtClean="0"/>
              <a:t>6/30/19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B1195-41CD-F849-BD33-3D0EC6B2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655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8AE39-1A63-6447-B8C0-7D4E634E5012}" type="datetimeFigureOut">
              <a:rPr lang="en-US" smtClean="0"/>
              <a:t>6/30/19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B1195-41CD-F849-BD33-3D0EC6B2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779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8AE39-1A63-6447-B8C0-7D4E634E5012}" type="datetimeFigureOut">
              <a:rPr lang="en-US" smtClean="0"/>
              <a:t>6/30/19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B1195-41CD-F849-BD33-3D0EC6B2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90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8AE39-1A63-6447-B8C0-7D4E634E5012}" type="datetimeFigureOut">
              <a:rPr lang="en-US" smtClean="0"/>
              <a:t>6/30/19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B1195-41CD-F849-BD33-3D0EC6B2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949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8AE39-1A63-6447-B8C0-7D4E634E5012}" type="datetimeFigureOut">
              <a:rPr lang="en-US" smtClean="0"/>
              <a:t>6/30/19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B1195-41CD-F849-BD33-3D0EC6B2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214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8AE39-1A63-6447-B8C0-7D4E634E5012}" type="datetimeFigureOut">
              <a:rPr lang="en-US" smtClean="0"/>
              <a:t>6/30/19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B1195-41CD-F849-BD33-3D0EC6B2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81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8AE39-1A63-6447-B8C0-7D4E634E5012}" type="datetimeFigureOut">
              <a:rPr lang="en-US" smtClean="0"/>
              <a:t>6/30/19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B1195-41CD-F849-BD33-3D0EC6B2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207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8AE39-1A63-6447-B8C0-7D4E634E5012}" type="datetimeFigureOut">
              <a:rPr lang="en-US" smtClean="0"/>
              <a:t>6/30/19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0B1195-41CD-F849-BD33-3D0EC6B2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103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6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5" Type="http://schemas.openxmlformats.org/officeDocument/2006/relationships/image" Target="../media/image15.jpg"/><Relationship Id="rId6" Type="http://schemas.openxmlformats.org/officeDocument/2006/relationships/image" Target="../media/image16.jpg"/><Relationship Id="rId7" Type="http://schemas.openxmlformats.org/officeDocument/2006/relationships/image" Target="../media/image17.jpg"/><Relationship Id="rId8" Type="http://schemas.openxmlformats.org/officeDocument/2006/relationships/image" Target="../media/image18.jpg"/><Relationship Id="rId9" Type="http://schemas.openxmlformats.org/officeDocument/2006/relationships/image" Target="../media/image19.jpg"/><Relationship Id="rId10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5" Type="http://schemas.openxmlformats.org/officeDocument/2006/relationships/image" Target="../media/image25.jpg"/><Relationship Id="rId6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0">
              <a:schemeClr val="accent1">
                <a:lumMod val="60000"/>
                <a:lumOff val="40000"/>
              </a:schemeClr>
            </a:gs>
            <a:gs pos="99000">
              <a:schemeClr val="accent1">
                <a:lumMod val="50000"/>
              </a:schemeClr>
            </a:gs>
            <a:gs pos="50000">
              <a:schemeClr val="accent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675" y="140536"/>
            <a:ext cx="8936368" cy="1325563"/>
          </a:xfrm>
        </p:spPr>
        <p:txBody>
          <a:bodyPr>
            <a:normAutofit/>
          </a:bodyPr>
          <a:lstStyle/>
          <a:p>
            <a:r>
              <a:rPr lang="en-US" sz="4200" dirty="0" smtClean="0">
                <a:solidFill>
                  <a:schemeClr val="bg1"/>
                </a:solidFill>
              </a:rPr>
              <a:t>Welkom in de </a:t>
            </a:r>
            <a:r>
              <a:rPr lang="en-US" sz="4200" dirty="0" err="1" smtClean="0">
                <a:solidFill>
                  <a:schemeClr val="bg1"/>
                </a:solidFill>
              </a:rPr>
              <a:t>Heische</a:t>
            </a:r>
            <a:r>
              <a:rPr lang="en-US" sz="4200" dirty="0" smtClean="0">
                <a:solidFill>
                  <a:schemeClr val="bg1"/>
                </a:solidFill>
              </a:rPr>
              <a:t> </a:t>
            </a:r>
            <a:r>
              <a:rPr lang="en-US" sz="4200" dirty="0" err="1" smtClean="0">
                <a:solidFill>
                  <a:schemeClr val="bg1"/>
                </a:solidFill>
              </a:rPr>
              <a:t>Hoeve</a:t>
            </a:r>
            <a:r>
              <a:rPr lang="en-US" sz="4200" dirty="0" smtClean="0">
                <a:solidFill>
                  <a:schemeClr val="bg1"/>
                </a:solidFill>
              </a:rPr>
              <a:t>, </a:t>
            </a:r>
            <a:br>
              <a:rPr lang="en-US" sz="4200" dirty="0" smtClean="0">
                <a:solidFill>
                  <a:schemeClr val="bg1"/>
                </a:solidFill>
              </a:rPr>
            </a:br>
            <a:r>
              <a:rPr lang="en-US" sz="4200" dirty="0" err="1" smtClean="0">
                <a:solidFill>
                  <a:schemeClr val="bg1"/>
                </a:solidFill>
              </a:rPr>
              <a:t>welkom</a:t>
            </a:r>
            <a:r>
              <a:rPr lang="en-US" sz="4200" dirty="0" smtClean="0">
                <a:solidFill>
                  <a:schemeClr val="bg1"/>
                </a:solidFill>
              </a:rPr>
              <a:t> in Brabant!</a:t>
            </a:r>
            <a:endParaRPr lang="en-US" sz="4200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081" y="128336"/>
            <a:ext cx="5477793" cy="3593432"/>
          </a:xfrm>
          <a:ln w="25400"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186" y="3898232"/>
            <a:ext cx="3947343" cy="2596707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389" y="3299151"/>
            <a:ext cx="5030149" cy="3357577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41" y="1482141"/>
            <a:ext cx="4430822" cy="2906619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17" y="4334756"/>
            <a:ext cx="2334751" cy="2334751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71939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75000"/>
              </a:schemeClr>
            </a:gs>
            <a:gs pos="0">
              <a:schemeClr val="accent1">
                <a:lumMod val="40000"/>
                <a:lumOff val="60000"/>
              </a:schemeClr>
            </a:gs>
            <a:gs pos="99000">
              <a:schemeClr val="accent1">
                <a:lumMod val="50000"/>
              </a:schemeClr>
            </a:gs>
            <a:gs pos="64000">
              <a:schemeClr val="accent1">
                <a:lumMod val="75000"/>
              </a:schemeClr>
            </a:gs>
            <a:gs pos="0">
              <a:schemeClr val="accent1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675" y="140536"/>
            <a:ext cx="8936368" cy="1325563"/>
          </a:xfrm>
        </p:spPr>
        <p:txBody>
          <a:bodyPr>
            <a:normAutofit/>
          </a:bodyPr>
          <a:lstStyle/>
          <a:p>
            <a:r>
              <a:rPr lang="en-US" sz="4200" dirty="0" smtClean="0">
                <a:solidFill>
                  <a:schemeClr val="bg1"/>
                </a:solidFill>
              </a:rPr>
              <a:t>”What’s your Question”</a:t>
            </a:r>
            <a:endParaRPr lang="en-US" sz="42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23675" y="1288705"/>
                <a:ext cx="6995272" cy="4351338"/>
              </a:xfrm>
            </p:spPr>
            <p:txBody>
              <a:bodyPr/>
              <a:lstStyle/>
              <a:p>
                <a:r>
                  <a:rPr lang="en-US" dirty="0" smtClean="0">
                    <a:solidFill>
                      <a:srgbClr val="FFFF00"/>
                    </a:solidFill>
                  </a:rPr>
                  <a:t>After 7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 smtClean="0">
                    <a:solidFill>
                      <a:srgbClr val="FFFF00"/>
                    </a:solidFill>
                  </a:rPr>
                  <a:t> million years of computing Deep Thought provided the ultimate answer to the question of Life the universe and everything.</a:t>
                </a:r>
              </a:p>
            </p:txBody>
          </p:sp>
        </mc:Choice>
        <mc:Fallback xmlns="">
          <p:sp>
            <p:nvSpPr>
              <p:cNvPr id="9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3675" y="1288705"/>
                <a:ext cx="6995272" cy="4351338"/>
              </a:xfrm>
              <a:blipFill rotWithShape="0">
                <a:blip r:embed="rId2"/>
                <a:stretch>
                  <a:fillRect l="-1569" t="-2241" r="-18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630" y="0"/>
            <a:ext cx="4534370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528723" y="5374105"/>
            <a:ext cx="1398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prstClr val="white"/>
                </a:solidFill>
              </a:rPr>
              <a:t>Don’t Panic</a:t>
            </a:r>
            <a:endParaRPr lang="en-US" sz="2000" b="1" i="1" dirty="0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400" y="2644175"/>
            <a:ext cx="3150863" cy="1916774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223675" y="4665892"/>
            <a:ext cx="6862639" cy="8516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 smtClean="0">
                <a:solidFill>
                  <a:srgbClr val="FFFF00"/>
                </a:solidFill>
              </a:rPr>
              <a:t>But </a:t>
            </a:r>
            <a:r>
              <a:rPr lang="en-US" b="1" i="1" dirty="0">
                <a:solidFill>
                  <a:srgbClr val="FFFF00"/>
                </a:solidFill>
              </a:rPr>
              <a:t>what </a:t>
            </a:r>
            <a:r>
              <a:rPr lang="en-US" b="1" i="1" dirty="0" smtClean="0">
                <a:solidFill>
                  <a:srgbClr val="FFFF00"/>
                </a:solidFill>
              </a:rPr>
              <a:t>was </a:t>
            </a:r>
            <a:r>
              <a:rPr lang="en-US" b="1" i="1" dirty="0">
                <a:solidFill>
                  <a:srgbClr val="FFFF00"/>
                </a:solidFill>
              </a:rPr>
              <a:t>the </a:t>
            </a:r>
            <a:r>
              <a:rPr lang="en-US" b="1" i="1" dirty="0" smtClean="0">
                <a:solidFill>
                  <a:srgbClr val="FFFF00"/>
                </a:solidFill>
              </a:rPr>
              <a:t>exact question</a:t>
            </a:r>
            <a:r>
              <a:rPr lang="en-US" b="1" i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241865" y="5238318"/>
            <a:ext cx="7283132" cy="15261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C000"/>
                </a:solidFill>
              </a:rPr>
              <a:t>We </a:t>
            </a:r>
            <a:r>
              <a:rPr lang="en-US" smtClean="0">
                <a:solidFill>
                  <a:srgbClr val="FFC000"/>
                </a:solidFill>
              </a:rPr>
              <a:t>search for </a:t>
            </a:r>
            <a:r>
              <a:rPr lang="en-US" dirty="0" smtClean="0">
                <a:solidFill>
                  <a:srgbClr val="FFC000"/>
                </a:solidFill>
              </a:rPr>
              <a:t>answers on research questions. But a finding is always followed by a new, deeper question: </a:t>
            </a:r>
            <a:r>
              <a:rPr lang="en-US" i="1" dirty="0" smtClean="0">
                <a:solidFill>
                  <a:srgbClr val="92D050"/>
                </a:solidFill>
              </a:rPr>
              <a:t>What is your next question?</a:t>
            </a:r>
            <a:endParaRPr lang="en-US" i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698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75000"/>
              </a:schemeClr>
            </a:gs>
            <a:gs pos="0">
              <a:schemeClr val="accent1">
                <a:lumMod val="40000"/>
                <a:lumOff val="60000"/>
              </a:schemeClr>
            </a:gs>
            <a:gs pos="99000">
              <a:schemeClr val="accent1">
                <a:lumMod val="50000"/>
              </a:schemeClr>
            </a:gs>
            <a:gs pos="64000">
              <a:schemeClr val="accent1">
                <a:lumMod val="75000"/>
              </a:schemeClr>
            </a:gs>
            <a:gs pos="0">
              <a:schemeClr val="accent1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23675" y="140536"/>
            <a:ext cx="8936368" cy="1325563"/>
          </a:xfrm>
        </p:spPr>
        <p:txBody>
          <a:bodyPr>
            <a:normAutofit/>
          </a:bodyPr>
          <a:lstStyle/>
          <a:p>
            <a:r>
              <a:rPr lang="en-US" sz="4200" dirty="0" smtClean="0">
                <a:solidFill>
                  <a:schemeClr val="bg1"/>
                </a:solidFill>
              </a:rPr>
              <a:t>”What’s your Question”</a:t>
            </a:r>
            <a:endParaRPr lang="en-US" sz="4200" dirty="0">
              <a:solidFill>
                <a:schemeClr val="bg1"/>
              </a:solidFill>
            </a:endParaRP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193770" y="1225469"/>
            <a:ext cx="6102528" cy="5319710"/>
          </a:xfrm>
          <a:ln w="25400">
            <a:solidFill>
              <a:schemeClr val="bg1"/>
            </a:solidFill>
          </a:ln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u="sng" dirty="0" smtClean="0">
                <a:solidFill>
                  <a:schemeClr val="bg1"/>
                </a:solidFill>
              </a:rPr>
              <a:t>Agenda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Monday afternoon: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What’s your question Run 2 and Run 3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Teams presentations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Monday </a:t>
            </a:r>
            <a:r>
              <a:rPr lang="en-US" dirty="0" err="1" smtClean="0">
                <a:solidFill>
                  <a:srgbClr val="FFFF00"/>
                </a:solidFill>
              </a:rPr>
              <a:t>eventing</a:t>
            </a:r>
            <a:r>
              <a:rPr lang="en-US" dirty="0" smtClean="0">
                <a:solidFill>
                  <a:srgbClr val="FFFF00"/>
                </a:solidFill>
              </a:rPr>
              <a:t>: 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Pizza Workshop and Pub </a:t>
            </a:r>
            <a:r>
              <a:rPr lang="en-US" dirty="0" err="1" smtClean="0">
                <a:solidFill>
                  <a:srgbClr val="FFC000"/>
                </a:solidFill>
              </a:rPr>
              <a:t>Quizz</a:t>
            </a:r>
            <a:endParaRPr lang="en-US" dirty="0" smtClean="0">
              <a:solidFill>
                <a:srgbClr val="FFC0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Tuesday morning: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Round table discussions  and anonymous questions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Tuesday afternoon: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Open Mike and Outdoor Activity</a:t>
            </a:r>
          </a:p>
          <a:p>
            <a:r>
              <a:rPr lang="en-US" dirty="0">
                <a:solidFill>
                  <a:srgbClr val="FFFF00"/>
                </a:solidFill>
              </a:rPr>
              <a:t>T</a:t>
            </a:r>
            <a:r>
              <a:rPr lang="en-US" dirty="0" smtClean="0">
                <a:solidFill>
                  <a:srgbClr val="FFFF00"/>
                </a:solidFill>
              </a:rPr>
              <a:t>uesday evening: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Invited speaker</a:t>
            </a:r>
            <a:r>
              <a:rPr lang="en-US" dirty="0">
                <a:solidFill>
                  <a:srgbClr val="FFC000"/>
                </a:solidFill>
              </a:rPr>
              <a:t>:</a:t>
            </a:r>
            <a:r>
              <a:rPr lang="en-US" dirty="0" smtClean="0">
                <a:solidFill>
                  <a:srgbClr val="FFC000"/>
                </a:solidFill>
              </a:rPr>
              <a:t> Fabian </a:t>
            </a:r>
            <a:r>
              <a:rPr lang="en-US" dirty="0">
                <a:solidFill>
                  <a:srgbClr val="FFC000"/>
                </a:solidFill>
              </a:rPr>
              <a:t>J</a:t>
            </a:r>
            <a:r>
              <a:rPr lang="en-US" dirty="0" smtClean="0">
                <a:solidFill>
                  <a:srgbClr val="FFC000"/>
                </a:solidFill>
              </a:rPr>
              <a:t>ansen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Wednesday morning: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Plenary reports on the round table discussions.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9819" y="1225469"/>
            <a:ext cx="5140257" cy="3186110"/>
          </a:xfrm>
          <a:prstGeom prst="rect">
            <a:avLst/>
          </a:prstGeom>
          <a:ln>
            <a:solidFill>
              <a:srgbClr val="000090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6619820" y="4878608"/>
            <a:ext cx="5347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white"/>
                </a:solidFill>
              </a:rPr>
              <a:t>Don’t be shy and bring up your ideas… </a:t>
            </a:r>
          </a:p>
          <a:p>
            <a:r>
              <a:rPr lang="en-US" sz="2400" dirty="0" smtClean="0">
                <a:solidFill>
                  <a:prstClr val="white"/>
                </a:solidFill>
              </a:rPr>
              <a:t>There should be sufficient time for discussions!</a:t>
            </a:r>
            <a:endParaRPr 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60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75000"/>
              </a:schemeClr>
            </a:gs>
            <a:gs pos="0">
              <a:schemeClr val="accent1">
                <a:lumMod val="40000"/>
                <a:lumOff val="60000"/>
              </a:schemeClr>
            </a:gs>
            <a:gs pos="99000">
              <a:schemeClr val="accent1">
                <a:lumMod val="50000"/>
              </a:schemeClr>
            </a:gs>
            <a:gs pos="64000">
              <a:schemeClr val="accent1">
                <a:lumMod val="75000"/>
              </a:schemeClr>
            </a:gs>
            <a:gs pos="1000">
              <a:schemeClr val="accent1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675" y="140536"/>
            <a:ext cx="8936368" cy="1325563"/>
          </a:xfrm>
        </p:spPr>
        <p:txBody>
          <a:bodyPr>
            <a:normAutofit/>
          </a:bodyPr>
          <a:lstStyle/>
          <a:p>
            <a:r>
              <a:rPr lang="en-US" sz="4200" dirty="0" smtClean="0">
                <a:solidFill>
                  <a:schemeClr val="bg1"/>
                </a:solidFill>
              </a:rPr>
              <a:t>Welkom in de </a:t>
            </a:r>
            <a:r>
              <a:rPr lang="en-US" sz="4200" dirty="0" err="1" smtClean="0">
                <a:solidFill>
                  <a:schemeClr val="bg1"/>
                </a:solidFill>
              </a:rPr>
              <a:t>Heische</a:t>
            </a:r>
            <a:r>
              <a:rPr lang="en-US" sz="4200" dirty="0" smtClean="0">
                <a:solidFill>
                  <a:schemeClr val="bg1"/>
                </a:solidFill>
              </a:rPr>
              <a:t> </a:t>
            </a:r>
            <a:r>
              <a:rPr lang="en-US" sz="4200" dirty="0" err="1" smtClean="0">
                <a:solidFill>
                  <a:schemeClr val="bg1"/>
                </a:solidFill>
              </a:rPr>
              <a:t>Hoeve</a:t>
            </a:r>
            <a:r>
              <a:rPr lang="en-US" sz="4200" dirty="0" smtClean="0">
                <a:solidFill>
                  <a:schemeClr val="bg1"/>
                </a:solidFill>
              </a:rPr>
              <a:t>, </a:t>
            </a:r>
            <a:br>
              <a:rPr lang="en-US" sz="4200" dirty="0" smtClean="0">
                <a:solidFill>
                  <a:schemeClr val="bg1"/>
                </a:solidFill>
              </a:rPr>
            </a:br>
            <a:r>
              <a:rPr lang="en-US" sz="4200" dirty="0" err="1" smtClean="0">
                <a:solidFill>
                  <a:schemeClr val="bg1"/>
                </a:solidFill>
              </a:rPr>
              <a:t>welkom</a:t>
            </a:r>
            <a:r>
              <a:rPr lang="en-US" sz="4200" dirty="0" smtClean="0">
                <a:solidFill>
                  <a:schemeClr val="bg1"/>
                </a:solidFill>
              </a:rPr>
              <a:t> in Brabant!</a:t>
            </a:r>
            <a:endParaRPr lang="en-US" sz="42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675" y="1796093"/>
            <a:ext cx="4888832" cy="4351338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Last year Maarten explained us the history of the </a:t>
            </a:r>
            <a:r>
              <a:rPr lang="en-US" i="1" dirty="0" err="1" smtClean="0">
                <a:solidFill>
                  <a:srgbClr val="FFFF00"/>
                </a:solidFill>
              </a:rPr>
              <a:t>achterhoek</a:t>
            </a:r>
            <a:r>
              <a:rPr lang="en-US" dirty="0" smtClean="0">
                <a:solidFill>
                  <a:srgbClr val="FFFF00"/>
                </a:solidFill>
              </a:rPr>
              <a:t>, as he grew up in the neighborhood.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948531" y="2101515"/>
            <a:ext cx="6689558" cy="3568239"/>
            <a:chOff x="651882" y="2017642"/>
            <a:chExt cx="6308035" cy="315401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882" y="2017642"/>
              <a:ext cx="6308035" cy="3154018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6194184" y="4118694"/>
              <a:ext cx="180639" cy="140449"/>
            </a:xfrm>
            <a:prstGeom prst="ellips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7434309" y="1302655"/>
            <a:ext cx="3990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432FF"/>
                </a:solidFill>
              </a:rPr>
              <a:t>Achterhoek</a:t>
            </a:r>
            <a:r>
              <a:rPr lang="en-US" sz="2400" dirty="0" smtClean="0">
                <a:solidFill>
                  <a:srgbClr val="0432FF"/>
                </a:solidFill>
              </a:rPr>
              <a:t> = “De </a:t>
            </a:r>
            <a:r>
              <a:rPr lang="en-US" sz="2400" dirty="0" err="1" smtClean="0">
                <a:solidFill>
                  <a:srgbClr val="0432FF"/>
                </a:solidFill>
              </a:rPr>
              <a:t>Graafschap</a:t>
            </a:r>
            <a:r>
              <a:rPr lang="en-US" sz="2400" dirty="0" smtClean="0">
                <a:solidFill>
                  <a:srgbClr val="0432FF"/>
                </a:solidFill>
              </a:rPr>
              <a:t>”</a:t>
            </a:r>
            <a:endParaRPr lang="en-US" sz="2400" dirty="0">
              <a:solidFill>
                <a:srgbClr val="0432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384337" y="4637395"/>
            <a:ext cx="10424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FFFF00"/>
                </a:solidFill>
              </a:rPr>
              <a:t>Groenlo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64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75000"/>
              </a:schemeClr>
            </a:gs>
            <a:gs pos="0">
              <a:schemeClr val="accent1">
                <a:lumMod val="40000"/>
                <a:lumOff val="60000"/>
              </a:schemeClr>
            </a:gs>
            <a:gs pos="99000">
              <a:schemeClr val="accent1">
                <a:lumMod val="50000"/>
              </a:schemeClr>
            </a:gs>
            <a:gs pos="64000">
              <a:schemeClr val="accent1">
                <a:lumMod val="75000"/>
              </a:schemeClr>
            </a:gs>
            <a:gs pos="1000">
              <a:schemeClr val="accent1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675" y="140536"/>
            <a:ext cx="8936368" cy="1325563"/>
          </a:xfrm>
        </p:spPr>
        <p:txBody>
          <a:bodyPr>
            <a:normAutofit/>
          </a:bodyPr>
          <a:lstStyle/>
          <a:p>
            <a:r>
              <a:rPr lang="en-US" sz="4200" dirty="0" smtClean="0">
                <a:solidFill>
                  <a:schemeClr val="bg1"/>
                </a:solidFill>
              </a:rPr>
              <a:t>Welkom in de </a:t>
            </a:r>
            <a:r>
              <a:rPr lang="en-US" sz="4200" dirty="0" err="1" smtClean="0">
                <a:solidFill>
                  <a:schemeClr val="bg1"/>
                </a:solidFill>
              </a:rPr>
              <a:t>Heische</a:t>
            </a:r>
            <a:r>
              <a:rPr lang="en-US" sz="4200" dirty="0" smtClean="0">
                <a:solidFill>
                  <a:schemeClr val="bg1"/>
                </a:solidFill>
              </a:rPr>
              <a:t> </a:t>
            </a:r>
            <a:r>
              <a:rPr lang="en-US" sz="4200" dirty="0" err="1" smtClean="0">
                <a:solidFill>
                  <a:schemeClr val="bg1"/>
                </a:solidFill>
              </a:rPr>
              <a:t>Hoeve</a:t>
            </a:r>
            <a:r>
              <a:rPr lang="en-US" sz="4200" dirty="0" smtClean="0">
                <a:solidFill>
                  <a:schemeClr val="bg1"/>
                </a:solidFill>
              </a:rPr>
              <a:t>, </a:t>
            </a:r>
            <a:br>
              <a:rPr lang="en-US" sz="4200" dirty="0" smtClean="0">
                <a:solidFill>
                  <a:schemeClr val="bg1"/>
                </a:solidFill>
              </a:rPr>
            </a:br>
            <a:r>
              <a:rPr lang="en-US" sz="4200" dirty="0" err="1" smtClean="0">
                <a:solidFill>
                  <a:schemeClr val="bg1"/>
                </a:solidFill>
              </a:rPr>
              <a:t>welkom</a:t>
            </a:r>
            <a:r>
              <a:rPr lang="en-US" sz="4200" dirty="0" smtClean="0">
                <a:solidFill>
                  <a:schemeClr val="bg1"/>
                </a:solidFill>
              </a:rPr>
              <a:t> in Brabant!</a:t>
            </a:r>
            <a:endParaRPr lang="en-US" sz="42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675" y="1796093"/>
            <a:ext cx="3963314" cy="1068242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This year we are in </a:t>
            </a:r>
            <a:r>
              <a:rPr lang="en-US" dirty="0" err="1" smtClean="0">
                <a:solidFill>
                  <a:srgbClr val="FFFF00"/>
                </a:solidFill>
              </a:rPr>
              <a:t>Loosbroek</a:t>
            </a:r>
            <a:r>
              <a:rPr lang="en-US" dirty="0" smtClean="0">
                <a:solidFill>
                  <a:srgbClr val="FFFF00"/>
                </a:solidFill>
              </a:rPr>
              <a:t>, close to</a:t>
            </a:r>
            <a:r>
              <a:rPr lang="mr-IN" dirty="0" smtClean="0">
                <a:solidFill>
                  <a:srgbClr val="FFFF00"/>
                </a:solidFill>
              </a:rPr>
              <a:t>…</a:t>
            </a:r>
            <a:endParaRPr lang="en-US" dirty="0" smtClean="0">
              <a:solidFill>
                <a:srgbClr val="FFFF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46" t="12632" r="11217" b="52982"/>
          <a:stretch/>
        </p:blipFill>
        <p:spPr>
          <a:xfrm>
            <a:off x="7174420" y="320842"/>
            <a:ext cx="4889244" cy="6304547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81" t="2049" r="34276"/>
          <a:stretch/>
        </p:blipFill>
        <p:spPr>
          <a:xfrm>
            <a:off x="4764504" y="1098884"/>
            <a:ext cx="2061841" cy="5526505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2888502" y="2759831"/>
            <a:ext cx="2728531" cy="21256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mr-IN" dirty="0" smtClean="0">
                <a:solidFill>
                  <a:srgbClr val="FFFF00"/>
                </a:solidFill>
              </a:rPr>
              <a:t>…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Veghel</a:t>
            </a:r>
            <a:r>
              <a:rPr lang="en-US" dirty="0" smtClean="0">
                <a:solidFill>
                  <a:srgbClr val="FFFF00"/>
                </a:solidFill>
              </a:rPr>
              <a:t>!</a:t>
            </a:r>
          </a:p>
          <a:p>
            <a:pPr marL="0" indent="0">
              <a:buNone/>
            </a:pPr>
            <a:endParaRPr lang="en-US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</a:rPr>
              <a:t>              So: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0178716" y="5558589"/>
            <a:ext cx="890337" cy="40907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08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75000"/>
              </a:schemeClr>
            </a:gs>
            <a:gs pos="0">
              <a:schemeClr val="accent1">
                <a:lumMod val="40000"/>
                <a:lumOff val="60000"/>
              </a:schemeClr>
            </a:gs>
            <a:gs pos="99000">
              <a:schemeClr val="accent1">
                <a:lumMod val="50000"/>
              </a:schemeClr>
            </a:gs>
            <a:gs pos="64000">
              <a:schemeClr val="accent1">
                <a:lumMod val="75000"/>
              </a:schemeClr>
            </a:gs>
            <a:gs pos="0">
              <a:schemeClr val="accent1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675" y="140536"/>
            <a:ext cx="8936368" cy="1325563"/>
          </a:xfrm>
        </p:spPr>
        <p:txBody>
          <a:bodyPr>
            <a:normAutofit/>
          </a:bodyPr>
          <a:lstStyle/>
          <a:p>
            <a:r>
              <a:rPr lang="en-US" sz="4200" dirty="0" smtClean="0">
                <a:solidFill>
                  <a:schemeClr val="bg1"/>
                </a:solidFill>
              </a:rPr>
              <a:t>Welkom in de </a:t>
            </a:r>
            <a:r>
              <a:rPr lang="en-US" sz="4200" dirty="0" err="1" smtClean="0">
                <a:solidFill>
                  <a:schemeClr val="bg1"/>
                </a:solidFill>
              </a:rPr>
              <a:t>Heische</a:t>
            </a:r>
            <a:r>
              <a:rPr lang="en-US" sz="4200" dirty="0" smtClean="0">
                <a:solidFill>
                  <a:schemeClr val="bg1"/>
                </a:solidFill>
              </a:rPr>
              <a:t> </a:t>
            </a:r>
            <a:r>
              <a:rPr lang="en-US" sz="4200" dirty="0" err="1" smtClean="0">
                <a:solidFill>
                  <a:schemeClr val="bg1"/>
                </a:solidFill>
              </a:rPr>
              <a:t>Hoeve</a:t>
            </a:r>
            <a:r>
              <a:rPr lang="en-US" sz="4200" dirty="0" smtClean="0">
                <a:solidFill>
                  <a:schemeClr val="bg1"/>
                </a:solidFill>
              </a:rPr>
              <a:t>, </a:t>
            </a:r>
            <a:br>
              <a:rPr lang="en-US" sz="4200" dirty="0" smtClean="0">
                <a:solidFill>
                  <a:schemeClr val="bg1"/>
                </a:solidFill>
              </a:rPr>
            </a:br>
            <a:r>
              <a:rPr lang="en-US" sz="4200" dirty="0" err="1" smtClean="0">
                <a:solidFill>
                  <a:schemeClr val="bg1"/>
                </a:solidFill>
              </a:rPr>
              <a:t>welkom</a:t>
            </a:r>
            <a:r>
              <a:rPr lang="en-US" sz="4200" dirty="0" smtClean="0">
                <a:solidFill>
                  <a:schemeClr val="bg1"/>
                </a:solidFill>
              </a:rPr>
              <a:t> in Brabant!</a:t>
            </a:r>
            <a:endParaRPr lang="en-US" sz="4200" dirty="0">
              <a:solidFill>
                <a:schemeClr val="bg1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23675" y="1796093"/>
            <a:ext cx="3963314" cy="1476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</a:rPr>
              <a:t>But we also close to</a:t>
            </a:r>
            <a:r>
              <a:rPr lang="mr-IN" dirty="0" smtClean="0">
                <a:solidFill>
                  <a:srgbClr val="FFFF00"/>
                </a:solidFill>
              </a:rPr>
              <a:t>…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482" y="1172133"/>
            <a:ext cx="6444342" cy="4833257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56" y="2348151"/>
            <a:ext cx="4271170" cy="2847447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442157" y="5217326"/>
            <a:ext cx="6862639" cy="85165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 err="1" smtClean="0">
                <a:solidFill>
                  <a:srgbClr val="92D050"/>
                </a:solidFill>
              </a:rPr>
              <a:t>Broodje</a:t>
            </a:r>
            <a:r>
              <a:rPr lang="en-US" b="1" i="1" dirty="0" smtClean="0">
                <a:solidFill>
                  <a:srgbClr val="92D050"/>
                </a:solidFill>
              </a:rPr>
              <a:t> </a:t>
            </a:r>
            <a:r>
              <a:rPr lang="en-US" b="1" i="1" dirty="0" err="1" smtClean="0">
                <a:solidFill>
                  <a:srgbClr val="92D050"/>
                </a:solidFill>
              </a:rPr>
              <a:t>Bakpao</a:t>
            </a:r>
            <a:endParaRPr lang="en-US" b="1" i="1" dirty="0" smtClean="0">
              <a:solidFill>
                <a:srgbClr val="92D050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 smtClean="0">
                <a:solidFill>
                  <a:srgbClr val="92D050"/>
                </a:solidFill>
              </a:rPr>
              <a:t>(“</a:t>
            </a:r>
            <a:r>
              <a:rPr lang="en-US" b="1" i="1" dirty="0" err="1">
                <a:solidFill>
                  <a:srgbClr val="92D050"/>
                </a:solidFill>
              </a:rPr>
              <a:t>W</a:t>
            </a:r>
            <a:r>
              <a:rPr lang="en-US" b="1" i="1" dirty="0" err="1" smtClean="0">
                <a:solidFill>
                  <a:srgbClr val="92D050"/>
                </a:solidFill>
              </a:rPr>
              <a:t>ie</a:t>
            </a:r>
            <a:r>
              <a:rPr lang="en-US" b="1" i="1" dirty="0" smtClean="0">
                <a:solidFill>
                  <a:srgbClr val="92D050"/>
                </a:solidFill>
              </a:rPr>
              <a:t> is </a:t>
            </a:r>
            <a:r>
              <a:rPr lang="en-US" b="1" i="1" dirty="0" err="1" smtClean="0">
                <a:solidFill>
                  <a:srgbClr val="92D050"/>
                </a:solidFill>
              </a:rPr>
              <a:t>hier</a:t>
            </a:r>
            <a:r>
              <a:rPr lang="en-US" b="1" i="1" dirty="0" smtClean="0">
                <a:solidFill>
                  <a:srgbClr val="92D050"/>
                </a:solidFill>
              </a:rPr>
              <a:t> </a:t>
            </a:r>
            <a:r>
              <a:rPr lang="en-US" b="1" i="1" dirty="0" err="1" smtClean="0">
                <a:solidFill>
                  <a:srgbClr val="92D050"/>
                </a:solidFill>
              </a:rPr>
              <a:t>nou</a:t>
            </a:r>
            <a:r>
              <a:rPr lang="en-US" b="1" i="1" dirty="0" smtClean="0">
                <a:solidFill>
                  <a:srgbClr val="92D050"/>
                </a:solidFill>
              </a:rPr>
              <a:t> de </a:t>
            </a:r>
            <a:r>
              <a:rPr lang="en-US" b="1" i="1" dirty="0" err="1" smtClean="0">
                <a:solidFill>
                  <a:srgbClr val="92D050"/>
                </a:solidFill>
              </a:rPr>
              <a:t>snackbar</a:t>
            </a:r>
            <a:r>
              <a:rPr lang="en-US" b="1" i="1" dirty="0" smtClean="0">
                <a:solidFill>
                  <a:srgbClr val="92D050"/>
                </a:solidFill>
              </a:rPr>
              <a:t>?”)</a:t>
            </a:r>
            <a:endParaRPr lang="en-US" b="1" i="1" dirty="0">
              <a:solidFill>
                <a:srgbClr val="92D05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223" y="1795933"/>
            <a:ext cx="8464734" cy="4761413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50834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75000"/>
              </a:schemeClr>
            </a:gs>
            <a:gs pos="0">
              <a:schemeClr val="accent1">
                <a:lumMod val="40000"/>
                <a:lumOff val="60000"/>
              </a:schemeClr>
            </a:gs>
            <a:gs pos="99000">
              <a:schemeClr val="accent1">
                <a:lumMod val="50000"/>
              </a:schemeClr>
            </a:gs>
            <a:gs pos="64000">
              <a:schemeClr val="accent1">
                <a:lumMod val="75000"/>
              </a:schemeClr>
            </a:gs>
            <a:gs pos="23000">
              <a:schemeClr val="accent1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992" y="-1251283"/>
            <a:ext cx="7678822" cy="5759116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7" r="13689"/>
          <a:stretch/>
        </p:blipFill>
        <p:spPr>
          <a:xfrm>
            <a:off x="4" y="3581855"/>
            <a:ext cx="4575043" cy="32650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9" t="19134" r="4466"/>
          <a:stretch/>
        </p:blipFill>
        <p:spPr>
          <a:xfrm>
            <a:off x="4567023" y="3523440"/>
            <a:ext cx="5007091" cy="33562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1" t="18853" r="8610"/>
          <a:stretch/>
        </p:blipFill>
        <p:spPr>
          <a:xfrm>
            <a:off x="4567023" y="1993407"/>
            <a:ext cx="3514344" cy="22743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283" y="2998180"/>
            <a:ext cx="2586634" cy="38780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2" t="21322" r="8260"/>
          <a:stretch/>
        </p:blipFill>
        <p:spPr>
          <a:xfrm>
            <a:off x="-1403710" y="1942245"/>
            <a:ext cx="3045972" cy="21469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772" y="1"/>
            <a:ext cx="2950241" cy="19888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17"/>
          <a:stretch/>
        </p:blipFill>
        <p:spPr>
          <a:xfrm>
            <a:off x="-15554" y="-11389"/>
            <a:ext cx="4575043" cy="2231235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8839" y="-227470"/>
            <a:ext cx="8936368" cy="1325563"/>
          </a:xfrm>
        </p:spPr>
        <p:txBody>
          <a:bodyPr>
            <a:normAutofit/>
          </a:bodyPr>
          <a:lstStyle/>
          <a:p>
            <a:r>
              <a:rPr lang="en-US" sz="4200" dirty="0" smtClean="0">
                <a:solidFill>
                  <a:schemeClr val="bg1"/>
                </a:solidFill>
              </a:rPr>
              <a:t>The </a:t>
            </a:r>
            <a:r>
              <a:rPr lang="en-US" sz="4200" dirty="0" err="1" smtClean="0">
                <a:solidFill>
                  <a:schemeClr val="bg1"/>
                </a:solidFill>
              </a:rPr>
              <a:t>Bfys</a:t>
            </a:r>
            <a:r>
              <a:rPr lang="en-US" sz="4200" dirty="0" smtClean="0">
                <a:solidFill>
                  <a:schemeClr val="bg1"/>
                </a:solidFill>
              </a:rPr>
              <a:t> Workshop</a:t>
            </a:r>
            <a:endParaRPr lang="en-US" sz="42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638" y="1988844"/>
            <a:ext cx="3294216" cy="219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03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75000"/>
              </a:schemeClr>
            </a:gs>
            <a:gs pos="0">
              <a:schemeClr val="accent1">
                <a:lumMod val="40000"/>
                <a:lumOff val="60000"/>
              </a:schemeClr>
            </a:gs>
            <a:gs pos="99000">
              <a:schemeClr val="accent1">
                <a:lumMod val="50000"/>
              </a:schemeClr>
            </a:gs>
            <a:gs pos="64000">
              <a:schemeClr val="accent1">
                <a:lumMod val="75000"/>
              </a:schemeClr>
            </a:gs>
            <a:gs pos="23000">
              <a:schemeClr val="accent1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4925"/>
            <a:ext cx="12192000" cy="8124824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23675" y="140536"/>
            <a:ext cx="8936368" cy="1325563"/>
          </a:xfrm>
        </p:spPr>
        <p:txBody>
          <a:bodyPr>
            <a:normAutofit/>
          </a:bodyPr>
          <a:lstStyle/>
          <a:p>
            <a:r>
              <a:rPr lang="en-US" sz="4200" dirty="0" smtClean="0">
                <a:solidFill>
                  <a:schemeClr val="bg1"/>
                </a:solidFill>
              </a:rPr>
              <a:t>Group Discussions</a:t>
            </a:r>
            <a:endParaRPr lang="en-US" sz="4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23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4023"/>
            <a:ext cx="12173217" cy="8112308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23675" y="140536"/>
            <a:ext cx="893636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dirty="0" smtClean="0">
                <a:solidFill>
                  <a:schemeClr val="bg1"/>
                </a:solidFill>
              </a:rPr>
              <a:t>Group Photo</a:t>
            </a:r>
            <a:endParaRPr lang="en-US" sz="4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90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75000"/>
              </a:schemeClr>
            </a:gs>
            <a:gs pos="0">
              <a:schemeClr val="accent1">
                <a:lumMod val="40000"/>
                <a:lumOff val="60000"/>
              </a:schemeClr>
            </a:gs>
            <a:gs pos="99000">
              <a:schemeClr val="accent1">
                <a:lumMod val="50000"/>
              </a:schemeClr>
            </a:gs>
            <a:gs pos="64000">
              <a:schemeClr val="accent1">
                <a:lumMod val="75000"/>
              </a:schemeClr>
            </a:gs>
            <a:gs pos="23000">
              <a:schemeClr val="accent1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958" y="0"/>
            <a:ext cx="4588042" cy="68787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1938"/>
            <a:ext cx="7648857" cy="57396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252" y="1"/>
            <a:ext cx="3544663" cy="26598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6252"/>
            <a:ext cx="4164553" cy="2775284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7723816" y="188662"/>
            <a:ext cx="8936368" cy="1325563"/>
          </a:xfrm>
        </p:spPr>
        <p:txBody>
          <a:bodyPr>
            <a:normAutofit/>
          </a:bodyPr>
          <a:lstStyle/>
          <a:p>
            <a:r>
              <a:rPr lang="en-US" sz="4200" dirty="0" smtClean="0">
                <a:solidFill>
                  <a:schemeClr val="bg1"/>
                </a:solidFill>
              </a:rPr>
              <a:t>Group Challenges</a:t>
            </a:r>
            <a:endParaRPr lang="en-US" sz="4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29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75000"/>
              </a:schemeClr>
            </a:gs>
            <a:gs pos="0">
              <a:schemeClr val="accent1">
                <a:lumMod val="40000"/>
                <a:lumOff val="60000"/>
              </a:schemeClr>
            </a:gs>
            <a:gs pos="99000">
              <a:schemeClr val="accent1">
                <a:lumMod val="50000"/>
              </a:schemeClr>
            </a:gs>
            <a:gs pos="64000">
              <a:schemeClr val="accent1">
                <a:lumMod val="75000"/>
              </a:schemeClr>
            </a:gs>
            <a:gs pos="0">
              <a:schemeClr val="accent1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801" y="-68010"/>
            <a:ext cx="10670748" cy="1325563"/>
          </a:xfrm>
        </p:spPr>
        <p:txBody>
          <a:bodyPr>
            <a:normAutofit/>
          </a:bodyPr>
          <a:lstStyle/>
          <a:p>
            <a:r>
              <a:rPr lang="en-US" sz="4200" dirty="0" smtClean="0">
                <a:solidFill>
                  <a:schemeClr val="bg1"/>
                </a:solidFill>
              </a:rPr>
              <a:t>2019 </a:t>
            </a:r>
            <a:r>
              <a:rPr lang="en-US" sz="4200" dirty="0" err="1" smtClean="0">
                <a:solidFill>
                  <a:schemeClr val="bg1"/>
                </a:solidFill>
              </a:rPr>
              <a:t>Bfys</a:t>
            </a:r>
            <a:r>
              <a:rPr lang="en-US" sz="4200" dirty="0" smtClean="0">
                <a:solidFill>
                  <a:schemeClr val="bg1"/>
                </a:solidFill>
              </a:rPr>
              <a:t> workshop: “What’s Your Question?”</a:t>
            </a:r>
            <a:endParaRPr lang="en-US" sz="42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770" y="1225469"/>
            <a:ext cx="6102528" cy="5319710"/>
          </a:xfrm>
          <a:ln w="25400">
            <a:solidFill>
              <a:schemeClr val="bg1"/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2006, 2007, 2008: </a:t>
            </a:r>
            <a:r>
              <a:rPr lang="en-US" dirty="0" err="1" smtClean="0">
                <a:solidFill>
                  <a:srgbClr val="FFFF00"/>
                </a:solidFill>
              </a:rPr>
              <a:t>Nikhef</a:t>
            </a:r>
            <a:r>
              <a:rPr lang="en-US" dirty="0" smtClean="0">
                <a:solidFill>
                  <a:srgbClr val="FFFF00"/>
                </a:solidFill>
              </a:rPr>
              <a:t>; each person gives short presentation.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2009: </a:t>
            </a:r>
            <a:r>
              <a:rPr lang="en-US" dirty="0" err="1" smtClean="0">
                <a:solidFill>
                  <a:srgbClr val="FFFF00"/>
                </a:solidFill>
              </a:rPr>
              <a:t>Egmond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aan</a:t>
            </a:r>
            <a:r>
              <a:rPr lang="en-US" dirty="0" smtClean="0">
                <a:solidFill>
                  <a:srgbClr val="FFFF00"/>
                </a:solidFill>
              </a:rPr>
              <a:t> Zee; hands-on data analysis.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“Segway”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2010: </a:t>
            </a:r>
            <a:r>
              <a:rPr lang="en-US" dirty="0" err="1" smtClean="0">
                <a:solidFill>
                  <a:srgbClr val="FFFF00"/>
                </a:solidFill>
              </a:rPr>
              <a:t>Erve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Hulsbeek</a:t>
            </a:r>
            <a:r>
              <a:rPr lang="en-US" dirty="0" smtClean="0">
                <a:solidFill>
                  <a:srgbClr val="FFFF00"/>
                </a:solidFill>
              </a:rPr>
              <a:t>; discussions + report.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“Laser-shooting”, “</a:t>
            </a:r>
            <a:r>
              <a:rPr lang="en-US" dirty="0" err="1" smtClean="0">
                <a:solidFill>
                  <a:schemeClr val="bg1"/>
                </a:solidFill>
              </a:rPr>
              <a:t>Klootschieten</a:t>
            </a:r>
            <a:r>
              <a:rPr lang="en-US" dirty="0" smtClean="0">
                <a:solidFill>
                  <a:schemeClr val="bg1"/>
                </a:solidFill>
              </a:rPr>
              <a:t>”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2011: Limburg; “Theses from the past.”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“Caves”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2012: </a:t>
            </a:r>
            <a:r>
              <a:rPr lang="en-US" dirty="0" err="1" smtClean="0">
                <a:solidFill>
                  <a:srgbClr val="FFFF00"/>
                </a:solidFill>
              </a:rPr>
              <a:t>Hindeloopen</a:t>
            </a:r>
            <a:r>
              <a:rPr lang="en-US" dirty="0" smtClean="0">
                <a:solidFill>
                  <a:srgbClr val="FFFF00"/>
                </a:solidFill>
              </a:rPr>
              <a:t>; “V</a:t>
            </a:r>
            <a:r>
              <a:rPr lang="en-US" baseline="-25000" dirty="0" smtClean="0">
                <a:solidFill>
                  <a:srgbClr val="FFFF00"/>
                </a:solidFill>
              </a:rPr>
              <a:t>CKM</a:t>
            </a:r>
            <a:r>
              <a:rPr lang="en-US" dirty="0" smtClean="0">
                <a:solidFill>
                  <a:srgbClr val="FFFF00"/>
                </a:solidFill>
              </a:rPr>
              <a:t> and V</a:t>
            </a:r>
            <a:r>
              <a:rPr lang="en-US" baseline="-25000" dirty="0" smtClean="0">
                <a:solidFill>
                  <a:srgbClr val="FFFF00"/>
                </a:solidFill>
              </a:rPr>
              <a:t>PMNS</a:t>
            </a:r>
            <a:r>
              <a:rPr lang="en-US" dirty="0" smtClean="0">
                <a:solidFill>
                  <a:srgbClr val="FFFF00"/>
                </a:solidFill>
              </a:rPr>
              <a:t>.”</a:t>
            </a:r>
            <a:endParaRPr lang="en-US" baseline="-25000" dirty="0" smtClean="0">
              <a:solidFill>
                <a:srgbClr val="FFFF00"/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“Sailing”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2013: </a:t>
            </a:r>
            <a:r>
              <a:rPr lang="en-US" dirty="0" err="1" smtClean="0">
                <a:solidFill>
                  <a:srgbClr val="FFFF00"/>
                </a:solidFill>
              </a:rPr>
              <a:t>Renesse</a:t>
            </a:r>
            <a:r>
              <a:rPr lang="en-US" dirty="0" smtClean="0">
                <a:solidFill>
                  <a:srgbClr val="FFFF00"/>
                </a:solidFill>
              </a:rPr>
              <a:t>; “Analysis methods.”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“Kite-carting”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643725" y="1225469"/>
            <a:ext cx="5374105" cy="5143248"/>
          </a:xfrm>
          <a:prstGeom prst="rect">
            <a:avLst/>
          </a:prstGeom>
          <a:ln w="25400">
            <a:solidFill>
              <a:schemeClr val="bg1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</a:rPr>
              <a:t>2014: </a:t>
            </a:r>
            <a:r>
              <a:rPr lang="en-US" dirty="0" err="1" smtClean="0">
                <a:solidFill>
                  <a:srgbClr val="FFFF00"/>
                </a:solidFill>
              </a:rPr>
              <a:t>Groenlo</a:t>
            </a:r>
            <a:r>
              <a:rPr lang="en-US" dirty="0" smtClean="0">
                <a:solidFill>
                  <a:srgbClr val="FFFF00"/>
                </a:solidFill>
              </a:rPr>
              <a:t>; Funding proposals.</a:t>
            </a:r>
          </a:p>
          <a:p>
            <a:pPr lvl="1"/>
            <a:r>
              <a:rPr lang="en-US" dirty="0" smtClean="0">
                <a:solidFill>
                  <a:prstClr val="white"/>
                </a:solidFill>
              </a:rPr>
              <a:t>“Building Catapults”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2015: </a:t>
            </a:r>
            <a:r>
              <a:rPr lang="en-US" dirty="0" err="1" smtClean="0">
                <a:solidFill>
                  <a:srgbClr val="FFFF00"/>
                </a:solidFill>
              </a:rPr>
              <a:t>Egmond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aan</a:t>
            </a:r>
            <a:r>
              <a:rPr lang="en-US" dirty="0" smtClean="0">
                <a:solidFill>
                  <a:srgbClr val="FFFF00"/>
                </a:solidFill>
              </a:rPr>
              <a:t> Zee; “Phase Transitions: Physics, Analysis, Detector”.</a:t>
            </a:r>
          </a:p>
          <a:p>
            <a:pPr lvl="1"/>
            <a:r>
              <a:rPr lang="en-US" dirty="0" smtClean="0">
                <a:solidFill>
                  <a:prstClr val="white"/>
                </a:solidFill>
              </a:rPr>
              <a:t>“Arrow Shooting” and “Wave-rafting”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2016: </a:t>
            </a:r>
            <a:r>
              <a:rPr lang="en-US" dirty="0" err="1" smtClean="0">
                <a:solidFill>
                  <a:srgbClr val="FFFF00"/>
                </a:solidFill>
              </a:rPr>
              <a:t>Erve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Hulsbeek</a:t>
            </a:r>
            <a:r>
              <a:rPr lang="en-US" dirty="0" smtClean="0">
                <a:solidFill>
                  <a:srgbClr val="FFFF00"/>
                </a:solidFill>
              </a:rPr>
              <a:t>; “Horizons: novel ideas”.</a:t>
            </a:r>
          </a:p>
          <a:p>
            <a:pPr lvl="1"/>
            <a:r>
              <a:rPr lang="en-US" dirty="0" smtClean="0">
                <a:solidFill>
                  <a:prstClr val="white"/>
                </a:solidFill>
              </a:rPr>
              <a:t>“Quad-riding” and “</a:t>
            </a:r>
            <a:r>
              <a:rPr lang="en-US" dirty="0" err="1" smtClean="0">
                <a:solidFill>
                  <a:prstClr val="white"/>
                </a:solidFill>
              </a:rPr>
              <a:t>Klootschieten</a:t>
            </a:r>
            <a:r>
              <a:rPr lang="en-US" dirty="0" smtClean="0">
                <a:solidFill>
                  <a:prstClr val="white"/>
                </a:solidFill>
              </a:rPr>
              <a:t>”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2017: </a:t>
            </a:r>
            <a:r>
              <a:rPr lang="en-US" dirty="0" err="1" smtClean="0">
                <a:solidFill>
                  <a:srgbClr val="FFFF00"/>
                </a:solidFill>
              </a:rPr>
              <a:t>Heijenrath</a:t>
            </a:r>
            <a:r>
              <a:rPr lang="en-US" dirty="0" smtClean="0">
                <a:solidFill>
                  <a:srgbClr val="FFFF00"/>
                </a:solidFill>
              </a:rPr>
              <a:t>; “Commonalities”.</a:t>
            </a:r>
          </a:p>
          <a:p>
            <a:pPr lvl="1"/>
            <a:r>
              <a:rPr lang="en-US" dirty="0" smtClean="0">
                <a:solidFill>
                  <a:prstClr val="white"/>
                </a:solidFill>
              </a:rPr>
              <a:t>Cycling to Val-</a:t>
            </a:r>
            <a:r>
              <a:rPr lang="en-US" dirty="0" err="1" smtClean="0">
                <a:solidFill>
                  <a:prstClr val="white"/>
                </a:solidFill>
              </a:rPr>
              <a:t>Dieu</a:t>
            </a:r>
            <a:r>
              <a:rPr lang="en-US" dirty="0" smtClean="0">
                <a:solidFill>
                  <a:prstClr val="white"/>
                </a:solidFill>
              </a:rPr>
              <a:t> for beer &amp; cheese tasting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2018: </a:t>
            </a:r>
            <a:r>
              <a:rPr lang="en-US" dirty="0" err="1" smtClean="0">
                <a:solidFill>
                  <a:srgbClr val="FFFF00"/>
                </a:solidFill>
              </a:rPr>
              <a:t>Groenlo</a:t>
            </a:r>
            <a:r>
              <a:rPr lang="en-US" dirty="0" smtClean="0">
                <a:solidFill>
                  <a:srgbClr val="FFFF00"/>
                </a:solidFill>
              </a:rPr>
              <a:t>; “Expert and Newcomers View”.</a:t>
            </a:r>
          </a:p>
          <a:p>
            <a:pPr lvl="1"/>
            <a:r>
              <a:rPr lang="en-US" dirty="0" smtClean="0">
                <a:solidFill>
                  <a:prstClr val="white"/>
                </a:solidFill>
              </a:rPr>
              <a:t>Survival ”Robinson”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28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1318</TotalTime>
  <Words>443</Words>
  <Application>Microsoft Macintosh PowerPoint</Application>
  <PresentationFormat>Widescreen</PresentationFormat>
  <Paragraphs>65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Calibri</vt:lpstr>
      <vt:lpstr>Calibri Light</vt:lpstr>
      <vt:lpstr>Cambria Math</vt:lpstr>
      <vt:lpstr>Mangal</vt:lpstr>
      <vt:lpstr>Arial</vt:lpstr>
      <vt:lpstr>Office Theme</vt:lpstr>
      <vt:lpstr>Welkom in de Heische Hoeve,  welkom in Brabant!</vt:lpstr>
      <vt:lpstr>Welkom in de Heische Hoeve,  welkom in Brabant!</vt:lpstr>
      <vt:lpstr>Welkom in de Heische Hoeve,  welkom in Brabant!</vt:lpstr>
      <vt:lpstr>Welkom in de Heische Hoeve,  welkom in Brabant!</vt:lpstr>
      <vt:lpstr>The Bfys Workshop</vt:lpstr>
      <vt:lpstr>Group Discussions</vt:lpstr>
      <vt:lpstr>PowerPoint Presentation</vt:lpstr>
      <vt:lpstr>Group Challenges</vt:lpstr>
      <vt:lpstr>2019 Bfys workshop: “What’s Your Question?”</vt:lpstr>
      <vt:lpstr>”What’s your Question”</vt:lpstr>
      <vt:lpstr>”What’s your Question”</vt:lpstr>
    </vt:vector>
  </TitlesOfParts>
  <Company/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Marcel Merk</dc:creator>
  <cp:lastModifiedBy>Marcel Merk</cp:lastModifiedBy>
  <cp:revision>18</cp:revision>
  <dcterms:created xsi:type="dcterms:W3CDTF">2019-06-27T15:33:08Z</dcterms:created>
  <dcterms:modified xsi:type="dcterms:W3CDTF">2019-06-30T10:20:42Z</dcterms:modified>
</cp:coreProperties>
</file>