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41" r:id="rId2"/>
    <p:sldId id="342" r:id="rId3"/>
    <p:sldId id="343" r:id="rId4"/>
    <p:sldId id="344" r:id="rId5"/>
    <p:sldId id="345" r:id="rId6"/>
    <p:sldId id="351" r:id="rId7"/>
    <p:sldId id="350" r:id="rId8"/>
    <p:sldId id="301" r:id="rId9"/>
    <p:sldId id="346" r:id="rId10"/>
    <p:sldId id="348" r:id="rId11"/>
    <p:sldId id="326" r:id="rId12"/>
    <p:sldId id="318" r:id="rId13"/>
    <p:sldId id="317" r:id="rId14"/>
    <p:sldId id="323" r:id="rId15"/>
    <p:sldId id="324" r:id="rId16"/>
    <p:sldId id="314" r:id="rId17"/>
    <p:sldId id="315" r:id="rId18"/>
    <p:sldId id="349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0FF"/>
    <a:srgbClr val="D0FFE9"/>
    <a:srgbClr val="D2FFFF"/>
    <a:srgbClr val="D4F6FF"/>
    <a:srgbClr val="9EFFE3"/>
    <a:srgbClr val="D6FFD3"/>
    <a:srgbClr val="FFFFB3"/>
    <a:srgbClr val="2A84D3"/>
    <a:srgbClr val="2B9CD3"/>
    <a:srgbClr val="258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4"/>
    <p:restoredTop sz="94631"/>
  </p:normalViewPr>
  <p:slideViewPr>
    <p:cSldViewPr snapToGrid="0" snapToObjects="1">
      <p:cViewPr varScale="1">
        <p:scale>
          <a:sx n="97" d="100"/>
          <a:sy n="97" d="100"/>
        </p:scale>
        <p:origin x="5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37D6E-1E91-DF4D-B154-967F2FA02202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630A6-859D-1C49-9DEA-F15A1D2B7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6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9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7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5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8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4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3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5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797"/>
            <a:ext cx="8229600" cy="80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9BBC5-9D31-9544-A179-9A637C3C3D7A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3" Type="http://schemas.openxmlformats.org/officeDocument/2006/relationships/image" Target="../media/image17.jpeg"/><Relationship Id="rId1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3260035"/>
            <a:ext cx="5358592" cy="3584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95" y="-1104"/>
            <a:ext cx="4821030" cy="3231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11" y="-54111"/>
            <a:ext cx="4971975" cy="3327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34" y="3273287"/>
            <a:ext cx="4781874" cy="3571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8922" y="291550"/>
            <a:ext cx="2568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Lucida Handwriting" charset="0"/>
                <a:ea typeface="Lucida Handwriting" charset="0"/>
                <a:cs typeface="Lucida Handwriting" charset="0"/>
              </a:rPr>
              <a:t>Welcome to </a:t>
            </a:r>
          </a:p>
          <a:p>
            <a:r>
              <a:rPr lang="en-US" sz="2400" b="1" dirty="0" smtClean="0">
                <a:latin typeface="Lucida Handwriting" charset="0"/>
                <a:ea typeface="Lucida Handwriting" charset="0"/>
                <a:cs typeface="Lucida Handwriting" charset="0"/>
              </a:rPr>
              <a:t>Zuid-</a:t>
            </a:r>
            <a:r>
              <a:rPr lang="en-US" sz="2400" b="1" dirty="0" err="1" smtClean="0">
                <a:latin typeface="Lucida Handwriting" charset="0"/>
                <a:ea typeface="Lucida Handwriting" charset="0"/>
                <a:cs typeface="Lucida Handwriting" charset="0"/>
              </a:rPr>
              <a:t>limburg</a:t>
            </a:r>
            <a:endParaRPr lang="en-US" sz="2400" b="1" dirty="0"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2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 the Workshop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19" y="1032799"/>
            <a:ext cx="7033715" cy="435974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45383" y="5712798"/>
            <a:ext cx="6064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Don’t be shy and bring up </a:t>
            </a:r>
            <a:r>
              <a:rPr lang="en-US" sz="2400" smtClean="0">
                <a:solidFill>
                  <a:schemeClr val="bg1"/>
                </a:solidFill>
              </a:rPr>
              <a:t>your ideas…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There should be sufficient time for discussions!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_50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37" y="199238"/>
            <a:ext cx="4817051" cy="31424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Picture 4" descr="DSC_51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195398"/>
            <a:ext cx="4314736" cy="31462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6" descr="DSC_50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30" y="3341686"/>
            <a:ext cx="4869070" cy="32873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P125047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" y="3341686"/>
            <a:ext cx="4327875" cy="328777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03382" y="2708011"/>
            <a:ext cx="2962021" cy="1077218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400" dirty="0" err="1" smtClean="0">
                <a:solidFill>
                  <a:schemeClr val="bg1"/>
                </a:solidFill>
                <a:latin typeface="Apple Chancery"/>
              </a:rPr>
              <a:t>Groenlo</a:t>
            </a:r>
            <a:endParaRPr lang="en-US" sz="6400" dirty="0">
              <a:solidFill>
                <a:schemeClr val="bg1"/>
              </a:solidFill>
              <a:latin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6759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b-worksho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67907" y="2433212"/>
            <a:ext cx="6754509" cy="44854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fysteamsn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399327"/>
          </a:xfrm>
          <a:prstGeom prst="rect">
            <a:avLst/>
          </a:prstGeom>
        </p:spPr>
      </p:pic>
      <p:pic>
        <p:nvPicPr>
          <p:cNvPr id="3" name="Picture 2" descr="WorkshopGroupZ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97" y="3385058"/>
            <a:ext cx="4995368" cy="3533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9653" y="2159658"/>
            <a:ext cx="4624334" cy="1077218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400" dirty="0" err="1" smtClean="0">
                <a:solidFill>
                  <a:schemeClr val="bg1"/>
                </a:solidFill>
                <a:latin typeface="Apple Chancery"/>
              </a:rPr>
              <a:t>Hindeloopen</a:t>
            </a:r>
            <a:endParaRPr lang="en-US" sz="6400" dirty="0">
              <a:solidFill>
                <a:schemeClr val="bg1"/>
              </a:solidFill>
              <a:latin typeface="Apple Chancer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5507" y="5644910"/>
            <a:ext cx="3015721" cy="1077218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400" dirty="0" err="1" smtClean="0">
                <a:solidFill>
                  <a:schemeClr val="bg1"/>
                </a:solidFill>
                <a:latin typeface="Apple Chancery"/>
              </a:rPr>
              <a:t>Renesse</a:t>
            </a:r>
            <a:endParaRPr lang="en-US" sz="6400" dirty="0">
              <a:solidFill>
                <a:schemeClr val="bg1"/>
              </a:solidFill>
              <a:latin typeface="Apple Chancer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1970" y="5668714"/>
            <a:ext cx="4400965" cy="1077218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400" dirty="0" err="1" smtClean="0">
                <a:solidFill>
                  <a:schemeClr val="bg1"/>
                </a:solidFill>
                <a:latin typeface="Apple Chancery"/>
              </a:rPr>
              <a:t>Valkenburg</a:t>
            </a:r>
            <a:endParaRPr lang="en-US" sz="6400" dirty="0">
              <a:solidFill>
                <a:schemeClr val="bg1"/>
              </a:solidFill>
              <a:latin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67125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Dear Memories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2801385"/>
            <a:ext cx="8839200" cy="3862095"/>
          </a:xfrm>
          <a:prstGeom prst="rect">
            <a:avLst/>
          </a:prstGeom>
        </p:spPr>
      </p:pic>
      <p:pic>
        <p:nvPicPr>
          <p:cNvPr id="5" name="Picture 4" descr="Antoni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456" y="959827"/>
            <a:ext cx="3441886" cy="2304072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Picture 5" descr="Sii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73789"/>
            <a:ext cx="3053480" cy="229011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8776" y="959827"/>
            <a:ext cx="3084049" cy="23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2486" y="17797"/>
            <a:ext cx="4254314" cy="809800"/>
          </a:xfrm>
        </p:spPr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pic>
        <p:nvPicPr>
          <p:cNvPr id="4" name="Picture 3" descr="WorkshopGerhar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8" y="210145"/>
            <a:ext cx="4286318" cy="2846383"/>
          </a:xfrm>
          <a:prstGeom prst="rect">
            <a:avLst/>
          </a:prstGeom>
        </p:spPr>
      </p:pic>
      <p:pic>
        <p:nvPicPr>
          <p:cNvPr id="5" name="Picture 4" descr="WorkshopGerhar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97" y="1231563"/>
            <a:ext cx="4366505" cy="2899632"/>
          </a:xfrm>
          <a:prstGeom prst="rect">
            <a:avLst/>
          </a:prstGeom>
        </p:spPr>
      </p:pic>
      <p:pic>
        <p:nvPicPr>
          <p:cNvPr id="6" name="Picture 5" descr="WorkshopGerhard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07" y="2443221"/>
            <a:ext cx="4538525" cy="3013864"/>
          </a:xfrm>
          <a:prstGeom prst="rect">
            <a:avLst/>
          </a:prstGeom>
        </p:spPr>
      </p:pic>
      <p:pic>
        <p:nvPicPr>
          <p:cNvPr id="7" name="Picture 6" descr="WorkshopGerhard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87" y="3670935"/>
            <a:ext cx="4484080" cy="2977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919" y="279130"/>
            <a:ext cx="875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Fun</a:t>
            </a:r>
            <a:r>
              <a:rPr lang="is-IS" sz="2400" b="1" dirty="0" smtClean="0">
                <a:solidFill>
                  <a:schemeClr val="bg1"/>
                </a:solidFill>
              </a:rPr>
              <a:t>…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4168" y="1380589"/>
            <a:ext cx="188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Challenging</a:t>
            </a:r>
            <a:r>
              <a:rPr lang="is-IS" sz="2400" b="1" dirty="0" smtClean="0">
                <a:solidFill>
                  <a:schemeClr val="bg1"/>
                </a:solidFill>
              </a:rPr>
              <a:t>…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9976" y="2453151"/>
            <a:ext cx="2130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Don’t give-up</a:t>
            </a:r>
            <a:r>
              <a:rPr lang="is-IS" sz="2400" b="1" dirty="0" smtClean="0">
                <a:solidFill>
                  <a:schemeClr val="bg1"/>
                </a:solidFill>
              </a:rPr>
              <a:t>…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2054" y="3706396"/>
            <a:ext cx="135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Success!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50" y="17797"/>
            <a:ext cx="3708485" cy="809800"/>
          </a:xfrm>
        </p:spPr>
        <p:txBody>
          <a:bodyPr>
            <a:normAutofit/>
          </a:bodyPr>
          <a:lstStyle/>
          <a:p>
            <a:r>
              <a:rPr lang="en-US" dirty="0" smtClean="0"/>
              <a:t>Pictures </a:t>
            </a:r>
            <a:endParaRPr lang="en-US" dirty="0"/>
          </a:p>
        </p:txBody>
      </p:sp>
      <p:pic>
        <p:nvPicPr>
          <p:cNvPr id="5" name="Picture 4" descr="Boat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34" y="2875091"/>
            <a:ext cx="5310545" cy="3982909"/>
          </a:xfrm>
          <a:prstGeom prst="rect">
            <a:avLst/>
          </a:prstGeom>
          <a:ln w="19050">
            <a:solidFill>
              <a:srgbClr val="D4F6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6965" y="1546474"/>
            <a:ext cx="330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To show to the rest of Nikhef how hard we work</a:t>
            </a:r>
            <a:r>
              <a:rPr lang="is-IS" sz="2000" dirty="0" smtClean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874" y="4176342"/>
            <a:ext cx="320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000" dirty="0" smtClean="0">
                <a:solidFill>
                  <a:schemeClr val="bg1"/>
                </a:solidFill>
              </a:rPr>
              <a:t>…and how dedicated we are!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 descr="Worksho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24" y="-79523"/>
            <a:ext cx="5332032" cy="354080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636956" y="1614413"/>
            <a:ext cx="453419" cy="4259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SC_49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24" y="-79523"/>
            <a:ext cx="5295965" cy="354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v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289" y="-4497"/>
            <a:ext cx="12199995" cy="6862497"/>
          </a:xfrm>
          <a:prstGeom prst="rect">
            <a:avLst/>
          </a:prstGeom>
        </p:spPr>
      </p:pic>
      <p:pic>
        <p:nvPicPr>
          <p:cNvPr id="4" name="Picture 3" descr="Pan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55" y="516400"/>
            <a:ext cx="2198693" cy="3296431"/>
          </a:xfrm>
          <a:prstGeom prst="rect">
            <a:avLst/>
          </a:prstGeom>
          <a:ln w="19050">
            <a:solidFill>
              <a:srgbClr val="D4F6FF"/>
            </a:solidFill>
          </a:ln>
        </p:spPr>
      </p:pic>
      <p:pic>
        <p:nvPicPr>
          <p:cNvPr id="6" name="Picture 5" descr="Marce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9" y="1200281"/>
            <a:ext cx="3274818" cy="2182359"/>
          </a:xfrm>
          <a:prstGeom prst="rect">
            <a:avLst/>
          </a:prstGeom>
          <a:ln w="19050">
            <a:solidFill>
              <a:srgbClr val="D4F6FF"/>
            </a:solidFill>
          </a:ln>
        </p:spPr>
      </p:pic>
      <p:pic>
        <p:nvPicPr>
          <p:cNvPr id="13" name="Picture 12" descr="Vasilis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667" y="3145371"/>
            <a:ext cx="2197879" cy="3306742"/>
          </a:xfrm>
          <a:prstGeom prst="rect">
            <a:avLst/>
          </a:prstGeom>
          <a:ln w="19050">
            <a:solidFill>
              <a:srgbClr val="D4F6FF"/>
            </a:solidFill>
          </a:ln>
        </p:spPr>
      </p:pic>
      <p:pic>
        <p:nvPicPr>
          <p:cNvPr id="14" name="Picture 13" descr="GerhardArrow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68" y="4157229"/>
            <a:ext cx="3294253" cy="2195310"/>
          </a:xfrm>
          <a:prstGeom prst="rect">
            <a:avLst/>
          </a:prstGeom>
          <a:ln w="19050">
            <a:solidFill>
              <a:srgbClr val="D4F6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74255" y="516400"/>
            <a:ext cx="4390620" cy="523220"/>
          </a:xfrm>
          <a:prstGeom prst="rect">
            <a:avLst/>
          </a:prstGeom>
          <a:solidFill>
            <a:schemeClr val="tx1">
              <a:alpha val="25000"/>
            </a:schemeClr>
          </a:solidFill>
          <a:ln w="19050">
            <a:solidFill>
              <a:srgbClr val="D4F6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Come get your PhD with us…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8576" y="439495"/>
            <a:ext cx="1869472" cy="707886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Panos</a:t>
            </a:r>
            <a:r>
              <a:rPr lang="en-US" sz="2000" dirty="0" smtClean="0">
                <a:solidFill>
                  <a:srgbClr val="FFFF00"/>
                </a:solidFill>
              </a:rPr>
              <a:t> is happy to have escaped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048" y="3166097"/>
            <a:ext cx="1717072" cy="707886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Vasilis</a:t>
            </a:r>
            <a:r>
              <a:rPr lang="en-US" sz="2000" dirty="0" smtClean="0">
                <a:solidFill>
                  <a:srgbClr val="FFFF00"/>
                </a:solidFill>
              </a:rPr>
              <a:t> still trying hard</a:t>
            </a:r>
            <a:r>
              <a:rPr lang="is-IS" sz="2000" dirty="0" smtClean="0">
                <a:solidFill>
                  <a:srgbClr val="FFFF00"/>
                </a:solidFill>
              </a:rPr>
              <a:t>…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235" y="0"/>
            <a:ext cx="9826935" cy="7607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Cheering </a:t>
            </a:r>
            <a:r>
              <a:rPr lang="en-US" dirty="0" err="1" smtClean="0"/>
              <a:t>Foto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5507" y="5644910"/>
            <a:ext cx="6119936" cy="1077218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400" dirty="0" err="1" smtClean="0">
                <a:solidFill>
                  <a:schemeClr val="bg1"/>
                </a:solidFill>
                <a:latin typeface="Apple Chancery"/>
              </a:rPr>
              <a:t>Egmond</a:t>
            </a:r>
            <a:r>
              <a:rPr lang="en-US" sz="6400" dirty="0" smtClean="0">
                <a:solidFill>
                  <a:schemeClr val="bg1"/>
                </a:solidFill>
                <a:latin typeface="Apple Chancery"/>
              </a:rPr>
              <a:t> </a:t>
            </a:r>
            <a:r>
              <a:rPr lang="en-US" sz="6400" dirty="0" err="1" smtClean="0">
                <a:solidFill>
                  <a:schemeClr val="bg1"/>
                </a:solidFill>
                <a:latin typeface="Apple Chancery"/>
              </a:rPr>
              <a:t>aan</a:t>
            </a:r>
            <a:r>
              <a:rPr lang="en-US" sz="6400" dirty="0" smtClean="0">
                <a:solidFill>
                  <a:schemeClr val="bg1"/>
                </a:solidFill>
                <a:latin typeface="Apple Chancery"/>
              </a:rPr>
              <a:t> Zee</a:t>
            </a:r>
            <a:endParaRPr lang="en-US" sz="6400" dirty="0">
              <a:solidFill>
                <a:schemeClr val="bg1"/>
              </a:solidFill>
              <a:latin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9988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Cheering </a:t>
            </a:r>
            <a:r>
              <a:rPr lang="en-US" dirty="0" err="1"/>
              <a:t>Foto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464" y="3891002"/>
            <a:ext cx="6193735" cy="2706217"/>
          </a:xfrm>
          <a:prstGeom prst="rect">
            <a:avLst/>
          </a:prstGeom>
        </p:spPr>
      </p:pic>
      <p:pic>
        <p:nvPicPr>
          <p:cNvPr id="6" name="Picture 5" descr="CheeringBfy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2" b="14028"/>
          <a:stretch/>
        </p:blipFill>
        <p:spPr>
          <a:xfrm>
            <a:off x="324679" y="827597"/>
            <a:ext cx="6155635" cy="2811370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249008" y="5813741"/>
            <a:ext cx="1309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pple Chancery"/>
              </a:rPr>
              <a:t>Groenlo</a:t>
            </a:r>
            <a:endParaRPr lang="en-US" sz="2800" dirty="0">
              <a:solidFill>
                <a:schemeClr val="bg1"/>
              </a:solidFill>
              <a:latin typeface="Apple Chancery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4721" y="1079632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pple Chancery"/>
              </a:rPr>
              <a:t>Hulsbeek</a:t>
            </a:r>
            <a:endParaRPr lang="en-US" sz="2800" dirty="0">
              <a:solidFill>
                <a:schemeClr val="bg1"/>
              </a:solidFill>
              <a:latin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6261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 the Workshop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19" y="1032799"/>
            <a:ext cx="7033715" cy="435974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45383" y="5712798"/>
            <a:ext cx="6064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Don’t be shy and bring up </a:t>
            </a:r>
            <a:r>
              <a:rPr lang="en-US" sz="2400" smtClean="0">
                <a:solidFill>
                  <a:schemeClr val="bg1"/>
                </a:solidFill>
              </a:rPr>
              <a:t>your ideas…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There should be sufficient time for discussions!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pic>
        <p:nvPicPr>
          <p:cNvPr id="5" name="Picture 4" descr="Nederlan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14400"/>
            <a:ext cx="5257800" cy="55557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flipH="1">
            <a:off x="4876797" y="3962400"/>
            <a:ext cx="45719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3261360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nut 8"/>
          <p:cNvSpPr/>
          <p:nvPr/>
        </p:nvSpPr>
        <p:spPr>
          <a:xfrm>
            <a:off x="4648200" y="5638800"/>
            <a:ext cx="871856" cy="913246"/>
          </a:xfrm>
          <a:prstGeom prst="donut">
            <a:avLst>
              <a:gd name="adj" fmla="val 8425"/>
            </a:avLst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5029200" y="6080760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 descr="Zuid-Limbu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76" y="76200"/>
            <a:ext cx="8336924" cy="6650805"/>
          </a:xfrm>
          <a:prstGeom prst="rect">
            <a:avLst/>
          </a:prstGeom>
        </p:spPr>
      </p:pic>
      <p:pic>
        <p:nvPicPr>
          <p:cNvPr id="5" name="Picture 4" descr="Mer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17" y="3048000"/>
            <a:ext cx="1215583" cy="1352550"/>
          </a:xfrm>
          <a:prstGeom prst="rect">
            <a:avLst/>
          </a:prstGeom>
        </p:spPr>
      </p:pic>
      <p:pic>
        <p:nvPicPr>
          <p:cNvPr id="6" name="Picture 5" descr="Laen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3810000"/>
            <a:ext cx="1117600" cy="1117600"/>
          </a:xfrm>
          <a:prstGeom prst="rect">
            <a:avLst/>
          </a:prstGeom>
        </p:spPr>
      </p:pic>
      <p:pic>
        <p:nvPicPr>
          <p:cNvPr id="7" name="Picture 6" descr="Snelling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905000"/>
            <a:ext cx="927279" cy="1236372"/>
          </a:xfrm>
          <a:prstGeom prst="rect">
            <a:avLst/>
          </a:prstGeom>
        </p:spPr>
      </p:pic>
      <p:pic>
        <p:nvPicPr>
          <p:cNvPr id="8" name="Picture 7" descr="RobTimmerman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5954" y="91930"/>
            <a:ext cx="886092" cy="1187740"/>
          </a:xfrm>
          <a:prstGeom prst="rect">
            <a:avLst/>
          </a:prstGeom>
        </p:spPr>
      </p:pic>
      <p:pic>
        <p:nvPicPr>
          <p:cNvPr id="9" name="Picture 8" descr="JoVanDenBra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595147"/>
            <a:ext cx="976381" cy="1309978"/>
          </a:xfrm>
          <a:prstGeom prst="rect">
            <a:avLst/>
          </a:prstGeom>
        </p:spPr>
      </p:pic>
      <p:pic>
        <p:nvPicPr>
          <p:cNvPr id="10" name="Picture 9" descr="GerVanMiddelkoop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2165350"/>
            <a:ext cx="1060671" cy="1416050"/>
          </a:xfrm>
          <a:prstGeom prst="rect">
            <a:avLst/>
          </a:prstGeom>
        </p:spPr>
      </p:pic>
      <p:pic>
        <p:nvPicPr>
          <p:cNvPr id="11" name="Picture 10" descr="josengele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00" y="651335"/>
            <a:ext cx="1438459" cy="872665"/>
          </a:xfrm>
          <a:prstGeom prst="rect">
            <a:avLst/>
          </a:prstGeom>
        </p:spPr>
      </p:pic>
      <p:pic>
        <p:nvPicPr>
          <p:cNvPr id="12" name="Picture 11" descr="pietmuld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1559" y="533401"/>
            <a:ext cx="1159041" cy="1295399"/>
          </a:xfrm>
          <a:prstGeom prst="rect">
            <a:avLst/>
          </a:prstGeom>
        </p:spPr>
      </p:pic>
      <p:sp>
        <p:nvSpPr>
          <p:cNvPr id="13" name="Up Arrow 12"/>
          <p:cNvSpPr/>
          <p:nvPr/>
        </p:nvSpPr>
        <p:spPr>
          <a:xfrm>
            <a:off x="685800" y="228600"/>
            <a:ext cx="484632" cy="457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7821168" y="228600"/>
            <a:ext cx="484632" cy="457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Bais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3858" y="3352800"/>
            <a:ext cx="1015742" cy="1282700"/>
          </a:xfrm>
          <a:prstGeom prst="rect">
            <a:avLst/>
          </a:prstGeom>
        </p:spPr>
      </p:pic>
      <p:pic>
        <p:nvPicPr>
          <p:cNvPr id="16" name="Picture 15" descr="WimUbach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9694" y="2905125"/>
            <a:ext cx="1083906" cy="1310314"/>
          </a:xfrm>
          <a:prstGeom prst="rect">
            <a:avLst/>
          </a:prstGeom>
        </p:spPr>
      </p:pic>
      <p:pic>
        <p:nvPicPr>
          <p:cNvPr id="17" name="Picture 16" descr="j.timmermans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438400"/>
            <a:ext cx="1028700" cy="1371600"/>
          </a:xfrm>
          <a:prstGeom prst="rect">
            <a:avLst/>
          </a:prstGeom>
        </p:spPr>
      </p:pic>
      <p:sp>
        <p:nvSpPr>
          <p:cNvPr id="18" name="Multiply 17"/>
          <p:cNvSpPr/>
          <p:nvPr/>
        </p:nvSpPr>
        <p:spPr>
          <a:xfrm>
            <a:off x="4512934" y="5912495"/>
            <a:ext cx="412124" cy="46037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b="17447"/>
          <a:stretch/>
        </p:blipFill>
        <p:spPr>
          <a:xfrm>
            <a:off x="1359355" y="3075702"/>
            <a:ext cx="1032830" cy="10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827597"/>
            <a:ext cx="7901222" cy="569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9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992"/>
            <a:ext cx="9144000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57" y="-125895"/>
            <a:ext cx="2401402" cy="4340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70" y="422697"/>
            <a:ext cx="3882887" cy="2912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specialties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86" y="994747"/>
            <a:ext cx="3442252" cy="3442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23172" r="11450" b="12927"/>
          <a:stretch/>
        </p:blipFill>
        <p:spPr>
          <a:xfrm>
            <a:off x="130083" y="4034289"/>
            <a:ext cx="5001282" cy="2850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85563" y="422697"/>
            <a:ext cx="853119" cy="52322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vlaai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0721" y="980105"/>
            <a:ext cx="1457900" cy="52322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zoervleis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8653" y="4032814"/>
            <a:ext cx="1087798" cy="52322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sjroep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0" y="3390046"/>
            <a:ext cx="5150711" cy="34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Regional Excitement 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3" y="887675"/>
            <a:ext cx="4518990" cy="2545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" y="3675572"/>
            <a:ext cx="4399072" cy="2931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96" y="4061521"/>
            <a:ext cx="4443151" cy="2499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6" y="866081"/>
            <a:ext cx="4237608" cy="306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3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7" y="3127932"/>
            <a:ext cx="6407426" cy="3550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4" y="249307"/>
            <a:ext cx="5619474" cy="31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9902"/>
            <a:ext cx="8229600" cy="809800"/>
          </a:xfrm>
        </p:spPr>
        <p:txBody>
          <a:bodyPr/>
          <a:lstStyle/>
          <a:p>
            <a:r>
              <a:rPr lang="en-US" dirty="0" smtClean="0"/>
              <a:t>Previous Workshops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0" y="648358"/>
            <a:ext cx="8707907" cy="6275902"/>
          </a:xfrm>
          <a:ln w="12700"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2006, 2007, 2008: Nikhef; each person gives short presentation.</a:t>
            </a:r>
          </a:p>
          <a:p>
            <a:r>
              <a:rPr lang="en-US" dirty="0" smtClean="0"/>
              <a:t>2009: </a:t>
            </a:r>
            <a:r>
              <a:rPr lang="en-US" dirty="0" err="1" smtClean="0"/>
              <a:t>Egmond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Zee; hands-on data analysis.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“Segway”</a:t>
            </a:r>
          </a:p>
          <a:p>
            <a:r>
              <a:rPr lang="en-US" dirty="0" smtClean="0"/>
              <a:t>2010: </a:t>
            </a:r>
            <a:r>
              <a:rPr lang="en-US" dirty="0" err="1" smtClean="0"/>
              <a:t>Erve</a:t>
            </a:r>
            <a:r>
              <a:rPr lang="en-US" dirty="0" smtClean="0"/>
              <a:t> </a:t>
            </a:r>
            <a:r>
              <a:rPr lang="en-US" dirty="0" err="1" smtClean="0"/>
              <a:t>Hulsbeek</a:t>
            </a:r>
            <a:r>
              <a:rPr lang="en-US" dirty="0" smtClean="0"/>
              <a:t>; 4 group discussions + report.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“Laser-shooting”, “</a:t>
            </a:r>
            <a:r>
              <a:rPr lang="en-US" dirty="0" err="1" smtClean="0">
                <a:solidFill>
                  <a:srgbClr val="FFFF00"/>
                </a:solidFill>
              </a:rPr>
              <a:t>Klootschieten</a:t>
            </a:r>
            <a:r>
              <a:rPr lang="en-US" dirty="0" smtClean="0">
                <a:solidFill>
                  <a:srgbClr val="FFFF00"/>
                </a:solidFill>
              </a:rPr>
              <a:t>”</a:t>
            </a:r>
          </a:p>
          <a:p>
            <a:r>
              <a:rPr lang="en-US" dirty="0" smtClean="0"/>
              <a:t>2011: Limburg; experience from previous theses.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“Caves”</a:t>
            </a:r>
          </a:p>
          <a:p>
            <a:r>
              <a:rPr lang="en-US" dirty="0" smtClean="0"/>
              <a:t>2012: </a:t>
            </a:r>
            <a:r>
              <a:rPr lang="en-US" dirty="0" err="1" smtClean="0"/>
              <a:t>Hindeloopen</a:t>
            </a:r>
            <a:r>
              <a:rPr lang="en-US" dirty="0" smtClean="0"/>
              <a:t>; Elements of V</a:t>
            </a:r>
            <a:r>
              <a:rPr lang="en-US" baseline="-25000" dirty="0" smtClean="0"/>
              <a:t>CKM</a:t>
            </a:r>
            <a:r>
              <a:rPr lang="en-US" dirty="0" smtClean="0"/>
              <a:t> and V</a:t>
            </a:r>
            <a:r>
              <a:rPr lang="en-US" baseline="-25000" dirty="0" smtClean="0"/>
              <a:t>PMNS</a:t>
            </a:r>
            <a:r>
              <a:rPr lang="en-US" dirty="0" smtClean="0"/>
              <a:t>.</a:t>
            </a:r>
            <a:endParaRPr lang="en-US" baseline="-25000" dirty="0" smtClean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“Sailing”</a:t>
            </a:r>
          </a:p>
          <a:p>
            <a:r>
              <a:rPr lang="en-US" dirty="0" smtClean="0"/>
              <a:t>2013: </a:t>
            </a:r>
            <a:r>
              <a:rPr lang="en-US" dirty="0" err="1" smtClean="0"/>
              <a:t>Renesse</a:t>
            </a:r>
            <a:r>
              <a:rPr lang="en-US" dirty="0" smtClean="0"/>
              <a:t>; Analysis methods (FOM program + </a:t>
            </a:r>
            <a:r>
              <a:rPr lang="en-US" dirty="0" err="1" smtClean="0"/>
              <a:t>investement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“Kite-carting”</a:t>
            </a:r>
          </a:p>
          <a:p>
            <a:r>
              <a:rPr lang="en-US" dirty="0" smtClean="0"/>
              <a:t>2014: </a:t>
            </a:r>
            <a:r>
              <a:rPr lang="en-US" dirty="0" err="1" smtClean="0"/>
              <a:t>Groenlo</a:t>
            </a:r>
            <a:r>
              <a:rPr lang="en-US" dirty="0" smtClean="0"/>
              <a:t>; Funding proposals.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“Building Catapults”</a:t>
            </a:r>
          </a:p>
          <a:p>
            <a:r>
              <a:rPr lang="en-US" dirty="0" smtClean="0"/>
              <a:t>2015: </a:t>
            </a:r>
            <a:r>
              <a:rPr lang="en-US" dirty="0" err="1" smtClean="0"/>
              <a:t>Egmond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Zee; “Phase Transitions: Physics, Analysis, Detector”.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“Arrow Shooting” and “Wave-rafting”</a:t>
            </a:r>
          </a:p>
          <a:p>
            <a:r>
              <a:rPr lang="en-US" dirty="0" smtClean="0"/>
              <a:t>2016: </a:t>
            </a:r>
            <a:r>
              <a:rPr lang="en-US" dirty="0" err="1" smtClean="0"/>
              <a:t>Erve</a:t>
            </a:r>
            <a:r>
              <a:rPr lang="en-US" dirty="0" smtClean="0"/>
              <a:t> </a:t>
            </a:r>
            <a:r>
              <a:rPr lang="en-US" dirty="0" err="1" smtClean="0"/>
              <a:t>Hulsbeek</a:t>
            </a:r>
            <a:r>
              <a:rPr lang="en-US" dirty="0"/>
              <a:t>;</a:t>
            </a:r>
            <a:r>
              <a:rPr lang="en-US" dirty="0" smtClean="0"/>
              <a:t> “Horizons: novel ideas”.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dirty="0">
                <a:solidFill>
                  <a:srgbClr val="FFFF00"/>
                </a:solidFill>
              </a:rPr>
              <a:t>Q</a:t>
            </a:r>
            <a:r>
              <a:rPr lang="en-US" dirty="0" smtClean="0">
                <a:solidFill>
                  <a:srgbClr val="FFFF00"/>
                </a:solidFill>
              </a:rPr>
              <a:t>uad-riding” and “</a:t>
            </a:r>
            <a:r>
              <a:rPr lang="en-US" dirty="0" err="1" smtClean="0">
                <a:solidFill>
                  <a:srgbClr val="FFFF00"/>
                </a:solidFill>
              </a:rPr>
              <a:t>Klootschieten</a:t>
            </a:r>
            <a:r>
              <a:rPr lang="en-US" dirty="0" smtClean="0">
                <a:solidFill>
                  <a:srgbClr val="FFFF00"/>
                </a:solidFill>
              </a:rPr>
              <a:t>”</a:t>
            </a:r>
          </a:p>
          <a:p>
            <a:r>
              <a:rPr lang="en-US" dirty="0" smtClean="0"/>
              <a:t>2017: </a:t>
            </a:r>
            <a:r>
              <a:rPr lang="en-US" dirty="0" err="1" smtClean="0"/>
              <a:t>Heijenrath</a:t>
            </a:r>
            <a:r>
              <a:rPr lang="en-US" dirty="0" smtClean="0"/>
              <a:t>; “Commonalities”.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Cycling to Val-</a:t>
            </a:r>
            <a:r>
              <a:rPr lang="en-US" dirty="0" err="1" smtClean="0">
                <a:solidFill>
                  <a:srgbClr val="FFFF00"/>
                </a:solidFill>
              </a:rPr>
              <a:t>Dieu</a:t>
            </a:r>
            <a:r>
              <a:rPr lang="en-US" dirty="0" smtClean="0">
                <a:solidFill>
                  <a:srgbClr val="FFFF00"/>
                </a:solidFill>
              </a:rPr>
              <a:t> for beer &amp; cheese tasting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00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Commonalities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9144000" cy="4286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461" y="827597"/>
            <a:ext cx="8097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Commonality: </a:t>
            </a:r>
            <a:r>
              <a:rPr lang="en-US" sz="2400" dirty="0" smtClean="0">
                <a:solidFill>
                  <a:schemeClr val="bg1"/>
                </a:solidFill>
              </a:rPr>
              <a:t>the fact of sharing interests, experience or other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                   characteristics with someone or something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339" y="1740666"/>
            <a:ext cx="8452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Share ideas between: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Physics models, detector features, reconstruction methods, analysis techniques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17954" y="3916234"/>
            <a:ext cx="5868308" cy="2630341"/>
          </a:xfrm>
          <a:solidFill>
            <a:schemeClr val="tx1">
              <a:alpha val="5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Day 1: Groups present their ideas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20 minute presentation without discussion</a:t>
            </a:r>
          </a:p>
          <a:p>
            <a:r>
              <a:rPr lang="en-US" dirty="0" smtClean="0"/>
              <a:t>Day 2: Round table discussions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One time receive input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One time provide input</a:t>
            </a:r>
          </a:p>
          <a:p>
            <a:r>
              <a:rPr lang="en-US" dirty="0" smtClean="0"/>
              <a:t>Day 3: Plenary discussion on the idea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20 minutes discussion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343</Words>
  <Application>Microsoft Macintosh PowerPoint</Application>
  <PresentationFormat>On-screen Show (4:3)</PresentationFormat>
  <Paragraphs>67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Apple Chancery</vt:lpstr>
      <vt:lpstr>Arial</vt:lpstr>
      <vt:lpstr>Calibri</vt:lpstr>
      <vt:lpstr>Lucida Handwriting</vt:lpstr>
      <vt:lpstr>Office Theme</vt:lpstr>
      <vt:lpstr>PowerPoint Presentation</vt:lpstr>
      <vt:lpstr>Where are we?</vt:lpstr>
      <vt:lpstr>PowerPoint Presentation</vt:lpstr>
      <vt:lpstr>PowerPoint Presentation</vt:lpstr>
      <vt:lpstr>Regional specialties</vt:lpstr>
      <vt:lpstr>Regional Excitement </vt:lpstr>
      <vt:lpstr>PowerPoint Presentation</vt:lpstr>
      <vt:lpstr>Previous Workshops</vt:lpstr>
      <vt:lpstr>Workshop Commonalities</vt:lpstr>
      <vt:lpstr>Enjoy the Workshop</vt:lpstr>
      <vt:lpstr>PowerPoint Presentation</vt:lpstr>
      <vt:lpstr>PowerPoint Presentation</vt:lpstr>
      <vt:lpstr>Dear Memories…</vt:lpstr>
      <vt:lpstr>Workshop</vt:lpstr>
      <vt:lpstr>Pictures </vt:lpstr>
      <vt:lpstr>PowerPoint Presentation</vt:lpstr>
      <vt:lpstr>Cheering Foto</vt:lpstr>
      <vt:lpstr>Cheering Foto</vt:lpstr>
      <vt:lpstr>Enjoy the Workshop</vt:lpstr>
    </vt:vector>
  </TitlesOfParts>
  <Company>Nikhef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104</cp:revision>
  <dcterms:created xsi:type="dcterms:W3CDTF">2015-06-11T16:05:06Z</dcterms:created>
  <dcterms:modified xsi:type="dcterms:W3CDTF">2017-06-05T13:12:19Z</dcterms:modified>
</cp:coreProperties>
</file>