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71" r:id="rId4"/>
    <p:sldId id="260" r:id="rId5"/>
    <p:sldId id="261" r:id="rId6"/>
    <p:sldId id="262" r:id="rId7"/>
    <p:sldId id="270" r:id="rId8"/>
    <p:sldId id="273" r:id="rId9"/>
    <p:sldId id="279" r:id="rId10"/>
    <p:sldId id="280" r:id="rId11"/>
    <p:sldId id="275" r:id="rId12"/>
    <p:sldId id="274" r:id="rId13"/>
    <p:sldId id="276" r:id="rId14"/>
    <p:sldId id="272" r:id="rId15"/>
    <p:sldId id="282" r:id="rId16"/>
    <p:sldId id="278" r:id="rId17"/>
    <p:sldId id="277" r:id="rId18"/>
    <p:sldId id="267" r:id="rId19"/>
    <p:sldId id="28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3"/>
    <a:srgbClr val="D6FFD3"/>
    <a:srgbClr val="2A84D3"/>
    <a:srgbClr val="2B9CD3"/>
    <a:srgbClr val="2581AE"/>
    <a:srgbClr val="2C83FF"/>
    <a:srgbClr val="49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6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37D6E-1E91-DF4D-B154-967F2FA02202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630A6-859D-1C49-9DEA-F15A1D2B7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6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630A6-859D-1C49-9DEA-F15A1D2B70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6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9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7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4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79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52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8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4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9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3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9BBC5-9D31-9544-A179-9A637C3C3D7A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5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84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797"/>
            <a:ext cx="8229600" cy="80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9BBC5-9D31-9544-A179-9A637C3C3D7A}" type="datetimeFigureOut">
              <a:rPr lang="en-US" smtClean="0"/>
              <a:t>15-10-15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FD99A-D7EB-124A-B7A7-0BD8EE8BA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688"/>
            <a:ext cx="8229600" cy="177577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Bfys</a:t>
            </a:r>
            <a:r>
              <a:rPr lang="en-US" dirty="0" smtClean="0">
                <a:solidFill>
                  <a:schemeClr val="bg1"/>
                </a:solidFill>
              </a:rPr>
              <a:t> Workshop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“Facing Phase Transitions”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June 22 – 24, 2015, </a:t>
            </a:r>
            <a:r>
              <a:rPr lang="en-US" sz="2800" dirty="0" err="1" smtClean="0">
                <a:solidFill>
                  <a:schemeClr val="bg1"/>
                </a:solidFill>
              </a:rPr>
              <a:t>Egmond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aan</a:t>
            </a:r>
            <a:r>
              <a:rPr lang="en-US" sz="2800" dirty="0" smtClean="0">
                <a:solidFill>
                  <a:schemeClr val="bg1"/>
                </a:solidFill>
              </a:rPr>
              <a:t> Zee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 descr="thumb_4287_prestacms_carousel_spl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1284" y="1885458"/>
            <a:ext cx="12255284" cy="502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0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CMS: </a:t>
            </a:r>
            <a:r>
              <a:rPr lang="en-US" dirty="0" err="1" smtClean="0"/>
              <a:t>pp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l</a:t>
            </a:r>
            <a:r>
              <a:rPr lang="en-US" baseline="-25000" dirty="0" smtClean="0">
                <a:sym typeface="Wingdings"/>
              </a:rPr>
              <a:t>1</a:t>
            </a:r>
            <a:r>
              <a:rPr lang="en-US" dirty="0" smtClean="0">
                <a:sym typeface="Wingdings"/>
              </a:rPr>
              <a:t>l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qq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CMS_llq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87944"/>
            <a:ext cx="5334000" cy="5270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4907" y="3643117"/>
            <a:ext cx="13050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Hint for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W’ 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1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1936" y="20619"/>
            <a:ext cx="8229600" cy="809800"/>
          </a:xfrm>
        </p:spPr>
        <p:txBody>
          <a:bodyPr/>
          <a:lstStyle/>
          <a:p>
            <a:r>
              <a:rPr lang="en-US" dirty="0" smtClean="0"/>
              <a:t>Run 1</a:t>
            </a:r>
            <a:endParaRPr lang="en-US" dirty="0"/>
          </a:p>
        </p:txBody>
      </p:sp>
      <p:pic>
        <p:nvPicPr>
          <p:cNvPr id="4" name="Picture 3" descr="LHCb_Collision_Even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1" y="807323"/>
            <a:ext cx="7040822" cy="3902673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308416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1 </a:t>
            </a:r>
            <a:r>
              <a:rPr lang="en-US" dirty="0" smtClean="0">
                <a:sym typeface="Wingdings"/>
              </a:rPr>
              <a:t> Run 2</a:t>
            </a:r>
            <a:endParaRPr lang="en-US" dirty="0"/>
          </a:p>
        </p:txBody>
      </p:sp>
      <p:pic>
        <p:nvPicPr>
          <p:cNvPr id="4" name="Picture 3" descr="LHCb_Collision_Even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1" y="807323"/>
            <a:ext cx="7040822" cy="3902673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  <p:pic>
        <p:nvPicPr>
          <p:cNvPr id="5" name="Picture 4" descr="Event6_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48" y="2043202"/>
            <a:ext cx="6834805" cy="4657139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48" y="3760972"/>
            <a:ext cx="5400236" cy="2939369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22965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228475"/>
            <a:ext cx="8773648" cy="5207671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83931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Upgrade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022"/>
            <a:ext cx="9144000" cy="5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8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9487" y="17797"/>
            <a:ext cx="8229600" cy="809800"/>
          </a:xfrm>
        </p:spPr>
        <p:txBody>
          <a:bodyPr/>
          <a:lstStyle/>
          <a:p>
            <a:r>
              <a:rPr lang="en-US" dirty="0" smtClean="0"/>
              <a:t>Tracker Upgrade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9" y="1038980"/>
            <a:ext cx="5711814" cy="5777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615" y="17797"/>
            <a:ext cx="3463500" cy="2404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55243" y="1731639"/>
            <a:ext cx="81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n</a:t>
            </a:r>
            <a:r>
              <a:rPr lang="en-US" dirty="0" smtClean="0"/>
              <a:t> = 3.8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3550" y="1604693"/>
            <a:ext cx="81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n</a:t>
            </a:r>
            <a:r>
              <a:rPr lang="en-US" dirty="0" smtClean="0"/>
              <a:t> = 3.8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41599" y="3788837"/>
            <a:ext cx="8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n</a:t>
            </a:r>
            <a:r>
              <a:rPr lang="en-US" dirty="0" smtClean="0"/>
              <a:t> = 7.6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33726" y="3828721"/>
            <a:ext cx="8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n</a:t>
            </a:r>
            <a:r>
              <a:rPr lang="en-US" dirty="0" smtClean="0"/>
              <a:t> = 7.6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02379" y="4770420"/>
            <a:ext cx="30594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How to make optimal use of the improved performance of the upgrade detector?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0856" y="334825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- Resolution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1556" y="683297"/>
            <a:ext cx="145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Efficiency: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7307" y="683297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Ghost Rate:</a:t>
            </a:r>
            <a:endParaRPr lang="en-US" sz="24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4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Trigger</a:t>
            </a:r>
            <a:endParaRPr lang="en-US" dirty="0"/>
          </a:p>
        </p:txBody>
      </p:sp>
      <p:pic>
        <p:nvPicPr>
          <p:cNvPr id="4" name="pasted-image.pdf"/>
          <p:cNvPicPr/>
          <p:nvPr/>
        </p:nvPicPr>
        <p:blipFill rotWithShape="1">
          <a:blip r:embed="rId2">
            <a:extLst/>
          </a:blip>
          <a:srcRect l="33279" b="16791"/>
          <a:stretch/>
        </p:blipFill>
        <p:spPr>
          <a:xfrm>
            <a:off x="3632200" y="1179935"/>
            <a:ext cx="5194300" cy="2832100"/>
          </a:xfrm>
          <a:prstGeom prst="rect">
            <a:avLst/>
          </a:prstGeom>
          <a:ln w="19050">
            <a:solidFill>
              <a:srgbClr val="0000FF"/>
            </a:solidFill>
            <a:miter lim="400000"/>
          </a:ln>
        </p:spPr>
      </p:pic>
      <p:pic>
        <p:nvPicPr>
          <p:cNvPr id="5" name="pasted-image.pdf"/>
          <p:cNvPicPr/>
          <p:nvPr/>
        </p:nvPicPr>
        <p:blipFill rotWithShape="1">
          <a:blip r:embed="rId3">
            <a:extLst/>
          </a:blip>
          <a:srcRect t="10950" r="57467"/>
          <a:stretch/>
        </p:blipFill>
        <p:spPr>
          <a:xfrm>
            <a:off x="119309" y="1192635"/>
            <a:ext cx="3411291" cy="4279899"/>
          </a:xfrm>
          <a:prstGeom prst="rect">
            <a:avLst/>
          </a:prstGeom>
          <a:ln w="19050">
            <a:solidFill>
              <a:srgbClr val="0000FF"/>
            </a:solidFill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3721100" y="3618335"/>
            <a:ext cx="3404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Performance </a:t>
            </a:r>
            <a:r>
              <a:rPr lang="en-US" dirty="0" err="1" smtClean="0">
                <a:solidFill>
                  <a:srgbClr val="0000FF"/>
                </a:solidFill>
              </a:rPr>
              <a:t>vs</a:t>
            </a:r>
            <a:r>
              <a:rPr lang="en-US" dirty="0" smtClean="0">
                <a:solidFill>
                  <a:srgbClr val="0000FF"/>
                </a:solidFill>
              </a:rPr>
              <a:t> bandwidth output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27491" y="5221411"/>
            <a:ext cx="4969493" cy="1390512"/>
            <a:chOff x="479882" y="5370242"/>
            <a:chExt cx="5802864" cy="1390512"/>
          </a:xfrm>
        </p:grpSpPr>
        <p:pic>
          <p:nvPicPr>
            <p:cNvPr id="8" name="pasted-image.png"/>
            <p:cNvPicPr/>
            <p:nvPr/>
          </p:nvPicPr>
          <p:blipFill>
            <a:blip r:embed="rId4">
              <a:extLst/>
            </a:blip>
            <a:srcRect l="28220" t="11845" b="3520"/>
            <a:stretch>
              <a:fillRect/>
            </a:stretch>
          </p:blipFill>
          <p:spPr>
            <a:xfrm>
              <a:off x="479882" y="5370242"/>
              <a:ext cx="2362139" cy="136914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pasted-image.png"/>
            <p:cNvPicPr/>
            <p:nvPr/>
          </p:nvPicPr>
          <p:blipFill>
            <a:blip r:embed="rId5">
              <a:extLst/>
            </a:blip>
            <a:srcRect l="27897" t="11841" b="3456"/>
            <a:stretch>
              <a:fillRect/>
            </a:stretch>
          </p:blipFill>
          <p:spPr>
            <a:xfrm>
              <a:off x="4324961" y="5630161"/>
              <a:ext cx="1957785" cy="113059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Shape 49"/>
            <p:cNvSpPr/>
            <p:nvPr/>
          </p:nvSpPr>
          <p:spPr>
            <a:xfrm>
              <a:off x="2910570" y="6190140"/>
              <a:ext cx="1414391" cy="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ln w="241300">
              <a:solidFill/>
              <a:miter lim="400000"/>
              <a:headEnd type="triangle"/>
            </a:ln>
          </p:spPr>
          <p:txBody>
            <a:bodyPr lIns="64291" tIns="32146" rIns="64291" bIns="32146"/>
            <a:lstStyle/>
            <a:p>
              <a:pPr lvl="0"/>
              <a:endParaRPr/>
            </a:p>
          </p:txBody>
        </p:sp>
        <p:sp>
          <p:nvSpPr>
            <p:cNvPr id="11" name="Shape 47"/>
            <p:cNvSpPr/>
            <p:nvPr/>
          </p:nvSpPr>
          <p:spPr>
            <a:xfrm>
              <a:off x="644554" y="6074467"/>
              <a:ext cx="1513816" cy="567989"/>
            </a:xfrm>
            <a:prstGeom prst="rect">
              <a:avLst/>
            </a:prstGeom>
            <a:blipFill>
              <a:blip r:embed="rId6"/>
            </a:blipFill>
            <a:ln w="12700"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227" tIns="50227" rIns="50227" bIns="50227" anchor="ctr"/>
            <a:lstStyle/>
            <a:p>
              <a:pPr lvl="0">
                <a:defRPr sz="1800"/>
              </a:pPr>
              <a:r>
                <a:rPr sz="1400" dirty="0">
                  <a:solidFill>
                    <a:srgbClr val="FFFFFF"/>
                  </a:solidFill>
                </a:rPr>
                <a:t>7974M Cycles</a:t>
              </a:r>
            </a:p>
            <a:p>
              <a:pPr lvl="0">
                <a:defRPr sz="1800"/>
              </a:pPr>
              <a:r>
                <a:rPr sz="1400" dirty="0">
                  <a:solidFill>
                    <a:srgbClr val="FFFFFF"/>
                  </a:solidFill>
                </a:rPr>
                <a:t>(30/11/2014)</a:t>
              </a:r>
            </a:p>
          </p:txBody>
        </p:sp>
        <p:sp>
          <p:nvSpPr>
            <p:cNvPr id="12" name="Shape 48"/>
            <p:cNvSpPr/>
            <p:nvPr/>
          </p:nvSpPr>
          <p:spPr>
            <a:xfrm>
              <a:off x="4483560" y="6074467"/>
              <a:ext cx="1513817" cy="567989"/>
            </a:xfrm>
            <a:prstGeom prst="rect">
              <a:avLst/>
            </a:prstGeom>
            <a:blipFill>
              <a:blip r:embed="rId6"/>
            </a:blipFill>
            <a:ln w="12700">
              <a:miter lim="400000"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227" tIns="50227" rIns="50227" bIns="50227" anchor="ctr"/>
            <a:lstStyle/>
            <a:p>
              <a:pPr lvl="0">
                <a:defRPr sz="1800"/>
              </a:pPr>
              <a:r>
                <a:rPr sz="1500">
                  <a:solidFill>
                    <a:srgbClr val="FFFFFF"/>
                  </a:solidFill>
                </a:rPr>
                <a:t>5576M Cycles</a:t>
              </a:r>
            </a:p>
            <a:p>
              <a:pPr lvl="0">
                <a:defRPr sz="1800"/>
              </a:pPr>
              <a:r>
                <a:rPr sz="1500">
                  <a:solidFill>
                    <a:srgbClr val="FFFFFF"/>
                  </a:solidFill>
                </a:rPr>
                <a:t>(15/01/2015)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83333" y="4712487"/>
            <a:ext cx="347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Further optimizations a la: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8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Performance Example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66590" y="1018855"/>
            <a:ext cx="6735619" cy="5465166"/>
            <a:chOff x="1871037" y="1450779"/>
            <a:chExt cx="5321782" cy="4391219"/>
          </a:xfrm>
        </p:grpSpPr>
        <p:grpSp>
          <p:nvGrpSpPr>
            <p:cNvPr id="5" name="Group 4"/>
            <p:cNvGrpSpPr/>
            <p:nvPr/>
          </p:nvGrpSpPr>
          <p:grpSpPr>
            <a:xfrm>
              <a:off x="1871037" y="1450779"/>
              <a:ext cx="5321782" cy="4391219"/>
              <a:chOff x="751596" y="1816099"/>
              <a:chExt cx="6106404" cy="429144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1596" y="1816099"/>
                <a:ext cx="6106404" cy="4291445"/>
              </a:xfrm>
              <a:prstGeom prst="rect">
                <a:avLst/>
              </a:prstGeom>
              <a:ln w="50800">
                <a:solidFill>
                  <a:srgbClr val="0000FF"/>
                </a:solidFill>
              </a:ln>
            </p:spPr>
          </p:pic>
          <p:sp>
            <p:nvSpPr>
              <p:cNvPr id="8" name="Rectangle 7"/>
              <p:cNvSpPr/>
              <p:nvPr/>
            </p:nvSpPr>
            <p:spPr>
              <a:xfrm>
                <a:off x="764067" y="4329544"/>
                <a:ext cx="323273" cy="1547091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698999" y="2805652"/>
              <a:ext cx="19501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Expected precision</a:t>
              </a:r>
            </a:p>
            <a:p>
              <a:r>
                <a:rPr lang="en-US" dirty="0"/>
                <a:t>o</a:t>
              </a:r>
              <a:r>
                <a:rPr lang="en-US" dirty="0" smtClean="0"/>
                <a:t>n angle</a:t>
              </a:r>
              <a:r>
                <a:rPr lang="en-US" dirty="0" smtClean="0">
                  <a:solidFill>
                    <a:srgbClr val="FF0000"/>
                  </a:solidFill>
                  <a:latin typeface="Symbol"/>
                </a:rPr>
                <a:t> </a:t>
              </a:r>
              <a:r>
                <a:rPr lang="en-US" sz="2200" dirty="0" smtClean="0">
                  <a:solidFill>
                    <a:srgbClr val="FF0000"/>
                  </a:solidFill>
                  <a:latin typeface="Symbol"/>
                </a:rPr>
                <a:t>g</a:t>
              </a:r>
              <a:endParaRPr lang="en-US" sz="2200" dirty="0">
                <a:solidFill>
                  <a:srgbClr val="FF0000"/>
                </a:solidFill>
                <a:latin typeface="Symbo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60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759" y="2174117"/>
            <a:ext cx="4013200" cy="218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Finally… TTFU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3" y="827598"/>
            <a:ext cx="8774199" cy="579591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Beyond the current </a:t>
            </a:r>
            <a:r>
              <a:rPr lang="en-US" dirty="0" err="1" smtClean="0"/>
              <a:t>LHCb</a:t>
            </a:r>
            <a:r>
              <a:rPr lang="en-US" dirty="0" smtClean="0"/>
              <a:t> upgrade… TTFU</a:t>
            </a:r>
          </a:p>
          <a:p>
            <a:r>
              <a:rPr lang="en-US" dirty="0" smtClean="0"/>
              <a:t>Phase 1b (LS3): Upgrade ideas at “moderate” </a:t>
            </a:r>
            <a:r>
              <a:rPr lang="en-US" dirty="0" err="1" smtClean="0"/>
              <a:t>lumi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Magnet side chambers</a:t>
            </a:r>
          </a:p>
          <a:p>
            <a:pPr lvl="1"/>
            <a:r>
              <a:rPr lang="en-US" dirty="0" smtClean="0"/>
              <a:t>TORCH</a:t>
            </a:r>
          </a:p>
          <a:p>
            <a:pPr lvl="1"/>
            <a:r>
              <a:rPr lang="en-US" dirty="0" smtClean="0"/>
              <a:t>New </a:t>
            </a:r>
            <a:r>
              <a:rPr lang="en-US" dirty="0" err="1" smtClean="0"/>
              <a:t>muon</a:t>
            </a:r>
            <a:r>
              <a:rPr lang="en-US" dirty="0" smtClean="0"/>
              <a:t> shield (remove HCAL?)</a:t>
            </a:r>
          </a:p>
          <a:p>
            <a:pPr lvl="1"/>
            <a:r>
              <a:rPr lang="en-US" dirty="0" smtClean="0"/>
              <a:t>New </a:t>
            </a:r>
            <a:r>
              <a:rPr lang="en-US" dirty="0" err="1" smtClean="0"/>
              <a:t>muon</a:t>
            </a:r>
            <a:r>
              <a:rPr lang="en-US" dirty="0" smtClean="0"/>
              <a:t> chambers?</a:t>
            </a:r>
          </a:p>
          <a:p>
            <a:pPr lvl="1"/>
            <a:r>
              <a:rPr lang="en-US" dirty="0" smtClean="0"/>
              <a:t>New inner region ECAL?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Phase 2 (LS4?): Upgrade ideas at high </a:t>
            </a:r>
            <a:r>
              <a:rPr lang="en-US" dirty="0" err="1" smtClean="0"/>
              <a:t>lumi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Inst. </a:t>
            </a:r>
            <a:r>
              <a:rPr lang="en-US" dirty="0" err="1" smtClean="0"/>
              <a:t>Lumi</a:t>
            </a:r>
            <a:r>
              <a:rPr lang="en-US" dirty="0" smtClean="0"/>
              <a:t> &gt;= 10</a:t>
            </a:r>
            <a:r>
              <a:rPr lang="en-US" baseline="30000" dirty="0" smtClean="0"/>
              <a:t>34</a:t>
            </a:r>
            <a:r>
              <a:rPr lang="en-US" dirty="0" smtClean="0"/>
              <a:t>, Integrated: &gt;= 300 fb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Displace interaction region to keep RICH </a:t>
            </a:r>
            <a:r>
              <a:rPr lang="en-US" dirty="0" err="1" smtClean="0"/>
              <a:t>occup</a:t>
            </a:r>
            <a:r>
              <a:rPr lang="en-US" dirty="0" smtClean="0"/>
              <a:t> “low”</a:t>
            </a:r>
          </a:p>
          <a:p>
            <a:pPr lvl="1"/>
            <a:r>
              <a:rPr lang="en-US" dirty="0" smtClean="0"/>
              <a:t>New </a:t>
            </a:r>
            <a:r>
              <a:rPr lang="en-US" dirty="0" err="1" smtClean="0"/>
              <a:t>Velo</a:t>
            </a:r>
            <a:r>
              <a:rPr lang="en-US" dirty="0" smtClean="0"/>
              <a:t>, tracker, “time-tag” detectors to suppress pileup…</a:t>
            </a:r>
          </a:p>
          <a:p>
            <a:pPr lvl="1"/>
            <a:r>
              <a:rPr lang="en-US" dirty="0" smtClean="0"/>
              <a:t>Physics case?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4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Enjoy the Workshop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19" y="1032799"/>
            <a:ext cx="7033715" cy="4359741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45383" y="5712798"/>
            <a:ext cx="6064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Don’t be shy and bring up </a:t>
            </a:r>
            <a:r>
              <a:rPr lang="en-US" sz="2400" smtClean="0">
                <a:solidFill>
                  <a:schemeClr val="bg1"/>
                </a:solidFill>
              </a:rPr>
              <a:t>your ideas…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There should be sufficient time for discussions!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6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811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D6FFD3"/>
                </a:solidFill>
              </a:rPr>
              <a:t>Facing Phase Transitions</a:t>
            </a:r>
            <a:endParaRPr lang="en-US" dirty="0">
              <a:solidFill>
                <a:srgbClr val="D6FFD3"/>
              </a:solidFill>
            </a:endParaRPr>
          </a:p>
        </p:txBody>
      </p:sp>
      <p:pic>
        <p:nvPicPr>
          <p:cNvPr id="4" name="Picture 3" descr="cp_universe_chronology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573" y="768350"/>
            <a:ext cx="4236427" cy="601953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1004888"/>
            <a:ext cx="8401050" cy="5782995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 smtClean="0">
                <a:solidFill>
                  <a:srgbClr val="D6FFD3"/>
                </a:solidFill>
              </a:rPr>
              <a:t>Monday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14h00 – 18h00, “Physics”: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FFB3"/>
                </a:solidFill>
              </a:rPr>
              <a:t>    Standard Model </a:t>
            </a:r>
            <a:r>
              <a:rPr lang="en-US" dirty="0" smtClean="0">
                <a:solidFill>
                  <a:srgbClr val="FFFFB3"/>
                </a:solidFill>
                <a:sym typeface="Wingdings"/>
              </a:rPr>
              <a:t> Beyond</a:t>
            </a:r>
            <a:r>
              <a:rPr lang="en-US" dirty="0">
                <a:solidFill>
                  <a:srgbClr val="FFFFB3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B3"/>
                </a:solidFill>
                <a:sym typeface="Wingdings"/>
              </a:rPr>
              <a:t>(?)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sym typeface="Wingdings"/>
              </a:rPr>
              <a:t>20h00 – 21h00, “Guest Talk”: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  </a:t>
            </a:r>
            <a:r>
              <a:rPr lang="en-US" dirty="0" smtClean="0">
                <a:solidFill>
                  <a:srgbClr val="FFFFB3"/>
                </a:solidFill>
                <a:sym typeface="Wingdings"/>
              </a:rPr>
              <a:t>The Electroweak Phase Transition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B3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B3"/>
                </a:solidFill>
                <a:sym typeface="Wingdings"/>
              </a:rPr>
              <a:t>   in the Universe</a:t>
            </a:r>
          </a:p>
          <a:p>
            <a:pPr marL="457200" lvl="1" indent="0">
              <a:buNone/>
            </a:pPr>
            <a:endParaRPr lang="en-US" sz="1300" dirty="0" smtClean="0">
              <a:solidFill>
                <a:srgbClr val="FFFFB3"/>
              </a:solidFill>
            </a:endParaRPr>
          </a:p>
          <a:p>
            <a:r>
              <a:rPr lang="en-US" u="sng" dirty="0" smtClean="0">
                <a:solidFill>
                  <a:srgbClr val="D6FFD3"/>
                </a:solidFill>
              </a:rPr>
              <a:t>Tuesday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 09h30 – 13h00, “Analysis”: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FFB3"/>
                </a:solidFill>
              </a:rPr>
              <a:t>     Run 1 </a:t>
            </a:r>
            <a:r>
              <a:rPr lang="en-US" dirty="0" smtClean="0">
                <a:solidFill>
                  <a:srgbClr val="FFFFB3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FFFFB3"/>
                </a:solidFill>
              </a:rPr>
              <a:t>Run 2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B3"/>
                </a:solidFill>
              </a:rPr>
              <a:t> </a:t>
            </a:r>
            <a:r>
              <a:rPr lang="en-US" dirty="0" smtClean="0">
                <a:solidFill>
                  <a:srgbClr val="FFFFB3"/>
                </a:solidFill>
              </a:rPr>
              <a:t>    Statistical Errors </a:t>
            </a:r>
            <a:r>
              <a:rPr lang="en-US" dirty="0" smtClean="0">
                <a:solidFill>
                  <a:srgbClr val="FFFFB3"/>
                </a:solidFill>
                <a:sym typeface="Wingdings"/>
              </a:rPr>
              <a:t> Systematic Errors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sym typeface="Wingdings"/>
              </a:rPr>
              <a:t>14h00 – 18h00, “Outdoor”: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B3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B3"/>
                </a:solidFill>
                <a:sym typeface="Wingdings"/>
              </a:rPr>
              <a:t>    Beach  Waves</a:t>
            </a:r>
          </a:p>
          <a:p>
            <a:pPr marL="457200" lvl="1" indent="0">
              <a:buNone/>
            </a:pPr>
            <a:endParaRPr lang="en-US" sz="1300" dirty="0" smtClean="0">
              <a:solidFill>
                <a:srgbClr val="FFFFB3"/>
              </a:solidFill>
            </a:endParaRPr>
          </a:p>
          <a:p>
            <a:r>
              <a:rPr lang="en-US" u="sng" dirty="0" smtClean="0">
                <a:solidFill>
                  <a:srgbClr val="D6FFD3"/>
                </a:solidFill>
              </a:rPr>
              <a:t>Wednesday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09h30 – 13h00 “Detector”: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B3"/>
                </a:solidFill>
              </a:rPr>
              <a:t> </a:t>
            </a:r>
            <a:r>
              <a:rPr lang="en-US" dirty="0" smtClean="0">
                <a:solidFill>
                  <a:srgbClr val="FFFFB3"/>
                </a:solidFill>
              </a:rPr>
              <a:t>    </a:t>
            </a:r>
            <a:r>
              <a:rPr lang="en-US" dirty="0" err="1" smtClean="0">
                <a:solidFill>
                  <a:srgbClr val="FFFFB3"/>
                </a:solidFill>
              </a:rPr>
              <a:t>LHCb</a:t>
            </a:r>
            <a:r>
              <a:rPr lang="en-US" dirty="0" smtClean="0">
                <a:solidFill>
                  <a:srgbClr val="FFFFB3"/>
                </a:solidFill>
              </a:rPr>
              <a:t> </a:t>
            </a:r>
            <a:r>
              <a:rPr lang="en-US" dirty="0" smtClean="0">
                <a:solidFill>
                  <a:srgbClr val="FFFFB3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FFFFB3"/>
                </a:solidFill>
              </a:rPr>
              <a:t>Upgrade</a:t>
            </a:r>
            <a:endParaRPr lang="en-US" dirty="0">
              <a:solidFill>
                <a:srgbClr val="FFFFB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4718" y="4827492"/>
            <a:ext cx="3440782" cy="944182"/>
          </a:xfrm>
          <a:prstGeom prst="rect">
            <a:avLst/>
          </a:prstGeom>
          <a:noFill/>
          <a:ln w="38100">
            <a:solidFill>
              <a:srgbClr val="DDFF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9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kshopAgend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1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</a:t>
            </a:r>
            <a:r>
              <a:rPr lang="en-US" dirty="0" err="1" smtClean="0"/>
              <a:t>Puzzels</a:t>
            </a:r>
            <a:r>
              <a:rPr lang="en-US" dirty="0" smtClean="0"/>
              <a:t> from Run-1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1600200"/>
            <a:ext cx="8610222" cy="4525963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d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/>
                <a:sym typeface="Wingdings"/>
              </a:rPr>
              <a:t>m</a:t>
            </a:r>
            <a:r>
              <a:rPr lang="en-US" baseline="30000" dirty="0" err="1" smtClean="0">
                <a:latin typeface="Symbol"/>
                <a:sym typeface="Wingdings"/>
              </a:rPr>
              <a:t>+</a:t>
            </a:r>
            <a:r>
              <a:rPr lang="en-US" dirty="0" err="1" smtClean="0">
                <a:latin typeface="Symbol"/>
                <a:sym typeface="Wingdings"/>
              </a:rPr>
              <a:t>m</a:t>
            </a:r>
            <a:r>
              <a:rPr lang="en-US" baseline="30000" dirty="0" smtClean="0">
                <a:latin typeface="Symbol"/>
                <a:sym typeface="Wingdings"/>
              </a:rPr>
              <a:t>- </a:t>
            </a:r>
            <a:r>
              <a:rPr lang="en-US" dirty="0" smtClean="0">
                <a:sym typeface="Wingdings"/>
              </a:rPr>
              <a:t>is observed earlier than expected</a:t>
            </a:r>
            <a:endParaRPr lang="en-US" baseline="30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BK*</a:t>
            </a:r>
            <a:r>
              <a:rPr lang="en-US" dirty="0" err="1">
                <a:latin typeface="Symbol"/>
                <a:sym typeface="Wingdings"/>
              </a:rPr>
              <a:t>m</a:t>
            </a:r>
            <a:r>
              <a:rPr lang="en-US" baseline="30000" dirty="0" err="1">
                <a:latin typeface="Symbol"/>
                <a:sym typeface="Wingdings"/>
              </a:rPr>
              <a:t>+</a:t>
            </a:r>
            <a:r>
              <a:rPr lang="en-US" dirty="0" err="1">
                <a:latin typeface="Symbol"/>
                <a:sym typeface="Wingdings"/>
              </a:rPr>
              <a:t>m</a:t>
            </a:r>
            <a:r>
              <a:rPr lang="en-US" baseline="30000" dirty="0">
                <a:latin typeface="Symbol"/>
                <a:sym typeface="Wingdings"/>
              </a:rPr>
              <a:t>- </a:t>
            </a:r>
            <a:r>
              <a:rPr lang="en-US" baseline="30000" dirty="0" smtClean="0">
                <a:latin typeface="Symbol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P5’ and </a:t>
            </a:r>
            <a:r>
              <a:rPr lang="en-US" dirty="0" err="1" smtClean="0">
                <a:sym typeface="Wingdings"/>
              </a:rPr>
              <a:t>B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>
                <a:latin typeface="Symbol"/>
                <a:sym typeface="Wingdings"/>
              </a:rPr>
              <a:t>f</a:t>
            </a:r>
            <a:r>
              <a:rPr lang="en-US" dirty="0" err="1" smtClean="0">
                <a:latin typeface="Symbol"/>
                <a:sym typeface="Wingdings"/>
              </a:rPr>
              <a:t>m</a:t>
            </a:r>
            <a:r>
              <a:rPr lang="en-US" baseline="30000" dirty="0" err="1">
                <a:latin typeface="Symbol"/>
                <a:sym typeface="Wingdings"/>
              </a:rPr>
              <a:t>+</a:t>
            </a:r>
            <a:r>
              <a:rPr lang="en-US" dirty="0" err="1">
                <a:latin typeface="Symbol"/>
                <a:sym typeface="Wingdings"/>
              </a:rPr>
              <a:t>m</a:t>
            </a:r>
            <a:r>
              <a:rPr lang="en-US" baseline="30000" dirty="0">
                <a:latin typeface="Symbol"/>
                <a:sym typeface="Wingdings"/>
              </a:rPr>
              <a:t>- </a:t>
            </a:r>
            <a:r>
              <a:rPr lang="en-US" dirty="0" smtClean="0">
                <a:sym typeface="Wingdings"/>
              </a:rPr>
              <a:t> BR.</a:t>
            </a:r>
          </a:p>
          <a:p>
            <a:r>
              <a:rPr lang="en-US" dirty="0" smtClean="0">
                <a:sym typeface="Wingdings"/>
              </a:rPr>
              <a:t>R</a:t>
            </a:r>
            <a:r>
              <a:rPr lang="en-US" baseline="-25000" dirty="0" smtClean="0">
                <a:sym typeface="Wingdings"/>
              </a:rPr>
              <a:t>K</a:t>
            </a:r>
            <a:r>
              <a:rPr lang="en-US" dirty="0" smtClean="0">
                <a:sym typeface="Wingdings"/>
              </a:rPr>
              <a:t>: B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err="1" smtClean="0">
                <a:sym typeface="Wingdings"/>
              </a:rPr>
              <a:t>K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latin typeface="Symbol"/>
                <a:sym typeface="Wingdings"/>
              </a:rPr>
              <a:t>m</a:t>
            </a:r>
            <a:r>
              <a:rPr lang="en-US" baseline="30000" dirty="0" err="1">
                <a:latin typeface="Symbol"/>
                <a:sym typeface="Wingdings"/>
              </a:rPr>
              <a:t>+</a:t>
            </a:r>
            <a:r>
              <a:rPr lang="en-US" dirty="0" err="1">
                <a:latin typeface="Symbol"/>
                <a:sym typeface="Wingdings"/>
              </a:rPr>
              <a:t>m</a:t>
            </a:r>
            <a:r>
              <a:rPr lang="en-US" baseline="30000" dirty="0">
                <a:latin typeface="Symbol"/>
                <a:sym typeface="Wingdings"/>
              </a:rPr>
              <a:t>- </a:t>
            </a:r>
            <a:r>
              <a:rPr lang="en-US" baseline="30000" dirty="0" smtClean="0">
                <a:latin typeface="Symbol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/ B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sym typeface="Wingdings"/>
              </a:rPr>
              <a:t>e</a:t>
            </a:r>
            <a:r>
              <a:rPr lang="en-US" baseline="30000" dirty="0" smtClean="0">
                <a:sym typeface="Wingdings"/>
              </a:rPr>
              <a:t>-</a:t>
            </a:r>
          </a:p>
          <a:p>
            <a:r>
              <a:rPr lang="en-US" dirty="0" smtClean="0">
                <a:sym typeface="Wingdings"/>
              </a:rPr>
              <a:t>R</a:t>
            </a:r>
            <a:r>
              <a:rPr lang="en-US" baseline="-25000" dirty="0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: BD</a:t>
            </a:r>
            <a:r>
              <a:rPr lang="en-US" baseline="30000" dirty="0" smtClean="0">
                <a:sym typeface="Wingdings"/>
              </a:rPr>
              <a:t>(</a:t>
            </a:r>
            <a:r>
              <a:rPr lang="en-US" dirty="0" smtClean="0">
                <a:sym typeface="Wingdings"/>
              </a:rPr>
              <a:t>*</a:t>
            </a:r>
            <a:r>
              <a:rPr lang="en-US" baseline="30000" dirty="0" smtClean="0">
                <a:sym typeface="Wingdings"/>
              </a:rPr>
              <a:t>)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 / B</a:t>
            </a:r>
            <a:r>
              <a:rPr lang="en-US" dirty="0">
                <a:sym typeface="Wingdings"/>
              </a:rPr>
              <a:t>D</a:t>
            </a:r>
            <a:r>
              <a:rPr lang="en-US" baseline="30000" dirty="0">
                <a:sym typeface="Wingdings"/>
              </a:rPr>
              <a:t>(</a:t>
            </a:r>
            <a:r>
              <a:rPr lang="en-US" dirty="0">
                <a:sym typeface="Wingdings"/>
              </a:rPr>
              <a:t>*</a:t>
            </a:r>
            <a:r>
              <a:rPr lang="en-US" baseline="30000" dirty="0">
                <a:sym typeface="Wingdings"/>
              </a:rPr>
              <a:t>)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n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Exclusive </a:t>
            </a:r>
            <a:r>
              <a:rPr lang="en-US" dirty="0" err="1" smtClean="0">
                <a:sym typeface="Wingdings"/>
              </a:rPr>
              <a:t>V</a:t>
            </a:r>
            <a:r>
              <a:rPr lang="en-US" baseline="-25000" dirty="0" err="1" smtClean="0">
                <a:sym typeface="Wingdings"/>
              </a:rPr>
              <a:t>ub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vs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includive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V</a:t>
            </a:r>
            <a:r>
              <a:rPr lang="en-US" baseline="-25000" dirty="0" err="1" smtClean="0">
                <a:sym typeface="Wingdings"/>
              </a:rPr>
              <a:t>ub</a:t>
            </a:r>
            <a:endParaRPr lang="en-US" baseline="-25000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Di-boson resonances Atlas/CMS…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All rather intriguing! Very excited about Run-2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99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Rare Decays</a:t>
            </a:r>
            <a:endParaRPr lang="en-US" dirty="0"/>
          </a:p>
        </p:txBody>
      </p:sp>
      <p:pic>
        <p:nvPicPr>
          <p:cNvPr id="4" name="Picture 3" descr="CMSLHCb_ED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962025"/>
            <a:ext cx="7557516" cy="4517136"/>
          </a:xfrm>
          <a:prstGeom prst="rect">
            <a:avLst/>
          </a:prstGeom>
          <a:ln w="25400">
            <a:solidFill>
              <a:srgbClr val="00009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76793" y="5907127"/>
            <a:ext cx="71681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chemeClr val="bg1"/>
                </a:solidFill>
              </a:rPr>
              <a:t>Bd</a:t>
            </a:r>
            <a:r>
              <a:rPr lang="en-US" sz="3000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3000" dirty="0" err="1">
                <a:solidFill>
                  <a:schemeClr val="bg1"/>
                </a:solidFill>
                <a:latin typeface="Symbol"/>
                <a:sym typeface="Wingdings"/>
              </a:rPr>
              <a:t>m</a:t>
            </a:r>
            <a:r>
              <a:rPr lang="en-US" sz="3000" baseline="30000" dirty="0" err="1">
                <a:solidFill>
                  <a:schemeClr val="bg1"/>
                </a:solidFill>
                <a:latin typeface="Symbol"/>
                <a:sym typeface="Wingdings"/>
              </a:rPr>
              <a:t>+</a:t>
            </a:r>
            <a:r>
              <a:rPr lang="en-US" sz="3000" dirty="0" err="1">
                <a:solidFill>
                  <a:schemeClr val="bg1"/>
                </a:solidFill>
                <a:latin typeface="Symbol"/>
                <a:sym typeface="Wingdings"/>
              </a:rPr>
              <a:t>m</a:t>
            </a:r>
            <a:r>
              <a:rPr lang="en-US" sz="3000" baseline="30000" dirty="0">
                <a:solidFill>
                  <a:schemeClr val="bg1"/>
                </a:solidFill>
                <a:sym typeface="Wingdings"/>
              </a:rPr>
              <a:t>-</a:t>
            </a:r>
            <a:r>
              <a:rPr lang="en-US" sz="3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3000" dirty="0" smtClean="0">
                <a:solidFill>
                  <a:schemeClr val="bg1"/>
                </a:solidFill>
                <a:sym typeface="Wingdings"/>
              </a:rPr>
              <a:t> / </a:t>
            </a:r>
            <a:r>
              <a:rPr lang="en-US" sz="3000" dirty="0" err="1" smtClean="0">
                <a:solidFill>
                  <a:schemeClr val="bg1"/>
                </a:solidFill>
                <a:sym typeface="Wingdings"/>
              </a:rPr>
              <a:t>Bs</a:t>
            </a:r>
            <a:r>
              <a:rPr lang="en-US" sz="3000" dirty="0" err="1" smtClean="0">
                <a:solidFill>
                  <a:schemeClr val="bg1"/>
                </a:solidFill>
                <a:latin typeface="Symbol"/>
                <a:sym typeface="Wingdings"/>
              </a:rPr>
              <a:t>m</a:t>
            </a:r>
            <a:r>
              <a:rPr lang="en-US" sz="3000" baseline="30000" dirty="0" err="1" smtClean="0">
                <a:solidFill>
                  <a:schemeClr val="bg1"/>
                </a:solidFill>
                <a:latin typeface="Symbol"/>
                <a:sym typeface="Wingdings"/>
              </a:rPr>
              <a:t>+</a:t>
            </a:r>
            <a:r>
              <a:rPr lang="en-US" sz="3000" dirty="0" err="1" smtClean="0">
                <a:solidFill>
                  <a:schemeClr val="bg1"/>
                </a:solidFill>
                <a:latin typeface="Symbol"/>
                <a:sym typeface="Wingdings"/>
              </a:rPr>
              <a:t>m</a:t>
            </a:r>
            <a:r>
              <a:rPr lang="en-US" sz="3000" baseline="30000" dirty="0" smtClean="0">
                <a:solidFill>
                  <a:schemeClr val="bg1"/>
                </a:solidFill>
                <a:sym typeface="Wingdings"/>
              </a:rPr>
              <a:t>- </a:t>
            </a:r>
            <a:r>
              <a:rPr lang="en-US" sz="3000" dirty="0" smtClean="0">
                <a:solidFill>
                  <a:schemeClr val="bg1"/>
                </a:solidFill>
                <a:sym typeface="Wingdings"/>
              </a:rPr>
              <a:t> ?                         </a:t>
            </a:r>
            <a:r>
              <a:rPr lang="en-US" sz="3000" dirty="0" smtClean="0">
                <a:solidFill>
                  <a:schemeClr val="bg1"/>
                </a:solidFill>
                <a:latin typeface="Symbol"/>
                <a:sym typeface="Wingdings"/>
              </a:rPr>
              <a:t>tm? </a:t>
            </a:r>
            <a:r>
              <a:rPr lang="en-US" sz="3000" dirty="0" err="1">
                <a:solidFill>
                  <a:schemeClr val="bg1"/>
                </a:solidFill>
                <a:sym typeface="Wingdings"/>
              </a:rPr>
              <a:t>e</a:t>
            </a:r>
            <a:r>
              <a:rPr lang="en-US" sz="3000" dirty="0" err="1" smtClean="0">
                <a:solidFill>
                  <a:schemeClr val="bg1"/>
                </a:solidFill>
                <a:latin typeface="Symbol"/>
                <a:sym typeface="Wingdings"/>
              </a:rPr>
              <a:t>m</a:t>
            </a:r>
            <a:r>
              <a:rPr lang="en-US" sz="3000" dirty="0" smtClean="0">
                <a:solidFill>
                  <a:schemeClr val="bg1"/>
                </a:solidFill>
                <a:sym typeface="Wingdings"/>
              </a:rPr>
              <a:t>?</a:t>
            </a:r>
            <a:r>
              <a:rPr lang="en-US" sz="3000" dirty="0" smtClean="0">
                <a:solidFill>
                  <a:schemeClr val="bg1"/>
                </a:solidFill>
                <a:latin typeface="Symbol"/>
                <a:sym typeface="Wingdings"/>
              </a:rPr>
              <a:t> </a:t>
            </a:r>
            <a:r>
              <a:rPr lang="en-US" sz="3000" dirty="0" smtClean="0">
                <a:solidFill>
                  <a:schemeClr val="bg1"/>
                </a:solidFill>
                <a:sym typeface="Wingdings"/>
              </a:rPr>
              <a:t>           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504865" y="2764901"/>
            <a:ext cx="819946" cy="191292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Electroweak Penguins</a:t>
            </a:r>
            <a:endParaRPr lang="en-US" dirty="0"/>
          </a:p>
        </p:txBody>
      </p:sp>
      <p:pic>
        <p:nvPicPr>
          <p:cNvPr id="4" name="Picture 3" descr="P5pMar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6" y="896333"/>
            <a:ext cx="3972803" cy="2691416"/>
          </a:xfrm>
          <a:prstGeom prst="rect">
            <a:avLst/>
          </a:prstGeom>
          <a:ln w="25400">
            <a:solidFill>
              <a:srgbClr val="00009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923" y="866774"/>
            <a:ext cx="4359723" cy="2742872"/>
          </a:xfrm>
          <a:prstGeom prst="rect">
            <a:avLst/>
          </a:prstGeom>
          <a:ln w="25400">
            <a:solidFill>
              <a:srgbClr val="00009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76" y="3774747"/>
            <a:ext cx="3880528" cy="2857479"/>
          </a:xfrm>
          <a:prstGeom prst="rect">
            <a:avLst/>
          </a:prstGeom>
          <a:ln w="25400">
            <a:solidFill>
              <a:srgbClr val="00009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251758" y="4377293"/>
            <a:ext cx="4877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1) P5’: is it a charm loop, form factors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or perhaps NP a la Z’ (2-7 </a:t>
            </a:r>
            <a:r>
              <a:rPr lang="en-US" sz="2400" dirty="0" err="1" smtClean="0">
                <a:solidFill>
                  <a:schemeClr val="bg1"/>
                </a:solidFill>
              </a:rPr>
              <a:t>TeV</a:t>
            </a:r>
            <a:r>
              <a:rPr lang="en-US" sz="2400" dirty="0" smtClean="0">
                <a:solidFill>
                  <a:schemeClr val="bg1"/>
                </a:solidFill>
              </a:rPr>
              <a:t>)?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2) </a:t>
            </a:r>
            <a:r>
              <a:rPr lang="en-US" sz="2400" dirty="0" err="1" smtClean="0">
                <a:solidFill>
                  <a:schemeClr val="bg1"/>
                </a:solidFill>
              </a:rPr>
              <a:t>Bs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chemeClr val="bg1"/>
                </a:solidFill>
                <a:latin typeface="Symbol"/>
                <a:sym typeface="Wingdings"/>
              </a:rPr>
              <a:t>f</a:t>
            </a:r>
            <a:r>
              <a:rPr lang="en-US" sz="2400" dirty="0" smtClean="0">
                <a:solidFill>
                  <a:schemeClr val="bg1"/>
                </a:solidFill>
                <a:latin typeface="Symbol"/>
                <a:sym typeface="Wingdings"/>
              </a:rPr>
              <a:t> mm 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lower than expected?</a:t>
            </a:r>
          </a:p>
          <a:p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3) R</a:t>
            </a:r>
            <a:r>
              <a:rPr lang="en-US" sz="2400" baseline="-25000" dirty="0" smtClean="0">
                <a:solidFill>
                  <a:schemeClr val="bg1"/>
                </a:solidFill>
                <a:sym typeface="Wingdings"/>
              </a:rPr>
              <a:t>K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: B</a:t>
            </a:r>
            <a:r>
              <a:rPr lang="en-US" sz="2400" baseline="30000" dirty="0" smtClean="0">
                <a:solidFill>
                  <a:schemeClr val="bg1"/>
                </a:solidFill>
                <a:sym typeface="Wingdings"/>
              </a:rPr>
              <a:t>+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K</a:t>
            </a:r>
            <a:r>
              <a:rPr lang="en-US" sz="2400" baseline="30000" dirty="0" err="1" smtClean="0">
                <a:solidFill>
                  <a:schemeClr val="bg1"/>
                </a:solidFill>
                <a:sym typeface="Wingdings"/>
              </a:rPr>
              <a:t>+</a:t>
            </a:r>
            <a:r>
              <a:rPr lang="en-US" sz="2400" dirty="0" err="1" smtClean="0">
                <a:solidFill>
                  <a:schemeClr val="bg1"/>
                </a:solidFill>
                <a:latin typeface="Symbol"/>
                <a:sym typeface="Wingdings"/>
              </a:rPr>
              <a:t>mm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/ B</a:t>
            </a:r>
            <a:r>
              <a:rPr lang="en-US" sz="2400" baseline="30000" dirty="0" smtClean="0">
                <a:solidFill>
                  <a:schemeClr val="bg1"/>
                </a:solidFill>
                <a:sym typeface="Wingdings"/>
              </a:rPr>
              <a:t>+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K</a:t>
            </a:r>
            <a:r>
              <a:rPr lang="en-US" sz="2400" baseline="30000" dirty="0" err="1" smtClean="0">
                <a:solidFill>
                  <a:schemeClr val="bg1"/>
                </a:solidFill>
                <a:sym typeface="Wingdings"/>
              </a:rPr>
              <a:t>+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ee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Lepton non-universality  LFV?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302270" y="2073676"/>
            <a:ext cx="980719" cy="117347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97740" y="1639338"/>
            <a:ext cx="980719" cy="1173476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11910" y="5197290"/>
            <a:ext cx="980719" cy="367654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64545" y="5564944"/>
            <a:ext cx="836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2.6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s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6521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(*) </a:t>
            </a:r>
            <a:r>
              <a:rPr lang="en-US" dirty="0" smtClean="0">
                <a:latin typeface="Symbol"/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Symbol"/>
                <a:sym typeface="Wingdings"/>
              </a:rPr>
              <a:t>n / </a:t>
            </a:r>
            <a:r>
              <a:rPr lang="en-US" dirty="0"/>
              <a:t>B</a:t>
            </a:r>
            <a:r>
              <a:rPr lang="en-US" dirty="0">
                <a:sym typeface="Wingdings"/>
              </a:rPr>
              <a:t>D</a:t>
            </a:r>
            <a:r>
              <a:rPr lang="en-US" baseline="30000" dirty="0">
                <a:sym typeface="Wingdings"/>
              </a:rPr>
              <a:t>(*) </a:t>
            </a:r>
            <a:r>
              <a:rPr lang="en-US" dirty="0" smtClean="0">
                <a:latin typeface="Symbol"/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latin typeface="Symbol"/>
                <a:sym typeface="Wingdings"/>
              </a:rPr>
              <a:t>n </a:t>
            </a:r>
            <a:endParaRPr lang="en-US" dirty="0">
              <a:latin typeface="Symbol"/>
            </a:endParaRPr>
          </a:p>
        </p:txBody>
      </p:sp>
      <p:pic>
        <p:nvPicPr>
          <p:cNvPr id="3" name="Picture 2" descr="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3" y="943062"/>
            <a:ext cx="3886206" cy="3708663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08556" y="4899138"/>
            <a:ext cx="2678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Summary from 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Jeroen</a:t>
            </a:r>
            <a:r>
              <a:rPr lang="en-US" sz="2400" dirty="0" smtClean="0">
                <a:solidFill>
                  <a:schemeClr val="bg1"/>
                </a:solidFill>
              </a:rPr>
              <a:t> van Tilburg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NP candidate: Charged Higgs ??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8965" y="886584"/>
            <a:ext cx="4766840" cy="3765142"/>
            <a:chOff x="181435" y="886584"/>
            <a:chExt cx="4074080" cy="32586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435" y="891599"/>
              <a:ext cx="4074080" cy="325360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81435" y="886584"/>
              <a:ext cx="1863852" cy="280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8965" y="954288"/>
            <a:ext cx="231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LHCb-PAPER-2015-025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8965" y="886584"/>
            <a:ext cx="4766840" cy="3765142"/>
          </a:xfrm>
          <a:prstGeom prst="rect">
            <a:avLst/>
          </a:prstGeom>
          <a:noFill/>
          <a:ln w="1905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70805" y="4930905"/>
            <a:ext cx="267824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BaBar</a:t>
            </a:r>
            <a:r>
              <a:rPr lang="en-US" sz="2400" dirty="0" smtClean="0">
                <a:solidFill>
                  <a:schemeClr val="bg1"/>
                </a:solidFill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</a:rPr>
              <a:t>LHCb</a:t>
            </a:r>
            <a:r>
              <a:rPr lang="en-US" sz="2400" dirty="0" smtClean="0">
                <a:solidFill>
                  <a:schemeClr val="bg1"/>
                </a:solidFill>
              </a:rPr>
              <a:t> discrepancy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Belle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 halfway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765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</a:t>
            </a:r>
            <a:r>
              <a:rPr lang="en-US" dirty="0" err="1" smtClean="0"/>
              <a:t>vs</a:t>
            </a:r>
            <a:r>
              <a:rPr lang="en-US" dirty="0" smtClean="0"/>
              <a:t> Exclusive discrepancy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32" y="4243573"/>
            <a:ext cx="4013271" cy="2357605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205" y="3839283"/>
            <a:ext cx="3991078" cy="2827875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48928" y="1045335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arXiv:1504.01568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728710" y="725349"/>
            <a:ext cx="3991078" cy="2939857"/>
            <a:chOff x="4695722" y="725349"/>
            <a:chExt cx="3991078" cy="29398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5722" y="725349"/>
              <a:ext cx="3991078" cy="2939857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4695722" y="827597"/>
              <a:ext cx="3991078" cy="2837609"/>
            </a:xfrm>
            <a:prstGeom prst="rect">
              <a:avLst/>
            </a:prstGeom>
            <a:noFill/>
            <a:ln w="19050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9781" y="798601"/>
            <a:ext cx="3965734" cy="3200691"/>
            <a:chOff x="256793" y="798601"/>
            <a:chExt cx="3965734" cy="32006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793" y="798601"/>
              <a:ext cx="3965734" cy="3200691"/>
            </a:xfrm>
            <a:prstGeom prst="rect">
              <a:avLst/>
            </a:prstGeom>
            <a:ln w="19050">
              <a:solidFill>
                <a:srgbClr val="000090"/>
              </a:solidFill>
            </a:ln>
          </p:spPr>
        </p:pic>
        <p:sp>
          <p:nvSpPr>
            <p:cNvPr id="11" name="Oval 10"/>
            <p:cNvSpPr/>
            <p:nvPr/>
          </p:nvSpPr>
          <p:spPr>
            <a:xfrm>
              <a:off x="1319541" y="2804234"/>
              <a:ext cx="907183" cy="412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143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di-Boson Signals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2" y="1289049"/>
            <a:ext cx="2949575" cy="2949575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669" y="1308100"/>
            <a:ext cx="2931956" cy="2946399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311" y="1308099"/>
            <a:ext cx="2904475" cy="2962275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85875" y="4302124"/>
            <a:ext cx="82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3.4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s</a:t>
            </a:r>
            <a:endParaRPr lang="en-US" sz="2400" dirty="0">
              <a:solidFill>
                <a:schemeClr val="bg1"/>
              </a:solidFill>
              <a:latin typeface="Symbo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0525" y="4302124"/>
            <a:ext cx="82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2.6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s</a:t>
            </a:r>
            <a:endParaRPr lang="en-US" sz="2400" dirty="0">
              <a:solidFill>
                <a:schemeClr val="bg1"/>
              </a:solidFill>
              <a:latin typeface="Symbo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1050" y="4321174"/>
            <a:ext cx="82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2.9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s</a:t>
            </a:r>
            <a:endParaRPr lang="en-US" sz="2400" dirty="0">
              <a:solidFill>
                <a:schemeClr val="bg1"/>
              </a:solidFill>
              <a:latin typeface="Symbo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5875" y="5889625"/>
            <a:ext cx="6840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Di-boson jet reconstruction from arXiv:1506.00962v2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5610" y="5184775"/>
            <a:ext cx="4649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Local significances (correlated data)</a:t>
            </a:r>
          </a:p>
        </p:txBody>
      </p:sp>
    </p:spTree>
    <p:extLst>
      <p:ext uri="{BB962C8B-B14F-4D97-AF65-F5344CB8AC3E}">
        <p14:creationId xmlns:p14="http://schemas.microsoft.com/office/powerpoint/2010/main" val="315980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517</Words>
  <Application>Microsoft Macintosh PowerPoint</Application>
  <PresentationFormat>On-screen Show (4:3)</PresentationFormat>
  <Paragraphs>96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Bfys Workshop “Facing Phase Transitions” June 22 – 24, 2015, Egmond aan Zee </vt:lpstr>
      <vt:lpstr>Facing Phase Transitions</vt:lpstr>
      <vt:lpstr>PowerPoint Presentation</vt:lpstr>
      <vt:lpstr>Physics Puzzels from Run-1</vt:lpstr>
      <vt:lpstr>Very Rare Decays</vt:lpstr>
      <vt:lpstr>Electroweak Penguins</vt:lpstr>
      <vt:lpstr>BD(*) t n / BD(*) m n </vt:lpstr>
      <vt:lpstr>Inclusive vs Exclusive discrepancy</vt:lpstr>
      <vt:lpstr>Atlas di-Boson Signals</vt:lpstr>
      <vt:lpstr>CMS: pp l1l2qq </vt:lpstr>
      <vt:lpstr>Run 1</vt:lpstr>
      <vt:lpstr>Run 1  Run 2</vt:lpstr>
      <vt:lpstr>Upgrade</vt:lpstr>
      <vt:lpstr>Velo Upgrade</vt:lpstr>
      <vt:lpstr>Tracker Upgrade</vt:lpstr>
      <vt:lpstr>High Level Trigger</vt:lpstr>
      <vt:lpstr>Upgrade Performance Example</vt:lpstr>
      <vt:lpstr>Finally… TTFU</vt:lpstr>
      <vt:lpstr>Enjoy the Workshop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43</cp:revision>
  <dcterms:created xsi:type="dcterms:W3CDTF">2015-06-11T16:05:06Z</dcterms:created>
  <dcterms:modified xsi:type="dcterms:W3CDTF">2015-10-15T08:44:37Z</dcterms:modified>
</cp:coreProperties>
</file>