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Default Extension="png" ContentType="image/png"/>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viewProps.xml" ContentType="application/vnd.openxmlformats-officedocument.presentationml.viewProps+xml"/>
  <Override PartName="/docProps/core.xml" ContentType="application/vnd.openxmlformats-package.core-properties+xml"/>
  <Override PartName="/ppt/slideMasters/slideMaster1.xml" ContentType="application/vnd.openxmlformats-officedocument.presentationml.slideMaster+xml"/>
  <Default Extension="bin" ContentType="application/vnd.openxmlformats-officedocument.presentationml.printerSettings"/>
  <Default Extension="rels" ContentType="application/vnd.openxmlformats-package.relationships+xml"/>
  <Default Extension="gif" ContentType="image/gif"/>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7"/>
  </p:notesMasterIdLst>
  <p:sldIdLst>
    <p:sldId id="312" r:id="rId2"/>
    <p:sldId id="315" r:id="rId3"/>
    <p:sldId id="314" r:id="rId4"/>
    <p:sldId id="313" r:id="rId5"/>
    <p:sldId id="310"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D4F6FF"/>
    <a:srgbClr val="D6FFD3"/>
    <a:srgbClr val="FFFCC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1244" autoAdjust="0"/>
    <p:restoredTop sz="94660"/>
  </p:normalViewPr>
  <p:slideViewPr>
    <p:cSldViewPr snapToObjects="1">
      <p:cViewPr>
        <p:scale>
          <a:sx n="95" d="100"/>
          <a:sy n="95" d="100"/>
        </p:scale>
        <p:origin x="-768" y="-17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interSettings" Target="printerSettings/printerSettings1.bin"/><Relationship Id="rId4" Type="http://schemas.openxmlformats.org/officeDocument/2006/relationships/slide" Target="slides/slide3.xml"/><Relationship Id="rId10" Type="http://schemas.openxmlformats.org/officeDocument/2006/relationships/viewProps" Target="viewProps.xml"/><Relationship Id="rId5" Type="http://schemas.openxmlformats.org/officeDocument/2006/relationships/slide" Target="slides/slide4.xml"/><Relationship Id="rId7" Type="http://schemas.openxmlformats.org/officeDocument/2006/relationships/notesMaster" Target="notesMasters/notesMaster1.xml"/><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9" Type="http://schemas.openxmlformats.org/officeDocument/2006/relationships/presProps" Target="presProps.xml"/><Relationship Id="rId3" Type="http://schemas.openxmlformats.org/officeDocument/2006/relationships/slide" Target="slides/slide2.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4E66FB-4315-9F44-8565-ACF064A278CA}" type="datetimeFigureOut">
              <a:rPr lang="en-US" smtClean="0"/>
              <a:pPr/>
              <a:t>7/12/11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C83775-FA71-AF44-96E1-80F47525FCC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7CF15E-F0BB-4352-ADF3-A4DE7BDC446B}" type="slidenum">
              <a:rPr lang="en-US"/>
              <a:pPr/>
              <a:t>4</a:t>
            </a:fld>
            <a:endParaRPr lang="en-US"/>
          </a:p>
        </p:txBody>
      </p:sp>
      <p:sp>
        <p:nvSpPr>
          <p:cNvPr id="851970" name="Rectangle 2"/>
          <p:cNvSpPr>
            <a:spLocks noGrp="1" noRot="1" noChangeAspect="1" noChangeArrowheads="1" noTextEdit="1"/>
          </p:cNvSpPr>
          <p:nvPr>
            <p:ph type="sldImg"/>
          </p:nvPr>
        </p:nvSpPr>
        <p:spPr>
          <a:ln/>
        </p:spPr>
      </p:sp>
      <p:sp>
        <p:nvSpPr>
          <p:cNvPr id="851971" name="Rectangle 3"/>
          <p:cNvSpPr>
            <a:spLocks noGrp="1" noChangeArrowheads="1"/>
          </p:cNvSpPr>
          <p:nvPr>
            <p:ph type="body" idx="1"/>
          </p:nvPr>
        </p:nvSpPr>
        <p:spPr/>
        <p:txBody>
          <a:bodyPr/>
          <a:lstStyle/>
          <a:p>
            <a:r>
              <a:rPr lang="en-US" dirty="0" smtClean="0"/>
              <a:t>Theodor </a:t>
            </a:r>
            <a:r>
              <a:rPr lang="en-US" dirty="0" err="1" smtClean="0"/>
              <a:t>Wulf</a:t>
            </a:r>
            <a:r>
              <a:rPr lang="en-US" dirty="0" smtClean="0"/>
              <a:t> was a </a:t>
            </a:r>
            <a:r>
              <a:rPr lang="en-US" dirty="0" err="1" smtClean="0"/>
              <a:t>jezuit</a:t>
            </a:r>
            <a:r>
              <a:rPr lang="en-US" baseline="0" dirty="0" smtClean="0"/>
              <a:t> monk and </a:t>
            </a:r>
            <a:r>
              <a:rPr lang="en-US" dirty="0" smtClean="0"/>
              <a:t>studied physics</a:t>
            </a:r>
            <a:r>
              <a:rPr lang="en-US" baseline="0" dirty="0" smtClean="0"/>
              <a:t> under </a:t>
            </a:r>
            <a:r>
              <a:rPr lang="en-US" baseline="0" dirty="0" err="1" smtClean="0"/>
              <a:t>prof</a:t>
            </a:r>
            <a:r>
              <a:rPr lang="en-US" baseline="0" dirty="0" smtClean="0"/>
              <a:t> Walter </a:t>
            </a:r>
            <a:r>
              <a:rPr lang="en-US" baseline="0" dirty="0" err="1" smtClean="0"/>
              <a:t>ernst</a:t>
            </a:r>
            <a:r>
              <a:rPr lang="en-US" baseline="0" dirty="0" smtClean="0"/>
              <a:t> in Gottingen. Moved to </a:t>
            </a:r>
            <a:r>
              <a:rPr lang="en-US" baseline="0" dirty="0" err="1" smtClean="0"/>
              <a:t>Valkenburg</a:t>
            </a:r>
            <a:r>
              <a:rPr lang="en-US" baseline="0" dirty="0" smtClean="0"/>
              <a:t> to become teacher. He built a sensitive electroscope with which he could detect </a:t>
            </a:r>
            <a:r>
              <a:rPr lang="en-US" baseline="0" dirty="0" err="1" smtClean="0"/>
              <a:t>ionising</a:t>
            </a:r>
            <a:r>
              <a:rPr lang="en-US" baseline="0" dirty="0" smtClean="0"/>
              <a:t> particles. He thought it was natural radiation from the earth. First he went into the caves to see more, but he observed less. Then, trying to increase distance with the earth, he climbed the </a:t>
            </a:r>
            <a:r>
              <a:rPr lang="en-US" baseline="0" dirty="0" err="1" smtClean="0"/>
              <a:t>Eiffeltower</a:t>
            </a:r>
            <a:r>
              <a:rPr lang="en-US" baseline="0" dirty="0" smtClean="0"/>
              <a:t> hoping to see less. But he saw more…..  </a:t>
            </a:r>
            <a:r>
              <a:rPr lang="en-US" baseline="0" dirty="0" err="1" smtClean="0"/>
              <a:t>Cosmics</a:t>
            </a:r>
            <a:r>
              <a:rPr lang="en-US" baseline="0" dirty="0" smtClean="0"/>
              <a:t>.</a:t>
            </a:r>
            <a:endParaRPr lang="en-US" dirty="0" smtClean="0"/>
          </a:p>
          <a:p>
            <a:r>
              <a:rPr lang="en-US" dirty="0" smtClean="0"/>
              <a:t>Hess did his experiment after seeing the results</a:t>
            </a:r>
            <a:r>
              <a:rPr lang="en-US" baseline="0" dirty="0" smtClean="0"/>
              <a:t> of </a:t>
            </a:r>
            <a:r>
              <a:rPr lang="en-US" baseline="0" dirty="0" err="1" smtClean="0"/>
              <a:t>Wulf</a:t>
            </a:r>
            <a:r>
              <a:rPr lang="en-US" baseline="0" dirty="0" smtClean="0"/>
              <a:t>.</a:t>
            </a:r>
          </a:p>
          <a:p>
            <a:r>
              <a:rPr lang="en-US" baseline="0" dirty="0" smtClean="0"/>
              <a:t>So the </a:t>
            </a:r>
            <a:r>
              <a:rPr lang="en-US" baseline="0" dirty="0" err="1" smtClean="0"/>
              <a:t>muons</a:t>
            </a:r>
            <a:r>
              <a:rPr lang="en-US" baseline="0" dirty="0" smtClean="0"/>
              <a:t> were discovered *here*!</a:t>
            </a:r>
            <a:endParaRPr lang="en-US" dirty="0" smtClean="0"/>
          </a:p>
          <a:p>
            <a:r>
              <a:rPr lang="en-US" dirty="0" err="1" smtClean="0"/>
              <a:t>Cosmische</a:t>
            </a:r>
            <a:r>
              <a:rPr lang="en-US" dirty="0" smtClean="0"/>
              <a:t> </a:t>
            </a:r>
            <a:r>
              <a:rPr lang="en-US" dirty="0" err="1"/>
              <a:t>straling</a:t>
            </a:r>
            <a:r>
              <a:rPr lang="en-US" dirty="0"/>
              <a:t> </a:t>
            </a:r>
            <a:r>
              <a:rPr lang="en-US" dirty="0" err="1"/>
              <a:t>werd</a:t>
            </a:r>
            <a:r>
              <a:rPr lang="en-US" dirty="0"/>
              <a:t> in 1909 </a:t>
            </a:r>
            <a:r>
              <a:rPr lang="en-US" dirty="0" err="1" smtClean="0"/>
              <a:t>gezien</a:t>
            </a:r>
            <a:r>
              <a:rPr lang="en-US" dirty="0" smtClean="0"/>
              <a:t> </a:t>
            </a:r>
            <a:r>
              <a:rPr lang="en-US" dirty="0"/>
              <a:t>door Theodor </a:t>
            </a:r>
            <a:r>
              <a:rPr lang="en-US" dirty="0" err="1"/>
              <a:t>Wulf</a:t>
            </a:r>
            <a:r>
              <a:rPr lang="en-US" dirty="0"/>
              <a:t>, </a:t>
            </a:r>
            <a:r>
              <a:rPr lang="en-US" dirty="0" err="1"/>
              <a:t>een</a:t>
            </a:r>
            <a:r>
              <a:rPr lang="en-US" dirty="0"/>
              <a:t> </a:t>
            </a:r>
            <a:r>
              <a:rPr lang="en-US" dirty="0" err="1"/>
              <a:t>nederlandse</a:t>
            </a:r>
            <a:r>
              <a:rPr lang="en-US" dirty="0"/>
              <a:t> </a:t>
            </a:r>
            <a:r>
              <a:rPr lang="en-US" dirty="0" err="1"/>
              <a:t>priester</a:t>
            </a:r>
            <a:r>
              <a:rPr lang="en-US" dirty="0"/>
              <a:t> die </a:t>
            </a:r>
            <a:r>
              <a:rPr lang="en-US" dirty="0" err="1"/>
              <a:t>dacht</a:t>
            </a:r>
            <a:r>
              <a:rPr lang="en-US" dirty="0"/>
              <a:t> </a:t>
            </a:r>
            <a:r>
              <a:rPr lang="en-US" dirty="0" err="1"/>
              <a:t>natuurlijke</a:t>
            </a:r>
            <a:r>
              <a:rPr lang="en-US" dirty="0"/>
              <a:t> </a:t>
            </a:r>
            <a:r>
              <a:rPr lang="en-US" dirty="0" err="1"/>
              <a:t>straling</a:t>
            </a:r>
            <a:r>
              <a:rPr lang="en-US" dirty="0"/>
              <a:t> </a:t>
            </a:r>
            <a:r>
              <a:rPr lang="en-US" dirty="0" err="1"/>
              <a:t>te</a:t>
            </a:r>
            <a:r>
              <a:rPr lang="en-US" dirty="0"/>
              <a:t> </a:t>
            </a:r>
            <a:r>
              <a:rPr lang="en-US" dirty="0" err="1"/>
              <a:t>zien</a:t>
            </a:r>
            <a:r>
              <a:rPr lang="en-US" dirty="0"/>
              <a:t> </a:t>
            </a:r>
            <a:r>
              <a:rPr lang="en-US" dirty="0" err="1"/>
              <a:t>vanuit</a:t>
            </a:r>
            <a:r>
              <a:rPr lang="en-US" dirty="0"/>
              <a:t> de </a:t>
            </a:r>
            <a:r>
              <a:rPr lang="en-US" dirty="0" err="1" smtClean="0"/>
              <a:t>aarde</a:t>
            </a:r>
            <a:r>
              <a:rPr lang="en-US" dirty="0" smtClean="0"/>
              <a:t>: </a:t>
            </a:r>
            <a:r>
              <a:rPr lang="en-US" dirty="0" err="1" smtClean="0"/>
              <a:t>ioniserende</a:t>
            </a:r>
            <a:r>
              <a:rPr lang="en-US" dirty="0" smtClean="0"/>
              <a:t> </a:t>
            </a:r>
            <a:r>
              <a:rPr lang="en-US" dirty="0" err="1" smtClean="0"/>
              <a:t>straling</a:t>
            </a:r>
            <a:r>
              <a:rPr lang="en-US" dirty="0" smtClean="0"/>
              <a:t> die</a:t>
            </a:r>
            <a:r>
              <a:rPr lang="en-US" baseline="0" dirty="0" smtClean="0"/>
              <a:t> </a:t>
            </a:r>
            <a:r>
              <a:rPr lang="en-US" baseline="0" dirty="0" err="1" smtClean="0"/>
              <a:t>een</a:t>
            </a:r>
            <a:r>
              <a:rPr lang="en-US" baseline="0" dirty="0" smtClean="0"/>
              <a:t> </a:t>
            </a:r>
            <a:r>
              <a:rPr lang="en-US" baseline="0" dirty="0" err="1" smtClean="0"/>
              <a:t>electroscoop</a:t>
            </a:r>
            <a:r>
              <a:rPr lang="en-US" baseline="0" dirty="0" smtClean="0"/>
              <a:t> </a:t>
            </a:r>
            <a:r>
              <a:rPr lang="en-US" baseline="0" dirty="0" err="1" smtClean="0"/>
              <a:t>ontlaadde</a:t>
            </a:r>
            <a:r>
              <a:rPr lang="en-US" dirty="0" smtClean="0"/>
              <a:t>. </a:t>
            </a:r>
            <a:r>
              <a:rPr lang="en-US" dirty="0"/>
              <a:t>Om </a:t>
            </a:r>
            <a:r>
              <a:rPr lang="en-US" dirty="0" err="1"/>
              <a:t>dit</a:t>
            </a:r>
            <a:r>
              <a:rPr lang="en-US" dirty="0"/>
              <a:t> </a:t>
            </a:r>
            <a:r>
              <a:rPr lang="en-US" dirty="0" err="1"/>
              <a:t>te</a:t>
            </a:r>
            <a:r>
              <a:rPr lang="en-US" dirty="0"/>
              <a:t> </a:t>
            </a:r>
            <a:r>
              <a:rPr lang="en-US" dirty="0" err="1"/>
              <a:t>verifieren</a:t>
            </a:r>
            <a:r>
              <a:rPr lang="en-US" dirty="0"/>
              <a:t> </a:t>
            </a:r>
            <a:r>
              <a:rPr lang="en-US" dirty="0" err="1"/>
              <a:t>beklom</a:t>
            </a:r>
            <a:r>
              <a:rPr lang="en-US" dirty="0"/>
              <a:t> </a:t>
            </a:r>
            <a:r>
              <a:rPr lang="en-US" dirty="0" err="1"/>
              <a:t>hij</a:t>
            </a:r>
            <a:r>
              <a:rPr lang="en-US" dirty="0"/>
              <a:t> de </a:t>
            </a:r>
            <a:r>
              <a:rPr lang="en-US" dirty="0" err="1"/>
              <a:t>eiffeltoren</a:t>
            </a:r>
            <a:r>
              <a:rPr lang="en-US" dirty="0"/>
              <a:t> en </a:t>
            </a:r>
            <a:r>
              <a:rPr lang="en-US" dirty="0" err="1"/>
              <a:t>zag</a:t>
            </a:r>
            <a:r>
              <a:rPr lang="en-US" dirty="0"/>
              <a:t> tot </a:t>
            </a:r>
            <a:r>
              <a:rPr lang="en-US" dirty="0" err="1"/>
              <a:t>zijn</a:t>
            </a:r>
            <a:r>
              <a:rPr lang="en-US" dirty="0"/>
              <a:t> </a:t>
            </a:r>
            <a:r>
              <a:rPr lang="en-US" dirty="0" err="1"/>
              <a:t>verbazing</a:t>
            </a:r>
            <a:r>
              <a:rPr lang="en-US" dirty="0"/>
              <a:t> </a:t>
            </a:r>
            <a:r>
              <a:rPr lang="en-US" dirty="0" err="1"/>
              <a:t>dat</a:t>
            </a:r>
            <a:r>
              <a:rPr lang="en-US" dirty="0"/>
              <a:t> de </a:t>
            </a:r>
            <a:r>
              <a:rPr lang="en-US" dirty="0" err="1"/>
              <a:t>stralingsachtergrond</a:t>
            </a:r>
            <a:r>
              <a:rPr lang="en-US" dirty="0"/>
              <a:t> </a:t>
            </a:r>
            <a:r>
              <a:rPr lang="en-US" dirty="0" err="1" smtClean="0"/>
              <a:t>niet</a:t>
            </a:r>
            <a:r>
              <a:rPr lang="en-US" dirty="0" smtClean="0"/>
              <a:t> </a:t>
            </a:r>
            <a:r>
              <a:rPr lang="en-US" dirty="0" err="1" smtClean="0"/>
              <a:t>afnam</a:t>
            </a:r>
            <a:r>
              <a:rPr lang="en-US" dirty="0" smtClean="0"/>
              <a:t>. Victor Franz Hess </a:t>
            </a:r>
            <a:r>
              <a:rPr lang="en-US" dirty="0" err="1" smtClean="0"/>
              <a:t>toonde</a:t>
            </a:r>
            <a:r>
              <a:rPr lang="en-US" dirty="0" smtClean="0"/>
              <a:t> </a:t>
            </a:r>
            <a:r>
              <a:rPr lang="en-US" dirty="0" err="1" smtClean="0"/>
              <a:t>daarna</a:t>
            </a:r>
            <a:r>
              <a:rPr lang="en-US" dirty="0" smtClean="0"/>
              <a:t> </a:t>
            </a:r>
            <a:r>
              <a:rPr lang="en-US" dirty="0" err="1" smtClean="0"/>
              <a:t>aan</a:t>
            </a:r>
            <a:r>
              <a:rPr lang="en-US" baseline="0" dirty="0" smtClean="0"/>
              <a:t> met </a:t>
            </a:r>
            <a:r>
              <a:rPr lang="en-US" baseline="0" dirty="0" err="1" smtClean="0"/>
              <a:t>een</a:t>
            </a:r>
            <a:r>
              <a:rPr lang="en-US" baseline="0" dirty="0" smtClean="0"/>
              <a:t> </a:t>
            </a:r>
            <a:r>
              <a:rPr lang="en-US" baseline="0" dirty="0" err="1" smtClean="0"/>
              <a:t>ballonexperiment</a:t>
            </a:r>
            <a:r>
              <a:rPr lang="en-US" baseline="0" dirty="0" smtClean="0"/>
              <a:t> op 5 km </a:t>
            </a:r>
            <a:r>
              <a:rPr lang="en-US" baseline="0" dirty="0" err="1" smtClean="0"/>
              <a:t>hoogte</a:t>
            </a:r>
            <a:r>
              <a:rPr lang="en-US" baseline="0" dirty="0" smtClean="0"/>
              <a:t> </a:t>
            </a:r>
            <a:r>
              <a:rPr lang="en-US" baseline="0" dirty="0" err="1" smtClean="0"/>
              <a:t>dat</a:t>
            </a:r>
            <a:r>
              <a:rPr lang="en-US" baseline="0" dirty="0" smtClean="0"/>
              <a:t> het </a:t>
            </a:r>
            <a:r>
              <a:rPr lang="en-US" baseline="0" dirty="0" err="1" smtClean="0"/>
              <a:t>straling</a:t>
            </a:r>
            <a:r>
              <a:rPr lang="en-US" baseline="0" dirty="0" smtClean="0"/>
              <a:t>  </a:t>
            </a:r>
            <a:r>
              <a:rPr lang="en-US" baseline="0" dirty="0" err="1" smtClean="0"/>
              <a:t>uit</a:t>
            </a:r>
            <a:r>
              <a:rPr lang="en-US" baseline="0" dirty="0" smtClean="0"/>
              <a:t> de cosmos </a:t>
            </a:r>
            <a:r>
              <a:rPr lang="en-US" baseline="0" dirty="0" err="1" smtClean="0"/>
              <a:t>betreft</a:t>
            </a:r>
            <a:r>
              <a:rPr lang="en-US" baseline="0" dirty="0" smtClean="0"/>
              <a:t>. </a:t>
            </a:r>
            <a:r>
              <a:rPr lang="en-US" dirty="0" err="1" smtClean="0"/>
              <a:t>Dit</a:t>
            </a:r>
            <a:r>
              <a:rPr lang="en-US" dirty="0" smtClean="0"/>
              <a:t> </a:t>
            </a:r>
            <a:r>
              <a:rPr lang="en-US" dirty="0"/>
              <a:t>was het </a:t>
            </a:r>
            <a:r>
              <a:rPr lang="en-US" dirty="0" err="1"/>
              <a:t>eerste</a:t>
            </a:r>
            <a:r>
              <a:rPr lang="en-US" dirty="0"/>
              <a:t> </a:t>
            </a:r>
            <a:r>
              <a:rPr lang="en-US" dirty="0" err="1"/>
              <a:t>signaal</a:t>
            </a:r>
            <a:r>
              <a:rPr lang="en-US" dirty="0"/>
              <a:t> van </a:t>
            </a:r>
            <a:r>
              <a:rPr lang="en-US" dirty="0" err="1"/>
              <a:t>cosmische</a:t>
            </a:r>
            <a:r>
              <a:rPr lang="en-US" dirty="0"/>
              <a:t> </a:t>
            </a:r>
            <a:r>
              <a:rPr lang="en-US" dirty="0" err="1"/>
              <a:t>straling</a:t>
            </a:r>
            <a:r>
              <a:rPr lang="en-US" dirty="0"/>
              <a:t>. </a:t>
            </a:r>
            <a:r>
              <a:rPr lang="en-US" dirty="0" err="1"/>
              <a:t>Cosmische</a:t>
            </a:r>
            <a:r>
              <a:rPr lang="en-US" dirty="0"/>
              <a:t> </a:t>
            </a:r>
            <a:r>
              <a:rPr lang="en-US" dirty="0" err="1"/>
              <a:t>stralen</a:t>
            </a:r>
            <a:r>
              <a:rPr lang="en-US" dirty="0"/>
              <a:t> </a:t>
            </a:r>
            <a:r>
              <a:rPr lang="en-US" dirty="0" err="1"/>
              <a:t>zijn</a:t>
            </a:r>
            <a:r>
              <a:rPr lang="en-US" dirty="0"/>
              <a:t> </a:t>
            </a:r>
            <a:r>
              <a:rPr lang="en-US" dirty="0" err="1"/>
              <a:t>meestal</a:t>
            </a:r>
            <a:r>
              <a:rPr lang="en-US" dirty="0"/>
              <a:t> </a:t>
            </a:r>
            <a:r>
              <a:rPr lang="en-US" dirty="0" err="1"/>
              <a:t>protonen</a:t>
            </a:r>
            <a:r>
              <a:rPr lang="en-US" dirty="0"/>
              <a:t> (87%) of Helium </a:t>
            </a:r>
            <a:r>
              <a:rPr lang="en-US" dirty="0" err="1"/>
              <a:t>kernen</a:t>
            </a:r>
            <a:r>
              <a:rPr lang="en-US" dirty="0"/>
              <a:t> (12%) die </a:t>
            </a:r>
            <a:r>
              <a:rPr lang="en-US" dirty="0" err="1"/>
              <a:t>ergens</a:t>
            </a:r>
            <a:r>
              <a:rPr lang="en-US" dirty="0"/>
              <a:t> in het </a:t>
            </a:r>
            <a:r>
              <a:rPr lang="en-US" dirty="0" err="1"/>
              <a:t>heelal</a:t>
            </a:r>
            <a:r>
              <a:rPr lang="en-US" dirty="0"/>
              <a:t> </a:t>
            </a:r>
            <a:r>
              <a:rPr lang="en-US" dirty="0" err="1"/>
              <a:t>versneld</a:t>
            </a:r>
            <a:r>
              <a:rPr lang="en-US" dirty="0"/>
              <a:t> </a:t>
            </a:r>
            <a:r>
              <a:rPr lang="en-US" dirty="0" err="1"/>
              <a:t>worden</a:t>
            </a:r>
            <a:r>
              <a:rPr lang="en-US" dirty="0"/>
              <a:t> en </a:t>
            </a:r>
            <a:r>
              <a:rPr lang="en-US" dirty="0" err="1"/>
              <a:t>botsen</a:t>
            </a:r>
            <a:r>
              <a:rPr lang="en-US" dirty="0"/>
              <a:t> met </a:t>
            </a:r>
            <a:r>
              <a:rPr lang="en-US" dirty="0" err="1"/>
              <a:t>atomen</a:t>
            </a:r>
            <a:r>
              <a:rPr lang="en-US" dirty="0"/>
              <a:t> in de </a:t>
            </a:r>
            <a:r>
              <a:rPr lang="en-US" dirty="0" err="1"/>
              <a:t>atmosfeer</a:t>
            </a:r>
            <a:r>
              <a:rPr lang="en-US" dirty="0"/>
              <a:t>, </a:t>
            </a:r>
            <a:r>
              <a:rPr lang="en-US" dirty="0" err="1"/>
              <a:t>zoals</a:t>
            </a:r>
            <a:r>
              <a:rPr lang="en-US" dirty="0"/>
              <a:t> </a:t>
            </a:r>
            <a:r>
              <a:rPr lang="en-US" dirty="0" err="1"/>
              <a:t>hier</a:t>
            </a:r>
            <a:r>
              <a:rPr lang="en-US" dirty="0"/>
              <a:t> is </a:t>
            </a:r>
            <a:r>
              <a:rPr lang="en-US" dirty="0" err="1"/>
              <a:t>weergegeven</a:t>
            </a:r>
            <a:r>
              <a:rPr lang="en-US" dirty="0"/>
              <a:t>. </a:t>
            </a:r>
            <a:r>
              <a:rPr lang="en-US" dirty="0" err="1"/>
              <a:t>Er</a:t>
            </a:r>
            <a:r>
              <a:rPr lang="en-US" dirty="0"/>
              <a:t> </a:t>
            </a:r>
            <a:r>
              <a:rPr lang="en-US" dirty="0" err="1"/>
              <a:t>worden</a:t>
            </a:r>
            <a:r>
              <a:rPr lang="en-US" dirty="0"/>
              <a:t> </a:t>
            </a:r>
            <a:r>
              <a:rPr lang="en-US" dirty="0" err="1"/>
              <a:t>allemaal</a:t>
            </a:r>
            <a:r>
              <a:rPr lang="en-US" dirty="0"/>
              <a:t> </a:t>
            </a:r>
            <a:r>
              <a:rPr lang="en-US" dirty="0" err="1"/>
              <a:t>deeltjes</a:t>
            </a:r>
            <a:r>
              <a:rPr lang="en-US" dirty="0"/>
              <a:t> </a:t>
            </a:r>
            <a:r>
              <a:rPr lang="en-US" dirty="0" err="1"/>
              <a:t>geproduceerd</a:t>
            </a:r>
            <a:r>
              <a:rPr lang="en-US" dirty="0"/>
              <a:t>. De </a:t>
            </a:r>
            <a:r>
              <a:rPr lang="en-US" dirty="0" err="1"/>
              <a:t>meeste</a:t>
            </a:r>
            <a:r>
              <a:rPr lang="en-US" dirty="0"/>
              <a:t> </a:t>
            </a:r>
            <a:r>
              <a:rPr lang="en-US" dirty="0" err="1"/>
              <a:t>bereiken</a:t>
            </a:r>
            <a:r>
              <a:rPr lang="en-US" dirty="0"/>
              <a:t> het </a:t>
            </a:r>
            <a:r>
              <a:rPr lang="en-US" dirty="0" err="1"/>
              <a:t>aardoppervlak</a:t>
            </a:r>
            <a:r>
              <a:rPr lang="en-US" dirty="0"/>
              <a:t> </a:t>
            </a:r>
            <a:r>
              <a:rPr lang="en-US" dirty="0" err="1"/>
              <a:t>niet</a:t>
            </a:r>
            <a:r>
              <a:rPr lang="en-US" dirty="0"/>
              <a:t>, </a:t>
            </a:r>
            <a:r>
              <a:rPr lang="en-US" dirty="0" err="1"/>
              <a:t>echter</a:t>
            </a:r>
            <a:r>
              <a:rPr lang="en-US" dirty="0"/>
              <a:t> </a:t>
            </a:r>
            <a:r>
              <a:rPr lang="en-US" dirty="0" err="1"/>
              <a:t>een</a:t>
            </a:r>
            <a:r>
              <a:rPr lang="en-US" dirty="0"/>
              <a:t> </a:t>
            </a:r>
            <a:r>
              <a:rPr lang="en-US" dirty="0" err="1"/>
              <a:t>deeltje</a:t>
            </a:r>
            <a:r>
              <a:rPr lang="en-US" dirty="0"/>
              <a:t> </a:t>
            </a:r>
            <a:r>
              <a:rPr lang="en-US" dirty="0" err="1"/>
              <a:t>wel</a:t>
            </a:r>
            <a:r>
              <a:rPr lang="en-US" dirty="0"/>
              <a:t>: het </a:t>
            </a:r>
            <a:r>
              <a:rPr lang="en-US" dirty="0" err="1"/>
              <a:t>zogenaamde</a:t>
            </a:r>
            <a:r>
              <a:rPr lang="en-US" dirty="0"/>
              <a:t> </a:t>
            </a:r>
            <a:r>
              <a:rPr lang="en-US" dirty="0" err="1"/>
              <a:t>muon</a:t>
            </a:r>
            <a:r>
              <a:rPr lang="en-US" dirty="0"/>
              <a:t>. </a:t>
            </a:r>
            <a:r>
              <a:rPr lang="en-US" dirty="0" err="1"/>
              <a:t>Een</a:t>
            </a:r>
            <a:r>
              <a:rPr lang="en-US" dirty="0"/>
              <a:t> </a:t>
            </a:r>
            <a:r>
              <a:rPr lang="en-US" dirty="0" err="1"/>
              <a:t>nieuw</a:t>
            </a:r>
            <a:r>
              <a:rPr lang="en-US" dirty="0"/>
              <a:t> </a:t>
            </a:r>
            <a:r>
              <a:rPr lang="en-US" dirty="0" err="1"/>
              <a:t>deeltje</a:t>
            </a:r>
            <a:r>
              <a:rPr lang="en-US" dirty="0"/>
              <a:t> in het </a:t>
            </a:r>
            <a:r>
              <a:rPr lang="en-US" dirty="0" err="1"/>
              <a:t>spel</a:t>
            </a:r>
            <a:r>
              <a:rPr lang="en-US" dirty="0"/>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Click to edit Master subtitle style</a:t>
            </a:r>
            <a:endParaRPr lang="en-US"/>
          </a:p>
        </p:txBody>
      </p:sp>
      <p:sp>
        <p:nvSpPr>
          <p:cNvPr id="4" name="Date Placeholder 3"/>
          <p:cNvSpPr>
            <a:spLocks noGrp="1"/>
          </p:cNvSpPr>
          <p:nvPr>
            <p:ph type="dt" sz="half" idx="10"/>
          </p:nvPr>
        </p:nvSpPr>
        <p:spPr/>
        <p:txBody>
          <a:bodyPr/>
          <a:lstStyle/>
          <a:p>
            <a:fld id="{39C000C1-B969-D74B-95EB-E3618DEE9962}" type="datetimeFigureOut">
              <a:rPr lang="en-US" smtClean="0"/>
              <a:pPr/>
              <a:t>7/12/11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71110-5243-3945-9CE0-91FB939D6D4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10"/>
          </p:nvPr>
        </p:nvSpPr>
        <p:spPr/>
        <p:txBody>
          <a:bodyPr/>
          <a:lstStyle/>
          <a:p>
            <a:fld id="{39C000C1-B969-D74B-95EB-E3618DEE9962}" type="datetimeFigureOut">
              <a:rPr lang="en-US" smtClean="0"/>
              <a:pPr/>
              <a:t>7/12/11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71110-5243-3945-9CE0-91FB939D6D4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10"/>
          </p:nvPr>
        </p:nvSpPr>
        <p:spPr/>
        <p:txBody>
          <a:bodyPr/>
          <a:lstStyle/>
          <a:p>
            <a:fld id="{39C000C1-B969-D74B-95EB-E3618DEE9962}" type="datetimeFigureOut">
              <a:rPr lang="en-US" smtClean="0"/>
              <a:pPr/>
              <a:t>7/12/11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71110-5243-3945-9CE0-91FB939D6D4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idx="1"/>
          </p:nvPr>
        </p:nvSpPr>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10"/>
          </p:nvPr>
        </p:nvSpPr>
        <p:spPr/>
        <p:txBody>
          <a:bodyPr/>
          <a:lstStyle/>
          <a:p>
            <a:fld id="{39C000C1-B969-D74B-95EB-E3618DEE9962}" type="datetimeFigureOut">
              <a:rPr lang="en-US" smtClean="0"/>
              <a:pPr/>
              <a:t>7/12/11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71110-5243-3945-9CE0-91FB939D6D4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Click to edit Master text styles</a:t>
            </a:r>
          </a:p>
        </p:txBody>
      </p:sp>
      <p:sp>
        <p:nvSpPr>
          <p:cNvPr id="4" name="Date Placeholder 3"/>
          <p:cNvSpPr>
            <a:spLocks noGrp="1"/>
          </p:cNvSpPr>
          <p:nvPr>
            <p:ph type="dt" sz="half" idx="10"/>
          </p:nvPr>
        </p:nvSpPr>
        <p:spPr/>
        <p:txBody>
          <a:bodyPr/>
          <a:lstStyle/>
          <a:p>
            <a:fld id="{39C000C1-B969-D74B-95EB-E3618DEE9962}" type="datetimeFigureOut">
              <a:rPr lang="en-US" smtClean="0"/>
              <a:pPr/>
              <a:t>7/12/11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71110-5243-3945-9CE0-91FB939D6D4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Date Placeholder 4"/>
          <p:cNvSpPr>
            <a:spLocks noGrp="1"/>
          </p:cNvSpPr>
          <p:nvPr>
            <p:ph type="dt" sz="half" idx="10"/>
          </p:nvPr>
        </p:nvSpPr>
        <p:spPr/>
        <p:txBody>
          <a:bodyPr/>
          <a:lstStyle/>
          <a:p>
            <a:fld id="{39C000C1-B969-D74B-95EB-E3618DEE9962}" type="datetimeFigureOut">
              <a:rPr lang="en-US" smtClean="0"/>
              <a:pPr/>
              <a:t>7/12/11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D71110-5243-3945-9CE0-91FB939D6D4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7" name="Date Placeholder 6"/>
          <p:cNvSpPr>
            <a:spLocks noGrp="1"/>
          </p:cNvSpPr>
          <p:nvPr>
            <p:ph type="dt" sz="half" idx="10"/>
          </p:nvPr>
        </p:nvSpPr>
        <p:spPr/>
        <p:txBody>
          <a:bodyPr/>
          <a:lstStyle/>
          <a:p>
            <a:fld id="{39C000C1-B969-D74B-95EB-E3618DEE9962}" type="datetimeFigureOut">
              <a:rPr lang="en-US" smtClean="0"/>
              <a:pPr/>
              <a:t>7/12/11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D71110-5243-3945-9CE0-91FB939D6D4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Date Placeholder 2"/>
          <p:cNvSpPr>
            <a:spLocks noGrp="1"/>
          </p:cNvSpPr>
          <p:nvPr>
            <p:ph type="dt" sz="half" idx="10"/>
          </p:nvPr>
        </p:nvSpPr>
        <p:spPr/>
        <p:txBody>
          <a:bodyPr/>
          <a:lstStyle/>
          <a:p>
            <a:fld id="{39C000C1-B969-D74B-95EB-E3618DEE9962}" type="datetimeFigureOut">
              <a:rPr lang="en-US" smtClean="0"/>
              <a:pPr/>
              <a:t>7/12/11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D71110-5243-3945-9CE0-91FB939D6D4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C000C1-B969-D74B-95EB-E3618DEE9962}" type="datetimeFigureOut">
              <a:rPr lang="en-US" smtClean="0"/>
              <a:pPr/>
              <a:t>7/12/11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D71110-5243-3945-9CE0-91FB939D6D4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
        <p:nvSpPr>
          <p:cNvPr id="5" name="Date Placeholder 4"/>
          <p:cNvSpPr>
            <a:spLocks noGrp="1"/>
          </p:cNvSpPr>
          <p:nvPr>
            <p:ph type="dt" sz="half" idx="10"/>
          </p:nvPr>
        </p:nvSpPr>
        <p:spPr/>
        <p:txBody>
          <a:bodyPr/>
          <a:lstStyle/>
          <a:p>
            <a:fld id="{39C000C1-B969-D74B-95EB-E3618DEE9962}" type="datetimeFigureOut">
              <a:rPr lang="en-US" smtClean="0"/>
              <a:pPr/>
              <a:t>7/12/11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D71110-5243-3945-9CE0-91FB939D6D4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
        <p:nvSpPr>
          <p:cNvPr id="5" name="Date Placeholder 4"/>
          <p:cNvSpPr>
            <a:spLocks noGrp="1"/>
          </p:cNvSpPr>
          <p:nvPr>
            <p:ph type="dt" sz="half" idx="10"/>
          </p:nvPr>
        </p:nvSpPr>
        <p:spPr/>
        <p:txBody>
          <a:bodyPr/>
          <a:lstStyle/>
          <a:p>
            <a:fld id="{39C000C1-B969-D74B-95EB-E3618DEE9962}" type="datetimeFigureOut">
              <a:rPr lang="en-US" smtClean="0"/>
              <a:pPr/>
              <a:t>7/12/11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D71110-5243-3945-9CE0-91FB939D6D4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685800"/>
          </a:xfrm>
          <a:prstGeom prst="rect">
            <a:avLst/>
          </a:prstGeom>
          <a:solidFill>
            <a:srgbClr val="800000"/>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C000C1-B969-D74B-95EB-E3618DEE9962}" type="datetimeFigureOut">
              <a:rPr lang="en-US" smtClean="0"/>
              <a:pPr/>
              <a:t>7/12/11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D71110-5243-3945-9CE0-91FB939D6D4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rgbClr val="FFFCCE"/>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 Id="rId5"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image" Target="../media/image8.jpeg"/><Relationship Id="rId7" Type="http://schemas.openxmlformats.org/officeDocument/2006/relationships/image" Target="../media/image11.jpeg"/><Relationship Id="rId11"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0.jpeg"/><Relationship Id="rId8" Type="http://schemas.openxmlformats.org/officeDocument/2006/relationships/image" Target="../media/image12.jpeg"/><Relationship Id="rId13" Type="http://schemas.openxmlformats.org/officeDocument/2006/relationships/image" Target="../media/image17.jpeg"/><Relationship Id="rId10" Type="http://schemas.openxmlformats.org/officeDocument/2006/relationships/image" Target="../media/image14.png"/><Relationship Id="rId5" Type="http://schemas.openxmlformats.org/officeDocument/2006/relationships/image" Target="../media/image9.jpeg"/><Relationship Id="rId12" Type="http://schemas.openxmlformats.org/officeDocument/2006/relationships/image" Target="../media/image16.jpeg"/><Relationship Id="rId2" Type="http://schemas.openxmlformats.org/officeDocument/2006/relationships/image" Target="../media/image6.jpeg"/><Relationship Id="rId9" Type="http://schemas.openxmlformats.org/officeDocument/2006/relationships/image" Target="../media/image13.jpeg"/><Relationship Id="rId3" Type="http://schemas.openxmlformats.org/officeDocument/2006/relationships/image" Target="../media/image7.jpeg"/></Relationships>
</file>

<file path=ppt/slides/_rels/slide4.xml.rels><?xml version="1.0" encoding="UTF-8" standalone="yes"?>
<Relationships xmlns="http://schemas.openxmlformats.org/package/2006/relationships"><Relationship Id="rId6" Type="http://schemas.openxmlformats.org/officeDocument/2006/relationships/image" Target="../media/image21.jpeg"/><Relationship Id="rId4" Type="http://schemas.openxmlformats.org/officeDocument/2006/relationships/image" Target="../media/image19.jpeg"/><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8.jpeg"/><Relationship Id="rId5"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Cavernes.jpg"/>
          <p:cNvPicPr>
            <a:picLocks noChangeAspect="1"/>
          </p:cNvPicPr>
          <p:nvPr/>
        </p:nvPicPr>
        <p:blipFill>
          <a:blip r:embed="rId2"/>
          <a:stretch>
            <a:fillRect/>
          </a:stretch>
        </p:blipFill>
        <p:spPr>
          <a:xfrm>
            <a:off x="4724400" y="0"/>
            <a:ext cx="4824724" cy="3200400"/>
          </a:xfrm>
          <a:prstGeom prst="rect">
            <a:avLst/>
          </a:prstGeom>
        </p:spPr>
      </p:pic>
      <p:pic>
        <p:nvPicPr>
          <p:cNvPr id="8" name="Picture 7" descr="Geulzicht.jpg"/>
          <p:cNvPicPr>
            <a:picLocks noChangeAspect="1"/>
          </p:cNvPicPr>
          <p:nvPr/>
        </p:nvPicPr>
        <p:blipFill>
          <a:blip r:embed="rId3"/>
          <a:stretch>
            <a:fillRect/>
          </a:stretch>
        </p:blipFill>
        <p:spPr>
          <a:xfrm>
            <a:off x="4332514" y="3200400"/>
            <a:ext cx="5116286" cy="3657600"/>
          </a:xfrm>
          <a:prstGeom prst="rect">
            <a:avLst/>
          </a:prstGeom>
        </p:spPr>
      </p:pic>
      <p:pic>
        <p:nvPicPr>
          <p:cNvPr id="9" name="Picture 8" descr="Geuldal.jpg"/>
          <p:cNvPicPr>
            <a:picLocks noChangeAspect="1"/>
          </p:cNvPicPr>
          <p:nvPr/>
        </p:nvPicPr>
        <p:blipFill>
          <a:blip r:embed="rId4"/>
          <a:stretch>
            <a:fillRect/>
          </a:stretch>
        </p:blipFill>
        <p:spPr>
          <a:xfrm>
            <a:off x="-76200" y="3200400"/>
            <a:ext cx="4876800" cy="3657600"/>
          </a:xfrm>
          <a:prstGeom prst="rect">
            <a:avLst/>
          </a:prstGeom>
        </p:spPr>
      </p:pic>
      <p:pic>
        <p:nvPicPr>
          <p:cNvPr id="10" name="Picture 9" descr="VueDesMontagnes.jpg"/>
          <p:cNvPicPr>
            <a:picLocks noChangeAspect="1"/>
          </p:cNvPicPr>
          <p:nvPr/>
        </p:nvPicPr>
        <p:blipFill>
          <a:blip r:embed="rId5"/>
          <a:stretch>
            <a:fillRect/>
          </a:stretch>
        </p:blipFill>
        <p:spPr>
          <a:xfrm>
            <a:off x="0" y="0"/>
            <a:ext cx="4800600" cy="3200400"/>
          </a:xfrm>
          <a:prstGeom prst="rect">
            <a:avLst/>
          </a:prstGeom>
        </p:spPr>
      </p:pic>
      <p:sp>
        <p:nvSpPr>
          <p:cNvPr id="12" name="Title 11"/>
          <p:cNvSpPr>
            <a:spLocks noGrp="1"/>
          </p:cNvSpPr>
          <p:nvPr>
            <p:ph type="ctrTitle"/>
          </p:nvPr>
        </p:nvSpPr>
        <p:spPr>
          <a:xfrm>
            <a:off x="685800" y="2416175"/>
            <a:ext cx="7772400" cy="1470025"/>
          </a:xfrm>
          <a:noFill/>
        </p:spPr>
        <p:txBody>
          <a:bodyPr/>
          <a:lstStyle/>
          <a:p>
            <a:r>
              <a:rPr lang="en-US" dirty="0" smtClean="0"/>
              <a:t>Welcome to </a:t>
            </a:r>
            <a:br>
              <a:rPr lang="en-US" dirty="0" smtClean="0"/>
            </a:br>
            <a:r>
              <a:rPr lang="en-US" dirty="0" smtClean="0"/>
              <a:t>het </a:t>
            </a:r>
            <a:r>
              <a:rPr lang="en-US" dirty="0" err="1" smtClean="0"/>
              <a:t>Geuldal</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are we?</a:t>
            </a:r>
            <a:endParaRPr lang="en-US" dirty="0"/>
          </a:p>
        </p:txBody>
      </p:sp>
      <p:pic>
        <p:nvPicPr>
          <p:cNvPr id="5" name="Picture 4" descr="Nederland.gif"/>
          <p:cNvPicPr>
            <a:picLocks noChangeAspect="1"/>
          </p:cNvPicPr>
          <p:nvPr/>
        </p:nvPicPr>
        <p:blipFill>
          <a:blip r:embed="rId2"/>
          <a:stretch>
            <a:fillRect/>
          </a:stretch>
        </p:blipFill>
        <p:spPr>
          <a:xfrm>
            <a:off x="1905000" y="914400"/>
            <a:ext cx="5257800" cy="5555742"/>
          </a:xfrm>
          <a:prstGeom prst="rect">
            <a:avLst/>
          </a:prstGeom>
        </p:spPr>
      </p:pic>
      <p:sp>
        <p:nvSpPr>
          <p:cNvPr id="6" name="Oval 5"/>
          <p:cNvSpPr/>
          <p:nvPr/>
        </p:nvSpPr>
        <p:spPr>
          <a:xfrm flipH="1">
            <a:off x="4876797" y="3962400"/>
            <a:ext cx="45719"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3962400" y="3261360"/>
            <a:ext cx="91440" cy="9144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nut 8"/>
          <p:cNvSpPr/>
          <p:nvPr/>
        </p:nvSpPr>
        <p:spPr>
          <a:xfrm>
            <a:off x="4648200" y="5638800"/>
            <a:ext cx="871856" cy="913246"/>
          </a:xfrm>
          <a:prstGeom prst="donut">
            <a:avLst>
              <a:gd name="adj" fmla="val 8425"/>
            </a:avLst>
          </a:prstGeom>
          <a:solidFill>
            <a:srgbClr val="FF0000"/>
          </a:solidFill>
          <a:ln/>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5029200" y="6080760"/>
            <a:ext cx="91440" cy="9144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4" name="Picture 3" descr="Zuid-Limburg.jpg"/>
          <p:cNvPicPr>
            <a:picLocks noChangeAspect="1"/>
          </p:cNvPicPr>
          <p:nvPr/>
        </p:nvPicPr>
        <p:blipFill>
          <a:blip r:embed="rId2"/>
          <a:stretch>
            <a:fillRect/>
          </a:stretch>
        </p:blipFill>
        <p:spPr>
          <a:xfrm>
            <a:off x="349876" y="76200"/>
            <a:ext cx="8336924" cy="6650805"/>
          </a:xfrm>
          <a:prstGeom prst="rect">
            <a:avLst/>
          </a:prstGeom>
        </p:spPr>
      </p:pic>
      <p:pic>
        <p:nvPicPr>
          <p:cNvPr id="5" name="Picture 4" descr="Merk"/>
          <p:cNvPicPr>
            <a:picLocks noChangeAspect="1"/>
          </p:cNvPicPr>
          <p:nvPr/>
        </p:nvPicPr>
        <p:blipFill>
          <a:blip r:embed="rId3"/>
          <a:stretch>
            <a:fillRect/>
          </a:stretch>
        </p:blipFill>
        <p:spPr>
          <a:xfrm>
            <a:off x="460817" y="3048000"/>
            <a:ext cx="1215583" cy="1352550"/>
          </a:xfrm>
          <a:prstGeom prst="rect">
            <a:avLst/>
          </a:prstGeom>
        </p:spPr>
      </p:pic>
      <p:pic>
        <p:nvPicPr>
          <p:cNvPr id="6" name="Picture 5" descr="Laenen.jpg"/>
          <p:cNvPicPr>
            <a:picLocks noChangeAspect="1"/>
          </p:cNvPicPr>
          <p:nvPr/>
        </p:nvPicPr>
        <p:blipFill>
          <a:blip r:embed="rId4"/>
          <a:stretch>
            <a:fillRect/>
          </a:stretch>
        </p:blipFill>
        <p:spPr>
          <a:xfrm>
            <a:off x="711200" y="3810000"/>
            <a:ext cx="1117600" cy="1117600"/>
          </a:xfrm>
          <a:prstGeom prst="rect">
            <a:avLst/>
          </a:prstGeom>
        </p:spPr>
      </p:pic>
      <p:pic>
        <p:nvPicPr>
          <p:cNvPr id="7" name="Picture 6" descr="Snellings.jpg"/>
          <p:cNvPicPr>
            <a:picLocks noChangeAspect="1"/>
          </p:cNvPicPr>
          <p:nvPr/>
        </p:nvPicPr>
        <p:blipFill>
          <a:blip r:embed="rId5"/>
          <a:stretch>
            <a:fillRect/>
          </a:stretch>
        </p:blipFill>
        <p:spPr>
          <a:xfrm>
            <a:off x="3429000" y="1905000"/>
            <a:ext cx="927279" cy="1236372"/>
          </a:xfrm>
          <a:prstGeom prst="rect">
            <a:avLst/>
          </a:prstGeom>
        </p:spPr>
      </p:pic>
      <p:pic>
        <p:nvPicPr>
          <p:cNvPr id="8" name="Picture 7" descr="RobTimmermans.jpg"/>
          <p:cNvPicPr>
            <a:picLocks noChangeAspect="1"/>
          </p:cNvPicPr>
          <p:nvPr/>
        </p:nvPicPr>
        <p:blipFill>
          <a:blip r:embed="rId6"/>
          <a:stretch>
            <a:fillRect/>
          </a:stretch>
        </p:blipFill>
        <p:spPr>
          <a:xfrm>
            <a:off x="2985954" y="91930"/>
            <a:ext cx="886092" cy="1187740"/>
          </a:xfrm>
          <a:prstGeom prst="rect">
            <a:avLst/>
          </a:prstGeom>
        </p:spPr>
      </p:pic>
      <p:pic>
        <p:nvPicPr>
          <p:cNvPr id="9" name="Picture 8" descr="JoVanDenBrand.jpg"/>
          <p:cNvPicPr>
            <a:picLocks noChangeAspect="1"/>
          </p:cNvPicPr>
          <p:nvPr/>
        </p:nvPicPr>
        <p:blipFill>
          <a:blip r:embed="rId7"/>
          <a:stretch>
            <a:fillRect/>
          </a:stretch>
        </p:blipFill>
        <p:spPr>
          <a:xfrm>
            <a:off x="5105400" y="1595147"/>
            <a:ext cx="976381" cy="1309978"/>
          </a:xfrm>
          <a:prstGeom prst="rect">
            <a:avLst/>
          </a:prstGeom>
        </p:spPr>
      </p:pic>
      <p:pic>
        <p:nvPicPr>
          <p:cNvPr id="10" name="Picture 9" descr="GerVanMiddelkoop.jpg"/>
          <p:cNvPicPr>
            <a:picLocks noChangeAspect="1"/>
          </p:cNvPicPr>
          <p:nvPr/>
        </p:nvPicPr>
        <p:blipFill>
          <a:blip r:embed="rId8"/>
          <a:stretch>
            <a:fillRect/>
          </a:stretch>
        </p:blipFill>
        <p:spPr>
          <a:xfrm>
            <a:off x="6248400" y="2165350"/>
            <a:ext cx="1060671" cy="1416050"/>
          </a:xfrm>
          <a:prstGeom prst="rect">
            <a:avLst/>
          </a:prstGeom>
        </p:spPr>
      </p:pic>
      <p:pic>
        <p:nvPicPr>
          <p:cNvPr id="11" name="Picture 10" descr="josengelen.jpg"/>
          <p:cNvPicPr>
            <a:picLocks noChangeAspect="1"/>
          </p:cNvPicPr>
          <p:nvPr/>
        </p:nvPicPr>
        <p:blipFill>
          <a:blip r:embed="rId9"/>
          <a:stretch>
            <a:fillRect/>
          </a:stretch>
        </p:blipFill>
        <p:spPr>
          <a:xfrm>
            <a:off x="127000" y="651335"/>
            <a:ext cx="1438459" cy="872665"/>
          </a:xfrm>
          <a:prstGeom prst="rect">
            <a:avLst/>
          </a:prstGeom>
        </p:spPr>
      </p:pic>
      <p:pic>
        <p:nvPicPr>
          <p:cNvPr id="12" name="Picture 11" descr="pietmulders.png"/>
          <p:cNvPicPr>
            <a:picLocks noChangeAspect="1"/>
          </p:cNvPicPr>
          <p:nvPr/>
        </p:nvPicPr>
        <p:blipFill>
          <a:blip r:embed="rId10"/>
          <a:stretch>
            <a:fillRect/>
          </a:stretch>
        </p:blipFill>
        <p:spPr>
          <a:xfrm>
            <a:off x="7451559" y="533401"/>
            <a:ext cx="1159041" cy="1295399"/>
          </a:xfrm>
          <a:prstGeom prst="rect">
            <a:avLst/>
          </a:prstGeom>
        </p:spPr>
      </p:pic>
      <p:sp>
        <p:nvSpPr>
          <p:cNvPr id="13" name="Up Arrow 12"/>
          <p:cNvSpPr/>
          <p:nvPr/>
        </p:nvSpPr>
        <p:spPr>
          <a:xfrm>
            <a:off x="685800" y="228600"/>
            <a:ext cx="484632" cy="4572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Up Arrow 13"/>
          <p:cNvSpPr/>
          <p:nvPr/>
        </p:nvSpPr>
        <p:spPr>
          <a:xfrm>
            <a:off x="7821168" y="228600"/>
            <a:ext cx="484632" cy="4572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Bais.jpg"/>
          <p:cNvPicPr>
            <a:picLocks noChangeAspect="1"/>
          </p:cNvPicPr>
          <p:nvPr/>
        </p:nvPicPr>
        <p:blipFill>
          <a:blip r:embed="rId11"/>
          <a:stretch>
            <a:fillRect/>
          </a:stretch>
        </p:blipFill>
        <p:spPr>
          <a:xfrm>
            <a:off x="7213858" y="3352800"/>
            <a:ext cx="1015742" cy="1282700"/>
          </a:xfrm>
          <a:prstGeom prst="rect">
            <a:avLst/>
          </a:prstGeom>
        </p:spPr>
      </p:pic>
      <p:pic>
        <p:nvPicPr>
          <p:cNvPr id="16" name="Picture 15" descr="WimUbachs.jpg"/>
          <p:cNvPicPr>
            <a:picLocks noChangeAspect="1"/>
          </p:cNvPicPr>
          <p:nvPr/>
        </p:nvPicPr>
        <p:blipFill>
          <a:blip r:embed="rId12"/>
          <a:stretch>
            <a:fillRect/>
          </a:stretch>
        </p:blipFill>
        <p:spPr>
          <a:xfrm>
            <a:off x="4859694" y="2905125"/>
            <a:ext cx="1083906" cy="1310314"/>
          </a:xfrm>
          <a:prstGeom prst="rect">
            <a:avLst/>
          </a:prstGeom>
        </p:spPr>
      </p:pic>
      <p:pic>
        <p:nvPicPr>
          <p:cNvPr id="17" name="Picture 16" descr="j.timmermans.jpg"/>
          <p:cNvPicPr>
            <a:picLocks noChangeAspect="1"/>
          </p:cNvPicPr>
          <p:nvPr/>
        </p:nvPicPr>
        <p:blipFill>
          <a:blip r:embed="rId13"/>
          <a:stretch>
            <a:fillRect/>
          </a:stretch>
        </p:blipFill>
        <p:spPr>
          <a:xfrm>
            <a:off x="1981200" y="2438400"/>
            <a:ext cx="1028700" cy="1371600"/>
          </a:xfrm>
          <a:prstGeom prst="rect">
            <a:avLst/>
          </a:prstGeom>
        </p:spPr>
      </p:pic>
      <p:sp>
        <p:nvSpPr>
          <p:cNvPr id="18" name="Multiply 17"/>
          <p:cNvSpPr/>
          <p:nvPr/>
        </p:nvSpPr>
        <p:spPr>
          <a:xfrm>
            <a:off x="2895600" y="3200400"/>
            <a:ext cx="304800" cy="460375"/>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0.70"/>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strVal val="#ppt_w*0.70"/>
                                          </p:val>
                                        </p:tav>
                                        <p:tav tm="100000">
                                          <p:val>
                                            <p:strVal val="#ppt_w"/>
                                          </p:val>
                                        </p:tav>
                                      </p:tavLst>
                                    </p:anim>
                                    <p:anim calcmode="lin" valueType="num">
                                      <p:cBhvr>
                                        <p:cTn id="36" dur="1000" fill="hold"/>
                                        <p:tgtEl>
                                          <p:spTgt spid="9"/>
                                        </p:tgtEl>
                                        <p:attrNameLst>
                                          <p:attrName>ppt_h</p:attrName>
                                        </p:attrNameLst>
                                      </p:cBhvr>
                                      <p:tavLst>
                                        <p:tav tm="0">
                                          <p:val>
                                            <p:strVal val="#ppt_h"/>
                                          </p:val>
                                        </p:tav>
                                        <p:tav tm="100000">
                                          <p:val>
                                            <p:strVal val="#ppt_h"/>
                                          </p:val>
                                        </p:tav>
                                      </p:tavLst>
                                    </p:anim>
                                    <p:animEffect transition="in" filter="fade">
                                      <p:cBhvr>
                                        <p:cTn id="37" dur="1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strVal val="#ppt_w*0.70"/>
                                          </p:val>
                                        </p:tav>
                                        <p:tav tm="100000">
                                          <p:val>
                                            <p:strVal val="#ppt_w"/>
                                          </p:val>
                                        </p:tav>
                                      </p:tavLst>
                                    </p:anim>
                                    <p:anim calcmode="lin" valueType="num">
                                      <p:cBhvr>
                                        <p:cTn id="43" dur="1000" fill="hold"/>
                                        <p:tgtEl>
                                          <p:spTgt spid="16"/>
                                        </p:tgtEl>
                                        <p:attrNameLst>
                                          <p:attrName>ppt_h</p:attrName>
                                        </p:attrNameLst>
                                      </p:cBhvr>
                                      <p:tavLst>
                                        <p:tav tm="0">
                                          <p:val>
                                            <p:strVal val="#ppt_h"/>
                                          </p:val>
                                        </p:tav>
                                        <p:tav tm="100000">
                                          <p:val>
                                            <p:strVal val="#ppt_h"/>
                                          </p:val>
                                        </p:tav>
                                      </p:tavLst>
                                    </p:anim>
                                    <p:animEffect transition="in" filter="fade">
                                      <p:cBhvr>
                                        <p:cTn id="44" dur="10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strVal val="#ppt_w*0.70"/>
                                          </p:val>
                                        </p:tav>
                                        <p:tav tm="100000">
                                          <p:val>
                                            <p:strVal val="#ppt_w"/>
                                          </p:val>
                                        </p:tav>
                                      </p:tavLst>
                                    </p:anim>
                                    <p:anim calcmode="lin" valueType="num">
                                      <p:cBhvr>
                                        <p:cTn id="50" dur="1000" fill="hold"/>
                                        <p:tgtEl>
                                          <p:spTgt spid="10"/>
                                        </p:tgtEl>
                                        <p:attrNameLst>
                                          <p:attrName>ppt_h</p:attrName>
                                        </p:attrNameLst>
                                      </p:cBhvr>
                                      <p:tavLst>
                                        <p:tav tm="0">
                                          <p:val>
                                            <p:strVal val="#ppt_h"/>
                                          </p:val>
                                        </p:tav>
                                        <p:tav tm="100000">
                                          <p:val>
                                            <p:strVal val="#ppt_h"/>
                                          </p:val>
                                        </p:tav>
                                      </p:tavLst>
                                    </p:anim>
                                    <p:animEffect transition="in" filter="fade">
                                      <p:cBhvr>
                                        <p:cTn id="51" dur="10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1000" fill="hold"/>
                                        <p:tgtEl>
                                          <p:spTgt spid="15"/>
                                        </p:tgtEl>
                                        <p:attrNameLst>
                                          <p:attrName>ppt_w</p:attrName>
                                        </p:attrNameLst>
                                      </p:cBhvr>
                                      <p:tavLst>
                                        <p:tav tm="0">
                                          <p:val>
                                            <p:strVal val="#ppt_w*0.70"/>
                                          </p:val>
                                        </p:tav>
                                        <p:tav tm="100000">
                                          <p:val>
                                            <p:strVal val="#ppt_w"/>
                                          </p:val>
                                        </p:tav>
                                      </p:tavLst>
                                    </p:anim>
                                    <p:anim calcmode="lin" valueType="num">
                                      <p:cBhvr>
                                        <p:cTn id="57" dur="1000" fill="hold"/>
                                        <p:tgtEl>
                                          <p:spTgt spid="15"/>
                                        </p:tgtEl>
                                        <p:attrNameLst>
                                          <p:attrName>ppt_h</p:attrName>
                                        </p:attrNameLst>
                                      </p:cBhvr>
                                      <p:tavLst>
                                        <p:tav tm="0">
                                          <p:val>
                                            <p:strVal val="#ppt_h"/>
                                          </p:val>
                                        </p:tav>
                                        <p:tav tm="100000">
                                          <p:val>
                                            <p:strVal val="#ppt_h"/>
                                          </p:val>
                                        </p:tav>
                                      </p:tavLst>
                                    </p:anim>
                                    <p:animEffect transition="in" filter="fade">
                                      <p:cBhvr>
                                        <p:cTn id="58" dur="10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1000" fill="hold"/>
                                        <p:tgtEl>
                                          <p:spTgt spid="8"/>
                                        </p:tgtEl>
                                        <p:attrNameLst>
                                          <p:attrName>ppt_w</p:attrName>
                                        </p:attrNameLst>
                                      </p:cBhvr>
                                      <p:tavLst>
                                        <p:tav tm="0">
                                          <p:val>
                                            <p:strVal val="#ppt_w*0.70"/>
                                          </p:val>
                                        </p:tav>
                                        <p:tav tm="100000">
                                          <p:val>
                                            <p:strVal val="#ppt_w"/>
                                          </p:val>
                                        </p:tav>
                                      </p:tavLst>
                                    </p:anim>
                                    <p:anim calcmode="lin" valueType="num">
                                      <p:cBhvr>
                                        <p:cTn id="64" dur="1000" fill="hold"/>
                                        <p:tgtEl>
                                          <p:spTgt spid="8"/>
                                        </p:tgtEl>
                                        <p:attrNameLst>
                                          <p:attrName>ppt_h</p:attrName>
                                        </p:attrNameLst>
                                      </p:cBhvr>
                                      <p:tavLst>
                                        <p:tav tm="0">
                                          <p:val>
                                            <p:strVal val="#ppt_h"/>
                                          </p:val>
                                        </p:tav>
                                        <p:tav tm="100000">
                                          <p:val>
                                            <p:strVal val="#ppt_h"/>
                                          </p:val>
                                        </p:tav>
                                      </p:tavLst>
                                    </p:anim>
                                    <p:animEffect transition="in" filter="fade">
                                      <p:cBhvr>
                                        <p:cTn id="65" dur="1000"/>
                                        <p:tgtEl>
                                          <p:spTgt spid="8"/>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nodeType="clickEffect">
                                  <p:stCondLst>
                                    <p:cond delay="0"/>
                                  </p:stCondLst>
                                  <p:childTnLst>
                                    <p:set>
                                      <p:cBhvr>
                                        <p:cTn id="69" dur="1" fill="hold">
                                          <p:stCondLst>
                                            <p:cond delay="0"/>
                                          </p:stCondLst>
                                        </p:cTn>
                                        <p:tgtEl>
                                          <p:spTgt spid="11"/>
                                        </p:tgtEl>
                                        <p:attrNameLst>
                                          <p:attrName>style.visibility</p:attrName>
                                        </p:attrNameLst>
                                      </p:cBhvr>
                                      <p:to>
                                        <p:strVal val="visible"/>
                                      </p:to>
                                    </p:set>
                                    <p:anim calcmode="lin" valueType="num">
                                      <p:cBhvr>
                                        <p:cTn id="70" dur="1000" fill="hold"/>
                                        <p:tgtEl>
                                          <p:spTgt spid="11"/>
                                        </p:tgtEl>
                                        <p:attrNameLst>
                                          <p:attrName>ppt_w</p:attrName>
                                        </p:attrNameLst>
                                      </p:cBhvr>
                                      <p:tavLst>
                                        <p:tav tm="0">
                                          <p:val>
                                            <p:strVal val="#ppt_w*0.70"/>
                                          </p:val>
                                        </p:tav>
                                        <p:tav tm="100000">
                                          <p:val>
                                            <p:strVal val="#ppt_w"/>
                                          </p:val>
                                        </p:tav>
                                      </p:tavLst>
                                    </p:anim>
                                    <p:anim calcmode="lin" valueType="num">
                                      <p:cBhvr>
                                        <p:cTn id="71" dur="1000" fill="hold"/>
                                        <p:tgtEl>
                                          <p:spTgt spid="11"/>
                                        </p:tgtEl>
                                        <p:attrNameLst>
                                          <p:attrName>ppt_h</p:attrName>
                                        </p:attrNameLst>
                                      </p:cBhvr>
                                      <p:tavLst>
                                        <p:tav tm="0">
                                          <p:val>
                                            <p:strVal val="#ppt_h"/>
                                          </p:val>
                                        </p:tav>
                                        <p:tav tm="100000">
                                          <p:val>
                                            <p:strVal val="#ppt_h"/>
                                          </p:val>
                                        </p:tav>
                                      </p:tavLst>
                                    </p:anim>
                                    <p:animEffect transition="in" filter="fade">
                                      <p:cBhvr>
                                        <p:cTn id="72" dur="1000"/>
                                        <p:tgtEl>
                                          <p:spTgt spid="11"/>
                                        </p:tgtEl>
                                      </p:cBhvr>
                                    </p:animEffect>
                                  </p:childTnLst>
                                </p:cTn>
                              </p:par>
                            </p:childTnLst>
                          </p:cTn>
                        </p:par>
                        <p:par>
                          <p:cTn id="73" fill="hold">
                            <p:stCondLst>
                              <p:cond delay="1000"/>
                            </p:stCondLst>
                            <p:childTnLst>
                              <p:par>
                                <p:cTn id="74" presetID="1" presetClass="entr" presetSubtype="0"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55" presetClass="entr" presetSubtype="0" fill="hold" nodeType="click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p:cTn id="80" dur="1000" fill="hold"/>
                                        <p:tgtEl>
                                          <p:spTgt spid="12"/>
                                        </p:tgtEl>
                                        <p:attrNameLst>
                                          <p:attrName>ppt_w</p:attrName>
                                        </p:attrNameLst>
                                      </p:cBhvr>
                                      <p:tavLst>
                                        <p:tav tm="0">
                                          <p:val>
                                            <p:strVal val="#ppt_w*0.70"/>
                                          </p:val>
                                        </p:tav>
                                        <p:tav tm="100000">
                                          <p:val>
                                            <p:strVal val="#ppt_w"/>
                                          </p:val>
                                        </p:tav>
                                      </p:tavLst>
                                    </p:anim>
                                    <p:anim calcmode="lin" valueType="num">
                                      <p:cBhvr>
                                        <p:cTn id="81" dur="1000" fill="hold"/>
                                        <p:tgtEl>
                                          <p:spTgt spid="12"/>
                                        </p:tgtEl>
                                        <p:attrNameLst>
                                          <p:attrName>ppt_h</p:attrName>
                                        </p:attrNameLst>
                                      </p:cBhvr>
                                      <p:tavLst>
                                        <p:tav tm="0">
                                          <p:val>
                                            <p:strVal val="#ppt_h"/>
                                          </p:val>
                                        </p:tav>
                                        <p:tav tm="100000">
                                          <p:val>
                                            <p:strVal val="#ppt_h"/>
                                          </p:val>
                                        </p:tav>
                                      </p:tavLst>
                                    </p:anim>
                                    <p:animEffect transition="in" filter="fade">
                                      <p:cBhvr>
                                        <p:cTn id="82" dur="1000"/>
                                        <p:tgtEl>
                                          <p:spTgt spid="12"/>
                                        </p:tgtEl>
                                      </p:cBhvr>
                                    </p:animEffect>
                                  </p:childTnLst>
                                </p:cTn>
                              </p:par>
                              <p:par>
                                <p:cTn id="83" presetID="1" presetClass="entr" presetSubtype="0" fill="hold" grpId="0" nodeType="withEffect">
                                  <p:stCondLst>
                                    <p:cond delay="0"/>
                                  </p:stCondLst>
                                  <p:childTnLst>
                                    <p:set>
                                      <p:cBhvr>
                                        <p:cTn id="8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a:t>21 cctober, 2006</a:t>
            </a:r>
          </a:p>
        </p:txBody>
      </p:sp>
      <p:sp>
        <p:nvSpPr>
          <p:cNvPr id="5" name="Footer Placeholder 3"/>
          <p:cNvSpPr>
            <a:spLocks noGrp="1"/>
          </p:cNvSpPr>
          <p:nvPr>
            <p:ph type="ftr" sz="quarter" idx="11"/>
          </p:nvPr>
        </p:nvSpPr>
        <p:spPr/>
        <p:txBody>
          <a:bodyPr/>
          <a:lstStyle/>
          <a:p>
            <a:r>
              <a:rPr lang="en-US"/>
              <a:t>Waar is de Anti-materie heen?</a:t>
            </a:r>
          </a:p>
        </p:txBody>
      </p:sp>
      <p:pic>
        <p:nvPicPr>
          <p:cNvPr id="850946" name="Picture 2" descr="showers_sm"/>
          <p:cNvPicPr>
            <a:picLocks noChangeAspect="1" noChangeArrowheads="1"/>
          </p:cNvPicPr>
          <p:nvPr/>
        </p:nvPicPr>
        <p:blipFill>
          <a:blip r:embed="rId3"/>
          <a:srcRect/>
          <a:stretch>
            <a:fillRect/>
          </a:stretch>
        </p:blipFill>
        <p:spPr bwMode="auto">
          <a:xfrm>
            <a:off x="0" y="0"/>
            <a:ext cx="9144000" cy="6813550"/>
          </a:xfrm>
          <a:prstGeom prst="rect">
            <a:avLst/>
          </a:prstGeom>
          <a:noFill/>
        </p:spPr>
      </p:pic>
      <p:sp>
        <p:nvSpPr>
          <p:cNvPr id="850947" name="Rectangle 3"/>
          <p:cNvSpPr>
            <a:spLocks noGrp="1" noChangeArrowheads="1"/>
          </p:cNvSpPr>
          <p:nvPr>
            <p:ph type="title"/>
          </p:nvPr>
        </p:nvSpPr>
        <p:spPr/>
        <p:txBody>
          <a:bodyPr>
            <a:normAutofit fontScale="90000"/>
          </a:bodyPr>
          <a:lstStyle/>
          <a:p>
            <a:r>
              <a:rPr lang="en-US" dirty="0" err="1" smtClean="0"/>
              <a:t>Geuldal</a:t>
            </a:r>
            <a:r>
              <a:rPr lang="en-US" dirty="0" smtClean="0"/>
              <a:t> &amp; Cosmic Radiation </a:t>
            </a:r>
            <a:endParaRPr lang="en-US" dirty="0"/>
          </a:p>
        </p:txBody>
      </p:sp>
      <p:pic>
        <p:nvPicPr>
          <p:cNvPr id="8" name="Picture 6" descr="eiffelturm"/>
          <p:cNvPicPr>
            <a:picLocks noChangeAspect="1" noChangeArrowheads="1"/>
          </p:cNvPicPr>
          <p:nvPr/>
        </p:nvPicPr>
        <p:blipFill>
          <a:blip r:embed="rId4"/>
          <a:srcRect/>
          <a:stretch>
            <a:fillRect/>
          </a:stretch>
        </p:blipFill>
        <p:spPr bwMode="auto">
          <a:xfrm>
            <a:off x="7086600" y="3994150"/>
            <a:ext cx="1525588" cy="2635250"/>
          </a:xfrm>
          <a:prstGeom prst="rect">
            <a:avLst/>
          </a:prstGeom>
          <a:noFill/>
        </p:spPr>
      </p:pic>
      <p:pic>
        <p:nvPicPr>
          <p:cNvPr id="9" name="Picture 8"/>
          <p:cNvPicPr>
            <a:picLocks noChangeAspect="1"/>
          </p:cNvPicPr>
          <p:nvPr/>
        </p:nvPicPr>
        <p:blipFill>
          <a:blip r:embed="rId5"/>
          <a:stretch>
            <a:fillRect/>
          </a:stretch>
        </p:blipFill>
        <p:spPr>
          <a:xfrm>
            <a:off x="76200" y="4034836"/>
            <a:ext cx="2003073" cy="2670764"/>
          </a:xfrm>
          <a:prstGeom prst="rect">
            <a:avLst/>
          </a:prstGeom>
        </p:spPr>
      </p:pic>
      <p:sp>
        <p:nvSpPr>
          <p:cNvPr id="10" name="TextBox 9"/>
          <p:cNvSpPr txBox="1"/>
          <p:nvPr/>
        </p:nvSpPr>
        <p:spPr>
          <a:xfrm>
            <a:off x="152400" y="3581400"/>
            <a:ext cx="1755070" cy="369332"/>
          </a:xfrm>
          <a:prstGeom prst="rect">
            <a:avLst/>
          </a:prstGeom>
          <a:noFill/>
        </p:spPr>
        <p:txBody>
          <a:bodyPr wrap="none" rtlCol="0">
            <a:spAutoFit/>
          </a:bodyPr>
          <a:lstStyle/>
          <a:p>
            <a:r>
              <a:rPr lang="en-US" sz="1800" dirty="0" smtClean="0">
                <a:solidFill>
                  <a:srgbClr val="FFFCCE"/>
                </a:solidFill>
              </a:rPr>
              <a:t>1912 Victor Hess</a:t>
            </a:r>
            <a:endParaRPr lang="en-US" sz="1800" dirty="0">
              <a:solidFill>
                <a:srgbClr val="FFFCCE"/>
              </a:solidFill>
            </a:endParaRPr>
          </a:p>
        </p:txBody>
      </p:sp>
      <p:sp>
        <p:nvSpPr>
          <p:cNvPr id="11" name="TextBox 10"/>
          <p:cNvSpPr txBox="1"/>
          <p:nvPr/>
        </p:nvSpPr>
        <p:spPr>
          <a:xfrm>
            <a:off x="6705600" y="3593068"/>
            <a:ext cx="2005677" cy="369332"/>
          </a:xfrm>
          <a:prstGeom prst="rect">
            <a:avLst/>
          </a:prstGeom>
          <a:noFill/>
        </p:spPr>
        <p:txBody>
          <a:bodyPr wrap="none" rtlCol="0">
            <a:spAutoFit/>
          </a:bodyPr>
          <a:lstStyle/>
          <a:p>
            <a:r>
              <a:rPr lang="en-US" sz="1800" dirty="0" smtClean="0">
                <a:solidFill>
                  <a:srgbClr val="FFFCCE"/>
                </a:solidFill>
              </a:rPr>
              <a:t>1909 Theodor </a:t>
            </a:r>
            <a:r>
              <a:rPr lang="en-US" sz="1800" dirty="0" err="1" smtClean="0">
                <a:solidFill>
                  <a:srgbClr val="FFFCCE"/>
                </a:solidFill>
              </a:rPr>
              <a:t>Wulf</a:t>
            </a:r>
            <a:endParaRPr lang="en-US" sz="1800" dirty="0">
              <a:solidFill>
                <a:srgbClr val="FFFCCE"/>
              </a:solidFill>
            </a:endParaRPr>
          </a:p>
        </p:txBody>
      </p:sp>
      <p:pic>
        <p:nvPicPr>
          <p:cNvPr id="12" name="Picture 11" descr="TheodorWulf.jpg"/>
          <p:cNvPicPr>
            <a:picLocks noChangeAspect="1"/>
          </p:cNvPicPr>
          <p:nvPr/>
        </p:nvPicPr>
        <p:blipFill>
          <a:blip r:embed="rId6"/>
          <a:stretch>
            <a:fillRect/>
          </a:stretch>
        </p:blipFill>
        <p:spPr>
          <a:xfrm>
            <a:off x="7008812" y="4153470"/>
            <a:ext cx="1754188" cy="232353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Workshop</a:t>
            </a:r>
            <a:endParaRPr lang="en-US" dirty="0"/>
          </a:p>
        </p:txBody>
      </p:sp>
      <p:sp>
        <p:nvSpPr>
          <p:cNvPr id="3" name="Content Placeholder 2"/>
          <p:cNvSpPr>
            <a:spLocks noGrp="1"/>
          </p:cNvSpPr>
          <p:nvPr>
            <p:ph idx="1"/>
          </p:nvPr>
        </p:nvSpPr>
        <p:spPr>
          <a:xfrm>
            <a:off x="457200" y="838200"/>
            <a:ext cx="8229600" cy="1676400"/>
          </a:xfrm>
          <a:solidFill>
            <a:srgbClr val="FFFCCE"/>
          </a:solidFill>
          <a:ln>
            <a:solidFill>
              <a:schemeClr val="tx1"/>
            </a:solidFill>
          </a:ln>
        </p:spPr>
        <p:txBody>
          <a:bodyPr>
            <a:normAutofit fontScale="70000" lnSpcReduction="20000"/>
          </a:bodyPr>
          <a:lstStyle/>
          <a:p>
            <a:r>
              <a:rPr lang="en-US" dirty="0" smtClean="0">
                <a:solidFill>
                  <a:srgbClr val="0000FF"/>
                </a:solidFill>
              </a:rPr>
              <a:t>Questions often asked:</a:t>
            </a:r>
          </a:p>
          <a:p>
            <a:pPr lvl="1"/>
            <a:r>
              <a:rPr lang="en-US" dirty="0" smtClean="0"/>
              <a:t>What are the activities in our group?</a:t>
            </a:r>
          </a:p>
          <a:p>
            <a:pPr lvl="1"/>
            <a:r>
              <a:rPr lang="en-US" dirty="0" smtClean="0"/>
              <a:t>Who are the people working on them?</a:t>
            </a:r>
          </a:p>
          <a:p>
            <a:pPr lvl="1"/>
            <a:r>
              <a:rPr lang="en-US" dirty="0" smtClean="0"/>
              <a:t>How can be improve information exchange?</a:t>
            </a:r>
          </a:p>
          <a:p>
            <a:pPr lvl="1"/>
            <a:r>
              <a:rPr lang="en-US" dirty="0" smtClean="0"/>
              <a:t>How can we make analysis efforts more efficient/focused?</a:t>
            </a:r>
            <a:endParaRPr lang="en-US" dirty="0"/>
          </a:p>
        </p:txBody>
      </p:sp>
      <p:sp>
        <p:nvSpPr>
          <p:cNvPr id="5" name="Content Placeholder 2"/>
          <p:cNvSpPr txBox="1">
            <a:spLocks/>
          </p:cNvSpPr>
          <p:nvPr/>
        </p:nvSpPr>
        <p:spPr>
          <a:xfrm>
            <a:off x="457200" y="2743200"/>
            <a:ext cx="8229600" cy="2362200"/>
          </a:xfrm>
          <a:prstGeom prst="rect">
            <a:avLst/>
          </a:prstGeom>
          <a:solidFill>
            <a:srgbClr val="D6FFD3"/>
          </a:solidFill>
          <a:ln>
            <a:solidFill>
              <a:schemeClr val="tx1"/>
            </a:solidFill>
          </a:ln>
        </p:spPr>
        <p:txBody>
          <a:bodyPr vert="horz" lIns="91440" tIns="45720" rIns="91440" bIns="45720" rtlCol="0">
            <a:normAutofit fontScale="700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rgbClr val="0000FF"/>
                </a:solidFill>
                <a:effectLst/>
                <a:uLnTx/>
                <a:uFillTx/>
                <a:latin typeface="+mn-lt"/>
                <a:ea typeface="+mn-ea"/>
                <a:cs typeface="+mn-cs"/>
              </a:rPr>
              <a:t>Previous Workshop:</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Each person gives short(!) presentation about activities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Group discussion on analysis priorities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dirty="0" smtClean="0">
                <a:solidFill>
                  <a:srgbClr val="0000FF"/>
                </a:solidFill>
              </a:rPr>
              <a:t>Outcome (in a nutshell)</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Not too many analyses; look for coherent approach and share analysis techniques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There</a:t>
            </a:r>
            <a:r>
              <a:rPr kumimoji="0" lang="en-US" sz="2800" b="0" i="0" u="none" strike="noStrike" kern="1200" cap="none" spc="0" normalizeH="0" noProof="0" dirty="0" smtClean="0">
                <a:ln>
                  <a:noFill/>
                </a:ln>
                <a:solidFill>
                  <a:schemeClr val="tx1"/>
                </a:solidFill>
                <a:effectLst/>
                <a:uLnTx/>
                <a:uFillTx/>
                <a:latin typeface="+mn-lt"/>
                <a:ea typeface="+mn-ea"/>
                <a:cs typeface="+mn-cs"/>
              </a:rPr>
              <a:t> is an interest in developing a project</a:t>
            </a:r>
            <a:r>
              <a:rPr lang="en-US" sz="2800" dirty="0" smtClean="0"/>
              <a:t> a la CKM-fitter</a:t>
            </a:r>
          </a:p>
          <a:p>
            <a:pPr marL="800100" lvl="1" indent="-342900">
              <a:spcBef>
                <a:spcPct val="20000"/>
              </a:spcBef>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457200" y="5257800"/>
            <a:ext cx="8229600" cy="1295400"/>
          </a:xfrm>
          <a:prstGeom prst="rect">
            <a:avLst/>
          </a:prstGeom>
          <a:solidFill>
            <a:srgbClr val="D4F6FF"/>
          </a:solidFill>
          <a:ln>
            <a:solidFill>
              <a:schemeClr val="tx1"/>
            </a:solidFill>
          </a:ln>
        </p:spPr>
        <p:txBody>
          <a:bodyPr vert="horz" lIns="91440" tIns="45720" rIns="91440" bIns="45720" rtlCol="0">
            <a:normAutofit fontScale="700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dirty="0" smtClean="0">
                <a:solidFill>
                  <a:srgbClr val="0000FF"/>
                </a:solidFill>
              </a:rPr>
              <a:t>This</a:t>
            </a:r>
            <a:r>
              <a:rPr kumimoji="0" lang="en-US" sz="3200" b="0" i="0" u="none" strike="noStrike" kern="1200" cap="none" spc="0" normalizeH="0" baseline="0" noProof="0" dirty="0" smtClean="0">
                <a:ln>
                  <a:noFill/>
                </a:ln>
                <a:solidFill>
                  <a:srgbClr val="0000FF"/>
                </a:solidFill>
                <a:effectLst/>
                <a:uLnTx/>
                <a:uFillTx/>
                <a:latin typeface="+mn-lt"/>
                <a:ea typeface="+mn-ea"/>
                <a:cs typeface="+mn-cs"/>
              </a:rPr>
              <a:t> Workshop:</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Information transfer from past to today based on PhD-theses of group members + a discussion</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US" sz="2800" smtClean="0"/>
              <a:t>Few topical </a:t>
            </a:r>
            <a:r>
              <a:rPr lang="en-US" sz="2800" dirty="0" smtClean="0"/>
              <a:t>presentations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491</TotalTime>
  <Words>398</Words>
  <Application>Microsoft Macintosh PowerPoint</Application>
  <PresentationFormat>On-screen Show (4:3)</PresentationFormat>
  <Paragraphs>27</Paragraphs>
  <Slides>5</Slides>
  <Notes>1</Notes>
  <HiddenSlides>0</HiddenSlides>
  <MMClips>0</MMClips>
  <ScaleCrop>false</ScaleCrop>
  <HeadingPairs>
    <vt:vector size="4" baseType="variant">
      <vt:variant>
        <vt:lpstr>Design Template</vt:lpstr>
      </vt:variant>
      <vt:variant>
        <vt:i4>1</vt:i4>
      </vt:variant>
      <vt:variant>
        <vt:lpstr>Slide Titles</vt:lpstr>
      </vt:variant>
      <vt:variant>
        <vt:i4>5</vt:i4>
      </vt:variant>
    </vt:vector>
  </HeadingPairs>
  <TitlesOfParts>
    <vt:vector size="6" baseType="lpstr">
      <vt:lpstr>Office Theme</vt:lpstr>
      <vt:lpstr>Welcome to  het Geuldal</vt:lpstr>
      <vt:lpstr>Where are we?</vt:lpstr>
      <vt:lpstr>Slide 3</vt:lpstr>
      <vt:lpstr>Geuldal &amp; Cosmic Radiation </vt:lpstr>
      <vt:lpstr>The Workshop</vt:lpstr>
    </vt:vector>
  </TitlesOfParts>
  <Company>Nikhef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Maastricht Mestreech</dc:title>
  <dc:creator>Marcel Merk</dc:creator>
  <cp:lastModifiedBy>Marcel Merk</cp:lastModifiedBy>
  <cp:revision>62</cp:revision>
  <dcterms:created xsi:type="dcterms:W3CDTF">2011-07-12T20:32:51Z</dcterms:created>
  <dcterms:modified xsi:type="dcterms:W3CDTF">2011-07-12T21:13:58Z</dcterms:modified>
</cp:coreProperties>
</file>