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png" ContentType="image/png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8" r:id="rId3"/>
    <p:sldId id="257" r:id="rId4"/>
    <p:sldId id="297" r:id="rId5"/>
    <p:sldId id="260" r:id="rId6"/>
    <p:sldId id="308" r:id="rId7"/>
    <p:sldId id="301" r:id="rId8"/>
    <p:sldId id="296" r:id="rId9"/>
    <p:sldId id="309" r:id="rId10"/>
    <p:sldId id="299" r:id="rId11"/>
    <p:sldId id="287" r:id="rId12"/>
    <p:sldId id="293" r:id="rId13"/>
    <p:sldId id="302" r:id="rId14"/>
    <p:sldId id="284" r:id="rId15"/>
    <p:sldId id="286" r:id="rId16"/>
    <p:sldId id="285" r:id="rId17"/>
    <p:sldId id="310" r:id="rId18"/>
    <p:sldId id="263" r:id="rId19"/>
    <p:sldId id="303" r:id="rId20"/>
    <p:sldId id="307" r:id="rId21"/>
    <p:sldId id="304" r:id="rId22"/>
    <p:sldId id="264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4F6FF"/>
    <a:srgbClr val="D6FFD3"/>
    <a:srgbClr val="FFFC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1244" autoAdjust="0"/>
    <p:restoredTop sz="94660"/>
  </p:normalViewPr>
  <p:slideViewPr>
    <p:cSldViewPr snapToObjects="1">
      <p:cViewPr>
        <p:scale>
          <a:sx n="95" d="100"/>
          <a:sy n="95" d="100"/>
        </p:scale>
        <p:origin x="-768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00C1-B969-D74B-95EB-E3618DEE9962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1110-5243-3945-9CE0-91FB939D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00C1-B969-D74B-95EB-E3618DEE9962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1110-5243-3945-9CE0-91FB939D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00C1-B969-D74B-95EB-E3618DEE9962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1110-5243-3945-9CE0-91FB939D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00C1-B969-D74B-95EB-E3618DEE9962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1110-5243-3945-9CE0-91FB939D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00C1-B969-D74B-95EB-E3618DEE9962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1110-5243-3945-9CE0-91FB939D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00C1-B969-D74B-95EB-E3618DEE9962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1110-5243-3945-9CE0-91FB939D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00C1-B969-D74B-95EB-E3618DEE9962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1110-5243-3945-9CE0-91FB939D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00C1-B969-D74B-95EB-E3618DEE9962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1110-5243-3945-9CE0-91FB939D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00C1-B969-D74B-95EB-E3618DEE9962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1110-5243-3945-9CE0-91FB939D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00C1-B969-D74B-95EB-E3618DEE9962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1110-5243-3945-9CE0-91FB939D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00C1-B969-D74B-95EB-E3618DEE9962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1110-5243-3945-9CE0-91FB939D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000C1-B969-D74B-95EB-E3618DEE9962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71110-5243-3945-9CE0-91FB939D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CC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5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3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5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7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Relationship Id="rId3" Type="http://schemas.openxmlformats.org/officeDocument/2006/relationships/image" Target="../media/image20.jpeg"/><Relationship Id="rId6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3429000"/>
            <a:ext cx="4800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Maastricht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Mestreech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5029200"/>
            <a:ext cx="5181600" cy="91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Impression of history and language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Mestreechter</a:t>
            </a:r>
            <a:r>
              <a:rPr lang="en-US" dirty="0" smtClean="0"/>
              <a:t> </a:t>
            </a:r>
            <a:r>
              <a:rPr lang="en-US" dirty="0" err="1" smtClean="0"/>
              <a:t>taol</a:t>
            </a:r>
            <a:r>
              <a:rPr lang="en-US" dirty="0" smtClean="0"/>
              <a:t>, doe </a:t>
            </a:r>
            <a:r>
              <a:rPr lang="en-US" dirty="0" err="1" smtClean="0"/>
              <a:t>zeute</a:t>
            </a:r>
            <a:r>
              <a:rPr lang="en-US" dirty="0" smtClean="0"/>
              <a:t> </a:t>
            </a:r>
            <a:r>
              <a:rPr lang="en-US" dirty="0" err="1" smtClean="0"/>
              <a:t>spraok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3" descr="Maastricht_wap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2153920" cy="3048000"/>
          </a:xfrm>
          <a:prstGeom prst="rect">
            <a:avLst/>
          </a:prstGeom>
        </p:spPr>
      </p:pic>
      <p:pic>
        <p:nvPicPr>
          <p:cNvPr id="5" name="Picture 4" descr="vrijthof_historis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37159"/>
            <a:ext cx="4352355" cy="2834641"/>
          </a:xfrm>
          <a:prstGeom prst="rect">
            <a:avLst/>
          </a:prstGeom>
        </p:spPr>
      </p:pic>
      <p:pic>
        <p:nvPicPr>
          <p:cNvPr id="6" name="Picture 5" descr="maasbrugk_historis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37160"/>
            <a:ext cx="4247388" cy="2777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battles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64770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1400 under Burgundy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1477 Habsburg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1500 under Spanish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1632 Maastricht fights at the side of the Spanish against the Dutch</a:t>
            </a:r>
          </a:p>
          <a:p>
            <a:pPr lvl="1"/>
            <a:r>
              <a:rPr lang="en-US" dirty="0" smtClean="0"/>
              <a:t>First taken by the </a:t>
            </a:r>
            <a:r>
              <a:rPr lang="en-US" dirty="0" err="1" smtClean="0"/>
              <a:t>dutch</a:t>
            </a:r>
            <a:endParaRPr lang="en-US" dirty="0" smtClean="0"/>
          </a:p>
          <a:p>
            <a:pPr lvl="1"/>
            <a:r>
              <a:rPr lang="en-US" dirty="0" smtClean="0"/>
              <a:t>Later the </a:t>
            </a:r>
            <a:r>
              <a:rPr lang="en-US" dirty="0" err="1" smtClean="0"/>
              <a:t>spanish</a:t>
            </a:r>
            <a:r>
              <a:rPr lang="en-US" dirty="0" smtClean="0"/>
              <a:t> recover surrounding cities but Maastricht stays </a:t>
            </a:r>
            <a:r>
              <a:rPr lang="en-US" dirty="0" err="1" smtClean="0"/>
              <a:t>dutch</a:t>
            </a:r>
            <a:r>
              <a:rPr lang="en-US" dirty="0" smtClean="0"/>
              <a:t> enclave in which </a:t>
            </a:r>
            <a:r>
              <a:rPr lang="en-US" dirty="0" err="1" smtClean="0"/>
              <a:t>catholics</a:t>
            </a:r>
            <a:r>
              <a:rPr lang="en-US" dirty="0" smtClean="0"/>
              <a:t> are tolerated.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1673 the </a:t>
            </a:r>
            <a:r>
              <a:rPr lang="en-US" dirty="0" err="1" smtClean="0">
                <a:solidFill>
                  <a:srgbClr val="0000FF"/>
                </a:solidFill>
              </a:rPr>
              <a:t>french</a:t>
            </a:r>
            <a:r>
              <a:rPr lang="en-US" dirty="0" smtClean="0">
                <a:solidFill>
                  <a:srgbClr val="0000FF"/>
                </a:solidFill>
              </a:rPr>
              <a:t> capture </a:t>
            </a:r>
            <a:r>
              <a:rPr lang="en-US" dirty="0" err="1" smtClean="0">
                <a:solidFill>
                  <a:srgbClr val="0000FF"/>
                </a:solidFill>
              </a:rPr>
              <a:t>maastricht</a:t>
            </a:r>
            <a:r>
              <a:rPr lang="en-US" dirty="0" smtClean="0">
                <a:solidFill>
                  <a:srgbClr val="0000FF"/>
                </a:solidFill>
              </a:rPr>
              <a:t> (Louis XIV). </a:t>
            </a:r>
          </a:p>
          <a:p>
            <a:pPr lvl="1"/>
            <a:r>
              <a:rPr lang="en-US" dirty="0" smtClean="0"/>
              <a:t>Musketeer </a:t>
            </a:r>
            <a:r>
              <a:rPr lang="en-US" dirty="0" err="1" smtClean="0"/>
              <a:t>d’Artagnan</a:t>
            </a:r>
            <a:r>
              <a:rPr lang="en-US" dirty="0" smtClean="0"/>
              <a:t> dies outside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1814 Maastricht part of the Netherlands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1830 – 1832 South of NL became part of Belgium (but Maastricht was </a:t>
            </a:r>
            <a:r>
              <a:rPr lang="en-US" dirty="0" err="1" smtClean="0">
                <a:solidFill>
                  <a:srgbClr val="0000FF"/>
                </a:solidFill>
              </a:rPr>
              <a:t>dutch</a:t>
            </a:r>
            <a:r>
              <a:rPr lang="en-US" dirty="0" smtClean="0">
                <a:solidFill>
                  <a:srgbClr val="0000FF"/>
                </a:solidFill>
              </a:rPr>
              <a:t> enclave)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1839 The Netherlands as we know it today</a:t>
            </a:r>
          </a:p>
          <a:p>
            <a:endParaRPr lang="en-US" dirty="0"/>
          </a:p>
        </p:txBody>
      </p:sp>
      <p:pic>
        <p:nvPicPr>
          <p:cNvPr id="4" name="Picture 3" descr="d'artagnan_aldenhof_g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852575"/>
            <a:ext cx="2438400" cy="3862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Industry: Rich and Poor          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6324600" cy="2895600"/>
          </a:xfrm>
          <a:solidFill>
            <a:srgbClr val="FFFCCE"/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Maastricht was the first </a:t>
            </a:r>
            <a:r>
              <a:rPr lang="en-US" dirty="0" err="1" smtClean="0">
                <a:solidFill>
                  <a:srgbClr val="0000FF"/>
                </a:solidFill>
              </a:rPr>
              <a:t>industrialised</a:t>
            </a:r>
            <a:r>
              <a:rPr lang="en-US" dirty="0" smtClean="0">
                <a:solidFill>
                  <a:srgbClr val="0000FF"/>
                </a:solidFill>
              </a:rPr>
              <a:t> city in NL</a:t>
            </a:r>
          </a:p>
          <a:p>
            <a:pPr lvl="1"/>
            <a:r>
              <a:rPr lang="en-US" dirty="0" smtClean="0"/>
              <a:t>Before the industry </a:t>
            </a:r>
            <a:r>
              <a:rPr lang="en-US" dirty="0" err="1" smtClean="0"/>
              <a:t>maastricht</a:t>
            </a:r>
            <a:r>
              <a:rPr lang="en-US" dirty="0" smtClean="0"/>
              <a:t> was very poor</a:t>
            </a:r>
          </a:p>
          <a:p>
            <a:pPr lvl="1"/>
            <a:r>
              <a:rPr lang="en-US" dirty="0" smtClean="0"/>
              <a:t>The industry attracted many people</a:t>
            </a:r>
          </a:p>
          <a:p>
            <a:pPr lvl="2"/>
            <a:r>
              <a:rPr lang="en-US" dirty="0" smtClean="0"/>
              <a:t>1800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18000, 1850</a:t>
            </a:r>
            <a:r>
              <a:rPr lang="en-US" dirty="0" smtClean="0">
                <a:sym typeface="Wingdings"/>
              </a:rPr>
              <a:t>25000, 1900</a:t>
            </a:r>
            <a:r>
              <a:rPr lang="en-US" dirty="0" smtClean="0"/>
              <a:t> 40000</a:t>
            </a:r>
          </a:p>
          <a:p>
            <a:pPr lvl="1"/>
            <a:r>
              <a:rPr lang="en-US" dirty="0" smtClean="0"/>
              <a:t>This lead to slums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Main figure </a:t>
            </a:r>
            <a:r>
              <a:rPr lang="en-US" dirty="0" err="1" smtClean="0">
                <a:solidFill>
                  <a:srgbClr val="0000FF"/>
                </a:solidFill>
              </a:rPr>
              <a:t>Petrus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Regout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dirty="0" err="1" smtClean="0"/>
              <a:t>Glas</a:t>
            </a:r>
            <a:r>
              <a:rPr lang="en-US" dirty="0" smtClean="0"/>
              <a:t> and pottery</a:t>
            </a:r>
          </a:p>
        </p:txBody>
      </p:sp>
      <p:pic>
        <p:nvPicPr>
          <p:cNvPr id="4" name="Picture 3" descr="stokstraa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69900"/>
            <a:ext cx="2159000" cy="2882900"/>
          </a:xfrm>
          <a:prstGeom prst="rect">
            <a:avLst/>
          </a:prstGeom>
        </p:spPr>
      </p:pic>
      <p:pic>
        <p:nvPicPr>
          <p:cNvPr id="5" name="Picture 4" descr="stokstraa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500832"/>
            <a:ext cx="2146300" cy="328096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4084637"/>
            <a:ext cx="5943600" cy="2468563"/>
          </a:xfrm>
          <a:prstGeom prst="rect">
            <a:avLst/>
          </a:prstGeom>
          <a:solidFill>
            <a:srgbClr val="D6FFD3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Bruxelles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Maastrich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became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romanised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(“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frenchified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”) cities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Until 1892 the newspaper was in French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current dialect is a mix of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french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german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dutch</a:t>
            </a:r>
            <a:r>
              <a:rPr lang="en-US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Shopping and “</a:t>
            </a:r>
            <a:r>
              <a:rPr lang="en-US" dirty="0" err="1" smtClean="0"/>
              <a:t>flaneren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8" name="Picture 7" descr="grootestaatmetdinghu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0"/>
            <a:ext cx="4492752" cy="3035808"/>
          </a:xfrm>
          <a:prstGeom prst="rect">
            <a:avLst/>
          </a:prstGeom>
        </p:spPr>
      </p:pic>
      <p:pic>
        <p:nvPicPr>
          <p:cNvPr id="9" name="Picture 8" descr="brugstraat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38200"/>
            <a:ext cx="4492752" cy="2919984"/>
          </a:xfrm>
          <a:prstGeom prst="rect">
            <a:avLst/>
          </a:prstGeom>
        </p:spPr>
      </p:pic>
      <p:pic>
        <p:nvPicPr>
          <p:cNvPr id="10" name="Picture 9" descr="interieurgrandbaz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916680"/>
            <a:ext cx="4492752" cy="2865120"/>
          </a:xfrm>
          <a:prstGeom prst="rect">
            <a:avLst/>
          </a:prstGeom>
        </p:spPr>
      </p:pic>
      <p:pic>
        <p:nvPicPr>
          <p:cNvPr id="11" name="Picture 10" descr="markt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952" y="3870960"/>
            <a:ext cx="4492752" cy="2987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Strange People…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  <a:solidFill>
            <a:srgbClr val="FFFCCE"/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Male person from Maastricht: </a:t>
            </a:r>
            <a:r>
              <a:rPr lang="en-US" dirty="0" err="1" smtClean="0">
                <a:solidFill>
                  <a:srgbClr val="0000FF"/>
                </a:solidFill>
              </a:rPr>
              <a:t>Unne</a:t>
            </a:r>
            <a:r>
              <a:rPr lang="en-US" dirty="0" smtClean="0">
                <a:solidFill>
                  <a:srgbClr val="0000FF"/>
                </a:solidFill>
              </a:rPr>
              <a:t> “</a:t>
            </a:r>
            <a:r>
              <a:rPr lang="en-US" dirty="0" err="1" smtClean="0">
                <a:solidFill>
                  <a:srgbClr val="0000FF"/>
                </a:solidFill>
              </a:rPr>
              <a:t>Sjeng</a:t>
            </a:r>
            <a:r>
              <a:rPr lang="en-US" dirty="0" smtClean="0">
                <a:solidFill>
                  <a:srgbClr val="0000FF"/>
                </a:solidFill>
              </a:rPr>
              <a:t>”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Very “</a:t>
            </a:r>
            <a:r>
              <a:rPr lang="en-US" dirty="0" err="1" smtClean="0">
                <a:solidFill>
                  <a:srgbClr val="0000FF"/>
                </a:solidFill>
              </a:rPr>
              <a:t>chauvenistic</a:t>
            </a:r>
            <a:r>
              <a:rPr lang="en-US" dirty="0" smtClean="0">
                <a:solidFill>
                  <a:srgbClr val="0000FF"/>
                </a:solidFill>
              </a:rPr>
              <a:t>” (?)</a:t>
            </a:r>
          </a:p>
          <a:p>
            <a:pPr lvl="1"/>
            <a:r>
              <a:rPr lang="en-US" dirty="0" smtClean="0"/>
              <a:t>Maastricht is the best place in the world</a:t>
            </a:r>
          </a:p>
          <a:p>
            <a:pPr lvl="2"/>
            <a:r>
              <a:rPr lang="en-US" dirty="0" smtClean="0"/>
              <a:t>“The truth may be said”</a:t>
            </a:r>
          </a:p>
          <a:p>
            <a:pPr lvl="1"/>
            <a:r>
              <a:rPr lang="en-US" dirty="0" smtClean="0"/>
              <a:t>This opinion doesn’t make them popular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Traditionally 3 kinds of people in the Netherlands: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Mestreechteneere</a:t>
            </a:r>
            <a:r>
              <a:rPr lang="en-US" dirty="0" smtClean="0"/>
              <a:t>”  (highest class)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Boere</a:t>
            </a:r>
            <a:r>
              <a:rPr lang="en-US" dirty="0" smtClean="0"/>
              <a:t>” (farmers): rest of south </a:t>
            </a:r>
            <a:r>
              <a:rPr lang="en-US" dirty="0" err="1" smtClean="0"/>
              <a:t>limburg</a:t>
            </a:r>
            <a:r>
              <a:rPr lang="en-US" dirty="0" smtClean="0"/>
              <a:t> (simple people – no manners)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Hollenders</a:t>
            </a:r>
            <a:r>
              <a:rPr lang="en-US" dirty="0" smtClean="0"/>
              <a:t>”: rest of the Netherlands – the poor (but arrogant) devils can’t help it.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The rest of the world:</a:t>
            </a:r>
          </a:p>
          <a:p>
            <a:pPr lvl="1"/>
            <a:r>
              <a:rPr lang="en-US" dirty="0" smtClean="0"/>
              <a:t>Belgians and Germans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Strange Language                                   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4953000" cy="4008438"/>
          </a:xfrm>
          <a:solidFill>
            <a:srgbClr val="D6FFD3"/>
          </a:solidFill>
          <a:ln>
            <a:noFill/>
          </a:ln>
        </p:spPr>
        <p:txBody>
          <a:bodyPr>
            <a:normAutofit fontScale="62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Mestreechs</a:t>
            </a:r>
            <a:r>
              <a:rPr lang="en-US" dirty="0" smtClean="0">
                <a:solidFill>
                  <a:srgbClr val="0000FF"/>
                </a:solidFill>
              </a:rPr>
              <a:t> – a city-dialect </a:t>
            </a:r>
          </a:p>
          <a:p>
            <a:pPr lvl="1"/>
            <a:r>
              <a:rPr lang="en-US" dirty="0" smtClean="0"/>
              <a:t>About 60 thousand speakers</a:t>
            </a:r>
          </a:p>
          <a:p>
            <a:pPr lvl="1"/>
            <a:r>
              <a:rPr lang="en-US" dirty="0" smtClean="0"/>
              <a:t>Mix of </a:t>
            </a:r>
            <a:r>
              <a:rPr lang="en-US" dirty="0" err="1" smtClean="0"/>
              <a:t>dutch/french/german</a:t>
            </a:r>
            <a:r>
              <a:rPr lang="en-US" dirty="0" smtClean="0"/>
              <a:t>: </a:t>
            </a:r>
            <a:r>
              <a:rPr lang="en-US" dirty="0" err="1" smtClean="0"/>
              <a:t>versjèt</a:t>
            </a:r>
            <a:r>
              <a:rPr lang="en-US" dirty="0" smtClean="0"/>
              <a:t> / </a:t>
            </a:r>
            <a:r>
              <a:rPr lang="en-US" dirty="0" err="1" smtClean="0"/>
              <a:t>teleur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Spoken and written language </a:t>
            </a:r>
          </a:p>
          <a:p>
            <a:pPr lvl="1"/>
            <a:r>
              <a:rPr lang="en-US" dirty="0" smtClean="0"/>
              <a:t>Dictionary and grammar rules</a:t>
            </a:r>
          </a:p>
          <a:p>
            <a:pPr lvl="1"/>
            <a:r>
              <a:rPr lang="en-US" dirty="0" smtClean="0"/>
              <a:t>Lively literature – dates back to </a:t>
            </a:r>
            <a:r>
              <a:rPr lang="en-US" dirty="0" err="1" smtClean="0"/>
              <a:t>Henric</a:t>
            </a:r>
            <a:r>
              <a:rPr lang="en-US" dirty="0" smtClean="0"/>
              <a:t> van </a:t>
            </a:r>
            <a:r>
              <a:rPr lang="en-US" dirty="0" err="1" smtClean="0"/>
              <a:t>Veldeke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Spoken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“short </a:t>
            </a:r>
            <a:r>
              <a:rPr lang="en-US" dirty="0" err="1" smtClean="0"/>
              <a:t>maastrichts</a:t>
            </a:r>
            <a:r>
              <a:rPr lang="en-US" dirty="0" smtClean="0"/>
              <a:t>” – upper class”</a:t>
            </a:r>
          </a:p>
          <a:p>
            <a:pPr lvl="1"/>
            <a:r>
              <a:rPr lang="en-US" dirty="0" smtClean="0"/>
              <a:t>“long </a:t>
            </a:r>
            <a:r>
              <a:rPr lang="en-US" dirty="0" err="1" smtClean="0"/>
              <a:t>maastrichts</a:t>
            </a:r>
            <a:r>
              <a:rPr lang="en-US" dirty="0" smtClean="0"/>
              <a:t>” – lower class”   (</a:t>
            </a:r>
            <a:r>
              <a:rPr lang="en-US" dirty="0" err="1" smtClean="0"/>
              <a:t>peerd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Written</a:t>
            </a:r>
          </a:p>
          <a:p>
            <a:pPr lvl="1"/>
            <a:r>
              <a:rPr lang="en-US" dirty="0" smtClean="0"/>
              <a:t>Mainly since 1900 – </a:t>
            </a:r>
            <a:r>
              <a:rPr lang="en-US" dirty="0" err="1" smtClean="0"/>
              <a:t>Fons</a:t>
            </a:r>
            <a:r>
              <a:rPr lang="en-US" dirty="0" smtClean="0"/>
              <a:t> </a:t>
            </a:r>
            <a:r>
              <a:rPr lang="en-US" dirty="0" err="1" smtClean="0"/>
              <a:t>Olterdissen</a:t>
            </a:r>
            <a:r>
              <a:rPr lang="en-US" dirty="0" smtClean="0"/>
              <a:t> wrote comic opera’s – Maastricht anthem</a:t>
            </a:r>
          </a:p>
        </p:txBody>
      </p:sp>
      <p:pic>
        <p:nvPicPr>
          <p:cNvPr id="4" name="Picture 3" descr="Meuse-Rhenish-n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048" y="228600"/>
            <a:ext cx="4264952" cy="3276600"/>
          </a:xfrm>
          <a:prstGeom prst="rect">
            <a:avLst/>
          </a:prstGeom>
        </p:spPr>
      </p:pic>
      <p:pic>
        <p:nvPicPr>
          <p:cNvPr id="5" name="Picture 4" descr="Diskjena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13245"/>
            <a:ext cx="2076189" cy="301615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200" y="4846637"/>
            <a:ext cx="6629400" cy="1858963"/>
          </a:xfrm>
          <a:prstGeom prst="rect">
            <a:avLst/>
          </a:prstGeom>
          <a:solidFill>
            <a:srgbClr val="D6FFD3"/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Maastricht language has “tonality”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Intonation might give words complete different meaning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 to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chinese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but less extreme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zege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-&gt; blessing and sawing  (“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stoottoon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sleeptoon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”)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stein –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twie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stein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Strange custom…</a:t>
            </a:r>
            <a:r>
              <a:rPr lang="en-US" dirty="0" err="1" smtClean="0"/>
              <a:t>Carnaval</a:t>
            </a:r>
            <a:endParaRPr lang="en-US" dirty="0"/>
          </a:p>
        </p:txBody>
      </p:sp>
      <p:pic>
        <p:nvPicPr>
          <p:cNvPr id="4" name="Content Placeholder 3" descr="carnaval-in-maastricht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819150"/>
            <a:ext cx="8001000" cy="5200650"/>
          </a:xfrm>
        </p:spPr>
      </p:pic>
      <p:pic>
        <p:nvPicPr>
          <p:cNvPr id="6" name="Picture 5" descr="KarnevalMarcelNarr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981200"/>
            <a:ext cx="2203383" cy="3063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famous and simple </a:t>
            </a:r>
            <a:r>
              <a:rPr lang="en-US" dirty="0" err="1" smtClean="0"/>
              <a:t>carnaval</a:t>
            </a:r>
            <a:r>
              <a:rPr lang="en-US" dirty="0" smtClean="0"/>
              <a:t> song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1"/>
            <a:ext cx="6172200" cy="1371599"/>
          </a:xfrm>
          <a:solidFill>
            <a:srgbClr val="FFFCCE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Veer </a:t>
            </a:r>
            <a:r>
              <a:rPr lang="en-US" dirty="0" err="1" smtClean="0">
                <a:solidFill>
                  <a:srgbClr val="0000FF"/>
                </a:solidFill>
              </a:rPr>
              <a:t>hubbe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sjiet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aon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luij</a:t>
            </a:r>
            <a:r>
              <a:rPr lang="en-US" dirty="0" smtClean="0">
                <a:solidFill>
                  <a:srgbClr val="0000FF"/>
                </a:solidFill>
              </a:rPr>
              <a:t> (3x)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Veer </a:t>
            </a:r>
            <a:r>
              <a:rPr lang="en-US" dirty="0" err="1" smtClean="0">
                <a:solidFill>
                  <a:srgbClr val="0000FF"/>
                </a:solidFill>
              </a:rPr>
              <a:t>hubbe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luij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aon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sjiet</a:t>
            </a:r>
            <a:r>
              <a:rPr lang="en-US" dirty="0" smtClean="0">
                <a:solidFill>
                  <a:srgbClr val="0000FF"/>
                </a:solidFill>
              </a:rPr>
              <a:t> (1x)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048000"/>
            <a:ext cx="7467600" cy="1828800"/>
          </a:xfrm>
          <a:prstGeom prst="rect">
            <a:avLst/>
          </a:prstGeom>
          <a:solidFill>
            <a:srgbClr val="D6FFD3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A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curious obsession: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sz="3200" dirty="0" smtClean="0"/>
              <a:t>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maastricht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languange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very rich in relation to the human bottom and its product….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keu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0" y="5105400"/>
            <a:ext cx="3365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Folk-wisdom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791200"/>
          </a:xfrm>
          <a:solidFill>
            <a:srgbClr val="FFFCCE"/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“Wee </a:t>
            </a:r>
            <a:r>
              <a:rPr lang="en-US" dirty="0" err="1" smtClean="0">
                <a:solidFill>
                  <a:srgbClr val="0000FF"/>
                </a:solidFill>
              </a:rPr>
              <a:t>hoeger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wèlt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sjiete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zien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eige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gaat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dans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wie</a:t>
            </a:r>
            <a:r>
              <a:rPr lang="en-US" dirty="0" smtClean="0">
                <a:solidFill>
                  <a:srgbClr val="0000FF"/>
                </a:solidFill>
              </a:rPr>
              <a:t> un </a:t>
            </a:r>
            <a:r>
              <a:rPr lang="en-US" dirty="0" err="1" smtClean="0">
                <a:solidFill>
                  <a:srgbClr val="0000FF"/>
                </a:solidFill>
              </a:rPr>
              <a:t>hin</a:t>
            </a:r>
            <a:r>
              <a:rPr lang="en-US" dirty="0" smtClean="0">
                <a:solidFill>
                  <a:srgbClr val="0000FF"/>
                </a:solidFill>
              </a:rPr>
              <a:t> op un </a:t>
            </a:r>
            <a:r>
              <a:rPr lang="en-US" dirty="0" err="1" smtClean="0">
                <a:solidFill>
                  <a:srgbClr val="0000FF"/>
                </a:solidFill>
              </a:rPr>
              <a:t>gleujetigge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plaat</a:t>
            </a:r>
            <a:r>
              <a:rPr lang="en-US" dirty="0" smtClean="0">
                <a:solidFill>
                  <a:srgbClr val="0000FF"/>
                </a:solidFill>
              </a:rPr>
              <a:t>”</a:t>
            </a:r>
          </a:p>
          <a:p>
            <a:pPr lvl="1"/>
            <a:r>
              <a:rPr lang="en-US" dirty="0" smtClean="0"/>
              <a:t>“Whoever wants to shit higher as his own ass, </a:t>
            </a:r>
            <a:r>
              <a:rPr lang="en-US" dirty="0" err="1" smtClean="0"/>
              <a:t>danses</a:t>
            </a:r>
            <a:r>
              <a:rPr lang="en-US" dirty="0" smtClean="0"/>
              <a:t> like a chicken on a burning plate”</a:t>
            </a:r>
          </a:p>
          <a:p>
            <a:pPr lvl="1"/>
            <a:r>
              <a:rPr lang="en-US" dirty="0" err="1" smtClean="0">
                <a:sym typeface="Wingdings"/>
              </a:rPr>
              <a:t>If</a:t>
            </a:r>
            <a:r>
              <a:rPr lang="en-US" dirty="0" smtClean="0">
                <a:sym typeface="Wingdings"/>
              </a:rPr>
              <a:t> you are too ambitious you will be punished (</a:t>
            </a:r>
            <a:r>
              <a:rPr lang="en-US" dirty="0" err="1" smtClean="0"/>
              <a:t>Hoogmoed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gestraft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dirty="0" err="1" smtClean="0">
                <a:solidFill>
                  <a:srgbClr val="0000FF"/>
                </a:solidFill>
              </a:rPr>
              <a:t>Heer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sjit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nog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neet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veur</a:t>
            </a:r>
            <a:r>
              <a:rPr lang="en-US" dirty="0" smtClean="0">
                <a:solidFill>
                  <a:srgbClr val="0000FF"/>
                </a:solidFill>
              </a:rPr>
              <a:t> elf </a:t>
            </a:r>
            <a:r>
              <a:rPr lang="en-US" dirty="0" err="1" smtClean="0">
                <a:solidFill>
                  <a:srgbClr val="0000FF"/>
                </a:solidFill>
              </a:rPr>
              <a:t>oore</a:t>
            </a:r>
            <a:r>
              <a:rPr lang="en-US" dirty="0" smtClean="0">
                <a:solidFill>
                  <a:srgbClr val="0000FF"/>
                </a:solidFill>
              </a:rPr>
              <a:t> en </a:t>
            </a:r>
            <a:r>
              <a:rPr lang="en-US" dirty="0" err="1" smtClean="0">
                <a:solidFill>
                  <a:srgbClr val="0000FF"/>
                </a:solidFill>
              </a:rPr>
              <a:t>daan</a:t>
            </a:r>
            <a:r>
              <a:rPr lang="en-US" dirty="0" smtClean="0">
                <a:solidFill>
                  <a:srgbClr val="0000FF"/>
                </a:solidFill>
              </a:rPr>
              <a:t> is </a:t>
            </a:r>
            <a:r>
              <a:rPr lang="en-US" dirty="0" err="1" smtClean="0">
                <a:solidFill>
                  <a:srgbClr val="0000FF"/>
                </a:solidFill>
              </a:rPr>
              <a:t>ut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nog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mèr</a:t>
            </a:r>
            <a:r>
              <a:rPr lang="en-US" dirty="0" smtClean="0">
                <a:solidFill>
                  <a:srgbClr val="0000FF"/>
                </a:solidFill>
              </a:rPr>
              <a:t> eh-eh”</a:t>
            </a:r>
          </a:p>
          <a:p>
            <a:pPr lvl="1"/>
            <a:r>
              <a:rPr lang="en-US" dirty="0" smtClean="0"/>
              <a:t>He can’t shit before 11 o’clock, and even then it is still only “eh-eh”</a:t>
            </a:r>
          </a:p>
          <a:p>
            <a:pPr lvl="1"/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Is </a:t>
            </a:r>
            <a:r>
              <a:rPr lang="en-US" dirty="0" err="1" smtClean="0">
                <a:sym typeface="Wingdings"/>
              </a:rPr>
              <a:t>saif</a:t>
            </a:r>
            <a:r>
              <a:rPr lang="en-US" dirty="0" smtClean="0">
                <a:sym typeface="Wingdings"/>
              </a:rPr>
              <a:t> about someone who is stingy (doesn’t want to spend money)</a:t>
            </a:r>
            <a:endParaRPr lang="en-US" dirty="0" smtClean="0"/>
          </a:p>
          <a:p>
            <a:pPr>
              <a:buNone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“Es </a:t>
            </a:r>
            <a:r>
              <a:rPr lang="en-US" dirty="0" err="1" smtClean="0">
                <a:solidFill>
                  <a:srgbClr val="0000FF"/>
                </a:solidFill>
              </a:rPr>
              <a:t>ut</a:t>
            </a:r>
            <a:r>
              <a:rPr lang="en-US" dirty="0" smtClean="0">
                <a:solidFill>
                  <a:srgbClr val="0000FF"/>
                </a:solidFill>
              </a:rPr>
              <a:t> mode is, </a:t>
            </a:r>
            <a:r>
              <a:rPr lang="en-US" dirty="0" err="1" smtClean="0">
                <a:solidFill>
                  <a:srgbClr val="0000FF"/>
                </a:solidFill>
              </a:rPr>
              <a:t>blaos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köster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mèt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zien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vot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keerse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oet</a:t>
            </a:r>
            <a:r>
              <a:rPr lang="en-US" dirty="0" smtClean="0">
                <a:solidFill>
                  <a:srgbClr val="0000FF"/>
                </a:solidFill>
              </a:rPr>
              <a:t>”</a:t>
            </a:r>
          </a:p>
          <a:p>
            <a:pPr lvl="1"/>
            <a:r>
              <a:rPr lang="en-US" dirty="0" smtClean="0"/>
              <a:t>When it is fashionable, the sexton (</a:t>
            </a:r>
            <a:r>
              <a:rPr lang="en-US" dirty="0" err="1" smtClean="0"/>
              <a:t>koster</a:t>
            </a:r>
            <a:r>
              <a:rPr lang="en-US" dirty="0" smtClean="0"/>
              <a:t>?) blows out the candle with his ass</a:t>
            </a:r>
          </a:p>
          <a:p>
            <a:pPr lvl="1"/>
            <a:r>
              <a:rPr lang="en-US" dirty="0" err="1" smtClean="0">
                <a:sym typeface="Wingdings"/>
              </a:rPr>
              <a:t>Always</a:t>
            </a:r>
            <a:r>
              <a:rPr lang="en-US" dirty="0" smtClean="0">
                <a:sym typeface="Wingdings"/>
              </a:rPr>
              <a:t> go with the latest fashion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bad…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solidFill>
            <a:srgbClr val="D6FFD3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dirty="0" err="1" smtClean="0">
                <a:solidFill>
                  <a:srgbClr val="0000FF"/>
                </a:solidFill>
              </a:rPr>
              <a:t>Lache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wie</a:t>
            </a:r>
            <a:r>
              <a:rPr lang="en-US" dirty="0" smtClean="0">
                <a:solidFill>
                  <a:srgbClr val="0000FF"/>
                </a:solidFill>
              </a:rPr>
              <a:t> un </a:t>
            </a:r>
            <a:r>
              <a:rPr lang="en-US" dirty="0" err="1" smtClean="0">
                <a:solidFill>
                  <a:srgbClr val="0000FF"/>
                </a:solidFill>
              </a:rPr>
              <a:t>geit</a:t>
            </a:r>
            <a:r>
              <a:rPr lang="en-US" dirty="0" smtClean="0">
                <a:solidFill>
                  <a:srgbClr val="0000FF"/>
                </a:solidFill>
              </a:rPr>
              <a:t> die </a:t>
            </a:r>
            <a:r>
              <a:rPr lang="en-US" dirty="0" err="1" smtClean="0">
                <a:solidFill>
                  <a:srgbClr val="0000FF"/>
                </a:solidFill>
              </a:rPr>
              <a:t>brommele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sjit</a:t>
            </a:r>
            <a:r>
              <a:rPr lang="en-US" dirty="0" smtClean="0">
                <a:solidFill>
                  <a:srgbClr val="0000FF"/>
                </a:solidFill>
              </a:rPr>
              <a:t>”</a:t>
            </a:r>
          </a:p>
          <a:p>
            <a:pPr lvl="1"/>
            <a:r>
              <a:rPr lang="en-US" dirty="0" smtClean="0"/>
              <a:t>“Laughing like a goat that shits blackberries”</a:t>
            </a:r>
          </a:p>
          <a:p>
            <a:pPr lvl="1"/>
            <a:r>
              <a:rPr lang="en-US" dirty="0" err="1" smtClean="0">
                <a:sym typeface="Wingdings"/>
              </a:rPr>
              <a:t>Laugh</a:t>
            </a:r>
            <a:r>
              <a:rPr lang="en-US" dirty="0" smtClean="0">
                <a:sym typeface="Wingdings"/>
              </a:rPr>
              <a:t> in case unexpected positive surprise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dirty="0" err="1" smtClean="0">
                <a:solidFill>
                  <a:srgbClr val="0000FF"/>
                </a:solidFill>
              </a:rPr>
              <a:t>Peerdskeutele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veur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hèl</a:t>
            </a:r>
            <a:r>
              <a:rPr lang="en-US" dirty="0" smtClean="0">
                <a:solidFill>
                  <a:srgbClr val="0000FF"/>
                </a:solidFill>
              </a:rPr>
              <a:t> rape”</a:t>
            </a:r>
          </a:p>
          <a:p>
            <a:pPr lvl="1"/>
            <a:r>
              <a:rPr lang="en-US" dirty="0" smtClean="0"/>
              <a:t>“Collecting horse dung in front of hell”</a:t>
            </a:r>
          </a:p>
          <a:p>
            <a:pPr lvl="1"/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Doing an effort for nothing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463800"/>
            <a:ext cx="3073400" cy="264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gets worse…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2209799"/>
          </a:xfrm>
          <a:solidFill>
            <a:srgbClr val="FFFCCE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“Me </a:t>
            </a:r>
            <a:r>
              <a:rPr lang="en-US" dirty="0" err="1" smtClean="0">
                <a:solidFill>
                  <a:srgbClr val="0000FF"/>
                </a:solidFill>
              </a:rPr>
              <a:t>mos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z’n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vot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neet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aofveege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veurtot</a:t>
            </a:r>
            <a:r>
              <a:rPr lang="en-US" dirty="0" smtClean="0">
                <a:solidFill>
                  <a:srgbClr val="0000FF"/>
                </a:solidFill>
              </a:rPr>
              <a:t> me </a:t>
            </a:r>
            <a:r>
              <a:rPr lang="en-US" dirty="0" err="1" smtClean="0">
                <a:solidFill>
                  <a:srgbClr val="0000FF"/>
                </a:solidFill>
              </a:rPr>
              <a:t>gekak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heet</a:t>
            </a:r>
            <a:r>
              <a:rPr lang="en-US" dirty="0" smtClean="0">
                <a:solidFill>
                  <a:srgbClr val="0000FF"/>
                </a:solidFill>
              </a:rPr>
              <a:t>”</a:t>
            </a:r>
          </a:p>
          <a:p>
            <a:pPr lvl="1"/>
            <a:r>
              <a:rPr lang="en-US" dirty="0" smtClean="0"/>
              <a:t>“One should not wipe his behind before being done”</a:t>
            </a:r>
          </a:p>
          <a:p>
            <a:pPr lvl="1"/>
            <a:r>
              <a:rPr lang="en-US" dirty="0" err="1" smtClean="0">
                <a:sym typeface="Wingdings"/>
              </a:rPr>
              <a:t>Let’s</a:t>
            </a:r>
            <a:r>
              <a:rPr lang="en-US" dirty="0" smtClean="0">
                <a:sym typeface="Wingdings"/>
              </a:rPr>
              <a:t> start at the beginning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598862"/>
            <a:ext cx="4648200" cy="2824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History: First Inhabitants</a:t>
            </a:r>
            <a:endParaRPr lang="en-US" dirty="0"/>
          </a:p>
        </p:txBody>
      </p:sp>
      <p:pic>
        <p:nvPicPr>
          <p:cNvPr id="5" name="Picture 4" descr="B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492752"/>
            <a:ext cx="3048000" cy="2060448"/>
          </a:xfrm>
          <a:prstGeom prst="rect">
            <a:avLst/>
          </a:prstGeom>
        </p:spPr>
      </p:pic>
      <p:pic>
        <p:nvPicPr>
          <p:cNvPr id="7" name="Picture 6" descr="B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066800"/>
            <a:ext cx="3048000" cy="29447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086008"/>
            <a:ext cx="5699760" cy="5390992"/>
          </a:xfrm>
          <a:solidFill>
            <a:srgbClr val="FFFCCE"/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inhabitant: </a:t>
            </a:r>
            <a:r>
              <a:rPr lang="en-US" dirty="0" err="1" smtClean="0">
                <a:solidFill>
                  <a:srgbClr val="0000FF"/>
                </a:solidFill>
              </a:rPr>
              <a:t>Bèr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dirty="0" err="1" smtClean="0"/>
              <a:t>Mosasaurus</a:t>
            </a:r>
            <a:r>
              <a:rPr lang="en-US" dirty="0" smtClean="0"/>
              <a:t> can be seen in natural history museum</a:t>
            </a:r>
          </a:p>
          <a:p>
            <a:pPr lvl="1"/>
            <a:r>
              <a:rPr lang="en-US" dirty="0" smtClean="0"/>
              <a:t>Found in sandstone (</a:t>
            </a:r>
            <a:r>
              <a:rPr lang="en-US" dirty="0" err="1" smtClean="0"/>
              <a:t>mergel</a:t>
            </a:r>
            <a:r>
              <a:rPr lang="en-US" dirty="0" smtClean="0"/>
              <a:t>) caves (~ 70 million years old – “</a:t>
            </a:r>
            <a:r>
              <a:rPr lang="en-US" dirty="0" err="1" smtClean="0"/>
              <a:t>krijt</a:t>
            </a:r>
            <a:r>
              <a:rPr lang="en-US" dirty="0" smtClean="0"/>
              <a:t>”)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Rests of </a:t>
            </a:r>
            <a:r>
              <a:rPr lang="en-US" dirty="0" err="1" smtClean="0">
                <a:solidFill>
                  <a:srgbClr val="0000FF"/>
                </a:solidFill>
              </a:rPr>
              <a:t>encampement</a:t>
            </a:r>
            <a:r>
              <a:rPr lang="en-US" dirty="0" smtClean="0">
                <a:solidFill>
                  <a:srgbClr val="0000FF"/>
                </a:solidFill>
              </a:rPr>
              <a:t> found of middle </a:t>
            </a:r>
            <a:r>
              <a:rPr lang="en-US" dirty="0" err="1" smtClean="0">
                <a:solidFill>
                  <a:srgbClr val="0000FF"/>
                </a:solidFill>
              </a:rPr>
              <a:t>paleolithicum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~80000 BC (Neanderthal?)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dirty="0" err="1" smtClean="0">
                <a:solidFill>
                  <a:srgbClr val="0000FF"/>
                </a:solidFill>
              </a:rPr>
              <a:t>Bandkeramische</a:t>
            </a:r>
            <a:r>
              <a:rPr lang="en-US" dirty="0" smtClean="0">
                <a:solidFill>
                  <a:srgbClr val="0000FF"/>
                </a:solidFill>
              </a:rPr>
              <a:t>“ culture 5500 BC – 4400 BC (</a:t>
            </a:r>
            <a:r>
              <a:rPr lang="en-US" dirty="0" err="1" smtClean="0">
                <a:solidFill>
                  <a:srgbClr val="0000FF"/>
                </a:solidFill>
              </a:rPr>
              <a:t>neolithicum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/>
              <a:t>Farmers and pottery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Celtic settlement ~ 500 BC</a:t>
            </a:r>
          </a:p>
          <a:p>
            <a:pPr lvl="1"/>
            <a:r>
              <a:rPr lang="en-US" dirty="0" smtClean="0"/>
              <a:t>In 2008 a Celtic coin treasure was found at about 200 </a:t>
            </a:r>
            <a:r>
              <a:rPr lang="en-US" dirty="0" err="1" smtClean="0"/>
              <a:t>m</a:t>
            </a:r>
            <a:r>
              <a:rPr lang="en-US" dirty="0" smtClean="0"/>
              <a:t> from my parents house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Roman road from Boulogne to Cologne</a:t>
            </a:r>
          </a:p>
          <a:p>
            <a:pPr lvl="1"/>
            <a:r>
              <a:rPr lang="en-US" dirty="0" smtClean="0"/>
              <a:t>Crossing point over the river Maas (</a:t>
            </a:r>
            <a:r>
              <a:rPr lang="en-US" dirty="0" err="1" smtClean="0"/>
              <a:t>Trajectum</a:t>
            </a:r>
            <a:r>
              <a:rPr lang="en-US" dirty="0" smtClean="0"/>
              <a:t> ad </a:t>
            </a:r>
            <a:r>
              <a:rPr lang="en-US" dirty="0" err="1" smtClean="0"/>
              <a:t>Mosam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401156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Bèr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 and worse…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124200"/>
          </a:xfrm>
          <a:solidFill>
            <a:srgbClr val="D6FFD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dirty="0" err="1" smtClean="0">
                <a:solidFill>
                  <a:srgbClr val="0000FF"/>
                </a:solidFill>
              </a:rPr>
              <a:t>Leefde</a:t>
            </a:r>
            <a:r>
              <a:rPr lang="en-US" dirty="0" smtClean="0">
                <a:solidFill>
                  <a:srgbClr val="0000FF"/>
                </a:solidFill>
              </a:rPr>
              <a:t> is blind, </a:t>
            </a:r>
            <a:r>
              <a:rPr lang="en-US" dirty="0" err="1" smtClean="0">
                <a:solidFill>
                  <a:srgbClr val="0000FF"/>
                </a:solidFill>
              </a:rPr>
              <a:t>zag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boer</a:t>
            </a:r>
            <a:r>
              <a:rPr lang="en-US" dirty="0" smtClean="0">
                <a:solidFill>
                  <a:srgbClr val="0000FF"/>
                </a:solidFill>
              </a:rPr>
              <a:t>, en ‘</a:t>
            </a:r>
            <a:r>
              <a:rPr lang="en-US" dirty="0" err="1" smtClean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puunde</a:t>
            </a:r>
            <a:r>
              <a:rPr lang="en-US" dirty="0" smtClean="0">
                <a:solidFill>
                  <a:srgbClr val="0000FF"/>
                </a:solidFill>
              </a:rPr>
              <a:t> ‘</a:t>
            </a:r>
            <a:r>
              <a:rPr lang="en-US" dirty="0" err="1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kaaf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z’n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vot</a:t>
            </a:r>
            <a:r>
              <a:rPr lang="en-US" dirty="0" smtClean="0">
                <a:solidFill>
                  <a:srgbClr val="0000FF"/>
                </a:solidFill>
              </a:rPr>
              <a:t> door ‘</a:t>
            </a:r>
            <a:r>
              <a:rPr lang="en-US" dirty="0" err="1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r>
              <a:rPr lang="en-US" dirty="0" err="1" smtClean="0">
                <a:solidFill>
                  <a:srgbClr val="0000FF"/>
                </a:solidFill>
              </a:rPr>
              <a:t>kroonselehègk</a:t>
            </a:r>
            <a:r>
              <a:rPr lang="en-US" dirty="0" smtClean="0">
                <a:solidFill>
                  <a:srgbClr val="0000FF"/>
                </a:solidFill>
              </a:rPr>
              <a:t>”</a:t>
            </a:r>
          </a:p>
          <a:p>
            <a:pPr lvl="1"/>
            <a:r>
              <a:rPr lang="en-US" dirty="0" smtClean="0"/>
              <a:t>“Love is blind, the farmer said, and he kissed the calf’s behind through the </a:t>
            </a:r>
            <a:r>
              <a:rPr lang="en-US" dirty="0" err="1" smtClean="0"/>
              <a:t>gooseberrie</a:t>
            </a:r>
            <a:r>
              <a:rPr lang="en-US" dirty="0" smtClean="0"/>
              <a:t>- bushes”</a:t>
            </a:r>
          </a:p>
          <a:p>
            <a:pPr lvl="1"/>
            <a:r>
              <a:rPr lang="en-US" dirty="0" err="1" smtClean="0">
                <a:sym typeface="Wingdings"/>
              </a:rPr>
              <a:t>If</a:t>
            </a:r>
            <a:r>
              <a:rPr lang="en-US" dirty="0" smtClean="0">
                <a:sym typeface="Wingdings"/>
              </a:rPr>
              <a:t> you love someone, you don’t see his/her weak side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973" y="3657600"/>
            <a:ext cx="3918427" cy="2935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…and even worse.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562600" cy="4525963"/>
          </a:xfrm>
          <a:solidFill>
            <a:srgbClr val="FFFCCE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dirty="0" err="1" smtClean="0">
                <a:solidFill>
                  <a:srgbClr val="0000FF"/>
                </a:solidFill>
              </a:rPr>
              <a:t>Zien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vel</a:t>
            </a:r>
            <a:r>
              <a:rPr lang="en-US" dirty="0" smtClean="0">
                <a:solidFill>
                  <a:srgbClr val="0000FF"/>
                </a:solidFill>
              </a:rPr>
              <a:t> is </a:t>
            </a:r>
            <a:r>
              <a:rPr lang="en-US" dirty="0" err="1" smtClean="0">
                <a:solidFill>
                  <a:srgbClr val="0000FF"/>
                </a:solidFill>
              </a:rPr>
              <a:t>te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kort</a:t>
            </a:r>
            <a:r>
              <a:rPr lang="en-US" dirty="0" smtClean="0">
                <a:solidFill>
                  <a:srgbClr val="0000FF"/>
                </a:solidFill>
              </a:rPr>
              <a:t>; </a:t>
            </a:r>
            <a:r>
              <a:rPr lang="en-US" dirty="0" err="1" smtClean="0">
                <a:solidFill>
                  <a:srgbClr val="0000FF"/>
                </a:solidFill>
              </a:rPr>
              <a:t>er</a:t>
            </a:r>
            <a:r>
              <a:rPr lang="en-US" dirty="0" smtClean="0">
                <a:solidFill>
                  <a:srgbClr val="0000FF"/>
                </a:solidFill>
              </a:rPr>
              <a:t> ‘</a:t>
            </a:r>
            <a:r>
              <a:rPr lang="en-US" dirty="0" err="1" smtClean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z’n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aoge</a:t>
            </a:r>
            <a:r>
              <a:rPr lang="en-US" dirty="0" smtClean="0">
                <a:solidFill>
                  <a:srgbClr val="0000FF"/>
                </a:solidFill>
              </a:rPr>
              <a:t> tow </a:t>
            </a:r>
            <a:r>
              <a:rPr lang="en-US" dirty="0" err="1" smtClean="0">
                <a:solidFill>
                  <a:srgbClr val="0000FF"/>
                </a:solidFill>
              </a:rPr>
              <a:t>deit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geit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z’n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vot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oope</a:t>
            </a:r>
            <a:r>
              <a:rPr lang="en-US" dirty="0" smtClean="0">
                <a:solidFill>
                  <a:srgbClr val="0000FF"/>
                </a:solidFill>
              </a:rPr>
              <a:t>”</a:t>
            </a:r>
          </a:p>
          <a:p>
            <a:pPr lvl="1"/>
            <a:r>
              <a:rPr lang="en-US" dirty="0" smtClean="0"/>
              <a:t>“His skin is too short; if he closes his eyes, his ass opens up”</a:t>
            </a:r>
          </a:p>
          <a:p>
            <a:pPr lvl="1"/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Is said when someone farts unintentionally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752600"/>
            <a:ext cx="2628811" cy="3742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Applicable at the end of this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43600" cy="3581400"/>
          </a:xfrm>
          <a:solidFill>
            <a:srgbClr val="D6FFD3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dirty="0" err="1" smtClean="0">
                <a:solidFill>
                  <a:srgbClr val="0000FF"/>
                </a:solidFill>
              </a:rPr>
              <a:t>Höbste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lang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neegel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daan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kinste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miech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aon</a:t>
            </a:r>
            <a:r>
              <a:rPr lang="en-US" dirty="0" smtClean="0">
                <a:solidFill>
                  <a:srgbClr val="0000FF"/>
                </a:solidFill>
              </a:rPr>
              <a:t> mien </a:t>
            </a:r>
            <a:r>
              <a:rPr lang="en-US" dirty="0" err="1" smtClean="0">
                <a:solidFill>
                  <a:srgbClr val="0000FF"/>
                </a:solidFill>
              </a:rPr>
              <a:t>gaat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kretse</a:t>
            </a:r>
            <a:r>
              <a:rPr lang="en-US" dirty="0" smtClean="0">
                <a:solidFill>
                  <a:srgbClr val="0000FF"/>
                </a:solidFill>
              </a:rPr>
              <a:t>”</a:t>
            </a:r>
          </a:p>
          <a:p>
            <a:pPr lvl="1"/>
            <a:r>
              <a:rPr lang="en-US" dirty="0" smtClean="0"/>
              <a:t>“If you have long nails you can scratch my ass”</a:t>
            </a:r>
          </a:p>
          <a:p>
            <a:pPr lvl="1"/>
            <a:r>
              <a:rPr lang="en-US" dirty="0" err="1" smtClean="0">
                <a:sym typeface="Wingdings"/>
              </a:rPr>
              <a:t>The</a:t>
            </a:r>
            <a:r>
              <a:rPr lang="en-US" dirty="0" smtClean="0">
                <a:sym typeface="Wingdings"/>
              </a:rPr>
              <a:t> answer you give if you owe someone money but you don’t have anything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286000"/>
            <a:ext cx="2438400" cy="334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Well… just put a face like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1"/>
            <a:ext cx="6172200" cy="1752600"/>
          </a:xfrm>
          <a:solidFill>
            <a:srgbClr val="FFFCCE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dirty="0" err="1" smtClean="0">
                <a:solidFill>
                  <a:srgbClr val="0000FF"/>
                </a:solidFill>
              </a:rPr>
              <a:t>Dat</a:t>
            </a:r>
            <a:r>
              <a:rPr lang="en-US" dirty="0" smtClean="0">
                <a:solidFill>
                  <a:srgbClr val="0000FF"/>
                </a:solidFill>
              </a:rPr>
              <a:t> is un </a:t>
            </a:r>
            <a:r>
              <a:rPr lang="en-US" dirty="0" err="1" smtClean="0">
                <a:solidFill>
                  <a:srgbClr val="0000FF"/>
                </a:solidFill>
              </a:rPr>
              <a:t>vot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mèt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oere</a:t>
            </a:r>
            <a:r>
              <a:rPr lang="en-US" dirty="0" smtClean="0">
                <a:solidFill>
                  <a:srgbClr val="0000FF"/>
                </a:solidFill>
              </a:rPr>
              <a:t>”</a:t>
            </a:r>
          </a:p>
          <a:p>
            <a:pPr lvl="1"/>
            <a:r>
              <a:rPr lang="en-US" dirty="0" smtClean="0"/>
              <a:t>“He looks like a bottom with ears”</a:t>
            </a:r>
          </a:p>
          <a:p>
            <a:pPr lvl="1"/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Not a compliment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822" y="3276600"/>
            <a:ext cx="4358956" cy="3097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oldest city of Netherlands?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3505200" cy="4114800"/>
          </a:xfrm>
          <a:solidFill>
            <a:srgbClr val="D6FFD3"/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Debate between Nijmegen </a:t>
            </a:r>
            <a:r>
              <a:rPr lang="en-US" dirty="0" smtClean="0"/>
              <a:t>(</a:t>
            </a:r>
            <a:r>
              <a:rPr lang="en-US" dirty="0" err="1" smtClean="0"/>
              <a:t>Noviomagum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Voorburg</a:t>
            </a:r>
            <a:r>
              <a:rPr lang="en-US" dirty="0" smtClean="0">
                <a:solidFill>
                  <a:srgbClr val="0000FF"/>
                </a:solidFill>
              </a:rPr>
              <a:t> (</a:t>
            </a:r>
            <a:r>
              <a:rPr lang="en-US" dirty="0" smtClean="0"/>
              <a:t>Forum </a:t>
            </a:r>
            <a:r>
              <a:rPr lang="en-US" dirty="0" err="1" smtClean="0"/>
              <a:t>Hadriani</a:t>
            </a:r>
            <a:r>
              <a:rPr lang="en-US" dirty="0" smtClean="0">
                <a:solidFill>
                  <a:srgbClr val="0000FF"/>
                </a:solidFill>
              </a:rPr>
              <a:t>) and Maastricht </a:t>
            </a:r>
            <a:r>
              <a:rPr lang="en-US" dirty="0" smtClean="0"/>
              <a:t>(</a:t>
            </a:r>
            <a:r>
              <a:rPr lang="en-US" dirty="0" err="1" smtClean="0"/>
              <a:t>Traiectum</a:t>
            </a:r>
            <a:r>
              <a:rPr lang="en-US" dirty="0" smtClean="0"/>
              <a:t> ad </a:t>
            </a:r>
            <a:r>
              <a:rPr lang="en-US" dirty="0" err="1" smtClean="0"/>
              <a:t>Mosam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What is the definition?</a:t>
            </a:r>
          </a:p>
          <a:p>
            <a:pPr lvl="1"/>
            <a:r>
              <a:rPr lang="en-US" dirty="0" smtClean="0"/>
              <a:t>All three have claimed to be oldest city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Roman encampment along the roman “highway”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trajetum_ad_mos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685800"/>
            <a:ext cx="4943728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 </a:t>
            </a:r>
            <a:r>
              <a:rPr lang="en-US" dirty="0" err="1" smtClean="0"/>
              <a:t>Servatius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4241800" cy="2590800"/>
          </a:xfrm>
          <a:solidFill>
            <a:srgbClr val="D4F6FF"/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000090"/>
                </a:solidFill>
              </a:rPr>
              <a:t>Bisshop</a:t>
            </a:r>
            <a:r>
              <a:rPr lang="en-US" dirty="0" smtClean="0">
                <a:solidFill>
                  <a:srgbClr val="000090"/>
                </a:solidFill>
              </a:rPr>
              <a:t> in Maastricht</a:t>
            </a:r>
          </a:p>
          <a:p>
            <a:pPr lvl="1"/>
            <a:r>
              <a:rPr lang="en-US" dirty="0" smtClean="0"/>
              <a:t>From Armenia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Brought Catholicism to Netherlands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Built first church in </a:t>
            </a:r>
            <a:r>
              <a:rPr lang="en-US" dirty="0" err="1" smtClean="0">
                <a:solidFill>
                  <a:srgbClr val="000090"/>
                </a:solidFill>
              </a:rPr>
              <a:t>Maasticht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pPr lvl="1"/>
            <a:r>
              <a:rPr lang="en-US" dirty="0" err="1" smtClean="0"/>
              <a:t>Onze</a:t>
            </a:r>
            <a:r>
              <a:rPr lang="en-US" dirty="0" smtClean="0"/>
              <a:t> </a:t>
            </a:r>
            <a:r>
              <a:rPr lang="en-US" dirty="0" err="1" smtClean="0"/>
              <a:t>Lieve</a:t>
            </a:r>
            <a:r>
              <a:rPr lang="en-US" dirty="0" smtClean="0"/>
              <a:t> </a:t>
            </a:r>
            <a:r>
              <a:rPr lang="en-US" dirty="0" err="1" smtClean="0"/>
              <a:t>Vrouwe</a:t>
            </a:r>
            <a:endParaRPr lang="en-US" dirty="0" smtClean="0"/>
          </a:p>
          <a:p>
            <a:r>
              <a:rPr lang="en-US" dirty="0" smtClean="0">
                <a:solidFill>
                  <a:srgbClr val="000090"/>
                </a:solidFill>
              </a:rPr>
              <a:t>Died in 384 outside Maastricht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Picture 3" descr="St_Servatius_borstbee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709971"/>
            <a:ext cx="2235200" cy="2995629"/>
          </a:xfrm>
          <a:prstGeom prst="rect">
            <a:avLst/>
          </a:prstGeom>
        </p:spPr>
      </p:pic>
      <p:pic>
        <p:nvPicPr>
          <p:cNvPr id="6" name="Picture 5" descr="Crypte_Servati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759200"/>
            <a:ext cx="1964267" cy="2946400"/>
          </a:xfrm>
          <a:prstGeom prst="rect">
            <a:avLst/>
          </a:prstGeom>
        </p:spPr>
      </p:pic>
      <p:pic>
        <p:nvPicPr>
          <p:cNvPr id="7" name="Picture 6" descr="noodkist_st_serva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631" y="838200"/>
            <a:ext cx="4028569" cy="1695450"/>
          </a:xfrm>
          <a:prstGeom prst="rect">
            <a:avLst/>
          </a:prstGeom>
        </p:spPr>
      </p:pic>
      <p:pic>
        <p:nvPicPr>
          <p:cNvPr id="8" name="Picture 7" descr="sint_servaas_maastrich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631" y="3226244"/>
            <a:ext cx="3987800" cy="3479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5638800" cy="1718309"/>
          </a:xfrm>
          <a:solidFill>
            <a:srgbClr val="FFFCCE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Every 7-th year pilgrimage to Maastricht in name of St </a:t>
            </a:r>
            <a:r>
              <a:rPr lang="en-US" dirty="0" err="1" smtClean="0">
                <a:solidFill>
                  <a:srgbClr val="0000FF"/>
                </a:solidFill>
              </a:rPr>
              <a:t>Servaas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Happened last weekend</a:t>
            </a:r>
          </a:p>
        </p:txBody>
      </p:sp>
      <p:pic>
        <p:nvPicPr>
          <p:cNvPr id="4" name="Picture 3" descr="st_servati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760710"/>
            <a:ext cx="1981199" cy="2820690"/>
          </a:xfrm>
          <a:prstGeom prst="rect">
            <a:avLst/>
          </a:prstGeom>
        </p:spPr>
      </p:pic>
      <p:pic>
        <p:nvPicPr>
          <p:cNvPr id="5" name="Picture 4" descr="Heiligdomsva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886200"/>
            <a:ext cx="4149766" cy="2772044"/>
          </a:xfrm>
          <a:prstGeom prst="rect">
            <a:avLst/>
          </a:prstGeom>
        </p:spPr>
      </p:pic>
      <p:pic>
        <p:nvPicPr>
          <p:cNvPr id="6" name="Picture 5" descr="heiligdomsvaar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867660"/>
            <a:ext cx="4622800" cy="2542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Very Different </a:t>
            </a:r>
            <a:r>
              <a:rPr lang="en-US" dirty="0" err="1" smtClean="0"/>
              <a:t>Pelgrimage</a:t>
            </a:r>
            <a:r>
              <a:rPr lang="en-US" dirty="0" smtClean="0"/>
              <a:t> this weekend</a:t>
            </a:r>
            <a:endParaRPr lang="en-US" dirty="0"/>
          </a:p>
        </p:txBody>
      </p:sp>
      <p:pic>
        <p:nvPicPr>
          <p:cNvPr id="4" name="Picture 3" descr="rieu_vrijtho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" y="990601"/>
            <a:ext cx="8633568" cy="5638799"/>
          </a:xfrm>
          <a:prstGeom prst="rect">
            <a:avLst/>
          </a:prstGeom>
        </p:spPr>
      </p:pic>
      <p:pic>
        <p:nvPicPr>
          <p:cNvPr id="5" name="Picture 4" descr="ri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3412236" cy="203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 Antonius of Padua Church - 1972</a:t>
            </a:r>
            <a:endParaRPr lang="en-US" dirty="0"/>
          </a:p>
        </p:txBody>
      </p:sp>
      <p:pic>
        <p:nvPicPr>
          <p:cNvPr id="7" name="Picture 6" descr="Commu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463"/>
            <a:ext cx="9144000" cy="603453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67000" y="3352800"/>
            <a:ext cx="457200" cy="381000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962400"/>
            <a:ext cx="457200" cy="381000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990600"/>
            <a:ext cx="5334000" cy="4190999"/>
          </a:xfrm>
          <a:solidFill>
            <a:srgbClr val="D6FFD3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Roman remains in basement hotel </a:t>
            </a:r>
            <a:r>
              <a:rPr lang="en-US" dirty="0" err="1" smtClean="0">
                <a:solidFill>
                  <a:srgbClr val="0000FF"/>
                </a:solidFill>
              </a:rPr>
              <a:t>Derlon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Inhabited in </a:t>
            </a:r>
            <a:r>
              <a:rPr lang="en-US" dirty="0" err="1" smtClean="0">
                <a:solidFill>
                  <a:srgbClr val="0000FF"/>
                </a:solidFill>
              </a:rPr>
              <a:t>Karoling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err="1" smtClean="0">
                <a:solidFill>
                  <a:srgbClr val="0000FF"/>
                </a:solidFill>
              </a:rPr>
              <a:t>Meroving</a:t>
            </a:r>
            <a:r>
              <a:rPr lang="en-US" dirty="0" smtClean="0">
                <a:solidFill>
                  <a:srgbClr val="0000FF"/>
                </a:solidFill>
              </a:rPr>
              <a:t> period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 middle-ages (from 1204) two-rulers (“twee-</a:t>
            </a:r>
            <a:r>
              <a:rPr lang="en-US" dirty="0" err="1" smtClean="0">
                <a:solidFill>
                  <a:srgbClr val="0000FF"/>
                </a:solidFill>
              </a:rPr>
              <a:t>herigheid</a:t>
            </a:r>
            <a:r>
              <a:rPr lang="en-US" dirty="0" smtClean="0">
                <a:solidFill>
                  <a:srgbClr val="0000FF"/>
                </a:solidFill>
              </a:rPr>
              <a:t>”):</a:t>
            </a:r>
          </a:p>
          <a:p>
            <a:pPr lvl="1"/>
            <a:r>
              <a:rPr lang="en-US" dirty="0" smtClean="0"/>
              <a:t>Duke of Brabant </a:t>
            </a:r>
          </a:p>
          <a:p>
            <a:pPr lvl="1"/>
            <a:r>
              <a:rPr lang="en-US" dirty="0" err="1" smtClean="0"/>
              <a:t>Prins</a:t>
            </a:r>
            <a:r>
              <a:rPr lang="en-US" dirty="0" smtClean="0"/>
              <a:t> </a:t>
            </a:r>
            <a:r>
              <a:rPr lang="en-US" dirty="0" err="1" smtClean="0"/>
              <a:t>Bisschop</a:t>
            </a:r>
            <a:r>
              <a:rPr lang="en-US" dirty="0" smtClean="0"/>
              <a:t> of Liege (</a:t>
            </a:r>
            <a:r>
              <a:rPr lang="en-US" dirty="0" err="1" smtClean="0"/>
              <a:t>Luik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Derl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943069"/>
            <a:ext cx="3352800" cy="2091309"/>
          </a:xfrm>
          <a:prstGeom prst="rect">
            <a:avLst/>
          </a:prstGeom>
        </p:spPr>
      </p:pic>
      <p:pic>
        <p:nvPicPr>
          <p:cNvPr id="5" name="Picture 4" descr="Twiehierighe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505200"/>
            <a:ext cx="3352800" cy="298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4572000" cy="1828800"/>
          </a:xfrm>
          <a:solidFill>
            <a:srgbClr val="FFFCCE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Fortifications:</a:t>
            </a:r>
          </a:p>
          <a:p>
            <a:pPr lvl="1"/>
            <a:r>
              <a:rPr lang="en-US" dirty="0" smtClean="0"/>
              <a:t>1229 first brick wall</a:t>
            </a:r>
          </a:p>
          <a:p>
            <a:pPr lvl="1"/>
            <a:r>
              <a:rPr lang="en-US" dirty="0" smtClean="0"/>
              <a:t>Second wall 1375</a:t>
            </a:r>
          </a:p>
          <a:p>
            <a:pPr lvl="1"/>
            <a:r>
              <a:rPr lang="en-US" dirty="0" smtClean="0"/>
              <a:t>Third wall 16</a:t>
            </a:r>
            <a:r>
              <a:rPr lang="en-US" baseline="30000" dirty="0" smtClean="0"/>
              <a:t>th</a:t>
            </a:r>
            <a:r>
              <a:rPr lang="en-US" dirty="0" smtClean="0"/>
              <a:t>  century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vestingstad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032" y="762000"/>
            <a:ext cx="4205768" cy="3390900"/>
          </a:xfrm>
          <a:prstGeom prst="rect">
            <a:avLst/>
          </a:prstGeom>
        </p:spPr>
      </p:pic>
      <p:pic>
        <p:nvPicPr>
          <p:cNvPr id="5" name="Picture 4" descr="de-vief-k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00" y="4267200"/>
            <a:ext cx="3289300" cy="2463800"/>
          </a:xfrm>
          <a:prstGeom prst="rect">
            <a:avLst/>
          </a:prstGeom>
        </p:spPr>
      </p:pic>
      <p:pic>
        <p:nvPicPr>
          <p:cNvPr id="6" name="Picture 5" descr="langegrachtj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900" y="2882900"/>
            <a:ext cx="1841500" cy="1841500"/>
          </a:xfrm>
          <a:prstGeom prst="rect">
            <a:avLst/>
          </a:prstGeom>
        </p:spPr>
      </p:pic>
      <p:pic>
        <p:nvPicPr>
          <p:cNvPr id="7" name="Picture 6" descr="Helpoort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50" y="3429000"/>
            <a:ext cx="2457450" cy="3276600"/>
          </a:xfrm>
          <a:prstGeom prst="rect">
            <a:avLst/>
          </a:prstGeom>
        </p:spPr>
      </p:pic>
      <p:pic>
        <p:nvPicPr>
          <p:cNvPr id="8" name="Picture 7" descr="fort_st_piet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2900" y="4698412"/>
            <a:ext cx="2679700" cy="2007188"/>
          </a:xfrm>
          <a:prstGeom prst="rect">
            <a:avLst/>
          </a:prstGeom>
        </p:spPr>
      </p:pic>
      <p:pic>
        <p:nvPicPr>
          <p:cNvPr id="9" name="Picture 8" descr="kazemattenmaastricht-collag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4572000"/>
            <a:ext cx="3276600" cy="2187131"/>
          </a:xfrm>
          <a:prstGeom prst="rect">
            <a:avLst/>
          </a:prstGeom>
        </p:spPr>
      </p:pic>
      <p:pic>
        <p:nvPicPr>
          <p:cNvPr id="10" name="Picture 9" descr="fort_st_pieter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4470104"/>
            <a:ext cx="2984500" cy="2235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1134</Words>
  <Application>Microsoft Macintosh PowerPoint</Application>
  <PresentationFormat>On-screen Show (4:3)</PresentationFormat>
  <Paragraphs>151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Maastricht “Mestreech”</vt:lpstr>
      <vt:lpstr>History: First Inhabitants</vt:lpstr>
      <vt:lpstr>The oldest city of Netherlands?</vt:lpstr>
      <vt:lpstr>St Servatius</vt:lpstr>
      <vt:lpstr>Religion</vt:lpstr>
      <vt:lpstr>Very Different Pelgrimage this weekend</vt:lpstr>
      <vt:lpstr>St Antonius of Padua Church - 1972</vt:lpstr>
      <vt:lpstr>Slide 8</vt:lpstr>
      <vt:lpstr>Slide 9</vt:lpstr>
      <vt:lpstr>Many battles</vt:lpstr>
      <vt:lpstr>Industry: Rich and Poor           .</vt:lpstr>
      <vt:lpstr>Shopping and “flaneren”</vt:lpstr>
      <vt:lpstr>Strange People…</vt:lpstr>
      <vt:lpstr>Strange Language                                    .</vt:lpstr>
      <vt:lpstr>Strange custom…Carnaval</vt:lpstr>
      <vt:lpstr>Most famous and simple carnaval song</vt:lpstr>
      <vt:lpstr>Folk-wisdom</vt:lpstr>
      <vt:lpstr>It’s bad…</vt:lpstr>
      <vt:lpstr>It gets worse…</vt:lpstr>
      <vt:lpstr>… and worse…</vt:lpstr>
      <vt:lpstr>…and even worse.</vt:lpstr>
      <vt:lpstr>Applicable at the end of this workshop</vt:lpstr>
      <vt:lpstr>Well… just put a face like this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Maastricht Mestreech</dc:title>
  <dc:creator>Marcel Merk</dc:creator>
  <cp:lastModifiedBy>Marcel Merk</cp:lastModifiedBy>
  <cp:revision>53</cp:revision>
  <dcterms:created xsi:type="dcterms:W3CDTF">2011-07-12T15:41:34Z</dcterms:created>
  <dcterms:modified xsi:type="dcterms:W3CDTF">2011-07-12T15:51:35Z</dcterms:modified>
</cp:coreProperties>
</file>