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30" r:id="rId2"/>
    <p:sldId id="479" r:id="rId3"/>
    <p:sldId id="364" r:id="rId4"/>
    <p:sldId id="440" r:id="rId5"/>
    <p:sldId id="411" r:id="rId6"/>
    <p:sldId id="409" r:id="rId7"/>
    <p:sldId id="412" r:id="rId8"/>
    <p:sldId id="451" r:id="rId9"/>
    <p:sldId id="448" r:id="rId10"/>
    <p:sldId id="452" r:id="rId11"/>
    <p:sldId id="459" r:id="rId12"/>
    <p:sldId id="461" r:id="rId13"/>
    <p:sldId id="457" r:id="rId14"/>
    <p:sldId id="458" r:id="rId15"/>
    <p:sldId id="462" r:id="rId16"/>
    <p:sldId id="429" r:id="rId17"/>
    <p:sldId id="431" r:id="rId18"/>
    <p:sldId id="463" r:id="rId19"/>
    <p:sldId id="464" r:id="rId20"/>
    <p:sldId id="476" r:id="rId21"/>
    <p:sldId id="477" r:id="rId22"/>
    <p:sldId id="478" r:id="rId23"/>
    <p:sldId id="474" r:id="rId24"/>
    <p:sldId id="475" r:id="rId25"/>
    <p:sldId id="344" r:id="rId26"/>
    <p:sldId id="465" r:id="rId27"/>
    <p:sldId id="439" r:id="rId28"/>
    <p:sldId id="471" r:id="rId29"/>
    <p:sldId id="473" r:id="rId30"/>
    <p:sldId id="390" r:id="rId31"/>
    <p:sldId id="469" r:id="rId32"/>
    <p:sldId id="413" r:id="rId33"/>
    <p:sldId id="415" r:id="rId34"/>
    <p:sldId id="41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B8FF"/>
    <a:srgbClr val="0000FF"/>
    <a:srgbClr val="9A009F"/>
    <a:srgbClr val="FF8000"/>
    <a:srgbClr val="000090"/>
    <a:srgbClr val="004700"/>
    <a:srgbClr val="CCFFFF"/>
    <a:srgbClr val="FFFF99"/>
    <a:srgbClr val="480048"/>
    <a:srgbClr val="00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p:restoredTop sz="94631"/>
  </p:normalViewPr>
  <p:slideViewPr>
    <p:cSldViewPr snapToGrid="0" snapToObjects="1">
      <p:cViewPr>
        <p:scale>
          <a:sx n="95" d="100"/>
          <a:sy n="95" d="100"/>
        </p:scale>
        <p:origin x="63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1E286-04D9-514A-A624-9A50F7B78848}" type="datetimeFigureOut">
              <a:rPr lang="en-US" smtClean="0"/>
              <a:t>10/6/17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CD441-C709-FC40-8675-613FEDED5C5E}" type="slidenum">
              <a:rPr lang="en-US" smtClean="0"/>
              <a:t>‹#›</a:t>
            </a:fld>
            <a:endParaRPr lang="en-US"/>
          </a:p>
        </p:txBody>
      </p:sp>
    </p:spTree>
    <p:extLst>
      <p:ext uri="{BB962C8B-B14F-4D97-AF65-F5344CB8AC3E}">
        <p14:creationId xmlns:p14="http://schemas.microsoft.com/office/powerpoint/2010/main" val="105178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momentum and position as example</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6</a:t>
            </a:fld>
            <a:endParaRPr lang="en-US"/>
          </a:p>
        </p:txBody>
      </p:sp>
    </p:spTree>
    <p:extLst>
      <p:ext uri="{BB962C8B-B14F-4D97-AF65-F5344CB8AC3E}">
        <p14:creationId xmlns:p14="http://schemas.microsoft.com/office/powerpoint/2010/main" val="473520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hat in reality detectors are never efficient,</a:t>
            </a:r>
            <a:r>
              <a:rPr lang="en-US" baseline="0" dirty="0" smtClean="0"/>
              <a:t> so not all photons are detected</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15</a:t>
            </a:fld>
            <a:endParaRPr lang="en-US"/>
          </a:p>
        </p:txBody>
      </p:sp>
    </p:spTree>
    <p:extLst>
      <p:ext uri="{BB962C8B-B14F-4D97-AF65-F5344CB8AC3E}">
        <p14:creationId xmlns:p14="http://schemas.microsoft.com/office/powerpoint/2010/main" val="65922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 wave: Broglie-Bohm. Objective collapse is real wave function. Wheeler: it from bit: every “it” derives its existence from observation.</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18</a:t>
            </a:fld>
            <a:endParaRPr lang="en-US"/>
          </a:p>
        </p:txBody>
      </p:sp>
    </p:spTree>
    <p:extLst>
      <p:ext uri="{BB962C8B-B14F-4D97-AF65-F5344CB8AC3E}">
        <p14:creationId xmlns:p14="http://schemas.microsoft.com/office/powerpoint/2010/main" val="33313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Quantum dots are nanoparticles, </a:t>
            </a:r>
            <a:r>
              <a:rPr lang="en-US" dirty="0" err="1" smtClean="0"/>
              <a:t>atificial</a:t>
            </a:r>
            <a:r>
              <a:rPr lang="en-US" baseline="0" dirty="0" smtClean="0"/>
              <a:t> atoms with </a:t>
            </a:r>
            <a:r>
              <a:rPr lang="en-US" baseline="0" dirty="0" err="1" smtClean="0"/>
              <a:t>tuneable</a:t>
            </a:r>
            <a:r>
              <a:rPr lang="en-US" baseline="0" dirty="0" smtClean="0"/>
              <a:t> optical characteristics.</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27</a:t>
            </a:fld>
            <a:endParaRPr lang="en-US"/>
          </a:p>
        </p:txBody>
      </p:sp>
    </p:spTree>
    <p:extLst>
      <p:ext uri="{BB962C8B-B14F-4D97-AF65-F5344CB8AC3E}">
        <p14:creationId xmlns:p14="http://schemas.microsoft.com/office/powerpoint/2010/main" val="823205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Quantum</a:t>
            </a:r>
            <a:r>
              <a:rPr lang="en-US" baseline="0" dirty="0" smtClean="0"/>
              <a:t> computing algorithms are typically Fourier transforms of the result space. There must only be a single solution which results from coherent interference in Fourier </a:t>
            </a:r>
            <a:r>
              <a:rPr lang="en-US" baseline="0" dirty="0" err="1" smtClean="0"/>
              <a:t>decompisition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28</a:t>
            </a:fld>
            <a:endParaRPr lang="en-US"/>
          </a:p>
        </p:txBody>
      </p:sp>
    </p:spTree>
    <p:extLst>
      <p:ext uri="{BB962C8B-B14F-4D97-AF65-F5344CB8AC3E}">
        <p14:creationId xmlns:p14="http://schemas.microsoft.com/office/powerpoint/2010/main" val="203078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particles very far</a:t>
            </a:r>
            <a:r>
              <a:rPr lang="en-US" baseline="0" dirty="0" smtClean="0"/>
              <a:t> away, </a:t>
            </a:r>
            <a:r>
              <a:rPr lang="en-US" baseline="0" dirty="0" err="1" smtClean="0"/>
              <a:t>eg</a:t>
            </a:r>
            <a:r>
              <a:rPr lang="en-US" baseline="0" dirty="0" smtClean="0"/>
              <a:t>. A light year.</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7</a:t>
            </a:fld>
            <a:endParaRPr lang="en-US"/>
          </a:p>
        </p:txBody>
      </p:sp>
    </p:spTree>
    <p:extLst>
      <p:ext uri="{BB962C8B-B14F-4D97-AF65-F5344CB8AC3E}">
        <p14:creationId xmlns:p14="http://schemas.microsoft.com/office/powerpoint/2010/main" val="67490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8</a:t>
            </a:fld>
            <a:endParaRPr lang="en-US"/>
          </a:p>
        </p:txBody>
      </p:sp>
    </p:spTree>
    <p:extLst>
      <p:ext uri="{BB962C8B-B14F-4D97-AF65-F5344CB8AC3E}">
        <p14:creationId xmlns:p14="http://schemas.microsoft.com/office/powerpoint/2010/main" val="140088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measure z than +x</a:t>
            </a:r>
            <a:r>
              <a:rPr lang="en-US" baseline="0" dirty="0" smtClean="0"/>
              <a:t> vs</a:t>
            </a:r>
            <a:r>
              <a:rPr lang="en-US" dirty="0" smtClean="0"/>
              <a:t> </a:t>
            </a:r>
            <a:r>
              <a:rPr lang="mr-IN" dirty="0" smtClean="0"/>
              <a:t>–</a:t>
            </a:r>
            <a:r>
              <a:rPr lang="en-US" dirty="0" smtClean="0"/>
              <a:t>x = 50-50</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9</a:t>
            </a:fld>
            <a:endParaRPr lang="en-US"/>
          </a:p>
        </p:txBody>
      </p:sp>
    </p:spTree>
    <p:extLst>
      <p:ext uri="{BB962C8B-B14F-4D97-AF65-F5344CB8AC3E}">
        <p14:creationId xmlns:p14="http://schemas.microsoft.com/office/powerpoint/2010/main" val="170109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CHSH, John </a:t>
            </a:r>
            <a:r>
              <a:rPr lang="en-US" dirty="0" err="1" smtClean="0"/>
              <a:t>Clauser</a:t>
            </a:r>
            <a:r>
              <a:rPr lang="en-US" dirty="0" smtClean="0"/>
              <a:t>,</a:t>
            </a:r>
            <a:r>
              <a:rPr lang="en-US" baseline="0" dirty="0" smtClean="0"/>
              <a:t> Michael Horne, Abner </a:t>
            </a:r>
            <a:r>
              <a:rPr lang="en-US" baseline="0" dirty="0" err="1" smtClean="0"/>
              <a:t>Shimony</a:t>
            </a:r>
            <a:r>
              <a:rPr lang="en-US" baseline="0" dirty="0" smtClean="0"/>
              <a:t>, Richard Holt. </a:t>
            </a:r>
            <a:r>
              <a:rPr lang="en-US" dirty="0" smtClean="0"/>
              <a:t>Note hat in reality detectors are never efficient,</a:t>
            </a:r>
            <a:r>
              <a:rPr lang="en-US" baseline="0" dirty="0" smtClean="0"/>
              <a:t> so not all photons are detected</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10</a:t>
            </a:fld>
            <a:endParaRPr lang="en-US"/>
          </a:p>
        </p:txBody>
      </p:sp>
    </p:spTree>
    <p:extLst>
      <p:ext uri="{BB962C8B-B14F-4D97-AF65-F5344CB8AC3E}">
        <p14:creationId xmlns:p14="http://schemas.microsoft.com/office/powerpoint/2010/main" val="991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hat in reality detectors are never efficient,</a:t>
            </a:r>
            <a:r>
              <a:rPr lang="en-US" baseline="0" dirty="0" smtClean="0"/>
              <a:t> so not all photons are detected</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11</a:t>
            </a:fld>
            <a:endParaRPr lang="en-US"/>
          </a:p>
        </p:txBody>
      </p:sp>
    </p:spTree>
    <p:extLst>
      <p:ext uri="{BB962C8B-B14F-4D97-AF65-F5344CB8AC3E}">
        <p14:creationId xmlns:p14="http://schemas.microsoft.com/office/powerpoint/2010/main" val="48871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CHSH, John </a:t>
            </a:r>
            <a:r>
              <a:rPr lang="en-US" dirty="0" err="1" smtClean="0"/>
              <a:t>Clauser</a:t>
            </a:r>
            <a:r>
              <a:rPr lang="en-US" dirty="0" smtClean="0"/>
              <a:t>,</a:t>
            </a:r>
            <a:r>
              <a:rPr lang="en-US" baseline="0" dirty="0" smtClean="0"/>
              <a:t> Michael Horne, Abner </a:t>
            </a:r>
            <a:r>
              <a:rPr lang="en-US" baseline="0" dirty="0" err="1" smtClean="0"/>
              <a:t>Shimony</a:t>
            </a:r>
            <a:r>
              <a:rPr lang="en-US" baseline="0" dirty="0" smtClean="0"/>
              <a:t>, Richard Holt. </a:t>
            </a:r>
            <a:r>
              <a:rPr lang="en-US" dirty="0" smtClean="0"/>
              <a:t>Note hat in reality detectors are never efficient,</a:t>
            </a:r>
            <a:r>
              <a:rPr lang="en-US" baseline="0" dirty="0" smtClean="0"/>
              <a:t> so not all photons are detected</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12</a:t>
            </a:fld>
            <a:endParaRPr lang="en-US"/>
          </a:p>
        </p:txBody>
      </p:sp>
    </p:spTree>
    <p:extLst>
      <p:ext uri="{BB962C8B-B14F-4D97-AF65-F5344CB8AC3E}">
        <p14:creationId xmlns:p14="http://schemas.microsoft.com/office/powerpoint/2010/main" val="88360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hat in reality detectors are never efficient,</a:t>
            </a:r>
            <a:r>
              <a:rPr lang="en-US" baseline="0" dirty="0" smtClean="0"/>
              <a:t> so not all photons are detected</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13</a:t>
            </a:fld>
            <a:endParaRPr lang="en-US"/>
          </a:p>
        </p:txBody>
      </p:sp>
    </p:spTree>
    <p:extLst>
      <p:ext uri="{BB962C8B-B14F-4D97-AF65-F5344CB8AC3E}">
        <p14:creationId xmlns:p14="http://schemas.microsoft.com/office/powerpoint/2010/main" val="58331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hat in reality detectors are never efficient,</a:t>
            </a:r>
            <a:r>
              <a:rPr lang="en-US" baseline="0" dirty="0" smtClean="0"/>
              <a:t> so not all photons are detected</a:t>
            </a:r>
            <a:endParaRPr lang="en-US" dirty="0"/>
          </a:p>
        </p:txBody>
      </p:sp>
      <p:sp>
        <p:nvSpPr>
          <p:cNvPr id="4" name="Slide Number Placeholder 3"/>
          <p:cNvSpPr>
            <a:spLocks noGrp="1"/>
          </p:cNvSpPr>
          <p:nvPr>
            <p:ph type="sldNum" sz="quarter" idx="10"/>
          </p:nvPr>
        </p:nvSpPr>
        <p:spPr/>
        <p:txBody>
          <a:bodyPr/>
          <a:lstStyle/>
          <a:p>
            <a:fld id="{550CD441-C709-FC40-8675-613FEDED5C5E}" type="slidenum">
              <a:rPr lang="en-US" smtClean="0"/>
              <a:t>14</a:t>
            </a:fld>
            <a:endParaRPr lang="en-US"/>
          </a:p>
        </p:txBody>
      </p:sp>
    </p:spTree>
    <p:extLst>
      <p:ext uri="{BB962C8B-B14F-4D97-AF65-F5344CB8AC3E}">
        <p14:creationId xmlns:p14="http://schemas.microsoft.com/office/powerpoint/2010/main" val="206886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EA15154C-8D44-EB4F-84EB-012634E29AAC}"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EA15154C-8D44-EB4F-84EB-012634E29AAC}"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EA15154C-8D44-EB4F-84EB-012634E29AAC}"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EA15154C-8D44-EB4F-84EB-012634E29AAC}"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EA15154C-8D44-EB4F-84EB-012634E29AAC}"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EA15154C-8D44-EB4F-84EB-012634E29AAC}"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EA15154C-8D44-EB4F-84EB-012634E29AAC}" type="datetimeFigureOut">
              <a:rPr lang="en-US" smtClean="0"/>
              <a:pPr/>
              <a:t>10/6/17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EA15154C-8D44-EB4F-84EB-012634E29AAC}" type="datetimeFigureOut">
              <a:rPr lang="en-US" smtClean="0"/>
              <a:pPr/>
              <a:t>10/6/17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5154C-8D44-EB4F-84EB-012634E29AAC}" type="datetimeFigureOut">
              <a:rPr lang="en-US" smtClean="0"/>
              <a:pPr/>
              <a:t>10/6/17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EA15154C-8D44-EB4F-84EB-012634E29AAC}"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EA15154C-8D44-EB4F-84EB-012634E29AAC}"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BBF2-C557-C74B-90D0-827D5B09DE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520636"/>
          </a:xfrm>
          <a:prstGeom prst="rect">
            <a:avLst/>
          </a:prstGeom>
          <a:solidFill>
            <a:srgbClr val="3366FF"/>
          </a:solidFill>
        </p:spPr>
        <p:txBody>
          <a:bodyPr vert="horz" lIns="91440" tIns="45720" rIns="91440" bIns="45720" rtlCol="0" anchor="ctr">
            <a:noAutofit/>
          </a:bodyPr>
          <a:lstStyle/>
          <a:p>
            <a:r>
              <a:rPr lang="nl-NL" smtClean="0"/>
              <a:t>Click to edit Master title style</a:t>
            </a:r>
            <a:endParaRPr lang="en-US"/>
          </a:p>
        </p:txBody>
      </p:sp>
      <p:sp>
        <p:nvSpPr>
          <p:cNvPr id="3" name="Text Placeholder 2"/>
          <p:cNvSpPr>
            <a:spLocks noGrp="1"/>
          </p:cNvSpPr>
          <p:nvPr>
            <p:ph type="body" idx="1"/>
          </p:nvPr>
        </p:nvSpPr>
        <p:spPr>
          <a:xfrm>
            <a:off x="457200" y="1343026"/>
            <a:ext cx="5711105" cy="2719513"/>
          </a:xfrm>
          <a:prstGeom prst="rect">
            <a:avLst/>
          </a:prstGeom>
        </p:spPr>
        <p:txBody>
          <a:bodyPr vert="horz" lIns="91440" tIns="45720" rIns="91440" bIns="45720" rtlCol="0">
            <a:normAutofit/>
          </a:body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a:p>
            <a:pPr lvl="3"/>
            <a:r>
              <a:rPr lang="nl-NL" dirty="0" err="1" smtClean="0"/>
              <a:t>Fourth</a:t>
            </a:r>
            <a:r>
              <a:rPr lang="nl-NL" dirty="0" smtClean="0"/>
              <a:t> level</a:t>
            </a:r>
          </a:p>
          <a:p>
            <a:pPr lvl="5"/>
            <a:r>
              <a:rPr lang="nl-NL" dirty="0" err="1" smtClean="0"/>
              <a:t>Fifth</a:t>
            </a:r>
            <a:r>
              <a:rPr lang="nl-NL" dirty="0" smtClean="0"/>
              <a:t> level</a:t>
            </a:r>
            <a:endParaRPr lang="en-US" dirty="0"/>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5154C-8D44-EB4F-84EB-012634E29AAC}" type="datetimeFigureOut">
              <a:rPr lang="en-US" smtClean="0"/>
              <a:pPr/>
              <a:t>10/6/17</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ABBF2-C557-C74B-90D0-827D5B09DE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khef.nl/~i93/Teach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44.pn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ern-lhc-aerial.jpg"/>
          <p:cNvPicPr>
            <a:picLocks noChangeAspect="1"/>
          </p:cNvPicPr>
          <p:nvPr/>
        </p:nvPicPr>
        <p:blipFill>
          <a:blip r:embed="rId2"/>
          <a:stretch>
            <a:fillRect/>
          </a:stretch>
        </p:blipFill>
        <p:spPr>
          <a:xfrm>
            <a:off x="-229400" y="0"/>
            <a:ext cx="9602800" cy="6858000"/>
          </a:xfrm>
          <a:prstGeom prst="rect">
            <a:avLst/>
          </a:prstGeom>
        </p:spPr>
      </p:pic>
      <p:pic>
        <p:nvPicPr>
          <p:cNvPr id="4" name="Picture 3" descr="twin-paradox.jpg"/>
          <p:cNvPicPr>
            <a:picLocks noChangeAspect="1"/>
          </p:cNvPicPr>
          <p:nvPr/>
        </p:nvPicPr>
        <p:blipFill>
          <a:blip r:embed="rId3"/>
          <a:stretch>
            <a:fillRect/>
          </a:stretch>
        </p:blipFill>
        <p:spPr>
          <a:xfrm>
            <a:off x="1501654" y="3447337"/>
            <a:ext cx="2816171" cy="1562975"/>
          </a:xfrm>
          <a:prstGeom prst="rect">
            <a:avLst/>
          </a:prstGeom>
          <a:ln>
            <a:solidFill>
              <a:srgbClr val="3366FF"/>
            </a:solidFill>
          </a:ln>
        </p:spPr>
      </p:pic>
      <p:pic>
        <p:nvPicPr>
          <p:cNvPr id="5" name="Picture 4" descr="SchrodingersCat2.png"/>
          <p:cNvPicPr>
            <a:picLocks noChangeAspect="1"/>
          </p:cNvPicPr>
          <p:nvPr/>
        </p:nvPicPr>
        <p:blipFill>
          <a:blip r:embed="rId4"/>
          <a:stretch>
            <a:fillRect/>
          </a:stretch>
        </p:blipFill>
        <p:spPr>
          <a:xfrm>
            <a:off x="4766175" y="3442895"/>
            <a:ext cx="2949044" cy="1567417"/>
          </a:xfrm>
          <a:prstGeom prst="rect">
            <a:avLst/>
          </a:prstGeom>
          <a:ln>
            <a:solidFill>
              <a:srgbClr val="3366FF"/>
            </a:solidFill>
          </a:ln>
        </p:spPr>
      </p:pic>
      <p:sp>
        <p:nvSpPr>
          <p:cNvPr id="6" name="TextBox 5"/>
          <p:cNvSpPr txBox="1"/>
          <p:nvPr/>
        </p:nvSpPr>
        <p:spPr>
          <a:xfrm>
            <a:off x="769276" y="1087952"/>
            <a:ext cx="7818216" cy="461665"/>
          </a:xfrm>
          <a:prstGeom prst="rect">
            <a:avLst/>
          </a:prstGeom>
          <a:noFill/>
        </p:spPr>
        <p:txBody>
          <a:bodyPr wrap="none" rtlCol="0">
            <a:spAutoFit/>
          </a:bodyPr>
          <a:lstStyle/>
          <a:p>
            <a:r>
              <a:rPr lang="en-US" sz="2400" dirty="0" smtClean="0">
                <a:solidFill>
                  <a:srgbClr val="FFFCCE"/>
                </a:solidFill>
              </a:rPr>
              <a:t>A lecture series on Relativity </a:t>
            </a:r>
            <a:r>
              <a:rPr lang="en-US" sz="2400" dirty="0">
                <a:solidFill>
                  <a:srgbClr val="FFFCCE"/>
                </a:solidFill>
              </a:rPr>
              <a:t>T</a:t>
            </a:r>
            <a:r>
              <a:rPr lang="en-US" sz="2400" dirty="0" smtClean="0">
                <a:solidFill>
                  <a:srgbClr val="FFFCCE"/>
                </a:solidFill>
              </a:rPr>
              <a:t>heory and Quantum </a:t>
            </a:r>
            <a:r>
              <a:rPr lang="en-US" sz="2400" dirty="0">
                <a:solidFill>
                  <a:srgbClr val="FFFCCE"/>
                </a:solidFill>
              </a:rPr>
              <a:t>M</a:t>
            </a:r>
            <a:r>
              <a:rPr lang="en-US" sz="2400" dirty="0" smtClean="0">
                <a:solidFill>
                  <a:srgbClr val="FFFCCE"/>
                </a:solidFill>
              </a:rPr>
              <a:t>echanics</a:t>
            </a:r>
            <a:endParaRPr lang="en-US" sz="2400" dirty="0">
              <a:solidFill>
                <a:srgbClr val="FFFCCE"/>
              </a:solidFill>
            </a:endParaRPr>
          </a:p>
        </p:txBody>
      </p:sp>
      <p:sp>
        <p:nvSpPr>
          <p:cNvPr id="8" name="TextBox 7"/>
          <p:cNvSpPr txBox="1"/>
          <p:nvPr/>
        </p:nvSpPr>
        <p:spPr>
          <a:xfrm>
            <a:off x="1965515" y="163830"/>
            <a:ext cx="5462152" cy="584776"/>
          </a:xfrm>
          <a:prstGeom prst="rect">
            <a:avLst/>
          </a:prstGeom>
          <a:noFill/>
        </p:spPr>
        <p:txBody>
          <a:bodyPr wrap="none" rtlCol="0">
            <a:spAutoFit/>
          </a:bodyPr>
          <a:lstStyle/>
          <a:p>
            <a:r>
              <a:rPr lang="en-US" sz="3200" dirty="0" smtClean="0">
                <a:solidFill>
                  <a:srgbClr val="FFFF00"/>
                </a:solidFill>
              </a:rPr>
              <a:t>The Relativistic Quantum World</a:t>
            </a:r>
            <a:endParaRPr lang="en-US" sz="3200" dirty="0">
              <a:solidFill>
                <a:srgbClr val="FFFF00"/>
              </a:solidFill>
            </a:endParaRPr>
          </a:p>
        </p:txBody>
      </p:sp>
      <p:sp>
        <p:nvSpPr>
          <p:cNvPr id="10" name="TextBox 9"/>
          <p:cNvSpPr txBox="1"/>
          <p:nvPr/>
        </p:nvSpPr>
        <p:spPr>
          <a:xfrm>
            <a:off x="1769276" y="6085290"/>
            <a:ext cx="6165720" cy="461665"/>
          </a:xfrm>
          <a:prstGeom prst="rect">
            <a:avLst/>
          </a:prstGeom>
          <a:noFill/>
        </p:spPr>
        <p:txBody>
          <a:bodyPr wrap="none" rtlCol="0">
            <a:spAutoFit/>
          </a:bodyPr>
          <a:lstStyle/>
          <a:p>
            <a:r>
              <a:rPr lang="en-US" sz="2400" dirty="0" smtClean="0">
                <a:solidFill>
                  <a:srgbClr val="FFFCCE"/>
                </a:solidFill>
              </a:rPr>
              <a:t>University of Maastricht, </a:t>
            </a:r>
            <a:r>
              <a:rPr lang="en-US" sz="2400" smtClean="0">
                <a:solidFill>
                  <a:srgbClr val="FFFCCE"/>
                </a:solidFill>
              </a:rPr>
              <a:t>Sept 24 </a:t>
            </a:r>
            <a:r>
              <a:rPr lang="en-US" sz="2400" dirty="0" smtClean="0">
                <a:solidFill>
                  <a:srgbClr val="FFFCCE"/>
                </a:solidFill>
              </a:rPr>
              <a:t>– </a:t>
            </a:r>
            <a:r>
              <a:rPr lang="en-US" sz="2400" smtClean="0">
                <a:solidFill>
                  <a:srgbClr val="FFFCCE"/>
                </a:solidFill>
              </a:rPr>
              <a:t>Oct 15, 2014</a:t>
            </a:r>
            <a:endParaRPr lang="en-US" sz="2400" dirty="0">
              <a:solidFill>
                <a:srgbClr val="FFFCCE"/>
              </a:solidFill>
            </a:endParaRPr>
          </a:p>
        </p:txBody>
      </p:sp>
      <p:sp>
        <p:nvSpPr>
          <p:cNvPr id="11" name="TextBox 10"/>
          <p:cNvSpPr txBox="1"/>
          <p:nvPr/>
        </p:nvSpPr>
        <p:spPr>
          <a:xfrm>
            <a:off x="4073711" y="1732296"/>
            <a:ext cx="1518364" cy="400110"/>
          </a:xfrm>
          <a:prstGeom prst="rect">
            <a:avLst/>
          </a:prstGeom>
          <a:noFill/>
        </p:spPr>
        <p:txBody>
          <a:bodyPr wrap="none" rtlCol="0">
            <a:spAutoFit/>
          </a:bodyPr>
          <a:lstStyle/>
          <a:p>
            <a:r>
              <a:rPr lang="en-US" sz="2000" dirty="0" smtClean="0">
                <a:solidFill>
                  <a:srgbClr val="FFFCCE"/>
                </a:solidFill>
              </a:rPr>
              <a:t>Marcel </a:t>
            </a:r>
            <a:r>
              <a:rPr lang="en-US" sz="2000" dirty="0" err="1" smtClean="0">
                <a:solidFill>
                  <a:srgbClr val="FFFCCE"/>
                </a:solidFill>
              </a:rPr>
              <a:t>Merk</a:t>
            </a:r>
            <a:endParaRPr lang="en-US" sz="2000" dirty="0">
              <a:solidFill>
                <a:srgbClr val="FFFCC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Alain Aspect 1982 </a:t>
            </a:r>
            <a:r>
              <a:rPr lang="mr-IN" dirty="0" smtClean="0"/>
              <a:t>–</a:t>
            </a:r>
            <a:r>
              <a:rPr lang="en-US" dirty="0" smtClean="0"/>
              <a:t> EPR with photons!</a:t>
            </a:r>
            <a:endParaRPr lang="en-US" dirty="0"/>
          </a:p>
        </p:txBody>
      </p:sp>
      <p:pic>
        <p:nvPicPr>
          <p:cNvPr id="3" name="Picture 2" descr="Bell-test-photon-analyer.png"/>
          <p:cNvPicPr>
            <a:picLocks noChangeAspect="1"/>
          </p:cNvPicPr>
          <p:nvPr/>
        </p:nvPicPr>
        <p:blipFill>
          <a:blip r:embed="rId3"/>
          <a:stretch>
            <a:fillRect/>
          </a:stretch>
        </p:blipFill>
        <p:spPr>
          <a:xfrm>
            <a:off x="562575" y="1838800"/>
            <a:ext cx="8018847" cy="3540790"/>
          </a:xfrm>
          <a:prstGeom prst="rect">
            <a:avLst/>
          </a:prstGeom>
          <a:ln>
            <a:solidFill>
              <a:srgbClr val="0000FF"/>
            </a:solidFill>
          </a:ln>
        </p:spPr>
      </p:pic>
      <p:sp>
        <p:nvSpPr>
          <p:cNvPr id="7" name="TextBox 6"/>
          <p:cNvSpPr txBox="1"/>
          <p:nvPr/>
        </p:nvSpPr>
        <p:spPr>
          <a:xfrm>
            <a:off x="436971" y="494446"/>
            <a:ext cx="6240811" cy="369332"/>
          </a:xfrm>
          <a:prstGeom prst="rect">
            <a:avLst/>
          </a:prstGeom>
          <a:noFill/>
        </p:spPr>
        <p:txBody>
          <a:bodyPr wrap="none" rtlCol="0">
            <a:spAutoFit/>
          </a:bodyPr>
          <a:lstStyle/>
          <a:p>
            <a:r>
              <a:rPr lang="en-US" dirty="0" smtClean="0"/>
              <a:t>EPR experiment with photons. Testing the </a:t>
            </a:r>
            <a:r>
              <a:rPr lang="en-US" b="1" i="1" dirty="0" smtClean="0"/>
              <a:t>Bell inequality</a:t>
            </a:r>
            <a:r>
              <a:rPr lang="en-US" dirty="0" smtClean="0"/>
              <a:t> (1964).</a:t>
            </a:r>
            <a:endParaRPr lang="en-US" dirty="0"/>
          </a:p>
        </p:txBody>
      </p:sp>
      <p:sp>
        <p:nvSpPr>
          <p:cNvPr id="4" name="TextBox 3"/>
          <p:cNvSpPr txBox="1"/>
          <p:nvPr/>
        </p:nvSpPr>
        <p:spPr>
          <a:xfrm>
            <a:off x="581060" y="5461693"/>
            <a:ext cx="4652492" cy="369332"/>
          </a:xfrm>
          <a:prstGeom prst="rect">
            <a:avLst/>
          </a:prstGeom>
          <a:noFill/>
        </p:spPr>
        <p:txBody>
          <a:bodyPr wrap="none" rtlCol="0">
            <a:spAutoFit/>
          </a:bodyPr>
          <a:lstStyle/>
          <a:p>
            <a:r>
              <a:rPr lang="en-US" dirty="0" smtClean="0"/>
              <a:t>Determine: </a:t>
            </a:r>
            <a:r>
              <a:rPr lang="en-US" b="1" dirty="0" smtClean="0">
                <a:solidFill>
                  <a:srgbClr val="9A009F"/>
                </a:solidFill>
              </a:rPr>
              <a:t>S</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a:t>
            </a:r>
            <a:r>
              <a:rPr lang="mr-IN" dirty="0" smtClean="0"/>
              <a:t>–</a:t>
            </a:r>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a:t>
            </a:r>
            <a:endParaRPr lang="en-US" baseline="30000" dirty="0"/>
          </a:p>
        </p:txBody>
      </p:sp>
      <p:sp>
        <p:nvSpPr>
          <p:cNvPr id="10" name="TextBox 9"/>
          <p:cNvSpPr txBox="1"/>
          <p:nvPr/>
        </p:nvSpPr>
        <p:spPr>
          <a:xfrm>
            <a:off x="2564296" y="3513285"/>
            <a:ext cx="782587" cy="369332"/>
          </a:xfrm>
          <a:prstGeom prst="rect">
            <a:avLst/>
          </a:prstGeom>
          <a:noFill/>
        </p:spPr>
        <p:txBody>
          <a:bodyPr wrap="none" rtlCol="0">
            <a:spAutoFit/>
          </a:bodyPr>
          <a:lstStyle/>
          <a:p>
            <a:r>
              <a:rPr lang="en-US" b="1" dirty="0">
                <a:solidFill>
                  <a:srgbClr val="FF0000"/>
                </a:solidFill>
              </a:rPr>
              <a:t>a</a:t>
            </a:r>
            <a:r>
              <a:rPr lang="en-US" b="1" dirty="0" smtClean="0">
                <a:solidFill>
                  <a:srgbClr val="FF0000"/>
                </a:solidFill>
              </a:rPr>
              <a:t> or a’</a:t>
            </a:r>
            <a:endParaRPr lang="en-US" b="1" dirty="0">
              <a:solidFill>
                <a:srgbClr val="FF0000"/>
              </a:solidFill>
            </a:endParaRPr>
          </a:p>
        </p:txBody>
      </p:sp>
      <p:sp>
        <p:nvSpPr>
          <p:cNvPr id="11" name="TextBox 10"/>
          <p:cNvSpPr txBox="1"/>
          <p:nvPr/>
        </p:nvSpPr>
        <p:spPr>
          <a:xfrm>
            <a:off x="5649379" y="3528331"/>
            <a:ext cx="801823" cy="369332"/>
          </a:xfrm>
          <a:prstGeom prst="rect">
            <a:avLst/>
          </a:prstGeom>
          <a:noFill/>
        </p:spPr>
        <p:txBody>
          <a:bodyPr wrap="none" rtlCol="0">
            <a:spAutoFit/>
          </a:bodyPr>
          <a:lstStyle/>
          <a:p>
            <a:r>
              <a:rPr lang="en-US" b="1" dirty="0" smtClean="0">
                <a:solidFill>
                  <a:srgbClr val="0000FF"/>
                </a:solidFill>
              </a:rPr>
              <a:t>b or b’</a:t>
            </a:r>
            <a:endParaRPr lang="en-US" b="1" dirty="0">
              <a:solidFill>
                <a:srgbClr val="0000FF"/>
              </a:solidFill>
            </a:endParaRPr>
          </a:p>
        </p:txBody>
      </p:sp>
      <p:sp>
        <p:nvSpPr>
          <p:cNvPr id="13" name="TextBox 12"/>
          <p:cNvSpPr txBox="1"/>
          <p:nvPr/>
        </p:nvSpPr>
        <p:spPr>
          <a:xfrm>
            <a:off x="1572860" y="1991120"/>
            <a:ext cx="5381281" cy="369332"/>
          </a:xfrm>
          <a:prstGeom prst="rect">
            <a:avLst/>
          </a:prstGeom>
          <a:noFill/>
        </p:spPr>
        <p:txBody>
          <a:bodyPr wrap="none" rtlCol="0">
            <a:spAutoFit/>
          </a:bodyPr>
          <a:lstStyle/>
          <a:p>
            <a:r>
              <a:rPr lang="en-US" dirty="0" smtClean="0"/>
              <a:t>Polarizer settings: </a:t>
            </a:r>
            <a:r>
              <a:rPr lang="en-US" dirty="0" smtClean="0">
                <a:solidFill>
                  <a:srgbClr val="FF0000"/>
                </a:solidFill>
              </a:rPr>
              <a:t>a=0</a:t>
            </a:r>
            <a:r>
              <a:rPr lang="en-US" baseline="30000" dirty="0" smtClean="0">
                <a:solidFill>
                  <a:srgbClr val="FF0000"/>
                </a:solidFill>
              </a:rPr>
              <a:t>o</a:t>
            </a:r>
            <a:r>
              <a:rPr lang="en-US" dirty="0"/>
              <a:t> </a:t>
            </a:r>
            <a:r>
              <a:rPr lang="en-US" dirty="0" smtClean="0"/>
              <a:t>or </a:t>
            </a:r>
            <a:r>
              <a:rPr lang="en-US" dirty="0" smtClean="0">
                <a:solidFill>
                  <a:srgbClr val="FF0000"/>
                </a:solidFill>
              </a:rPr>
              <a:t>a’= 45</a:t>
            </a:r>
            <a:r>
              <a:rPr lang="en-US" baseline="30000" dirty="0" smtClean="0">
                <a:solidFill>
                  <a:srgbClr val="FF0000"/>
                </a:solidFill>
              </a:rPr>
              <a:t>o</a:t>
            </a:r>
            <a:r>
              <a:rPr lang="en-US" dirty="0" smtClean="0"/>
              <a:t>, </a:t>
            </a:r>
            <a:r>
              <a:rPr lang="en-US" dirty="0" smtClean="0">
                <a:solidFill>
                  <a:srgbClr val="0000FF"/>
                </a:solidFill>
              </a:rPr>
              <a:t>b=22.5</a:t>
            </a:r>
            <a:r>
              <a:rPr lang="en-US" baseline="30000" dirty="0" smtClean="0">
                <a:solidFill>
                  <a:srgbClr val="0000FF"/>
                </a:solidFill>
              </a:rPr>
              <a:t>o</a:t>
            </a:r>
            <a:r>
              <a:rPr lang="en-US" dirty="0" smtClean="0"/>
              <a:t> or </a:t>
            </a:r>
            <a:r>
              <a:rPr lang="en-US" dirty="0">
                <a:solidFill>
                  <a:srgbClr val="0000FF"/>
                </a:solidFill>
              </a:rPr>
              <a:t>b’= </a:t>
            </a:r>
            <a:r>
              <a:rPr lang="en-US" dirty="0" smtClean="0">
                <a:solidFill>
                  <a:srgbClr val="0000FF"/>
                </a:solidFill>
              </a:rPr>
              <a:t>67.5</a:t>
            </a:r>
            <a:r>
              <a:rPr lang="en-US" baseline="30000" dirty="0" smtClean="0">
                <a:solidFill>
                  <a:srgbClr val="0000FF"/>
                </a:solidFill>
              </a:rPr>
              <a:t>o</a:t>
            </a:r>
            <a:endParaRPr lang="en-US" baseline="30000" dirty="0">
              <a:solidFill>
                <a:srgbClr val="0000FF"/>
              </a:solidFill>
            </a:endParaRPr>
          </a:p>
        </p:txBody>
      </p:sp>
      <p:grpSp>
        <p:nvGrpSpPr>
          <p:cNvPr id="22" name="Group 21"/>
          <p:cNvGrpSpPr/>
          <p:nvPr/>
        </p:nvGrpSpPr>
        <p:grpSpPr>
          <a:xfrm>
            <a:off x="2850233" y="1051851"/>
            <a:ext cx="4095665" cy="681078"/>
            <a:chOff x="1132048" y="1078355"/>
            <a:chExt cx="4095665" cy="681078"/>
          </a:xfrm>
        </p:grpSpPr>
        <p:sp>
          <p:nvSpPr>
            <p:cNvPr id="14" name="TextBox 13"/>
            <p:cNvSpPr txBox="1"/>
            <p:nvPr/>
          </p:nvSpPr>
          <p:spPr>
            <a:xfrm>
              <a:off x="2023823" y="1078355"/>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mr-IN" dirty="0" smtClean="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a:t>
              </a:r>
              <a:r>
                <a:rPr lang="mr-IN" dirty="0" smtClean="0"/>
                <a:t>–</a:t>
              </a:r>
              <a:r>
                <a:rPr lang="en-US" dirty="0" smtClean="0"/>
                <a:t>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5" name="TextBox 14"/>
            <p:cNvSpPr txBox="1"/>
            <p:nvPr/>
          </p:nvSpPr>
          <p:spPr>
            <a:xfrm>
              <a:off x="2023823" y="1390101"/>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en-US" dirty="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6" name="TextBox 15"/>
            <p:cNvSpPr txBox="1"/>
            <p:nvPr/>
          </p:nvSpPr>
          <p:spPr>
            <a:xfrm>
              <a:off x="1132048" y="1229348"/>
              <a:ext cx="1002197" cy="369332"/>
            </a:xfrm>
            <a:prstGeom prst="rect">
              <a:avLst/>
            </a:prstGeom>
            <a:noFill/>
          </p:spPr>
          <p:txBody>
            <a:bodyPr wrap="none" rtlCol="0">
              <a:spAutoFit/>
            </a:bodyPr>
            <a:lstStyle/>
            <a:p>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a:t>
              </a:r>
              <a:endParaRPr lang="en-US" baseline="30000" dirty="0"/>
            </a:p>
          </p:txBody>
        </p:sp>
        <p:cxnSp>
          <p:nvCxnSpPr>
            <p:cNvPr id="18" name="Straight Connector 17"/>
            <p:cNvCxnSpPr/>
            <p:nvPr/>
          </p:nvCxnSpPr>
          <p:spPr>
            <a:xfrm flipH="1" flipV="1">
              <a:off x="2086542" y="1403987"/>
              <a:ext cx="3122510" cy="477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463826" y="1201883"/>
            <a:ext cx="2354106" cy="369332"/>
          </a:xfrm>
          <a:prstGeom prst="rect">
            <a:avLst/>
          </a:prstGeom>
          <a:noFill/>
        </p:spPr>
        <p:txBody>
          <a:bodyPr wrap="none" rtlCol="0">
            <a:spAutoFit/>
          </a:bodyPr>
          <a:lstStyle/>
          <a:p>
            <a:r>
              <a:rPr lang="en-US" dirty="0" smtClean="0"/>
              <a:t>Correlation test, count:</a:t>
            </a:r>
            <a:endParaRPr lang="en-US" dirty="0"/>
          </a:p>
        </p:txBody>
      </p:sp>
      <p:sp>
        <p:nvSpPr>
          <p:cNvPr id="25" name="TextBox 24"/>
          <p:cNvSpPr txBox="1"/>
          <p:nvPr/>
        </p:nvSpPr>
        <p:spPr>
          <a:xfrm>
            <a:off x="1516877" y="4234747"/>
            <a:ext cx="636713" cy="369332"/>
          </a:xfrm>
          <a:prstGeom prst="rect">
            <a:avLst/>
          </a:prstGeom>
          <a:solidFill>
            <a:schemeClr val="bg1"/>
          </a:solidFill>
        </p:spPr>
        <p:txBody>
          <a:bodyPr wrap="none" rtlCol="0">
            <a:spAutoFit/>
          </a:bodyPr>
          <a:lstStyle/>
          <a:p>
            <a:r>
              <a:rPr lang="en-US" dirty="0" smtClean="0">
                <a:solidFill>
                  <a:srgbClr val="FF0000"/>
                </a:solidFill>
              </a:rPr>
              <a:t>Alice</a:t>
            </a:r>
            <a:endParaRPr lang="en-US" dirty="0">
              <a:solidFill>
                <a:srgbClr val="FF0000"/>
              </a:solidFill>
            </a:endParaRPr>
          </a:p>
        </p:txBody>
      </p:sp>
      <p:sp>
        <p:nvSpPr>
          <p:cNvPr id="27" name="TextBox 26"/>
          <p:cNvSpPr txBox="1"/>
          <p:nvPr/>
        </p:nvSpPr>
        <p:spPr>
          <a:xfrm>
            <a:off x="6954141" y="4234747"/>
            <a:ext cx="553357" cy="369332"/>
          </a:xfrm>
          <a:prstGeom prst="rect">
            <a:avLst/>
          </a:prstGeom>
          <a:solidFill>
            <a:schemeClr val="bg1"/>
          </a:solidFill>
        </p:spPr>
        <p:txBody>
          <a:bodyPr wrap="none" rtlCol="0">
            <a:spAutoFit/>
          </a:bodyPr>
          <a:lstStyle/>
          <a:p>
            <a:r>
              <a:rPr lang="en-US" dirty="0" smtClean="0">
                <a:solidFill>
                  <a:srgbClr val="0000FF"/>
                </a:solidFill>
              </a:rPr>
              <a:t>Bob</a:t>
            </a:r>
            <a:endParaRPr lang="en-US" dirty="0">
              <a:solidFill>
                <a:srgbClr val="0000FF"/>
              </a:solidFill>
            </a:endParaRPr>
          </a:p>
        </p:txBody>
      </p:sp>
      <p:sp>
        <p:nvSpPr>
          <p:cNvPr id="21" name="TextBox 20"/>
          <p:cNvSpPr txBox="1"/>
          <p:nvPr/>
        </p:nvSpPr>
        <p:spPr>
          <a:xfrm>
            <a:off x="5362536" y="5459897"/>
            <a:ext cx="3606244" cy="646331"/>
          </a:xfrm>
          <a:prstGeom prst="rect">
            <a:avLst/>
          </a:prstGeom>
          <a:noFill/>
        </p:spPr>
        <p:txBody>
          <a:bodyPr wrap="none" rtlCol="0">
            <a:spAutoFit/>
          </a:bodyPr>
          <a:lstStyle/>
          <a:p>
            <a:r>
              <a:rPr lang="en-US" dirty="0" smtClean="0"/>
              <a:t>• Local reality</a:t>
            </a:r>
            <a:r>
              <a:rPr lang="en-US" dirty="0"/>
              <a:t> </a:t>
            </a:r>
            <a:r>
              <a:rPr lang="en-US" dirty="0" smtClean="0"/>
              <a:t>(hidden </a:t>
            </a:r>
            <a:r>
              <a:rPr lang="en-US" dirty="0" err="1" smtClean="0"/>
              <a:t>var’s</a:t>
            </a:r>
            <a:r>
              <a:rPr lang="en-US" dirty="0" smtClean="0"/>
              <a:t>) : </a:t>
            </a:r>
            <a:r>
              <a:rPr lang="en-US" b="1" dirty="0" smtClean="0">
                <a:solidFill>
                  <a:srgbClr val="9A009F"/>
                </a:solidFill>
              </a:rPr>
              <a:t>S ≤ 2.0</a:t>
            </a:r>
          </a:p>
          <a:p>
            <a:r>
              <a:rPr lang="en-US" dirty="0"/>
              <a:t>• </a:t>
            </a:r>
            <a:r>
              <a:rPr lang="en-US" dirty="0" smtClean="0"/>
              <a:t>Quantum Mechanics	       : </a:t>
            </a:r>
            <a:r>
              <a:rPr lang="en-US" b="1" dirty="0" smtClean="0">
                <a:solidFill>
                  <a:srgbClr val="9A009F"/>
                </a:solidFill>
              </a:rPr>
              <a:t>S = 2.7</a:t>
            </a:r>
          </a:p>
        </p:txBody>
      </p:sp>
    </p:spTree>
    <p:extLst>
      <p:ext uri="{BB962C8B-B14F-4D97-AF65-F5344CB8AC3E}">
        <p14:creationId xmlns:p14="http://schemas.microsoft.com/office/powerpoint/2010/main" val="8838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Alain Aspect 1982 </a:t>
            </a:r>
            <a:r>
              <a:rPr lang="mr-IN" dirty="0" smtClean="0"/>
              <a:t>–</a:t>
            </a:r>
            <a:r>
              <a:rPr lang="en-US" dirty="0" smtClean="0"/>
              <a:t> EPR with photons!</a:t>
            </a:r>
            <a:endParaRPr lang="en-US" dirty="0"/>
          </a:p>
        </p:txBody>
      </p:sp>
      <p:sp>
        <p:nvSpPr>
          <p:cNvPr id="4" name="TextBox 3"/>
          <p:cNvSpPr txBox="1"/>
          <p:nvPr/>
        </p:nvSpPr>
        <p:spPr>
          <a:xfrm>
            <a:off x="581060" y="5461693"/>
            <a:ext cx="4652492" cy="369332"/>
          </a:xfrm>
          <a:prstGeom prst="rect">
            <a:avLst/>
          </a:prstGeom>
          <a:noFill/>
        </p:spPr>
        <p:txBody>
          <a:bodyPr wrap="none" rtlCol="0">
            <a:spAutoFit/>
          </a:bodyPr>
          <a:lstStyle/>
          <a:p>
            <a:r>
              <a:rPr lang="en-US" dirty="0" smtClean="0"/>
              <a:t>Determine: </a:t>
            </a:r>
            <a:r>
              <a:rPr lang="en-US" b="1" dirty="0" smtClean="0">
                <a:solidFill>
                  <a:srgbClr val="9A009F"/>
                </a:solidFill>
              </a:rPr>
              <a:t>S</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a:t>
            </a:r>
            <a:r>
              <a:rPr lang="mr-IN" dirty="0" smtClean="0"/>
              <a:t>–</a:t>
            </a:r>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a:t>
            </a:r>
            <a:endParaRPr lang="en-US" baseline="30000" dirty="0"/>
          </a:p>
        </p:txBody>
      </p:sp>
      <p:sp>
        <p:nvSpPr>
          <p:cNvPr id="13" name="TextBox 12"/>
          <p:cNvSpPr txBox="1"/>
          <p:nvPr/>
        </p:nvSpPr>
        <p:spPr>
          <a:xfrm>
            <a:off x="1572860" y="1991120"/>
            <a:ext cx="5381281" cy="369332"/>
          </a:xfrm>
          <a:prstGeom prst="rect">
            <a:avLst/>
          </a:prstGeom>
          <a:noFill/>
        </p:spPr>
        <p:txBody>
          <a:bodyPr wrap="none" rtlCol="0">
            <a:spAutoFit/>
          </a:bodyPr>
          <a:lstStyle/>
          <a:p>
            <a:r>
              <a:rPr lang="en-US" dirty="0" smtClean="0"/>
              <a:t>Polarizer settings: </a:t>
            </a:r>
            <a:r>
              <a:rPr lang="en-US" dirty="0" smtClean="0">
                <a:solidFill>
                  <a:srgbClr val="FF0000"/>
                </a:solidFill>
              </a:rPr>
              <a:t>a=0</a:t>
            </a:r>
            <a:r>
              <a:rPr lang="en-US" baseline="30000" dirty="0" smtClean="0">
                <a:solidFill>
                  <a:srgbClr val="FF0000"/>
                </a:solidFill>
              </a:rPr>
              <a:t>o</a:t>
            </a:r>
            <a:r>
              <a:rPr lang="en-US" dirty="0"/>
              <a:t> </a:t>
            </a:r>
            <a:r>
              <a:rPr lang="en-US" dirty="0" smtClean="0"/>
              <a:t>or </a:t>
            </a:r>
            <a:r>
              <a:rPr lang="en-US" dirty="0" smtClean="0">
                <a:solidFill>
                  <a:srgbClr val="FF0000"/>
                </a:solidFill>
              </a:rPr>
              <a:t>a’= 45</a:t>
            </a:r>
            <a:r>
              <a:rPr lang="en-US" baseline="30000" dirty="0" smtClean="0">
                <a:solidFill>
                  <a:srgbClr val="FF0000"/>
                </a:solidFill>
              </a:rPr>
              <a:t>o</a:t>
            </a:r>
            <a:r>
              <a:rPr lang="en-US" dirty="0" smtClean="0"/>
              <a:t>, </a:t>
            </a:r>
            <a:r>
              <a:rPr lang="en-US" dirty="0" smtClean="0">
                <a:solidFill>
                  <a:srgbClr val="0000FF"/>
                </a:solidFill>
              </a:rPr>
              <a:t>b=22.5</a:t>
            </a:r>
            <a:r>
              <a:rPr lang="en-US" baseline="30000" dirty="0" smtClean="0">
                <a:solidFill>
                  <a:srgbClr val="0000FF"/>
                </a:solidFill>
              </a:rPr>
              <a:t>o</a:t>
            </a:r>
            <a:r>
              <a:rPr lang="en-US" dirty="0" smtClean="0"/>
              <a:t> or </a:t>
            </a:r>
            <a:r>
              <a:rPr lang="en-US" dirty="0">
                <a:solidFill>
                  <a:srgbClr val="0000FF"/>
                </a:solidFill>
              </a:rPr>
              <a:t>b’= </a:t>
            </a:r>
            <a:r>
              <a:rPr lang="en-US" dirty="0" smtClean="0">
                <a:solidFill>
                  <a:srgbClr val="0000FF"/>
                </a:solidFill>
              </a:rPr>
              <a:t>67.5</a:t>
            </a:r>
            <a:r>
              <a:rPr lang="en-US" baseline="30000" dirty="0" smtClean="0">
                <a:solidFill>
                  <a:srgbClr val="0000FF"/>
                </a:solidFill>
              </a:rPr>
              <a:t>o</a:t>
            </a:r>
            <a:endParaRPr lang="en-US" baseline="30000" dirty="0">
              <a:solidFill>
                <a:srgbClr val="0000FF"/>
              </a:solidFill>
            </a:endParaRPr>
          </a:p>
        </p:txBody>
      </p:sp>
      <p:grpSp>
        <p:nvGrpSpPr>
          <p:cNvPr id="22" name="Group 21"/>
          <p:cNvGrpSpPr/>
          <p:nvPr/>
        </p:nvGrpSpPr>
        <p:grpSpPr>
          <a:xfrm>
            <a:off x="2850233" y="1051851"/>
            <a:ext cx="4095665" cy="681078"/>
            <a:chOff x="1132048" y="1078355"/>
            <a:chExt cx="4095665" cy="681078"/>
          </a:xfrm>
        </p:grpSpPr>
        <p:sp>
          <p:nvSpPr>
            <p:cNvPr id="14" name="TextBox 13"/>
            <p:cNvSpPr txBox="1"/>
            <p:nvPr/>
          </p:nvSpPr>
          <p:spPr>
            <a:xfrm>
              <a:off x="2023823" y="1078355"/>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mr-IN" dirty="0" smtClean="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a:t>
              </a:r>
              <a:r>
                <a:rPr lang="mr-IN" dirty="0" smtClean="0"/>
                <a:t>–</a:t>
              </a:r>
              <a:r>
                <a:rPr lang="en-US" dirty="0" smtClean="0"/>
                <a:t>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5" name="TextBox 14"/>
            <p:cNvSpPr txBox="1"/>
            <p:nvPr/>
          </p:nvSpPr>
          <p:spPr>
            <a:xfrm>
              <a:off x="2023823" y="1390101"/>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en-US" dirty="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6" name="TextBox 15"/>
            <p:cNvSpPr txBox="1"/>
            <p:nvPr/>
          </p:nvSpPr>
          <p:spPr>
            <a:xfrm>
              <a:off x="1132048" y="1229348"/>
              <a:ext cx="1002197" cy="369332"/>
            </a:xfrm>
            <a:prstGeom prst="rect">
              <a:avLst/>
            </a:prstGeom>
            <a:noFill/>
          </p:spPr>
          <p:txBody>
            <a:bodyPr wrap="none" rtlCol="0">
              <a:spAutoFit/>
            </a:bodyPr>
            <a:lstStyle/>
            <a:p>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a:t>
              </a:r>
              <a:endParaRPr lang="en-US" baseline="30000" dirty="0"/>
            </a:p>
          </p:txBody>
        </p:sp>
        <p:cxnSp>
          <p:nvCxnSpPr>
            <p:cNvPr id="18" name="Straight Connector 17"/>
            <p:cNvCxnSpPr/>
            <p:nvPr/>
          </p:nvCxnSpPr>
          <p:spPr>
            <a:xfrm flipH="1" flipV="1">
              <a:off x="2086542" y="1403987"/>
              <a:ext cx="3122510" cy="477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463826" y="1201883"/>
            <a:ext cx="2354106" cy="369332"/>
          </a:xfrm>
          <a:prstGeom prst="rect">
            <a:avLst/>
          </a:prstGeom>
          <a:noFill/>
        </p:spPr>
        <p:txBody>
          <a:bodyPr wrap="none" rtlCol="0">
            <a:spAutoFit/>
          </a:bodyPr>
          <a:lstStyle/>
          <a:p>
            <a:r>
              <a:rPr lang="en-US" dirty="0" smtClean="0"/>
              <a:t>Correlation test, count:</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050" y="2360451"/>
            <a:ext cx="5290279" cy="2973137"/>
          </a:xfrm>
          <a:prstGeom prst="rect">
            <a:avLst/>
          </a:prstGeom>
        </p:spPr>
      </p:pic>
      <p:sp>
        <p:nvSpPr>
          <p:cNvPr id="21" name="TextBox 20"/>
          <p:cNvSpPr txBox="1"/>
          <p:nvPr/>
        </p:nvSpPr>
        <p:spPr>
          <a:xfrm>
            <a:off x="436971" y="494446"/>
            <a:ext cx="6240811" cy="369332"/>
          </a:xfrm>
          <a:prstGeom prst="rect">
            <a:avLst/>
          </a:prstGeom>
          <a:noFill/>
        </p:spPr>
        <p:txBody>
          <a:bodyPr wrap="none" rtlCol="0">
            <a:spAutoFit/>
          </a:bodyPr>
          <a:lstStyle/>
          <a:p>
            <a:r>
              <a:rPr lang="en-US" dirty="0" smtClean="0"/>
              <a:t>EPR experiment with photons. Testing the </a:t>
            </a:r>
            <a:r>
              <a:rPr lang="en-US" b="1" i="1" dirty="0" smtClean="0"/>
              <a:t>Bell inequality</a:t>
            </a:r>
            <a:r>
              <a:rPr lang="en-US" dirty="0" smtClean="0"/>
              <a:t> (1964).</a:t>
            </a:r>
            <a:endParaRPr lang="en-US" dirty="0"/>
          </a:p>
        </p:txBody>
      </p:sp>
      <p:sp>
        <p:nvSpPr>
          <p:cNvPr id="25" name="TextBox 24"/>
          <p:cNvSpPr txBox="1"/>
          <p:nvPr/>
        </p:nvSpPr>
        <p:spPr>
          <a:xfrm>
            <a:off x="5362536" y="5459897"/>
            <a:ext cx="3606244" cy="646331"/>
          </a:xfrm>
          <a:prstGeom prst="rect">
            <a:avLst/>
          </a:prstGeom>
          <a:noFill/>
        </p:spPr>
        <p:txBody>
          <a:bodyPr wrap="none" rtlCol="0">
            <a:spAutoFit/>
          </a:bodyPr>
          <a:lstStyle/>
          <a:p>
            <a:r>
              <a:rPr lang="en-US" dirty="0" smtClean="0"/>
              <a:t>• Local reality</a:t>
            </a:r>
            <a:r>
              <a:rPr lang="en-US" dirty="0"/>
              <a:t> </a:t>
            </a:r>
            <a:r>
              <a:rPr lang="en-US" dirty="0" smtClean="0"/>
              <a:t>(hidden </a:t>
            </a:r>
            <a:r>
              <a:rPr lang="en-US" dirty="0" err="1" smtClean="0"/>
              <a:t>var’s</a:t>
            </a:r>
            <a:r>
              <a:rPr lang="en-US" dirty="0" smtClean="0"/>
              <a:t>) : </a:t>
            </a:r>
            <a:r>
              <a:rPr lang="en-US" b="1" dirty="0" smtClean="0">
                <a:solidFill>
                  <a:srgbClr val="9A009F"/>
                </a:solidFill>
              </a:rPr>
              <a:t>S ≤ 2.0</a:t>
            </a:r>
          </a:p>
          <a:p>
            <a:r>
              <a:rPr lang="en-US" dirty="0"/>
              <a:t>• </a:t>
            </a:r>
            <a:r>
              <a:rPr lang="en-US" dirty="0" smtClean="0"/>
              <a:t>Quantum Mechanics	       : </a:t>
            </a:r>
            <a:r>
              <a:rPr lang="en-US" b="1" dirty="0" smtClean="0">
                <a:solidFill>
                  <a:srgbClr val="9A009F"/>
                </a:solidFill>
              </a:rPr>
              <a:t>S = 2.7</a:t>
            </a:r>
          </a:p>
        </p:txBody>
      </p:sp>
    </p:spTree>
    <p:extLst>
      <p:ext uri="{BB962C8B-B14F-4D97-AF65-F5344CB8AC3E}">
        <p14:creationId xmlns:p14="http://schemas.microsoft.com/office/powerpoint/2010/main" val="1462265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Alain Aspect 1982 </a:t>
            </a:r>
            <a:r>
              <a:rPr lang="mr-IN" dirty="0" smtClean="0"/>
              <a:t>–</a:t>
            </a:r>
            <a:r>
              <a:rPr lang="en-US" dirty="0" smtClean="0"/>
              <a:t> EPR with photons!</a:t>
            </a:r>
            <a:endParaRPr lang="en-US" dirty="0"/>
          </a:p>
        </p:txBody>
      </p:sp>
      <p:pic>
        <p:nvPicPr>
          <p:cNvPr id="3" name="Picture 2" descr="Bell-test-photon-analyer.png"/>
          <p:cNvPicPr>
            <a:picLocks noChangeAspect="1"/>
          </p:cNvPicPr>
          <p:nvPr/>
        </p:nvPicPr>
        <p:blipFill>
          <a:blip r:embed="rId3"/>
          <a:stretch>
            <a:fillRect/>
          </a:stretch>
        </p:blipFill>
        <p:spPr>
          <a:xfrm>
            <a:off x="562575" y="1838800"/>
            <a:ext cx="8018847" cy="3540790"/>
          </a:xfrm>
          <a:prstGeom prst="rect">
            <a:avLst/>
          </a:prstGeom>
          <a:ln>
            <a:solidFill>
              <a:srgbClr val="0000FF"/>
            </a:solidFill>
          </a:ln>
        </p:spPr>
      </p:pic>
      <p:sp>
        <p:nvSpPr>
          <p:cNvPr id="7" name="TextBox 6"/>
          <p:cNvSpPr txBox="1"/>
          <p:nvPr/>
        </p:nvSpPr>
        <p:spPr>
          <a:xfrm>
            <a:off x="436971" y="494446"/>
            <a:ext cx="6240811" cy="369332"/>
          </a:xfrm>
          <a:prstGeom prst="rect">
            <a:avLst/>
          </a:prstGeom>
          <a:noFill/>
        </p:spPr>
        <p:txBody>
          <a:bodyPr wrap="none" rtlCol="0">
            <a:spAutoFit/>
          </a:bodyPr>
          <a:lstStyle/>
          <a:p>
            <a:r>
              <a:rPr lang="en-US" dirty="0" smtClean="0"/>
              <a:t>EPR experiment with photons. Testing the </a:t>
            </a:r>
            <a:r>
              <a:rPr lang="en-US" b="1" i="1" dirty="0" smtClean="0"/>
              <a:t>Bell inequality</a:t>
            </a:r>
            <a:r>
              <a:rPr lang="en-US" dirty="0" smtClean="0"/>
              <a:t> (1964).</a:t>
            </a:r>
            <a:endParaRPr lang="en-US" b="1" i="1" dirty="0"/>
          </a:p>
        </p:txBody>
      </p:sp>
      <p:sp>
        <p:nvSpPr>
          <p:cNvPr id="4" name="TextBox 3"/>
          <p:cNvSpPr txBox="1"/>
          <p:nvPr/>
        </p:nvSpPr>
        <p:spPr>
          <a:xfrm>
            <a:off x="581060" y="5461693"/>
            <a:ext cx="4652492" cy="369332"/>
          </a:xfrm>
          <a:prstGeom prst="rect">
            <a:avLst/>
          </a:prstGeom>
          <a:noFill/>
        </p:spPr>
        <p:txBody>
          <a:bodyPr wrap="none" rtlCol="0">
            <a:spAutoFit/>
          </a:bodyPr>
          <a:lstStyle/>
          <a:p>
            <a:r>
              <a:rPr lang="en-US" dirty="0" smtClean="0"/>
              <a:t>Determine: </a:t>
            </a:r>
            <a:r>
              <a:rPr lang="en-US" b="1" dirty="0" smtClean="0">
                <a:solidFill>
                  <a:srgbClr val="9A009F"/>
                </a:solidFill>
              </a:rPr>
              <a:t>S</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a:t>
            </a:r>
            <a:r>
              <a:rPr lang="mr-IN" dirty="0" smtClean="0"/>
              <a:t>–</a:t>
            </a:r>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a:t>
            </a:r>
            <a:endParaRPr lang="en-US" baseline="30000" dirty="0"/>
          </a:p>
        </p:txBody>
      </p:sp>
      <p:sp>
        <p:nvSpPr>
          <p:cNvPr id="10" name="TextBox 9"/>
          <p:cNvSpPr txBox="1"/>
          <p:nvPr/>
        </p:nvSpPr>
        <p:spPr>
          <a:xfrm>
            <a:off x="2564296" y="3513285"/>
            <a:ext cx="782587" cy="369332"/>
          </a:xfrm>
          <a:prstGeom prst="rect">
            <a:avLst/>
          </a:prstGeom>
          <a:noFill/>
        </p:spPr>
        <p:txBody>
          <a:bodyPr wrap="none" rtlCol="0">
            <a:spAutoFit/>
          </a:bodyPr>
          <a:lstStyle/>
          <a:p>
            <a:r>
              <a:rPr lang="en-US" b="1" dirty="0">
                <a:solidFill>
                  <a:srgbClr val="FF0000"/>
                </a:solidFill>
              </a:rPr>
              <a:t>a</a:t>
            </a:r>
            <a:r>
              <a:rPr lang="en-US" b="1" dirty="0" smtClean="0">
                <a:solidFill>
                  <a:srgbClr val="FF0000"/>
                </a:solidFill>
              </a:rPr>
              <a:t> or a’</a:t>
            </a:r>
            <a:endParaRPr lang="en-US" b="1" dirty="0">
              <a:solidFill>
                <a:srgbClr val="FF0000"/>
              </a:solidFill>
            </a:endParaRPr>
          </a:p>
        </p:txBody>
      </p:sp>
      <p:sp>
        <p:nvSpPr>
          <p:cNvPr id="11" name="TextBox 10"/>
          <p:cNvSpPr txBox="1"/>
          <p:nvPr/>
        </p:nvSpPr>
        <p:spPr>
          <a:xfrm>
            <a:off x="5649379" y="3528331"/>
            <a:ext cx="801823" cy="369332"/>
          </a:xfrm>
          <a:prstGeom prst="rect">
            <a:avLst/>
          </a:prstGeom>
          <a:noFill/>
        </p:spPr>
        <p:txBody>
          <a:bodyPr wrap="none" rtlCol="0">
            <a:spAutoFit/>
          </a:bodyPr>
          <a:lstStyle/>
          <a:p>
            <a:r>
              <a:rPr lang="en-US" b="1" dirty="0" smtClean="0">
                <a:solidFill>
                  <a:srgbClr val="0000FF"/>
                </a:solidFill>
              </a:rPr>
              <a:t>b or b’</a:t>
            </a:r>
            <a:endParaRPr lang="en-US" b="1" dirty="0">
              <a:solidFill>
                <a:srgbClr val="0000FF"/>
              </a:solidFill>
            </a:endParaRPr>
          </a:p>
        </p:txBody>
      </p:sp>
      <p:sp>
        <p:nvSpPr>
          <p:cNvPr id="13" name="TextBox 12"/>
          <p:cNvSpPr txBox="1"/>
          <p:nvPr/>
        </p:nvSpPr>
        <p:spPr>
          <a:xfrm>
            <a:off x="1572860" y="1991120"/>
            <a:ext cx="5381281" cy="369332"/>
          </a:xfrm>
          <a:prstGeom prst="rect">
            <a:avLst/>
          </a:prstGeom>
          <a:noFill/>
        </p:spPr>
        <p:txBody>
          <a:bodyPr wrap="none" rtlCol="0">
            <a:spAutoFit/>
          </a:bodyPr>
          <a:lstStyle/>
          <a:p>
            <a:r>
              <a:rPr lang="en-US" dirty="0" smtClean="0"/>
              <a:t>Polarizer settings: </a:t>
            </a:r>
            <a:r>
              <a:rPr lang="en-US" dirty="0" smtClean="0">
                <a:solidFill>
                  <a:srgbClr val="FF0000"/>
                </a:solidFill>
              </a:rPr>
              <a:t>a=0</a:t>
            </a:r>
            <a:r>
              <a:rPr lang="en-US" baseline="30000" dirty="0" smtClean="0">
                <a:solidFill>
                  <a:srgbClr val="FF0000"/>
                </a:solidFill>
              </a:rPr>
              <a:t>o</a:t>
            </a:r>
            <a:r>
              <a:rPr lang="en-US" dirty="0"/>
              <a:t> </a:t>
            </a:r>
            <a:r>
              <a:rPr lang="en-US" dirty="0" smtClean="0"/>
              <a:t>or </a:t>
            </a:r>
            <a:r>
              <a:rPr lang="en-US" dirty="0" smtClean="0">
                <a:solidFill>
                  <a:srgbClr val="FF0000"/>
                </a:solidFill>
              </a:rPr>
              <a:t>a’= 45</a:t>
            </a:r>
            <a:r>
              <a:rPr lang="en-US" baseline="30000" dirty="0" smtClean="0">
                <a:solidFill>
                  <a:srgbClr val="FF0000"/>
                </a:solidFill>
              </a:rPr>
              <a:t>o</a:t>
            </a:r>
            <a:r>
              <a:rPr lang="en-US" dirty="0" smtClean="0"/>
              <a:t>, </a:t>
            </a:r>
            <a:r>
              <a:rPr lang="en-US" dirty="0" smtClean="0">
                <a:solidFill>
                  <a:srgbClr val="0000FF"/>
                </a:solidFill>
              </a:rPr>
              <a:t>b=22.5</a:t>
            </a:r>
            <a:r>
              <a:rPr lang="en-US" baseline="30000" dirty="0" smtClean="0">
                <a:solidFill>
                  <a:srgbClr val="0000FF"/>
                </a:solidFill>
              </a:rPr>
              <a:t>o</a:t>
            </a:r>
            <a:r>
              <a:rPr lang="en-US" dirty="0" smtClean="0"/>
              <a:t> or </a:t>
            </a:r>
            <a:r>
              <a:rPr lang="en-US" dirty="0">
                <a:solidFill>
                  <a:srgbClr val="0000FF"/>
                </a:solidFill>
              </a:rPr>
              <a:t>b’= </a:t>
            </a:r>
            <a:r>
              <a:rPr lang="en-US" dirty="0" smtClean="0">
                <a:solidFill>
                  <a:srgbClr val="0000FF"/>
                </a:solidFill>
              </a:rPr>
              <a:t>67.5</a:t>
            </a:r>
            <a:r>
              <a:rPr lang="en-US" baseline="30000" dirty="0" smtClean="0">
                <a:solidFill>
                  <a:srgbClr val="0000FF"/>
                </a:solidFill>
              </a:rPr>
              <a:t>o</a:t>
            </a:r>
            <a:endParaRPr lang="en-US" baseline="30000" dirty="0">
              <a:solidFill>
                <a:srgbClr val="0000FF"/>
              </a:solidFill>
            </a:endParaRPr>
          </a:p>
        </p:txBody>
      </p:sp>
      <p:grpSp>
        <p:nvGrpSpPr>
          <p:cNvPr id="22" name="Group 21"/>
          <p:cNvGrpSpPr/>
          <p:nvPr/>
        </p:nvGrpSpPr>
        <p:grpSpPr>
          <a:xfrm>
            <a:off x="2850233" y="1051851"/>
            <a:ext cx="4095665" cy="681078"/>
            <a:chOff x="1132048" y="1078355"/>
            <a:chExt cx="4095665" cy="681078"/>
          </a:xfrm>
        </p:grpSpPr>
        <p:sp>
          <p:nvSpPr>
            <p:cNvPr id="14" name="TextBox 13"/>
            <p:cNvSpPr txBox="1"/>
            <p:nvPr/>
          </p:nvSpPr>
          <p:spPr>
            <a:xfrm>
              <a:off x="2023823" y="1078355"/>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mr-IN" dirty="0" smtClean="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a:t>
              </a:r>
              <a:r>
                <a:rPr lang="mr-IN" dirty="0" smtClean="0"/>
                <a:t>–</a:t>
              </a:r>
              <a:r>
                <a:rPr lang="en-US" dirty="0" smtClean="0"/>
                <a:t>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5" name="TextBox 14"/>
            <p:cNvSpPr txBox="1"/>
            <p:nvPr/>
          </p:nvSpPr>
          <p:spPr>
            <a:xfrm>
              <a:off x="2023823" y="1390101"/>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en-US" dirty="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6" name="TextBox 15"/>
            <p:cNvSpPr txBox="1"/>
            <p:nvPr/>
          </p:nvSpPr>
          <p:spPr>
            <a:xfrm>
              <a:off x="1132048" y="1229348"/>
              <a:ext cx="1002197" cy="369332"/>
            </a:xfrm>
            <a:prstGeom prst="rect">
              <a:avLst/>
            </a:prstGeom>
            <a:noFill/>
          </p:spPr>
          <p:txBody>
            <a:bodyPr wrap="none" rtlCol="0">
              <a:spAutoFit/>
            </a:bodyPr>
            <a:lstStyle/>
            <a:p>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a:t>
              </a:r>
              <a:endParaRPr lang="en-US" baseline="30000" dirty="0"/>
            </a:p>
          </p:txBody>
        </p:sp>
        <p:cxnSp>
          <p:nvCxnSpPr>
            <p:cNvPr id="18" name="Straight Connector 17"/>
            <p:cNvCxnSpPr/>
            <p:nvPr/>
          </p:nvCxnSpPr>
          <p:spPr>
            <a:xfrm flipH="1" flipV="1">
              <a:off x="2086542" y="1403987"/>
              <a:ext cx="3122510" cy="477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463826" y="1201883"/>
            <a:ext cx="2354106" cy="369332"/>
          </a:xfrm>
          <a:prstGeom prst="rect">
            <a:avLst/>
          </a:prstGeom>
          <a:noFill/>
        </p:spPr>
        <p:txBody>
          <a:bodyPr wrap="none" rtlCol="0">
            <a:spAutoFit/>
          </a:bodyPr>
          <a:lstStyle/>
          <a:p>
            <a:r>
              <a:rPr lang="en-US" dirty="0" smtClean="0"/>
              <a:t>Correlation test, count:</a:t>
            </a:r>
            <a:endParaRPr lang="en-US" dirty="0"/>
          </a:p>
        </p:txBody>
      </p:sp>
      <p:sp>
        <p:nvSpPr>
          <p:cNvPr id="25" name="TextBox 24"/>
          <p:cNvSpPr txBox="1"/>
          <p:nvPr/>
        </p:nvSpPr>
        <p:spPr>
          <a:xfrm>
            <a:off x="1516877" y="4234747"/>
            <a:ext cx="636713" cy="369332"/>
          </a:xfrm>
          <a:prstGeom prst="rect">
            <a:avLst/>
          </a:prstGeom>
          <a:solidFill>
            <a:schemeClr val="bg1"/>
          </a:solidFill>
        </p:spPr>
        <p:txBody>
          <a:bodyPr wrap="none" rtlCol="0">
            <a:spAutoFit/>
          </a:bodyPr>
          <a:lstStyle/>
          <a:p>
            <a:r>
              <a:rPr lang="en-US" dirty="0" smtClean="0">
                <a:solidFill>
                  <a:srgbClr val="FF0000"/>
                </a:solidFill>
              </a:rPr>
              <a:t>Alice</a:t>
            </a:r>
            <a:endParaRPr lang="en-US" dirty="0">
              <a:solidFill>
                <a:srgbClr val="FF0000"/>
              </a:solidFill>
            </a:endParaRPr>
          </a:p>
        </p:txBody>
      </p:sp>
      <p:sp>
        <p:nvSpPr>
          <p:cNvPr id="27" name="TextBox 26"/>
          <p:cNvSpPr txBox="1"/>
          <p:nvPr/>
        </p:nvSpPr>
        <p:spPr>
          <a:xfrm>
            <a:off x="6954141" y="4234747"/>
            <a:ext cx="553357" cy="369332"/>
          </a:xfrm>
          <a:prstGeom prst="rect">
            <a:avLst/>
          </a:prstGeom>
          <a:solidFill>
            <a:schemeClr val="bg1"/>
          </a:solidFill>
        </p:spPr>
        <p:txBody>
          <a:bodyPr wrap="none" rtlCol="0">
            <a:spAutoFit/>
          </a:bodyPr>
          <a:lstStyle/>
          <a:p>
            <a:r>
              <a:rPr lang="en-US" dirty="0" smtClean="0">
                <a:solidFill>
                  <a:srgbClr val="0000FF"/>
                </a:solidFill>
              </a:rPr>
              <a:t>Bob</a:t>
            </a:r>
            <a:endParaRPr lang="en-US" dirty="0">
              <a:solidFill>
                <a:srgbClr val="0000FF"/>
              </a:solidFill>
            </a:endParaRPr>
          </a:p>
        </p:txBody>
      </p:sp>
      <p:sp>
        <p:nvSpPr>
          <p:cNvPr id="20" name="TextBox 19"/>
          <p:cNvSpPr txBox="1"/>
          <p:nvPr/>
        </p:nvSpPr>
        <p:spPr>
          <a:xfrm>
            <a:off x="5362536" y="5459897"/>
            <a:ext cx="3606244" cy="646331"/>
          </a:xfrm>
          <a:prstGeom prst="rect">
            <a:avLst/>
          </a:prstGeom>
          <a:noFill/>
        </p:spPr>
        <p:txBody>
          <a:bodyPr wrap="none" rtlCol="0">
            <a:spAutoFit/>
          </a:bodyPr>
          <a:lstStyle/>
          <a:p>
            <a:r>
              <a:rPr lang="en-US" dirty="0" smtClean="0"/>
              <a:t>• Local reality</a:t>
            </a:r>
            <a:r>
              <a:rPr lang="en-US" dirty="0"/>
              <a:t> </a:t>
            </a:r>
            <a:r>
              <a:rPr lang="en-US" dirty="0" smtClean="0"/>
              <a:t>(hidden </a:t>
            </a:r>
            <a:r>
              <a:rPr lang="en-US" dirty="0" err="1" smtClean="0"/>
              <a:t>var’s</a:t>
            </a:r>
            <a:r>
              <a:rPr lang="en-US" dirty="0" smtClean="0"/>
              <a:t>) : </a:t>
            </a:r>
            <a:r>
              <a:rPr lang="en-US" b="1" dirty="0" smtClean="0">
                <a:solidFill>
                  <a:srgbClr val="9A009F"/>
                </a:solidFill>
              </a:rPr>
              <a:t>S ≤ 2.0</a:t>
            </a:r>
          </a:p>
          <a:p>
            <a:r>
              <a:rPr lang="en-US" dirty="0"/>
              <a:t>• </a:t>
            </a:r>
            <a:r>
              <a:rPr lang="en-US" dirty="0" smtClean="0"/>
              <a:t>Quantum Mechanics	       : </a:t>
            </a:r>
            <a:r>
              <a:rPr lang="en-US" b="1" dirty="0" smtClean="0">
                <a:solidFill>
                  <a:srgbClr val="9A009F"/>
                </a:solidFill>
              </a:rPr>
              <a:t>S = 2.7</a:t>
            </a:r>
          </a:p>
        </p:txBody>
      </p:sp>
    </p:spTree>
    <p:extLst>
      <p:ext uri="{BB962C8B-B14F-4D97-AF65-F5344CB8AC3E}">
        <p14:creationId xmlns:p14="http://schemas.microsoft.com/office/powerpoint/2010/main" val="784196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362536" y="5459897"/>
            <a:ext cx="3606244" cy="646331"/>
          </a:xfrm>
          <a:prstGeom prst="rect">
            <a:avLst/>
          </a:prstGeom>
          <a:noFill/>
        </p:spPr>
        <p:txBody>
          <a:bodyPr wrap="none" rtlCol="0">
            <a:spAutoFit/>
          </a:bodyPr>
          <a:lstStyle/>
          <a:p>
            <a:r>
              <a:rPr lang="en-US" dirty="0" smtClean="0"/>
              <a:t>• Local reality</a:t>
            </a:r>
            <a:r>
              <a:rPr lang="en-US" dirty="0"/>
              <a:t> </a:t>
            </a:r>
            <a:r>
              <a:rPr lang="en-US" dirty="0" smtClean="0"/>
              <a:t>(hidden </a:t>
            </a:r>
            <a:r>
              <a:rPr lang="en-US" dirty="0" err="1" smtClean="0"/>
              <a:t>var’s</a:t>
            </a:r>
            <a:r>
              <a:rPr lang="en-US" dirty="0" smtClean="0"/>
              <a:t>) : </a:t>
            </a:r>
            <a:r>
              <a:rPr lang="en-US" b="1" dirty="0" smtClean="0">
                <a:solidFill>
                  <a:srgbClr val="9A009F"/>
                </a:solidFill>
              </a:rPr>
              <a:t>S ≤ 2.0</a:t>
            </a:r>
          </a:p>
          <a:p>
            <a:r>
              <a:rPr lang="en-US" dirty="0"/>
              <a:t>• </a:t>
            </a:r>
            <a:r>
              <a:rPr lang="en-US" dirty="0" smtClean="0"/>
              <a:t>Quantum Mechanics	       : </a:t>
            </a:r>
            <a:r>
              <a:rPr lang="en-US" b="1" dirty="0" smtClean="0">
                <a:solidFill>
                  <a:srgbClr val="9A009F"/>
                </a:solidFill>
              </a:rPr>
              <a:t>S = 2.7</a:t>
            </a:r>
          </a:p>
        </p:txBody>
      </p:sp>
      <p:sp>
        <p:nvSpPr>
          <p:cNvPr id="2" name="Title 1"/>
          <p:cNvSpPr>
            <a:spLocks noGrp="1"/>
          </p:cNvSpPr>
          <p:nvPr>
            <p:ph type="title"/>
          </p:nvPr>
        </p:nvSpPr>
        <p:spPr/>
        <p:txBody>
          <a:bodyPr/>
          <a:lstStyle/>
          <a:p>
            <a:r>
              <a:rPr lang="en-US" dirty="0" smtClean="0"/>
              <a:t>Alain Aspect 1982 </a:t>
            </a:r>
            <a:r>
              <a:rPr lang="mr-IN" dirty="0" smtClean="0"/>
              <a:t>–</a:t>
            </a:r>
            <a:r>
              <a:rPr lang="en-US" dirty="0" smtClean="0"/>
              <a:t> EPR with photons!              .</a:t>
            </a:r>
            <a:endParaRPr lang="en-US" dirty="0"/>
          </a:p>
        </p:txBody>
      </p:sp>
      <p:pic>
        <p:nvPicPr>
          <p:cNvPr id="3" name="Picture 2" descr="Bell-test-photon-analyer.png"/>
          <p:cNvPicPr>
            <a:picLocks noChangeAspect="1"/>
          </p:cNvPicPr>
          <p:nvPr/>
        </p:nvPicPr>
        <p:blipFill>
          <a:blip r:embed="rId3"/>
          <a:stretch>
            <a:fillRect/>
          </a:stretch>
        </p:blipFill>
        <p:spPr>
          <a:xfrm>
            <a:off x="562575" y="1838800"/>
            <a:ext cx="8018847" cy="3540790"/>
          </a:xfrm>
          <a:prstGeom prst="rect">
            <a:avLst/>
          </a:prstGeom>
          <a:ln>
            <a:solidFill>
              <a:srgbClr val="0000FF"/>
            </a:solidFill>
          </a:ln>
        </p:spPr>
      </p:pic>
      <p:sp>
        <p:nvSpPr>
          <p:cNvPr id="5" name="TextBox 4"/>
          <p:cNvSpPr txBox="1"/>
          <p:nvPr/>
        </p:nvSpPr>
        <p:spPr>
          <a:xfrm>
            <a:off x="1078804" y="6242706"/>
            <a:ext cx="7010445" cy="369332"/>
          </a:xfrm>
          <a:prstGeom prst="rect">
            <a:avLst/>
          </a:prstGeom>
          <a:noFill/>
          <a:ln w="25400">
            <a:solidFill>
              <a:srgbClr val="0000FF"/>
            </a:solidFill>
          </a:ln>
        </p:spPr>
        <p:txBody>
          <a:bodyPr wrap="none" rtlCol="0">
            <a:spAutoFit/>
          </a:bodyPr>
          <a:lstStyle/>
          <a:p>
            <a:r>
              <a:rPr lang="en-US" b="1" dirty="0" smtClean="0">
                <a:solidFill>
                  <a:srgbClr val="0000FF"/>
                </a:solidFill>
              </a:rPr>
              <a:t>Observations agree with quantum mechanics and not with local reality!</a:t>
            </a:r>
            <a:endParaRPr lang="en-US" b="1" dirty="0">
              <a:solidFill>
                <a:srgbClr val="0000FF"/>
              </a:solidFill>
            </a:endParaRPr>
          </a:p>
        </p:txBody>
      </p:sp>
      <p:sp>
        <p:nvSpPr>
          <p:cNvPr id="4" name="TextBox 3"/>
          <p:cNvSpPr txBox="1"/>
          <p:nvPr/>
        </p:nvSpPr>
        <p:spPr>
          <a:xfrm>
            <a:off x="581060" y="5461693"/>
            <a:ext cx="4652492" cy="369332"/>
          </a:xfrm>
          <a:prstGeom prst="rect">
            <a:avLst/>
          </a:prstGeom>
          <a:noFill/>
        </p:spPr>
        <p:txBody>
          <a:bodyPr wrap="none" rtlCol="0">
            <a:spAutoFit/>
          </a:bodyPr>
          <a:lstStyle/>
          <a:p>
            <a:r>
              <a:rPr lang="en-US" dirty="0" smtClean="0"/>
              <a:t>Determine: </a:t>
            </a:r>
            <a:r>
              <a:rPr lang="en-US" b="1" dirty="0" smtClean="0">
                <a:solidFill>
                  <a:srgbClr val="9A009F"/>
                </a:solidFill>
              </a:rPr>
              <a:t>S</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a:t>
            </a:r>
            <a:r>
              <a:rPr lang="mr-IN" dirty="0" smtClean="0"/>
              <a:t>–</a:t>
            </a:r>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a:t>
            </a:r>
            <a:endParaRPr lang="en-US" baseline="30000" dirty="0"/>
          </a:p>
        </p:txBody>
      </p:sp>
      <p:sp>
        <p:nvSpPr>
          <p:cNvPr id="10" name="TextBox 9"/>
          <p:cNvSpPr txBox="1"/>
          <p:nvPr/>
        </p:nvSpPr>
        <p:spPr>
          <a:xfrm>
            <a:off x="2564296" y="3513285"/>
            <a:ext cx="782587" cy="369332"/>
          </a:xfrm>
          <a:prstGeom prst="rect">
            <a:avLst/>
          </a:prstGeom>
          <a:noFill/>
        </p:spPr>
        <p:txBody>
          <a:bodyPr wrap="none" rtlCol="0">
            <a:spAutoFit/>
          </a:bodyPr>
          <a:lstStyle/>
          <a:p>
            <a:r>
              <a:rPr lang="en-US" b="1" dirty="0">
                <a:solidFill>
                  <a:srgbClr val="FF0000"/>
                </a:solidFill>
              </a:rPr>
              <a:t>a</a:t>
            </a:r>
            <a:r>
              <a:rPr lang="en-US" b="1" dirty="0" smtClean="0">
                <a:solidFill>
                  <a:srgbClr val="FF0000"/>
                </a:solidFill>
              </a:rPr>
              <a:t> or a’</a:t>
            </a:r>
            <a:endParaRPr lang="en-US" b="1" dirty="0">
              <a:solidFill>
                <a:srgbClr val="FF0000"/>
              </a:solidFill>
            </a:endParaRPr>
          </a:p>
        </p:txBody>
      </p:sp>
      <p:sp>
        <p:nvSpPr>
          <p:cNvPr id="11" name="TextBox 10"/>
          <p:cNvSpPr txBox="1"/>
          <p:nvPr/>
        </p:nvSpPr>
        <p:spPr>
          <a:xfrm>
            <a:off x="5649379" y="3528331"/>
            <a:ext cx="801823" cy="369332"/>
          </a:xfrm>
          <a:prstGeom prst="rect">
            <a:avLst/>
          </a:prstGeom>
          <a:noFill/>
        </p:spPr>
        <p:txBody>
          <a:bodyPr wrap="none" rtlCol="0">
            <a:spAutoFit/>
          </a:bodyPr>
          <a:lstStyle/>
          <a:p>
            <a:r>
              <a:rPr lang="en-US" b="1" dirty="0" smtClean="0">
                <a:solidFill>
                  <a:srgbClr val="0000FF"/>
                </a:solidFill>
              </a:rPr>
              <a:t>b or b’</a:t>
            </a:r>
            <a:endParaRPr lang="en-US" b="1" dirty="0">
              <a:solidFill>
                <a:srgbClr val="0000FF"/>
              </a:solidFill>
            </a:endParaRPr>
          </a:p>
        </p:txBody>
      </p:sp>
      <p:sp>
        <p:nvSpPr>
          <p:cNvPr id="13" name="TextBox 12"/>
          <p:cNvSpPr txBox="1"/>
          <p:nvPr/>
        </p:nvSpPr>
        <p:spPr>
          <a:xfrm>
            <a:off x="1572860" y="1991120"/>
            <a:ext cx="5381281" cy="369332"/>
          </a:xfrm>
          <a:prstGeom prst="rect">
            <a:avLst/>
          </a:prstGeom>
          <a:noFill/>
        </p:spPr>
        <p:txBody>
          <a:bodyPr wrap="none" rtlCol="0">
            <a:spAutoFit/>
          </a:bodyPr>
          <a:lstStyle/>
          <a:p>
            <a:r>
              <a:rPr lang="en-US" dirty="0" smtClean="0"/>
              <a:t>Polarizer settings: </a:t>
            </a:r>
            <a:r>
              <a:rPr lang="en-US" dirty="0" smtClean="0">
                <a:solidFill>
                  <a:srgbClr val="FF0000"/>
                </a:solidFill>
              </a:rPr>
              <a:t>a=0</a:t>
            </a:r>
            <a:r>
              <a:rPr lang="en-US" baseline="30000" dirty="0" smtClean="0">
                <a:solidFill>
                  <a:srgbClr val="FF0000"/>
                </a:solidFill>
              </a:rPr>
              <a:t>o</a:t>
            </a:r>
            <a:r>
              <a:rPr lang="en-US" dirty="0"/>
              <a:t> </a:t>
            </a:r>
            <a:r>
              <a:rPr lang="en-US" dirty="0" smtClean="0"/>
              <a:t>or </a:t>
            </a:r>
            <a:r>
              <a:rPr lang="en-US" dirty="0" smtClean="0">
                <a:solidFill>
                  <a:srgbClr val="FF0000"/>
                </a:solidFill>
              </a:rPr>
              <a:t>a’= 45</a:t>
            </a:r>
            <a:r>
              <a:rPr lang="en-US" baseline="30000" dirty="0" smtClean="0">
                <a:solidFill>
                  <a:srgbClr val="FF0000"/>
                </a:solidFill>
              </a:rPr>
              <a:t>o</a:t>
            </a:r>
            <a:r>
              <a:rPr lang="en-US" dirty="0" smtClean="0"/>
              <a:t>, </a:t>
            </a:r>
            <a:r>
              <a:rPr lang="en-US" dirty="0" smtClean="0">
                <a:solidFill>
                  <a:srgbClr val="0000FF"/>
                </a:solidFill>
              </a:rPr>
              <a:t>b=022.5</a:t>
            </a:r>
            <a:r>
              <a:rPr lang="en-US" baseline="30000" dirty="0" smtClean="0">
                <a:solidFill>
                  <a:srgbClr val="0000FF"/>
                </a:solidFill>
              </a:rPr>
              <a:t>o</a:t>
            </a:r>
            <a:r>
              <a:rPr lang="en-US" dirty="0"/>
              <a:t> </a:t>
            </a:r>
            <a:r>
              <a:rPr lang="en-US" dirty="0" smtClean="0"/>
              <a:t>or </a:t>
            </a:r>
            <a:r>
              <a:rPr lang="en-US" dirty="0">
                <a:solidFill>
                  <a:srgbClr val="0000FF"/>
                </a:solidFill>
              </a:rPr>
              <a:t>b’= </a:t>
            </a:r>
            <a:r>
              <a:rPr lang="en-US" dirty="0" smtClean="0">
                <a:solidFill>
                  <a:srgbClr val="0000FF"/>
                </a:solidFill>
              </a:rPr>
              <a:t>67.5</a:t>
            </a:r>
            <a:r>
              <a:rPr lang="en-US" baseline="30000" dirty="0" smtClean="0">
                <a:solidFill>
                  <a:srgbClr val="0000FF"/>
                </a:solidFill>
              </a:rPr>
              <a:t>o</a:t>
            </a:r>
            <a:endParaRPr lang="en-US" baseline="30000" dirty="0">
              <a:solidFill>
                <a:srgbClr val="0000FF"/>
              </a:solidFill>
            </a:endParaRPr>
          </a:p>
        </p:txBody>
      </p:sp>
      <p:grpSp>
        <p:nvGrpSpPr>
          <p:cNvPr id="22" name="Group 21"/>
          <p:cNvGrpSpPr/>
          <p:nvPr/>
        </p:nvGrpSpPr>
        <p:grpSpPr>
          <a:xfrm>
            <a:off x="2850233" y="1051851"/>
            <a:ext cx="4095665" cy="681078"/>
            <a:chOff x="1132048" y="1078355"/>
            <a:chExt cx="4095665" cy="681078"/>
          </a:xfrm>
        </p:grpSpPr>
        <p:sp>
          <p:nvSpPr>
            <p:cNvPr id="14" name="TextBox 13"/>
            <p:cNvSpPr txBox="1"/>
            <p:nvPr/>
          </p:nvSpPr>
          <p:spPr>
            <a:xfrm>
              <a:off x="2023823" y="1078355"/>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mr-IN" dirty="0" smtClean="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a:t>
              </a:r>
              <a:r>
                <a:rPr lang="mr-IN" dirty="0" smtClean="0"/>
                <a:t>–</a:t>
              </a:r>
              <a:r>
                <a:rPr lang="en-US" dirty="0" smtClean="0"/>
                <a:t>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5" name="TextBox 14"/>
            <p:cNvSpPr txBox="1"/>
            <p:nvPr/>
          </p:nvSpPr>
          <p:spPr>
            <a:xfrm>
              <a:off x="2023823" y="1390101"/>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en-US" dirty="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6" name="TextBox 15"/>
            <p:cNvSpPr txBox="1"/>
            <p:nvPr/>
          </p:nvSpPr>
          <p:spPr>
            <a:xfrm>
              <a:off x="1132048" y="1229348"/>
              <a:ext cx="1002197" cy="369332"/>
            </a:xfrm>
            <a:prstGeom prst="rect">
              <a:avLst/>
            </a:prstGeom>
            <a:noFill/>
          </p:spPr>
          <p:txBody>
            <a:bodyPr wrap="none" rtlCol="0">
              <a:spAutoFit/>
            </a:bodyPr>
            <a:lstStyle/>
            <a:p>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a:t>
              </a:r>
              <a:endParaRPr lang="en-US" baseline="30000" dirty="0"/>
            </a:p>
          </p:txBody>
        </p:sp>
        <p:cxnSp>
          <p:nvCxnSpPr>
            <p:cNvPr id="18" name="Straight Connector 17"/>
            <p:cNvCxnSpPr/>
            <p:nvPr/>
          </p:nvCxnSpPr>
          <p:spPr>
            <a:xfrm flipH="1" flipV="1">
              <a:off x="2086542" y="1403987"/>
              <a:ext cx="3122510" cy="477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463826" y="1201883"/>
            <a:ext cx="2354106" cy="369332"/>
          </a:xfrm>
          <a:prstGeom prst="rect">
            <a:avLst/>
          </a:prstGeom>
          <a:noFill/>
        </p:spPr>
        <p:txBody>
          <a:bodyPr wrap="none" rtlCol="0">
            <a:spAutoFit/>
          </a:bodyPr>
          <a:lstStyle/>
          <a:p>
            <a:r>
              <a:rPr lang="en-US" dirty="0" smtClean="0"/>
              <a:t>Correlation test, count:</a:t>
            </a:r>
            <a:endParaRPr lang="en-US" dirty="0"/>
          </a:p>
        </p:txBody>
      </p:sp>
      <p:sp>
        <p:nvSpPr>
          <p:cNvPr id="25" name="TextBox 24"/>
          <p:cNvSpPr txBox="1"/>
          <p:nvPr/>
        </p:nvSpPr>
        <p:spPr>
          <a:xfrm>
            <a:off x="1516877" y="4234747"/>
            <a:ext cx="636713" cy="369332"/>
          </a:xfrm>
          <a:prstGeom prst="rect">
            <a:avLst/>
          </a:prstGeom>
          <a:solidFill>
            <a:schemeClr val="bg1"/>
          </a:solidFill>
        </p:spPr>
        <p:txBody>
          <a:bodyPr wrap="none" rtlCol="0">
            <a:spAutoFit/>
          </a:bodyPr>
          <a:lstStyle/>
          <a:p>
            <a:r>
              <a:rPr lang="en-US" dirty="0" smtClean="0">
                <a:solidFill>
                  <a:srgbClr val="FF0000"/>
                </a:solidFill>
              </a:rPr>
              <a:t>Alice</a:t>
            </a:r>
            <a:endParaRPr lang="en-US" dirty="0">
              <a:solidFill>
                <a:srgbClr val="FF0000"/>
              </a:solidFill>
            </a:endParaRPr>
          </a:p>
        </p:txBody>
      </p:sp>
      <p:sp>
        <p:nvSpPr>
          <p:cNvPr id="27" name="TextBox 26"/>
          <p:cNvSpPr txBox="1"/>
          <p:nvPr/>
        </p:nvSpPr>
        <p:spPr>
          <a:xfrm>
            <a:off x="6954141" y="4234747"/>
            <a:ext cx="553357" cy="369332"/>
          </a:xfrm>
          <a:prstGeom prst="rect">
            <a:avLst/>
          </a:prstGeom>
          <a:solidFill>
            <a:schemeClr val="bg1"/>
          </a:solidFill>
        </p:spPr>
        <p:txBody>
          <a:bodyPr wrap="none" rtlCol="0">
            <a:spAutoFit/>
          </a:bodyPr>
          <a:lstStyle/>
          <a:p>
            <a:r>
              <a:rPr lang="en-US" dirty="0" smtClean="0">
                <a:solidFill>
                  <a:srgbClr val="0000FF"/>
                </a:solidFill>
              </a:rPr>
              <a:t>Bob</a:t>
            </a:r>
            <a:endParaRPr lang="en-US" dirty="0">
              <a:solidFill>
                <a:srgbClr val="0000FF"/>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652" y="863780"/>
            <a:ext cx="7196060" cy="5841819"/>
          </a:xfrm>
          <a:prstGeom prst="rect">
            <a:avLst/>
          </a:prstGeom>
          <a:ln w="25400">
            <a:solidFill>
              <a:schemeClr val="tx1"/>
            </a:solidFill>
          </a:ln>
        </p:spPr>
      </p:pic>
      <p:sp>
        <p:nvSpPr>
          <p:cNvPr id="8" name="Rectangle 7"/>
          <p:cNvSpPr/>
          <p:nvPr/>
        </p:nvSpPr>
        <p:spPr>
          <a:xfrm>
            <a:off x="1029104" y="6186722"/>
            <a:ext cx="5203745" cy="276811"/>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Bell_John.jpg"/>
          <p:cNvPicPr>
            <a:picLocks noChangeAspect="1"/>
          </p:cNvPicPr>
          <p:nvPr/>
        </p:nvPicPr>
        <p:blipFill>
          <a:blip r:embed="rId5"/>
          <a:stretch>
            <a:fillRect/>
          </a:stretch>
        </p:blipFill>
        <p:spPr>
          <a:xfrm>
            <a:off x="7443602" y="81407"/>
            <a:ext cx="1488410" cy="1940887"/>
          </a:xfrm>
          <a:prstGeom prst="rect">
            <a:avLst/>
          </a:prstGeom>
          <a:ln>
            <a:solidFill>
              <a:srgbClr val="0000FF"/>
            </a:solidFill>
          </a:ln>
        </p:spPr>
      </p:pic>
      <p:sp>
        <p:nvSpPr>
          <p:cNvPr id="30" name="TextBox 29"/>
          <p:cNvSpPr txBox="1"/>
          <p:nvPr/>
        </p:nvSpPr>
        <p:spPr>
          <a:xfrm>
            <a:off x="7871793" y="1613661"/>
            <a:ext cx="1023037" cy="369332"/>
          </a:xfrm>
          <a:prstGeom prst="rect">
            <a:avLst/>
          </a:prstGeom>
          <a:solidFill>
            <a:schemeClr val="bg1">
              <a:alpha val="60000"/>
            </a:schemeClr>
          </a:solidFill>
        </p:spPr>
        <p:txBody>
          <a:bodyPr wrap="none" rtlCol="0">
            <a:spAutoFit/>
          </a:bodyPr>
          <a:lstStyle/>
          <a:p>
            <a:r>
              <a:rPr lang="en-US" smtClean="0"/>
              <a:t>John Bell</a:t>
            </a:r>
            <a:endParaRPr lang="en-US"/>
          </a:p>
        </p:txBody>
      </p:sp>
      <p:sp>
        <p:nvSpPr>
          <p:cNvPr id="31" name="TextBox 30"/>
          <p:cNvSpPr txBox="1"/>
          <p:nvPr/>
        </p:nvSpPr>
        <p:spPr>
          <a:xfrm>
            <a:off x="436971" y="494446"/>
            <a:ext cx="6240811" cy="369332"/>
          </a:xfrm>
          <a:prstGeom prst="rect">
            <a:avLst/>
          </a:prstGeom>
          <a:noFill/>
        </p:spPr>
        <p:txBody>
          <a:bodyPr wrap="none" rtlCol="0">
            <a:spAutoFit/>
          </a:bodyPr>
          <a:lstStyle/>
          <a:p>
            <a:r>
              <a:rPr lang="en-US" dirty="0" smtClean="0"/>
              <a:t>EPR experiment with photons. Testing the </a:t>
            </a:r>
            <a:r>
              <a:rPr lang="en-US" b="1" i="1" dirty="0" smtClean="0"/>
              <a:t>Bell inequality</a:t>
            </a:r>
            <a:r>
              <a:rPr lang="en-US" dirty="0" smtClean="0"/>
              <a:t> (1964).</a:t>
            </a:r>
            <a:endParaRPr lang="en-US" b="1" i="1" dirty="0"/>
          </a:p>
        </p:txBody>
      </p:sp>
    </p:spTree>
    <p:extLst>
      <p:ext uri="{BB962C8B-B14F-4D97-AF65-F5344CB8AC3E}">
        <p14:creationId xmlns:p14="http://schemas.microsoft.com/office/powerpoint/2010/main" val="899174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Alain Aspect 1982 </a:t>
            </a:r>
            <a:r>
              <a:rPr lang="mr-IN" dirty="0" smtClean="0"/>
              <a:t>–</a:t>
            </a:r>
            <a:r>
              <a:rPr lang="en-US" dirty="0" smtClean="0"/>
              <a:t> EPR with photons!</a:t>
            </a:r>
            <a:endParaRPr lang="en-US" dirty="0"/>
          </a:p>
        </p:txBody>
      </p:sp>
      <p:pic>
        <p:nvPicPr>
          <p:cNvPr id="3" name="Picture 2" descr="Bell-test-photon-analyer.png"/>
          <p:cNvPicPr>
            <a:picLocks noChangeAspect="1"/>
          </p:cNvPicPr>
          <p:nvPr/>
        </p:nvPicPr>
        <p:blipFill>
          <a:blip r:embed="rId3"/>
          <a:stretch>
            <a:fillRect/>
          </a:stretch>
        </p:blipFill>
        <p:spPr>
          <a:xfrm>
            <a:off x="562575" y="1838800"/>
            <a:ext cx="8018847" cy="3540790"/>
          </a:xfrm>
          <a:prstGeom prst="rect">
            <a:avLst/>
          </a:prstGeom>
          <a:ln>
            <a:solidFill>
              <a:srgbClr val="0000FF"/>
            </a:solidFill>
          </a:ln>
        </p:spPr>
      </p:pic>
      <p:sp>
        <p:nvSpPr>
          <p:cNvPr id="5" name="TextBox 4"/>
          <p:cNvSpPr txBox="1"/>
          <p:nvPr/>
        </p:nvSpPr>
        <p:spPr>
          <a:xfrm>
            <a:off x="985776" y="6385389"/>
            <a:ext cx="6992029" cy="369332"/>
          </a:xfrm>
          <a:prstGeom prst="rect">
            <a:avLst/>
          </a:prstGeom>
          <a:noFill/>
          <a:ln w="25400">
            <a:solidFill>
              <a:srgbClr val="0000FF"/>
            </a:solidFill>
          </a:ln>
        </p:spPr>
        <p:txBody>
          <a:bodyPr wrap="square" rtlCol="0">
            <a:spAutoFit/>
          </a:bodyPr>
          <a:lstStyle/>
          <a:p>
            <a:r>
              <a:rPr lang="en-US" b="1" dirty="0" smtClean="0">
                <a:solidFill>
                  <a:srgbClr val="0000FF"/>
                </a:solidFill>
              </a:rPr>
              <a:t>Observations agree with </a:t>
            </a:r>
            <a:r>
              <a:rPr lang="en-US" b="1" smtClean="0">
                <a:solidFill>
                  <a:srgbClr val="0000FF"/>
                </a:solidFill>
              </a:rPr>
              <a:t>quantum mechanics and </a:t>
            </a:r>
            <a:r>
              <a:rPr lang="en-US" b="1" dirty="0" smtClean="0">
                <a:solidFill>
                  <a:srgbClr val="0000FF"/>
                </a:solidFill>
              </a:rPr>
              <a:t>not with local reality!</a:t>
            </a:r>
            <a:endParaRPr lang="en-US" b="1" dirty="0">
              <a:solidFill>
                <a:srgbClr val="0000FF"/>
              </a:solidFill>
            </a:endParaRPr>
          </a:p>
        </p:txBody>
      </p:sp>
      <p:sp>
        <p:nvSpPr>
          <p:cNvPr id="4" name="TextBox 3"/>
          <p:cNvSpPr txBox="1"/>
          <p:nvPr/>
        </p:nvSpPr>
        <p:spPr>
          <a:xfrm>
            <a:off x="581060" y="5461693"/>
            <a:ext cx="4652492" cy="369332"/>
          </a:xfrm>
          <a:prstGeom prst="rect">
            <a:avLst/>
          </a:prstGeom>
          <a:noFill/>
        </p:spPr>
        <p:txBody>
          <a:bodyPr wrap="none" rtlCol="0">
            <a:spAutoFit/>
          </a:bodyPr>
          <a:lstStyle/>
          <a:p>
            <a:r>
              <a:rPr lang="en-US" dirty="0" smtClean="0"/>
              <a:t>Determine: </a:t>
            </a:r>
            <a:r>
              <a:rPr lang="en-US" b="1" dirty="0" smtClean="0">
                <a:solidFill>
                  <a:srgbClr val="9A009F"/>
                </a:solidFill>
              </a:rPr>
              <a:t>S</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a:t>
            </a:r>
            <a:r>
              <a:rPr lang="mr-IN" dirty="0" smtClean="0"/>
              <a:t>–</a:t>
            </a:r>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a:t>
            </a:r>
            <a:endParaRPr lang="en-US" baseline="30000" dirty="0"/>
          </a:p>
        </p:txBody>
      </p:sp>
      <p:sp>
        <p:nvSpPr>
          <p:cNvPr id="10" name="TextBox 9"/>
          <p:cNvSpPr txBox="1"/>
          <p:nvPr/>
        </p:nvSpPr>
        <p:spPr>
          <a:xfrm>
            <a:off x="2564296" y="3513285"/>
            <a:ext cx="782587" cy="369332"/>
          </a:xfrm>
          <a:prstGeom prst="rect">
            <a:avLst/>
          </a:prstGeom>
          <a:noFill/>
        </p:spPr>
        <p:txBody>
          <a:bodyPr wrap="none" rtlCol="0">
            <a:spAutoFit/>
          </a:bodyPr>
          <a:lstStyle/>
          <a:p>
            <a:r>
              <a:rPr lang="en-US" b="1" dirty="0">
                <a:solidFill>
                  <a:srgbClr val="FF0000"/>
                </a:solidFill>
              </a:rPr>
              <a:t>a</a:t>
            </a:r>
            <a:r>
              <a:rPr lang="en-US" b="1" dirty="0" smtClean="0">
                <a:solidFill>
                  <a:srgbClr val="FF0000"/>
                </a:solidFill>
              </a:rPr>
              <a:t> or a’</a:t>
            </a:r>
            <a:endParaRPr lang="en-US" b="1" dirty="0">
              <a:solidFill>
                <a:srgbClr val="FF0000"/>
              </a:solidFill>
            </a:endParaRPr>
          </a:p>
        </p:txBody>
      </p:sp>
      <p:sp>
        <p:nvSpPr>
          <p:cNvPr id="11" name="TextBox 10"/>
          <p:cNvSpPr txBox="1"/>
          <p:nvPr/>
        </p:nvSpPr>
        <p:spPr>
          <a:xfrm>
            <a:off x="5649379" y="3528331"/>
            <a:ext cx="801823" cy="369332"/>
          </a:xfrm>
          <a:prstGeom prst="rect">
            <a:avLst/>
          </a:prstGeom>
          <a:noFill/>
        </p:spPr>
        <p:txBody>
          <a:bodyPr wrap="none" rtlCol="0">
            <a:spAutoFit/>
          </a:bodyPr>
          <a:lstStyle/>
          <a:p>
            <a:r>
              <a:rPr lang="en-US" b="1" dirty="0" smtClean="0">
                <a:solidFill>
                  <a:srgbClr val="0000FF"/>
                </a:solidFill>
              </a:rPr>
              <a:t>b or b’</a:t>
            </a:r>
            <a:endParaRPr lang="en-US" b="1" dirty="0">
              <a:solidFill>
                <a:srgbClr val="0000FF"/>
              </a:solidFill>
            </a:endParaRPr>
          </a:p>
        </p:txBody>
      </p:sp>
      <p:sp>
        <p:nvSpPr>
          <p:cNvPr id="13" name="TextBox 12"/>
          <p:cNvSpPr txBox="1"/>
          <p:nvPr/>
        </p:nvSpPr>
        <p:spPr>
          <a:xfrm>
            <a:off x="1572860" y="1991120"/>
            <a:ext cx="5381281" cy="369332"/>
          </a:xfrm>
          <a:prstGeom prst="rect">
            <a:avLst/>
          </a:prstGeom>
          <a:noFill/>
        </p:spPr>
        <p:txBody>
          <a:bodyPr wrap="none" rtlCol="0">
            <a:spAutoFit/>
          </a:bodyPr>
          <a:lstStyle/>
          <a:p>
            <a:r>
              <a:rPr lang="en-US" dirty="0" smtClean="0"/>
              <a:t>Polarizer settings: </a:t>
            </a:r>
            <a:r>
              <a:rPr lang="en-US" dirty="0" smtClean="0">
                <a:solidFill>
                  <a:srgbClr val="FF0000"/>
                </a:solidFill>
              </a:rPr>
              <a:t>a=0</a:t>
            </a:r>
            <a:r>
              <a:rPr lang="en-US" baseline="30000" dirty="0" smtClean="0">
                <a:solidFill>
                  <a:srgbClr val="FF0000"/>
                </a:solidFill>
              </a:rPr>
              <a:t>o</a:t>
            </a:r>
            <a:r>
              <a:rPr lang="en-US" dirty="0"/>
              <a:t> </a:t>
            </a:r>
            <a:r>
              <a:rPr lang="en-US" dirty="0" smtClean="0"/>
              <a:t>or </a:t>
            </a:r>
            <a:r>
              <a:rPr lang="en-US" dirty="0" smtClean="0">
                <a:solidFill>
                  <a:srgbClr val="FF0000"/>
                </a:solidFill>
              </a:rPr>
              <a:t>a’= 45</a:t>
            </a:r>
            <a:r>
              <a:rPr lang="en-US" baseline="30000" dirty="0" smtClean="0">
                <a:solidFill>
                  <a:srgbClr val="FF0000"/>
                </a:solidFill>
              </a:rPr>
              <a:t>o</a:t>
            </a:r>
            <a:r>
              <a:rPr lang="en-US" dirty="0" smtClean="0"/>
              <a:t>, </a:t>
            </a:r>
            <a:r>
              <a:rPr lang="en-US" dirty="0" smtClean="0">
                <a:solidFill>
                  <a:srgbClr val="0000FF"/>
                </a:solidFill>
              </a:rPr>
              <a:t>b=22.5</a:t>
            </a:r>
            <a:r>
              <a:rPr lang="en-US" baseline="30000" dirty="0" smtClean="0">
                <a:solidFill>
                  <a:srgbClr val="0000FF"/>
                </a:solidFill>
              </a:rPr>
              <a:t>o</a:t>
            </a:r>
            <a:r>
              <a:rPr lang="en-US" dirty="0" smtClean="0"/>
              <a:t> or </a:t>
            </a:r>
            <a:r>
              <a:rPr lang="en-US" dirty="0">
                <a:solidFill>
                  <a:srgbClr val="0000FF"/>
                </a:solidFill>
              </a:rPr>
              <a:t>b’= </a:t>
            </a:r>
            <a:r>
              <a:rPr lang="en-US" dirty="0" smtClean="0">
                <a:solidFill>
                  <a:srgbClr val="0000FF"/>
                </a:solidFill>
              </a:rPr>
              <a:t>67.5</a:t>
            </a:r>
            <a:r>
              <a:rPr lang="en-US" baseline="30000" dirty="0" smtClean="0">
                <a:solidFill>
                  <a:srgbClr val="0000FF"/>
                </a:solidFill>
              </a:rPr>
              <a:t>o</a:t>
            </a:r>
            <a:endParaRPr lang="en-US" baseline="30000" dirty="0">
              <a:solidFill>
                <a:srgbClr val="0000FF"/>
              </a:solidFill>
            </a:endParaRPr>
          </a:p>
        </p:txBody>
      </p:sp>
      <p:grpSp>
        <p:nvGrpSpPr>
          <p:cNvPr id="22" name="Group 21"/>
          <p:cNvGrpSpPr/>
          <p:nvPr/>
        </p:nvGrpSpPr>
        <p:grpSpPr>
          <a:xfrm>
            <a:off x="2850233" y="1051851"/>
            <a:ext cx="4095665" cy="681078"/>
            <a:chOff x="1132048" y="1078355"/>
            <a:chExt cx="4095665" cy="681078"/>
          </a:xfrm>
        </p:grpSpPr>
        <p:sp>
          <p:nvSpPr>
            <p:cNvPr id="14" name="TextBox 13"/>
            <p:cNvSpPr txBox="1"/>
            <p:nvPr/>
          </p:nvSpPr>
          <p:spPr>
            <a:xfrm>
              <a:off x="2023823" y="1078355"/>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mr-IN" dirty="0" smtClean="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a:t>
              </a:r>
              <a:r>
                <a:rPr lang="mr-IN" dirty="0" smtClean="0"/>
                <a:t>–</a:t>
              </a:r>
              <a:r>
                <a:rPr lang="en-US" dirty="0" smtClean="0"/>
                <a:t>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5" name="TextBox 14"/>
            <p:cNvSpPr txBox="1"/>
            <p:nvPr/>
          </p:nvSpPr>
          <p:spPr>
            <a:xfrm>
              <a:off x="2023823" y="1390101"/>
              <a:ext cx="3203890"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en-US" dirty="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6" name="TextBox 15"/>
            <p:cNvSpPr txBox="1"/>
            <p:nvPr/>
          </p:nvSpPr>
          <p:spPr>
            <a:xfrm>
              <a:off x="1132048" y="1229348"/>
              <a:ext cx="1002197" cy="369332"/>
            </a:xfrm>
            <a:prstGeom prst="rect">
              <a:avLst/>
            </a:prstGeom>
            <a:noFill/>
          </p:spPr>
          <p:txBody>
            <a:bodyPr wrap="none" rtlCol="0">
              <a:spAutoFit/>
            </a:bodyPr>
            <a:lstStyle/>
            <a:p>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a:t>
              </a:r>
              <a:endParaRPr lang="en-US" baseline="30000" dirty="0"/>
            </a:p>
          </p:txBody>
        </p:sp>
        <p:cxnSp>
          <p:nvCxnSpPr>
            <p:cNvPr id="18" name="Straight Connector 17"/>
            <p:cNvCxnSpPr/>
            <p:nvPr/>
          </p:nvCxnSpPr>
          <p:spPr>
            <a:xfrm flipH="1" flipV="1">
              <a:off x="2086542" y="1403987"/>
              <a:ext cx="3122510" cy="477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463826" y="1201883"/>
            <a:ext cx="2354106" cy="369332"/>
          </a:xfrm>
          <a:prstGeom prst="rect">
            <a:avLst/>
          </a:prstGeom>
          <a:noFill/>
        </p:spPr>
        <p:txBody>
          <a:bodyPr wrap="none" rtlCol="0">
            <a:spAutoFit/>
          </a:bodyPr>
          <a:lstStyle/>
          <a:p>
            <a:r>
              <a:rPr lang="en-US" dirty="0" smtClean="0"/>
              <a:t>Correlation test, count:</a:t>
            </a:r>
            <a:endParaRPr lang="en-US" dirty="0"/>
          </a:p>
        </p:txBody>
      </p:sp>
      <p:sp>
        <p:nvSpPr>
          <p:cNvPr id="24" name="TextBox 23"/>
          <p:cNvSpPr txBox="1"/>
          <p:nvPr/>
        </p:nvSpPr>
        <p:spPr>
          <a:xfrm>
            <a:off x="5362536" y="5459897"/>
            <a:ext cx="3695242" cy="923330"/>
          </a:xfrm>
          <a:prstGeom prst="rect">
            <a:avLst/>
          </a:prstGeom>
          <a:noFill/>
        </p:spPr>
        <p:txBody>
          <a:bodyPr wrap="none" rtlCol="0">
            <a:spAutoFit/>
          </a:bodyPr>
          <a:lstStyle/>
          <a:p>
            <a:r>
              <a:rPr lang="en-US" dirty="0" smtClean="0"/>
              <a:t>• Local reality</a:t>
            </a:r>
            <a:r>
              <a:rPr lang="en-US" dirty="0"/>
              <a:t> </a:t>
            </a:r>
            <a:r>
              <a:rPr lang="en-US" dirty="0" smtClean="0"/>
              <a:t>(hidden </a:t>
            </a:r>
            <a:r>
              <a:rPr lang="en-US" dirty="0" err="1" smtClean="0"/>
              <a:t>var’s</a:t>
            </a:r>
            <a:r>
              <a:rPr lang="en-US" dirty="0" smtClean="0"/>
              <a:t>) : </a:t>
            </a:r>
            <a:r>
              <a:rPr lang="en-US" b="1" dirty="0" smtClean="0">
                <a:solidFill>
                  <a:srgbClr val="9A009F"/>
                </a:solidFill>
              </a:rPr>
              <a:t>S ≤ 2.0</a:t>
            </a:r>
          </a:p>
          <a:p>
            <a:r>
              <a:rPr lang="en-US" dirty="0"/>
              <a:t>• </a:t>
            </a:r>
            <a:r>
              <a:rPr lang="en-US" dirty="0" smtClean="0"/>
              <a:t>Quantum Mechanics	       : </a:t>
            </a:r>
            <a:r>
              <a:rPr lang="en-US" b="1" dirty="0" smtClean="0">
                <a:solidFill>
                  <a:srgbClr val="9A009F"/>
                </a:solidFill>
              </a:rPr>
              <a:t>S = 2.7</a:t>
            </a:r>
          </a:p>
          <a:p>
            <a:r>
              <a:rPr lang="en-US" b="1" dirty="0"/>
              <a:t>• Result: </a:t>
            </a:r>
            <a:r>
              <a:rPr lang="en-US" b="1" dirty="0" smtClean="0"/>
              <a:t>                </a:t>
            </a:r>
            <a:r>
              <a:rPr lang="en-US" b="1" dirty="0" smtClean="0">
                <a:solidFill>
                  <a:srgbClr val="9A009F"/>
                </a:solidFill>
              </a:rPr>
              <a:t>S </a:t>
            </a:r>
            <a:r>
              <a:rPr lang="en-US" b="1" dirty="0">
                <a:solidFill>
                  <a:srgbClr val="9A009F"/>
                </a:solidFill>
              </a:rPr>
              <a:t>= 2.697 +- </a:t>
            </a:r>
            <a:r>
              <a:rPr lang="en-US" b="1" dirty="0" smtClean="0">
                <a:solidFill>
                  <a:srgbClr val="9A009F"/>
                </a:solidFill>
              </a:rPr>
              <a:t>0.015</a:t>
            </a:r>
            <a:endParaRPr lang="en-US" b="1" dirty="0">
              <a:solidFill>
                <a:srgbClr val="9A009F"/>
              </a:solidFill>
            </a:endParaRPr>
          </a:p>
        </p:txBody>
      </p:sp>
      <p:sp>
        <p:nvSpPr>
          <p:cNvPr id="25" name="TextBox 24"/>
          <p:cNvSpPr txBox="1"/>
          <p:nvPr/>
        </p:nvSpPr>
        <p:spPr>
          <a:xfrm>
            <a:off x="1516877" y="4234747"/>
            <a:ext cx="636713" cy="369332"/>
          </a:xfrm>
          <a:prstGeom prst="rect">
            <a:avLst/>
          </a:prstGeom>
          <a:solidFill>
            <a:schemeClr val="bg1"/>
          </a:solidFill>
        </p:spPr>
        <p:txBody>
          <a:bodyPr wrap="none" rtlCol="0">
            <a:spAutoFit/>
          </a:bodyPr>
          <a:lstStyle/>
          <a:p>
            <a:r>
              <a:rPr lang="en-US" dirty="0" smtClean="0">
                <a:solidFill>
                  <a:srgbClr val="FF0000"/>
                </a:solidFill>
              </a:rPr>
              <a:t>Alice</a:t>
            </a:r>
            <a:endParaRPr lang="en-US" dirty="0">
              <a:solidFill>
                <a:srgbClr val="FF0000"/>
              </a:solidFill>
            </a:endParaRPr>
          </a:p>
        </p:txBody>
      </p:sp>
      <p:sp>
        <p:nvSpPr>
          <p:cNvPr id="27" name="TextBox 26"/>
          <p:cNvSpPr txBox="1"/>
          <p:nvPr/>
        </p:nvSpPr>
        <p:spPr>
          <a:xfrm>
            <a:off x="6954141" y="4234747"/>
            <a:ext cx="553357" cy="369332"/>
          </a:xfrm>
          <a:prstGeom prst="rect">
            <a:avLst/>
          </a:prstGeom>
          <a:solidFill>
            <a:schemeClr val="bg1"/>
          </a:solidFill>
        </p:spPr>
        <p:txBody>
          <a:bodyPr wrap="none" rtlCol="0">
            <a:spAutoFit/>
          </a:bodyPr>
          <a:lstStyle/>
          <a:p>
            <a:r>
              <a:rPr lang="en-US" dirty="0" smtClean="0">
                <a:solidFill>
                  <a:srgbClr val="0000FF"/>
                </a:solidFill>
              </a:rPr>
              <a:t>Bob</a:t>
            </a:r>
            <a:endParaRPr lang="en-US" dirty="0">
              <a:solidFill>
                <a:srgbClr val="0000FF"/>
              </a:solidFill>
            </a:endParaRP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18183" t="4487" r="8834" b="31323"/>
          <a:stretch/>
        </p:blipFill>
        <p:spPr>
          <a:xfrm flipH="1">
            <a:off x="7480993" y="419706"/>
            <a:ext cx="1488044" cy="1963132"/>
          </a:xfrm>
          <a:prstGeom prst="rect">
            <a:avLst/>
          </a:prstGeom>
          <a:ln w="19050">
            <a:solidFill>
              <a:srgbClr val="0000FF"/>
            </a:solidFill>
          </a:ln>
        </p:spPr>
      </p:pic>
      <p:sp>
        <p:nvSpPr>
          <p:cNvPr id="21" name="TextBox 20"/>
          <p:cNvSpPr txBox="1"/>
          <p:nvPr/>
        </p:nvSpPr>
        <p:spPr>
          <a:xfrm>
            <a:off x="436971" y="494446"/>
            <a:ext cx="6240811" cy="369332"/>
          </a:xfrm>
          <a:prstGeom prst="rect">
            <a:avLst/>
          </a:prstGeom>
          <a:noFill/>
        </p:spPr>
        <p:txBody>
          <a:bodyPr wrap="none" rtlCol="0">
            <a:spAutoFit/>
          </a:bodyPr>
          <a:lstStyle/>
          <a:p>
            <a:r>
              <a:rPr lang="en-US" dirty="0" smtClean="0"/>
              <a:t>EPR experiment with photons. Testing the </a:t>
            </a:r>
            <a:r>
              <a:rPr lang="en-US" b="1" i="1" dirty="0" smtClean="0"/>
              <a:t>Bell inequality</a:t>
            </a:r>
            <a:r>
              <a:rPr lang="en-US" dirty="0" smtClean="0"/>
              <a:t> (1964).</a:t>
            </a:r>
            <a:endParaRPr lang="en-US" b="1" i="1" dirty="0"/>
          </a:p>
        </p:txBody>
      </p:sp>
      <p:sp>
        <p:nvSpPr>
          <p:cNvPr id="8" name="TextBox 7"/>
          <p:cNvSpPr txBox="1"/>
          <p:nvPr/>
        </p:nvSpPr>
        <p:spPr>
          <a:xfrm>
            <a:off x="7565912" y="2010816"/>
            <a:ext cx="1343638" cy="369332"/>
          </a:xfrm>
          <a:prstGeom prst="rect">
            <a:avLst/>
          </a:prstGeom>
          <a:solidFill>
            <a:schemeClr val="tx1">
              <a:alpha val="50000"/>
            </a:schemeClr>
          </a:solidFill>
        </p:spPr>
        <p:txBody>
          <a:bodyPr wrap="none" rtlCol="0">
            <a:spAutoFit/>
          </a:bodyPr>
          <a:lstStyle/>
          <a:p>
            <a:r>
              <a:rPr lang="en-US" dirty="0" smtClean="0">
                <a:solidFill>
                  <a:schemeClr val="bg1"/>
                </a:solidFill>
              </a:rPr>
              <a:t>Alain Aspect</a:t>
            </a:r>
            <a:endParaRPr lang="en-US" dirty="0">
              <a:solidFill>
                <a:schemeClr val="bg1"/>
              </a:solidFill>
            </a:endParaRPr>
          </a:p>
        </p:txBody>
      </p:sp>
    </p:spTree>
    <p:extLst>
      <p:ext uri="{BB962C8B-B14F-4D97-AF65-F5344CB8AC3E}">
        <p14:creationId xmlns:p14="http://schemas.microsoft.com/office/powerpoint/2010/main" val="5825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Alain Aspect 1982 </a:t>
            </a:r>
            <a:r>
              <a:rPr lang="mr-IN" dirty="0" smtClean="0"/>
              <a:t>–</a:t>
            </a:r>
            <a:r>
              <a:rPr lang="en-US" dirty="0" smtClean="0"/>
              <a:t> EPR with photons!</a:t>
            </a:r>
            <a:endParaRPr lang="en-US" dirty="0"/>
          </a:p>
        </p:txBody>
      </p:sp>
      <p:pic>
        <p:nvPicPr>
          <p:cNvPr id="3" name="Picture 2" descr="Bell-test-photon-analyer.png"/>
          <p:cNvPicPr>
            <a:picLocks noChangeAspect="1"/>
          </p:cNvPicPr>
          <p:nvPr/>
        </p:nvPicPr>
        <p:blipFill>
          <a:blip r:embed="rId3"/>
          <a:stretch>
            <a:fillRect/>
          </a:stretch>
        </p:blipFill>
        <p:spPr>
          <a:xfrm>
            <a:off x="562575" y="1838800"/>
            <a:ext cx="8018847" cy="3540790"/>
          </a:xfrm>
          <a:prstGeom prst="rect">
            <a:avLst/>
          </a:prstGeom>
          <a:ln>
            <a:solidFill>
              <a:srgbClr val="0000FF"/>
            </a:solidFill>
          </a:ln>
        </p:spPr>
      </p:pic>
      <p:sp>
        <p:nvSpPr>
          <p:cNvPr id="5" name="TextBox 4"/>
          <p:cNvSpPr txBox="1"/>
          <p:nvPr/>
        </p:nvSpPr>
        <p:spPr>
          <a:xfrm>
            <a:off x="985776" y="6385389"/>
            <a:ext cx="6992029" cy="369332"/>
          </a:xfrm>
          <a:prstGeom prst="rect">
            <a:avLst/>
          </a:prstGeom>
          <a:noFill/>
          <a:ln w="25400">
            <a:solidFill>
              <a:srgbClr val="0000FF"/>
            </a:solidFill>
          </a:ln>
        </p:spPr>
        <p:txBody>
          <a:bodyPr wrap="square" rtlCol="0">
            <a:spAutoFit/>
          </a:bodyPr>
          <a:lstStyle/>
          <a:p>
            <a:r>
              <a:rPr lang="en-US" b="1" dirty="0" smtClean="0">
                <a:solidFill>
                  <a:srgbClr val="0000FF"/>
                </a:solidFill>
              </a:rPr>
              <a:t>Observations agree with </a:t>
            </a:r>
            <a:r>
              <a:rPr lang="en-US" b="1" smtClean="0">
                <a:solidFill>
                  <a:srgbClr val="0000FF"/>
                </a:solidFill>
              </a:rPr>
              <a:t>quantum mechanics and </a:t>
            </a:r>
            <a:r>
              <a:rPr lang="en-US" b="1" dirty="0" smtClean="0">
                <a:solidFill>
                  <a:srgbClr val="0000FF"/>
                </a:solidFill>
              </a:rPr>
              <a:t>not with local reality!</a:t>
            </a:r>
            <a:endParaRPr lang="en-US" b="1" dirty="0">
              <a:solidFill>
                <a:srgbClr val="0000FF"/>
              </a:solidFill>
            </a:endParaRPr>
          </a:p>
        </p:txBody>
      </p:sp>
      <p:sp>
        <p:nvSpPr>
          <p:cNvPr id="4" name="TextBox 3"/>
          <p:cNvSpPr txBox="1"/>
          <p:nvPr/>
        </p:nvSpPr>
        <p:spPr>
          <a:xfrm>
            <a:off x="581060" y="5461693"/>
            <a:ext cx="4652492" cy="369332"/>
          </a:xfrm>
          <a:prstGeom prst="rect">
            <a:avLst/>
          </a:prstGeom>
          <a:noFill/>
        </p:spPr>
        <p:txBody>
          <a:bodyPr wrap="none" rtlCol="0">
            <a:spAutoFit/>
          </a:bodyPr>
          <a:lstStyle/>
          <a:p>
            <a:r>
              <a:rPr lang="en-US" dirty="0" smtClean="0"/>
              <a:t>Determine: </a:t>
            </a:r>
            <a:r>
              <a:rPr lang="en-US" b="1" dirty="0" smtClean="0">
                <a:solidFill>
                  <a:srgbClr val="9A009F"/>
                </a:solidFill>
              </a:rPr>
              <a:t>S</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a:t>
            </a:r>
            <a:r>
              <a:rPr lang="mr-IN" dirty="0" smtClean="0"/>
              <a:t>–</a:t>
            </a:r>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E(</a:t>
            </a:r>
            <a:r>
              <a:rPr lang="en-US" dirty="0" err="1" smtClean="0">
                <a:solidFill>
                  <a:srgbClr val="FF0000"/>
                </a:solidFill>
              </a:rPr>
              <a:t>a’</a:t>
            </a:r>
            <a:r>
              <a:rPr lang="en-US" dirty="0" err="1" smtClean="0"/>
              <a:t>,</a:t>
            </a:r>
            <a:r>
              <a:rPr lang="en-US" dirty="0" err="1" smtClean="0">
                <a:solidFill>
                  <a:srgbClr val="0000FF"/>
                </a:solidFill>
              </a:rPr>
              <a:t>b</a:t>
            </a:r>
            <a:r>
              <a:rPr lang="en-US" dirty="0" smtClean="0">
                <a:solidFill>
                  <a:srgbClr val="0000FF"/>
                </a:solidFill>
              </a:rPr>
              <a:t>’</a:t>
            </a:r>
            <a:r>
              <a:rPr lang="en-US" dirty="0" smtClean="0"/>
              <a:t>)</a:t>
            </a:r>
            <a:endParaRPr lang="en-US" baseline="30000" dirty="0"/>
          </a:p>
        </p:txBody>
      </p:sp>
      <p:sp>
        <p:nvSpPr>
          <p:cNvPr id="10" name="TextBox 9"/>
          <p:cNvSpPr txBox="1"/>
          <p:nvPr/>
        </p:nvSpPr>
        <p:spPr>
          <a:xfrm>
            <a:off x="2564296" y="3513285"/>
            <a:ext cx="782587" cy="369332"/>
          </a:xfrm>
          <a:prstGeom prst="rect">
            <a:avLst/>
          </a:prstGeom>
          <a:noFill/>
        </p:spPr>
        <p:txBody>
          <a:bodyPr wrap="none" rtlCol="0">
            <a:spAutoFit/>
          </a:bodyPr>
          <a:lstStyle/>
          <a:p>
            <a:r>
              <a:rPr lang="en-US" b="1" dirty="0">
                <a:solidFill>
                  <a:srgbClr val="FF0000"/>
                </a:solidFill>
              </a:rPr>
              <a:t>a</a:t>
            </a:r>
            <a:r>
              <a:rPr lang="en-US" b="1" dirty="0" smtClean="0">
                <a:solidFill>
                  <a:srgbClr val="FF0000"/>
                </a:solidFill>
              </a:rPr>
              <a:t> or a’</a:t>
            </a:r>
            <a:endParaRPr lang="en-US" b="1" dirty="0">
              <a:solidFill>
                <a:srgbClr val="FF0000"/>
              </a:solidFill>
            </a:endParaRPr>
          </a:p>
        </p:txBody>
      </p:sp>
      <p:sp>
        <p:nvSpPr>
          <p:cNvPr id="11" name="TextBox 10"/>
          <p:cNvSpPr txBox="1"/>
          <p:nvPr/>
        </p:nvSpPr>
        <p:spPr>
          <a:xfrm>
            <a:off x="5649379" y="3528331"/>
            <a:ext cx="801823" cy="369332"/>
          </a:xfrm>
          <a:prstGeom prst="rect">
            <a:avLst/>
          </a:prstGeom>
          <a:noFill/>
        </p:spPr>
        <p:txBody>
          <a:bodyPr wrap="none" rtlCol="0">
            <a:spAutoFit/>
          </a:bodyPr>
          <a:lstStyle/>
          <a:p>
            <a:r>
              <a:rPr lang="en-US" b="1" dirty="0" smtClean="0">
                <a:solidFill>
                  <a:srgbClr val="0000FF"/>
                </a:solidFill>
              </a:rPr>
              <a:t>b or b’</a:t>
            </a:r>
            <a:endParaRPr lang="en-US" b="1" dirty="0">
              <a:solidFill>
                <a:srgbClr val="0000FF"/>
              </a:solidFill>
            </a:endParaRPr>
          </a:p>
        </p:txBody>
      </p:sp>
      <p:sp>
        <p:nvSpPr>
          <p:cNvPr id="13" name="TextBox 12"/>
          <p:cNvSpPr txBox="1"/>
          <p:nvPr/>
        </p:nvSpPr>
        <p:spPr>
          <a:xfrm>
            <a:off x="1572860" y="1991120"/>
            <a:ext cx="5381281" cy="369332"/>
          </a:xfrm>
          <a:prstGeom prst="rect">
            <a:avLst/>
          </a:prstGeom>
          <a:noFill/>
        </p:spPr>
        <p:txBody>
          <a:bodyPr wrap="none" rtlCol="0">
            <a:spAutoFit/>
          </a:bodyPr>
          <a:lstStyle/>
          <a:p>
            <a:r>
              <a:rPr lang="en-US" dirty="0" smtClean="0"/>
              <a:t>Polarizer settings: </a:t>
            </a:r>
            <a:r>
              <a:rPr lang="en-US" dirty="0" smtClean="0">
                <a:solidFill>
                  <a:srgbClr val="FF0000"/>
                </a:solidFill>
              </a:rPr>
              <a:t>a=0</a:t>
            </a:r>
            <a:r>
              <a:rPr lang="en-US" baseline="30000" dirty="0" smtClean="0">
                <a:solidFill>
                  <a:srgbClr val="FF0000"/>
                </a:solidFill>
              </a:rPr>
              <a:t>o</a:t>
            </a:r>
            <a:r>
              <a:rPr lang="en-US" dirty="0"/>
              <a:t> </a:t>
            </a:r>
            <a:r>
              <a:rPr lang="en-US" dirty="0" smtClean="0"/>
              <a:t>or </a:t>
            </a:r>
            <a:r>
              <a:rPr lang="en-US" dirty="0" smtClean="0">
                <a:solidFill>
                  <a:srgbClr val="FF0000"/>
                </a:solidFill>
              </a:rPr>
              <a:t>a’= 45</a:t>
            </a:r>
            <a:r>
              <a:rPr lang="en-US" baseline="30000" dirty="0" smtClean="0">
                <a:solidFill>
                  <a:srgbClr val="FF0000"/>
                </a:solidFill>
              </a:rPr>
              <a:t>o</a:t>
            </a:r>
            <a:r>
              <a:rPr lang="en-US" dirty="0" smtClean="0"/>
              <a:t>, </a:t>
            </a:r>
            <a:r>
              <a:rPr lang="en-US" dirty="0" smtClean="0">
                <a:solidFill>
                  <a:srgbClr val="0000FF"/>
                </a:solidFill>
              </a:rPr>
              <a:t>b=22.5</a:t>
            </a:r>
            <a:r>
              <a:rPr lang="en-US" baseline="30000" dirty="0" smtClean="0">
                <a:solidFill>
                  <a:srgbClr val="0000FF"/>
                </a:solidFill>
              </a:rPr>
              <a:t>o</a:t>
            </a:r>
            <a:r>
              <a:rPr lang="en-US" dirty="0" smtClean="0"/>
              <a:t> or </a:t>
            </a:r>
            <a:r>
              <a:rPr lang="en-US" dirty="0">
                <a:solidFill>
                  <a:srgbClr val="0000FF"/>
                </a:solidFill>
              </a:rPr>
              <a:t>b’= </a:t>
            </a:r>
            <a:r>
              <a:rPr lang="en-US" dirty="0" smtClean="0">
                <a:solidFill>
                  <a:srgbClr val="0000FF"/>
                </a:solidFill>
              </a:rPr>
              <a:t>67.5</a:t>
            </a:r>
            <a:r>
              <a:rPr lang="en-US" baseline="30000" dirty="0" smtClean="0">
                <a:solidFill>
                  <a:srgbClr val="0000FF"/>
                </a:solidFill>
              </a:rPr>
              <a:t>o</a:t>
            </a:r>
            <a:endParaRPr lang="en-US" baseline="30000" dirty="0">
              <a:solidFill>
                <a:srgbClr val="0000FF"/>
              </a:solidFill>
            </a:endParaRPr>
          </a:p>
        </p:txBody>
      </p:sp>
      <p:grpSp>
        <p:nvGrpSpPr>
          <p:cNvPr id="22" name="Group 21"/>
          <p:cNvGrpSpPr/>
          <p:nvPr/>
        </p:nvGrpSpPr>
        <p:grpSpPr>
          <a:xfrm>
            <a:off x="2850233" y="1051851"/>
            <a:ext cx="4211082" cy="681078"/>
            <a:chOff x="1132048" y="1078355"/>
            <a:chExt cx="4211082" cy="681078"/>
          </a:xfrm>
        </p:grpSpPr>
        <p:sp>
          <p:nvSpPr>
            <p:cNvPr id="14" name="TextBox 13"/>
            <p:cNvSpPr txBox="1"/>
            <p:nvPr/>
          </p:nvSpPr>
          <p:spPr>
            <a:xfrm>
              <a:off x="2023823" y="1078355"/>
              <a:ext cx="3319307"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mr-IN" dirty="0" smtClean="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a:t>
              </a:r>
              <a:r>
                <a:rPr lang="mr-IN" dirty="0" smtClean="0"/>
                <a:t>–</a:t>
              </a:r>
              <a:r>
                <a:rPr lang="en-US" dirty="0" smtClean="0"/>
                <a:t> N(</a:t>
              </a:r>
              <a:r>
                <a:rPr lang="mr-IN" dirty="0" smtClean="0">
                  <a:solidFill>
                    <a:srgbClr val="FF0000"/>
                  </a:solidFill>
                </a:rPr>
                <a:t>–</a:t>
              </a:r>
              <a:r>
                <a:rPr lang="en-US" dirty="0" smtClean="0"/>
                <a:t>,</a:t>
              </a:r>
              <a:r>
                <a:rPr lang="en-US" dirty="0" smtClean="0">
                  <a:solidFill>
                    <a:srgbClr val="0000FF"/>
                  </a:solidFill>
                </a:rPr>
                <a:t>+</a:t>
              </a:r>
              <a:r>
                <a:rPr lang="en-US" dirty="0" smtClean="0"/>
                <a:t>) + N</a:t>
              </a:r>
              <a:r>
                <a:rPr lang="en-US" dirty="0" smtClean="0"/>
                <a:t>(</a:t>
              </a:r>
              <a:r>
                <a:rPr lang="mr-IN" dirty="0"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5" name="TextBox 14"/>
            <p:cNvSpPr txBox="1"/>
            <p:nvPr/>
          </p:nvSpPr>
          <p:spPr>
            <a:xfrm>
              <a:off x="2023823" y="1390101"/>
              <a:ext cx="3319307" cy="369332"/>
            </a:xfrm>
            <a:prstGeom prst="rect">
              <a:avLst/>
            </a:prstGeom>
            <a:noFill/>
          </p:spPr>
          <p:txBody>
            <a:bodyPr wrap="none" rtlCol="0">
              <a:spAutoFit/>
            </a:bodyPr>
            <a:lstStyle/>
            <a:p>
              <a:r>
                <a:rPr lang="en-US" dirty="0" smtClean="0"/>
                <a:t> N(</a:t>
              </a:r>
              <a:r>
                <a:rPr lang="en-US" dirty="0" smtClean="0">
                  <a:solidFill>
                    <a:srgbClr val="FF0000"/>
                  </a:solidFill>
                </a:rPr>
                <a:t>+</a:t>
              </a:r>
              <a:r>
                <a:rPr lang="en-US" dirty="0" smtClean="0"/>
                <a:t>,</a:t>
              </a:r>
              <a:r>
                <a:rPr lang="en-US" dirty="0">
                  <a:solidFill>
                    <a:srgbClr val="0000FF"/>
                  </a:solidFill>
                </a:rPr>
                <a:t>+</a:t>
              </a:r>
              <a:r>
                <a:rPr lang="en-US" dirty="0" smtClean="0"/>
                <a:t>) </a:t>
              </a:r>
              <a:r>
                <a:rPr lang="en-US" dirty="0"/>
                <a:t>+</a:t>
              </a:r>
              <a:r>
                <a:rPr lang="en-US" dirty="0" smtClean="0"/>
                <a:t> N(</a:t>
              </a:r>
              <a:r>
                <a:rPr lang="en-US" dirty="0" smtClean="0">
                  <a:solidFill>
                    <a:srgbClr val="FF0000"/>
                  </a:solidFill>
                </a:rPr>
                <a:t>+</a:t>
              </a:r>
              <a:r>
                <a:rPr lang="en-US" dirty="0" smtClean="0"/>
                <a:t>,</a:t>
              </a:r>
              <a:r>
                <a:rPr lang="mr-IN" dirty="0" smtClean="0">
                  <a:solidFill>
                    <a:srgbClr val="0000FF"/>
                  </a:solidFill>
                </a:rPr>
                <a:t>–</a:t>
              </a:r>
              <a:r>
                <a:rPr lang="en-US" dirty="0" smtClean="0"/>
                <a:t>) + N(</a:t>
              </a:r>
              <a:r>
                <a:rPr lang="mr-IN" dirty="0" smtClean="0">
                  <a:solidFill>
                    <a:srgbClr val="FF0000"/>
                  </a:solidFill>
                </a:rPr>
                <a:t>–</a:t>
              </a:r>
              <a:r>
                <a:rPr lang="en-US" dirty="0" smtClean="0"/>
                <a:t>,</a:t>
              </a:r>
              <a:r>
                <a:rPr lang="en-US" dirty="0" smtClean="0">
                  <a:solidFill>
                    <a:srgbClr val="0000FF"/>
                  </a:solidFill>
                </a:rPr>
                <a:t>+</a:t>
              </a:r>
              <a:r>
                <a:rPr lang="en-US" dirty="0" smtClean="0"/>
                <a:t>) + </a:t>
              </a:r>
              <a:r>
                <a:rPr lang="en-US" smtClean="0"/>
                <a:t>N</a:t>
              </a:r>
              <a:r>
                <a:rPr lang="en-US" smtClean="0"/>
                <a:t>(</a:t>
              </a:r>
              <a:r>
                <a:rPr lang="mr-IN" smtClean="0">
                  <a:solidFill>
                    <a:srgbClr val="FF0000"/>
                  </a:solidFill>
                </a:rPr>
                <a:t>–</a:t>
              </a:r>
              <a:r>
                <a:rPr lang="en-US" dirty="0" smtClean="0"/>
                <a:t>,</a:t>
              </a:r>
              <a:r>
                <a:rPr lang="mr-IN" dirty="0" smtClean="0">
                  <a:solidFill>
                    <a:srgbClr val="0000FF"/>
                  </a:solidFill>
                </a:rPr>
                <a:t>–</a:t>
              </a:r>
              <a:r>
                <a:rPr lang="en-US" dirty="0" smtClean="0"/>
                <a:t>)</a:t>
              </a:r>
              <a:endParaRPr lang="en-US" baseline="30000" dirty="0"/>
            </a:p>
          </p:txBody>
        </p:sp>
        <p:sp>
          <p:nvSpPr>
            <p:cNvPr id="16" name="TextBox 15"/>
            <p:cNvSpPr txBox="1"/>
            <p:nvPr/>
          </p:nvSpPr>
          <p:spPr>
            <a:xfrm>
              <a:off x="1132048" y="1229348"/>
              <a:ext cx="1002197" cy="369332"/>
            </a:xfrm>
            <a:prstGeom prst="rect">
              <a:avLst/>
            </a:prstGeom>
            <a:noFill/>
          </p:spPr>
          <p:txBody>
            <a:bodyPr wrap="none" rtlCol="0">
              <a:spAutoFit/>
            </a:bodyPr>
            <a:lstStyle/>
            <a:p>
              <a:r>
                <a:rPr lang="en-US" dirty="0" smtClean="0"/>
                <a:t> E(</a:t>
              </a:r>
              <a:r>
                <a:rPr lang="en-US" dirty="0" err="1" smtClean="0">
                  <a:solidFill>
                    <a:srgbClr val="FF0000"/>
                  </a:solidFill>
                </a:rPr>
                <a:t>a</a:t>
              </a:r>
              <a:r>
                <a:rPr lang="en-US" dirty="0" err="1" smtClean="0"/>
                <a:t>,</a:t>
              </a:r>
              <a:r>
                <a:rPr lang="en-US" dirty="0" err="1" smtClean="0">
                  <a:solidFill>
                    <a:srgbClr val="0000FF"/>
                  </a:solidFill>
                </a:rPr>
                <a:t>b</a:t>
              </a:r>
              <a:r>
                <a:rPr lang="en-US" dirty="0" smtClean="0"/>
                <a:t>) = </a:t>
              </a:r>
              <a:endParaRPr lang="en-US" baseline="30000" dirty="0"/>
            </a:p>
          </p:txBody>
        </p:sp>
        <p:cxnSp>
          <p:nvCxnSpPr>
            <p:cNvPr id="18" name="Straight Connector 17"/>
            <p:cNvCxnSpPr/>
            <p:nvPr/>
          </p:nvCxnSpPr>
          <p:spPr>
            <a:xfrm flipH="1" flipV="1">
              <a:off x="2086542" y="1403987"/>
              <a:ext cx="3122510" cy="477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463826" y="1201883"/>
            <a:ext cx="2354106" cy="369332"/>
          </a:xfrm>
          <a:prstGeom prst="rect">
            <a:avLst/>
          </a:prstGeom>
          <a:noFill/>
        </p:spPr>
        <p:txBody>
          <a:bodyPr wrap="none" rtlCol="0">
            <a:spAutoFit/>
          </a:bodyPr>
          <a:lstStyle/>
          <a:p>
            <a:r>
              <a:rPr lang="en-US" dirty="0" smtClean="0"/>
              <a:t>Correlation test, count:</a:t>
            </a:r>
            <a:endParaRPr lang="en-US" dirty="0"/>
          </a:p>
        </p:txBody>
      </p:sp>
      <p:sp>
        <p:nvSpPr>
          <p:cNvPr id="24" name="TextBox 23"/>
          <p:cNvSpPr txBox="1"/>
          <p:nvPr/>
        </p:nvSpPr>
        <p:spPr>
          <a:xfrm>
            <a:off x="5362536" y="5459897"/>
            <a:ext cx="3695242" cy="923330"/>
          </a:xfrm>
          <a:prstGeom prst="rect">
            <a:avLst/>
          </a:prstGeom>
          <a:noFill/>
        </p:spPr>
        <p:txBody>
          <a:bodyPr wrap="none" rtlCol="0">
            <a:spAutoFit/>
          </a:bodyPr>
          <a:lstStyle/>
          <a:p>
            <a:r>
              <a:rPr lang="en-US" dirty="0" smtClean="0"/>
              <a:t>• Local reality</a:t>
            </a:r>
            <a:r>
              <a:rPr lang="en-US" dirty="0"/>
              <a:t> </a:t>
            </a:r>
            <a:r>
              <a:rPr lang="en-US" dirty="0" smtClean="0"/>
              <a:t>(hidden </a:t>
            </a:r>
            <a:r>
              <a:rPr lang="en-US" dirty="0" err="1" smtClean="0"/>
              <a:t>var’s</a:t>
            </a:r>
            <a:r>
              <a:rPr lang="en-US" dirty="0" smtClean="0"/>
              <a:t>) : </a:t>
            </a:r>
            <a:r>
              <a:rPr lang="en-US" b="1" dirty="0" smtClean="0">
                <a:solidFill>
                  <a:srgbClr val="9A009F"/>
                </a:solidFill>
              </a:rPr>
              <a:t>S ≤ 2.0</a:t>
            </a:r>
          </a:p>
          <a:p>
            <a:r>
              <a:rPr lang="en-US" dirty="0"/>
              <a:t>• </a:t>
            </a:r>
            <a:r>
              <a:rPr lang="en-US" dirty="0" smtClean="0"/>
              <a:t>Quantum Mechanics	       : </a:t>
            </a:r>
            <a:r>
              <a:rPr lang="en-US" b="1" dirty="0" smtClean="0">
                <a:solidFill>
                  <a:srgbClr val="9A009F"/>
                </a:solidFill>
              </a:rPr>
              <a:t>S = 2.7</a:t>
            </a:r>
          </a:p>
          <a:p>
            <a:r>
              <a:rPr lang="en-US" b="1" dirty="0"/>
              <a:t>• Result: </a:t>
            </a:r>
            <a:r>
              <a:rPr lang="en-US" b="1" dirty="0" smtClean="0"/>
              <a:t>                </a:t>
            </a:r>
            <a:r>
              <a:rPr lang="en-US" b="1" dirty="0" smtClean="0">
                <a:solidFill>
                  <a:srgbClr val="9A009F"/>
                </a:solidFill>
              </a:rPr>
              <a:t>S </a:t>
            </a:r>
            <a:r>
              <a:rPr lang="en-US" b="1" dirty="0">
                <a:solidFill>
                  <a:srgbClr val="9A009F"/>
                </a:solidFill>
              </a:rPr>
              <a:t>= 2.697 +- </a:t>
            </a:r>
            <a:r>
              <a:rPr lang="en-US" b="1" dirty="0" smtClean="0">
                <a:solidFill>
                  <a:srgbClr val="9A009F"/>
                </a:solidFill>
              </a:rPr>
              <a:t>0.015</a:t>
            </a:r>
            <a:endParaRPr lang="en-US" b="1" dirty="0">
              <a:solidFill>
                <a:srgbClr val="9A009F"/>
              </a:solidFill>
            </a:endParaRPr>
          </a:p>
        </p:txBody>
      </p:sp>
      <p:sp>
        <p:nvSpPr>
          <p:cNvPr id="25" name="TextBox 24"/>
          <p:cNvSpPr txBox="1"/>
          <p:nvPr/>
        </p:nvSpPr>
        <p:spPr>
          <a:xfrm>
            <a:off x="1516877" y="4234747"/>
            <a:ext cx="636713" cy="369332"/>
          </a:xfrm>
          <a:prstGeom prst="rect">
            <a:avLst/>
          </a:prstGeom>
          <a:solidFill>
            <a:schemeClr val="bg1"/>
          </a:solidFill>
        </p:spPr>
        <p:txBody>
          <a:bodyPr wrap="none" rtlCol="0">
            <a:spAutoFit/>
          </a:bodyPr>
          <a:lstStyle/>
          <a:p>
            <a:r>
              <a:rPr lang="en-US" dirty="0" smtClean="0">
                <a:solidFill>
                  <a:srgbClr val="FF0000"/>
                </a:solidFill>
              </a:rPr>
              <a:t>Alice</a:t>
            </a:r>
            <a:endParaRPr lang="en-US" dirty="0">
              <a:solidFill>
                <a:srgbClr val="FF0000"/>
              </a:solidFill>
            </a:endParaRPr>
          </a:p>
        </p:txBody>
      </p:sp>
      <p:sp>
        <p:nvSpPr>
          <p:cNvPr id="27" name="TextBox 26"/>
          <p:cNvSpPr txBox="1"/>
          <p:nvPr/>
        </p:nvSpPr>
        <p:spPr>
          <a:xfrm>
            <a:off x="6954141" y="4234747"/>
            <a:ext cx="553357" cy="369332"/>
          </a:xfrm>
          <a:prstGeom prst="rect">
            <a:avLst/>
          </a:prstGeom>
          <a:solidFill>
            <a:schemeClr val="bg1"/>
          </a:solidFill>
        </p:spPr>
        <p:txBody>
          <a:bodyPr wrap="none" rtlCol="0">
            <a:spAutoFit/>
          </a:bodyPr>
          <a:lstStyle/>
          <a:p>
            <a:r>
              <a:rPr lang="en-US" dirty="0" smtClean="0">
                <a:solidFill>
                  <a:srgbClr val="0000FF"/>
                </a:solidFill>
              </a:rPr>
              <a:t>Bob</a:t>
            </a:r>
            <a:endParaRPr lang="en-US" dirty="0">
              <a:solidFill>
                <a:srgbClr val="0000FF"/>
              </a:solidFill>
            </a:endParaRP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18183" t="4487" r="8834" b="31323"/>
          <a:stretch/>
        </p:blipFill>
        <p:spPr>
          <a:xfrm flipH="1">
            <a:off x="7480993" y="419706"/>
            <a:ext cx="1488044" cy="1963132"/>
          </a:xfrm>
          <a:prstGeom prst="rect">
            <a:avLst/>
          </a:prstGeom>
          <a:ln w="19050">
            <a:solidFill>
              <a:srgbClr val="0000FF"/>
            </a:solidFill>
          </a:ln>
        </p:spPr>
      </p:pic>
      <p:sp>
        <p:nvSpPr>
          <p:cNvPr id="21" name="TextBox 20"/>
          <p:cNvSpPr txBox="1"/>
          <p:nvPr/>
        </p:nvSpPr>
        <p:spPr>
          <a:xfrm>
            <a:off x="436971" y="494446"/>
            <a:ext cx="6240811" cy="369332"/>
          </a:xfrm>
          <a:prstGeom prst="rect">
            <a:avLst/>
          </a:prstGeom>
          <a:noFill/>
        </p:spPr>
        <p:txBody>
          <a:bodyPr wrap="none" rtlCol="0">
            <a:spAutoFit/>
          </a:bodyPr>
          <a:lstStyle/>
          <a:p>
            <a:r>
              <a:rPr lang="en-US" dirty="0" smtClean="0"/>
              <a:t>EPR experiment with photons. Testing the </a:t>
            </a:r>
            <a:r>
              <a:rPr lang="en-US" b="1" i="1" dirty="0" smtClean="0"/>
              <a:t>Bell inequality</a:t>
            </a:r>
            <a:r>
              <a:rPr lang="en-US" dirty="0" smtClean="0"/>
              <a:t> (1964).</a:t>
            </a:r>
            <a:endParaRPr lang="en-US" b="1" i="1" dirty="0"/>
          </a:p>
        </p:txBody>
      </p:sp>
      <p:sp>
        <p:nvSpPr>
          <p:cNvPr id="8" name="TextBox 7"/>
          <p:cNvSpPr txBox="1"/>
          <p:nvPr/>
        </p:nvSpPr>
        <p:spPr>
          <a:xfrm>
            <a:off x="7565912" y="2010816"/>
            <a:ext cx="1343638" cy="369332"/>
          </a:xfrm>
          <a:prstGeom prst="rect">
            <a:avLst/>
          </a:prstGeom>
          <a:solidFill>
            <a:schemeClr val="tx1">
              <a:alpha val="50000"/>
            </a:schemeClr>
          </a:solidFill>
        </p:spPr>
        <p:txBody>
          <a:bodyPr wrap="none" rtlCol="0">
            <a:spAutoFit/>
          </a:bodyPr>
          <a:lstStyle/>
          <a:p>
            <a:r>
              <a:rPr lang="en-US" dirty="0" smtClean="0">
                <a:solidFill>
                  <a:schemeClr val="bg1"/>
                </a:solidFill>
              </a:rPr>
              <a:t>Alain Aspect</a:t>
            </a:r>
            <a:endParaRPr lang="en-US" dirty="0">
              <a:solidFill>
                <a:schemeClr val="bg1"/>
              </a:solidFill>
            </a:endParaRPr>
          </a:p>
        </p:txBody>
      </p:sp>
      <p:sp>
        <p:nvSpPr>
          <p:cNvPr id="26" name="TextBox 25"/>
          <p:cNvSpPr txBox="1"/>
          <p:nvPr/>
        </p:nvSpPr>
        <p:spPr>
          <a:xfrm>
            <a:off x="1523984" y="2212836"/>
            <a:ext cx="6374295" cy="2585323"/>
          </a:xfrm>
          <a:prstGeom prst="rect">
            <a:avLst/>
          </a:prstGeom>
          <a:solidFill>
            <a:schemeClr val="bg1">
              <a:alpha val="90000"/>
            </a:schemeClr>
          </a:solidFill>
          <a:ln w="19050">
            <a:solidFill>
              <a:srgbClr val="C00000"/>
            </a:solidFill>
          </a:ln>
        </p:spPr>
        <p:txBody>
          <a:bodyPr wrap="square" rtlCol="0">
            <a:spAutoFit/>
          </a:bodyPr>
          <a:lstStyle/>
          <a:p>
            <a:r>
              <a:rPr lang="en-US" dirty="0" smtClean="0"/>
              <a:t>There were two “loopholes” (comments of critics):</a:t>
            </a:r>
          </a:p>
          <a:p>
            <a:pPr marL="342900" indent="-342900">
              <a:buAutoNum type="arabicPeriod"/>
            </a:pPr>
            <a:r>
              <a:rPr lang="en-US" u="sng" dirty="0" smtClean="0">
                <a:solidFill>
                  <a:srgbClr val="C00000"/>
                </a:solidFill>
              </a:rPr>
              <a:t>Locality loophole:</a:t>
            </a:r>
          </a:p>
          <a:p>
            <a:pPr marL="342900" indent="-342900">
              <a:buFont typeface=".AppleSystemUIFont" charset="-120"/>
              <a:buChar char=" "/>
            </a:pPr>
            <a:r>
              <a:rPr lang="en-US" dirty="0" smtClean="0"/>
              <a:t>The particles and detectors were so close to each other that </a:t>
            </a:r>
            <a:r>
              <a:rPr lang="en-US" i="1" dirty="0" smtClean="0"/>
              <a:t>in principle </a:t>
            </a:r>
            <a:r>
              <a:rPr lang="en-US" dirty="0" smtClean="0"/>
              <a:t>they could have communicated with each other during the Bell test.</a:t>
            </a:r>
          </a:p>
          <a:p>
            <a:endParaRPr lang="en-US" dirty="0" smtClean="0"/>
          </a:p>
          <a:p>
            <a:r>
              <a:rPr lang="en-US" dirty="0" smtClean="0">
                <a:solidFill>
                  <a:srgbClr val="C00000"/>
                </a:solidFill>
              </a:rPr>
              <a:t>2. </a:t>
            </a:r>
            <a:r>
              <a:rPr lang="en-US" u="sng" dirty="0" smtClean="0">
                <a:solidFill>
                  <a:srgbClr val="C00000"/>
                </a:solidFill>
              </a:rPr>
              <a:t>“Detection loophole”:</a:t>
            </a:r>
          </a:p>
          <a:p>
            <a:pPr marL="285750" indent="-285750">
              <a:buFont typeface=".AppleSystemUIFont" charset="-120"/>
              <a:buChar char=" "/>
            </a:pPr>
            <a:r>
              <a:rPr lang="en-US" dirty="0" smtClean="0"/>
              <a:t>The detectors only measured </a:t>
            </a:r>
            <a:r>
              <a:rPr lang="en-US" i="1" dirty="0" smtClean="0"/>
              <a:t>some</a:t>
            </a:r>
            <a:r>
              <a:rPr lang="en-US" dirty="0" smtClean="0"/>
              <a:t> of the entangled particles, and they could be a </a:t>
            </a:r>
            <a:r>
              <a:rPr lang="en-US" i="1" dirty="0" smtClean="0"/>
              <a:t>non-representative</a:t>
            </a:r>
            <a:r>
              <a:rPr lang="en-US" dirty="0" smtClean="0"/>
              <a:t> selection of all.</a:t>
            </a:r>
          </a:p>
        </p:txBody>
      </p:sp>
    </p:spTree>
    <p:extLst>
      <p:ext uri="{BB962C8B-B14F-4D97-AF65-F5344CB8AC3E}">
        <p14:creationId xmlns:p14="http://schemas.microsoft.com/office/powerpoint/2010/main" val="1758070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loopholes: Delft 2015</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0" y="724065"/>
            <a:ext cx="8857801" cy="245760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19" y="4677876"/>
            <a:ext cx="3108160" cy="2035845"/>
          </a:xfrm>
          <a:prstGeom prst="rect">
            <a:avLst/>
          </a:prstGeom>
          <a:ln w="38100">
            <a:solidFill>
              <a:srgbClr val="0000FF"/>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459" y="2692679"/>
            <a:ext cx="2697113" cy="3596151"/>
          </a:xfrm>
          <a:prstGeom prst="rect">
            <a:avLst/>
          </a:prstGeom>
          <a:ln w="25400">
            <a:solidFill>
              <a:srgbClr val="FF0000"/>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70" y="3416898"/>
            <a:ext cx="3797568" cy="2330757"/>
          </a:xfrm>
          <a:prstGeom prst="rect">
            <a:avLst/>
          </a:prstGeom>
          <a:ln w="38100">
            <a:solidFill>
              <a:srgbClr val="FF8000"/>
            </a:solidFill>
          </a:ln>
        </p:spPr>
      </p:pic>
      <p:sp>
        <p:nvSpPr>
          <p:cNvPr id="3" name="Rectangle 2"/>
          <p:cNvSpPr/>
          <p:nvPr/>
        </p:nvSpPr>
        <p:spPr>
          <a:xfrm>
            <a:off x="107432" y="1119675"/>
            <a:ext cx="657679" cy="466530"/>
          </a:xfrm>
          <a:prstGeom prst="rect">
            <a:avLst/>
          </a:prstGeom>
          <a:noFill/>
          <a:ln w="381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114994" y="2354424"/>
            <a:ext cx="657679" cy="466530"/>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28180" y="1275186"/>
            <a:ext cx="362408" cy="5722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88770" y="1586205"/>
            <a:ext cx="18662" cy="1830693"/>
          </a:xfrm>
          <a:prstGeom prst="line">
            <a:avLst/>
          </a:prstGeom>
          <a:ln w="38100">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55781" y="1114866"/>
            <a:ext cx="3130557" cy="2302032"/>
          </a:xfrm>
          <a:prstGeom prst="line">
            <a:avLst/>
          </a:prstGeom>
          <a:ln w="38100">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114994" y="2820954"/>
            <a:ext cx="186609" cy="392800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10" idx="1"/>
          </p:cNvCxnSpPr>
          <p:nvPr/>
        </p:nvCxnSpPr>
        <p:spPr>
          <a:xfrm>
            <a:off x="3772673" y="2354424"/>
            <a:ext cx="2476786" cy="213633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245551" y="1275186"/>
            <a:ext cx="2282630" cy="141749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890588" y="1847461"/>
            <a:ext cx="0" cy="84521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52932" y="755863"/>
            <a:ext cx="7396833" cy="369332"/>
          </a:xfrm>
          <a:prstGeom prst="rect">
            <a:avLst/>
          </a:prstGeom>
          <a:solidFill>
            <a:schemeClr val="tx1">
              <a:alpha val="50000"/>
            </a:schemeClr>
          </a:solidFill>
        </p:spPr>
        <p:txBody>
          <a:bodyPr wrap="none" rtlCol="0">
            <a:spAutoFit/>
          </a:bodyPr>
          <a:lstStyle/>
          <a:p>
            <a:r>
              <a:rPr lang="en-US" b="1" dirty="0" smtClean="0">
                <a:solidFill>
                  <a:srgbClr val="FFFF00"/>
                </a:solidFill>
              </a:rPr>
              <a:t>1. Put the detectors far away.           2. Make sure detection efficiency is high.</a:t>
            </a:r>
            <a:endParaRPr lang="en-US" b="1" dirty="0">
              <a:solidFill>
                <a:srgbClr val="FFFF00"/>
              </a:solidFill>
            </a:endParaRPr>
          </a:p>
        </p:txBody>
      </p:sp>
    </p:spTree>
    <p:extLst>
      <p:ext uri="{BB962C8B-B14F-4D97-AF65-F5344CB8AC3E}">
        <p14:creationId xmlns:p14="http://schemas.microsoft.com/office/powerpoint/2010/main" val="12062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par>
                                <p:cTn id="19" presetID="22" presetClass="entr" presetSubtype="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par>
                                <p:cTn id="25" presetID="22" presetClass="entr" presetSubtype="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par>
                                <p:cTn id="35" presetID="22" presetClass="entr" presetSubtype="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par>
                                <p:cTn id="38" presetID="22" presetClass="entr" presetSubtype="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loopholes: Delft 2015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74" y="667334"/>
            <a:ext cx="8775651" cy="2501061"/>
          </a:xfrm>
          <a:prstGeom prst="rect">
            <a:avLst/>
          </a:prstGeom>
          <a:ln w="19050">
            <a:solidFill>
              <a:srgbClr val="0000FF"/>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74" y="3315093"/>
            <a:ext cx="4963635" cy="3310706"/>
          </a:xfrm>
          <a:prstGeom prst="rect">
            <a:avLst/>
          </a:prstGeom>
        </p:spPr>
      </p:pic>
      <p:sp>
        <p:nvSpPr>
          <p:cNvPr id="10" name="TextBox 9"/>
          <p:cNvSpPr txBox="1"/>
          <p:nvPr/>
        </p:nvSpPr>
        <p:spPr>
          <a:xfrm>
            <a:off x="5393094" y="3389737"/>
            <a:ext cx="3566731" cy="3170099"/>
          </a:xfrm>
          <a:prstGeom prst="rect">
            <a:avLst/>
          </a:prstGeom>
          <a:noFill/>
          <a:ln w="19050">
            <a:solidFill>
              <a:srgbClr val="0000FF"/>
            </a:solidFill>
          </a:ln>
        </p:spPr>
        <p:txBody>
          <a:bodyPr wrap="square" rtlCol="0">
            <a:spAutoFit/>
          </a:bodyPr>
          <a:lstStyle/>
          <a:p>
            <a:pPr marL="285750" indent="-285750">
              <a:buFont typeface="Arial" charset="0"/>
              <a:buChar char="•"/>
            </a:pPr>
            <a:r>
              <a:rPr lang="en-US" sz="2000" dirty="0" smtClean="0"/>
              <a:t>Ronald Hanson and his group performed the first EPR experiment without loopholes.</a:t>
            </a:r>
          </a:p>
          <a:p>
            <a:pPr marL="285750" indent="-285750">
              <a:buFont typeface="Arial" charset="0"/>
              <a:buChar char="•"/>
            </a:pPr>
            <a:r>
              <a:rPr lang="en-US" sz="2000" dirty="0" smtClean="0"/>
              <a:t>Measurement of photons that are entangled with electron spins.</a:t>
            </a:r>
          </a:p>
          <a:p>
            <a:pPr marL="285750" indent="-285750">
              <a:buFont typeface="Arial" charset="0"/>
              <a:buChar char="•"/>
            </a:pPr>
            <a:r>
              <a:rPr lang="en-US" sz="2000" b="1" dirty="0" smtClean="0">
                <a:solidFill>
                  <a:srgbClr val="0000FF"/>
                </a:solidFill>
              </a:rPr>
              <a:t>Quantum entanglement again passes the test.</a:t>
            </a:r>
          </a:p>
          <a:p>
            <a:pPr marL="285750" indent="-285750">
              <a:buFont typeface="Arial" charset="0"/>
              <a:buChar char="•"/>
            </a:pPr>
            <a:r>
              <a:rPr lang="en-US" sz="2000" b="1" i="1" dirty="0" smtClean="0">
                <a:solidFill>
                  <a:srgbClr val="9A009F"/>
                </a:solidFill>
                <a:sym typeface="Wingdings"/>
              </a:rPr>
              <a:t> </a:t>
            </a:r>
            <a:r>
              <a:rPr lang="en-US" sz="2000" b="1" i="1" dirty="0" smtClean="0">
                <a:solidFill>
                  <a:srgbClr val="9A009F"/>
                </a:solidFill>
              </a:rPr>
              <a:t>No hidden variables!</a:t>
            </a:r>
            <a:endParaRPr lang="en-US" sz="2000" b="1" i="1" dirty="0" smtClean="0">
              <a:solidFill>
                <a:srgbClr val="9A009F"/>
              </a:solidFill>
              <a:sym typeface="Wingdings"/>
            </a:endParaRPr>
          </a:p>
        </p:txBody>
      </p:sp>
      <p:sp>
        <p:nvSpPr>
          <p:cNvPr id="7" name="TextBox 6"/>
          <p:cNvSpPr txBox="1"/>
          <p:nvPr/>
        </p:nvSpPr>
        <p:spPr>
          <a:xfrm>
            <a:off x="952932" y="755863"/>
            <a:ext cx="7396833" cy="369332"/>
          </a:xfrm>
          <a:prstGeom prst="rect">
            <a:avLst/>
          </a:prstGeom>
          <a:solidFill>
            <a:schemeClr val="tx1">
              <a:alpha val="50000"/>
            </a:schemeClr>
          </a:solidFill>
        </p:spPr>
        <p:txBody>
          <a:bodyPr wrap="none" rtlCol="0">
            <a:spAutoFit/>
          </a:bodyPr>
          <a:lstStyle/>
          <a:p>
            <a:r>
              <a:rPr lang="en-US" b="1" dirty="0" smtClean="0">
                <a:solidFill>
                  <a:srgbClr val="FFFF00"/>
                </a:solidFill>
              </a:rPr>
              <a:t>1. Put the detectors far away.           2. Make sure detection efficiency is high.</a:t>
            </a:r>
            <a:endParaRPr lang="en-US" b="1" dirty="0">
              <a:solidFill>
                <a:srgbClr val="FFFF00"/>
              </a:solidFill>
            </a:endParaRPr>
          </a:p>
        </p:txBody>
      </p:sp>
    </p:spTree>
    <p:extLst>
      <p:ext uri="{BB962C8B-B14F-4D97-AF65-F5344CB8AC3E}">
        <p14:creationId xmlns:p14="http://schemas.microsoft.com/office/powerpoint/2010/main" val="17919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636"/>
          </a:xfrm>
        </p:spPr>
        <p:txBody>
          <a:bodyPr/>
          <a:lstStyle/>
          <a:p>
            <a:r>
              <a:rPr lang="en-US" dirty="0" smtClean="0"/>
              <a:t>Interpretations of Quantum Mechanics</a:t>
            </a:r>
            <a:endParaRPr lang="en-US" dirty="0"/>
          </a:p>
        </p:txBody>
      </p:sp>
      <p:sp>
        <p:nvSpPr>
          <p:cNvPr id="4" name="TextBox 3"/>
          <p:cNvSpPr txBox="1"/>
          <p:nvPr/>
        </p:nvSpPr>
        <p:spPr>
          <a:xfrm>
            <a:off x="235779" y="675863"/>
            <a:ext cx="5701195" cy="1508105"/>
          </a:xfrm>
          <a:prstGeom prst="rect">
            <a:avLst/>
          </a:prstGeom>
          <a:noFill/>
        </p:spPr>
        <p:txBody>
          <a:bodyPr wrap="square" rtlCol="0">
            <a:spAutoFit/>
          </a:bodyPr>
          <a:lstStyle/>
          <a:p>
            <a:r>
              <a:rPr lang="en-US" b="1" u="sng" dirty="0" smtClean="0">
                <a:solidFill>
                  <a:srgbClr val="0000FF"/>
                </a:solidFill>
              </a:rPr>
              <a:t>The Wave function.</a:t>
            </a:r>
          </a:p>
          <a:p>
            <a:r>
              <a:rPr lang="en-US" dirty="0" smtClean="0"/>
              <a:t>•</a:t>
            </a:r>
            <a:r>
              <a:rPr lang="en-US" sz="2000" dirty="0" smtClean="0"/>
              <a:t> </a:t>
            </a:r>
            <a:r>
              <a:rPr lang="en-US" sz="2000" b="1" dirty="0" smtClean="0"/>
              <a:t>𝝍</a:t>
            </a:r>
            <a:r>
              <a:rPr lang="en-US" sz="2000" b="1" i="1" dirty="0" smtClean="0"/>
              <a:t>(</a:t>
            </a:r>
            <a:r>
              <a:rPr lang="en-US" sz="2000" b="1" i="1" dirty="0" err="1" smtClean="0"/>
              <a:t>x,t</a:t>
            </a:r>
            <a:r>
              <a:rPr lang="en-US" sz="2000" b="1" i="1" dirty="0" smtClean="0"/>
              <a:t>) </a:t>
            </a:r>
            <a:r>
              <a:rPr lang="en-US" dirty="0" smtClean="0"/>
              <a:t>contains all information of a system (</a:t>
            </a:r>
            <a:r>
              <a:rPr lang="en-US" dirty="0" err="1" smtClean="0"/>
              <a:t>eg</a:t>
            </a:r>
            <a:r>
              <a:rPr lang="en-US" dirty="0" smtClean="0"/>
              <a:t>. electron).</a:t>
            </a:r>
          </a:p>
          <a:p>
            <a:r>
              <a:rPr lang="en-US" dirty="0" smtClean="0"/>
              <a:t>• Wave function is solution of equation that includes the</a:t>
            </a:r>
          </a:p>
          <a:p>
            <a:r>
              <a:rPr lang="en-US" dirty="0" smtClean="0"/>
              <a:t>   fundamental laws of physics: all types of matter particles </a:t>
            </a:r>
          </a:p>
          <a:p>
            <a:r>
              <a:rPr lang="en-US" dirty="0"/>
              <a:t> </a:t>
            </a:r>
            <a:r>
              <a:rPr lang="en-US" dirty="0" smtClean="0"/>
              <a:t>  and their interactions (see next lecture).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072" y="848136"/>
            <a:ext cx="2935903" cy="3994426"/>
          </a:xfrm>
          <a:prstGeom prst="rect">
            <a:avLst/>
          </a:prstGeom>
          <a:ln w="19050">
            <a:solidFill>
              <a:srgbClr val="0000FF"/>
            </a:solidFill>
          </a:ln>
        </p:spPr>
      </p:pic>
      <p:sp>
        <p:nvSpPr>
          <p:cNvPr id="6" name="TextBox 5"/>
          <p:cNvSpPr txBox="1"/>
          <p:nvPr/>
        </p:nvSpPr>
        <p:spPr>
          <a:xfrm>
            <a:off x="235779" y="2319699"/>
            <a:ext cx="5701195" cy="2585323"/>
          </a:xfrm>
          <a:prstGeom prst="rect">
            <a:avLst/>
          </a:prstGeom>
          <a:noFill/>
        </p:spPr>
        <p:txBody>
          <a:bodyPr wrap="square" rtlCol="0">
            <a:spAutoFit/>
          </a:bodyPr>
          <a:lstStyle/>
          <a:p>
            <a:r>
              <a:rPr lang="en-US" b="1" u="sng" dirty="0" smtClean="0">
                <a:solidFill>
                  <a:srgbClr val="0000FF"/>
                </a:solidFill>
              </a:rPr>
              <a:t>Copenhagen Interpretation.</a:t>
            </a:r>
          </a:p>
          <a:p>
            <a:r>
              <a:rPr lang="en-US" dirty="0" smtClean="0"/>
              <a:t>• </a:t>
            </a:r>
            <a:r>
              <a:rPr lang="en-US" b="1" i="1" dirty="0" smtClean="0"/>
              <a:t>No physical interpretation </a:t>
            </a:r>
            <a:r>
              <a:rPr lang="en-US" dirty="0" smtClean="0"/>
              <a:t>for the wave function.</a:t>
            </a:r>
          </a:p>
          <a:p>
            <a:r>
              <a:rPr lang="en-US" dirty="0" smtClean="0"/>
              <a:t>• As long as </a:t>
            </a:r>
            <a:r>
              <a:rPr lang="en-US" b="1" i="1" dirty="0" smtClean="0"/>
              <a:t>no measurement </a:t>
            </a:r>
            <a:r>
              <a:rPr lang="en-US" dirty="0" smtClean="0"/>
              <a:t>on an electron is done the</a:t>
            </a:r>
          </a:p>
          <a:p>
            <a:r>
              <a:rPr lang="en-US" dirty="0"/>
              <a:t> </a:t>
            </a:r>
            <a:r>
              <a:rPr lang="en-US" dirty="0" smtClean="0"/>
              <a:t>  </a:t>
            </a:r>
            <a:r>
              <a:rPr lang="en-US" b="1" i="1" dirty="0" smtClean="0"/>
              <a:t>wave-function includes all possible outcomes</a:t>
            </a:r>
            <a:r>
              <a:rPr lang="en-US" dirty="0" smtClean="0"/>
              <a:t>.</a:t>
            </a:r>
          </a:p>
          <a:p>
            <a:r>
              <a:rPr lang="en-US" dirty="0">
                <a:solidFill>
                  <a:srgbClr val="9A009F"/>
                </a:solidFill>
              </a:rPr>
              <a:t> </a:t>
            </a:r>
            <a:r>
              <a:rPr lang="en-US" dirty="0" smtClean="0">
                <a:solidFill>
                  <a:srgbClr val="9A009F"/>
                </a:solidFill>
              </a:rPr>
              <a:t>  “</a:t>
            </a:r>
            <a:r>
              <a:rPr lang="en-US" dirty="0">
                <a:solidFill>
                  <a:srgbClr val="9A009F"/>
                </a:solidFill>
              </a:rPr>
              <a:t>N</a:t>
            </a:r>
            <a:r>
              <a:rPr lang="en-US" dirty="0" smtClean="0">
                <a:solidFill>
                  <a:srgbClr val="9A009F"/>
                </a:solidFill>
              </a:rPr>
              <a:t>ature tries everything</a:t>
            </a:r>
            <a:r>
              <a:rPr lang="en-US" dirty="0" smtClean="0">
                <a:solidFill>
                  <a:srgbClr val="9A009F"/>
                </a:solidFill>
                <a:sym typeface="Wingdings"/>
              </a:rPr>
              <a:t>”.</a:t>
            </a:r>
          </a:p>
          <a:p>
            <a:r>
              <a:rPr lang="en-US" dirty="0" smtClean="0">
                <a:sym typeface="Wingdings"/>
              </a:rPr>
              <a:t>• When a measurement is done, nature realizes one of the</a:t>
            </a:r>
          </a:p>
          <a:p>
            <a:r>
              <a:rPr lang="en-US" dirty="0">
                <a:sym typeface="Wingdings"/>
              </a:rPr>
              <a:t> </a:t>
            </a:r>
            <a:r>
              <a:rPr lang="en-US" dirty="0" smtClean="0">
                <a:sym typeface="Wingdings"/>
              </a:rPr>
              <a:t>  possibilities by the </a:t>
            </a:r>
            <a:r>
              <a:rPr lang="en-US" b="1" i="1" dirty="0" smtClean="0">
                <a:sym typeface="Wingdings"/>
              </a:rPr>
              <a:t>collapse of the </a:t>
            </a:r>
            <a:r>
              <a:rPr lang="en-US" b="1" i="1" dirty="0" err="1" smtClean="0">
                <a:sym typeface="Wingdings"/>
              </a:rPr>
              <a:t>wavefunction</a:t>
            </a:r>
            <a:r>
              <a:rPr lang="en-US" b="1" i="1" dirty="0" smtClean="0">
                <a:sym typeface="Wingdings"/>
              </a:rPr>
              <a:t> </a:t>
            </a:r>
            <a:r>
              <a:rPr lang="en-US" dirty="0" smtClean="0">
                <a:solidFill>
                  <a:srgbClr val="004700"/>
                </a:solidFill>
                <a:sym typeface="Wingdings"/>
              </a:rPr>
              <a:t>(particle</a:t>
            </a:r>
          </a:p>
          <a:p>
            <a:r>
              <a:rPr lang="en-US" dirty="0">
                <a:solidFill>
                  <a:srgbClr val="004700"/>
                </a:solidFill>
                <a:sym typeface="Wingdings"/>
              </a:rPr>
              <a:t> </a:t>
            </a:r>
            <a:r>
              <a:rPr lang="en-US" dirty="0" smtClean="0">
                <a:solidFill>
                  <a:srgbClr val="004700"/>
                </a:solidFill>
                <a:sym typeface="Wingdings"/>
              </a:rPr>
              <a:t>  or</a:t>
            </a:r>
            <a:r>
              <a:rPr lang="en-US" dirty="0">
                <a:solidFill>
                  <a:srgbClr val="004700"/>
                </a:solidFill>
                <a:sym typeface="Wingdings"/>
              </a:rPr>
              <a:t> </a:t>
            </a:r>
            <a:r>
              <a:rPr lang="en-US" dirty="0" smtClean="0">
                <a:solidFill>
                  <a:srgbClr val="004700"/>
                </a:solidFill>
                <a:sym typeface="Wingdings"/>
              </a:rPr>
              <a:t>wave, </a:t>
            </a:r>
            <a:r>
              <a:rPr lang="en-US" b="1" i="1" dirty="0" smtClean="0">
                <a:solidFill>
                  <a:srgbClr val="004700"/>
                </a:solidFill>
                <a:sym typeface="Wingdings"/>
              </a:rPr>
              <a:t>x</a:t>
            </a:r>
            <a:r>
              <a:rPr lang="en-US" dirty="0" smtClean="0">
                <a:solidFill>
                  <a:srgbClr val="004700"/>
                </a:solidFill>
                <a:sym typeface="Wingdings"/>
              </a:rPr>
              <a:t> or </a:t>
            </a:r>
            <a:r>
              <a:rPr lang="en-US" b="1" i="1" dirty="0" smtClean="0">
                <a:solidFill>
                  <a:srgbClr val="004700"/>
                </a:solidFill>
                <a:sym typeface="Wingdings"/>
              </a:rPr>
              <a:t>p</a:t>
            </a:r>
            <a:r>
              <a:rPr lang="en-US" dirty="0" smtClean="0">
                <a:solidFill>
                  <a:srgbClr val="004700"/>
                </a:solidFill>
                <a:sym typeface="Wingdings"/>
              </a:rPr>
              <a:t>, 𝝈</a:t>
            </a:r>
            <a:r>
              <a:rPr lang="en-US" b="1" i="1" baseline="-25000" dirty="0" smtClean="0">
                <a:solidFill>
                  <a:srgbClr val="004700"/>
                </a:solidFill>
                <a:sym typeface="Wingdings"/>
              </a:rPr>
              <a:t>x</a:t>
            </a:r>
            <a:r>
              <a:rPr lang="en-US" dirty="0" smtClean="0">
                <a:solidFill>
                  <a:srgbClr val="004700"/>
                </a:solidFill>
                <a:sym typeface="Wingdings"/>
              </a:rPr>
              <a:t> or 𝝈</a:t>
            </a:r>
            <a:r>
              <a:rPr lang="en-US" b="1" i="1" baseline="-25000" dirty="0" smtClean="0">
                <a:solidFill>
                  <a:srgbClr val="004700"/>
                </a:solidFill>
                <a:sym typeface="Wingdings"/>
              </a:rPr>
              <a:t>z</a:t>
            </a:r>
            <a:r>
              <a:rPr lang="en-US" dirty="0" smtClean="0">
                <a:solidFill>
                  <a:srgbClr val="004700"/>
                </a:solidFill>
                <a:sym typeface="Wingdings"/>
              </a:rPr>
              <a:t>) </a:t>
            </a:r>
            <a:r>
              <a:rPr lang="en-US" dirty="0" smtClean="0">
                <a:sym typeface="Wingdings"/>
              </a:rPr>
              <a:t>according to probabilistic laws.</a:t>
            </a:r>
            <a:r>
              <a:rPr lang="en-US" dirty="0">
                <a:sym typeface="Wingdings"/>
              </a:rPr>
              <a:t> </a:t>
            </a:r>
            <a:r>
              <a:rPr lang="en-US" dirty="0" smtClean="0">
                <a:sym typeface="Wingdings"/>
              </a:rPr>
              <a:t>  </a:t>
            </a:r>
          </a:p>
          <a:p>
            <a:r>
              <a:rPr lang="en-US" dirty="0">
                <a:sym typeface="Wingdings"/>
              </a:rPr>
              <a:t> </a:t>
            </a:r>
            <a:r>
              <a:rPr lang="en-US" dirty="0" smtClean="0">
                <a:sym typeface="Wingdings"/>
              </a:rPr>
              <a:t>  </a:t>
            </a:r>
            <a:r>
              <a:rPr lang="en-US" dirty="0" smtClean="0">
                <a:solidFill>
                  <a:srgbClr val="9A009F"/>
                </a:solidFill>
                <a:sym typeface="Wingdings"/>
              </a:rPr>
              <a:t>“Nothing exists until it is measured”.</a:t>
            </a:r>
          </a:p>
        </p:txBody>
      </p:sp>
      <p:sp>
        <p:nvSpPr>
          <p:cNvPr id="17" name="TextBox 16"/>
          <p:cNvSpPr txBox="1"/>
          <p:nvPr/>
        </p:nvSpPr>
        <p:spPr>
          <a:xfrm>
            <a:off x="235779" y="5063269"/>
            <a:ext cx="8749196" cy="1477328"/>
          </a:xfrm>
          <a:prstGeom prst="rect">
            <a:avLst/>
          </a:prstGeom>
          <a:noFill/>
        </p:spPr>
        <p:txBody>
          <a:bodyPr wrap="square" rtlCol="0">
            <a:spAutoFit/>
          </a:bodyPr>
          <a:lstStyle/>
          <a:p>
            <a:r>
              <a:rPr lang="en-US" b="1" u="sng" dirty="0" smtClean="0">
                <a:solidFill>
                  <a:srgbClr val="0000FF"/>
                </a:solidFill>
                <a:sym typeface="Wingdings"/>
              </a:rPr>
              <a:t>The Measurement Problem.</a:t>
            </a:r>
          </a:p>
          <a:p>
            <a:r>
              <a:rPr lang="en-US" dirty="0" smtClean="0">
                <a:sym typeface="Wingdings"/>
              </a:rPr>
              <a:t>• </a:t>
            </a:r>
            <a:r>
              <a:rPr lang="en-US" b="1" i="1" dirty="0" smtClean="0">
                <a:sym typeface="Wingdings"/>
              </a:rPr>
              <a:t>But what </a:t>
            </a:r>
            <a:r>
              <a:rPr lang="en-US" b="1" i="1" u="heavy" dirty="0" smtClean="0">
                <a:sym typeface="Wingdings"/>
              </a:rPr>
              <a:t>is</a:t>
            </a:r>
            <a:r>
              <a:rPr lang="en-US" b="1" i="1" dirty="0" smtClean="0">
                <a:sym typeface="Wingdings"/>
              </a:rPr>
              <a:t> a measurement? </a:t>
            </a:r>
            <a:r>
              <a:rPr lang="en-US" dirty="0" smtClean="0">
                <a:sym typeface="Wingdings"/>
              </a:rPr>
              <a:t>Is it an irreversible process? Does it require consciousness?</a:t>
            </a:r>
          </a:p>
          <a:p>
            <a:r>
              <a:rPr lang="en-US" dirty="0" smtClean="0">
                <a:sym typeface="Wingdings"/>
              </a:rPr>
              <a:t>• There are many interpretations apart from the Copenhagen Interpretation.</a:t>
            </a:r>
          </a:p>
          <a:p>
            <a:r>
              <a:rPr lang="en-US" dirty="0" smtClean="0">
                <a:solidFill>
                  <a:srgbClr val="9A009F"/>
                </a:solidFill>
                <a:sym typeface="Wingdings"/>
              </a:rPr>
              <a:t>   </a:t>
            </a:r>
            <a:r>
              <a:rPr lang="mr-IN" dirty="0" smtClean="0">
                <a:solidFill>
                  <a:srgbClr val="9A009F"/>
                </a:solidFill>
                <a:sym typeface="Wingdings"/>
              </a:rPr>
              <a:t>–</a:t>
            </a:r>
            <a:r>
              <a:rPr lang="en-US" dirty="0" smtClean="0">
                <a:solidFill>
                  <a:srgbClr val="9A009F"/>
                </a:solidFill>
                <a:sym typeface="Wingdings"/>
              </a:rPr>
              <a:t>  Objective collapse theory, consciousness causes collapse, pilot-wave, many worlds,</a:t>
            </a:r>
          </a:p>
          <a:p>
            <a:r>
              <a:rPr lang="en-US" dirty="0">
                <a:solidFill>
                  <a:srgbClr val="9A009F"/>
                </a:solidFill>
                <a:sym typeface="Wingdings"/>
              </a:rPr>
              <a:t> </a:t>
            </a:r>
            <a:r>
              <a:rPr lang="en-US" dirty="0" smtClean="0">
                <a:solidFill>
                  <a:srgbClr val="9A009F"/>
                </a:solidFill>
                <a:sym typeface="Wingdings"/>
              </a:rPr>
              <a:t>      many minds, participatory anthropic principle, quantum information (“it from  bit”), </a:t>
            </a:r>
            <a:r>
              <a:rPr lang="mr-IN" dirty="0" smtClean="0">
                <a:solidFill>
                  <a:srgbClr val="9A009F"/>
                </a:solidFill>
                <a:sym typeface="Wingdings"/>
              </a:rPr>
              <a:t>…</a:t>
            </a:r>
            <a:endParaRPr lang="en-US" dirty="0" smtClean="0">
              <a:solidFill>
                <a:srgbClr val="9A009F"/>
              </a:solidFill>
              <a:sym typeface="Wingdings"/>
            </a:endParaRPr>
          </a:p>
        </p:txBody>
      </p:sp>
    </p:spTree>
    <p:extLst>
      <p:ext uri="{BB962C8B-B14F-4D97-AF65-F5344CB8AC3E}">
        <p14:creationId xmlns:p14="http://schemas.microsoft.com/office/powerpoint/2010/main" val="12609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Worlds Interpretation</a:t>
            </a:r>
            <a:endParaRPr lang="en-US" dirty="0"/>
          </a:p>
        </p:txBody>
      </p:sp>
      <p:sp>
        <p:nvSpPr>
          <p:cNvPr id="3" name="TextBox 2"/>
          <p:cNvSpPr txBox="1"/>
          <p:nvPr/>
        </p:nvSpPr>
        <p:spPr>
          <a:xfrm>
            <a:off x="426194" y="703209"/>
            <a:ext cx="5993090" cy="646331"/>
          </a:xfrm>
          <a:prstGeom prst="rect">
            <a:avLst/>
          </a:prstGeom>
          <a:noFill/>
        </p:spPr>
        <p:txBody>
          <a:bodyPr wrap="square" rtlCol="0">
            <a:spAutoFit/>
          </a:bodyPr>
          <a:lstStyle/>
          <a:p>
            <a:r>
              <a:rPr lang="en-US" dirty="0" smtClean="0">
                <a:solidFill>
                  <a:srgbClr val="0000FF"/>
                </a:solidFill>
              </a:rPr>
              <a:t>Hugh Everett </a:t>
            </a:r>
            <a:r>
              <a:rPr lang="en-US" dirty="0" smtClean="0"/>
              <a:t>(PhD Student of John Wheeler) formulated the </a:t>
            </a:r>
            <a:r>
              <a:rPr lang="en-US" dirty="0" smtClean="0">
                <a:solidFill>
                  <a:srgbClr val="660066"/>
                </a:solidFill>
              </a:rPr>
              <a:t>Many Worlds Interpretation </a:t>
            </a:r>
            <a:r>
              <a:rPr lang="en-US" dirty="0" smtClean="0"/>
              <a:t>of quantum mechanics in 1957</a:t>
            </a:r>
            <a:endParaRPr lang="en-US" dirty="0"/>
          </a:p>
        </p:txBody>
      </p:sp>
      <p:pic>
        <p:nvPicPr>
          <p:cNvPr id="4" name="Picture 3" descr="Schroedingers_cat_film.png"/>
          <p:cNvPicPr>
            <a:picLocks noChangeAspect="1"/>
          </p:cNvPicPr>
          <p:nvPr/>
        </p:nvPicPr>
        <p:blipFill>
          <a:blip r:embed="rId2"/>
          <a:stretch>
            <a:fillRect/>
          </a:stretch>
        </p:blipFill>
        <p:spPr>
          <a:xfrm>
            <a:off x="992072" y="2142339"/>
            <a:ext cx="4312648" cy="2790283"/>
          </a:xfrm>
          <a:prstGeom prst="rect">
            <a:avLst/>
          </a:prstGeom>
          <a:ln w="19050">
            <a:solidFill>
              <a:srgbClr val="0000FF"/>
            </a:solidFill>
          </a:ln>
        </p:spPr>
      </p:pic>
      <p:sp>
        <p:nvSpPr>
          <p:cNvPr id="5" name="TextBox 4"/>
          <p:cNvSpPr txBox="1"/>
          <p:nvPr/>
        </p:nvSpPr>
        <p:spPr>
          <a:xfrm>
            <a:off x="426194" y="1413521"/>
            <a:ext cx="6341772" cy="646331"/>
          </a:xfrm>
          <a:prstGeom prst="rect">
            <a:avLst/>
          </a:prstGeom>
          <a:noFill/>
        </p:spPr>
        <p:txBody>
          <a:bodyPr wrap="square" rtlCol="0">
            <a:spAutoFit/>
          </a:bodyPr>
          <a:lstStyle/>
          <a:p>
            <a:r>
              <a:rPr lang="en-US" dirty="0" smtClean="0"/>
              <a:t>The wave function does </a:t>
            </a:r>
            <a:r>
              <a:rPr lang="en-US" b="1" i="1" dirty="0" smtClean="0"/>
              <a:t>not</a:t>
            </a:r>
            <a:r>
              <a:rPr lang="en-US" dirty="0" smtClean="0"/>
              <a:t> collapse, but at each quantum measurement </a:t>
            </a:r>
            <a:r>
              <a:rPr lang="en-US" b="1" i="1" dirty="0" smtClean="0"/>
              <a:t>both states continue to exist in a decoupled world</a:t>
            </a:r>
            <a:r>
              <a:rPr lang="en-US" dirty="0" smtClean="0"/>
              <a:t>.</a:t>
            </a:r>
            <a:endParaRPr lang="en-US" dirty="0"/>
          </a:p>
        </p:txBody>
      </p:sp>
      <p:pic>
        <p:nvPicPr>
          <p:cNvPr id="6" name="Picture 5" descr="ManyWorlds.jpg"/>
          <p:cNvPicPr>
            <a:picLocks noChangeAspect="1"/>
          </p:cNvPicPr>
          <p:nvPr/>
        </p:nvPicPr>
        <p:blipFill>
          <a:blip r:embed="rId3"/>
          <a:stretch>
            <a:fillRect/>
          </a:stretch>
        </p:blipFill>
        <p:spPr>
          <a:xfrm>
            <a:off x="6733725" y="3897807"/>
            <a:ext cx="2064332" cy="2073117"/>
          </a:xfrm>
          <a:prstGeom prst="rect">
            <a:avLst/>
          </a:prstGeom>
          <a:ln>
            <a:solidFill>
              <a:srgbClr val="0000FF"/>
            </a:solidFill>
          </a:ln>
        </p:spPr>
      </p:pic>
      <p:pic>
        <p:nvPicPr>
          <p:cNvPr id="7" name="Picture 6" descr="Hugh-Everett.jpg"/>
          <p:cNvPicPr>
            <a:picLocks noChangeAspect="1"/>
          </p:cNvPicPr>
          <p:nvPr/>
        </p:nvPicPr>
        <p:blipFill>
          <a:blip r:embed="rId4"/>
          <a:stretch>
            <a:fillRect/>
          </a:stretch>
        </p:blipFill>
        <p:spPr>
          <a:xfrm>
            <a:off x="7035475" y="669284"/>
            <a:ext cx="1698036" cy="2326938"/>
          </a:xfrm>
          <a:prstGeom prst="rect">
            <a:avLst/>
          </a:prstGeom>
          <a:ln w="19050">
            <a:solidFill>
              <a:srgbClr val="0000FF"/>
            </a:solidFill>
          </a:ln>
        </p:spPr>
      </p:pic>
      <p:sp>
        <p:nvSpPr>
          <p:cNvPr id="9" name="TextBox 8"/>
          <p:cNvSpPr txBox="1"/>
          <p:nvPr/>
        </p:nvSpPr>
        <p:spPr>
          <a:xfrm>
            <a:off x="541094" y="5075419"/>
            <a:ext cx="6189550" cy="923330"/>
          </a:xfrm>
          <a:prstGeom prst="rect">
            <a:avLst/>
          </a:prstGeom>
          <a:noFill/>
        </p:spPr>
        <p:txBody>
          <a:bodyPr wrap="square" rtlCol="0">
            <a:spAutoFit/>
          </a:bodyPr>
          <a:lstStyle/>
          <a:p>
            <a:r>
              <a:rPr lang="en-US" dirty="0" smtClean="0">
                <a:solidFill>
                  <a:srgbClr val="0000FF"/>
                </a:solidFill>
              </a:rPr>
              <a:t>Multiverse: </a:t>
            </a:r>
          </a:p>
          <a:p>
            <a:r>
              <a:rPr lang="en-US" dirty="0"/>
              <a:t>V</a:t>
            </a:r>
            <a:r>
              <a:rPr lang="en-US" dirty="0" smtClean="0"/>
              <a:t>ery large tree of quantum worlds for each quantum decision.</a:t>
            </a:r>
          </a:p>
          <a:p>
            <a:r>
              <a:rPr lang="en-US" dirty="0" smtClean="0"/>
              <a:t>The total wave function of complete multiverse is deterministic</a:t>
            </a:r>
            <a:endParaRPr lang="en-US" dirty="0"/>
          </a:p>
        </p:txBody>
      </p:sp>
      <p:sp>
        <p:nvSpPr>
          <p:cNvPr id="10" name="TextBox 9"/>
          <p:cNvSpPr txBox="1"/>
          <p:nvPr/>
        </p:nvSpPr>
        <p:spPr>
          <a:xfrm>
            <a:off x="1371669" y="6227566"/>
            <a:ext cx="5624050" cy="369332"/>
          </a:xfrm>
          <a:prstGeom prst="rect">
            <a:avLst/>
          </a:prstGeom>
          <a:solidFill>
            <a:schemeClr val="bg1"/>
          </a:solidFill>
          <a:ln w="19050">
            <a:solidFill>
              <a:srgbClr val="0000FF"/>
            </a:solidFill>
          </a:ln>
        </p:spPr>
        <p:txBody>
          <a:bodyPr wrap="square" rtlCol="0">
            <a:spAutoFit/>
          </a:bodyPr>
          <a:lstStyle/>
          <a:p>
            <a:r>
              <a:rPr lang="en-US" dirty="0" smtClean="0">
                <a:solidFill>
                  <a:srgbClr val="0000FF"/>
                </a:solidFill>
              </a:rPr>
              <a:t>Triggered science fiction stories with “parallel universes”.</a:t>
            </a:r>
            <a:endParaRPr lang="en-US" dirty="0">
              <a:solidFill>
                <a:srgbClr val="0000FF"/>
              </a:solidFill>
            </a:endParaRPr>
          </a:p>
        </p:txBody>
      </p:sp>
      <p:sp>
        <p:nvSpPr>
          <p:cNvPr id="8" name="TextBox 7"/>
          <p:cNvSpPr txBox="1"/>
          <p:nvPr/>
        </p:nvSpPr>
        <p:spPr>
          <a:xfrm>
            <a:off x="7275444" y="2610678"/>
            <a:ext cx="1266309" cy="338554"/>
          </a:xfrm>
          <a:prstGeom prst="rect">
            <a:avLst/>
          </a:prstGeom>
          <a:solidFill>
            <a:schemeClr val="tx1">
              <a:alpha val="60000"/>
            </a:schemeClr>
          </a:solidFill>
        </p:spPr>
        <p:txBody>
          <a:bodyPr wrap="none" rtlCol="0">
            <a:spAutoFit/>
          </a:bodyPr>
          <a:lstStyle/>
          <a:p>
            <a:r>
              <a:rPr lang="en-US" sz="1600" dirty="0" smtClean="0">
                <a:solidFill>
                  <a:schemeClr val="bg1"/>
                </a:solidFill>
              </a:rPr>
              <a:t>Hugh Everett</a:t>
            </a:r>
            <a:endParaRPr lang="en-US" sz="1600" dirty="0">
              <a:solidFill>
                <a:schemeClr val="bg1"/>
              </a:solidFill>
            </a:endParaRPr>
          </a:p>
        </p:txBody>
      </p:sp>
    </p:spTree>
    <p:extLst>
      <p:ext uri="{BB962C8B-B14F-4D97-AF65-F5344CB8AC3E}">
        <p14:creationId xmlns:p14="http://schemas.microsoft.com/office/powerpoint/2010/main" val="169954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smtClean="0"/>
              <a:t>The Relativistic Quantum World</a:t>
            </a:r>
            <a:endParaRPr lang="en-US" u="dbl" dirty="0"/>
          </a:p>
        </p:txBody>
      </p:sp>
      <p:sp>
        <p:nvSpPr>
          <p:cNvPr id="4" name="TextBox 3"/>
          <p:cNvSpPr txBox="1"/>
          <p:nvPr/>
        </p:nvSpPr>
        <p:spPr>
          <a:xfrm rot="16200000">
            <a:off x="701501" y="1519085"/>
            <a:ext cx="1051978" cy="369332"/>
          </a:xfrm>
          <a:prstGeom prst="rect">
            <a:avLst/>
          </a:prstGeom>
          <a:noFill/>
        </p:spPr>
        <p:txBody>
          <a:bodyPr wrap="none" rtlCol="0">
            <a:spAutoFit/>
          </a:bodyPr>
          <a:lstStyle/>
          <a:p>
            <a:r>
              <a:rPr lang="en-US" dirty="0" smtClean="0">
                <a:solidFill>
                  <a:srgbClr val="000090"/>
                </a:solidFill>
              </a:rPr>
              <a:t>Relativity</a:t>
            </a:r>
            <a:endParaRPr lang="en-US" dirty="0">
              <a:solidFill>
                <a:srgbClr val="000090"/>
              </a:solidFill>
            </a:endParaRPr>
          </a:p>
        </p:txBody>
      </p:sp>
      <p:sp>
        <p:nvSpPr>
          <p:cNvPr id="5" name="TextBox 4"/>
          <p:cNvSpPr txBox="1"/>
          <p:nvPr/>
        </p:nvSpPr>
        <p:spPr>
          <a:xfrm rot="16200000">
            <a:off x="669028" y="3435581"/>
            <a:ext cx="1188471" cy="646331"/>
          </a:xfrm>
          <a:prstGeom prst="rect">
            <a:avLst/>
          </a:prstGeom>
          <a:noFill/>
        </p:spPr>
        <p:txBody>
          <a:bodyPr wrap="none" rtlCol="0">
            <a:spAutoFit/>
          </a:bodyPr>
          <a:lstStyle/>
          <a:p>
            <a:r>
              <a:rPr lang="en-US" dirty="0" smtClean="0">
                <a:solidFill>
                  <a:srgbClr val="480048"/>
                </a:solidFill>
              </a:rPr>
              <a:t>Quantum</a:t>
            </a:r>
          </a:p>
          <a:p>
            <a:r>
              <a:rPr lang="en-US" dirty="0" smtClean="0">
                <a:solidFill>
                  <a:srgbClr val="480048"/>
                </a:solidFill>
              </a:rPr>
              <a:t>Mechanics</a:t>
            </a:r>
            <a:endParaRPr lang="en-US" dirty="0">
              <a:solidFill>
                <a:srgbClr val="480048"/>
              </a:solidFill>
            </a:endParaRPr>
          </a:p>
        </p:txBody>
      </p:sp>
      <p:sp>
        <p:nvSpPr>
          <p:cNvPr id="6" name="TextBox 5"/>
          <p:cNvSpPr txBox="1"/>
          <p:nvPr/>
        </p:nvSpPr>
        <p:spPr>
          <a:xfrm rot="16200000">
            <a:off x="781767" y="5032509"/>
            <a:ext cx="1027520" cy="646331"/>
          </a:xfrm>
          <a:prstGeom prst="rect">
            <a:avLst/>
          </a:prstGeom>
          <a:noFill/>
        </p:spPr>
        <p:txBody>
          <a:bodyPr wrap="none" rtlCol="0">
            <a:spAutoFit/>
          </a:bodyPr>
          <a:lstStyle/>
          <a:p>
            <a:pPr algn="ctr"/>
            <a:r>
              <a:rPr lang="en-US" dirty="0" smtClean="0">
                <a:solidFill>
                  <a:srgbClr val="003200"/>
                </a:solidFill>
              </a:rPr>
              <a:t>Standard</a:t>
            </a:r>
          </a:p>
          <a:p>
            <a:pPr algn="ctr"/>
            <a:r>
              <a:rPr lang="en-US" dirty="0" smtClean="0">
                <a:solidFill>
                  <a:srgbClr val="003200"/>
                </a:solidFill>
              </a:rPr>
              <a:t>Model</a:t>
            </a:r>
          </a:p>
        </p:txBody>
      </p:sp>
      <p:sp>
        <p:nvSpPr>
          <p:cNvPr id="11" name="TextBox 10"/>
          <p:cNvSpPr txBox="1"/>
          <p:nvPr/>
        </p:nvSpPr>
        <p:spPr>
          <a:xfrm>
            <a:off x="523435" y="6074340"/>
            <a:ext cx="8083192" cy="646331"/>
          </a:xfrm>
          <a:prstGeom prst="rect">
            <a:avLst/>
          </a:prstGeom>
          <a:noFill/>
          <a:ln>
            <a:solidFill>
              <a:schemeClr val="tx1"/>
            </a:solidFill>
          </a:ln>
        </p:spPr>
        <p:txBody>
          <a:bodyPr wrap="square" rtlCol="0">
            <a:spAutoFit/>
          </a:bodyPr>
          <a:lstStyle/>
          <a:p>
            <a:r>
              <a:rPr lang="en-US" dirty="0" smtClean="0"/>
              <a:t>Lecture notes, written for this course, are available:  </a:t>
            </a:r>
            <a:r>
              <a:rPr lang="en-US" dirty="0" smtClean="0">
                <a:hlinkClick r:id="rId2"/>
              </a:rPr>
              <a:t>www.nikhef.nl/~i93/Teaching/</a:t>
            </a:r>
            <a:endParaRPr lang="en-US" dirty="0" smtClean="0"/>
          </a:p>
          <a:p>
            <a:r>
              <a:rPr lang="en-US" dirty="0" smtClean="0"/>
              <a:t>Prerequisite for the course: High school level mathematics.</a:t>
            </a:r>
            <a:endParaRPr lang="en-US" dirty="0"/>
          </a:p>
        </p:txBody>
      </p:sp>
      <p:sp>
        <p:nvSpPr>
          <p:cNvPr id="14" name="TextBox 13"/>
          <p:cNvSpPr txBox="1"/>
          <p:nvPr/>
        </p:nvSpPr>
        <p:spPr>
          <a:xfrm>
            <a:off x="1859275" y="601653"/>
            <a:ext cx="6321474" cy="2062103"/>
          </a:xfrm>
          <a:prstGeom prst="rect">
            <a:avLst/>
          </a:prstGeom>
          <a:noFill/>
        </p:spPr>
        <p:txBody>
          <a:bodyPr wrap="none" rtlCol="0">
            <a:spAutoFit/>
          </a:bodyPr>
          <a:lstStyle/>
          <a:p>
            <a:r>
              <a:rPr lang="en-US" sz="2000" i="1" u="sng" dirty="0" smtClean="0"/>
              <a:t>Sept 14:</a:t>
            </a:r>
            <a:endParaRPr lang="en-US" sz="600" i="1" u="sng" dirty="0" smtClean="0"/>
          </a:p>
          <a:p>
            <a:r>
              <a:rPr lang="en-US" sz="2000" dirty="0" smtClean="0">
                <a:solidFill>
                  <a:srgbClr val="000090"/>
                </a:solidFill>
              </a:rPr>
              <a:t>Lecture 1: The Principle of Relativity and the Speed of Light</a:t>
            </a:r>
            <a:endParaRPr lang="en-US" sz="600" dirty="0" smtClean="0">
              <a:solidFill>
                <a:srgbClr val="000090"/>
              </a:solidFill>
            </a:endParaRPr>
          </a:p>
          <a:p>
            <a:r>
              <a:rPr lang="en-US" sz="2000" dirty="0" smtClean="0">
                <a:solidFill>
                  <a:srgbClr val="000090"/>
                </a:solidFill>
              </a:rPr>
              <a:t>Lecture 2: Time Dilation and Lorentz Contraction</a:t>
            </a:r>
          </a:p>
          <a:p>
            <a:endParaRPr lang="en-US" sz="800" dirty="0" smtClean="0">
              <a:solidFill>
                <a:srgbClr val="002060"/>
              </a:solidFill>
            </a:endParaRPr>
          </a:p>
          <a:p>
            <a:r>
              <a:rPr lang="en-US" sz="2000" i="1" u="sng" smtClean="0"/>
              <a:t>Sept </a:t>
            </a:r>
            <a:r>
              <a:rPr lang="en-US" sz="2000" i="1" u="sng" dirty="0" smtClean="0"/>
              <a:t>21:</a:t>
            </a:r>
          </a:p>
          <a:p>
            <a:r>
              <a:rPr lang="en-US" sz="2000" dirty="0" smtClean="0">
                <a:solidFill>
                  <a:srgbClr val="000090"/>
                </a:solidFill>
              </a:rPr>
              <a:t>Lecture 3: The Lorentz Transformation and Paradoxes</a:t>
            </a:r>
          </a:p>
          <a:p>
            <a:r>
              <a:rPr lang="en-US" sz="2000" dirty="0" smtClean="0">
                <a:solidFill>
                  <a:srgbClr val="000090"/>
                </a:solidFill>
              </a:rPr>
              <a:t>Lecture 4: General Relativity and Gravitational Waves</a:t>
            </a:r>
          </a:p>
        </p:txBody>
      </p:sp>
      <p:sp>
        <p:nvSpPr>
          <p:cNvPr id="16" name="TextBox 15"/>
          <p:cNvSpPr txBox="1"/>
          <p:nvPr/>
        </p:nvSpPr>
        <p:spPr>
          <a:xfrm>
            <a:off x="1859275" y="2561238"/>
            <a:ext cx="5641481" cy="2215991"/>
          </a:xfrm>
          <a:prstGeom prst="rect">
            <a:avLst/>
          </a:prstGeom>
          <a:noFill/>
        </p:spPr>
        <p:txBody>
          <a:bodyPr wrap="none" rtlCol="0">
            <a:spAutoFit/>
          </a:bodyPr>
          <a:lstStyle/>
          <a:p>
            <a:endParaRPr lang="en-US" sz="1000" dirty="0" smtClean="0">
              <a:solidFill>
                <a:srgbClr val="000090"/>
              </a:solidFill>
            </a:endParaRPr>
          </a:p>
          <a:p>
            <a:r>
              <a:rPr lang="en-US" sz="2000" i="1" u="sng" dirty="0" smtClean="0"/>
              <a:t>Sept 28:</a:t>
            </a:r>
            <a:endParaRPr lang="en-US" sz="600" i="1" u="sng" dirty="0" smtClean="0"/>
          </a:p>
          <a:p>
            <a:r>
              <a:rPr lang="en-US" sz="2000" dirty="0" smtClean="0">
                <a:solidFill>
                  <a:srgbClr val="660066"/>
                </a:solidFill>
              </a:rPr>
              <a:t>Lecture 5: The Early Quantum Theory</a:t>
            </a:r>
            <a:endParaRPr lang="en-US" sz="600" dirty="0" smtClean="0">
              <a:solidFill>
                <a:srgbClr val="660066"/>
              </a:solidFill>
            </a:endParaRPr>
          </a:p>
          <a:p>
            <a:r>
              <a:rPr lang="en-US" sz="2000" dirty="0" smtClean="0">
                <a:solidFill>
                  <a:srgbClr val="660066"/>
                </a:solidFill>
              </a:rPr>
              <a:t>Lecture 6: Feynman’s Double Slit Experiment</a:t>
            </a:r>
          </a:p>
          <a:p>
            <a:endParaRPr lang="en-US" sz="800" dirty="0" smtClean="0">
              <a:solidFill>
                <a:srgbClr val="660066"/>
              </a:solidFill>
            </a:endParaRPr>
          </a:p>
          <a:p>
            <a:r>
              <a:rPr lang="en-US" sz="2000" i="1" u="sng" dirty="0" smtClean="0"/>
              <a:t>Oct 5:</a:t>
            </a:r>
            <a:endParaRPr lang="en-US" sz="2000" dirty="0" smtClean="0">
              <a:solidFill>
                <a:srgbClr val="660066"/>
              </a:solidFill>
            </a:endParaRPr>
          </a:p>
          <a:p>
            <a:r>
              <a:rPr lang="en-US" sz="2000" dirty="0" smtClean="0">
                <a:solidFill>
                  <a:srgbClr val="660066"/>
                </a:solidFill>
              </a:rPr>
              <a:t>Lecture 7: The Delayed Choice and Schrodinger’s Cat</a:t>
            </a:r>
          </a:p>
          <a:p>
            <a:r>
              <a:rPr lang="en-US" sz="2000" dirty="0" smtClean="0">
                <a:solidFill>
                  <a:srgbClr val="660066"/>
                </a:solidFill>
              </a:rPr>
              <a:t>Lecture 8: Quantum Reality and the EPR Paradox</a:t>
            </a:r>
          </a:p>
        </p:txBody>
      </p:sp>
      <p:sp>
        <p:nvSpPr>
          <p:cNvPr id="17" name="TextBox 16"/>
          <p:cNvSpPr txBox="1"/>
          <p:nvPr/>
        </p:nvSpPr>
        <p:spPr>
          <a:xfrm>
            <a:off x="1877616" y="4844325"/>
            <a:ext cx="5232843" cy="1015663"/>
          </a:xfrm>
          <a:prstGeom prst="rect">
            <a:avLst/>
          </a:prstGeom>
          <a:noFill/>
        </p:spPr>
        <p:txBody>
          <a:bodyPr wrap="none" rtlCol="0">
            <a:spAutoFit/>
          </a:bodyPr>
          <a:lstStyle/>
          <a:p>
            <a:r>
              <a:rPr lang="en-US" sz="2000" i="1" u="sng" dirty="0" smtClean="0"/>
              <a:t>Oct 12:</a:t>
            </a:r>
            <a:endParaRPr lang="en-US" sz="600" i="1" u="sng" dirty="0" smtClean="0"/>
          </a:p>
          <a:p>
            <a:r>
              <a:rPr lang="en-US" sz="2000" dirty="0" smtClean="0">
                <a:solidFill>
                  <a:srgbClr val="003200"/>
                </a:solidFill>
              </a:rPr>
              <a:t>Lecture  9: The Standard Model and Antimatter</a:t>
            </a:r>
            <a:endParaRPr lang="en-US" sz="600" dirty="0" smtClean="0">
              <a:solidFill>
                <a:srgbClr val="003200"/>
              </a:solidFill>
            </a:endParaRPr>
          </a:p>
          <a:p>
            <a:r>
              <a:rPr lang="en-US" sz="2000" dirty="0" smtClean="0">
                <a:solidFill>
                  <a:srgbClr val="003200"/>
                </a:solidFill>
              </a:rPr>
              <a:t>Lecture 10: The Large Hadron Collider</a:t>
            </a:r>
          </a:p>
        </p:txBody>
      </p:sp>
      <p:sp>
        <p:nvSpPr>
          <p:cNvPr id="18" name="Rectangle 17"/>
          <p:cNvSpPr/>
          <p:nvPr/>
        </p:nvSpPr>
        <p:spPr>
          <a:xfrm>
            <a:off x="940099" y="641770"/>
            <a:ext cx="7244408" cy="2001963"/>
          </a:xfrm>
          <a:prstGeom prst="rect">
            <a:avLst/>
          </a:prstGeom>
          <a:noFill/>
          <a:ln w="9525">
            <a:solidFill>
              <a:srgbClr val="00009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940098" y="2745873"/>
            <a:ext cx="7244408" cy="2014663"/>
          </a:xfrm>
          <a:prstGeom prst="rect">
            <a:avLst/>
          </a:prstGeom>
          <a:noFill/>
          <a:ln w="9525">
            <a:solidFill>
              <a:srgbClr val="660066"/>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40098" y="4866629"/>
            <a:ext cx="7244408" cy="1080582"/>
          </a:xfrm>
          <a:prstGeom prst="rect">
            <a:avLst/>
          </a:prstGeom>
          <a:noFill/>
          <a:ln w="9525">
            <a:solidFill>
              <a:srgbClr val="0032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348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Worlds Interpretation</a:t>
            </a:r>
            <a:endParaRPr lang="en-US" dirty="0"/>
          </a:p>
        </p:txBody>
      </p:sp>
      <p:sp>
        <p:nvSpPr>
          <p:cNvPr id="3" name="TextBox 2"/>
          <p:cNvSpPr txBox="1"/>
          <p:nvPr/>
        </p:nvSpPr>
        <p:spPr>
          <a:xfrm>
            <a:off x="426194" y="703209"/>
            <a:ext cx="5993090" cy="646331"/>
          </a:xfrm>
          <a:prstGeom prst="rect">
            <a:avLst/>
          </a:prstGeom>
          <a:noFill/>
        </p:spPr>
        <p:txBody>
          <a:bodyPr wrap="square" rtlCol="0">
            <a:spAutoFit/>
          </a:bodyPr>
          <a:lstStyle/>
          <a:p>
            <a:r>
              <a:rPr lang="en-US" dirty="0" smtClean="0">
                <a:solidFill>
                  <a:srgbClr val="0000FF"/>
                </a:solidFill>
              </a:rPr>
              <a:t>Hugh Everett </a:t>
            </a:r>
            <a:r>
              <a:rPr lang="en-US" dirty="0" smtClean="0"/>
              <a:t>(PhD Student of John Wheeler) formulated the </a:t>
            </a:r>
            <a:r>
              <a:rPr lang="en-US" dirty="0" smtClean="0">
                <a:solidFill>
                  <a:srgbClr val="660066"/>
                </a:solidFill>
              </a:rPr>
              <a:t>Many Worlds Interpretation </a:t>
            </a:r>
            <a:r>
              <a:rPr lang="en-US" dirty="0" smtClean="0"/>
              <a:t>of quantum mechanics in 1957</a:t>
            </a:r>
            <a:endParaRPr lang="en-US" dirty="0"/>
          </a:p>
        </p:txBody>
      </p:sp>
      <p:pic>
        <p:nvPicPr>
          <p:cNvPr id="4" name="Picture 3" descr="Schroedingers_cat_film.png"/>
          <p:cNvPicPr>
            <a:picLocks noChangeAspect="1"/>
          </p:cNvPicPr>
          <p:nvPr/>
        </p:nvPicPr>
        <p:blipFill>
          <a:blip r:embed="rId2"/>
          <a:stretch>
            <a:fillRect/>
          </a:stretch>
        </p:blipFill>
        <p:spPr>
          <a:xfrm>
            <a:off x="992072" y="2142339"/>
            <a:ext cx="4312648" cy="2790283"/>
          </a:xfrm>
          <a:prstGeom prst="rect">
            <a:avLst/>
          </a:prstGeom>
          <a:ln w="19050">
            <a:solidFill>
              <a:srgbClr val="0000FF"/>
            </a:solidFill>
          </a:ln>
        </p:spPr>
      </p:pic>
      <p:sp>
        <p:nvSpPr>
          <p:cNvPr id="5" name="TextBox 4"/>
          <p:cNvSpPr txBox="1"/>
          <p:nvPr/>
        </p:nvSpPr>
        <p:spPr>
          <a:xfrm>
            <a:off x="426194" y="1413521"/>
            <a:ext cx="6341772" cy="646331"/>
          </a:xfrm>
          <a:prstGeom prst="rect">
            <a:avLst/>
          </a:prstGeom>
          <a:noFill/>
        </p:spPr>
        <p:txBody>
          <a:bodyPr wrap="square" rtlCol="0">
            <a:spAutoFit/>
          </a:bodyPr>
          <a:lstStyle/>
          <a:p>
            <a:r>
              <a:rPr lang="en-US" dirty="0" smtClean="0"/>
              <a:t>The wave function does </a:t>
            </a:r>
            <a:r>
              <a:rPr lang="en-US" b="1" i="1" dirty="0" smtClean="0"/>
              <a:t>not</a:t>
            </a:r>
            <a:r>
              <a:rPr lang="en-US" dirty="0" smtClean="0"/>
              <a:t> collapse, but at each quantum measurement </a:t>
            </a:r>
            <a:r>
              <a:rPr lang="en-US" b="1" i="1" dirty="0" smtClean="0"/>
              <a:t>both states continue to exist in a decoupled world</a:t>
            </a:r>
            <a:r>
              <a:rPr lang="en-US" dirty="0" smtClean="0"/>
              <a:t>.</a:t>
            </a:r>
            <a:endParaRPr lang="en-US" dirty="0"/>
          </a:p>
        </p:txBody>
      </p:sp>
      <p:pic>
        <p:nvPicPr>
          <p:cNvPr id="6" name="Picture 5" descr="ManyWorlds.jpg"/>
          <p:cNvPicPr>
            <a:picLocks noChangeAspect="1"/>
          </p:cNvPicPr>
          <p:nvPr/>
        </p:nvPicPr>
        <p:blipFill>
          <a:blip r:embed="rId3"/>
          <a:stretch>
            <a:fillRect/>
          </a:stretch>
        </p:blipFill>
        <p:spPr>
          <a:xfrm>
            <a:off x="6733725" y="3897807"/>
            <a:ext cx="2064332" cy="2073117"/>
          </a:xfrm>
          <a:prstGeom prst="rect">
            <a:avLst/>
          </a:prstGeom>
          <a:ln>
            <a:solidFill>
              <a:srgbClr val="0000FF"/>
            </a:solidFill>
          </a:ln>
        </p:spPr>
      </p:pic>
      <p:pic>
        <p:nvPicPr>
          <p:cNvPr id="7" name="Picture 6" descr="Hugh-Everett.jpg"/>
          <p:cNvPicPr>
            <a:picLocks noChangeAspect="1"/>
          </p:cNvPicPr>
          <p:nvPr/>
        </p:nvPicPr>
        <p:blipFill>
          <a:blip r:embed="rId4"/>
          <a:stretch>
            <a:fillRect/>
          </a:stretch>
        </p:blipFill>
        <p:spPr>
          <a:xfrm>
            <a:off x="7035475" y="669284"/>
            <a:ext cx="1698036" cy="2326938"/>
          </a:xfrm>
          <a:prstGeom prst="rect">
            <a:avLst/>
          </a:prstGeom>
          <a:ln w="19050">
            <a:solidFill>
              <a:srgbClr val="0000FF"/>
            </a:solidFill>
          </a:ln>
        </p:spPr>
      </p:pic>
      <p:sp>
        <p:nvSpPr>
          <p:cNvPr id="9" name="TextBox 8"/>
          <p:cNvSpPr txBox="1"/>
          <p:nvPr/>
        </p:nvSpPr>
        <p:spPr>
          <a:xfrm>
            <a:off x="541094" y="5075419"/>
            <a:ext cx="6189550" cy="923330"/>
          </a:xfrm>
          <a:prstGeom prst="rect">
            <a:avLst/>
          </a:prstGeom>
          <a:noFill/>
        </p:spPr>
        <p:txBody>
          <a:bodyPr wrap="square" rtlCol="0">
            <a:spAutoFit/>
          </a:bodyPr>
          <a:lstStyle/>
          <a:p>
            <a:r>
              <a:rPr lang="en-US" dirty="0" smtClean="0">
                <a:solidFill>
                  <a:srgbClr val="0000FF"/>
                </a:solidFill>
              </a:rPr>
              <a:t>Multiverse: </a:t>
            </a:r>
          </a:p>
          <a:p>
            <a:r>
              <a:rPr lang="en-US" dirty="0"/>
              <a:t>V</a:t>
            </a:r>
            <a:r>
              <a:rPr lang="en-US" dirty="0" smtClean="0"/>
              <a:t>ery large tree of quantum worlds for each quantum decision.</a:t>
            </a:r>
          </a:p>
          <a:p>
            <a:r>
              <a:rPr lang="en-US" dirty="0" smtClean="0"/>
              <a:t>The total wave function of complete multiverse is deterministic</a:t>
            </a:r>
            <a:endParaRPr lang="en-US" dirty="0"/>
          </a:p>
        </p:txBody>
      </p:sp>
      <p:sp>
        <p:nvSpPr>
          <p:cNvPr id="10" name="TextBox 9"/>
          <p:cNvSpPr txBox="1"/>
          <p:nvPr/>
        </p:nvSpPr>
        <p:spPr>
          <a:xfrm>
            <a:off x="1371669" y="6227566"/>
            <a:ext cx="5624050" cy="369332"/>
          </a:xfrm>
          <a:prstGeom prst="rect">
            <a:avLst/>
          </a:prstGeom>
          <a:solidFill>
            <a:schemeClr val="bg1"/>
          </a:solidFill>
          <a:ln w="19050">
            <a:solidFill>
              <a:srgbClr val="0000FF"/>
            </a:solidFill>
          </a:ln>
        </p:spPr>
        <p:txBody>
          <a:bodyPr wrap="square" rtlCol="0">
            <a:spAutoFit/>
          </a:bodyPr>
          <a:lstStyle/>
          <a:p>
            <a:r>
              <a:rPr lang="en-US" dirty="0" smtClean="0">
                <a:solidFill>
                  <a:srgbClr val="0000FF"/>
                </a:solidFill>
              </a:rPr>
              <a:t>Triggered science fiction stories with “parallel universes”.</a:t>
            </a:r>
            <a:endParaRPr lang="en-US" dirty="0">
              <a:solidFill>
                <a:srgbClr val="0000FF"/>
              </a:solidFill>
            </a:endParaRPr>
          </a:p>
        </p:txBody>
      </p:sp>
      <p:sp>
        <p:nvSpPr>
          <p:cNvPr id="8" name="TextBox 7"/>
          <p:cNvSpPr txBox="1"/>
          <p:nvPr/>
        </p:nvSpPr>
        <p:spPr>
          <a:xfrm>
            <a:off x="7275444" y="2610678"/>
            <a:ext cx="1266309" cy="338554"/>
          </a:xfrm>
          <a:prstGeom prst="rect">
            <a:avLst/>
          </a:prstGeom>
          <a:solidFill>
            <a:schemeClr val="tx1">
              <a:alpha val="60000"/>
            </a:schemeClr>
          </a:solidFill>
        </p:spPr>
        <p:txBody>
          <a:bodyPr wrap="none" rtlCol="0">
            <a:spAutoFit/>
          </a:bodyPr>
          <a:lstStyle/>
          <a:p>
            <a:r>
              <a:rPr lang="en-US" sz="1600" dirty="0" smtClean="0">
                <a:solidFill>
                  <a:schemeClr val="bg1"/>
                </a:solidFill>
              </a:rPr>
              <a:t>Hugh Everett</a:t>
            </a:r>
            <a:endParaRPr lang="en-US" sz="1600" dirty="0">
              <a:solidFill>
                <a:schemeClr val="bg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716" y="644807"/>
            <a:ext cx="4763626" cy="4366657"/>
          </a:xfrm>
          <a:prstGeom prst="rect">
            <a:avLst/>
          </a:prstGeom>
          <a:ln w="19050">
            <a:solidFill>
              <a:srgbClr val="0000FF"/>
            </a:solidFill>
          </a:ln>
        </p:spPr>
      </p:pic>
    </p:spTree>
    <p:extLst>
      <p:ext uri="{BB962C8B-B14F-4D97-AF65-F5344CB8AC3E}">
        <p14:creationId xmlns:p14="http://schemas.microsoft.com/office/powerpoint/2010/main" val="1066614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Worlds Interpretation</a:t>
            </a:r>
            <a:endParaRPr lang="en-US" dirty="0"/>
          </a:p>
        </p:txBody>
      </p:sp>
      <p:sp>
        <p:nvSpPr>
          <p:cNvPr id="3" name="TextBox 2"/>
          <p:cNvSpPr txBox="1"/>
          <p:nvPr/>
        </p:nvSpPr>
        <p:spPr>
          <a:xfrm>
            <a:off x="426194" y="703209"/>
            <a:ext cx="5993090" cy="646331"/>
          </a:xfrm>
          <a:prstGeom prst="rect">
            <a:avLst/>
          </a:prstGeom>
          <a:noFill/>
        </p:spPr>
        <p:txBody>
          <a:bodyPr wrap="square" rtlCol="0">
            <a:spAutoFit/>
          </a:bodyPr>
          <a:lstStyle/>
          <a:p>
            <a:r>
              <a:rPr lang="en-US" dirty="0" smtClean="0">
                <a:solidFill>
                  <a:srgbClr val="0000FF"/>
                </a:solidFill>
              </a:rPr>
              <a:t>Hugh Everett </a:t>
            </a:r>
            <a:r>
              <a:rPr lang="en-US" dirty="0" smtClean="0"/>
              <a:t>(PhD Student of John Wheeler) formulated the </a:t>
            </a:r>
            <a:r>
              <a:rPr lang="en-US" dirty="0" smtClean="0">
                <a:solidFill>
                  <a:srgbClr val="660066"/>
                </a:solidFill>
              </a:rPr>
              <a:t>Many Worlds Interpretation </a:t>
            </a:r>
            <a:r>
              <a:rPr lang="en-US" dirty="0" smtClean="0"/>
              <a:t>of quantum mechanics in 1957</a:t>
            </a:r>
            <a:endParaRPr lang="en-US" dirty="0"/>
          </a:p>
        </p:txBody>
      </p:sp>
      <p:pic>
        <p:nvPicPr>
          <p:cNvPr id="4" name="Picture 3" descr="Schroedingers_cat_film.png"/>
          <p:cNvPicPr>
            <a:picLocks noChangeAspect="1"/>
          </p:cNvPicPr>
          <p:nvPr/>
        </p:nvPicPr>
        <p:blipFill>
          <a:blip r:embed="rId2"/>
          <a:stretch>
            <a:fillRect/>
          </a:stretch>
        </p:blipFill>
        <p:spPr>
          <a:xfrm>
            <a:off x="992072" y="2142339"/>
            <a:ext cx="4312648" cy="2790283"/>
          </a:xfrm>
          <a:prstGeom prst="rect">
            <a:avLst/>
          </a:prstGeom>
          <a:ln w="19050">
            <a:solidFill>
              <a:srgbClr val="0000FF"/>
            </a:solidFill>
          </a:ln>
        </p:spPr>
      </p:pic>
      <p:sp>
        <p:nvSpPr>
          <p:cNvPr id="5" name="TextBox 4"/>
          <p:cNvSpPr txBox="1"/>
          <p:nvPr/>
        </p:nvSpPr>
        <p:spPr>
          <a:xfrm>
            <a:off x="426194" y="1413521"/>
            <a:ext cx="6341772" cy="646331"/>
          </a:xfrm>
          <a:prstGeom prst="rect">
            <a:avLst/>
          </a:prstGeom>
          <a:noFill/>
        </p:spPr>
        <p:txBody>
          <a:bodyPr wrap="square" rtlCol="0">
            <a:spAutoFit/>
          </a:bodyPr>
          <a:lstStyle/>
          <a:p>
            <a:r>
              <a:rPr lang="en-US" dirty="0" smtClean="0"/>
              <a:t>The wave function does </a:t>
            </a:r>
            <a:r>
              <a:rPr lang="en-US" b="1" i="1" dirty="0" smtClean="0"/>
              <a:t>not</a:t>
            </a:r>
            <a:r>
              <a:rPr lang="en-US" dirty="0" smtClean="0"/>
              <a:t> collapse, but at each quantum measurement </a:t>
            </a:r>
            <a:r>
              <a:rPr lang="en-US" b="1" i="1" dirty="0" smtClean="0"/>
              <a:t>both states continue to exist in a decoupled world</a:t>
            </a:r>
            <a:r>
              <a:rPr lang="en-US" dirty="0" smtClean="0"/>
              <a:t>.</a:t>
            </a:r>
            <a:endParaRPr lang="en-US" dirty="0"/>
          </a:p>
        </p:txBody>
      </p:sp>
      <p:pic>
        <p:nvPicPr>
          <p:cNvPr id="6" name="Picture 5" descr="ManyWorlds.jpg"/>
          <p:cNvPicPr>
            <a:picLocks noChangeAspect="1"/>
          </p:cNvPicPr>
          <p:nvPr/>
        </p:nvPicPr>
        <p:blipFill>
          <a:blip r:embed="rId3"/>
          <a:stretch>
            <a:fillRect/>
          </a:stretch>
        </p:blipFill>
        <p:spPr>
          <a:xfrm>
            <a:off x="6733725" y="3897807"/>
            <a:ext cx="2064332" cy="2073117"/>
          </a:xfrm>
          <a:prstGeom prst="rect">
            <a:avLst/>
          </a:prstGeom>
          <a:ln>
            <a:solidFill>
              <a:srgbClr val="0000FF"/>
            </a:solidFill>
          </a:ln>
        </p:spPr>
      </p:pic>
      <p:pic>
        <p:nvPicPr>
          <p:cNvPr id="7" name="Picture 6" descr="Hugh-Everett.jpg"/>
          <p:cNvPicPr>
            <a:picLocks noChangeAspect="1"/>
          </p:cNvPicPr>
          <p:nvPr/>
        </p:nvPicPr>
        <p:blipFill>
          <a:blip r:embed="rId4"/>
          <a:stretch>
            <a:fillRect/>
          </a:stretch>
        </p:blipFill>
        <p:spPr>
          <a:xfrm>
            <a:off x="7035475" y="669284"/>
            <a:ext cx="1698036" cy="2326938"/>
          </a:xfrm>
          <a:prstGeom prst="rect">
            <a:avLst/>
          </a:prstGeom>
          <a:ln w="19050">
            <a:solidFill>
              <a:srgbClr val="0000FF"/>
            </a:solidFill>
          </a:ln>
        </p:spPr>
      </p:pic>
      <p:sp>
        <p:nvSpPr>
          <p:cNvPr id="9" name="TextBox 8"/>
          <p:cNvSpPr txBox="1"/>
          <p:nvPr/>
        </p:nvSpPr>
        <p:spPr>
          <a:xfrm>
            <a:off x="541094" y="5075419"/>
            <a:ext cx="6189550" cy="923330"/>
          </a:xfrm>
          <a:prstGeom prst="rect">
            <a:avLst/>
          </a:prstGeom>
          <a:noFill/>
        </p:spPr>
        <p:txBody>
          <a:bodyPr wrap="square" rtlCol="0">
            <a:spAutoFit/>
          </a:bodyPr>
          <a:lstStyle/>
          <a:p>
            <a:r>
              <a:rPr lang="en-US" dirty="0" smtClean="0">
                <a:solidFill>
                  <a:srgbClr val="0000FF"/>
                </a:solidFill>
              </a:rPr>
              <a:t>Multiverse: </a:t>
            </a:r>
          </a:p>
          <a:p>
            <a:r>
              <a:rPr lang="en-US" dirty="0"/>
              <a:t>V</a:t>
            </a:r>
            <a:r>
              <a:rPr lang="en-US" dirty="0" smtClean="0"/>
              <a:t>ery large tree of quantum worlds for each quantum decision.</a:t>
            </a:r>
          </a:p>
          <a:p>
            <a:r>
              <a:rPr lang="en-US" dirty="0" smtClean="0"/>
              <a:t>The total wave function of complete multiverse is deterministic</a:t>
            </a:r>
            <a:endParaRPr lang="en-US" dirty="0"/>
          </a:p>
        </p:txBody>
      </p:sp>
      <p:sp>
        <p:nvSpPr>
          <p:cNvPr id="10" name="TextBox 9"/>
          <p:cNvSpPr txBox="1"/>
          <p:nvPr/>
        </p:nvSpPr>
        <p:spPr>
          <a:xfrm>
            <a:off x="1371669" y="6227566"/>
            <a:ext cx="5624050" cy="369332"/>
          </a:xfrm>
          <a:prstGeom prst="rect">
            <a:avLst/>
          </a:prstGeom>
          <a:solidFill>
            <a:schemeClr val="bg1"/>
          </a:solidFill>
          <a:ln w="19050">
            <a:solidFill>
              <a:srgbClr val="0000FF"/>
            </a:solidFill>
          </a:ln>
        </p:spPr>
        <p:txBody>
          <a:bodyPr wrap="square" rtlCol="0">
            <a:spAutoFit/>
          </a:bodyPr>
          <a:lstStyle/>
          <a:p>
            <a:r>
              <a:rPr lang="en-US" dirty="0" smtClean="0">
                <a:solidFill>
                  <a:srgbClr val="0000FF"/>
                </a:solidFill>
              </a:rPr>
              <a:t>Triggered science fiction stories with “parallel universes”.</a:t>
            </a:r>
            <a:endParaRPr lang="en-US" dirty="0">
              <a:solidFill>
                <a:srgbClr val="0000FF"/>
              </a:solidFill>
            </a:endParaRPr>
          </a:p>
        </p:txBody>
      </p:sp>
      <p:sp>
        <p:nvSpPr>
          <p:cNvPr id="8" name="TextBox 7"/>
          <p:cNvSpPr txBox="1"/>
          <p:nvPr/>
        </p:nvSpPr>
        <p:spPr>
          <a:xfrm>
            <a:off x="7275444" y="2610678"/>
            <a:ext cx="1266309" cy="338554"/>
          </a:xfrm>
          <a:prstGeom prst="rect">
            <a:avLst/>
          </a:prstGeom>
          <a:solidFill>
            <a:schemeClr val="tx1">
              <a:alpha val="60000"/>
            </a:schemeClr>
          </a:solidFill>
        </p:spPr>
        <p:txBody>
          <a:bodyPr wrap="none" rtlCol="0">
            <a:spAutoFit/>
          </a:bodyPr>
          <a:lstStyle/>
          <a:p>
            <a:r>
              <a:rPr lang="en-US" sz="1600" dirty="0" smtClean="0">
                <a:solidFill>
                  <a:schemeClr val="bg1"/>
                </a:solidFill>
              </a:rPr>
              <a:t>Hugh Everett</a:t>
            </a:r>
            <a:endParaRPr lang="en-US" sz="1600" dirty="0">
              <a:solidFill>
                <a:schemeClr val="bg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716" y="644807"/>
            <a:ext cx="4763626" cy="4366657"/>
          </a:xfrm>
          <a:prstGeom prst="rect">
            <a:avLst/>
          </a:prstGeom>
          <a:ln w="19050">
            <a:solidFill>
              <a:srgbClr val="0000FF"/>
            </a:solidFill>
          </a:ln>
        </p:spPr>
      </p:pic>
    </p:spTree>
    <p:extLst>
      <p:ext uri="{BB962C8B-B14F-4D97-AF65-F5344CB8AC3E}">
        <p14:creationId xmlns:p14="http://schemas.microsoft.com/office/powerpoint/2010/main" val="369932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Worlds Interpretation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64" y="1985066"/>
            <a:ext cx="8659647" cy="2907168"/>
          </a:xfrm>
          <a:prstGeom prst="rect">
            <a:avLst/>
          </a:prstGeom>
        </p:spPr>
      </p:pic>
    </p:spTree>
    <p:extLst>
      <p:ext uri="{BB962C8B-B14F-4D97-AF65-F5344CB8AC3E}">
        <p14:creationId xmlns:p14="http://schemas.microsoft.com/office/powerpoint/2010/main" val="486806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Worlds test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45" y="699248"/>
            <a:ext cx="4591424" cy="2582676"/>
          </a:xfrm>
          <a:prstGeom prst="rect">
            <a:avLst/>
          </a:prstGeom>
          <a:ln w="19050">
            <a:solidFill>
              <a:srgbClr val="0000FF"/>
            </a:solidFill>
          </a:ln>
        </p:spPr>
      </p:pic>
      <p:sp>
        <p:nvSpPr>
          <p:cNvPr id="8" name="TextBox 7"/>
          <p:cNvSpPr txBox="1"/>
          <p:nvPr/>
        </p:nvSpPr>
        <p:spPr>
          <a:xfrm>
            <a:off x="4814049" y="699248"/>
            <a:ext cx="4249269" cy="2585323"/>
          </a:xfrm>
          <a:prstGeom prst="rect">
            <a:avLst/>
          </a:prstGeom>
          <a:noFill/>
          <a:ln w="19050">
            <a:solidFill>
              <a:srgbClr val="0000FF"/>
            </a:solidFill>
          </a:ln>
        </p:spPr>
        <p:txBody>
          <a:bodyPr wrap="square" rtlCol="0">
            <a:spAutoFit/>
          </a:bodyPr>
          <a:lstStyle/>
          <a:p>
            <a:r>
              <a:rPr lang="en-US" dirty="0" smtClean="0">
                <a:solidFill>
                  <a:srgbClr val="0000FF"/>
                </a:solidFill>
              </a:rPr>
              <a:t>• Incredibly many alternative versions </a:t>
            </a:r>
          </a:p>
          <a:p>
            <a:r>
              <a:rPr lang="en-US" dirty="0">
                <a:solidFill>
                  <a:srgbClr val="0000FF"/>
                </a:solidFill>
              </a:rPr>
              <a:t> </a:t>
            </a:r>
            <a:r>
              <a:rPr lang="en-US" dirty="0" smtClean="0">
                <a:solidFill>
                  <a:srgbClr val="0000FF"/>
                </a:solidFill>
              </a:rPr>
              <a:t>  of us exist in the multiverse. </a:t>
            </a:r>
          </a:p>
          <a:p>
            <a:r>
              <a:rPr lang="en-US" dirty="0" smtClean="0">
                <a:solidFill>
                  <a:srgbClr val="0000FF"/>
                </a:solidFill>
              </a:rPr>
              <a:t>• To prove it:</a:t>
            </a:r>
          </a:p>
          <a:p>
            <a:r>
              <a:rPr lang="en-US" dirty="0" smtClean="0"/>
              <a:t>    </a:t>
            </a:r>
            <a:r>
              <a:rPr lang="mr-IN" dirty="0" smtClean="0"/>
              <a:t>–</a:t>
            </a:r>
            <a:r>
              <a:rPr lang="en-US" dirty="0" smtClean="0"/>
              <a:t> Try shooting yourself with 50%-50% </a:t>
            </a:r>
          </a:p>
          <a:p>
            <a:r>
              <a:rPr lang="en-US" dirty="0"/>
              <a:t> </a:t>
            </a:r>
            <a:r>
              <a:rPr lang="en-US" dirty="0" smtClean="0"/>
              <a:t>      quantum </a:t>
            </a:r>
            <a:r>
              <a:rPr lang="en-US" dirty="0" err="1" smtClean="0"/>
              <a:t>probablity</a:t>
            </a:r>
            <a:r>
              <a:rPr lang="en-US" dirty="0" smtClean="0"/>
              <a:t> in </a:t>
            </a:r>
            <a:r>
              <a:rPr lang="en-US" dirty="0" err="1" smtClean="0"/>
              <a:t>russian</a:t>
            </a:r>
            <a:r>
              <a:rPr lang="en-US" dirty="0" smtClean="0"/>
              <a:t> roulette.</a:t>
            </a:r>
          </a:p>
          <a:p>
            <a:r>
              <a:rPr lang="en-US" dirty="0" smtClean="0"/>
              <a:t>    </a:t>
            </a:r>
            <a:r>
              <a:rPr lang="mr-IN" dirty="0" smtClean="0"/>
              <a:t>–</a:t>
            </a:r>
            <a:r>
              <a:rPr lang="en-US" dirty="0" smtClean="0"/>
              <a:t> Repeat it 50 times.</a:t>
            </a:r>
          </a:p>
          <a:p>
            <a:r>
              <a:rPr lang="en-US" dirty="0" smtClean="0"/>
              <a:t>    </a:t>
            </a:r>
            <a:r>
              <a:rPr lang="mr-IN" dirty="0" smtClean="0"/>
              <a:t>–</a:t>
            </a:r>
            <a:r>
              <a:rPr lang="en-US" dirty="0" smtClean="0"/>
              <a:t> In many worlds survival will happen. </a:t>
            </a:r>
          </a:p>
          <a:p>
            <a:r>
              <a:rPr lang="en-US" dirty="0" smtClean="0"/>
              <a:t>    </a:t>
            </a:r>
            <a:r>
              <a:rPr lang="mr-IN" dirty="0" smtClean="0"/>
              <a:t>–</a:t>
            </a:r>
            <a:r>
              <a:rPr lang="en-US" dirty="0" smtClean="0"/>
              <a:t> You only need the luck to be living in  </a:t>
            </a:r>
          </a:p>
          <a:p>
            <a:r>
              <a:rPr lang="en-US" dirty="0"/>
              <a:t> </a:t>
            </a:r>
            <a:r>
              <a:rPr lang="en-US" dirty="0" smtClean="0"/>
              <a:t>      the  correct universe.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93" y="3469342"/>
            <a:ext cx="8613252" cy="3240736"/>
          </a:xfrm>
          <a:prstGeom prst="rect">
            <a:avLst/>
          </a:prstGeom>
          <a:ln>
            <a:solidFill>
              <a:srgbClr val="0000FF"/>
            </a:solidFill>
          </a:ln>
        </p:spPr>
      </p:pic>
    </p:spTree>
    <p:extLst>
      <p:ext uri="{BB962C8B-B14F-4D97-AF65-F5344CB8AC3E}">
        <p14:creationId xmlns:p14="http://schemas.microsoft.com/office/powerpoint/2010/main" val="1264703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Worlds test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45" y="699248"/>
            <a:ext cx="4591424" cy="2582676"/>
          </a:xfrm>
          <a:prstGeom prst="rect">
            <a:avLst/>
          </a:prstGeom>
          <a:ln w="19050">
            <a:solidFill>
              <a:srgbClr val="0000FF"/>
            </a:solidFill>
          </a:ln>
        </p:spPr>
      </p:pic>
      <p:sp>
        <p:nvSpPr>
          <p:cNvPr id="8" name="TextBox 7"/>
          <p:cNvSpPr txBox="1"/>
          <p:nvPr/>
        </p:nvSpPr>
        <p:spPr>
          <a:xfrm>
            <a:off x="4814049" y="699248"/>
            <a:ext cx="4249269" cy="2585323"/>
          </a:xfrm>
          <a:prstGeom prst="rect">
            <a:avLst/>
          </a:prstGeom>
          <a:noFill/>
          <a:ln w="19050">
            <a:solidFill>
              <a:srgbClr val="0000FF"/>
            </a:solidFill>
          </a:ln>
        </p:spPr>
        <p:txBody>
          <a:bodyPr wrap="square" rtlCol="0">
            <a:spAutoFit/>
          </a:bodyPr>
          <a:lstStyle/>
          <a:p>
            <a:r>
              <a:rPr lang="en-US" dirty="0" smtClean="0">
                <a:solidFill>
                  <a:srgbClr val="0000FF"/>
                </a:solidFill>
              </a:rPr>
              <a:t>• Incredibly many alternative versions </a:t>
            </a:r>
          </a:p>
          <a:p>
            <a:r>
              <a:rPr lang="en-US" dirty="0">
                <a:solidFill>
                  <a:srgbClr val="0000FF"/>
                </a:solidFill>
              </a:rPr>
              <a:t> </a:t>
            </a:r>
            <a:r>
              <a:rPr lang="en-US" dirty="0" smtClean="0">
                <a:solidFill>
                  <a:srgbClr val="0000FF"/>
                </a:solidFill>
              </a:rPr>
              <a:t>  of us exist in the multiverse. </a:t>
            </a:r>
          </a:p>
          <a:p>
            <a:r>
              <a:rPr lang="en-US" dirty="0" smtClean="0">
                <a:solidFill>
                  <a:srgbClr val="0000FF"/>
                </a:solidFill>
              </a:rPr>
              <a:t>• To prove it:</a:t>
            </a:r>
          </a:p>
          <a:p>
            <a:r>
              <a:rPr lang="en-US" dirty="0" smtClean="0"/>
              <a:t>    </a:t>
            </a:r>
            <a:r>
              <a:rPr lang="mr-IN" dirty="0" smtClean="0"/>
              <a:t>–</a:t>
            </a:r>
            <a:r>
              <a:rPr lang="en-US" dirty="0" smtClean="0"/>
              <a:t> Try shooting yourself with 50%-50% </a:t>
            </a:r>
          </a:p>
          <a:p>
            <a:r>
              <a:rPr lang="en-US" dirty="0"/>
              <a:t> </a:t>
            </a:r>
            <a:r>
              <a:rPr lang="en-US" dirty="0" smtClean="0"/>
              <a:t>      quantum probability in </a:t>
            </a:r>
            <a:r>
              <a:rPr lang="en-US" dirty="0" err="1" smtClean="0"/>
              <a:t>russian</a:t>
            </a:r>
            <a:r>
              <a:rPr lang="en-US" dirty="0" smtClean="0"/>
              <a:t> roulette.</a:t>
            </a:r>
          </a:p>
          <a:p>
            <a:r>
              <a:rPr lang="en-US" dirty="0" smtClean="0"/>
              <a:t>    </a:t>
            </a:r>
            <a:r>
              <a:rPr lang="mr-IN" dirty="0" smtClean="0"/>
              <a:t>–</a:t>
            </a:r>
            <a:r>
              <a:rPr lang="en-US" dirty="0" smtClean="0"/>
              <a:t> Repeat it 50 times.</a:t>
            </a:r>
          </a:p>
          <a:p>
            <a:r>
              <a:rPr lang="en-US" dirty="0" smtClean="0"/>
              <a:t>    </a:t>
            </a:r>
            <a:r>
              <a:rPr lang="mr-IN" dirty="0" smtClean="0"/>
              <a:t>–</a:t>
            </a:r>
            <a:r>
              <a:rPr lang="en-US" dirty="0" smtClean="0"/>
              <a:t> In many worlds survival will happen. </a:t>
            </a:r>
          </a:p>
          <a:p>
            <a:r>
              <a:rPr lang="en-US" dirty="0" smtClean="0"/>
              <a:t>    </a:t>
            </a:r>
            <a:r>
              <a:rPr lang="mr-IN" dirty="0" smtClean="0"/>
              <a:t>–</a:t>
            </a:r>
            <a:r>
              <a:rPr lang="en-US" dirty="0" smtClean="0"/>
              <a:t> You only need the luck to be living in  </a:t>
            </a:r>
          </a:p>
          <a:p>
            <a:r>
              <a:rPr lang="en-US" dirty="0"/>
              <a:t> </a:t>
            </a:r>
            <a:r>
              <a:rPr lang="en-US" dirty="0" smtClean="0"/>
              <a:t>      the  correct universe.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93" y="3469342"/>
            <a:ext cx="8613252" cy="3240736"/>
          </a:xfrm>
          <a:prstGeom prst="rect">
            <a:avLst/>
          </a:prstGeom>
          <a:ln>
            <a:solidFill>
              <a:srgbClr val="0000FF"/>
            </a:solidFill>
          </a:ln>
        </p:spPr>
      </p:pic>
      <p:sp>
        <p:nvSpPr>
          <p:cNvPr id="3" name="TextBox 2"/>
          <p:cNvSpPr txBox="1"/>
          <p:nvPr/>
        </p:nvSpPr>
        <p:spPr>
          <a:xfrm>
            <a:off x="1721220" y="2770092"/>
            <a:ext cx="5855385" cy="1477328"/>
          </a:xfrm>
          <a:prstGeom prst="rect">
            <a:avLst/>
          </a:prstGeom>
          <a:solidFill>
            <a:schemeClr val="bg1"/>
          </a:solidFill>
          <a:ln w="31750">
            <a:solidFill>
              <a:srgbClr val="0000FF"/>
            </a:solidFill>
          </a:ln>
          <a:effectLst>
            <a:glow rad="190500">
              <a:srgbClr val="AFB8FF"/>
            </a:glow>
          </a:effectLst>
        </p:spPr>
        <p:txBody>
          <a:bodyPr wrap="none" rtlCol="0">
            <a:spAutoFit/>
          </a:bodyPr>
          <a:lstStyle/>
          <a:p>
            <a:r>
              <a:rPr lang="en-US" dirty="0" smtClean="0">
                <a:solidFill>
                  <a:srgbClr val="0000FF"/>
                </a:solidFill>
              </a:rPr>
              <a:t>For me the Many World Interpretation is a very far-fetched </a:t>
            </a:r>
          </a:p>
          <a:p>
            <a:r>
              <a:rPr lang="en-US" dirty="0">
                <a:solidFill>
                  <a:srgbClr val="0000FF"/>
                </a:solidFill>
              </a:rPr>
              <a:t>(</a:t>
            </a:r>
            <a:r>
              <a:rPr lang="en-US" dirty="0" smtClean="0">
                <a:solidFill>
                  <a:srgbClr val="0000FF"/>
                </a:solidFill>
              </a:rPr>
              <a:t>if not crazy) view of our existence.</a:t>
            </a:r>
          </a:p>
          <a:p>
            <a:r>
              <a:rPr lang="en-US" dirty="0" smtClean="0">
                <a:solidFill>
                  <a:srgbClr val="0000FF"/>
                </a:solidFill>
              </a:rPr>
              <a:t>But it is very difficult to prove it wrong!</a:t>
            </a:r>
          </a:p>
          <a:p>
            <a:endParaRPr lang="en-US" dirty="0">
              <a:solidFill>
                <a:srgbClr val="0000FF"/>
              </a:solidFill>
            </a:endParaRPr>
          </a:p>
          <a:p>
            <a:r>
              <a:rPr lang="en-US" dirty="0" smtClean="0">
                <a:solidFill>
                  <a:srgbClr val="0000FF"/>
                </a:solidFill>
              </a:rPr>
              <a:t>Most </a:t>
            </a:r>
            <a:r>
              <a:rPr lang="en-US" smtClean="0">
                <a:solidFill>
                  <a:srgbClr val="0000FF"/>
                </a:solidFill>
              </a:rPr>
              <a:t>physicists consider </a:t>
            </a:r>
            <a:r>
              <a:rPr lang="en-US" dirty="0" smtClean="0">
                <a:solidFill>
                  <a:srgbClr val="0000FF"/>
                </a:solidFill>
              </a:rPr>
              <a:t>such interpretation outside physics.</a:t>
            </a:r>
            <a:endParaRPr lang="en-US" dirty="0">
              <a:solidFill>
                <a:srgbClr val="0000FF"/>
              </a:solidFill>
            </a:endParaRPr>
          </a:p>
        </p:txBody>
      </p:sp>
    </p:spTree>
    <p:extLst>
      <p:ext uri="{BB962C8B-B14F-4D97-AF65-F5344CB8AC3E}">
        <p14:creationId xmlns:p14="http://schemas.microsoft.com/office/powerpoint/2010/main" val="263945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1: Quantum Cryptography</a:t>
            </a:r>
            <a:endParaRPr lang="en-US" dirty="0"/>
          </a:p>
        </p:txBody>
      </p:sp>
      <p:sp>
        <p:nvSpPr>
          <p:cNvPr id="9" name="TextBox 8"/>
          <p:cNvSpPr txBox="1"/>
          <p:nvPr/>
        </p:nvSpPr>
        <p:spPr>
          <a:xfrm>
            <a:off x="347032" y="3916173"/>
            <a:ext cx="4707635" cy="2031325"/>
          </a:xfrm>
          <a:prstGeom prst="rect">
            <a:avLst/>
          </a:prstGeom>
          <a:noFill/>
          <a:ln>
            <a:solidFill>
              <a:srgbClr val="0000FF"/>
            </a:solidFill>
          </a:ln>
        </p:spPr>
        <p:txBody>
          <a:bodyPr wrap="square" rtlCol="0">
            <a:spAutoFit/>
          </a:bodyPr>
          <a:lstStyle/>
          <a:p>
            <a:r>
              <a:rPr lang="en-US" u="sng" dirty="0" smtClean="0">
                <a:solidFill>
                  <a:srgbClr val="0000FF"/>
                </a:solidFill>
              </a:rPr>
              <a:t>Quantum Key Distribution (QKD):</a:t>
            </a:r>
          </a:p>
          <a:p>
            <a:r>
              <a:rPr lang="en-US" dirty="0" smtClean="0"/>
              <a:t>1. Public Channel (Internet, email):</a:t>
            </a:r>
          </a:p>
          <a:p>
            <a:pPr marL="342900" indent="-342900"/>
            <a:r>
              <a:rPr lang="en-US" dirty="0" smtClean="0"/>
              <a:t>     send an encrypted message.</a:t>
            </a:r>
          </a:p>
          <a:p>
            <a:r>
              <a:rPr lang="en-US" dirty="0" smtClean="0"/>
              <a:t>2. Quantum Channel (Laser + fiber optics)</a:t>
            </a:r>
          </a:p>
          <a:p>
            <a:r>
              <a:rPr lang="en-US" dirty="0" smtClean="0"/>
              <a:t>    send key to decode the public message </a:t>
            </a:r>
          </a:p>
          <a:p>
            <a:r>
              <a:rPr lang="en-US" dirty="0" smtClean="0"/>
              <a:t>3. Eve cannot secretly eavesdrop. She destroys</a:t>
            </a:r>
          </a:p>
          <a:p>
            <a:r>
              <a:rPr lang="en-US" dirty="0" smtClean="0"/>
              <a:t>    quantum information and is detected.</a:t>
            </a:r>
          </a:p>
        </p:txBody>
      </p:sp>
      <p:pic>
        <p:nvPicPr>
          <p:cNvPr id="10" name="Picture 9" descr="AliceBobEve1.gif"/>
          <p:cNvPicPr>
            <a:picLocks noChangeAspect="1"/>
          </p:cNvPicPr>
          <p:nvPr/>
        </p:nvPicPr>
        <p:blipFill>
          <a:blip r:embed="rId2"/>
          <a:stretch>
            <a:fillRect/>
          </a:stretch>
        </p:blipFill>
        <p:spPr>
          <a:xfrm>
            <a:off x="5668387" y="657008"/>
            <a:ext cx="2754578" cy="3173274"/>
          </a:xfrm>
          <a:prstGeom prst="rect">
            <a:avLst/>
          </a:prstGeom>
        </p:spPr>
      </p:pic>
      <p:sp>
        <p:nvSpPr>
          <p:cNvPr id="11" name="TextBox 10"/>
          <p:cNvSpPr txBox="1"/>
          <p:nvPr/>
        </p:nvSpPr>
        <p:spPr>
          <a:xfrm>
            <a:off x="278840" y="657007"/>
            <a:ext cx="6506175" cy="369332"/>
          </a:xfrm>
          <a:prstGeom prst="rect">
            <a:avLst/>
          </a:prstGeom>
          <a:noFill/>
          <a:ln>
            <a:solidFill>
              <a:srgbClr val="0000FF"/>
            </a:solidFill>
          </a:ln>
        </p:spPr>
        <p:txBody>
          <a:bodyPr wrap="square" rtlCol="0">
            <a:spAutoFit/>
          </a:bodyPr>
          <a:lstStyle/>
          <a:p>
            <a:r>
              <a:rPr lang="en-US" dirty="0" smtClean="0">
                <a:solidFill>
                  <a:srgbClr val="FF0000"/>
                </a:solidFill>
              </a:rPr>
              <a:t>Alice</a:t>
            </a:r>
            <a:r>
              <a:rPr lang="en-US" dirty="0" smtClean="0"/>
              <a:t> sends a secret message to </a:t>
            </a:r>
            <a:r>
              <a:rPr lang="en-US" dirty="0" smtClean="0">
                <a:solidFill>
                  <a:srgbClr val="0000FF"/>
                </a:solidFill>
              </a:rPr>
              <a:t>Bob</a:t>
            </a:r>
            <a:r>
              <a:rPr lang="en-US" dirty="0" smtClean="0"/>
              <a:t> and prevents </a:t>
            </a:r>
            <a:r>
              <a:rPr lang="en-US" dirty="0" smtClean="0">
                <a:solidFill>
                  <a:srgbClr val="660066"/>
                </a:solidFill>
              </a:rPr>
              <a:t>Eve</a:t>
            </a:r>
            <a:r>
              <a:rPr lang="en-US" dirty="0" smtClean="0"/>
              <a:t> to eavesdrop.</a:t>
            </a:r>
            <a:endParaRPr lang="en-US" dirty="0"/>
          </a:p>
        </p:txBody>
      </p:sp>
      <p:pic>
        <p:nvPicPr>
          <p:cNvPr id="12" name="Picture 11" descr="AliceBobEveScheme.jpg"/>
          <p:cNvPicPr>
            <a:picLocks noChangeAspect="1"/>
          </p:cNvPicPr>
          <p:nvPr/>
        </p:nvPicPr>
        <p:blipFill>
          <a:blip r:embed="rId3"/>
          <a:stretch>
            <a:fillRect/>
          </a:stretch>
        </p:blipFill>
        <p:spPr>
          <a:xfrm>
            <a:off x="346375" y="1826123"/>
            <a:ext cx="4850253" cy="1775192"/>
          </a:xfrm>
          <a:prstGeom prst="rect">
            <a:avLst/>
          </a:prstGeom>
          <a:ln>
            <a:solidFill>
              <a:srgbClr val="0000FF"/>
            </a:solidFill>
          </a:ln>
        </p:spPr>
      </p:pic>
      <p:sp>
        <p:nvSpPr>
          <p:cNvPr id="13" name="TextBox 12"/>
          <p:cNvSpPr txBox="1"/>
          <p:nvPr/>
        </p:nvSpPr>
        <p:spPr>
          <a:xfrm>
            <a:off x="346376" y="1142112"/>
            <a:ext cx="5358903" cy="523220"/>
          </a:xfrm>
          <a:prstGeom prst="rect">
            <a:avLst/>
          </a:prstGeom>
          <a:noFill/>
        </p:spPr>
        <p:txBody>
          <a:bodyPr wrap="none" rtlCol="0">
            <a:spAutoFit/>
          </a:bodyPr>
          <a:lstStyle/>
          <a:p>
            <a:r>
              <a:rPr lang="en-US" sz="1400" b="1" dirty="0" smtClean="0">
                <a:solidFill>
                  <a:srgbClr val="000090"/>
                </a:solidFill>
              </a:rPr>
              <a:t>First idea by Stephen </a:t>
            </a:r>
            <a:r>
              <a:rPr lang="en-US" sz="1400" b="1" dirty="0" err="1" smtClean="0">
                <a:solidFill>
                  <a:srgbClr val="000090"/>
                </a:solidFill>
              </a:rPr>
              <a:t>Wiesner</a:t>
            </a:r>
            <a:r>
              <a:rPr lang="en-US" sz="1400" b="1" dirty="0" smtClean="0">
                <a:solidFill>
                  <a:srgbClr val="000090"/>
                </a:solidFill>
              </a:rPr>
              <a:t> (1970s)</a:t>
            </a:r>
          </a:p>
          <a:p>
            <a:r>
              <a:rPr lang="en-US" sz="1400" b="1" dirty="0" smtClean="0">
                <a:solidFill>
                  <a:srgbClr val="000090"/>
                </a:solidFill>
              </a:rPr>
              <a:t>Worked out by Bennet (IBM) and Brassard (1980s)   </a:t>
            </a:r>
            <a:r>
              <a:rPr lang="en-US" sz="1400" b="1" dirty="0" smtClean="0">
                <a:solidFill>
                  <a:srgbClr val="000090"/>
                </a:solidFill>
                <a:sym typeface="Wingdings"/>
              </a:rPr>
              <a:t> </a:t>
            </a:r>
            <a:r>
              <a:rPr lang="en-US" sz="1400" b="1" dirty="0" smtClean="0">
                <a:solidFill>
                  <a:srgbClr val="000090"/>
                </a:solidFill>
              </a:rPr>
              <a:t>BB84 protocol  </a:t>
            </a:r>
            <a:endParaRPr lang="en-US" sz="1400" b="1" dirty="0">
              <a:solidFill>
                <a:srgbClr val="000090"/>
              </a:solidFill>
            </a:endParaRPr>
          </a:p>
        </p:txBody>
      </p:sp>
      <p:sp>
        <p:nvSpPr>
          <p:cNvPr id="14" name="TextBox 13"/>
          <p:cNvSpPr txBox="1"/>
          <p:nvPr/>
        </p:nvSpPr>
        <p:spPr>
          <a:xfrm>
            <a:off x="338508" y="6110713"/>
            <a:ext cx="4707635" cy="584776"/>
          </a:xfrm>
          <a:prstGeom prst="rect">
            <a:avLst/>
          </a:prstGeom>
          <a:noFill/>
          <a:ln>
            <a:solidFill>
              <a:srgbClr val="0000FF"/>
            </a:solidFill>
          </a:ln>
        </p:spPr>
        <p:txBody>
          <a:bodyPr wrap="square" rtlCol="0">
            <a:spAutoFit/>
          </a:bodyPr>
          <a:lstStyle/>
          <a:p>
            <a:r>
              <a:rPr lang="en-US" sz="1600" b="1" dirty="0" err="1" smtClean="0">
                <a:solidFill>
                  <a:srgbClr val="660066"/>
                </a:solidFill>
              </a:rPr>
              <a:t>Physicsworld.com</a:t>
            </a:r>
            <a:r>
              <a:rPr lang="en-US" sz="1600" b="1" dirty="0" smtClean="0">
                <a:solidFill>
                  <a:srgbClr val="660066"/>
                </a:solidFill>
              </a:rPr>
              <a:t> Sept 2, 2013</a:t>
            </a:r>
          </a:p>
          <a:p>
            <a:r>
              <a:rPr lang="en-US" sz="1600" b="1" dirty="0" smtClean="0">
                <a:solidFill>
                  <a:srgbClr val="660066"/>
                </a:solidFill>
              </a:rPr>
              <a:t>“Quantum cryptography coming to mobile phones”</a:t>
            </a:r>
            <a:endParaRPr lang="en-US" sz="1600" b="1" dirty="0">
              <a:solidFill>
                <a:srgbClr val="660066"/>
              </a:solidFill>
            </a:endParaRPr>
          </a:p>
        </p:txBody>
      </p:sp>
      <p:pic>
        <p:nvPicPr>
          <p:cNvPr id="15" name="Picture 14" descr="mobile-qkd.jpg"/>
          <p:cNvPicPr>
            <a:picLocks noChangeAspect="1"/>
          </p:cNvPicPr>
          <p:nvPr/>
        </p:nvPicPr>
        <p:blipFill>
          <a:blip r:embed="rId4"/>
          <a:stretch>
            <a:fillRect/>
          </a:stretch>
        </p:blipFill>
        <p:spPr>
          <a:xfrm>
            <a:off x="5188660" y="3928121"/>
            <a:ext cx="3471609" cy="2767368"/>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1: Quantum Cryptography</a:t>
            </a:r>
            <a:endParaRPr lang="en-US" dirty="0"/>
          </a:p>
        </p:txBody>
      </p:sp>
      <p:sp>
        <p:nvSpPr>
          <p:cNvPr id="9" name="TextBox 8"/>
          <p:cNvSpPr txBox="1"/>
          <p:nvPr/>
        </p:nvSpPr>
        <p:spPr>
          <a:xfrm>
            <a:off x="347032" y="3916173"/>
            <a:ext cx="4707635" cy="2031325"/>
          </a:xfrm>
          <a:prstGeom prst="rect">
            <a:avLst/>
          </a:prstGeom>
          <a:noFill/>
          <a:ln>
            <a:solidFill>
              <a:srgbClr val="0000FF"/>
            </a:solidFill>
          </a:ln>
        </p:spPr>
        <p:txBody>
          <a:bodyPr wrap="square" rtlCol="0">
            <a:spAutoFit/>
          </a:bodyPr>
          <a:lstStyle/>
          <a:p>
            <a:r>
              <a:rPr lang="en-US" u="sng" dirty="0" smtClean="0">
                <a:solidFill>
                  <a:srgbClr val="0000FF"/>
                </a:solidFill>
              </a:rPr>
              <a:t>Quantum Key Distribution (QKD):</a:t>
            </a:r>
          </a:p>
          <a:p>
            <a:r>
              <a:rPr lang="en-US" dirty="0" smtClean="0"/>
              <a:t>1. Public Channel (Internet, email):</a:t>
            </a:r>
          </a:p>
          <a:p>
            <a:pPr marL="342900" indent="-342900"/>
            <a:r>
              <a:rPr lang="en-US" dirty="0" smtClean="0"/>
              <a:t>     send an encrypted message.</a:t>
            </a:r>
          </a:p>
          <a:p>
            <a:r>
              <a:rPr lang="en-US" dirty="0" smtClean="0"/>
              <a:t>2. Quantum Channel (Laser + fiber optics)</a:t>
            </a:r>
          </a:p>
          <a:p>
            <a:r>
              <a:rPr lang="en-US" dirty="0" smtClean="0"/>
              <a:t>    send key to decode the public message </a:t>
            </a:r>
          </a:p>
          <a:p>
            <a:r>
              <a:rPr lang="en-US" dirty="0" smtClean="0"/>
              <a:t>3. Eve cannot secretly eavesdrop. She destroys</a:t>
            </a:r>
          </a:p>
          <a:p>
            <a:r>
              <a:rPr lang="en-US" dirty="0" smtClean="0"/>
              <a:t>    quantum information and is detected.</a:t>
            </a:r>
          </a:p>
        </p:txBody>
      </p:sp>
      <p:pic>
        <p:nvPicPr>
          <p:cNvPr id="10" name="Picture 9" descr="AliceBobEve1.gif"/>
          <p:cNvPicPr>
            <a:picLocks noChangeAspect="1"/>
          </p:cNvPicPr>
          <p:nvPr/>
        </p:nvPicPr>
        <p:blipFill>
          <a:blip r:embed="rId2"/>
          <a:stretch>
            <a:fillRect/>
          </a:stretch>
        </p:blipFill>
        <p:spPr>
          <a:xfrm>
            <a:off x="5668387" y="657008"/>
            <a:ext cx="2754578" cy="3173274"/>
          </a:xfrm>
          <a:prstGeom prst="rect">
            <a:avLst/>
          </a:prstGeom>
        </p:spPr>
      </p:pic>
      <p:sp>
        <p:nvSpPr>
          <p:cNvPr id="11" name="TextBox 10"/>
          <p:cNvSpPr txBox="1"/>
          <p:nvPr/>
        </p:nvSpPr>
        <p:spPr>
          <a:xfrm>
            <a:off x="278840" y="657007"/>
            <a:ext cx="6506175" cy="369332"/>
          </a:xfrm>
          <a:prstGeom prst="rect">
            <a:avLst/>
          </a:prstGeom>
          <a:noFill/>
          <a:ln>
            <a:solidFill>
              <a:srgbClr val="0000FF"/>
            </a:solidFill>
          </a:ln>
        </p:spPr>
        <p:txBody>
          <a:bodyPr wrap="square" rtlCol="0">
            <a:spAutoFit/>
          </a:bodyPr>
          <a:lstStyle/>
          <a:p>
            <a:r>
              <a:rPr lang="en-US" dirty="0" smtClean="0">
                <a:solidFill>
                  <a:srgbClr val="0000FF"/>
                </a:solidFill>
              </a:rPr>
              <a:t>Alice</a:t>
            </a:r>
            <a:r>
              <a:rPr lang="en-US" dirty="0" smtClean="0"/>
              <a:t> sends a secret message to </a:t>
            </a:r>
            <a:r>
              <a:rPr lang="en-US" dirty="0" smtClean="0">
                <a:solidFill>
                  <a:srgbClr val="0000FF"/>
                </a:solidFill>
              </a:rPr>
              <a:t>Bob</a:t>
            </a:r>
            <a:r>
              <a:rPr lang="en-US" dirty="0" smtClean="0"/>
              <a:t> and prevents </a:t>
            </a:r>
            <a:r>
              <a:rPr lang="en-US" dirty="0" smtClean="0">
                <a:solidFill>
                  <a:srgbClr val="660066"/>
                </a:solidFill>
              </a:rPr>
              <a:t>Eve</a:t>
            </a:r>
            <a:r>
              <a:rPr lang="en-US" dirty="0" smtClean="0"/>
              <a:t> to eavesdrop.</a:t>
            </a:r>
            <a:endParaRPr lang="en-US" dirty="0"/>
          </a:p>
        </p:txBody>
      </p:sp>
      <p:pic>
        <p:nvPicPr>
          <p:cNvPr id="12" name="Picture 11" descr="AliceBobEveScheme.jpg"/>
          <p:cNvPicPr>
            <a:picLocks noChangeAspect="1"/>
          </p:cNvPicPr>
          <p:nvPr/>
        </p:nvPicPr>
        <p:blipFill>
          <a:blip r:embed="rId3"/>
          <a:stretch>
            <a:fillRect/>
          </a:stretch>
        </p:blipFill>
        <p:spPr>
          <a:xfrm>
            <a:off x="346375" y="1826123"/>
            <a:ext cx="4850253" cy="1775192"/>
          </a:xfrm>
          <a:prstGeom prst="rect">
            <a:avLst/>
          </a:prstGeom>
          <a:ln>
            <a:solidFill>
              <a:srgbClr val="0000FF"/>
            </a:solidFill>
          </a:ln>
        </p:spPr>
      </p:pic>
      <p:sp>
        <p:nvSpPr>
          <p:cNvPr id="13" name="TextBox 12"/>
          <p:cNvSpPr txBox="1"/>
          <p:nvPr/>
        </p:nvSpPr>
        <p:spPr>
          <a:xfrm>
            <a:off x="346376" y="1142112"/>
            <a:ext cx="5376536" cy="738664"/>
          </a:xfrm>
          <a:prstGeom prst="rect">
            <a:avLst/>
          </a:prstGeom>
          <a:noFill/>
        </p:spPr>
        <p:txBody>
          <a:bodyPr wrap="none" rtlCol="0">
            <a:spAutoFit/>
          </a:bodyPr>
          <a:lstStyle/>
          <a:p>
            <a:r>
              <a:rPr lang="en-US" sz="1400" b="1" dirty="0" smtClean="0">
                <a:solidFill>
                  <a:srgbClr val="000090"/>
                </a:solidFill>
              </a:rPr>
              <a:t>First idea by Stephen </a:t>
            </a:r>
            <a:r>
              <a:rPr lang="en-US" sz="1400" b="1" dirty="0" err="1" smtClean="0">
                <a:solidFill>
                  <a:srgbClr val="000090"/>
                </a:solidFill>
              </a:rPr>
              <a:t>Wiesner</a:t>
            </a:r>
            <a:r>
              <a:rPr lang="en-US" sz="1400" b="1" dirty="0" smtClean="0">
                <a:solidFill>
                  <a:srgbClr val="000090"/>
                </a:solidFill>
              </a:rPr>
              <a:t> (1970s)</a:t>
            </a:r>
          </a:p>
          <a:p>
            <a:r>
              <a:rPr lang="en-US" sz="1400" b="1" dirty="0" smtClean="0">
                <a:solidFill>
                  <a:srgbClr val="000090"/>
                </a:solidFill>
              </a:rPr>
              <a:t>Worked out by Bennet (IBM) and Brassard (1980s)   </a:t>
            </a:r>
            <a:r>
              <a:rPr lang="en-US" sz="1400" b="1" dirty="0" smtClean="0">
                <a:solidFill>
                  <a:srgbClr val="000090"/>
                </a:solidFill>
                <a:sym typeface="Wingdings"/>
              </a:rPr>
              <a:t> </a:t>
            </a:r>
            <a:r>
              <a:rPr lang="en-US" sz="1400" b="1" dirty="0">
                <a:solidFill>
                  <a:srgbClr val="000090"/>
                </a:solidFill>
              </a:rPr>
              <a:t>BB84 protocol  </a:t>
            </a:r>
          </a:p>
          <a:p>
            <a:endParaRPr lang="en-US" sz="1400" b="1" dirty="0">
              <a:solidFill>
                <a:srgbClr val="000090"/>
              </a:solidFill>
            </a:endParaRPr>
          </a:p>
        </p:txBody>
      </p:sp>
      <p:sp>
        <p:nvSpPr>
          <p:cNvPr id="14" name="TextBox 13"/>
          <p:cNvSpPr txBox="1"/>
          <p:nvPr/>
        </p:nvSpPr>
        <p:spPr>
          <a:xfrm>
            <a:off x="338508" y="6110713"/>
            <a:ext cx="4707635" cy="584776"/>
          </a:xfrm>
          <a:prstGeom prst="rect">
            <a:avLst/>
          </a:prstGeom>
          <a:noFill/>
          <a:ln>
            <a:solidFill>
              <a:srgbClr val="0000FF"/>
            </a:solidFill>
          </a:ln>
        </p:spPr>
        <p:txBody>
          <a:bodyPr wrap="square" rtlCol="0">
            <a:spAutoFit/>
          </a:bodyPr>
          <a:lstStyle/>
          <a:p>
            <a:r>
              <a:rPr lang="en-US" sz="1600" b="1" dirty="0" err="1" smtClean="0">
                <a:solidFill>
                  <a:srgbClr val="660066"/>
                </a:solidFill>
              </a:rPr>
              <a:t>Physicsworld.com</a:t>
            </a:r>
            <a:r>
              <a:rPr lang="en-US" sz="1600" b="1" dirty="0" smtClean="0">
                <a:solidFill>
                  <a:srgbClr val="660066"/>
                </a:solidFill>
              </a:rPr>
              <a:t> Sept 2, 2013</a:t>
            </a:r>
          </a:p>
          <a:p>
            <a:r>
              <a:rPr lang="en-US" sz="1600" b="1" dirty="0" smtClean="0">
                <a:solidFill>
                  <a:srgbClr val="660066"/>
                </a:solidFill>
              </a:rPr>
              <a:t>“Quantum cryptography coming to mobile phones”</a:t>
            </a:r>
            <a:endParaRPr lang="en-US" sz="1600" b="1" dirty="0">
              <a:solidFill>
                <a:srgbClr val="660066"/>
              </a:solidFill>
            </a:endParaRPr>
          </a:p>
        </p:txBody>
      </p:sp>
      <p:pic>
        <p:nvPicPr>
          <p:cNvPr id="15" name="Picture 14" descr="mobile-qkd.jpg"/>
          <p:cNvPicPr>
            <a:picLocks noChangeAspect="1"/>
          </p:cNvPicPr>
          <p:nvPr/>
        </p:nvPicPr>
        <p:blipFill>
          <a:blip r:embed="rId4"/>
          <a:stretch>
            <a:fillRect/>
          </a:stretch>
        </p:blipFill>
        <p:spPr>
          <a:xfrm>
            <a:off x="5188660" y="3928121"/>
            <a:ext cx="3471609" cy="2767368"/>
          </a:xfrm>
          <a:prstGeom prst="rect">
            <a:avLst/>
          </a:prstGeom>
          <a:ln>
            <a:solidFill>
              <a:srgbClr val="0000FF"/>
            </a:solidFill>
          </a:ln>
        </p:spPr>
      </p:pic>
      <p:pic>
        <p:nvPicPr>
          <p:cNvPr id="16" name="Picture 15" descr="AliceBobEveString.png"/>
          <p:cNvPicPr>
            <a:picLocks noChangeAspect="1"/>
          </p:cNvPicPr>
          <p:nvPr/>
        </p:nvPicPr>
        <p:blipFill>
          <a:blip r:embed="rId5"/>
          <a:stretch>
            <a:fillRect/>
          </a:stretch>
        </p:blipFill>
        <p:spPr>
          <a:xfrm>
            <a:off x="5405058" y="1498071"/>
            <a:ext cx="3444035" cy="1894220"/>
          </a:xfrm>
          <a:prstGeom prst="rect">
            <a:avLst/>
          </a:prstGeom>
        </p:spPr>
      </p:pic>
    </p:spTree>
    <p:extLst>
      <p:ext uri="{BB962C8B-B14F-4D97-AF65-F5344CB8AC3E}">
        <p14:creationId xmlns:p14="http://schemas.microsoft.com/office/powerpoint/2010/main" val="653407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172" y="1330702"/>
            <a:ext cx="2895324" cy="2942479"/>
          </a:xfrm>
          <a:prstGeom prst="rect">
            <a:avLst/>
          </a:prstGeom>
          <a:solidFill>
            <a:schemeClr val="bg1"/>
          </a:solidFill>
          <a:ln w="19050">
            <a:solidFill>
              <a:srgbClr val="0000FF"/>
            </a:solidFill>
          </a:ln>
        </p:spPr>
      </p:pic>
      <p:sp>
        <p:nvSpPr>
          <p:cNvPr id="2" name="Title 1"/>
          <p:cNvSpPr>
            <a:spLocks noGrp="1"/>
          </p:cNvSpPr>
          <p:nvPr>
            <p:ph type="title"/>
          </p:nvPr>
        </p:nvSpPr>
        <p:spPr/>
        <p:txBody>
          <a:bodyPr/>
          <a:lstStyle/>
          <a:p>
            <a:r>
              <a:rPr lang="en-US" dirty="0" smtClean="0"/>
              <a:t>Application 2: Quantum Computer</a:t>
            </a:r>
            <a:endParaRPr lang="en-US" dirty="0"/>
          </a:p>
        </p:txBody>
      </p:sp>
      <p:sp>
        <p:nvSpPr>
          <p:cNvPr id="5" name="TextBox 4"/>
          <p:cNvSpPr txBox="1"/>
          <p:nvPr/>
        </p:nvSpPr>
        <p:spPr>
          <a:xfrm>
            <a:off x="315383" y="615110"/>
            <a:ext cx="8488434" cy="646331"/>
          </a:xfrm>
          <a:prstGeom prst="rect">
            <a:avLst/>
          </a:prstGeom>
          <a:noFill/>
          <a:ln>
            <a:solidFill>
              <a:srgbClr val="0000FF"/>
            </a:solidFill>
          </a:ln>
        </p:spPr>
        <p:txBody>
          <a:bodyPr wrap="none" rtlCol="0">
            <a:spAutoFit/>
          </a:bodyPr>
          <a:lstStyle/>
          <a:p>
            <a:r>
              <a:rPr lang="en-US" u="sng" dirty="0" smtClean="0">
                <a:solidFill>
                  <a:srgbClr val="0000FF"/>
                </a:solidFill>
              </a:rPr>
              <a:t>Idea: </a:t>
            </a:r>
            <a:r>
              <a:rPr lang="en-US" dirty="0" smtClean="0">
                <a:solidFill>
                  <a:srgbClr val="0000FF"/>
                </a:solidFill>
              </a:rPr>
              <a:t>Yuri </a:t>
            </a:r>
            <a:r>
              <a:rPr lang="en-US" dirty="0" err="1" smtClean="0">
                <a:solidFill>
                  <a:srgbClr val="0000FF"/>
                </a:solidFill>
              </a:rPr>
              <a:t>Manin</a:t>
            </a:r>
            <a:r>
              <a:rPr lang="en-US" dirty="0" smtClean="0">
                <a:solidFill>
                  <a:srgbClr val="0000FF"/>
                </a:solidFill>
              </a:rPr>
              <a:t> and Richard Feynman:</a:t>
            </a:r>
          </a:p>
          <a:p>
            <a:r>
              <a:rPr lang="en-US" dirty="0" smtClean="0">
                <a:solidFill>
                  <a:srgbClr val="0000FF"/>
                </a:solidFill>
              </a:rPr>
              <a:t>Use superposition and entanglement of quantum states to make a super-fast computer. </a:t>
            </a:r>
            <a:endParaRPr lang="en-US" dirty="0">
              <a:solidFill>
                <a:srgbClr val="0000FF"/>
              </a:solidFill>
            </a:endParaRPr>
          </a:p>
        </p:txBody>
      </p:sp>
      <p:sp>
        <p:nvSpPr>
          <p:cNvPr id="6" name="TextBox 5"/>
          <p:cNvSpPr txBox="1"/>
          <p:nvPr/>
        </p:nvSpPr>
        <p:spPr>
          <a:xfrm>
            <a:off x="366527" y="1358032"/>
            <a:ext cx="5505418" cy="1200329"/>
          </a:xfrm>
          <a:prstGeom prst="rect">
            <a:avLst/>
          </a:prstGeom>
          <a:noFill/>
        </p:spPr>
        <p:txBody>
          <a:bodyPr wrap="none" rtlCol="0">
            <a:spAutoFit/>
          </a:bodyPr>
          <a:lstStyle/>
          <a:p>
            <a:r>
              <a:rPr lang="en-US" dirty="0" smtClean="0"/>
              <a:t>Normal computer    : </a:t>
            </a:r>
            <a:r>
              <a:rPr lang="en-US" dirty="0" smtClean="0">
                <a:solidFill>
                  <a:srgbClr val="0000FF"/>
                </a:solidFill>
              </a:rPr>
              <a:t>bits</a:t>
            </a:r>
            <a:r>
              <a:rPr lang="en-US" dirty="0" smtClean="0"/>
              <a:t> are either 0 or 1</a:t>
            </a:r>
          </a:p>
          <a:p>
            <a:r>
              <a:rPr lang="en-US" dirty="0" smtClean="0"/>
              <a:t>Quantum computer: </a:t>
            </a:r>
            <a:r>
              <a:rPr lang="en-US" dirty="0" smtClean="0">
                <a:solidFill>
                  <a:srgbClr val="0000FF"/>
                </a:solidFill>
              </a:rPr>
              <a:t>qubits</a:t>
            </a:r>
            <a:r>
              <a:rPr lang="en-US" dirty="0" smtClean="0"/>
              <a:t> are coherent super-positions </a:t>
            </a:r>
          </a:p>
          <a:p>
            <a:r>
              <a:rPr lang="en-US" dirty="0"/>
              <a:t>	</a:t>
            </a:r>
            <a:r>
              <a:rPr lang="en-US" dirty="0" smtClean="0"/>
              <a:t>			  of states 0 and 1 at the same time.</a:t>
            </a:r>
          </a:p>
          <a:p>
            <a:r>
              <a:rPr lang="en-US" dirty="0" smtClean="0">
                <a:solidFill>
                  <a:srgbClr val="9A009F"/>
                </a:solidFill>
              </a:rPr>
              <a:t>                                    (</a:t>
            </a:r>
            <a:r>
              <a:rPr lang="en-US" dirty="0" err="1" smtClean="0">
                <a:solidFill>
                  <a:srgbClr val="9A009F"/>
                </a:solidFill>
              </a:rPr>
              <a:t>Eg</a:t>
            </a:r>
            <a:r>
              <a:rPr lang="en-US" dirty="0" smtClean="0">
                <a:solidFill>
                  <a:srgbClr val="9A009F"/>
                </a:solidFill>
              </a:rPr>
              <a:t>. Electron spin up and spin down)</a:t>
            </a:r>
            <a:endParaRPr lang="en-US" dirty="0">
              <a:solidFill>
                <a:srgbClr val="9A009F"/>
              </a:solidFill>
            </a:endParaRPr>
          </a:p>
        </p:txBody>
      </p:sp>
      <p:sp>
        <p:nvSpPr>
          <p:cNvPr id="7" name="TextBox 6"/>
          <p:cNvSpPr txBox="1"/>
          <p:nvPr/>
        </p:nvSpPr>
        <p:spPr>
          <a:xfrm>
            <a:off x="366527" y="2842918"/>
            <a:ext cx="4896217" cy="923330"/>
          </a:xfrm>
          <a:prstGeom prst="rect">
            <a:avLst/>
          </a:prstGeom>
          <a:noFill/>
          <a:ln>
            <a:solidFill>
              <a:srgbClr val="0000FF"/>
            </a:solidFill>
          </a:ln>
        </p:spPr>
        <p:txBody>
          <a:bodyPr wrap="none" rtlCol="0">
            <a:spAutoFit/>
          </a:bodyPr>
          <a:lstStyle/>
          <a:p>
            <a:r>
              <a:rPr lang="en-US" dirty="0" smtClean="0">
                <a:solidFill>
                  <a:srgbClr val="660066"/>
                </a:solidFill>
              </a:rPr>
              <a:t>Compute with quantum logic.</a:t>
            </a:r>
          </a:p>
          <a:p>
            <a:r>
              <a:rPr lang="en-US" dirty="0" smtClean="0">
                <a:solidFill>
                  <a:srgbClr val="660066"/>
                </a:solidFill>
              </a:rPr>
              <a:t>With </a:t>
            </a:r>
            <a:r>
              <a:rPr lang="en-US" dirty="0" smtClean="0">
                <a:solidFill>
                  <a:srgbClr val="0000FF"/>
                </a:solidFill>
              </a:rPr>
              <a:t>2</a:t>
            </a:r>
            <a:r>
              <a:rPr lang="en-US" dirty="0" smtClean="0">
                <a:solidFill>
                  <a:srgbClr val="660066"/>
                </a:solidFill>
              </a:rPr>
              <a:t> bits it can do </a:t>
            </a:r>
            <a:r>
              <a:rPr lang="en-US" dirty="0" smtClean="0">
                <a:solidFill>
                  <a:srgbClr val="0000FF"/>
                </a:solidFill>
              </a:rPr>
              <a:t>4</a:t>
            </a:r>
            <a:r>
              <a:rPr lang="en-US" dirty="0" smtClean="0">
                <a:solidFill>
                  <a:srgbClr val="660066"/>
                </a:solidFill>
              </a:rPr>
              <a:t> calculations simultaneously.</a:t>
            </a:r>
          </a:p>
          <a:p>
            <a:r>
              <a:rPr lang="en-US" dirty="0" smtClean="0">
                <a:solidFill>
                  <a:srgbClr val="660066"/>
                </a:solidFill>
              </a:rPr>
              <a:t>With </a:t>
            </a:r>
            <a:r>
              <a:rPr lang="en-US" dirty="0" smtClean="0">
                <a:solidFill>
                  <a:srgbClr val="0000FF"/>
                </a:solidFill>
              </a:rPr>
              <a:t>3</a:t>
            </a:r>
            <a:r>
              <a:rPr lang="en-US" dirty="0" smtClean="0">
                <a:solidFill>
                  <a:srgbClr val="660066"/>
                </a:solidFill>
              </a:rPr>
              <a:t> bits </a:t>
            </a:r>
            <a:r>
              <a:rPr lang="en-US" dirty="0" smtClean="0">
                <a:solidFill>
                  <a:srgbClr val="0000FF"/>
                </a:solidFill>
              </a:rPr>
              <a:t>8</a:t>
            </a:r>
            <a:r>
              <a:rPr lang="en-US" dirty="0" smtClean="0">
                <a:solidFill>
                  <a:srgbClr val="660066"/>
                </a:solidFill>
              </a:rPr>
              <a:t> calculations, with </a:t>
            </a:r>
            <a:r>
              <a:rPr lang="en-US" dirty="0" err="1" smtClean="0">
                <a:solidFill>
                  <a:srgbClr val="0000FF"/>
                </a:solidFill>
              </a:rPr>
              <a:t>n</a:t>
            </a:r>
            <a:r>
              <a:rPr lang="en-US" dirty="0" smtClean="0">
                <a:solidFill>
                  <a:srgbClr val="660066"/>
                </a:solidFill>
              </a:rPr>
              <a:t> bits </a:t>
            </a:r>
            <a:r>
              <a:rPr lang="en-US" dirty="0" smtClean="0">
                <a:solidFill>
                  <a:srgbClr val="0000FF"/>
                </a:solidFill>
              </a:rPr>
              <a:t>2</a:t>
            </a:r>
            <a:r>
              <a:rPr lang="en-US" baseline="30000" dirty="0" smtClean="0">
                <a:solidFill>
                  <a:srgbClr val="0000FF"/>
                </a:solidFill>
              </a:rPr>
              <a:t>n</a:t>
            </a:r>
            <a:r>
              <a:rPr lang="en-US" dirty="0" smtClean="0">
                <a:solidFill>
                  <a:srgbClr val="660066"/>
                </a:solidFill>
              </a:rPr>
              <a:t> ! </a:t>
            </a:r>
          </a:p>
        </p:txBody>
      </p:sp>
      <p:sp>
        <p:nvSpPr>
          <p:cNvPr id="9" name="TextBox 8"/>
          <p:cNvSpPr txBox="1"/>
          <p:nvPr/>
        </p:nvSpPr>
        <p:spPr>
          <a:xfrm>
            <a:off x="5249492" y="5838265"/>
            <a:ext cx="4350454" cy="369332"/>
          </a:xfrm>
          <a:prstGeom prst="rect">
            <a:avLst/>
          </a:prstGeom>
          <a:noFill/>
        </p:spPr>
        <p:txBody>
          <a:bodyPr wrap="square" rtlCol="0">
            <a:spAutoFit/>
          </a:bodyPr>
          <a:lstStyle/>
          <a:p>
            <a:r>
              <a:rPr lang="en-US" sz="800" dirty="0" smtClean="0"/>
              <a:t> </a:t>
            </a:r>
            <a:r>
              <a:rPr lang="en-US" dirty="0" smtClean="0">
                <a:solidFill>
                  <a:srgbClr val="9A009F"/>
                </a:solidFill>
              </a:rPr>
              <a:t>Difficulty: prevent “</a:t>
            </a:r>
            <a:r>
              <a:rPr lang="en-US" dirty="0" err="1" smtClean="0">
                <a:solidFill>
                  <a:srgbClr val="9A009F"/>
                </a:solidFill>
              </a:rPr>
              <a:t>decoherence</a:t>
            </a:r>
            <a:r>
              <a:rPr lang="en-US" dirty="0" smtClean="0">
                <a:solidFill>
                  <a:srgbClr val="9A009F"/>
                </a:solidFill>
              </a:rPr>
              <a:t>”.</a:t>
            </a:r>
          </a:p>
        </p:txBody>
      </p:sp>
      <p:sp>
        <p:nvSpPr>
          <p:cNvPr id="4" name="TextBox 3"/>
          <p:cNvSpPr txBox="1"/>
          <p:nvPr/>
        </p:nvSpPr>
        <p:spPr>
          <a:xfrm>
            <a:off x="5249492" y="4809210"/>
            <a:ext cx="3735482" cy="923330"/>
          </a:xfrm>
          <a:prstGeom prst="rect">
            <a:avLst/>
          </a:prstGeom>
          <a:noFill/>
        </p:spPr>
        <p:txBody>
          <a:bodyPr wrap="square" rtlCol="0">
            <a:spAutoFit/>
          </a:bodyPr>
          <a:lstStyle/>
          <a:p>
            <a:r>
              <a:rPr lang="en-US" dirty="0" smtClean="0">
                <a:solidFill>
                  <a:srgbClr val="0000FF"/>
                </a:solidFill>
              </a:rPr>
              <a:t>Qubit Technologies: </a:t>
            </a:r>
          </a:p>
          <a:p>
            <a:r>
              <a:rPr lang="en-US" dirty="0" smtClean="0"/>
              <a:t>Electron spin, Photon polarization, Nuclear spin, quantum dots, </a:t>
            </a:r>
            <a:r>
              <a:rPr lang="mr-IN" dirty="0" smtClean="0"/>
              <a:t>…</a:t>
            </a:r>
            <a:endParaRPr lang="en-US" dirty="0" smtClean="0"/>
          </a:p>
        </p:txBody>
      </p:sp>
      <p:pic>
        <p:nvPicPr>
          <p:cNvPr id="12" name="Picture 11" descr="QuantumComputingImage.jpg"/>
          <p:cNvPicPr>
            <a:picLocks noChangeAspect="1"/>
          </p:cNvPicPr>
          <p:nvPr/>
        </p:nvPicPr>
        <p:blipFill>
          <a:blip r:embed="rId4"/>
          <a:stretch>
            <a:fillRect/>
          </a:stretch>
        </p:blipFill>
        <p:spPr>
          <a:xfrm>
            <a:off x="366527" y="3955523"/>
            <a:ext cx="4483565" cy="2731186"/>
          </a:xfrm>
          <a:prstGeom prst="rect">
            <a:avLst/>
          </a:prstGeom>
          <a:ln>
            <a:solidFill>
              <a:srgbClr val="0000FF"/>
            </a:solidFill>
          </a:ln>
        </p:spPr>
      </p:pic>
    </p:spTree>
    <p:extLst>
      <p:ext uri="{BB962C8B-B14F-4D97-AF65-F5344CB8AC3E}">
        <p14:creationId xmlns:p14="http://schemas.microsoft.com/office/powerpoint/2010/main" val="206080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2: Quantum Computer</a:t>
            </a:r>
            <a:endParaRPr lang="en-US" dirty="0"/>
          </a:p>
        </p:txBody>
      </p:sp>
      <p:pic>
        <p:nvPicPr>
          <p:cNvPr id="8" name="Picture 7" descr="DWave_128chip.jpg"/>
          <p:cNvPicPr>
            <a:picLocks noChangeAspect="1"/>
          </p:cNvPicPr>
          <p:nvPr/>
        </p:nvPicPr>
        <p:blipFill>
          <a:blip r:embed="rId3"/>
          <a:stretch>
            <a:fillRect/>
          </a:stretch>
        </p:blipFill>
        <p:spPr>
          <a:xfrm>
            <a:off x="5190207" y="884537"/>
            <a:ext cx="3640717" cy="2512228"/>
          </a:xfrm>
          <a:prstGeom prst="rect">
            <a:avLst/>
          </a:prstGeom>
          <a:ln>
            <a:solidFill>
              <a:srgbClr val="0000FF"/>
            </a:solidFill>
          </a:ln>
        </p:spPr>
      </p:pic>
      <p:sp>
        <p:nvSpPr>
          <p:cNvPr id="9" name="TextBox 8"/>
          <p:cNvSpPr txBox="1"/>
          <p:nvPr/>
        </p:nvSpPr>
        <p:spPr>
          <a:xfrm>
            <a:off x="186157" y="878069"/>
            <a:ext cx="4923368" cy="2031325"/>
          </a:xfrm>
          <a:prstGeom prst="rect">
            <a:avLst/>
          </a:prstGeom>
          <a:noFill/>
          <a:ln w="19050">
            <a:solidFill>
              <a:srgbClr val="0000FF"/>
            </a:solidFill>
          </a:ln>
        </p:spPr>
        <p:txBody>
          <a:bodyPr wrap="square" rtlCol="0">
            <a:spAutoFit/>
          </a:bodyPr>
          <a:lstStyle/>
          <a:p>
            <a:r>
              <a:rPr lang="en-US" b="1" i="1" u="sng" dirty="0" smtClean="0">
                <a:solidFill>
                  <a:srgbClr val="0000FF"/>
                </a:solidFill>
              </a:rPr>
              <a:t>“Hardware” technological difficulty:</a:t>
            </a:r>
          </a:p>
          <a:p>
            <a:r>
              <a:rPr lang="en-US" dirty="0" smtClean="0">
                <a:solidFill>
                  <a:srgbClr val="000090"/>
                </a:solidFill>
              </a:rPr>
              <a:t>• Prevent “</a:t>
            </a:r>
            <a:r>
              <a:rPr lang="en-US" dirty="0" err="1" smtClean="0">
                <a:solidFill>
                  <a:srgbClr val="000090"/>
                </a:solidFill>
              </a:rPr>
              <a:t>decoherence</a:t>
            </a:r>
            <a:r>
              <a:rPr lang="en-US" dirty="0" smtClean="0">
                <a:solidFill>
                  <a:srgbClr val="000090"/>
                </a:solidFill>
              </a:rPr>
              <a:t>”</a:t>
            </a:r>
          </a:p>
          <a:p>
            <a:r>
              <a:rPr lang="en-US" dirty="0" smtClean="0">
                <a:solidFill>
                  <a:srgbClr val="000090"/>
                </a:solidFill>
              </a:rPr>
              <a:t>• 2011</a:t>
            </a:r>
            <a:r>
              <a:rPr lang="en-US" dirty="0">
                <a:solidFill>
                  <a:srgbClr val="000090"/>
                </a:solidFill>
              </a:rPr>
              <a:t>: “D-wave systems” claim quantum </a:t>
            </a:r>
            <a:endParaRPr lang="en-US" dirty="0" smtClean="0">
              <a:solidFill>
                <a:srgbClr val="000090"/>
              </a:solidFill>
            </a:endParaRPr>
          </a:p>
          <a:p>
            <a:r>
              <a:rPr lang="en-US" dirty="0">
                <a:solidFill>
                  <a:srgbClr val="000090"/>
                </a:solidFill>
              </a:rPr>
              <a:t> </a:t>
            </a:r>
            <a:r>
              <a:rPr lang="en-US" dirty="0" smtClean="0">
                <a:solidFill>
                  <a:srgbClr val="000090"/>
                </a:solidFill>
              </a:rPr>
              <a:t>             computer of </a:t>
            </a:r>
            <a:r>
              <a:rPr lang="en-US" dirty="0">
                <a:solidFill>
                  <a:srgbClr val="000090"/>
                </a:solidFill>
              </a:rPr>
              <a:t>128 </a:t>
            </a:r>
            <a:r>
              <a:rPr lang="en-US" dirty="0" smtClean="0">
                <a:solidFill>
                  <a:srgbClr val="000090"/>
                </a:solidFill>
              </a:rPr>
              <a:t>qubits</a:t>
            </a:r>
            <a:r>
              <a:rPr lang="en-US" dirty="0">
                <a:solidFill>
                  <a:srgbClr val="000090"/>
                </a:solidFill>
              </a:rPr>
              <a:t>. </a:t>
            </a:r>
            <a:endParaRPr lang="en-US" dirty="0" smtClean="0">
              <a:solidFill>
                <a:srgbClr val="000090"/>
              </a:solidFill>
            </a:endParaRPr>
          </a:p>
          <a:p>
            <a:r>
              <a:rPr lang="en-US" dirty="0">
                <a:solidFill>
                  <a:srgbClr val="000090"/>
                </a:solidFill>
              </a:rPr>
              <a:t> </a:t>
            </a:r>
            <a:r>
              <a:rPr lang="en-US" dirty="0" smtClean="0">
                <a:solidFill>
                  <a:srgbClr val="000090"/>
                </a:solidFill>
              </a:rPr>
              <a:t>             (Not generally accepted </a:t>
            </a:r>
            <a:r>
              <a:rPr lang="en-US" dirty="0">
                <a:solidFill>
                  <a:srgbClr val="000090"/>
                </a:solidFill>
              </a:rPr>
              <a:t>that is a real QC</a:t>
            </a:r>
            <a:r>
              <a:rPr lang="en-US" dirty="0" smtClean="0">
                <a:solidFill>
                  <a:srgbClr val="000090"/>
                </a:solidFill>
              </a:rPr>
              <a:t>.) </a:t>
            </a:r>
            <a:endParaRPr lang="en-US" dirty="0">
              <a:solidFill>
                <a:srgbClr val="000090"/>
              </a:solidFill>
            </a:endParaRPr>
          </a:p>
          <a:p>
            <a:r>
              <a:rPr lang="en-US" dirty="0" smtClean="0">
                <a:solidFill>
                  <a:srgbClr val="000090"/>
                </a:solidFill>
              </a:rPr>
              <a:t>• 2017</a:t>
            </a:r>
            <a:r>
              <a:rPr lang="en-US" dirty="0">
                <a:solidFill>
                  <a:srgbClr val="000090"/>
                </a:solidFill>
              </a:rPr>
              <a:t>: IBM announces most </a:t>
            </a:r>
            <a:r>
              <a:rPr lang="en-US" dirty="0" smtClean="0">
                <a:solidFill>
                  <a:srgbClr val="000090"/>
                </a:solidFill>
              </a:rPr>
              <a:t>powerful </a:t>
            </a:r>
            <a:r>
              <a:rPr lang="en-US" dirty="0">
                <a:solidFill>
                  <a:srgbClr val="000090"/>
                </a:solidFill>
              </a:rPr>
              <a:t>quantum   </a:t>
            </a:r>
          </a:p>
          <a:p>
            <a:r>
              <a:rPr lang="en-US" dirty="0">
                <a:solidFill>
                  <a:srgbClr val="000090"/>
                </a:solidFill>
              </a:rPr>
              <a:t>           </a:t>
            </a:r>
            <a:r>
              <a:rPr lang="en-US" dirty="0" smtClean="0">
                <a:solidFill>
                  <a:srgbClr val="000090"/>
                </a:solidFill>
              </a:rPr>
              <a:t>   computer </a:t>
            </a:r>
            <a:r>
              <a:rPr lang="en-US" dirty="0">
                <a:solidFill>
                  <a:srgbClr val="000090"/>
                </a:solidFill>
              </a:rPr>
              <a:t>17 </a:t>
            </a:r>
            <a:r>
              <a:rPr lang="en-US" dirty="0" smtClean="0">
                <a:solidFill>
                  <a:srgbClr val="000090"/>
                </a:solidFill>
              </a:rPr>
              <a:t>qubits.</a:t>
            </a:r>
            <a:endParaRPr lang="en-US" dirty="0">
              <a:solidFill>
                <a:srgbClr val="000090"/>
              </a:solidFill>
            </a:endParaRPr>
          </a:p>
        </p:txBody>
      </p:sp>
      <p:pic>
        <p:nvPicPr>
          <p:cNvPr id="11" name="Picture 10" descr="QuantumComputingImage.jpg"/>
          <p:cNvPicPr>
            <a:picLocks noChangeAspect="1"/>
          </p:cNvPicPr>
          <p:nvPr/>
        </p:nvPicPr>
        <p:blipFill>
          <a:blip r:embed="rId4"/>
          <a:stretch>
            <a:fillRect/>
          </a:stretch>
        </p:blipFill>
        <p:spPr>
          <a:xfrm>
            <a:off x="366527" y="3955523"/>
            <a:ext cx="4483565" cy="2731186"/>
          </a:xfrm>
          <a:prstGeom prst="rect">
            <a:avLst/>
          </a:prstGeom>
          <a:ln>
            <a:solidFill>
              <a:srgbClr val="0000FF"/>
            </a:solidFill>
          </a:ln>
        </p:spPr>
      </p:pic>
      <p:sp>
        <p:nvSpPr>
          <p:cNvPr id="3" name="TextBox 2"/>
          <p:cNvSpPr txBox="1"/>
          <p:nvPr/>
        </p:nvSpPr>
        <p:spPr>
          <a:xfrm>
            <a:off x="4978175" y="3945927"/>
            <a:ext cx="4090607" cy="2723823"/>
          </a:xfrm>
          <a:prstGeom prst="rect">
            <a:avLst/>
          </a:prstGeom>
          <a:noFill/>
          <a:ln w="19050">
            <a:solidFill>
              <a:srgbClr val="0000FF"/>
            </a:solidFill>
          </a:ln>
        </p:spPr>
        <p:txBody>
          <a:bodyPr wrap="none" rtlCol="0">
            <a:spAutoFit/>
          </a:bodyPr>
          <a:lstStyle/>
          <a:p>
            <a:r>
              <a:rPr lang="en-US" b="1" i="1" u="sng" dirty="0" smtClean="0">
                <a:solidFill>
                  <a:srgbClr val="0000FF"/>
                </a:solidFill>
              </a:rPr>
              <a:t>Software technological difficulty:</a:t>
            </a:r>
          </a:p>
          <a:p>
            <a:r>
              <a:rPr lang="en-US" sz="1700" dirty="0" smtClean="0">
                <a:solidFill>
                  <a:srgbClr val="000090"/>
                </a:solidFill>
              </a:rPr>
              <a:t>• Prepare system in known state</a:t>
            </a:r>
          </a:p>
          <a:p>
            <a:r>
              <a:rPr lang="en-US" sz="1700" dirty="0" smtClean="0">
                <a:solidFill>
                  <a:srgbClr val="000090"/>
                </a:solidFill>
              </a:rPr>
              <a:t>• Let it evolve according to the algorithm </a:t>
            </a:r>
          </a:p>
          <a:p>
            <a:r>
              <a:rPr lang="en-US" sz="1700" dirty="0">
                <a:solidFill>
                  <a:srgbClr val="000090"/>
                </a:solidFill>
              </a:rPr>
              <a:t> </a:t>
            </a:r>
            <a:r>
              <a:rPr lang="en-US" sz="1700" dirty="0" smtClean="0">
                <a:solidFill>
                  <a:srgbClr val="000090"/>
                </a:solidFill>
              </a:rPr>
              <a:t>  into large simultaneous state.</a:t>
            </a:r>
          </a:p>
          <a:p>
            <a:r>
              <a:rPr lang="en-US" sz="1700" dirty="0" smtClean="0">
                <a:solidFill>
                  <a:srgbClr val="000090"/>
                </a:solidFill>
              </a:rPr>
              <a:t>• Correct solution results from constructive</a:t>
            </a:r>
          </a:p>
          <a:p>
            <a:r>
              <a:rPr lang="en-US" sz="1700" dirty="0">
                <a:solidFill>
                  <a:srgbClr val="000090"/>
                </a:solidFill>
              </a:rPr>
              <a:t> </a:t>
            </a:r>
            <a:r>
              <a:rPr lang="en-US" sz="1700" dirty="0" smtClean="0">
                <a:solidFill>
                  <a:srgbClr val="000090"/>
                </a:solidFill>
              </a:rPr>
              <a:t>  interference of states (</a:t>
            </a:r>
            <a:r>
              <a:rPr lang="en-US" sz="1700" dirty="0" smtClean="0">
                <a:solidFill>
                  <a:srgbClr val="000090"/>
                </a:solidFill>
                <a:sym typeface="Wingdings"/>
              </a:rPr>
              <a:t></a:t>
            </a:r>
            <a:r>
              <a:rPr lang="en-US" sz="1700" dirty="0">
                <a:solidFill>
                  <a:srgbClr val="000090"/>
                </a:solidFill>
                <a:sym typeface="Wingdings"/>
              </a:rPr>
              <a:t> </a:t>
            </a:r>
            <a:r>
              <a:rPr lang="en-US" sz="1700" dirty="0" smtClean="0">
                <a:solidFill>
                  <a:srgbClr val="000090"/>
                </a:solidFill>
                <a:sym typeface="Wingdings"/>
              </a:rPr>
              <a:t>think double slit)</a:t>
            </a:r>
            <a:endParaRPr lang="en-US" sz="1700" dirty="0" smtClean="0">
              <a:solidFill>
                <a:srgbClr val="000090"/>
              </a:solidFill>
            </a:endParaRPr>
          </a:p>
          <a:p>
            <a:r>
              <a:rPr lang="en-US" sz="1700" dirty="0">
                <a:solidFill>
                  <a:srgbClr val="000090"/>
                </a:solidFill>
              </a:rPr>
              <a:t>• Only few </a:t>
            </a:r>
            <a:r>
              <a:rPr lang="en-US" sz="1700" dirty="0" smtClean="0">
                <a:solidFill>
                  <a:srgbClr val="000090"/>
                </a:solidFill>
              </a:rPr>
              <a:t>algorithms exist: </a:t>
            </a:r>
          </a:p>
          <a:p>
            <a:r>
              <a:rPr lang="en-US" sz="1700" dirty="0"/>
              <a:t>	</a:t>
            </a:r>
            <a:r>
              <a:rPr lang="mr-IN" sz="1700" dirty="0" smtClean="0">
                <a:solidFill>
                  <a:srgbClr val="7030A0"/>
                </a:solidFill>
              </a:rPr>
              <a:t>–</a:t>
            </a:r>
            <a:r>
              <a:rPr lang="en-US" sz="1700" dirty="0" smtClean="0">
                <a:solidFill>
                  <a:srgbClr val="7030A0"/>
                </a:solidFill>
              </a:rPr>
              <a:t> Shor </a:t>
            </a:r>
            <a:r>
              <a:rPr lang="en-US" sz="1700" dirty="0">
                <a:solidFill>
                  <a:srgbClr val="7030A0"/>
                </a:solidFill>
              </a:rPr>
              <a:t>factorization</a:t>
            </a:r>
          </a:p>
          <a:p>
            <a:r>
              <a:rPr lang="en-US" sz="1700" dirty="0">
                <a:solidFill>
                  <a:srgbClr val="7030A0"/>
                </a:solidFill>
              </a:rPr>
              <a:t>	</a:t>
            </a:r>
            <a:r>
              <a:rPr lang="mr-IN" sz="1700" dirty="0" smtClean="0">
                <a:solidFill>
                  <a:srgbClr val="7030A0"/>
                </a:solidFill>
              </a:rPr>
              <a:t>–</a:t>
            </a:r>
            <a:r>
              <a:rPr lang="en-US" sz="1700" dirty="0" smtClean="0">
                <a:solidFill>
                  <a:srgbClr val="7030A0"/>
                </a:solidFill>
              </a:rPr>
              <a:t> Grover’s </a:t>
            </a:r>
            <a:r>
              <a:rPr lang="en-US" sz="1700" dirty="0">
                <a:solidFill>
                  <a:srgbClr val="7030A0"/>
                </a:solidFill>
              </a:rPr>
              <a:t>search </a:t>
            </a:r>
            <a:r>
              <a:rPr lang="en-US" sz="1700" dirty="0" smtClean="0">
                <a:solidFill>
                  <a:srgbClr val="7030A0"/>
                </a:solidFill>
              </a:rPr>
              <a:t>algorithm</a:t>
            </a:r>
          </a:p>
          <a:p>
            <a:r>
              <a:rPr lang="en-US" sz="1700" dirty="0" smtClean="0">
                <a:solidFill>
                  <a:srgbClr val="000090"/>
                </a:solidFill>
              </a:rPr>
              <a:t>• A science in itself!</a:t>
            </a:r>
            <a:endParaRPr lang="en-US" sz="1700" dirty="0">
              <a:solidFill>
                <a:srgbClr val="000090"/>
              </a:solidFill>
            </a:endParaRPr>
          </a:p>
        </p:txBody>
      </p:sp>
      <p:sp>
        <p:nvSpPr>
          <p:cNvPr id="4" name="TextBox 3"/>
          <p:cNvSpPr txBox="1"/>
          <p:nvPr/>
        </p:nvSpPr>
        <p:spPr>
          <a:xfrm>
            <a:off x="5288831" y="2969215"/>
            <a:ext cx="1676869" cy="369332"/>
          </a:xfrm>
          <a:prstGeom prst="rect">
            <a:avLst/>
          </a:prstGeom>
          <a:noFill/>
        </p:spPr>
        <p:txBody>
          <a:bodyPr wrap="none" rtlCol="0">
            <a:spAutoFit/>
          </a:bodyPr>
          <a:lstStyle/>
          <a:p>
            <a:r>
              <a:rPr lang="en-US" dirty="0" smtClean="0">
                <a:solidFill>
                  <a:schemeClr val="bg1"/>
                </a:solidFill>
              </a:rPr>
              <a:t>D-wave systems</a:t>
            </a:r>
            <a:endParaRPr lang="en-US" dirty="0">
              <a:solidFill>
                <a:schemeClr val="bg1"/>
              </a:solidFill>
            </a:endParaRPr>
          </a:p>
        </p:txBody>
      </p:sp>
    </p:spTree>
    <p:extLst>
      <p:ext uri="{BB962C8B-B14F-4D97-AF65-F5344CB8AC3E}">
        <p14:creationId xmlns:p14="http://schemas.microsoft.com/office/powerpoint/2010/main" val="1067742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Reality and the Measurement Problem </a:t>
            </a:r>
            <a:endParaRPr lang="en-US" dirty="0"/>
          </a:p>
        </p:txBody>
      </p:sp>
      <p:sp>
        <p:nvSpPr>
          <p:cNvPr id="6" name="TextBox 5"/>
          <p:cNvSpPr txBox="1"/>
          <p:nvPr/>
        </p:nvSpPr>
        <p:spPr>
          <a:xfrm>
            <a:off x="295837" y="753036"/>
            <a:ext cx="5029198" cy="369332"/>
          </a:xfrm>
          <a:prstGeom prst="rect">
            <a:avLst/>
          </a:prstGeom>
          <a:noFill/>
        </p:spPr>
        <p:txBody>
          <a:bodyPr wrap="square" rtlCol="0">
            <a:spAutoFit/>
          </a:bodyPr>
          <a:lstStyle/>
          <a:p>
            <a:pPr marL="285750" indent="-285750">
              <a:buFont typeface="Arial" charset="0"/>
              <a:buChar char="•"/>
            </a:pPr>
            <a:r>
              <a:rPr lang="en-US" dirty="0" smtClean="0"/>
              <a:t>Quantum reality differs from the classical world.</a:t>
            </a:r>
          </a:p>
        </p:txBody>
      </p:sp>
      <p:sp>
        <p:nvSpPr>
          <p:cNvPr id="7" name="TextBox 6"/>
          <p:cNvSpPr txBox="1"/>
          <p:nvPr/>
        </p:nvSpPr>
        <p:spPr>
          <a:xfrm>
            <a:off x="268943" y="3200520"/>
            <a:ext cx="5459503" cy="646331"/>
          </a:xfrm>
          <a:prstGeom prst="rect">
            <a:avLst/>
          </a:prstGeom>
          <a:noFill/>
        </p:spPr>
        <p:txBody>
          <a:bodyPr wrap="square" rtlCol="0">
            <a:spAutoFit/>
          </a:bodyPr>
          <a:lstStyle/>
          <a:p>
            <a:pPr marL="285750" indent="-285750">
              <a:buFont typeface="Arial" charset="0"/>
              <a:buChar char="•"/>
            </a:pPr>
            <a:r>
              <a:rPr lang="en-US" dirty="0" err="1" smtClean="0"/>
              <a:t>Einsteins</a:t>
            </a:r>
            <a:r>
              <a:rPr lang="en-US" dirty="0" smtClean="0"/>
              <a:t> objections have been disproven in many tests while then quantum view is always confirmed.  </a:t>
            </a:r>
          </a:p>
        </p:txBody>
      </p:sp>
      <p:sp>
        <p:nvSpPr>
          <p:cNvPr id="8" name="TextBox 7"/>
          <p:cNvSpPr txBox="1"/>
          <p:nvPr/>
        </p:nvSpPr>
        <p:spPr>
          <a:xfrm>
            <a:off x="255496" y="4117608"/>
            <a:ext cx="5177116" cy="923330"/>
          </a:xfrm>
          <a:prstGeom prst="rect">
            <a:avLst/>
          </a:prstGeom>
          <a:noFill/>
        </p:spPr>
        <p:txBody>
          <a:bodyPr wrap="square" rtlCol="0">
            <a:spAutoFit/>
          </a:bodyPr>
          <a:lstStyle/>
          <a:p>
            <a:pPr marL="285750" indent="-285750">
              <a:buFont typeface="Arial" charset="0"/>
              <a:buChar char="•"/>
            </a:pPr>
            <a:r>
              <a:rPr lang="en-US" dirty="0" smtClean="0"/>
              <a:t>The Copenhagen interpretation does not provide a meaning for what the wave function is and what the role of the observer (i.e. a measurement) is.</a:t>
            </a:r>
          </a:p>
        </p:txBody>
      </p:sp>
      <p:sp>
        <p:nvSpPr>
          <p:cNvPr id="9" name="TextBox 8"/>
          <p:cNvSpPr txBox="1"/>
          <p:nvPr/>
        </p:nvSpPr>
        <p:spPr>
          <a:xfrm>
            <a:off x="954742" y="5559131"/>
            <a:ext cx="6736976" cy="923330"/>
          </a:xfrm>
          <a:prstGeom prst="rect">
            <a:avLst/>
          </a:prstGeom>
          <a:noFill/>
          <a:ln w="19050">
            <a:solidFill>
              <a:srgbClr val="0000FF"/>
            </a:solidFill>
          </a:ln>
        </p:spPr>
        <p:txBody>
          <a:bodyPr wrap="square" rtlCol="0">
            <a:spAutoFit/>
          </a:bodyPr>
          <a:lstStyle/>
          <a:p>
            <a:r>
              <a:rPr lang="en-US" dirty="0" smtClean="0">
                <a:solidFill>
                  <a:srgbClr val="0000FF"/>
                </a:solidFill>
              </a:rPr>
              <a:t>Philosophical:</a:t>
            </a:r>
          </a:p>
          <a:p>
            <a:r>
              <a:rPr lang="en-US" dirty="0" smtClean="0">
                <a:solidFill>
                  <a:srgbClr val="9A009F"/>
                </a:solidFill>
              </a:rPr>
              <a:t>Would the universe exist if there would be no “observers” to see it?</a:t>
            </a:r>
          </a:p>
          <a:p>
            <a:r>
              <a:rPr lang="en-US" dirty="0">
                <a:solidFill>
                  <a:srgbClr val="9A009F"/>
                </a:solidFill>
              </a:rPr>
              <a:t>I</a:t>
            </a:r>
            <a:r>
              <a:rPr lang="en-US" dirty="0" smtClean="0">
                <a:solidFill>
                  <a:srgbClr val="9A009F"/>
                </a:solidFill>
              </a:rPr>
              <a:t>s the universe perhaps created by acts of observation?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920" y="848136"/>
            <a:ext cx="3330056" cy="4530688"/>
          </a:xfrm>
          <a:prstGeom prst="rect">
            <a:avLst/>
          </a:prstGeom>
          <a:ln w="19050">
            <a:solidFill>
              <a:srgbClr val="0000FF"/>
            </a:solidFill>
          </a:ln>
        </p:spPr>
      </p:pic>
      <p:sp>
        <p:nvSpPr>
          <p:cNvPr id="11" name="TextBox 10"/>
          <p:cNvSpPr txBox="1"/>
          <p:nvPr/>
        </p:nvSpPr>
        <p:spPr>
          <a:xfrm>
            <a:off x="285070" y="1354581"/>
            <a:ext cx="5029198" cy="923330"/>
          </a:xfrm>
          <a:prstGeom prst="rect">
            <a:avLst/>
          </a:prstGeom>
          <a:noFill/>
        </p:spPr>
        <p:txBody>
          <a:bodyPr wrap="square" rtlCol="0">
            <a:spAutoFit/>
          </a:bodyPr>
          <a:lstStyle/>
          <a:p>
            <a:pPr marL="285750" indent="-285750">
              <a:buFont typeface="Arial" charset="0"/>
              <a:buChar char="•"/>
            </a:pPr>
            <a:r>
              <a:rPr lang="en-US" dirty="0" smtClean="0"/>
              <a:t>Einstein brought a revolutionary way of thinking with relativity theory, but could not accept the revolution of quantum mechanics</a:t>
            </a:r>
            <a:r>
              <a:rPr lang="en-US" dirty="0"/>
              <a:t>.</a:t>
            </a:r>
            <a:endParaRPr lang="en-US" dirty="0" smtClean="0"/>
          </a:p>
        </p:txBody>
      </p:sp>
      <p:sp>
        <p:nvSpPr>
          <p:cNvPr id="12" name="TextBox 11"/>
          <p:cNvSpPr txBox="1"/>
          <p:nvPr/>
        </p:nvSpPr>
        <p:spPr>
          <a:xfrm>
            <a:off x="277005" y="2534384"/>
            <a:ext cx="5029198" cy="369332"/>
          </a:xfrm>
          <a:prstGeom prst="rect">
            <a:avLst/>
          </a:prstGeom>
          <a:noFill/>
        </p:spPr>
        <p:txBody>
          <a:bodyPr wrap="square" rtlCol="0">
            <a:spAutoFit/>
          </a:bodyPr>
          <a:lstStyle/>
          <a:p>
            <a:pPr marL="285750" indent="-285750">
              <a:buFont typeface="Arial" charset="0"/>
              <a:buChar char="•"/>
            </a:pPr>
            <a:r>
              <a:rPr lang="en-US" dirty="0" smtClean="0"/>
              <a:t>Bohr never managed to convince Einstein.</a:t>
            </a:r>
          </a:p>
        </p:txBody>
      </p:sp>
    </p:spTree>
    <p:extLst>
      <p:ext uri="{BB962C8B-B14F-4D97-AF65-F5344CB8AC3E}">
        <p14:creationId xmlns:p14="http://schemas.microsoft.com/office/powerpoint/2010/main" val="7406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6610" y="1475854"/>
            <a:ext cx="1537729" cy="523220"/>
          </a:xfrm>
          <a:prstGeom prst="rect">
            <a:avLst/>
          </a:prstGeom>
          <a:noFill/>
        </p:spPr>
        <p:txBody>
          <a:bodyPr wrap="none" rtlCol="0">
            <a:spAutoFit/>
          </a:bodyPr>
          <a:lstStyle/>
          <a:p>
            <a:r>
              <a:rPr lang="en-US" sz="2800" dirty="0" smtClean="0"/>
              <a:t>Lecture 8</a:t>
            </a:r>
            <a:endParaRPr lang="en-US" sz="2800" dirty="0"/>
          </a:p>
        </p:txBody>
      </p:sp>
      <p:sp>
        <p:nvSpPr>
          <p:cNvPr id="5" name="TextBox 4"/>
          <p:cNvSpPr txBox="1"/>
          <p:nvPr/>
        </p:nvSpPr>
        <p:spPr>
          <a:xfrm>
            <a:off x="1768049" y="2265264"/>
            <a:ext cx="5235344" cy="523220"/>
          </a:xfrm>
          <a:prstGeom prst="rect">
            <a:avLst/>
          </a:prstGeom>
          <a:noFill/>
        </p:spPr>
        <p:txBody>
          <a:bodyPr wrap="none" rtlCol="0">
            <a:spAutoFit/>
          </a:bodyPr>
          <a:lstStyle/>
          <a:p>
            <a:r>
              <a:rPr lang="en-US" sz="2800" smtClean="0"/>
              <a:t>Quantum Reality and EPR Paradox</a:t>
            </a:r>
            <a:endParaRPr lang="en-US" sz="2800" dirty="0"/>
          </a:p>
        </p:txBody>
      </p:sp>
      <p:sp>
        <p:nvSpPr>
          <p:cNvPr id="6" name="Rectangle 5"/>
          <p:cNvSpPr/>
          <p:nvPr/>
        </p:nvSpPr>
        <p:spPr>
          <a:xfrm>
            <a:off x="557757" y="1295662"/>
            <a:ext cx="7542593" cy="1750431"/>
          </a:xfrm>
          <a:prstGeom prst="rect">
            <a:avLst/>
          </a:prstGeom>
          <a:noFill/>
          <a:ln w="1905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29325" y="3388933"/>
            <a:ext cx="6650181" cy="2862322"/>
          </a:xfrm>
          <a:prstGeom prst="rect">
            <a:avLst/>
          </a:prstGeom>
          <a:noFill/>
        </p:spPr>
        <p:txBody>
          <a:bodyPr wrap="square" rtlCol="0">
            <a:spAutoFit/>
          </a:bodyPr>
          <a:lstStyle/>
          <a:p>
            <a:r>
              <a:rPr lang="en-US" i="1" dirty="0" smtClean="0">
                <a:solidFill>
                  <a:srgbClr val="0000FF"/>
                </a:solidFill>
              </a:rPr>
              <a:t>“Philosophy Is too important to leave to the philosophers.”</a:t>
            </a:r>
          </a:p>
          <a:p>
            <a:pPr>
              <a:buFontTx/>
              <a:buChar char="-"/>
            </a:pPr>
            <a:r>
              <a:rPr lang="en-US" dirty="0"/>
              <a:t> </a:t>
            </a:r>
            <a:r>
              <a:rPr lang="en-US" dirty="0" smtClean="0"/>
              <a:t>John Archibald Wheeler</a:t>
            </a:r>
          </a:p>
          <a:p>
            <a:pPr>
              <a:buFontTx/>
              <a:buChar char="-"/>
            </a:pPr>
            <a:endParaRPr lang="en-US" dirty="0"/>
          </a:p>
          <a:p>
            <a:r>
              <a:rPr lang="en-US" i="1" dirty="0" smtClean="0">
                <a:solidFill>
                  <a:srgbClr val="0000FF"/>
                </a:solidFill>
              </a:rPr>
              <a:t>“When </a:t>
            </a:r>
            <a:r>
              <a:rPr lang="en-US" i="1" dirty="0">
                <a:solidFill>
                  <a:srgbClr val="0000FF"/>
                </a:solidFill>
              </a:rPr>
              <a:t>we measure something we are forcing an undetermined, undefined world to assume an experimental value. We are not measuring the world, we are creating it</a:t>
            </a:r>
            <a:r>
              <a:rPr lang="en-US" i="1" dirty="0" smtClean="0">
                <a:solidFill>
                  <a:srgbClr val="0000FF"/>
                </a:solidFill>
              </a:rPr>
              <a:t>.”</a:t>
            </a:r>
          </a:p>
          <a:p>
            <a:pPr>
              <a:buFontTx/>
              <a:buChar char="-"/>
            </a:pPr>
            <a:r>
              <a:rPr lang="en-US" dirty="0" smtClean="0"/>
              <a:t> Niels Bohr</a:t>
            </a:r>
            <a:endParaRPr lang="en-US" dirty="0"/>
          </a:p>
          <a:p>
            <a:pPr>
              <a:buFontTx/>
              <a:buChar char="-"/>
            </a:pPr>
            <a:endParaRPr lang="en-US" dirty="0" smtClean="0"/>
          </a:p>
          <a:p>
            <a:r>
              <a:rPr lang="en-US" i="1" dirty="0">
                <a:solidFill>
                  <a:srgbClr val="0000FF"/>
                </a:solidFill>
              </a:rPr>
              <a:t>“If all of this is true, it means the end of </a:t>
            </a:r>
            <a:r>
              <a:rPr lang="en-US" i="1" dirty="0" smtClean="0">
                <a:solidFill>
                  <a:srgbClr val="0000FF"/>
                </a:solidFill>
              </a:rPr>
              <a:t>physics</a:t>
            </a:r>
            <a:r>
              <a:rPr lang="en-US" i="1" dirty="0">
                <a:solidFill>
                  <a:srgbClr val="0000FF"/>
                </a:solidFill>
              </a:rPr>
              <a:t>.”</a:t>
            </a:r>
          </a:p>
          <a:p>
            <a:pPr>
              <a:buFontTx/>
              <a:buChar char="-"/>
            </a:pPr>
            <a:r>
              <a:rPr lang="en-US" dirty="0" smtClean="0"/>
              <a:t> Albert </a:t>
            </a:r>
            <a:r>
              <a:rPr lang="en-US" dirty="0"/>
              <a:t>Einstein, in discussion with Niels </a:t>
            </a:r>
            <a:r>
              <a:rPr lang="en-US" dirty="0" smtClean="0"/>
              <a:t>Bohr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food for thought</a:t>
            </a:r>
            <a:endParaRPr lang="en-US" dirty="0"/>
          </a:p>
        </p:txBody>
      </p:sp>
      <p:sp>
        <p:nvSpPr>
          <p:cNvPr id="4" name="TextBox 3"/>
          <p:cNvSpPr txBox="1"/>
          <p:nvPr/>
        </p:nvSpPr>
        <p:spPr>
          <a:xfrm>
            <a:off x="748047" y="1165652"/>
            <a:ext cx="6420542" cy="1200329"/>
          </a:xfrm>
          <a:prstGeom prst="rect">
            <a:avLst/>
          </a:prstGeom>
          <a:noFill/>
          <a:ln>
            <a:solidFill>
              <a:srgbClr val="0000FF"/>
            </a:solidFill>
          </a:ln>
        </p:spPr>
        <p:txBody>
          <a:bodyPr wrap="square" rtlCol="0">
            <a:spAutoFit/>
          </a:bodyPr>
          <a:lstStyle/>
          <a:p>
            <a:r>
              <a:rPr lang="en-US" u="sng" dirty="0" smtClean="0"/>
              <a:t>Relativity theory:</a:t>
            </a:r>
          </a:p>
          <a:p>
            <a:r>
              <a:rPr lang="en-US" dirty="0" smtClean="0"/>
              <a:t>The </a:t>
            </a:r>
            <a:r>
              <a:rPr lang="en-US" dirty="0" smtClean="0">
                <a:solidFill>
                  <a:srgbClr val="0000FF"/>
                </a:solidFill>
              </a:rPr>
              <a:t>finite speed of light </a:t>
            </a:r>
            <a:r>
              <a:rPr lang="en-US" dirty="0" smtClean="0"/>
              <a:t>means that there is no sharp separation between space and time. (Think of different observers)</a:t>
            </a:r>
          </a:p>
          <a:p>
            <a:r>
              <a:rPr lang="en-US" dirty="0" smtClean="0">
                <a:solidFill>
                  <a:srgbClr val="0000FF"/>
                </a:solidFill>
              </a:rPr>
              <a:t>Universal constant: </a:t>
            </a:r>
            <a:r>
              <a:rPr lang="en-US" dirty="0" err="1" smtClean="0">
                <a:solidFill>
                  <a:srgbClr val="0000FF"/>
                </a:solidFill>
              </a:rPr>
              <a:t>c</a:t>
            </a:r>
            <a:r>
              <a:rPr lang="en-US" dirty="0" smtClean="0">
                <a:solidFill>
                  <a:srgbClr val="0000FF"/>
                </a:solidFill>
              </a:rPr>
              <a:t> = 300 000 km/</a:t>
            </a:r>
            <a:r>
              <a:rPr lang="en-US" dirty="0" err="1" smtClean="0">
                <a:solidFill>
                  <a:srgbClr val="0000FF"/>
                </a:solidFill>
              </a:rPr>
              <a:t>s</a:t>
            </a:r>
            <a:endParaRPr lang="en-US" dirty="0">
              <a:solidFill>
                <a:srgbClr val="0000FF"/>
              </a:solidFill>
            </a:endParaRPr>
          </a:p>
        </p:txBody>
      </p:sp>
      <p:sp>
        <p:nvSpPr>
          <p:cNvPr id="5" name="TextBox 4"/>
          <p:cNvSpPr txBox="1"/>
          <p:nvPr/>
        </p:nvSpPr>
        <p:spPr>
          <a:xfrm>
            <a:off x="748047" y="2935320"/>
            <a:ext cx="6420542" cy="1200329"/>
          </a:xfrm>
          <a:prstGeom prst="rect">
            <a:avLst/>
          </a:prstGeom>
          <a:noFill/>
          <a:ln>
            <a:solidFill>
              <a:srgbClr val="0000FF"/>
            </a:solidFill>
          </a:ln>
        </p:spPr>
        <p:txBody>
          <a:bodyPr wrap="square" rtlCol="0">
            <a:spAutoFit/>
          </a:bodyPr>
          <a:lstStyle/>
          <a:p>
            <a:r>
              <a:rPr lang="en-US" u="sng" dirty="0" smtClean="0"/>
              <a:t>Quantum Mechanics:</a:t>
            </a:r>
          </a:p>
          <a:p>
            <a:r>
              <a:rPr lang="en-US" dirty="0" smtClean="0"/>
              <a:t>The </a:t>
            </a:r>
            <a:r>
              <a:rPr lang="en-US" dirty="0" smtClean="0">
                <a:solidFill>
                  <a:srgbClr val="0000FF"/>
                </a:solidFill>
              </a:rPr>
              <a:t>finite value of the quantum of action </a:t>
            </a:r>
            <a:r>
              <a:rPr lang="en-US" dirty="0" smtClean="0"/>
              <a:t>means that there is no sharp separation between a system and an observer</a:t>
            </a:r>
          </a:p>
          <a:p>
            <a:r>
              <a:rPr lang="en-US" dirty="0" smtClean="0">
                <a:solidFill>
                  <a:srgbClr val="0000FF"/>
                </a:solidFill>
              </a:rPr>
              <a:t>Universal constant: </a:t>
            </a:r>
            <a:r>
              <a:rPr lang="en-US" dirty="0" err="1" smtClean="0">
                <a:solidFill>
                  <a:srgbClr val="0000FF"/>
                </a:solidFill>
              </a:rPr>
              <a:t>ħ</a:t>
            </a:r>
            <a:r>
              <a:rPr lang="en-US" dirty="0" smtClean="0">
                <a:solidFill>
                  <a:srgbClr val="0000FF"/>
                </a:solidFill>
              </a:rPr>
              <a:t> = 6.6262 × 10</a:t>
            </a:r>
            <a:r>
              <a:rPr lang="en-US" baseline="30000" dirty="0" smtClean="0">
                <a:solidFill>
                  <a:srgbClr val="0000FF"/>
                </a:solidFill>
              </a:rPr>
              <a:t>-34 </a:t>
            </a:r>
            <a:r>
              <a:rPr lang="en-US" dirty="0" smtClean="0">
                <a:solidFill>
                  <a:srgbClr val="0000FF"/>
                </a:solidFill>
              </a:rPr>
              <a:t>Js</a:t>
            </a:r>
            <a:endParaRPr lang="en-US" dirty="0">
              <a:solidFill>
                <a:srgbClr val="0000FF"/>
              </a:solidFill>
            </a:endParaRPr>
          </a:p>
        </p:txBody>
      </p:sp>
      <p:sp>
        <p:nvSpPr>
          <p:cNvPr id="7" name="TextBox 6"/>
          <p:cNvSpPr txBox="1"/>
          <p:nvPr/>
        </p:nvSpPr>
        <p:spPr>
          <a:xfrm>
            <a:off x="782488" y="4832669"/>
            <a:ext cx="6386102" cy="923330"/>
          </a:xfrm>
          <a:prstGeom prst="rect">
            <a:avLst/>
          </a:prstGeom>
          <a:noFill/>
          <a:ln>
            <a:solidFill>
              <a:srgbClr val="0000FF"/>
            </a:solidFill>
          </a:ln>
        </p:spPr>
        <p:txBody>
          <a:bodyPr wrap="square" rtlCol="0">
            <a:spAutoFit/>
          </a:bodyPr>
          <a:lstStyle/>
          <a:p>
            <a:r>
              <a:rPr lang="en-US" u="sng" dirty="0" smtClean="0"/>
              <a:t>John Wheeler:</a:t>
            </a:r>
          </a:p>
          <a:p>
            <a:r>
              <a:rPr lang="en-US" dirty="0" smtClean="0"/>
              <a:t>“Bohr’s principle of </a:t>
            </a:r>
            <a:r>
              <a:rPr lang="en-US" dirty="0" err="1" smtClean="0">
                <a:solidFill>
                  <a:srgbClr val="0000FF"/>
                </a:solidFill>
              </a:rPr>
              <a:t>complementarity</a:t>
            </a:r>
            <a:r>
              <a:rPr lang="en-US" dirty="0" smtClean="0"/>
              <a:t> is the most revolutionary scientific concept of the century.”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4" name="TextBox 3"/>
          <p:cNvSpPr txBox="1"/>
          <p:nvPr/>
        </p:nvSpPr>
        <p:spPr>
          <a:xfrm>
            <a:off x="298336" y="1029964"/>
            <a:ext cx="4001541" cy="1477328"/>
          </a:xfrm>
          <a:prstGeom prst="rect">
            <a:avLst/>
          </a:prstGeom>
          <a:noFill/>
          <a:ln>
            <a:solidFill>
              <a:srgbClr val="0000FF"/>
            </a:solidFill>
          </a:ln>
        </p:spPr>
        <p:txBody>
          <a:bodyPr wrap="square" rtlCol="0">
            <a:spAutoFit/>
          </a:bodyPr>
          <a:lstStyle/>
          <a:p>
            <a:r>
              <a:rPr lang="en-US" u="sng" dirty="0" smtClean="0">
                <a:solidFill>
                  <a:srgbClr val="0000FF"/>
                </a:solidFill>
              </a:rPr>
              <a:t>Next week: </a:t>
            </a:r>
          </a:p>
          <a:p>
            <a:pPr>
              <a:buFont typeface="Arial"/>
              <a:buChar char="•"/>
            </a:pPr>
            <a:r>
              <a:rPr lang="en-US" dirty="0" smtClean="0"/>
              <a:t> Quantum Field Theory and Antimatter</a:t>
            </a:r>
          </a:p>
          <a:p>
            <a:pPr>
              <a:buFont typeface="Arial"/>
              <a:buChar char="•"/>
            </a:pPr>
            <a:r>
              <a:rPr lang="en-US" dirty="0" smtClean="0"/>
              <a:t> The Standard Model</a:t>
            </a:r>
          </a:p>
          <a:p>
            <a:pPr>
              <a:buFont typeface="Arial"/>
              <a:buChar char="•"/>
            </a:pPr>
            <a:r>
              <a:rPr lang="en-US" dirty="0" smtClean="0"/>
              <a:t> The Large </a:t>
            </a:r>
            <a:r>
              <a:rPr lang="en-US" dirty="0" err="1" smtClean="0"/>
              <a:t>Hadron</a:t>
            </a:r>
            <a:r>
              <a:rPr lang="en-US" dirty="0" smtClean="0"/>
              <a:t> Collider</a:t>
            </a:r>
          </a:p>
          <a:p>
            <a:pPr>
              <a:buFont typeface="Arial"/>
              <a:buChar char="•"/>
            </a:pPr>
            <a:r>
              <a:rPr lang="en-US" dirty="0" smtClean="0"/>
              <a:t> The Origin of Mass: Higgs</a:t>
            </a:r>
          </a:p>
        </p:txBody>
      </p:sp>
      <p:pic>
        <p:nvPicPr>
          <p:cNvPr id="6" name="Picture 5" descr="Paul_Dirac.jpg"/>
          <p:cNvPicPr>
            <a:picLocks noChangeAspect="1"/>
          </p:cNvPicPr>
          <p:nvPr/>
        </p:nvPicPr>
        <p:blipFill>
          <a:blip r:embed="rId2"/>
          <a:stretch>
            <a:fillRect/>
          </a:stretch>
        </p:blipFill>
        <p:spPr>
          <a:xfrm>
            <a:off x="4750251" y="520636"/>
            <a:ext cx="2058940" cy="2911930"/>
          </a:xfrm>
          <a:prstGeom prst="rect">
            <a:avLst/>
          </a:prstGeom>
          <a:ln>
            <a:solidFill>
              <a:srgbClr val="0000FF"/>
            </a:solidFill>
          </a:ln>
        </p:spPr>
      </p:pic>
      <p:pic>
        <p:nvPicPr>
          <p:cNvPr id="7" name="Picture 6" descr="Richard_Feynman.jpg"/>
          <p:cNvPicPr>
            <a:picLocks noChangeAspect="1"/>
          </p:cNvPicPr>
          <p:nvPr/>
        </p:nvPicPr>
        <p:blipFill>
          <a:blip r:embed="rId3"/>
          <a:stretch>
            <a:fillRect/>
          </a:stretch>
        </p:blipFill>
        <p:spPr>
          <a:xfrm>
            <a:off x="6805997" y="520636"/>
            <a:ext cx="2079950" cy="2911930"/>
          </a:xfrm>
          <a:prstGeom prst="rect">
            <a:avLst/>
          </a:prstGeom>
          <a:ln>
            <a:solidFill>
              <a:srgbClr val="0000FF"/>
            </a:solidFill>
          </a:ln>
        </p:spPr>
      </p:pic>
      <p:pic>
        <p:nvPicPr>
          <p:cNvPr id="11" name="Picture 10" descr="HiggsEnglert.jpg"/>
          <p:cNvPicPr>
            <a:picLocks noChangeAspect="1"/>
          </p:cNvPicPr>
          <p:nvPr/>
        </p:nvPicPr>
        <p:blipFill>
          <a:blip r:embed="rId4"/>
          <a:stretch>
            <a:fillRect/>
          </a:stretch>
        </p:blipFill>
        <p:spPr>
          <a:xfrm>
            <a:off x="4747727" y="3536692"/>
            <a:ext cx="4133587" cy="2975052"/>
          </a:xfrm>
          <a:prstGeom prst="rect">
            <a:avLst/>
          </a:prstGeom>
          <a:ln>
            <a:solidFill>
              <a:srgbClr val="0000FF"/>
            </a:solidFill>
          </a:ln>
        </p:spPr>
      </p:pic>
      <p:sp>
        <p:nvSpPr>
          <p:cNvPr id="15" name="TextBox 14"/>
          <p:cNvSpPr txBox="1"/>
          <p:nvPr/>
        </p:nvSpPr>
        <p:spPr>
          <a:xfrm>
            <a:off x="7335977" y="6026115"/>
            <a:ext cx="1241784" cy="369332"/>
          </a:xfrm>
          <a:prstGeom prst="rect">
            <a:avLst/>
          </a:prstGeom>
          <a:solidFill>
            <a:schemeClr val="tx1">
              <a:alpha val="50000"/>
            </a:schemeClr>
          </a:solidFill>
          <a:ln>
            <a:noFill/>
          </a:ln>
        </p:spPr>
        <p:txBody>
          <a:bodyPr wrap="none" rtlCol="0">
            <a:spAutoFit/>
          </a:bodyPr>
          <a:lstStyle/>
          <a:p>
            <a:r>
              <a:rPr lang="en-US" dirty="0" smtClean="0">
                <a:solidFill>
                  <a:schemeClr val="bg1"/>
                </a:solidFill>
              </a:rPr>
              <a:t>Peter Higgs</a:t>
            </a:r>
            <a:endParaRPr lang="en-US" dirty="0">
              <a:solidFill>
                <a:schemeClr val="bg1"/>
              </a:solidFill>
            </a:endParaRPr>
          </a:p>
        </p:txBody>
      </p:sp>
      <p:sp>
        <p:nvSpPr>
          <p:cNvPr id="17" name="TextBox 16"/>
          <p:cNvSpPr txBox="1"/>
          <p:nvPr/>
        </p:nvSpPr>
        <p:spPr>
          <a:xfrm>
            <a:off x="5039960" y="6026115"/>
            <a:ext cx="1685077" cy="369332"/>
          </a:xfrm>
          <a:prstGeom prst="rect">
            <a:avLst/>
          </a:prstGeom>
          <a:solidFill>
            <a:schemeClr val="tx1">
              <a:alpha val="50000"/>
            </a:schemeClr>
          </a:solidFill>
          <a:ln>
            <a:noFill/>
          </a:ln>
        </p:spPr>
        <p:txBody>
          <a:bodyPr wrap="none" rtlCol="0">
            <a:spAutoFit/>
          </a:bodyPr>
          <a:lstStyle/>
          <a:p>
            <a:r>
              <a:rPr lang="en-US" dirty="0" smtClean="0">
                <a:solidFill>
                  <a:schemeClr val="bg1"/>
                </a:solidFill>
              </a:rPr>
              <a:t>Francois </a:t>
            </a:r>
            <a:r>
              <a:rPr lang="en-US" dirty="0" err="1" smtClean="0">
                <a:solidFill>
                  <a:schemeClr val="bg1"/>
                </a:solidFill>
              </a:rPr>
              <a:t>Englert</a:t>
            </a:r>
            <a:endParaRPr lang="en-US" dirty="0">
              <a:solidFill>
                <a:schemeClr val="bg1"/>
              </a:solidFill>
            </a:endParaRPr>
          </a:p>
        </p:txBody>
      </p:sp>
      <p:sp>
        <p:nvSpPr>
          <p:cNvPr id="18" name="TextBox 17"/>
          <p:cNvSpPr txBox="1"/>
          <p:nvPr/>
        </p:nvSpPr>
        <p:spPr>
          <a:xfrm>
            <a:off x="5193392" y="2988807"/>
            <a:ext cx="1114871" cy="369332"/>
          </a:xfrm>
          <a:prstGeom prst="rect">
            <a:avLst/>
          </a:prstGeom>
          <a:solidFill>
            <a:schemeClr val="tx1">
              <a:alpha val="50000"/>
            </a:schemeClr>
          </a:solidFill>
          <a:ln>
            <a:noFill/>
          </a:ln>
        </p:spPr>
        <p:txBody>
          <a:bodyPr wrap="none" rtlCol="0">
            <a:spAutoFit/>
          </a:bodyPr>
          <a:lstStyle/>
          <a:p>
            <a:r>
              <a:rPr lang="en-US" dirty="0" smtClean="0">
                <a:solidFill>
                  <a:schemeClr val="bg1"/>
                </a:solidFill>
              </a:rPr>
              <a:t>Paul Dirac</a:t>
            </a:r>
            <a:endParaRPr lang="en-US" dirty="0">
              <a:solidFill>
                <a:schemeClr val="bg1"/>
              </a:solidFill>
            </a:endParaRPr>
          </a:p>
        </p:txBody>
      </p:sp>
      <p:sp>
        <p:nvSpPr>
          <p:cNvPr id="19" name="TextBox 18"/>
          <p:cNvSpPr txBox="1"/>
          <p:nvPr/>
        </p:nvSpPr>
        <p:spPr>
          <a:xfrm>
            <a:off x="6990899" y="2990633"/>
            <a:ext cx="1801282" cy="369332"/>
          </a:xfrm>
          <a:prstGeom prst="rect">
            <a:avLst/>
          </a:prstGeom>
          <a:solidFill>
            <a:schemeClr val="tx1">
              <a:alpha val="50000"/>
            </a:schemeClr>
          </a:solidFill>
          <a:ln>
            <a:noFill/>
          </a:ln>
        </p:spPr>
        <p:txBody>
          <a:bodyPr wrap="none" rtlCol="0">
            <a:spAutoFit/>
          </a:bodyPr>
          <a:lstStyle/>
          <a:p>
            <a:r>
              <a:rPr lang="en-US" dirty="0" smtClean="0">
                <a:solidFill>
                  <a:schemeClr val="bg1"/>
                </a:solidFill>
              </a:rPr>
              <a:t>Richard Feynman</a:t>
            </a:r>
            <a:endParaRPr lang="en-US" dirty="0">
              <a:solidFill>
                <a:schemeClr val="bg1"/>
              </a:solidFill>
            </a:endParaRPr>
          </a:p>
        </p:txBody>
      </p:sp>
      <p:grpSp>
        <p:nvGrpSpPr>
          <p:cNvPr id="13" name="Group 12"/>
          <p:cNvGrpSpPr/>
          <p:nvPr/>
        </p:nvGrpSpPr>
        <p:grpSpPr>
          <a:xfrm>
            <a:off x="195599" y="3480708"/>
            <a:ext cx="4466164" cy="3028599"/>
            <a:chOff x="733548" y="812800"/>
            <a:chExt cx="7505501" cy="5193536"/>
          </a:xfrm>
        </p:grpSpPr>
        <p:sp>
          <p:nvSpPr>
            <p:cNvPr id="14" name="Rectangle 13"/>
            <p:cNvSpPr/>
            <p:nvPr/>
          </p:nvSpPr>
          <p:spPr bwMode="auto">
            <a:xfrm>
              <a:off x="733548" y="812800"/>
              <a:ext cx="7505501" cy="519353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FF99"/>
                </a:solidFill>
                <a:effectLst/>
                <a:latin typeface="Tahoma" pitchFamily="34" charset="0"/>
              </a:endParaRP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9798" y="1279216"/>
              <a:ext cx="2764901" cy="1652878"/>
            </a:xfrm>
            <a:prstGeom prst="rect">
              <a:avLst/>
            </a:prstGeom>
            <a:ln>
              <a:noFill/>
            </a:ln>
          </p:spPr>
        </p:pic>
        <p:pic>
          <p:nvPicPr>
            <p:cNvPr id="20" name="Picture 19"/>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06298" y="3932748"/>
              <a:ext cx="1607501" cy="1710936"/>
            </a:xfrm>
            <a:prstGeom prst="rect">
              <a:avLst/>
            </a:prstGeom>
            <a:ln>
              <a:noFill/>
            </a:ln>
          </p:spPr>
        </p:pic>
        <p:pic>
          <p:nvPicPr>
            <p:cNvPr id="21" name="Picture 2" descr="titl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9638" t="13333" r="7856" b="19385"/>
            <a:stretch/>
          </p:blipFill>
          <p:spPr bwMode="auto">
            <a:xfrm>
              <a:off x="5540500" y="3392300"/>
              <a:ext cx="2698549" cy="2258435"/>
            </a:xfrm>
            <a:prstGeom prst="rect">
              <a:avLst/>
            </a:prstGeom>
            <a:noFill/>
            <a:ln w="9525">
              <a:noFill/>
              <a:miter lim="800000"/>
              <a:headEnd/>
              <a:tailEnd/>
            </a:ln>
          </p:spPr>
        </p:pic>
        <p:grpSp>
          <p:nvGrpSpPr>
            <p:cNvPr id="22" name="Group 21"/>
            <p:cNvGrpSpPr/>
            <p:nvPr/>
          </p:nvGrpSpPr>
          <p:grpSpPr>
            <a:xfrm>
              <a:off x="5891916" y="1146198"/>
              <a:ext cx="1767115" cy="1806761"/>
              <a:chOff x="7353213" y="1577642"/>
              <a:chExt cx="2332124" cy="2240295"/>
            </a:xfrm>
          </p:grpSpPr>
          <p:pic>
            <p:nvPicPr>
              <p:cNvPr id="31" name="Picture 30"/>
              <p:cNvPicPr>
                <a:picLocks noChangeAspect="1"/>
              </p:cNvPicPr>
              <p:nvPr/>
            </p:nvPicPr>
            <p:blipFill rotWithShape="1">
              <a:blip r:embed="rId8" cstate="screen">
                <a:extLst>
                  <a:ext uri="{28A0092B-C50C-407E-A947-70E740481C1C}">
                    <a14:useLocalDpi xmlns:a14="http://schemas.microsoft.com/office/drawing/2010/main"/>
                  </a:ext>
                </a:extLst>
              </a:blip>
              <a:srcRect l="12582" t="-2690" r="14320" b="-2310"/>
              <a:stretch/>
            </p:blipFill>
            <p:spPr>
              <a:xfrm>
                <a:off x="7353213" y="1577642"/>
                <a:ext cx="2332124" cy="2240295"/>
              </a:xfrm>
              <a:prstGeom prst="ellipse">
                <a:avLst/>
              </a:prstGeom>
              <a:solidFill>
                <a:schemeClr val="tx1"/>
              </a:solidFill>
              <a:ln>
                <a:noFill/>
              </a:ln>
            </p:spPr>
          </p:pic>
          <p:sp>
            <p:nvSpPr>
              <p:cNvPr id="32" name="Oval 31"/>
              <p:cNvSpPr/>
              <p:nvPr/>
            </p:nvSpPr>
            <p:spPr bwMode="auto">
              <a:xfrm>
                <a:off x="7833011" y="2010626"/>
                <a:ext cx="1420710" cy="142063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791938" fontAlgn="base">
                  <a:spcBef>
                    <a:spcPct val="0"/>
                  </a:spcBef>
                  <a:spcAft>
                    <a:spcPct val="0"/>
                  </a:spcAft>
                </a:pPr>
                <a:endParaRPr lang="en-US" sz="1400">
                  <a:solidFill>
                    <a:srgbClr val="FFFF99"/>
                  </a:solidFill>
                </a:endParaRPr>
              </a:p>
            </p:txBody>
          </p:sp>
          <p:sp>
            <p:nvSpPr>
              <p:cNvPr id="33" name="Oval 32"/>
              <p:cNvSpPr/>
              <p:nvPr/>
            </p:nvSpPr>
            <p:spPr bwMode="auto">
              <a:xfrm>
                <a:off x="7499359" y="1676994"/>
                <a:ext cx="2088012" cy="208789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791938" fontAlgn="base">
                  <a:spcBef>
                    <a:spcPct val="0"/>
                  </a:spcBef>
                  <a:spcAft>
                    <a:spcPct val="0"/>
                  </a:spcAft>
                </a:pPr>
                <a:endParaRPr lang="en-US" sz="1400">
                  <a:solidFill>
                    <a:srgbClr val="FFFF99"/>
                  </a:solidFill>
                </a:endParaRPr>
              </a:p>
            </p:txBody>
          </p:sp>
        </p:grpSp>
        <p:sp>
          <p:nvSpPr>
            <p:cNvPr id="25" name="Right Arrow 24"/>
            <p:cNvSpPr/>
            <p:nvPr/>
          </p:nvSpPr>
          <p:spPr bwMode="auto">
            <a:xfrm>
              <a:off x="3886414" y="1622372"/>
              <a:ext cx="1793786" cy="752812"/>
            </a:xfrm>
            <a:prstGeom prst="rightArrow">
              <a:avLst/>
            </a:prstGeom>
            <a:gradFill flip="none" rotWithShape="1">
              <a:gsLst>
                <a:gs pos="1000">
                  <a:schemeClr val="tx1"/>
                </a:gs>
                <a:gs pos="100000">
                  <a:srgbClr val="FFFF00"/>
                </a:gs>
              </a:gsLst>
              <a:lin ang="0" scaled="1"/>
              <a:tileRect/>
            </a:gradFill>
            <a:ln w="9525" cap="flat" cmpd="sng" algn="ctr">
              <a:noFill/>
              <a:prstDash val="solid"/>
              <a:round/>
              <a:headEnd type="none" w="med" len="med"/>
              <a:tailEnd type="none" w="med" len="med"/>
            </a:ln>
            <a:effectLst/>
          </p:spPr>
          <p:txBody>
            <a:bodyPr vert="horz" wrap="square" lIns="79193" tIns="39597" rIns="79193" bIns="39597" numCol="1" spcCol="0" rtlCol="0" anchor="t" anchorCtr="0" compatLnSpc="1">
              <a:prstTxWarp prst="textNoShape">
                <a:avLst/>
              </a:prstTxWarp>
            </a:bodyPr>
            <a:lstStyle/>
            <a:p>
              <a:pPr defTabSz="791938" fontAlgn="base">
                <a:spcBef>
                  <a:spcPct val="0"/>
                </a:spcBef>
                <a:spcAft>
                  <a:spcPct val="0"/>
                </a:spcAft>
              </a:pPr>
              <a:endParaRPr lang="en-US" sz="1400">
                <a:solidFill>
                  <a:srgbClr val="FFFF00"/>
                </a:solidFill>
              </a:endParaRPr>
            </a:p>
          </p:txBody>
        </p:sp>
        <p:sp>
          <p:nvSpPr>
            <p:cNvPr id="26" name="Right Arrow 25"/>
            <p:cNvSpPr/>
            <p:nvPr/>
          </p:nvSpPr>
          <p:spPr bwMode="auto">
            <a:xfrm rot="5400000">
              <a:off x="1807943" y="3049089"/>
              <a:ext cx="1421661" cy="707300"/>
            </a:xfrm>
            <a:prstGeom prst="rightArrow">
              <a:avLst/>
            </a:prstGeom>
            <a:gradFill flip="none" rotWithShape="1">
              <a:gsLst>
                <a:gs pos="1000">
                  <a:schemeClr val="tx1"/>
                </a:gs>
                <a:gs pos="100000">
                  <a:srgbClr val="FFFF00"/>
                </a:gs>
              </a:gsLst>
              <a:lin ang="0" scaled="1"/>
              <a:tileRect/>
            </a:gradFill>
            <a:ln w="9525" cap="flat" cmpd="sng" algn="ctr">
              <a:noFill/>
              <a:prstDash val="solid"/>
              <a:round/>
              <a:headEnd type="none" w="med" len="med"/>
              <a:tailEnd type="none" w="med" len="med"/>
            </a:ln>
            <a:effectLst/>
          </p:spPr>
          <p:txBody>
            <a:bodyPr vert="horz" wrap="square" lIns="79193" tIns="39597" rIns="79193" bIns="39597" numCol="1" spcCol="0" rtlCol="0" anchor="t" anchorCtr="0" compatLnSpc="1">
              <a:prstTxWarp prst="textNoShape">
                <a:avLst/>
              </a:prstTxWarp>
            </a:bodyPr>
            <a:lstStyle/>
            <a:p>
              <a:pPr defTabSz="791938" fontAlgn="base">
                <a:spcBef>
                  <a:spcPct val="0"/>
                </a:spcBef>
                <a:spcAft>
                  <a:spcPct val="0"/>
                </a:spcAft>
              </a:pPr>
              <a:endParaRPr lang="en-US" sz="1400">
                <a:solidFill>
                  <a:srgbClr val="FFFF00"/>
                </a:solidFill>
              </a:endParaRPr>
            </a:p>
          </p:txBody>
        </p:sp>
        <p:sp>
          <p:nvSpPr>
            <p:cNvPr id="27" name="Right Arrow 26"/>
            <p:cNvSpPr/>
            <p:nvPr/>
          </p:nvSpPr>
          <p:spPr bwMode="auto">
            <a:xfrm rot="2024571">
              <a:off x="3140822" y="3034778"/>
              <a:ext cx="2717751" cy="752812"/>
            </a:xfrm>
            <a:prstGeom prst="rightArrow">
              <a:avLst/>
            </a:prstGeom>
            <a:gradFill flip="none" rotWithShape="1">
              <a:gsLst>
                <a:gs pos="1000">
                  <a:schemeClr val="tx1"/>
                </a:gs>
                <a:gs pos="100000">
                  <a:srgbClr val="FFFF00"/>
                </a:gs>
              </a:gsLst>
              <a:lin ang="0" scaled="1"/>
              <a:tileRect/>
            </a:gradFill>
            <a:ln w="9525" cap="flat" cmpd="sng" algn="ctr">
              <a:noFill/>
              <a:prstDash val="solid"/>
              <a:round/>
              <a:headEnd type="none" w="med" len="med"/>
              <a:tailEnd type="none" w="med" len="med"/>
            </a:ln>
            <a:effectLst/>
          </p:spPr>
          <p:txBody>
            <a:bodyPr vert="horz" wrap="square" lIns="79193" tIns="39597" rIns="79193" bIns="39597" numCol="1" spcCol="0" rtlCol="0" anchor="t" anchorCtr="0" compatLnSpc="1">
              <a:prstTxWarp prst="textNoShape">
                <a:avLst/>
              </a:prstTxWarp>
            </a:bodyPr>
            <a:lstStyle/>
            <a:p>
              <a:pPr defTabSz="791938" fontAlgn="base">
                <a:spcBef>
                  <a:spcPct val="0"/>
                </a:spcBef>
                <a:spcAft>
                  <a:spcPct val="0"/>
                </a:spcAft>
              </a:pPr>
              <a:endParaRPr lang="en-US" sz="1400">
                <a:solidFill>
                  <a:srgbClr val="FFFF00"/>
                </a:solidFill>
              </a:endParaRPr>
            </a:p>
          </p:txBody>
        </p:sp>
        <p:sp>
          <p:nvSpPr>
            <p:cNvPr id="28" name="TextBox 27"/>
            <p:cNvSpPr txBox="1"/>
            <p:nvPr/>
          </p:nvSpPr>
          <p:spPr>
            <a:xfrm>
              <a:off x="3636899" y="1287625"/>
              <a:ext cx="2618574" cy="580563"/>
            </a:xfrm>
            <a:prstGeom prst="rect">
              <a:avLst/>
            </a:prstGeom>
            <a:noFill/>
            <a:ln>
              <a:noFill/>
            </a:ln>
          </p:spPr>
          <p:txBody>
            <a:bodyPr wrap="square" rtlCol="0">
              <a:spAutoFit/>
            </a:bodyPr>
            <a:lstStyle/>
            <a:p>
              <a:r>
                <a:rPr lang="en-US" sz="1600" b="1" dirty="0" smtClean="0">
                  <a:solidFill>
                    <a:srgbClr val="FFFF00"/>
                  </a:solidFill>
                </a:rPr>
                <a:t>Smaller Sizes (</a:t>
              </a:r>
              <a:r>
                <a:rPr lang="en-US" sz="1600" b="1" dirty="0" err="1" smtClean="0">
                  <a:solidFill>
                    <a:srgbClr val="FFFF00"/>
                  </a:solidFill>
                </a:rPr>
                <a:t>ħ</a:t>
              </a:r>
              <a:r>
                <a:rPr lang="en-US" sz="1600" b="1" dirty="0" smtClean="0">
                  <a:solidFill>
                    <a:srgbClr val="FFFF00"/>
                  </a:solidFill>
                </a:rPr>
                <a:t>)</a:t>
              </a:r>
              <a:endParaRPr lang="en-US" sz="1600" b="1" dirty="0">
                <a:solidFill>
                  <a:srgbClr val="FFFF00"/>
                </a:solidFill>
              </a:endParaRPr>
            </a:p>
          </p:txBody>
        </p:sp>
        <p:sp>
          <p:nvSpPr>
            <p:cNvPr id="29" name="TextBox 28"/>
            <p:cNvSpPr txBox="1"/>
            <p:nvPr/>
          </p:nvSpPr>
          <p:spPr>
            <a:xfrm rot="5400000">
              <a:off x="276722" y="3459979"/>
              <a:ext cx="2866577" cy="568949"/>
            </a:xfrm>
            <a:prstGeom prst="rect">
              <a:avLst/>
            </a:prstGeom>
            <a:noFill/>
            <a:ln>
              <a:noFill/>
            </a:ln>
          </p:spPr>
          <p:txBody>
            <a:bodyPr wrap="square" rtlCol="0">
              <a:spAutoFit/>
            </a:bodyPr>
            <a:lstStyle/>
            <a:p>
              <a:r>
                <a:rPr lang="en-US" sz="1600" b="1" dirty="0" smtClean="0">
                  <a:solidFill>
                    <a:srgbClr val="FFFF00"/>
                  </a:solidFill>
                </a:rPr>
                <a:t>Higher Speed </a:t>
              </a:r>
              <a:r>
                <a:rPr lang="de-DE" sz="1600" b="1" dirty="0" smtClean="0">
                  <a:solidFill>
                    <a:srgbClr val="FFFF00"/>
                  </a:solidFill>
                </a:rPr>
                <a:t>(c)</a:t>
              </a:r>
              <a:endParaRPr lang="en-US" sz="1600" b="1" dirty="0">
                <a:solidFill>
                  <a:srgbClr val="FFFF00"/>
                </a:solidFill>
              </a:endParaRPr>
            </a:p>
          </p:txBody>
        </p:sp>
      </p:grpSp>
      <p:sp>
        <p:nvSpPr>
          <p:cNvPr id="52" name="TextBox 51"/>
          <p:cNvSpPr txBox="1"/>
          <p:nvPr/>
        </p:nvSpPr>
        <p:spPr>
          <a:xfrm>
            <a:off x="626752" y="3459070"/>
            <a:ext cx="992579" cy="369332"/>
          </a:xfrm>
          <a:prstGeom prst="rect">
            <a:avLst/>
          </a:prstGeom>
          <a:noFill/>
          <a:ln w="12700">
            <a:noFill/>
          </a:ln>
        </p:spPr>
        <p:txBody>
          <a:bodyPr wrap="none" rtlCol="0">
            <a:spAutoFit/>
          </a:bodyPr>
          <a:lstStyle/>
          <a:p>
            <a:r>
              <a:rPr lang="en-US" b="1" i="1" dirty="0" smtClean="0">
                <a:solidFill>
                  <a:schemeClr val="bg1"/>
                </a:solidFill>
              </a:rPr>
              <a:t>Classical</a:t>
            </a:r>
            <a:endParaRPr lang="en-US" b="1" i="1" dirty="0">
              <a:solidFill>
                <a:schemeClr val="bg1"/>
              </a:solidFill>
            </a:endParaRPr>
          </a:p>
        </p:txBody>
      </p:sp>
      <p:sp>
        <p:nvSpPr>
          <p:cNvPr id="53" name="TextBox 52"/>
          <p:cNvSpPr txBox="1"/>
          <p:nvPr/>
        </p:nvSpPr>
        <p:spPr>
          <a:xfrm>
            <a:off x="3005162" y="3428034"/>
            <a:ext cx="1678216" cy="369332"/>
          </a:xfrm>
          <a:prstGeom prst="rect">
            <a:avLst/>
          </a:prstGeom>
          <a:noFill/>
          <a:ln w="12700">
            <a:noFill/>
          </a:ln>
        </p:spPr>
        <p:txBody>
          <a:bodyPr wrap="none" rtlCol="0">
            <a:spAutoFit/>
          </a:bodyPr>
          <a:lstStyle/>
          <a:p>
            <a:r>
              <a:rPr lang="en-US" b="1" i="1" dirty="0" smtClean="0">
                <a:solidFill>
                  <a:schemeClr val="bg1"/>
                </a:solidFill>
              </a:rPr>
              <a:t>Quantum </a:t>
            </a:r>
            <a:r>
              <a:rPr lang="en-US" b="1" i="1" dirty="0" err="1" smtClean="0">
                <a:solidFill>
                  <a:schemeClr val="bg1"/>
                </a:solidFill>
              </a:rPr>
              <a:t>Mech</a:t>
            </a:r>
            <a:endParaRPr lang="en-US" b="1" i="1" dirty="0">
              <a:solidFill>
                <a:schemeClr val="bg1"/>
              </a:solidFill>
            </a:endParaRPr>
          </a:p>
        </p:txBody>
      </p:sp>
      <p:sp>
        <p:nvSpPr>
          <p:cNvPr id="54" name="TextBox 53"/>
          <p:cNvSpPr txBox="1"/>
          <p:nvPr/>
        </p:nvSpPr>
        <p:spPr>
          <a:xfrm>
            <a:off x="507185" y="6129852"/>
            <a:ext cx="1093569" cy="369332"/>
          </a:xfrm>
          <a:prstGeom prst="rect">
            <a:avLst/>
          </a:prstGeom>
          <a:noFill/>
          <a:ln w="12700">
            <a:noFill/>
          </a:ln>
        </p:spPr>
        <p:txBody>
          <a:bodyPr wrap="none" rtlCol="0">
            <a:spAutoFit/>
          </a:bodyPr>
          <a:lstStyle/>
          <a:p>
            <a:r>
              <a:rPr lang="en-US" b="1" i="1" dirty="0" smtClean="0">
                <a:solidFill>
                  <a:schemeClr val="bg1"/>
                </a:solidFill>
              </a:rPr>
              <a:t>Relativity</a:t>
            </a:r>
            <a:endParaRPr lang="en-US" b="1" i="1" dirty="0">
              <a:solidFill>
                <a:schemeClr val="bg1"/>
              </a:solidFill>
            </a:endParaRPr>
          </a:p>
        </p:txBody>
      </p:sp>
      <p:sp>
        <p:nvSpPr>
          <p:cNvPr id="55" name="TextBox 54"/>
          <p:cNvSpPr txBox="1"/>
          <p:nvPr/>
        </p:nvSpPr>
        <p:spPr>
          <a:xfrm>
            <a:off x="2866069" y="6104119"/>
            <a:ext cx="1691040" cy="369332"/>
          </a:xfrm>
          <a:prstGeom prst="rect">
            <a:avLst/>
          </a:prstGeom>
          <a:noFill/>
          <a:ln w="12700">
            <a:noFill/>
          </a:ln>
        </p:spPr>
        <p:txBody>
          <a:bodyPr wrap="none" rtlCol="0">
            <a:spAutoFit/>
          </a:bodyPr>
          <a:lstStyle/>
          <a:p>
            <a:r>
              <a:rPr lang="en-US" b="1" i="1" dirty="0" smtClean="0">
                <a:solidFill>
                  <a:schemeClr val="bg1"/>
                </a:solidFill>
              </a:rPr>
              <a:t>Quantum Fields</a:t>
            </a:r>
            <a:endParaRPr lang="en-US" b="1" i="1" dirty="0">
              <a:solidFill>
                <a:schemeClr val="bg1"/>
              </a:solidFill>
            </a:endParaRPr>
          </a:p>
        </p:txBody>
      </p:sp>
      <p:sp>
        <p:nvSpPr>
          <p:cNvPr id="3" name="Oval 2"/>
          <p:cNvSpPr/>
          <p:nvPr/>
        </p:nvSpPr>
        <p:spPr>
          <a:xfrm>
            <a:off x="3031538" y="4944597"/>
            <a:ext cx="1608613" cy="1488513"/>
          </a:xfrm>
          <a:prstGeom prst="ellipse">
            <a:avLst/>
          </a:prstGeom>
          <a:noFill/>
          <a:ln w="381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32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4" name="TextBox 3"/>
          <p:cNvSpPr txBox="1"/>
          <p:nvPr/>
        </p:nvSpPr>
        <p:spPr>
          <a:xfrm>
            <a:off x="298336" y="1029964"/>
            <a:ext cx="4001541" cy="1477328"/>
          </a:xfrm>
          <a:prstGeom prst="rect">
            <a:avLst/>
          </a:prstGeom>
          <a:noFill/>
          <a:ln>
            <a:solidFill>
              <a:srgbClr val="0000FF"/>
            </a:solidFill>
          </a:ln>
        </p:spPr>
        <p:txBody>
          <a:bodyPr wrap="square" rtlCol="0">
            <a:spAutoFit/>
          </a:bodyPr>
          <a:lstStyle/>
          <a:p>
            <a:r>
              <a:rPr lang="en-US" u="sng" dirty="0" smtClean="0">
                <a:solidFill>
                  <a:srgbClr val="0000FF"/>
                </a:solidFill>
              </a:rPr>
              <a:t>Next week: </a:t>
            </a:r>
          </a:p>
          <a:p>
            <a:pPr>
              <a:buFont typeface="Arial"/>
              <a:buChar char="•"/>
            </a:pPr>
            <a:r>
              <a:rPr lang="en-US" dirty="0" smtClean="0"/>
              <a:t> Quantum Field Theory and Antimatter</a:t>
            </a:r>
          </a:p>
          <a:p>
            <a:pPr>
              <a:buFont typeface="Arial"/>
              <a:buChar char="•"/>
            </a:pPr>
            <a:r>
              <a:rPr lang="en-US" dirty="0" smtClean="0"/>
              <a:t> The Standard Model</a:t>
            </a:r>
          </a:p>
          <a:p>
            <a:pPr>
              <a:buFont typeface="Arial"/>
              <a:buChar char="•"/>
            </a:pPr>
            <a:r>
              <a:rPr lang="en-US" dirty="0" smtClean="0"/>
              <a:t> The Large </a:t>
            </a:r>
            <a:r>
              <a:rPr lang="en-US" dirty="0" err="1" smtClean="0"/>
              <a:t>Hadron</a:t>
            </a:r>
            <a:r>
              <a:rPr lang="en-US" dirty="0" smtClean="0"/>
              <a:t> Collider</a:t>
            </a:r>
          </a:p>
          <a:p>
            <a:pPr>
              <a:buFont typeface="Arial"/>
              <a:buChar char="•"/>
            </a:pPr>
            <a:r>
              <a:rPr lang="en-US" dirty="0" smtClean="0"/>
              <a:t> The Origin of Mass: Higgs</a:t>
            </a:r>
          </a:p>
        </p:txBody>
      </p:sp>
      <p:pic>
        <p:nvPicPr>
          <p:cNvPr id="6" name="Picture 5" descr="Paul_Dirac.jpg"/>
          <p:cNvPicPr>
            <a:picLocks noChangeAspect="1"/>
          </p:cNvPicPr>
          <p:nvPr/>
        </p:nvPicPr>
        <p:blipFill>
          <a:blip r:embed="rId2"/>
          <a:stretch>
            <a:fillRect/>
          </a:stretch>
        </p:blipFill>
        <p:spPr>
          <a:xfrm>
            <a:off x="4750251" y="520636"/>
            <a:ext cx="2058940" cy="2911930"/>
          </a:xfrm>
          <a:prstGeom prst="rect">
            <a:avLst/>
          </a:prstGeom>
          <a:ln>
            <a:solidFill>
              <a:srgbClr val="0000FF"/>
            </a:solidFill>
          </a:ln>
        </p:spPr>
      </p:pic>
      <p:pic>
        <p:nvPicPr>
          <p:cNvPr id="7" name="Picture 6" descr="Richard_Feynman.jpg"/>
          <p:cNvPicPr>
            <a:picLocks noChangeAspect="1"/>
          </p:cNvPicPr>
          <p:nvPr/>
        </p:nvPicPr>
        <p:blipFill>
          <a:blip r:embed="rId3"/>
          <a:stretch>
            <a:fillRect/>
          </a:stretch>
        </p:blipFill>
        <p:spPr>
          <a:xfrm>
            <a:off x="6805997" y="520636"/>
            <a:ext cx="2079950" cy="2911930"/>
          </a:xfrm>
          <a:prstGeom prst="rect">
            <a:avLst/>
          </a:prstGeom>
          <a:ln>
            <a:solidFill>
              <a:srgbClr val="0000FF"/>
            </a:solidFill>
          </a:ln>
        </p:spPr>
      </p:pic>
      <p:pic>
        <p:nvPicPr>
          <p:cNvPr id="10" name="Picture 3"/>
          <p:cNvPicPr>
            <a:picLocks noChangeAspect="1" noChangeArrowheads="1"/>
          </p:cNvPicPr>
          <p:nvPr/>
        </p:nvPicPr>
        <p:blipFill>
          <a:blip r:embed="rId4"/>
          <a:srcRect/>
          <a:stretch>
            <a:fillRect/>
          </a:stretch>
        </p:blipFill>
        <p:spPr bwMode="auto">
          <a:xfrm>
            <a:off x="147869" y="3611549"/>
            <a:ext cx="4440668" cy="2783898"/>
          </a:xfrm>
          <a:prstGeom prst="rect">
            <a:avLst/>
          </a:prstGeom>
          <a:noFill/>
          <a:ln w="9525">
            <a:solidFill>
              <a:srgbClr val="0000FF"/>
            </a:solidFill>
            <a:miter lim="800000"/>
            <a:headEnd/>
            <a:tailEnd/>
          </a:ln>
          <a:effectLst/>
        </p:spPr>
      </p:pic>
      <p:pic>
        <p:nvPicPr>
          <p:cNvPr id="11" name="Picture 10" descr="HiggsEnglert.jpg"/>
          <p:cNvPicPr>
            <a:picLocks noChangeAspect="1"/>
          </p:cNvPicPr>
          <p:nvPr/>
        </p:nvPicPr>
        <p:blipFill>
          <a:blip r:embed="rId5"/>
          <a:stretch>
            <a:fillRect/>
          </a:stretch>
        </p:blipFill>
        <p:spPr>
          <a:xfrm>
            <a:off x="4747727" y="3536692"/>
            <a:ext cx="4133587" cy="2975052"/>
          </a:xfrm>
          <a:prstGeom prst="rect">
            <a:avLst/>
          </a:prstGeom>
          <a:ln>
            <a:solidFill>
              <a:srgbClr val="0000FF"/>
            </a:solidFill>
          </a:ln>
        </p:spPr>
      </p:pic>
      <p:sp>
        <p:nvSpPr>
          <p:cNvPr id="15" name="TextBox 14"/>
          <p:cNvSpPr txBox="1"/>
          <p:nvPr/>
        </p:nvSpPr>
        <p:spPr>
          <a:xfrm>
            <a:off x="7335977" y="6026115"/>
            <a:ext cx="1241784" cy="369332"/>
          </a:xfrm>
          <a:prstGeom prst="rect">
            <a:avLst/>
          </a:prstGeom>
          <a:solidFill>
            <a:schemeClr val="tx1">
              <a:alpha val="50000"/>
            </a:schemeClr>
          </a:solidFill>
          <a:ln>
            <a:noFill/>
          </a:ln>
        </p:spPr>
        <p:txBody>
          <a:bodyPr wrap="none" rtlCol="0">
            <a:spAutoFit/>
          </a:bodyPr>
          <a:lstStyle/>
          <a:p>
            <a:r>
              <a:rPr lang="en-US" dirty="0" smtClean="0">
                <a:solidFill>
                  <a:schemeClr val="bg1"/>
                </a:solidFill>
              </a:rPr>
              <a:t>Peter Higgs</a:t>
            </a:r>
            <a:endParaRPr lang="en-US" dirty="0">
              <a:solidFill>
                <a:schemeClr val="bg1"/>
              </a:solidFill>
            </a:endParaRPr>
          </a:p>
        </p:txBody>
      </p:sp>
      <p:sp>
        <p:nvSpPr>
          <p:cNvPr id="17" name="TextBox 16"/>
          <p:cNvSpPr txBox="1"/>
          <p:nvPr/>
        </p:nvSpPr>
        <p:spPr>
          <a:xfrm>
            <a:off x="5039960" y="6026115"/>
            <a:ext cx="1685077" cy="369332"/>
          </a:xfrm>
          <a:prstGeom prst="rect">
            <a:avLst/>
          </a:prstGeom>
          <a:solidFill>
            <a:schemeClr val="tx1">
              <a:alpha val="50000"/>
            </a:schemeClr>
          </a:solidFill>
          <a:ln>
            <a:noFill/>
          </a:ln>
        </p:spPr>
        <p:txBody>
          <a:bodyPr wrap="none" rtlCol="0">
            <a:spAutoFit/>
          </a:bodyPr>
          <a:lstStyle/>
          <a:p>
            <a:r>
              <a:rPr lang="en-US" dirty="0" smtClean="0">
                <a:solidFill>
                  <a:schemeClr val="bg1"/>
                </a:solidFill>
              </a:rPr>
              <a:t>Francois </a:t>
            </a:r>
            <a:r>
              <a:rPr lang="en-US" dirty="0" err="1" smtClean="0">
                <a:solidFill>
                  <a:schemeClr val="bg1"/>
                </a:solidFill>
              </a:rPr>
              <a:t>Englert</a:t>
            </a:r>
            <a:endParaRPr lang="en-US" dirty="0">
              <a:solidFill>
                <a:schemeClr val="bg1"/>
              </a:solidFill>
            </a:endParaRPr>
          </a:p>
        </p:txBody>
      </p:sp>
      <p:sp>
        <p:nvSpPr>
          <p:cNvPr id="18" name="TextBox 17"/>
          <p:cNvSpPr txBox="1"/>
          <p:nvPr/>
        </p:nvSpPr>
        <p:spPr>
          <a:xfrm>
            <a:off x="5193392" y="2988807"/>
            <a:ext cx="1114871" cy="369332"/>
          </a:xfrm>
          <a:prstGeom prst="rect">
            <a:avLst/>
          </a:prstGeom>
          <a:solidFill>
            <a:schemeClr val="tx1">
              <a:alpha val="50000"/>
            </a:schemeClr>
          </a:solidFill>
          <a:ln>
            <a:noFill/>
          </a:ln>
        </p:spPr>
        <p:txBody>
          <a:bodyPr wrap="none" rtlCol="0">
            <a:spAutoFit/>
          </a:bodyPr>
          <a:lstStyle/>
          <a:p>
            <a:r>
              <a:rPr lang="en-US" dirty="0" smtClean="0">
                <a:solidFill>
                  <a:schemeClr val="bg1"/>
                </a:solidFill>
              </a:rPr>
              <a:t>Paul Dirac</a:t>
            </a:r>
            <a:endParaRPr lang="en-US" dirty="0">
              <a:solidFill>
                <a:schemeClr val="bg1"/>
              </a:solidFill>
            </a:endParaRPr>
          </a:p>
        </p:txBody>
      </p:sp>
      <p:sp>
        <p:nvSpPr>
          <p:cNvPr id="19" name="TextBox 18"/>
          <p:cNvSpPr txBox="1"/>
          <p:nvPr/>
        </p:nvSpPr>
        <p:spPr>
          <a:xfrm>
            <a:off x="6990899" y="2990633"/>
            <a:ext cx="1801282" cy="369332"/>
          </a:xfrm>
          <a:prstGeom prst="rect">
            <a:avLst/>
          </a:prstGeom>
          <a:solidFill>
            <a:schemeClr val="tx1">
              <a:alpha val="50000"/>
            </a:schemeClr>
          </a:solidFill>
          <a:ln>
            <a:noFill/>
          </a:ln>
        </p:spPr>
        <p:txBody>
          <a:bodyPr wrap="none" rtlCol="0">
            <a:spAutoFit/>
          </a:bodyPr>
          <a:lstStyle/>
          <a:p>
            <a:r>
              <a:rPr lang="en-US" dirty="0" smtClean="0">
                <a:solidFill>
                  <a:schemeClr val="bg1"/>
                </a:solidFill>
              </a:rPr>
              <a:t>Richard Feynman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Nobel Prize in Physics 2013</a:t>
            </a:r>
            <a:endParaRPr lang="en-US" dirty="0"/>
          </a:p>
        </p:txBody>
      </p:sp>
      <p:sp>
        <p:nvSpPr>
          <p:cNvPr id="3" name="TextBox 2"/>
          <p:cNvSpPr txBox="1"/>
          <p:nvPr/>
        </p:nvSpPr>
        <p:spPr>
          <a:xfrm>
            <a:off x="528014" y="5284521"/>
            <a:ext cx="8277055" cy="1323439"/>
          </a:xfrm>
          <a:prstGeom prst="rect">
            <a:avLst/>
          </a:prstGeom>
          <a:noFill/>
          <a:ln w="12700">
            <a:solidFill>
              <a:srgbClr val="0000FF"/>
            </a:solidFill>
          </a:ln>
        </p:spPr>
        <p:txBody>
          <a:bodyPr wrap="square" rtlCol="0">
            <a:spAutoFit/>
          </a:bodyPr>
          <a:lstStyle/>
          <a:p>
            <a:r>
              <a:rPr lang="en-US" sz="2000" dirty="0" smtClean="0"/>
              <a:t>“for the theoretical discovery of a mechanism that contributes to our understanding of the origin of mass of subatomic particles, and which was recently confirmed through the discovery of the predicted fundamental particle, by the Atlas and CMS experiments at CERN’s Large Hadron Collider.” </a:t>
            </a:r>
            <a:endParaRPr lang="en-US" sz="2000" dirty="0"/>
          </a:p>
        </p:txBody>
      </p:sp>
      <p:pic>
        <p:nvPicPr>
          <p:cNvPr id="8" name="Picture 7" descr="EnglertHiggsHands.jpg"/>
          <p:cNvPicPr>
            <a:picLocks noChangeAspect="1"/>
          </p:cNvPicPr>
          <p:nvPr/>
        </p:nvPicPr>
        <p:blipFill>
          <a:blip r:embed="rId2"/>
          <a:stretch>
            <a:fillRect/>
          </a:stretch>
        </p:blipFill>
        <p:spPr>
          <a:xfrm>
            <a:off x="1147464" y="832514"/>
            <a:ext cx="7058223" cy="4234934"/>
          </a:xfrm>
          <a:prstGeom prst="rect">
            <a:avLst/>
          </a:prstGeom>
          <a:ln w="12700">
            <a:solidFill>
              <a:srgbClr val="0000FF"/>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
            </a:r>
            <a:r>
              <a:rPr lang="en-US" smtClean="0"/>
              <a:t>erhaps </a:t>
            </a:r>
            <a:r>
              <a:rPr lang="en-US" dirty="0" smtClean="0"/>
              <a:t>time for…</a:t>
            </a:r>
            <a:endParaRPr lang="en-US" dirty="0"/>
          </a:p>
        </p:txBody>
      </p:sp>
      <p:pic>
        <p:nvPicPr>
          <p:cNvPr id="6" name="Picture 5" descr="TribunalBinnen2.jpg"/>
          <p:cNvPicPr>
            <a:picLocks noChangeAspect="1"/>
          </p:cNvPicPr>
          <p:nvPr/>
        </p:nvPicPr>
        <p:blipFill>
          <a:blip r:embed="rId2"/>
          <a:stretch>
            <a:fillRect/>
          </a:stretch>
        </p:blipFill>
        <p:spPr>
          <a:xfrm>
            <a:off x="256560" y="2096714"/>
            <a:ext cx="4030461" cy="2695370"/>
          </a:xfrm>
          <a:prstGeom prst="rect">
            <a:avLst/>
          </a:prstGeom>
          <a:ln>
            <a:solidFill>
              <a:srgbClr val="0000FF"/>
            </a:solidFill>
          </a:ln>
        </p:spPr>
      </p:pic>
      <p:pic>
        <p:nvPicPr>
          <p:cNvPr id="7" name="Picture 6" descr="TribunalBuiten2.jpg"/>
          <p:cNvPicPr>
            <a:picLocks noChangeAspect="1"/>
          </p:cNvPicPr>
          <p:nvPr/>
        </p:nvPicPr>
        <p:blipFill>
          <a:blip r:embed="rId3"/>
          <a:stretch>
            <a:fillRect/>
          </a:stretch>
        </p:blipFill>
        <p:spPr>
          <a:xfrm>
            <a:off x="4516540" y="2096714"/>
            <a:ext cx="4040170" cy="2695370"/>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Einstein’s Final Objection</a:t>
            </a:r>
            <a:endParaRPr lang="en-US" dirty="0"/>
          </a:p>
        </p:txBody>
      </p:sp>
      <p:pic>
        <p:nvPicPr>
          <p:cNvPr id="7" name="Picture 6" descr="Niels_Bohr_Albert_Einstein_by_Ehrenfest.jpg"/>
          <p:cNvPicPr>
            <a:picLocks noChangeAspect="1"/>
          </p:cNvPicPr>
          <p:nvPr/>
        </p:nvPicPr>
        <p:blipFill>
          <a:blip r:embed="rId2"/>
          <a:stretch>
            <a:fillRect/>
          </a:stretch>
        </p:blipFill>
        <p:spPr>
          <a:xfrm>
            <a:off x="6065039" y="906541"/>
            <a:ext cx="2887213" cy="4178291"/>
          </a:xfrm>
          <a:prstGeom prst="rect">
            <a:avLst/>
          </a:prstGeom>
          <a:ln w="19050">
            <a:solidFill>
              <a:srgbClr val="0000FF"/>
            </a:solidFill>
          </a:ln>
        </p:spPr>
      </p:pic>
      <p:sp>
        <p:nvSpPr>
          <p:cNvPr id="13" name="TextBox 12"/>
          <p:cNvSpPr txBox="1"/>
          <p:nvPr/>
        </p:nvSpPr>
        <p:spPr>
          <a:xfrm>
            <a:off x="262397" y="1399926"/>
            <a:ext cx="5667055" cy="3354765"/>
          </a:xfrm>
          <a:prstGeom prst="rect">
            <a:avLst/>
          </a:prstGeom>
          <a:noFill/>
          <a:ln w="19050">
            <a:solidFill>
              <a:srgbClr val="0000FF"/>
            </a:solidFill>
          </a:ln>
        </p:spPr>
        <p:txBody>
          <a:bodyPr wrap="square" rtlCol="0">
            <a:spAutoFit/>
          </a:bodyPr>
          <a:lstStyle/>
          <a:p>
            <a:r>
              <a:rPr lang="en-US" b="1" u="sng" dirty="0" smtClean="0">
                <a:solidFill>
                  <a:srgbClr val="0000FF"/>
                </a:solidFill>
              </a:rPr>
              <a:t>Principle of locality:</a:t>
            </a:r>
          </a:p>
          <a:p>
            <a:endParaRPr lang="en-US" sz="800" b="1" u="sng" dirty="0" smtClean="0">
              <a:solidFill>
                <a:srgbClr val="0000FF"/>
              </a:solidFill>
            </a:endParaRPr>
          </a:p>
          <a:p>
            <a:pPr marL="285750" indent="-285750">
              <a:buFont typeface="Arial" charset="0"/>
              <a:buChar char="•"/>
            </a:pPr>
            <a:r>
              <a:rPr lang="en-US" dirty="0" smtClean="0"/>
              <a:t>An object is only directly influenced by its immediate surroundings.</a:t>
            </a:r>
          </a:p>
          <a:p>
            <a:pPr marL="285750" indent="-285750">
              <a:buFont typeface="Arial" charset="0"/>
              <a:buChar char="•"/>
            </a:pPr>
            <a:endParaRPr lang="en-US" sz="800" dirty="0" smtClean="0"/>
          </a:p>
          <a:p>
            <a:pPr marL="285750" indent="-285750">
              <a:buFont typeface="Arial" charset="0"/>
              <a:buChar char="•"/>
            </a:pPr>
            <a:r>
              <a:rPr lang="en-US" dirty="0" smtClean="0"/>
              <a:t>An action on a system at one point </a:t>
            </a:r>
            <a:r>
              <a:rPr lang="en-US" b="1" i="1" dirty="0" smtClean="0"/>
              <a:t>cannot </a:t>
            </a:r>
            <a:r>
              <a:rPr lang="en-US" dirty="0" smtClean="0"/>
              <a:t>have an </a:t>
            </a:r>
            <a:r>
              <a:rPr lang="en-US" b="1" i="1" dirty="0" smtClean="0"/>
              <a:t>instantaneous</a:t>
            </a:r>
            <a:r>
              <a:rPr lang="en-US" dirty="0" smtClean="0"/>
              <a:t> effect on another point.</a:t>
            </a:r>
          </a:p>
          <a:p>
            <a:pPr marL="285750" indent="-285750">
              <a:buFont typeface="Arial" charset="0"/>
              <a:buChar char="•"/>
            </a:pPr>
            <a:endParaRPr lang="en-US" sz="800" dirty="0" smtClean="0"/>
          </a:p>
          <a:p>
            <a:pPr marL="285750" indent="-285750">
              <a:buFont typeface="Arial" charset="0"/>
              <a:buChar char="•"/>
            </a:pPr>
            <a:r>
              <a:rPr lang="en-US" dirty="0" smtClean="0"/>
              <a:t>To have effect at a distance a field or particle (“signal”) must travel between the two points.</a:t>
            </a:r>
          </a:p>
          <a:p>
            <a:pPr marL="285750" indent="-285750">
              <a:buFont typeface="Arial" charset="0"/>
              <a:buChar char="•"/>
            </a:pPr>
            <a:endParaRPr lang="en-US" sz="800" dirty="0" smtClean="0"/>
          </a:p>
          <a:p>
            <a:pPr marL="285750" indent="-285750">
              <a:buFont typeface="Arial" charset="0"/>
              <a:buChar char="•"/>
            </a:pPr>
            <a:r>
              <a:rPr lang="en-US" dirty="0" smtClean="0"/>
              <a:t>Limit: the speed of light. </a:t>
            </a:r>
          </a:p>
          <a:p>
            <a:pPr marL="742950" lvl="1" indent="-285750">
              <a:buFont typeface=".AppleSystemUIFont" charset="-120"/>
              <a:buChar char="-"/>
            </a:pPr>
            <a:r>
              <a:rPr lang="en-US" dirty="0" smtClean="0">
                <a:solidFill>
                  <a:srgbClr val="7030A0"/>
                </a:solidFill>
              </a:rPr>
              <a:t>Otherwise trouble with causality</a:t>
            </a:r>
            <a:r>
              <a:rPr lang="en-US" dirty="0">
                <a:solidFill>
                  <a:srgbClr val="7030A0"/>
                </a:solidFill>
              </a:rPr>
              <a:t> </a:t>
            </a:r>
            <a:r>
              <a:rPr lang="en-US" dirty="0" smtClean="0">
                <a:solidFill>
                  <a:srgbClr val="7030A0"/>
                </a:solidFill>
              </a:rPr>
              <a:t>(see relativity: “Bob dies before Alice actually shoots him?!”).</a:t>
            </a:r>
          </a:p>
        </p:txBody>
      </p:sp>
      <p:sp>
        <p:nvSpPr>
          <p:cNvPr id="15" name="TextBox 14"/>
          <p:cNvSpPr txBox="1"/>
          <p:nvPr/>
        </p:nvSpPr>
        <p:spPr>
          <a:xfrm>
            <a:off x="331305" y="5398277"/>
            <a:ext cx="8541435" cy="400110"/>
          </a:xfrm>
          <a:prstGeom prst="rect">
            <a:avLst/>
          </a:prstGeom>
          <a:noFill/>
          <a:ln w="19050">
            <a:solidFill>
              <a:srgbClr val="0000FF"/>
            </a:solidFill>
          </a:ln>
        </p:spPr>
        <p:txBody>
          <a:bodyPr wrap="square" rtlCol="0">
            <a:spAutoFit/>
          </a:bodyPr>
          <a:lstStyle/>
          <a:p>
            <a:r>
              <a:rPr lang="en-US" sz="2000" dirty="0" smtClean="0">
                <a:solidFill>
                  <a:srgbClr val="0000FF"/>
                </a:solidFill>
              </a:rPr>
              <a:t>Einstein: Quantum mechanics is </a:t>
            </a:r>
            <a:r>
              <a:rPr lang="en-US" sz="2000" b="1" i="1" dirty="0" smtClean="0">
                <a:solidFill>
                  <a:srgbClr val="0000FF"/>
                </a:solidFill>
              </a:rPr>
              <a:t>not a local </a:t>
            </a:r>
            <a:r>
              <a:rPr lang="en-US" sz="2000" dirty="0" smtClean="0">
                <a:solidFill>
                  <a:srgbClr val="0000FF"/>
                </a:solidFill>
              </a:rPr>
              <a:t>theory, therefore: it is unreasonable! </a:t>
            </a:r>
          </a:p>
        </p:txBody>
      </p:sp>
      <p:sp>
        <p:nvSpPr>
          <p:cNvPr id="3" name="TextBox 2"/>
          <p:cNvSpPr txBox="1"/>
          <p:nvPr/>
        </p:nvSpPr>
        <p:spPr>
          <a:xfrm>
            <a:off x="262397" y="5995563"/>
            <a:ext cx="8623595" cy="646331"/>
          </a:xfrm>
          <a:prstGeom prst="rect">
            <a:avLst/>
          </a:prstGeom>
          <a:noFill/>
        </p:spPr>
        <p:txBody>
          <a:bodyPr wrap="square" rtlCol="0">
            <a:spAutoFit/>
          </a:bodyPr>
          <a:lstStyle/>
          <a:p>
            <a:r>
              <a:rPr lang="en-US" dirty="0" smtClean="0"/>
              <a:t>The EPR discussion is the last of the Bohr </a:t>
            </a:r>
            <a:r>
              <a:rPr lang="mr-IN" dirty="0" smtClean="0"/>
              <a:t>–</a:t>
            </a:r>
            <a:r>
              <a:rPr lang="en-US" dirty="0" smtClean="0"/>
              <a:t> Einstein discussions.  After receiving Bohr’s reply Einstein commented that QM is too much in contradiction with his scientific instinct.  </a:t>
            </a:r>
            <a:endParaRPr lang="en-US" dirty="0"/>
          </a:p>
        </p:txBody>
      </p:sp>
    </p:spTree>
    <p:extLst>
      <p:ext uri="{BB962C8B-B14F-4D97-AF65-F5344CB8AC3E}">
        <p14:creationId xmlns:p14="http://schemas.microsoft.com/office/powerpoint/2010/main" val="16909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3485571" y="1252910"/>
            <a:ext cx="2264562" cy="461665"/>
          </a:xfrm>
          <a:prstGeom prst="rect">
            <a:avLst/>
          </a:prstGeom>
          <a:noFill/>
          <a:ln>
            <a:solidFill>
              <a:srgbClr val="0000FF"/>
            </a:solidFill>
          </a:ln>
        </p:spPr>
        <p:txBody>
          <a:bodyPr wrap="none" rtlCol="0">
            <a:spAutoFit/>
          </a:bodyPr>
          <a:lstStyle/>
          <a:p>
            <a:pPr algn="ctr"/>
            <a:r>
              <a:rPr lang="en-US" sz="2400" u="sng" dirty="0" smtClean="0">
                <a:solidFill>
                  <a:srgbClr val="0000FF"/>
                </a:solidFill>
              </a:rPr>
              <a:t>The EPR Paradox</a:t>
            </a:r>
          </a:p>
        </p:txBody>
      </p:sp>
      <p:pic>
        <p:nvPicPr>
          <p:cNvPr id="6" name="Picture 5" descr="BobbelBinnen.jpg"/>
          <p:cNvPicPr>
            <a:picLocks noChangeAspect="1"/>
          </p:cNvPicPr>
          <p:nvPr/>
        </p:nvPicPr>
        <p:blipFill>
          <a:blip r:embed="rId2"/>
          <a:stretch>
            <a:fillRect/>
          </a:stretch>
        </p:blipFill>
        <p:spPr>
          <a:xfrm>
            <a:off x="376563" y="2872327"/>
            <a:ext cx="3595030" cy="2696272"/>
          </a:xfrm>
          <a:prstGeom prst="rect">
            <a:avLst/>
          </a:prstGeom>
          <a:ln>
            <a:solidFill>
              <a:srgbClr val="0000FF"/>
            </a:solidFill>
          </a:ln>
        </p:spPr>
      </p:pic>
      <p:pic>
        <p:nvPicPr>
          <p:cNvPr id="7" name="Picture 6" descr="BobbelBuiten.jpg"/>
          <p:cNvPicPr>
            <a:picLocks noChangeAspect="1"/>
          </p:cNvPicPr>
          <p:nvPr/>
        </p:nvPicPr>
        <p:blipFill>
          <a:blip r:embed="rId3"/>
          <a:stretch>
            <a:fillRect/>
          </a:stretch>
        </p:blipFill>
        <p:spPr>
          <a:xfrm>
            <a:off x="4347183" y="2872325"/>
            <a:ext cx="4048662" cy="2696273"/>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EPR Paradox (1935)</a:t>
            </a:r>
            <a:endParaRPr lang="en-US" dirty="0"/>
          </a:p>
        </p:txBody>
      </p:sp>
      <p:pic>
        <p:nvPicPr>
          <p:cNvPr id="3" name="Picture 2" descr="einstein_podolsky_rosen.jpg"/>
          <p:cNvPicPr>
            <a:picLocks noChangeAspect="1"/>
          </p:cNvPicPr>
          <p:nvPr/>
        </p:nvPicPr>
        <p:blipFill>
          <a:blip r:embed="rId3"/>
          <a:stretch>
            <a:fillRect/>
          </a:stretch>
        </p:blipFill>
        <p:spPr>
          <a:xfrm>
            <a:off x="4483217" y="564131"/>
            <a:ext cx="4378234" cy="2051465"/>
          </a:xfrm>
          <a:prstGeom prst="rect">
            <a:avLst/>
          </a:prstGeom>
        </p:spPr>
      </p:pic>
      <p:sp>
        <p:nvSpPr>
          <p:cNvPr id="5" name="TextBox 4"/>
          <p:cNvSpPr txBox="1"/>
          <p:nvPr/>
        </p:nvSpPr>
        <p:spPr>
          <a:xfrm>
            <a:off x="654092" y="784148"/>
            <a:ext cx="2190135" cy="923330"/>
          </a:xfrm>
          <a:prstGeom prst="rect">
            <a:avLst/>
          </a:prstGeom>
          <a:noFill/>
          <a:ln>
            <a:solidFill>
              <a:srgbClr val="0000FF"/>
            </a:solidFill>
          </a:ln>
        </p:spPr>
        <p:txBody>
          <a:bodyPr wrap="none" rtlCol="0">
            <a:spAutoFit/>
          </a:bodyPr>
          <a:lstStyle/>
          <a:p>
            <a:r>
              <a:rPr lang="en-US" dirty="0" smtClean="0">
                <a:solidFill>
                  <a:srgbClr val="0000FF"/>
                </a:solidFill>
              </a:rPr>
              <a:t>EPR </a:t>
            </a:r>
            <a:r>
              <a:rPr lang="en-US" dirty="0" smtClean="0"/>
              <a:t>= Albert </a:t>
            </a:r>
            <a:r>
              <a:rPr lang="en-US" dirty="0" smtClean="0">
                <a:solidFill>
                  <a:srgbClr val="0000FF"/>
                </a:solidFill>
              </a:rPr>
              <a:t>E</a:t>
            </a:r>
            <a:r>
              <a:rPr lang="en-US" dirty="0" smtClean="0"/>
              <a:t>instein,   </a:t>
            </a:r>
          </a:p>
          <a:p>
            <a:r>
              <a:rPr lang="en-US" dirty="0" smtClean="0"/>
              <a:t>           Boris </a:t>
            </a:r>
            <a:r>
              <a:rPr lang="en-US" dirty="0" err="1" smtClean="0">
                <a:solidFill>
                  <a:srgbClr val="0000FF"/>
                </a:solidFill>
              </a:rPr>
              <a:t>P</a:t>
            </a:r>
            <a:r>
              <a:rPr lang="en-US" dirty="0" err="1" smtClean="0"/>
              <a:t>odolsky</a:t>
            </a:r>
            <a:r>
              <a:rPr lang="en-US" dirty="0" smtClean="0"/>
              <a:t>, </a:t>
            </a:r>
          </a:p>
          <a:p>
            <a:r>
              <a:rPr lang="en-US" dirty="0" smtClean="0"/>
              <a:t>           Nathan </a:t>
            </a:r>
            <a:r>
              <a:rPr lang="en-US" dirty="0" smtClean="0">
                <a:solidFill>
                  <a:srgbClr val="0000FF"/>
                </a:solidFill>
              </a:rPr>
              <a:t>R</a:t>
            </a:r>
            <a:r>
              <a:rPr lang="en-US" dirty="0" smtClean="0"/>
              <a:t>osen</a:t>
            </a:r>
            <a:endParaRPr lang="en-US" dirty="0"/>
          </a:p>
        </p:txBody>
      </p:sp>
      <p:sp>
        <p:nvSpPr>
          <p:cNvPr id="6" name="TextBox 5"/>
          <p:cNvSpPr txBox="1"/>
          <p:nvPr/>
        </p:nvSpPr>
        <p:spPr>
          <a:xfrm>
            <a:off x="495938" y="2376954"/>
            <a:ext cx="7932634" cy="2308324"/>
          </a:xfrm>
          <a:prstGeom prst="rect">
            <a:avLst/>
          </a:prstGeom>
          <a:noFill/>
        </p:spPr>
        <p:txBody>
          <a:bodyPr wrap="square" rtlCol="0">
            <a:spAutoFit/>
          </a:bodyPr>
          <a:lstStyle/>
          <a:p>
            <a:r>
              <a:rPr lang="en-US" u="sng" dirty="0" smtClean="0">
                <a:solidFill>
                  <a:srgbClr val="0000FF"/>
                </a:solidFill>
              </a:rPr>
              <a:t>Bohr </a:t>
            </a:r>
            <a:r>
              <a:rPr lang="en-US" i="1" u="sng" dirty="0" smtClean="0">
                <a:solidFill>
                  <a:srgbClr val="0000FF"/>
                </a:solidFill>
              </a:rPr>
              <a:t>et al.</a:t>
            </a:r>
            <a:r>
              <a:rPr lang="en-US" u="sng" dirty="0" smtClean="0">
                <a:solidFill>
                  <a:srgbClr val="0000FF"/>
                </a:solidFill>
              </a:rPr>
              <a:t>: Quantum Mechanics:</a:t>
            </a:r>
          </a:p>
          <a:p>
            <a:r>
              <a:rPr lang="en-US" dirty="0" smtClean="0"/>
              <a:t>The wave function can be precisely calculated, but a measurement of </a:t>
            </a:r>
            <a:r>
              <a:rPr lang="en-US" b="1" i="1" dirty="0" smtClean="0"/>
              <a:t>mutually exclusive quantities</a:t>
            </a:r>
            <a:r>
              <a:rPr lang="en-US" dirty="0" smtClean="0"/>
              <a:t> is driven by pure chance.</a:t>
            </a:r>
          </a:p>
          <a:p>
            <a:endParaRPr lang="en-US" dirty="0" smtClean="0"/>
          </a:p>
          <a:p>
            <a:r>
              <a:rPr lang="en-US" u="sng" dirty="0" smtClean="0">
                <a:solidFill>
                  <a:srgbClr val="0000FF"/>
                </a:solidFill>
              </a:rPr>
              <a:t>Einstein </a:t>
            </a:r>
            <a:r>
              <a:rPr lang="en-US" i="1" u="sng" dirty="0" smtClean="0">
                <a:solidFill>
                  <a:srgbClr val="0000FF"/>
                </a:solidFill>
              </a:rPr>
              <a:t>et al.</a:t>
            </a:r>
            <a:r>
              <a:rPr lang="en-US" u="sng" dirty="0" smtClean="0">
                <a:solidFill>
                  <a:srgbClr val="0000FF"/>
                </a:solidFill>
              </a:rPr>
              <a:t>: Local Reality:</a:t>
            </a:r>
          </a:p>
          <a:p>
            <a:r>
              <a:rPr lang="en-US" dirty="0" smtClean="0"/>
              <a:t>There must exist </a:t>
            </a:r>
            <a:r>
              <a:rPr lang="en-US" b="1" i="1" dirty="0" smtClean="0"/>
              <a:t>hidden variables </a:t>
            </a:r>
            <a:r>
              <a:rPr lang="en-US" dirty="0" smtClean="0"/>
              <a:t>(hidden to us) in which the outcome of the measurement is encoded such that effectively </a:t>
            </a:r>
            <a:r>
              <a:rPr lang="en-US" b="1" i="1" dirty="0" smtClean="0"/>
              <a:t>it only looks as </a:t>
            </a:r>
            <a:r>
              <a:rPr lang="en-US" dirty="0" smtClean="0"/>
              <a:t>if it is driven by chance. </a:t>
            </a:r>
          </a:p>
        </p:txBody>
      </p:sp>
      <p:sp>
        <p:nvSpPr>
          <p:cNvPr id="8" name="TextBox 7"/>
          <p:cNvSpPr txBox="1"/>
          <p:nvPr/>
        </p:nvSpPr>
        <p:spPr>
          <a:xfrm>
            <a:off x="549708" y="4867957"/>
            <a:ext cx="7603306" cy="1200329"/>
          </a:xfrm>
          <a:prstGeom prst="rect">
            <a:avLst/>
          </a:prstGeom>
          <a:noFill/>
          <a:ln>
            <a:solidFill>
              <a:srgbClr val="0000FF"/>
            </a:solidFill>
          </a:ln>
        </p:spPr>
        <p:txBody>
          <a:bodyPr wrap="square" rtlCol="0">
            <a:spAutoFit/>
          </a:bodyPr>
          <a:lstStyle/>
          <a:p>
            <a:r>
              <a:rPr lang="en-US" dirty="0" smtClean="0">
                <a:solidFill>
                  <a:srgbClr val="0000FF"/>
                </a:solidFill>
              </a:rPr>
              <a:t>Local Realism </a:t>
            </a:r>
            <a:r>
              <a:rPr lang="en-US" dirty="0" err="1" smtClean="0">
                <a:solidFill>
                  <a:srgbClr val="0000FF"/>
                </a:solidFill>
              </a:rPr>
              <a:t>vs</a:t>
            </a:r>
            <a:r>
              <a:rPr lang="en-US" dirty="0" smtClean="0">
                <a:solidFill>
                  <a:srgbClr val="0000FF"/>
                </a:solidFill>
              </a:rPr>
              <a:t> Quantum Entanglement:</a:t>
            </a:r>
          </a:p>
          <a:p>
            <a:r>
              <a:rPr lang="en-US" dirty="0" smtClean="0"/>
              <a:t>EPR: What if the wave function is very large and a measurement at one end can</a:t>
            </a:r>
          </a:p>
          <a:p>
            <a:r>
              <a:rPr lang="en-US" dirty="0" smtClean="0"/>
              <a:t>         influence the other end via some “unreasonable spooky interaction”.</a:t>
            </a:r>
          </a:p>
          <a:p>
            <a:r>
              <a:rPr lang="en-US" dirty="0" smtClean="0"/>
              <a:t>         Propose a measurement to test </a:t>
            </a:r>
            <a:r>
              <a:rPr lang="en-US" b="1" i="1" dirty="0" smtClean="0">
                <a:solidFill>
                  <a:srgbClr val="660066"/>
                </a:solidFill>
              </a:rPr>
              <a:t>quantum entanglement </a:t>
            </a:r>
            <a:r>
              <a:rPr lang="en-US" dirty="0" smtClean="0"/>
              <a:t>of particles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33679" y="729944"/>
            <a:ext cx="6297022" cy="4449796"/>
            <a:chOff x="1133679" y="1008236"/>
            <a:chExt cx="6297022" cy="4449796"/>
          </a:xfrm>
        </p:grpSpPr>
        <p:pic>
          <p:nvPicPr>
            <p:cNvPr id="3" name="Picture 2" descr="EPR_AliceBob.pdf"/>
            <p:cNvPicPr>
              <a:picLocks noChangeAspect="1"/>
            </p:cNvPicPr>
            <p:nvPr/>
          </p:nvPicPr>
          <p:blipFill>
            <a:blip r:embed="rId3"/>
            <a:stretch>
              <a:fillRect/>
            </a:stretch>
          </p:blipFill>
          <p:spPr>
            <a:xfrm>
              <a:off x="1133679" y="1008236"/>
              <a:ext cx="6297022" cy="4449796"/>
            </a:xfrm>
            <a:prstGeom prst="rect">
              <a:avLst/>
            </a:prstGeom>
          </p:spPr>
        </p:pic>
        <p:sp>
          <p:nvSpPr>
            <p:cNvPr id="7" name="Rectangle 6"/>
            <p:cNvSpPr/>
            <p:nvPr/>
          </p:nvSpPr>
          <p:spPr>
            <a:xfrm>
              <a:off x="1670682" y="2301271"/>
              <a:ext cx="5216619" cy="2267178"/>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The EPR Paradox</a:t>
            </a:r>
            <a:endParaRPr lang="en-US" dirty="0"/>
          </a:p>
        </p:txBody>
      </p:sp>
      <p:sp>
        <p:nvSpPr>
          <p:cNvPr id="5" name="TextBox 4"/>
          <p:cNvSpPr txBox="1"/>
          <p:nvPr/>
        </p:nvSpPr>
        <p:spPr>
          <a:xfrm>
            <a:off x="605195" y="804822"/>
            <a:ext cx="8283412" cy="923330"/>
          </a:xfrm>
          <a:prstGeom prst="rect">
            <a:avLst/>
          </a:prstGeom>
          <a:noFill/>
          <a:ln>
            <a:solidFill>
              <a:srgbClr val="0000FF"/>
            </a:solidFill>
          </a:ln>
        </p:spPr>
        <p:txBody>
          <a:bodyPr wrap="none" rtlCol="0">
            <a:spAutoFit/>
          </a:bodyPr>
          <a:lstStyle/>
          <a:p>
            <a:r>
              <a:rPr lang="en-US" dirty="0" smtClean="0"/>
              <a:t>Two particles produced with known total momentum </a:t>
            </a:r>
            <a:r>
              <a:rPr lang="en-US" dirty="0" err="1" smtClean="0"/>
              <a:t>P</a:t>
            </a:r>
            <a:r>
              <a:rPr lang="en-US" baseline="-25000" dirty="0" err="1" smtClean="0"/>
              <a:t>total</a:t>
            </a:r>
            <a:r>
              <a:rPr lang="en-US" dirty="0" smtClean="0"/>
              <a:t>, and fly far away.</a:t>
            </a:r>
          </a:p>
          <a:p>
            <a:r>
              <a:rPr lang="en-US" dirty="0" smtClean="0"/>
              <a:t>Alice</a:t>
            </a:r>
            <a:r>
              <a:rPr lang="en-US" dirty="0" smtClean="0">
                <a:solidFill>
                  <a:srgbClr val="0000FF"/>
                </a:solidFill>
              </a:rPr>
              <a:t> can not measure at the same time position (</a:t>
            </a:r>
            <a:r>
              <a:rPr lang="en-US" dirty="0" smtClean="0"/>
              <a:t>x</a:t>
            </a:r>
            <a:r>
              <a:rPr lang="en-US" baseline="-25000" dirty="0" smtClean="0"/>
              <a:t>1</a:t>
            </a:r>
            <a:r>
              <a:rPr lang="en-US" dirty="0" smtClean="0">
                <a:solidFill>
                  <a:srgbClr val="0000FF"/>
                </a:solidFill>
              </a:rPr>
              <a:t>) and momentum (</a:t>
            </a:r>
            <a:r>
              <a:rPr lang="en-US" dirty="0" smtClean="0"/>
              <a:t>p</a:t>
            </a:r>
            <a:r>
              <a:rPr lang="en-US" baseline="-25000" dirty="0" smtClean="0"/>
              <a:t>1</a:t>
            </a:r>
            <a:r>
              <a:rPr lang="en-US" dirty="0" smtClean="0">
                <a:solidFill>
                  <a:srgbClr val="0000FF"/>
                </a:solidFill>
              </a:rPr>
              <a:t>) of particle</a:t>
            </a:r>
            <a:r>
              <a:rPr lang="en-US" dirty="0" smtClean="0"/>
              <a:t> 1</a:t>
            </a:r>
            <a:r>
              <a:rPr lang="en-US" dirty="0" smtClean="0">
                <a:solidFill>
                  <a:srgbClr val="0000FF"/>
                </a:solidFill>
              </a:rPr>
              <a:t>.</a:t>
            </a:r>
          </a:p>
          <a:p>
            <a:r>
              <a:rPr lang="en-US" dirty="0" smtClean="0"/>
              <a:t>Bob</a:t>
            </a:r>
            <a:r>
              <a:rPr lang="en-US" dirty="0" smtClean="0">
                <a:solidFill>
                  <a:srgbClr val="0000FF"/>
                </a:solidFill>
              </a:rPr>
              <a:t> can not measure at the same time position (</a:t>
            </a:r>
            <a:r>
              <a:rPr lang="en-US" dirty="0" smtClean="0"/>
              <a:t>x</a:t>
            </a:r>
            <a:r>
              <a:rPr lang="en-US" baseline="-25000" dirty="0" smtClean="0"/>
              <a:t>2</a:t>
            </a:r>
            <a:r>
              <a:rPr lang="en-US" dirty="0" smtClean="0">
                <a:solidFill>
                  <a:srgbClr val="0000FF"/>
                </a:solidFill>
              </a:rPr>
              <a:t>) and momentum (</a:t>
            </a:r>
            <a:r>
              <a:rPr lang="en-US" dirty="0" smtClean="0"/>
              <a:t>p</a:t>
            </a:r>
            <a:r>
              <a:rPr lang="en-US" baseline="-25000" dirty="0" smtClean="0"/>
              <a:t>2</a:t>
            </a:r>
            <a:r>
              <a:rPr lang="en-US" dirty="0" smtClean="0">
                <a:solidFill>
                  <a:srgbClr val="0000FF"/>
                </a:solidFill>
              </a:rPr>
              <a:t>) of particle </a:t>
            </a:r>
            <a:r>
              <a:rPr lang="en-US" dirty="0" smtClean="0"/>
              <a:t>2</a:t>
            </a:r>
            <a:r>
              <a:rPr lang="en-US" dirty="0" smtClean="0">
                <a:solidFill>
                  <a:srgbClr val="0000FF"/>
                </a:solidFill>
              </a:rPr>
              <a:t>.</a:t>
            </a:r>
          </a:p>
        </p:txBody>
      </p:sp>
      <p:sp>
        <p:nvSpPr>
          <p:cNvPr id="6" name="TextBox 5"/>
          <p:cNvSpPr txBox="1"/>
          <p:nvPr/>
        </p:nvSpPr>
        <p:spPr>
          <a:xfrm>
            <a:off x="707483" y="4334585"/>
            <a:ext cx="7124967" cy="923330"/>
          </a:xfrm>
          <a:prstGeom prst="rect">
            <a:avLst/>
          </a:prstGeom>
          <a:noFill/>
        </p:spPr>
        <p:txBody>
          <a:bodyPr wrap="square" rtlCol="0">
            <a:spAutoFit/>
          </a:bodyPr>
          <a:lstStyle/>
          <a:p>
            <a:r>
              <a:rPr lang="en-US" u="sng" dirty="0" smtClean="0"/>
              <a:t>But: </a:t>
            </a:r>
          </a:p>
          <a:p>
            <a:r>
              <a:rPr lang="en-US" dirty="0" smtClean="0">
                <a:solidFill>
                  <a:srgbClr val="0000FF"/>
                </a:solidFill>
              </a:rPr>
              <a:t>If </a:t>
            </a:r>
            <a:r>
              <a:rPr lang="en-US" i="1" dirty="0" smtClean="0">
                <a:solidFill>
                  <a:srgbClr val="FF0000"/>
                </a:solidFill>
              </a:rPr>
              <a:t>Alice</a:t>
            </a:r>
            <a:r>
              <a:rPr lang="en-US" dirty="0" smtClean="0">
                <a:solidFill>
                  <a:srgbClr val="0000FF"/>
                </a:solidFill>
              </a:rPr>
              <a:t> measures </a:t>
            </a:r>
            <a:r>
              <a:rPr lang="en-US" dirty="0" smtClean="0"/>
              <a:t>p</a:t>
            </a:r>
            <a:r>
              <a:rPr lang="en-US" baseline="-25000" dirty="0" smtClean="0"/>
              <a:t>1</a:t>
            </a:r>
            <a:r>
              <a:rPr lang="en-US" dirty="0" smtClean="0">
                <a:solidFill>
                  <a:srgbClr val="0000FF"/>
                </a:solidFill>
              </a:rPr>
              <a:t>, then automatically</a:t>
            </a:r>
            <a:r>
              <a:rPr lang="en-US" dirty="0" smtClean="0"/>
              <a:t> p</a:t>
            </a:r>
            <a:r>
              <a:rPr lang="en-US" baseline="-25000" dirty="0" smtClean="0"/>
              <a:t>2</a:t>
            </a:r>
            <a:r>
              <a:rPr lang="en-US" dirty="0" smtClean="0"/>
              <a:t> </a:t>
            </a:r>
            <a:r>
              <a:rPr lang="en-US" dirty="0" smtClean="0">
                <a:solidFill>
                  <a:srgbClr val="0000FF"/>
                </a:solidFill>
              </a:rPr>
              <a:t>is </a:t>
            </a:r>
            <a:r>
              <a:rPr lang="en-US" b="1" i="1" dirty="0" smtClean="0">
                <a:solidFill>
                  <a:srgbClr val="0000FF"/>
                </a:solidFill>
              </a:rPr>
              <a:t>known</a:t>
            </a:r>
            <a:r>
              <a:rPr lang="en-US" dirty="0" smtClean="0">
                <a:solidFill>
                  <a:srgbClr val="0000FF"/>
                </a:solidFill>
              </a:rPr>
              <a:t>, since </a:t>
            </a:r>
            <a:r>
              <a:rPr lang="en-US" dirty="0" smtClean="0"/>
              <a:t>p</a:t>
            </a:r>
            <a:r>
              <a:rPr lang="en-US" baseline="-25000" dirty="0" smtClean="0"/>
              <a:t>1</a:t>
            </a:r>
            <a:r>
              <a:rPr lang="en-US" dirty="0" smtClean="0"/>
              <a:t>+p</a:t>
            </a:r>
            <a:r>
              <a:rPr lang="en-US" baseline="-25000" dirty="0" smtClean="0"/>
              <a:t>2</a:t>
            </a:r>
            <a:r>
              <a:rPr lang="en-US" dirty="0" smtClean="0"/>
              <a:t>= </a:t>
            </a:r>
            <a:r>
              <a:rPr lang="en-US" dirty="0" err="1" smtClean="0"/>
              <a:t>p</a:t>
            </a:r>
            <a:r>
              <a:rPr lang="en-US" baseline="-25000" dirty="0" err="1" smtClean="0"/>
              <a:t>total</a:t>
            </a:r>
            <a:r>
              <a:rPr lang="en-US" dirty="0" smtClean="0"/>
              <a:t> </a:t>
            </a:r>
          </a:p>
          <a:p>
            <a:r>
              <a:rPr lang="en-US" dirty="0" smtClean="0">
                <a:solidFill>
                  <a:srgbClr val="0000FF"/>
                </a:solidFill>
              </a:rPr>
              <a:t>If </a:t>
            </a:r>
            <a:r>
              <a:rPr lang="en-US" i="1" dirty="0" smtClean="0">
                <a:solidFill>
                  <a:srgbClr val="FF0000"/>
                </a:solidFill>
              </a:rPr>
              <a:t>Alice</a:t>
            </a:r>
            <a:r>
              <a:rPr lang="en-US" dirty="0" smtClean="0">
                <a:solidFill>
                  <a:srgbClr val="0000FF"/>
                </a:solidFill>
              </a:rPr>
              <a:t> measures </a:t>
            </a:r>
            <a:r>
              <a:rPr lang="en-US" dirty="0" smtClean="0"/>
              <a:t>x</a:t>
            </a:r>
            <a:r>
              <a:rPr lang="en-US" baseline="-25000" dirty="0" smtClean="0"/>
              <a:t>1</a:t>
            </a:r>
            <a:r>
              <a:rPr lang="en-US" dirty="0" smtClean="0">
                <a:solidFill>
                  <a:srgbClr val="0000FF"/>
                </a:solidFill>
              </a:rPr>
              <a:t>, then </a:t>
            </a:r>
            <a:r>
              <a:rPr lang="en-US" dirty="0" smtClean="0"/>
              <a:t>p</a:t>
            </a:r>
            <a:r>
              <a:rPr lang="en-US" baseline="-25000" dirty="0" smtClean="0"/>
              <a:t>1</a:t>
            </a:r>
            <a:r>
              <a:rPr lang="en-US" dirty="0" smtClean="0">
                <a:solidFill>
                  <a:srgbClr val="0000FF"/>
                </a:solidFill>
              </a:rPr>
              <a:t> is unknown and therefore also </a:t>
            </a:r>
            <a:r>
              <a:rPr lang="en-US" dirty="0" smtClean="0"/>
              <a:t>p</a:t>
            </a:r>
            <a:r>
              <a:rPr lang="en-US" baseline="-25000" dirty="0" smtClean="0"/>
              <a:t>2</a:t>
            </a:r>
            <a:r>
              <a:rPr lang="en-US" dirty="0" smtClean="0">
                <a:solidFill>
                  <a:srgbClr val="0000FF"/>
                </a:solidFill>
              </a:rPr>
              <a:t> is </a:t>
            </a:r>
            <a:r>
              <a:rPr lang="en-US" b="1" i="1" dirty="0" smtClean="0">
                <a:solidFill>
                  <a:srgbClr val="0000FF"/>
                </a:solidFill>
              </a:rPr>
              <a:t>unknown</a:t>
            </a:r>
            <a:r>
              <a:rPr lang="en-US" dirty="0" smtClean="0">
                <a:solidFill>
                  <a:srgbClr val="0000FF"/>
                </a:solidFill>
              </a:rPr>
              <a:t>.</a:t>
            </a:r>
          </a:p>
        </p:txBody>
      </p:sp>
      <p:sp>
        <p:nvSpPr>
          <p:cNvPr id="9" name="TextBox 8"/>
          <p:cNvSpPr txBox="1"/>
          <p:nvPr/>
        </p:nvSpPr>
        <p:spPr>
          <a:xfrm>
            <a:off x="356972" y="5391772"/>
            <a:ext cx="8480491" cy="1200329"/>
          </a:xfrm>
          <a:prstGeom prst="rect">
            <a:avLst/>
          </a:prstGeom>
          <a:noFill/>
          <a:ln>
            <a:solidFill>
              <a:srgbClr val="0000FF"/>
            </a:solidFill>
          </a:ln>
        </p:spPr>
        <p:txBody>
          <a:bodyPr wrap="square" rtlCol="0">
            <a:spAutoFit/>
          </a:bodyPr>
          <a:lstStyle/>
          <a:p>
            <a:r>
              <a:rPr lang="en-US" dirty="0" smtClean="0">
                <a:solidFill>
                  <a:srgbClr val="000090"/>
                </a:solidFill>
              </a:rPr>
              <a:t>How can a </a:t>
            </a:r>
            <a:r>
              <a:rPr lang="en-US" dirty="0" smtClean="0">
                <a:solidFill>
                  <a:srgbClr val="FF0000"/>
                </a:solidFill>
              </a:rPr>
              <a:t>decision of Alice </a:t>
            </a:r>
            <a:r>
              <a:rPr lang="en-US" dirty="0" smtClean="0">
                <a:solidFill>
                  <a:srgbClr val="000090"/>
                </a:solidFill>
              </a:rPr>
              <a:t>to measure </a:t>
            </a:r>
            <a:r>
              <a:rPr lang="en-US" dirty="0" smtClean="0"/>
              <a:t>x</a:t>
            </a:r>
            <a:r>
              <a:rPr lang="en-US" baseline="-25000" dirty="0" smtClean="0"/>
              <a:t>1</a:t>
            </a:r>
            <a:r>
              <a:rPr lang="en-US" dirty="0" smtClean="0">
                <a:solidFill>
                  <a:srgbClr val="000090"/>
                </a:solidFill>
              </a:rPr>
              <a:t> or </a:t>
            </a:r>
            <a:r>
              <a:rPr lang="en-US" dirty="0" smtClean="0"/>
              <a:t>p</a:t>
            </a:r>
            <a:r>
              <a:rPr lang="en-US" baseline="-25000" dirty="0" smtClean="0"/>
              <a:t>1</a:t>
            </a:r>
            <a:r>
              <a:rPr lang="en-US" dirty="0" smtClean="0">
                <a:solidFill>
                  <a:srgbClr val="000090"/>
                </a:solidFill>
              </a:rPr>
              <a:t> affect the quantum state of </a:t>
            </a:r>
            <a:r>
              <a:rPr lang="en-US" dirty="0" smtClean="0">
                <a:solidFill>
                  <a:srgbClr val="0000FF"/>
                </a:solidFill>
              </a:rPr>
              <a:t>Bob’s particle </a:t>
            </a:r>
            <a:r>
              <a:rPr lang="en-US" dirty="0" smtClean="0">
                <a:solidFill>
                  <a:srgbClr val="000090"/>
                </a:solidFill>
              </a:rPr>
              <a:t>(</a:t>
            </a:r>
            <a:r>
              <a:rPr lang="en-US" dirty="0" smtClean="0"/>
              <a:t>x</a:t>
            </a:r>
            <a:r>
              <a:rPr lang="en-US" baseline="-25000" dirty="0" smtClean="0"/>
              <a:t>2</a:t>
            </a:r>
            <a:r>
              <a:rPr lang="en-US" dirty="0" smtClean="0">
                <a:solidFill>
                  <a:srgbClr val="000090"/>
                </a:solidFill>
              </a:rPr>
              <a:t> or </a:t>
            </a:r>
            <a:r>
              <a:rPr lang="en-US" dirty="0" smtClean="0"/>
              <a:t>p</a:t>
            </a:r>
            <a:r>
              <a:rPr lang="en-US" baseline="-25000" dirty="0" smtClean="0"/>
              <a:t>2</a:t>
            </a:r>
            <a:r>
              <a:rPr lang="en-US" dirty="0" smtClean="0">
                <a:solidFill>
                  <a:srgbClr val="000090"/>
                </a:solidFill>
              </a:rPr>
              <a:t> ) at the same time over a long distance?</a:t>
            </a:r>
          </a:p>
          <a:p>
            <a:r>
              <a:rPr lang="en-US" dirty="0" smtClean="0">
                <a:solidFill>
                  <a:srgbClr val="000090"/>
                </a:solidFill>
              </a:rPr>
              <a:t>Communication with speed faster than the speed of light? Contradiction with causality?</a:t>
            </a:r>
          </a:p>
          <a:p>
            <a:r>
              <a:rPr lang="en-US" dirty="0" smtClean="0">
                <a:solidFill>
                  <a:srgbClr val="000090"/>
                </a:solidFill>
              </a:rPr>
              <a:t>Is there </a:t>
            </a:r>
            <a:r>
              <a:rPr lang="en-US" dirty="0" smtClean="0">
                <a:solidFill>
                  <a:srgbClr val="660066"/>
                </a:solidFill>
              </a:rPr>
              <a:t>“local realism</a:t>
            </a:r>
            <a:r>
              <a:rPr lang="en-US" dirty="0" smtClean="0">
                <a:solidFill>
                  <a:srgbClr val="000090"/>
                </a:solidFill>
              </a:rPr>
              <a:t>” or </a:t>
            </a:r>
            <a:r>
              <a:rPr lang="en-US" dirty="0" smtClean="0">
                <a:solidFill>
                  <a:srgbClr val="660066"/>
                </a:solidFill>
              </a:rPr>
              <a:t>“spooky action at a distance”? </a:t>
            </a:r>
            <a:endParaRPr lang="en-US" dirty="0" smtClean="0">
              <a:solidFill>
                <a:srgbClr val="000090"/>
              </a:solidFill>
            </a:endParaRPr>
          </a:p>
        </p:txBody>
      </p:sp>
      <p:sp>
        <p:nvSpPr>
          <p:cNvPr id="11" name="Rectangle 10"/>
          <p:cNvSpPr/>
          <p:nvPr/>
        </p:nvSpPr>
        <p:spPr>
          <a:xfrm>
            <a:off x="2067597" y="4069003"/>
            <a:ext cx="354238" cy="187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94837" y="4034793"/>
            <a:ext cx="354238" cy="187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976190" y="3969703"/>
            <a:ext cx="548548" cy="307777"/>
          </a:xfrm>
          <a:prstGeom prst="rect">
            <a:avLst/>
          </a:prstGeom>
          <a:noFill/>
        </p:spPr>
        <p:txBody>
          <a:bodyPr wrap="none" rtlCol="0">
            <a:spAutoFit/>
          </a:bodyPr>
          <a:lstStyle/>
          <a:p>
            <a:r>
              <a:rPr lang="en-US" sz="1400" b="1" i="1" dirty="0" smtClean="0">
                <a:solidFill>
                  <a:srgbClr val="FF0000"/>
                </a:solidFill>
              </a:rPr>
              <a:t>Alice</a:t>
            </a:r>
            <a:endParaRPr lang="en-US" sz="1400" b="1" i="1" dirty="0">
              <a:solidFill>
                <a:srgbClr val="FF0000"/>
              </a:solidFill>
            </a:endParaRPr>
          </a:p>
        </p:txBody>
      </p:sp>
      <p:sp>
        <p:nvSpPr>
          <p:cNvPr id="10" name="TextBox 9"/>
          <p:cNvSpPr txBox="1"/>
          <p:nvPr/>
        </p:nvSpPr>
        <p:spPr>
          <a:xfrm>
            <a:off x="6130748" y="3967406"/>
            <a:ext cx="471604" cy="307777"/>
          </a:xfrm>
          <a:prstGeom prst="rect">
            <a:avLst/>
          </a:prstGeom>
          <a:noFill/>
        </p:spPr>
        <p:txBody>
          <a:bodyPr wrap="none" rtlCol="0">
            <a:spAutoFit/>
          </a:bodyPr>
          <a:lstStyle/>
          <a:p>
            <a:r>
              <a:rPr lang="en-US" sz="1400" b="1" i="1" dirty="0" smtClean="0">
                <a:solidFill>
                  <a:srgbClr val="0000FF"/>
                </a:solidFill>
              </a:rPr>
              <a:t>Bob</a:t>
            </a:r>
            <a:endParaRPr lang="en-US" sz="1400"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EPR Experiment</a:t>
            </a:r>
            <a:endParaRPr lang="en-US" dirty="0"/>
          </a:p>
        </p:txBody>
      </p:sp>
      <p:sp>
        <p:nvSpPr>
          <p:cNvPr id="17" name="TextBox 16"/>
          <p:cNvSpPr txBox="1"/>
          <p:nvPr/>
        </p:nvSpPr>
        <p:spPr>
          <a:xfrm>
            <a:off x="439872" y="633565"/>
            <a:ext cx="5705959" cy="369332"/>
          </a:xfrm>
          <a:prstGeom prst="rect">
            <a:avLst/>
          </a:prstGeom>
          <a:noFill/>
        </p:spPr>
        <p:txBody>
          <a:bodyPr wrap="none" rtlCol="0">
            <a:spAutoFit/>
          </a:bodyPr>
          <a:lstStyle/>
          <a:p>
            <a:r>
              <a:rPr lang="en-US" dirty="0" smtClean="0"/>
              <a:t>Produce two particle with an opposite </a:t>
            </a:r>
            <a:r>
              <a:rPr lang="en-US" b="1" i="1" dirty="0" smtClean="0"/>
              <a:t>spin quantum state.</a:t>
            </a:r>
            <a:endParaRPr lang="en-US" b="1" i="1" dirty="0"/>
          </a:p>
        </p:txBody>
      </p:sp>
      <p:pic>
        <p:nvPicPr>
          <p:cNvPr id="18" name="Picture 17" descr="ElectronSpin.png"/>
          <p:cNvPicPr>
            <a:picLocks noChangeAspect="1"/>
          </p:cNvPicPr>
          <p:nvPr/>
        </p:nvPicPr>
        <p:blipFill>
          <a:blip r:embed="rId3"/>
          <a:stretch>
            <a:fillRect/>
          </a:stretch>
        </p:blipFill>
        <p:spPr>
          <a:xfrm>
            <a:off x="6999985" y="520636"/>
            <a:ext cx="1605871" cy="1368939"/>
          </a:xfrm>
          <a:prstGeom prst="rect">
            <a:avLst/>
          </a:prstGeom>
        </p:spPr>
      </p:pic>
      <p:grpSp>
        <p:nvGrpSpPr>
          <p:cNvPr id="36" name="Group 35"/>
          <p:cNvGrpSpPr/>
          <p:nvPr/>
        </p:nvGrpSpPr>
        <p:grpSpPr>
          <a:xfrm>
            <a:off x="4637417" y="2073967"/>
            <a:ext cx="3747694" cy="2035544"/>
            <a:chOff x="253487" y="2496586"/>
            <a:chExt cx="3747694" cy="2035544"/>
          </a:xfrm>
        </p:grpSpPr>
        <p:grpSp>
          <p:nvGrpSpPr>
            <p:cNvPr id="21" name="Group 20"/>
            <p:cNvGrpSpPr/>
            <p:nvPr/>
          </p:nvGrpSpPr>
          <p:grpSpPr>
            <a:xfrm>
              <a:off x="305675" y="2637472"/>
              <a:ext cx="3640057" cy="1732122"/>
              <a:chOff x="2258468" y="2683332"/>
              <a:chExt cx="3640057" cy="1732122"/>
            </a:xfrm>
          </p:grpSpPr>
          <p:pic>
            <p:nvPicPr>
              <p:cNvPr id="5" name="Picture 4" descr="EPR_particles.png"/>
              <p:cNvPicPr>
                <a:picLocks noChangeAspect="1"/>
              </p:cNvPicPr>
              <p:nvPr/>
            </p:nvPicPr>
            <p:blipFill>
              <a:blip r:embed="rId4"/>
              <a:stretch>
                <a:fillRect/>
              </a:stretch>
            </p:blipFill>
            <p:spPr>
              <a:xfrm>
                <a:off x="3176928" y="3184753"/>
                <a:ext cx="2530061" cy="723176"/>
              </a:xfrm>
              <a:prstGeom prst="rect">
                <a:avLst/>
              </a:prstGeom>
              <a:ln>
                <a:noFill/>
              </a:ln>
            </p:spPr>
          </p:pic>
          <p:sp>
            <p:nvSpPr>
              <p:cNvPr id="7" name="Right Arrow 6"/>
              <p:cNvSpPr/>
              <p:nvPr/>
            </p:nvSpPr>
            <p:spPr>
              <a:xfrm rot="5400000">
                <a:off x="5303178" y="3167707"/>
                <a:ext cx="303302" cy="1053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6200000">
                <a:off x="3379722" y="3167707"/>
                <a:ext cx="303302" cy="1053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3379722" y="3815670"/>
                <a:ext cx="303302" cy="1053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6200000">
                <a:off x="5303179" y="3800627"/>
                <a:ext cx="303302" cy="1053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74217" y="3953789"/>
                <a:ext cx="3615785" cy="461665"/>
              </a:xfrm>
              <a:prstGeom prst="rect">
                <a:avLst/>
              </a:prstGeom>
              <a:noFill/>
              <a:ln>
                <a:noFill/>
              </a:ln>
            </p:spPr>
            <p:txBody>
              <a:bodyPr wrap="square" rtlCol="0">
                <a:spAutoFit/>
              </a:bodyPr>
              <a:lstStyle/>
              <a:p>
                <a:r>
                  <a:rPr lang="en-US" dirty="0" smtClean="0"/>
                  <a:t>2: </a:t>
                </a:r>
                <a:r>
                  <a:rPr lang="en-US" dirty="0" err="1" smtClean="0">
                    <a:solidFill>
                      <a:srgbClr val="9A009F"/>
                    </a:solidFill>
                  </a:rPr>
                  <a:t>x</a:t>
                </a:r>
                <a:r>
                  <a:rPr lang="en-US" dirty="0" smtClean="0"/>
                  <a:t>-Spin=    </a:t>
                </a:r>
                <a:r>
                  <a:rPr lang="en-US" sz="2400" dirty="0" smtClean="0"/>
                  <a:t>–</a:t>
                </a:r>
                <a:r>
                  <a:rPr lang="en-US" dirty="0" smtClean="0"/>
                  <a:t>                                   </a:t>
                </a:r>
                <a:r>
                  <a:rPr lang="en-US" sz="2400" dirty="0" smtClean="0"/>
                  <a:t>+</a:t>
                </a:r>
                <a:endParaRPr lang="en-US" sz="2400" dirty="0"/>
              </a:p>
            </p:txBody>
          </p:sp>
          <p:sp>
            <p:nvSpPr>
              <p:cNvPr id="13" name="TextBox 12"/>
              <p:cNvSpPr txBox="1"/>
              <p:nvPr/>
            </p:nvSpPr>
            <p:spPr>
              <a:xfrm>
                <a:off x="2258468" y="2683332"/>
                <a:ext cx="3640057" cy="461665"/>
              </a:xfrm>
              <a:prstGeom prst="rect">
                <a:avLst/>
              </a:prstGeom>
              <a:noFill/>
              <a:ln>
                <a:noFill/>
              </a:ln>
            </p:spPr>
            <p:txBody>
              <a:bodyPr wrap="square" rtlCol="0">
                <a:spAutoFit/>
              </a:bodyPr>
              <a:lstStyle/>
              <a:p>
                <a:r>
                  <a:rPr lang="en-US" dirty="0" smtClean="0"/>
                  <a:t>1: </a:t>
                </a:r>
                <a:r>
                  <a:rPr lang="en-US" dirty="0" err="1" smtClean="0">
                    <a:solidFill>
                      <a:srgbClr val="9A009F"/>
                    </a:solidFill>
                  </a:rPr>
                  <a:t>x</a:t>
                </a:r>
                <a:r>
                  <a:rPr lang="en-US" dirty="0" smtClean="0"/>
                  <a:t>-Spin=    </a:t>
                </a:r>
                <a:r>
                  <a:rPr lang="en-US" sz="2400" dirty="0" smtClean="0"/>
                  <a:t>+</a:t>
                </a:r>
                <a:r>
                  <a:rPr lang="en-US" dirty="0" smtClean="0"/>
                  <a:t>                                  </a:t>
                </a:r>
                <a:r>
                  <a:rPr lang="en-US" sz="2400" dirty="0" smtClean="0"/>
                  <a:t>–</a:t>
                </a:r>
                <a:r>
                  <a:rPr lang="en-US" dirty="0" smtClean="0"/>
                  <a:t> </a:t>
                </a:r>
                <a:endParaRPr lang="en-US" dirty="0"/>
              </a:p>
            </p:txBody>
          </p:sp>
        </p:grpSp>
        <p:sp>
          <p:nvSpPr>
            <p:cNvPr id="33" name="Rectangle 32"/>
            <p:cNvSpPr/>
            <p:nvPr/>
          </p:nvSpPr>
          <p:spPr>
            <a:xfrm>
              <a:off x="253487" y="2496586"/>
              <a:ext cx="3747694" cy="2035544"/>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39872" y="2073967"/>
            <a:ext cx="3773788" cy="2035544"/>
            <a:chOff x="4941740" y="2496586"/>
            <a:chExt cx="3773788" cy="2035544"/>
          </a:xfrm>
        </p:grpSpPr>
        <p:grpSp>
          <p:nvGrpSpPr>
            <p:cNvPr id="32" name="Group 31"/>
            <p:cNvGrpSpPr/>
            <p:nvPr/>
          </p:nvGrpSpPr>
          <p:grpSpPr>
            <a:xfrm>
              <a:off x="5075471" y="2637472"/>
              <a:ext cx="3640057" cy="1621323"/>
              <a:chOff x="2318136" y="2742993"/>
              <a:chExt cx="3640057" cy="1621323"/>
            </a:xfrm>
          </p:grpSpPr>
          <p:pic>
            <p:nvPicPr>
              <p:cNvPr id="31" name="Picture 30" descr="EPR_particles.png"/>
              <p:cNvPicPr>
                <a:picLocks noChangeAspect="1"/>
              </p:cNvPicPr>
              <p:nvPr/>
            </p:nvPicPr>
            <p:blipFill>
              <a:blip r:embed="rId4"/>
              <a:stretch>
                <a:fillRect/>
              </a:stretch>
            </p:blipFill>
            <p:spPr>
              <a:xfrm>
                <a:off x="3176928" y="3184753"/>
                <a:ext cx="2530061" cy="723176"/>
              </a:xfrm>
              <a:prstGeom prst="rect">
                <a:avLst/>
              </a:prstGeom>
            </p:spPr>
          </p:pic>
          <p:sp>
            <p:nvSpPr>
              <p:cNvPr id="24" name="Right Arrow 23"/>
              <p:cNvSpPr/>
              <p:nvPr/>
            </p:nvSpPr>
            <p:spPr>
              <a:xfrm>
                <a:off x="5303178" y="3167707"/>
                <a:ext cx="303302" cy="10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10800000">
                <a:off x="3379722" y="3167707"/>
                <a:ext cx="303302" cy="10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a:off x="3379722" y="3815670"/>
                <a:ext cx="303302" cy="10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rot="10800000">
                <a:off x="5303179" y="3800627"/>
                <a:ext cx="303302" cy="10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333885" y="3902651"/>
                <a:ext cx="3615785" cy="461665"/>
              </a:xfrm>
              <a:prstGeom prst="rect">
                <a:avLst/>
              </a:prstGeom>
              <a:noFill/>
            </p:spPr>
            <p:txBody>
              <a:bodyPr wrap="square" rtlCol="0">
                <a:spAutoFit/>
              </a:bodyPr>
              <a:lstStyle/>
              <a:p>
                <a:r>
                  <a:rPr lang="en-US" dirty="0" smtClean="0"/>
                  <a:t>2: </a:t>
                </a:r>
                <a:r>
                  <a:rPr lang="en-US" dirty="0" err="1" smtClean="0">
                    <a:solidFill>
                      <a:srgbClr val="9A009F"/>
                    </a:solidFill>
                  </a:rPr>
                  <a:t>z</a:t>
                </a:r>
                <a:r>
                  <a:rPr lang="en-US" dirty="0" smtClean="0"/>
                  <a:t>-Spin=    </a:t>
                </a:r>
                <a:r>
                  <a:rPr lang="en-US" sz="2400" dirty="0" smtClean="0"/>
                  <a:t>–</a:t>
                </a:r>
                <a:r>
                  <a:rPr lang="en-US" dirty="0" smtClean="0"/>
                  <a:t>                                  </a:t>
                </a:r>
                <a:r>
                  <a:rPr lang="en-US" sz="2400" dirty="0" smtClean="0"/>
                  <a:t> +</a:t>
                </a:r>
                <a:endParaRPr lang="en-US" sz="2400" dirty="0"/>
              </a:p>
            </p:txBody>
          </p:sp>
          <p:sp>
            <p:nvSpPr>
              <p:cNvPr id="29" name="TextBox 28"/>
              <p:cNvSpPr txBox="1"/>
              <p:nvPr/>
            </p:nvSpPr>
            <p:spPr>
              <a:xfrm>
                <a:off x="2318136" y="2742993"/>
                <a:ext cx="3640057" cy="461665"/>
              </a:xfrm>
              <a:prstGeom prst="rect">
                <a:avLst/>
              </a:prstGeom>
              <a:noFill/>
            </p:spPr>
            <p:txBody>
              <a:bodyPr wrap="square" rtlCol="0">
                <a:spAutoFit/>
              </a:bodyPr>
              <a:lstStyle/>
              <a:p>
                <a:r>
                  <a:rPr lang="en-US" dirty="0" smtClean="0"/>
                  <a:t>1: </a:t>
                </a:r>
                <a:r>
                  <a:rPr lang="en-US" dirty="0" err="1" smtClean="0">
                    <a:solidFill>
                      <a:srgbClr val="9A009F"/>
                    </a:solidFill>
                  </a:rPr>
                  <a:t>z</a:t>
                </a:r>
                <a:r>
                  <a:rPr lang="en-US" dirty="0" smtClean="0"/>
                  <a:t>-Spin=    </a:t>
                </a:r>
                <a:r>
                  <a:rPr lang="en-US" sz="2400" dirty="0" smtClean="0"/>
                  <a:t>+ </a:t>
                </a:r>
                <a:r>
                  <a:rPr lang="en-US" dirty="0" smtClean="0"/>
                  <a:t>                                 </a:t>
                </a:r>
                <a:r>
                  <a:rPr lang="en-US" sz="2400" dirty="0" smtClean="0"/>
                  <a:t>–</a:t>
                </a:r>
                <a:r>
                  <a:rPr lang="en-US" dirty="0" smtClean="0"/>
                  <a:t> </a:t>
                </a:r>
                <a:endParaRPr lang="en-US" dirty="0"/>
              </a:p>
            </p:txBody>
          </p:sp>
        </p:grpSp>
        <p:sp>
          <p:nvSpPr>
            <p:cNvPr id="34" name="Rectangle 33"/>
            <p:cNvSpPr/>
            <p:nvPr/>
          </p:nvSpPr>
          <p:spPr>
            <a:xfrm>
              <a:off x="4941740" y="2496586"/>
              <a:ext cx="3747694" cy="2035544"/>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1389293" y="2052250"/>
            <a:ext cx="559982" cy="307777"/>
          </a:xfrm>
          <a:prstGeom prst="rect">
            <a:avLst/>
          </a:prstGeom>
          <a:noFill/>
        </p:spPr>
        <p:txBody>
          <a:bodyPr wrap="none" rtlCol="0">
            <a:spAutoFit/>
          </a:bodyPr>
          <a:lstStyle/>
          <a:p>
            <a:r>
              <a:rPr lang="en-US" sz="1400" b="1" dirty="0" smtClean="0">
                <a:solidFill>
                  <a:srgbClr val="FF0000"/>
                </a:solidFill>
              </a:rPr>
              <a:t>Alice</a:t>
            </a:r>
            <a:endParaRPr lang="en-US" sz="1400" b="1" dirty="0">
              <a:solidFill>
                <a:srgbClr val="FF0000"/>
              </a:solidFill>
            </a:endParaRPr>
          </a:p>
        </p:txBody>
      </p:sp>
      <p:sp>
        <p:nvSpPr>
          <p:cNvPr id="39" name="TextBox 38"/>
          <p:cNvSpPr txBox="1"/>
          <p:nvPr/>
        </p:nvSpPr>
        <p:spPr>
          <a:xfrm>
            <a:off x="3558645" y="2052250"/>
            <a:ext cx="478166" cy="307777"/>
          </a:xfrm>
          <a:prstGeom prst="rect">
            <a:avLst/>
          </a:prstGeom>
          <a:noFill/>
        </p:spPr>
        <p:txBody>
          <a:bodyPr wrap="none" rtlCol="0">
            <a:spAutoFit/>
          </a:bodyPr>
          <a:lstStyle/>
          <a:p>
            <a:r>
              <a:rPr lang="en-US" sz="1400" b="1" dirty="0" smtClean="0">
                <a:solidFill>
                  <a:srgbClr val="0000FF"/>
                </a:solidFill>
              </a:rPr>
              <a:t>Bob</a:t>
            </a:r>
            <a:endParaRPr lang="en-US" sz="1400" b="1" dirty="0">
              <a:solidFill>
                <a:srgbClr val="0000FF"/>
              </a:solidFill>
            </a:endParaRPr>
          </a:p>
        </p:txBody>
      </p:sp>
      <p:sp>
        <p:nvSpPr>
          <p:cNvPr id="40" name="TextBox 39"/>
          <p:cNvSpPr txBox="1"/>
          <p:nvPr/>
        </p:nvSpPr>
        <p:spPr>
          <a:xfrm>
            <a:off x="5489274" y="2052250"/>
            <a:ext cx="559982" cy="307777"/>
          </a:xfrm>
          <a:prstGeom prst="rect">
            <a:avLst/>
          </a:prstGeom>
          <a:noFill/>
        </p:spPr>
        <p:txBody>
          <a:bodyPr wrap="none" rtlCol="0">
            <a:spAutoFit/>
          </a:bodyPr>
          <a:lstStyle/>
          <a:p>
            <a:r>
              <a:rPr lang="en-US" sz="1400" b="1" dirty="0" smtClean="0">
                <a:solidFill>
                  <a:srgbClr val="FF0000"/>
                </a:solidFill>
              </a:rPr>
              <a:t>Alice</a:t>
            </a:r>
            <a:endParaRPr lang="en-US" sz="1400" b="1" dirty="0">
              <a:solidFill>
                <a:srgbClr val="FF0000"/>
              </a:solidFill>
            </a:endParaRPr>
          </a:p>
        </p:txBody>
      </p:sp>
      <p:sp>
        <p:nvSpPr>
          <p:cNvPr id="41" name="TextBox 40"/>
          <p:cNvSpPr txBox="1"/>
          <p:nvPr/>
        </p:nvSpPr>
        <p:spPr>
          <a:xfrm>
            <a:off x="7621876" y="2052250"/>
            <a:ext cx="478166" cy="307777"/>
          </a:xfrm>
          <a:prstGeom prst="rect">
            <a:avLst/>
          </a:prstGeom>
          <a:noFill/>
        </p:spPr>
        <p:txBody>
          <a:bodyPr wrap="none" rtlCol="0">
            <a:spAutoFit/>
          </a:bodyPr>
          <a:lstStyle/>
          <a:p>
            <a:r>
              <a:rPr lang="en-US" sz="1400" b="1" dirty="0" smtClean="0">
                <a:solidFill>
                  <a:srgbClr val="0000FF"/>
                </a:solidFill>
              </a:rPr>
              <a:t>Bob</a:t>
            </a:r>
            <a:endParaRPr lang="en-US" sz="1400" b="1" dirty="0">
              <a:solidFill>
                <a:srgbClr val="0000FF"/>
              </a:solidFill>
            </a:endParaRPr>
          </a:p>
        </p:txBody>
      </p:sp>
      <p:sp>
        <p:nvSpPr>
          <p:cNvPr id="42" name="TextBox 41"/>
          <p:cNvSpPr txBox="1"/>
          <p:nvPr/>
        </p:nvSpPr>
        <p:spPr>
          <a:xfrm>
            <a:off x="945019" y="5463387"/>
            <a:ext cx="6922529" cy="923330"/>
          </a:xfrm>
          <a:prstGeom prst="rect">
            <a:avLst/>
          </a:prstGeom>
          <a:noFill/>
          <a:ln>
            <a:solidFill>
              <a:srgbClr val="0000FF"/>
            </a:solidFill>
          </a:ln>
        </p:spPr>
        <p:txBody>
          <a:bodyPr wrap="square" rtlCol="0">
            <a:spAutoFit/>
          </a:bodyPr>
          <a:lstStyle/>
          <a:p>
            <a:r>
              <a:rPr lang="en-US" dirty="0" smtClean="0">
                <a:solidFill>
                  <a:srgbClr val="660066"/>
                </a:solidFill>
              </a:rPr>
              <a:t>Quantum wave function: total spin = 0.</a:t>
            </a:r>
          </a:p>
          <a:p>
            <a:r>
              <a:rPr lang="en-US" dirty="0" smtClean="0"/>
              <a:t>If </a:t>
            </a:r>
            <a:r>
              <a:rPr lang="en-US" dirty="0" smtClean="0">
                <a:solidFill>
                  <a:srgbClr val="FF0000"/>
                </a:solidFill>
              </a:rPr>
              <a:t>Alice</a:t>
            </a:r>
            <a:r>
              <a:rPr lang="en-US" dirty="0" smtClean="0"/>
              <a:t> measures spin of her particle along the </a:t>
            </a:r>
            <a:r>
              <a:rPr lang="en-US" b="1" dirty="0" smtClean="0">
                <a:solidFill>
                  <a:srgbClr val="9A009F"/>
                </a:solidFill>
              </a:rPr>
              <a:t>z</a:t>
            </a:r>
            <a:r>
              <a:rPr lang="en-US" dirty="0" smtClean="0"/>
              <a:t>-direction,</a:t>
            </a:r>
          </a:p>
          <a:p>
            <a:r>
              <a:rPr lang="en-US" dirty="0" smtClean="0"/>
              <a:t>Then also </a:t>
            </a:r>
            <a:r>
              <a:rPr lang="en-US" dirty="0" smtClean="0">
                <a:solidFill>
                  <a:srgbClr val="0000FF"/>
                </a:solidFill>
              </a:rPr>
              <a:t>Bob’s</a:t>
            </a:r>
            <a:r>
              <a:rPr lang="en-US" dirty="0" smtClean="0"/>
              <a:t> particle’s spin points (oppositely) along the </a:t>
            </a:r>
            <a:r>
              <a:rPr lang="en-US" b="1" dirty="0" smtClean="0">
                <a:solidFill>
                  <a:srgbClr val="9A009F"/>
                </a:solidFill>
              </a:rPr>
              <a:t>z</a:t>
            </a:r>
            <a:r>
              <a:rPr lang="en-US" dirty="0" smtClean="0"/>
              <a:t>-direction!</a:t>
            </a:r>
            <a:endParaRPr lang="en-US" dirty="0"/>
          </a:p>
        </p:txBody>
      </p:sp>
      <p:sp>
        <p:nvSpPr>
          <p:cNvPr id="43" name="TextBox 42"/>
          <p:cNvSpPr txBox="1"/>
          <p:nvPr/>
        </p:nvSpPr>
        <p:spPr>
          <a:xfrm>
            <a:off x="439872" y="895011"/>
            <a:ext cx="6012711" cy="646331"/>
          </a:xfrm>
          <a:prstGeom prst="rect">
            <a:avLst/>
          </a:prstGeom>
          <a:noFill/>
        </p:spPr>
        <p:txBody>
          <a:bodyPr wrap="square" rtlCol="0">
            <a:spAutoFit/>
          </a:bodyPr>
          <a:lstStyle/>
          <a:p>
            <a:r>
              <a:rPr lang="en-US" dirty="0" smtClean="0"/>
              <a:t>Heisenberg uncertainty: an electron </a:t>
            </a:r>
            <a:r>
              <a:rPr lang="en-US" b="1" i="1" dirty="0" smtClean="0"/>
              <a:t>cannot </a:t>
            </a:r>
            <a:r>
              <a:rPr lang="en-US" dirty="0" smtClean="0"/>
              <a:t>have well defined </a:t>
            </a:r>
            <a:r>
              <a:rPr lang="en-US" b="1" i="1" dirty="0" smtClean="0"/>
              <a:t>spin</a:t>
            </a:r>
            <a:r>
              <a:rPr lang="en-US" dirty="0" smtClean="0"/>
              <a:t> at same time along two different directions, </a:t>
            </a:r>
            <a:r>
              <a:rPr lang="en-US" dirty="0" err="1" smtClean="0"/>
              <a:t>eg</a:t>
            </a:r>
            <a:r>
              <a:rPr lang="en-US" dirty="0" smtClean="0"/>
              <a:t>. </a:t>
            </a:r>
            <a:r>
              <a:rPr lang="en-US" b="1" dirty="0" err="1" smtClean="0">
                <a:solidFill>
                  <a:srgbClr val="9A009F"/>
                </a:solidFill>
              </a:rPr>
              <a:t>z</a:t>
            </a:r>
            <a:r>
              <a:rPr lang="en-US" dirty="0" smtClean="0"/>
              <a:t> and </a:t>
            </a:r>
            <a:r>
              <a:rPr lang="en-US" b="1" dirty="0" err="1" smtClean="0">
                <a:solidFill>
                  <a:srgbClr val="9A009F"/>
                </a:solidFill>
              </a:rPr>
              <a:t>x</a:t>
            </a:r>
            <a:endParaRPr lang="en-US" b="1" dirty="0">
              <a:solidFill>
                <a:srgbClr val="9A009F"/>
              </a:solidFill>
            </a:endParaRPr>
          </a:p>
        </p:txBody>
      </p:sp>
      <p:sp>
        <p:nvSpPr>
          <p:cNvPr id="37" name="TextBox 36"/>
          <p:cNvSpPr txBox="1"/>
          <p:nvPr/>
        </p:nvSpPr>
        <p:spPr>
          <a:xfrm>
            <a:off x="468329" y="4361139"/>
            <a:ext cx="7706644" cy="646331"/>
          </a:xfrm>
          <a:prstGeom prst="rect">
            <a:avLst/>
          </a:prstGeom>
          <a:noFill/>
        </p:spPr>
        <p:txBody>
          <a:bodyPr wrap="square" rtlCol="0">
            <a:spAutoFit/>
          </a:bodyPr>
          <a:lstStyle/>
          <a:p>
            <a:r>
              <a:rPr lang="en-US" dirty="0" smtClean="0"/>
              <a:t>After first measuring </a:t>
            </a:r>
            <a:r>
              <a:rPr lang="en-US" b="1" dirty="0" smtClean="0">
                <a:solidFill>
                  <a:srgbClr val="9A009F"/>
                </a:solidFill>
              </a:rPr>
              <a:t>z</a:t>
            </a:r>
            <a:r>
              <a:rPr lang="en-US" dirty="0" smtClean="0"/>
              <a:t> than, the probability of </a:t>
            </a:r>
            <a:r>
              <a:rPr lang="en-US" b="1" dirty="0" smtClean="0">
                <a:solidFill>
                  <a:srgbClr val="9A009F"/>
                </a:solidFill>
              </a:rPr>
              <a:t>+x </a:t>
            </a:r>
            <a:r>
              <a:rPr lang="en-US" dirty="0" smtClean="0"/>
              <a:t>vs </a:t>
            </a:r>
            <a:r>
              <a:rPr lang="mr-IN" b="1" dirty="0" smtClean="0">
                <a:solidFill>
                  <a:srgbClr val="9A009F"/>
                </a:solidFill>
              </a:rPr>
              <a:t>–</a:t>
            </a:r>
            <a:r>
              <a:rPr lang="en-US" b="1" dirty="0" smtClean="0">
                <a:solidFill>
                  <a:srgbClr val="9A009F"/>
                </a:solidFill>
              </a:rPr>
              <a:t>x </a:t>
            </a:r>
            <a:r>
              <a:rPr lang="en-US" dirty="0" smtClean="0"/>
              <a:t>= 50%-50%.</a:t>
            </a:r>
          </a:p>
          <a:p>
            <a:r>
              <a:rPr lang="en-US" dirty="0" smtClean="0"/>
              <a:t>After subsequently measuring </a:t>
            </a:r>
            <a:r>
              <a:rPr lang="en-US" dirty="0" err="1" smtClean="0"/>
              <a:t>eg</a:t>
            </a:r>
            <a:r>
              <a:rPr lang="en-US" dirty="0" smtClean="0"/>
              <a:t>. </a:t>
            </a:r>
            <a:r>
              <a:rPr lang="en-US" b="1" dirty="0" smtClean="0">
                <a:solidFill>
                  <a:srgbClr val="9A009F"/>
                </a:solidFill>
              </a:rPr>
              <a:t>+x</a:t>
            </a:r>
            <a:r>
              <a:rPr lang="en-US" dirty="0" smtClean="0"/>
              <a:t>, the probability of </a:t>
            </a:r>
            <a:r>
              <a:rPr lang="en-US" b="1" dirty="0" smtClean="0">
                <a:solidFill>
                  <a:srgbClr val="9A009F"/>
                </a:solidFill>
              </a:rPr>
              <a:t>+z </a:t>
            </a:r>
            <a:r>
              <a:rPr lang="en-US" dirty="0" smtClean="0"/>
              <a:t>vs</a:t>
            </a:r>
            <a:r>
              <a:rPr lang="en-US" b="1" dirty="0" smtClean="0">
                <a:solidFill>
                  <a:srgbClr val="9A009F"/>
                </a:solidFill>
              </a:rPr>
              <a:t> </a:t>
            </a:r>
            <a:r>
              <a:rPr lang="mr-IN" b="1" dirty="0" smtClean="0">
                <a:solidFill>
                  <a:srgbClr val="9A009F"/>
                </a:solidFill>
              </a:rPr>
              <a:t>–</a:t>
            </a:r>
            <a:r>
              <a:rPr lang="en-US" b="1" dirty="0" smtClean="0">
                <a:solidFill>
                  <a:srgbClr val="9A009F"/>
                </a:solidFill>
              </a:rPr>
              <a:t>z </a:t>
            </a:r>
            <a:r>
              <a:rPr lang="en-US" dirty="0" smtClean="0"/>
              <a:t>= 50%-50% etc.!</a:t>
            </a:r>
            <a:endParaRPr lang="en-US" dirty="0"/>
          </a:p>
        </p:txBody>
      </p:sp>
      <p:sp>
        <p:nvSpPr>
          <p:cNvPr id="44" name="Freeform 43"/>
          <p:cNvSpPr/>
          <p:nvPr/>
        </p:nvSpPr>
        <p:spPr>
          <a:xfrm>
            <a:off x="1997312" y="2214853"/>
            <a:ext cx="1543762" cy="211658"/>
          </a:xfrm>
          <a:custGeom>
            <a:avLst/>
            <a:gdLst>
              <a:gd name="connsiteX0" fmla="*/ 0 w 6792685"/>
              <a:gd name="connsiteY0" fmla="*/ 1586377 h 1586377"/>
              <a:gd name="connsiteX1" fmla="*/ 3340359 w 6792685"/>
              <a:gd name="connsiteY1" fmla="*/ 173 h 1586377"/>
              <a:gd name="connsiteX2" fmla="*/ 6792685 w 6792685"/>
              <a:gd name="connsiteY2" fmla="*/ 1474410 h 1586377"/>
            </a:gdLst>
            <a:ahLst/>
            <a:cxnLst>
              <a:cxn ang="0">
                <a:pos x="connsiteX0" y="connsiteY0"/>
              </a:cxn>
              <a:cxn ang="0">
                <a:pos x="connsiteX1" y="connsiteY1"/>
              </a:cxn>
              <a:cxn ang="0">
                <a:pos x="connsiteX2" y="connsiteY2"/>
              </a:cxn>
            </a:cxnLst>
            <a:rect l="l" t="t" r="r" b="b"/>
            <a:pathLst>
              <a:path w="6792685" h="1586377">
                <a:moveTo>
                  <a:pt x="0" y="1586377"/>
                </a:moveTo>
                <a:cubicBezTo>
                  <a:pt x="1104122" y="802605"/>
                  <a:pt x="2208245" y="18834"/>
                  <a:pt x="3340359" y="173"/>
                </a:cubicBezTo>
                <a:cubicBezTo>
                  <a:pt x="4472473" y="-18488"/>
                  <a:pt x="6792685" y="1474410"/>
                  <a:pt x="6792685" y="1474410"/>
                </a:cubicBezTo>
              </a:path>
            </a:pathLst>
          </a:custGeom>
          <a:noFill/>
          <a:ln w="38100">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3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EPR Experiment</a:t>
            </a:r>
            <a:endParaRPr lang="en-US" dirty="0"/>
          </a:p>
        </p:txBody>
      </p:sp>
      <p:sp>
        <p:nvSpPr>
          <p:cNvPr id="17" name="TextBox 16"/>
          <p:cNvSpPr txBox="1"/>
          <p:nvPr/>
        </p:nvSpPr>
        <p:spPr>
          <a:xfrm>
            <a:off x="439872" y="633565"/>
            <a:ext cx="5705959" cy="369332"/>
          </a:xfrm>
          <a:prstGeom prst="rect">
            <a:avLst/>
          </a:prstGeom>
          <a:noFill/>
        </p:spPr>
        <p:txBody>
          <a:bodyPr wrap="none" rtlCol="0">
            <a:spAutoFit/>
          </a:bodyPr>
          <a:lstStyle/>
          <a:p>
            <a:r>
              <a:rPr lang="en-US" dirty="0" smtClean="0"/>
              <a:t>Produce two particle with an opposite </a:t>
            </a:r>
            <a:r>
              <a:rPr lang="en-US" b="1" i="1" dirty="0" smtClean="0"/>
              <a:t>spin quantum state.</a:t>
            </a:r>
            <a:endParaRPr lang="en-US" b="1" i="1" dirty="0"/>
          </a:p>
        </p:txBody>
      </p:sp>
      <p:pic>
        <p:nvPicPr>
          <p:cNvPr id="18" name="Picture 17" descr="ElectronSpin.png"/>
          <p:cNvPicPr>
            <a:picLocks noChangeAspect="1"/>
          </p:cNvPicPr>
          <p:nvPr/>
        </p:nvPicPr>
        <p:blipFill>
          <a:blip r:embed="rId3"/>
          <a:stretch>
            <a:fillRect/>
          </a:stretch>
        </p:blipFill>
        <p:spPr>
          <a:xfrm>
            <a:off x="6999985" y="520636"/>
            <a:ext cx="1605871" cy="1368939"/>
          </a:xfrm>
          <a:prstGeom prst="rect">
            <a:avLst/>
          </a:prstGeom>
        </p:spPr>
      </p:pic>
      <p:sp>
        <p:nvSpPr>
          <p:cNvPr id="19" name="TextBox 18"/>
          <p:cNvSpPr txBox="1"/>
          <p:nvPr/>
        </p:nvSpPr>
        <p:spPr>
          <a:xfrm>
            <a:off x="439872" y="895011"/>
            <a:ext cx="6012711" cy="646331"/>
          </a:xfrm>
          <a:prstGeom prst="rect">
            <a:avLst/>
          </a:prstGeom>
          <a:noFill/>
        </p:spPr>
        <p:txBody>
          <a:bodyPr wrap="square" rtlCol="0">
            <a:spAutoFit/>
          </a:bodyPr>
          <a:lstStyle/>
          <a:p>
            <a:r>
              <a:rPr lang="en-US" dirty="0" smtClean="0"/>
              <a:t>Heisenberg uncertainty: an electron </a:t>
            </a:r>
            <a:r>
              <a:rPr lang="en-US" b="1" i="1" dirty="0" smtClean="0"/>
              <a:t>cannot</a:t>
            </a:r>
            <a:r>
              <a:rPr lang="en-US" dirty="0" smtClean="0"/>
              <a:t> have well defined </a:t>
            </a:r>
            <a:r>
              <a:rPr lang="en-US" b="1" i="1" dirty="0" smtClean="0"/>
              <a:t>spin</a:t>
            </a:r>
            <a:r>
              <a:rPr lang="en-US" dirty="0" smtClean="0"/>
              <a:t> at same time along two different directions, </a:t>
            </a:r>
            <a:r>
              <a:rPr lang="en-US" dirty="0" err="1" smtClean="0"/>
              <a:t>eg</a:t>
            </a:r>
            <a:r>
              <a:rPr lang="en-US" dirty="0" smtClean="0"/>
              <a:t>. </a:t>
            </a:r>
            <a:r>
              <a:rPr lang="en-US" b="1" dirty="0" err="1" smtClean="0">
                <a:solidFill>
                  <a:srgbClr val="9A009F"/>
                </a:solidFill>
              </a:rPr>
              <a:t>z</a:t>
            </a:r>
            <a:r>
              <a:rPr lang="en-US" dirty="0" smtClean="0"/>
              <a:t> and </a:t>
            </a:r>
            <a:r>
              <a:rPr lang="en-US" b="1" dirty="0" err="1" smtClean="0">
                <a:solidFill>
                  <a:srgbClr val="9A009F"/>
                </a:solidFill>
              </a:rPr>
              <a:t>x</a:t>
            </a:r>
            <a:endParaRPr lang="en-US" b="1" dirty="0">
              <a:solidFill>
                <a:srgbClr val="9A009F"/>
              </a:solidFill>
            </a:endParaRPr>
          </a:p>
        </p:txBody>
      </p:sp>
      <p:grpSp>
        <p:nvGrpSpPr>
          <p:cNvPr id="36" name="Group 35"/>
          <p:cNvGrpSpPr/>
          <p:nvPr/>
        </p:nvGrpSpPr>
        <p:grpSpPr>
          <a:xfrm>
            <a:off x="4637417" y="2073967"/>
            <a:ext cx="3747694" cy="2035544"/>
            <a:chOff x="253487" y="2496586"/>
            <a:chExt cx="3747694" cy="2035544"/>
          </a:xfrm>
        </p:grpSpPr>
        <p:grpSp>
          <p:nvGrpSpPr>
            <p:cNvPr id="21" name="Group 20"/>
            <p:cNvGrpSpPr/>
            <p:nvPr/>
          </p:nvGrpSpPr>
          <p:grpSpPr>
            <a:xfrm>
              <a:off x="305675" y="2637472"/>
              <a:ext cx="3640057" cy="1732122"/>
              <a:chOff x="2258468" y="2683332"/>
              <a:chExt cx="3640057" cy="1732122"/>
            </a:xfrm>
          </p:grpSpPr>
          <p:pic>
            <p:nvPicPr>
              <p:cNvPr id="5" name="Picture 4" descr="EPR_particles.png"/>
              <p:cNvPicPr>
                <a:picLocks noChangeAspect="1"/>
              </p:cNvPicPr>
              <p:nvPr/>
            </p:nvPicPr>
            <p:blipFill>
              <a:blip r:embed="rId4"/>
              <a:stretch>
                <a:fillRect/>
              </a:stretch>
            </p:blipFill>
            <p:spPr>
              <a:xfrm>
                <a:off x="3176928" y="3184753"/>
                <a:ext cx="2530061" cy="723176"/>
              </a:xfrm>
              <a:prstGeom prst="rect">
                <a:avLst/>
              </a:prstGeom>
              <a:ln>
                <a:noFill/>
              </a:ln>
            </p:spPr>
          </p:pic>
          <p:sp>
            <p:nvSpPr>
              <p:cNvPr id="7" name="Right Arrow 6"/>
              <p:cNvSpPr/>
              <p:nvPr/>
            </p:nvSpPr>
            <p:spPr>
              <a:xfrm rot="5400000">
                <a:off x="5303178" y="3167707"/>
                <a:ext cx="303302" cy="1053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6200000">
                <a:off x="3379722" y="3167707"/>
                <a:ext cx="303302" cy="1053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3379722" y="3815670"/>
                <a:ext cx="303302" cy="1053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6200000">
                <a:off x="5303179" y="3800627"/>
                <a:ext cx="303302" cy="1053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74217" y="3953789"/>
                <a:ext cx="3615785" cy="461665"/>
              </a:xfrm>
              <a:prstGeom prst="rect">
                <a:avLst/>
              </a:prstGeom>
              <a:noFill/>
              <a:ln>
                <a:noFill/>
              </a:ln>
            </p:spPr>
            <p:txBody>
              <a:bodyPr wrap="square" rtlCol="0">
                <a:spAutoFit/>
              </a:bodyPr>
              <a:lstStyle/>
              <a:p>
                <a:r>
                  <a:rPr lang="en-US" dirty="0" smtClean="0"/>
                  <a:t>2: </a:t>
                </a:r>
                <a:r>
                  <a:rPr lang="en-US" b="1" dirty="0" err="1" smtClean="0">
                    <a:solidFill>
                      <a:srgbClr val="9A009F"/>
                    </a:solidFill>
                  </a:rPr>
                  <a:t>x</a:t>
                </a:r>
                <a:r>
                  <a:rPr lang="en-US" dirty="0" smtClean="0"/>
                  <a:t>-Spin=    </a:t>
                </a:r>
                <a:r>
                  <a:rPr lang="en-US" sz="2400" dirty="0" smtClean="0"/>
                  <a:t>–</a:t>
                </a:r>
                <a:r>
                  <a:rPr lang="en-US" dirty="0" smtClean="0"/>
                  <a:t>                                   </a:t>
                </a:r>
                <a:r>
                  <a:rPr lang="en-US" sz="2400" dirty="0" smtClean="0"/>
                  <a:t>+</a:t>
                </a:r>
                <a:endParaRPr lang="en-US" sz="2400" dirty="0"/>
              </a:p>
            </p:txBody>
          </p:sp>
          <p:sp>
            <p:nvSpPr>
              <p:cNvPr id="13" name="TextBox 12"/>
              <p:cNvSpPr txBox="1"/>
              <p:nvPr/>
            </p:nvSpPr>
            <p:spPr>
              <a:xfrm>
                <a:off x="2258468" y="2683332"/>
                <a:ext cx="3640057" cy="461665"/>
              </a:xfrm>
              <a:prstGeom prst="rect">
                <a:avLst/>
              </a:prstGeom>
              <a:noFill/>
              <a:ln>
                <a:noFill/>
              </a:ln>
            </p:spPr>
            <p:txBody>
              <a:bodyPr wrap="square" rtlCol="0">
                <a:spAutoFit/>
              </a:bodyPr>
              <a:lstStyle/>
              <a:p>
                <a:r>
                  <a:rPr lang="en-US" dirty="0" smtClean="0"/>
                  <a:t>1: </a:t>
                </a:r>
                <a:r>
                  <a:rPr lang="en-US" b="1" dirty="0" err="1" smtClean="0">
                    <a:solidFill>
                      <a:srgbClr val="9A009F"/>
                    </a:solidFill>
                  </a:rPr>
                  <a:t>x</a:t>
                </a:r>
                <a:r>
                  <a:rPr lang="en-US" dirty="0" smtClean="0"/>
                  <a:t>-Spin=    </a:t>
                </a:r>
                <a:r>
                  <a:rPr lang="en-US" sz="2400" dirty="0" smtClean="0"/>
                  <a:t>+</a:t>
                </a:r>
                <a:r>
                  <a:rPr lang="en-US" dirty="0" smtClean="0"/>
                  <a:t>                                  </a:t>
                </a:r>
                <a:r>
                  <a:rPr lang="en-US" sz="2400" dirty="0" smtClean="0"/>
                  <a:t>–</a:t>
                </a:r>
                <a:r>
                  <a:rPr lang="en-US" dirty="0" smtClean="0"/>
                  <a:t> </a:t>
                </a:r>
                <a:endParaRPr lang="en-US" dirty="0"/>
              </a:p>
            </p:txBody>
          </p:sp>
        </p:grpSp>
        <p:sp>
          <p:nvSpPr>
            <p:cNvPr id="33" name="Rectangle 32"/>
            <p:cNvSpPr/>
            <p:nvPr/>
          </p:nvSpPr>
          <p:spPr>
            <a:xfrm>
              <a:off x="253487" y="2496586"/>
              <a:ext cx="3747694" cy="2035544"/>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39872" y="2073967"/>
            <a:ext cx="3773788" cy="2035544"/>
            <a:chOff x="4941740" y="2496586"/>
            <a:chExt cx="3773788" cy="2035544"/>
          </a:xfrm>
        </p:grpSpPr>
        <p:grpSp>
          <p:nvGrpSpPr>
            <p:cNvPr id="32" name="Group 31"/>
            <p:cNvGrpSpPr/>
            <p:nvPr/>
          </p:nvGrpSpPr>
          <p:grpSpPr>
            <a:xfrm>
              <a:off x="5075471" y="2637472"/>
              <a:ext cx="3640057" cy="1621323"/>
              <a:chOff x="2318136" y="2742993"/>
              <a:chExt cx="3640057" cy="1621323"/>
            </a:xfrm>
          </p:grpSpPr>
          <p:pic>
            <p:nvPicPr>
              <p:cNvPr id="31" name="Picture 30" descr="EPR_particles.png"/>
              <p:cNvPicPr>
                <a:picLocks noChangeAspect="1"/>
              </p:cNvPicPr>
              <p:nvPr/>
            </p:nvPicPr>
            <p:blipFill>
              <a:blip r:embed="rId4"/>
              <a:stretch>
                <a:fillRect/>
              </a:stretch>
            </p:blipFill>
            <p:spPr>
              <a:xfrm>
                <a:off x="3176928" y="3184753"/>
                <a:ext cx="2530061" cy="723176"/>
              </a:xfrm>
              <a:prstGeom prst="rect">
                <a:avLst/>
              </a:prstGeom>
            </p:spPr>
          </p:pic>
          <p:sp>
            <p:nvSpPr>
              <p:cNvPr id="24" name="Right Arrow 23"/>
              <p:cNvSpPr/>
              <p:nvPr/>
            </p:nvSpPr>
            <p:spPr>
              <a:xfrm>
                <a:off x="5303178" y="3167707"/>
                <a:ext cx="303302" cy="10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10800000">
                <a:off x="3379722" y="3167707"/>
                <a:ext cx="303302" cy="10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a:off x="3379722" y="3815670"/>
                <a:ext cx="303302" cy="10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rot="10800000">
                <a:off x="5303179" y="3800627"/>
                <a:ext cx="303302" cy="10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333885" y="3902651"/>
                <a:ext cx="3615785" cy="461665"/>
              </a:xfrm>
              <a:prstGeom prst="rect">
                <a:avLst/>
              </a:prstGeom>
              <a:noFill/>
            </p:spPr>
            <p:txBody>
              <a:bodyPr wrap="square" rtlCol="0">
                <a:spAutoFit/>
              </a:bodyPr>
              <a:lstStyle/>
              <a:p>
                <a:r>
                  <a:rPr lang="en-US" dirty="0" smtClean="0"/>
                  <a:t>2: </a:t>
                </a:r>
                <a:r>
                  <a:rPr lang="en-US" b="1" dirty="0" err="1" smtClean="0">
                    <a:solidFill>
                      <a:srgbClr val="9A009F"/>
                    </a:solidFill>
                  </a:rPr>
                  <a:t>z</a:t>
                </a:r>
                <a:r>
                  <a:rPr lang="en-US" dirty="0" smtClean="0"/>
                  <a:t>-Spin=    </a:t>
                </a:r>
                <a:r>
                  <a:rPr lang="en-US" sz="2400" dirty="0" smtClean="0"/>
                  <a:t>–</a:t>
                </a:r>
                <a:r>
                  <a:rPr lang="en-US" dirty="0" smtClean="0"/>
                  <a:t>                                  </a:t>
                </a:r>
                <a:r>
                  <a:rPr lang="en-US" sz="2400" dirty="0" smtClean="0"/>
                  <a:t> +</a:t>
                </a:r>
                <a:endParaRPr lang="en-US" sz="2400" dirty="0"/>
              </a:p>
            </p:txBody>
          </p:sp>
          <p:sp>
            <p:nvSpPr>
              <p:cNvPr id="29" name="TextBox 28"/>
              <p:cNvSpPr txBox="1"/>
              <p:nvPr/>
            </p:nvSpPr>
            <p:spPr>
              <a:xfrm>
                <a:off x="2318136" y="2742993"/>
                <a:ext cx="3640057" cy="461665"/>
              </a:xfrm>
              <a:prstGeom prst="rect">
                <a:avLst/>
              </a:prstGeom>
              <a:noFill/>
            </p:spPr>
            <p:txBody>
              <a:bodyPr wrap="square" rtlCol="0">
                <a:spAutoFit/>
              </a:bodyPr>
              <a:lstStyle/>
              <a:p>
                <a:r>
                  <a:rPr lang="en-US" dirty="0" smtClean="0"/>
                  <a:t>1: </a:t>
                </a:r>
                <a:r>
                  <a:rPr lang="en-US" b="1" dirty="0" err="1" smtClean="0">
                    <a:solidFill>
                      <a:srgbClr val="9A009F"/>
                    </a:solidFill>
                  </a:rPr>
                  <a:t>z</a:t>
                </a:r>
                <a:r>
                  <a:rPr lang="en-US" dirty="0" smtClean="0"/>
                  <a:t>-Spin=    </a:t>
                </a:r>
                <a:r>
                  <a:rPr lang="en-US" sz="2400" dirty="0" smtClean="0"/>
                  <a:t>+ </a:t>
                </a:r>
                <a:r>
                  <a:rPr lang="en-US" dirty="0" smtClean="0"/>
                  <a:t>                                 </a:t>
                </a:r>
                <a:r>
                  <a:rPr lang="en-US" sz="2400" dirty="0" smtClean="0"/>
                  <a:t>–</a:t>
                </a:r>
                <a:r>
                  <a:rPr lang="en-US" dirty="0" smtClean="0"/>
                  <a:t> </a:t>
                </a:r>
                <a:endParaRPr lang="en-US" dirty="0"/>
              </a:p>
            </p:txBody>
          </p:sp>
        </p:grpSp>
        <p:sp>
          <p:nvSpPr>
            <p:cNvPr id="34" name="Rectangle 33"/>
            <p:cNvSpPr/>
            <p:nvPr/>
          </p:nvSpPr>
          <p:spPr>
            <a:xfrm>
              <a:off x="4941740" y="2496586"/>
              <a:ext cx="3747694" cy="2035544"/>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p:nvSpPr>
        <p:spPr>
          <a:xfrm>
            <a:off x="434931" y="6005772"/>
            <a:ext cx="7950180" cy="646331"/>
          </a:xfrm>
          <a:prstGeom prst="rect">
            <a:avLst/>
          </a:prstGeom>
          <a:noFill/>
          <a:ln>
            <a:solidFill>
              <a:srgbClr val="0000FF"/>
            </a:solidFill>
          </a:ln>
        </p:spPr>
        <p:txBody>
          <a:bodyPr wrap="square" rtlCol="0">
            <a:spAutoFit/>
          </a:bodyPr>
          <a:lstStyle/>
          <a:p>
            <a:r>
              <a:rPr lang="en-US" b="1" i="1" dirty="0" smtClean="0">
                <a:solidFill>
                  <a:srgbClr val="0000FF"/>
                </a:solidFill>
              </a:rPr>
              <a:t>Either</a:t>
            </a:r>
            <a:r>
              <a:rPr lang="en-US" dirty="0" smtClean="0">
                <a:solidFill>
                  <a:srgbClr val="0000FF"/>
                </a:solidFill>
              </a:rPr>
              <a:t> the particles are linked because of some </a:t>
            </a:r>
            <a:r>
              <a:rPr lang="en-US" b="1" i="1" dirty="0" smtClean="0">
                <a:solidFill>
                  <a:srgbClr val="0000FF"/>
                </a:solidFill>
              </a:rPr>
              <a:t>hidden variable </a:t>
            </a:r>
            <a:r>
              <a:rPr lang="en-US" dirty="0" smtClean="0">
                <a:solidFill>
                  <a:srgbClr val="0000FF"/>
                </a:solidFill>
              </a:rPr>
              <a:t>(local reality) </a:t>
            </a:r>
            <a:r>
              <a:rPr lang="en-US" b="1" i="1" dirty="0" smtClean="0">
                <a:solidFill>
                  <a:srgbClr val="0000FF"/>
                </a:solidFill>
              </a:rPr>
              <a:t>or</a:t>
            </a:r>
            <a:r>
              <a:rPr lang="en-US" dirty="0" smtClean="0">
                <a:solidFill>
                  <a:srgbClr val="0000FF"/>
                </a:solidFill>
              </a:rPr>
              <a:t> they are QM </a:t>
            </a:r>
            <a:r>
              <a:rPr lang="en-US" b="1" i="1" dirty="0" smtClean="0">
                <a:solidFill>
                  <a:srgbClr val="0000FF"/>
                </a:solidFill>
              </a:rPr>
              <a:t>“entangled” </a:t>
            </a:r>
            <a:r>
              <a:rPr lang="en-US" dirty="0" smtClean="0">
                <a:solidFill>
                  <a:srgbClr val="0000FF"/>
                </a:solidFill>
              </a:rPr>
              <a:t>until a measurement “collapses” the wave function.</a:t>
            </a:r>
          </a:p>
        </p:txBody>
      </p:sp>
      <p:sp>
        <p:nvSpPr>
          <p:cNvPr id="38" name="TextBox 37"/>
          <p:cNvSpPr txBox="1"/>
          <p:nvPr/>
        </p:nvSpPr>
        <p:spPr>
          <a:xfrm>
            <a:off x="1389293" y="2052250"/>
            <a:ext cx="559982" cy="307777"/>
          </a:xfrm>
          <a:prstGeom prst="rect">
            <a:avLst/>
          </a:prstGeom>
          <a:noFill/>
        </p:spPr>
        <p:txBody>
          <a:bodyPr wrap="none" rtlCol="0">
            <a:spAutoFit/>
          </a:bodyPr>
          <a:lstStyle/>
          <a:p>
            <a:r>
              <a:rPr lang="en-US" sz="1400" b="1" dirty="0" smtClean="0">
                <a:solidFill>
                  <a:srgbClr val="FF0000"/>
                </a:solidFill>
              </a:rPr>
              <a:t>Alice</a:t>
            </a:r>
            <a:endParaRPr lang="en-US" sz="1400" b="1" dirty="0">
              <a:solidFill>
                <a:srgbClr val="FF0000"/>
              </a:solidFill>
            </a:endParaRPr>
          </a:p>
        </p:txBody>
      </p:sp>
      <p:sp>
        <p:nvSpPr>
          <p:cNvPr id="39" name="TextBox 38"/>
          <p:cNvSpPr txBox="1"/>
          <p:nvPr/>
        </p:nvSpPr>
        <p:spPr>
          <a:xfrm>
            <a:off x="3558645" y="2052250"/>
            <a:ext cx="478166" cy="307777"/>
          </a:xfrm>
          <a:prstGeom prst="rect">
            <a:avLst/>
          </a:prstGeom>
          <a:noFill/>
        </p:spPr>
        <p:txBody>
          <a:bodyPr wrap="none" rtlCol="0">
            <a:spAutoFit/>
          </a:bodyPr>
          <a:lstStyle/>
          <a:p>
            <a:r>
              <a:rPr lang="en-US" sz="1400" b="1" dirty="0" smtClean="0">
                <a:solidFill>
                  <a:srgbClr val="0000FF"/>
                </a:solidFill>
              </a:rPr>
              <a:t>Bob</a:t>
            </a:r>
            <a:endParaRPr lang="en-US" sz="1400" b="1" dirty="0">
              <a:solidFill>
                <a:srgbClr val="0000FF"/>
              </a:solidFill>
            </a:endParaRPr>
          </a:p>
        </p:txBody>
      </p:sp>
      <p:sp>
        <p:nvSpPr>
          <p:cNvPr id="40" name="TextBox 39"/>
          <p:cNvSpPr txBox="1"/>
          <p:nvPr/>
        </p:nvSpPr>
        <p:spPr>
          <a:xfrm>
            <a:off x="5489274" y="2052250"/>
            <a:ext cx="559982" cy="307777"/>
          </a:xfrm>
          <a:prstGeom prst="rect">
            <a:avLst/>
          </a:prstGeom>
          <a:noFill/>
        </p:spPr>
        <p:txBody>
          <a:bodyPr wrap="none" rtlCol="0">
            <a:spAutoFit/>
          </a:bodyPr>
          <a:lstStyle/>
          <a:p>
            <a:r>
              <a:rPr lang="en-US" sz="1400" b="1" dirty="0" smtClean="0">
                <a:solidFill>
                  <a:srgbClr val="FF0000"/>
                </a:solidFill>
              </a:rPr>
              <a:t>Alice</a:t>
            </a:r>
            <a:endParaRPr lang="en-US" sz="1400" b="1" dirty="0">
              <a:solidFill>
                <a:srgbClr val="FF0000"/>
              </a:solidFill>
            </a:endParaRPr>
          </a:p>
        </p:txBody>
      </p:sp>
      <p:sp>
        <p:nvSpPr>
          <p:cNvPr id="41" name="TextBox 40"/>
          <p:cNvSpPr txBox="1"/>
          <p:nvPr/>
        </p:nvSpPr>
        <p:spPr>
          <a:xfrm>
            <a:off x="7621876" y="2052250"/>
            <a:ext cx="478166" cy="307777"/>
          </a:xfrm>
          <a:prstGeom prst="rect">
            <a:avLst/>
          </a:prstGeom>
          <a:noFill/>
        </p:spPr>
        <p:txBody>
          <a:bodyPr wrap="none" rtlCol="0">
            <a:spAutoFit/>
          </a:bodyPr>
          <a:lstStyle/>
          <a:p>
            <a:r>
              <a:rPr lang="en-US" sz="1400" b="1" dirty="0" smtClean="0">
                <a:solidFill>
                  <a:srgbClr val="0000FF"/>
                </a:solidFill>
              </a:rPr>
              <a:t>Bob</a:t>
            </a:r>
            <a:endParaRPr lang="en-US" sz="1400" b="1" dirty="0">
              <a:solidFill>
                <a:srgbClr val="0000FF"/>
              </a:solidFill>
            </a:endParaRPr>
          </a:p>
        </p:txBody>
      </p:sp>
      <p:sp>
        <p:nvSpPr>
          <p:cNvPr id="42" name="TextBox 41"/>
          <p:cNvSpPr txBox="1"/>
          <p:nvPr/>
        </p:nvSpPr>
        <p:spPr>
          <a:xfrm>
            <a:off x="434931" y="4342973"/>
            <a:ext cx="7950180" cy="1477328"/>
          </a:xfrm>
          <a:prstGeom prst="rect">
            <a:avLst/>
          </a:prstGeom>
          <a:noFill/>
          <a:ln>
            <a:solidFill>
              <a:srgbClr val="0000FF"/>
            </a:solidFill>
          </a:ln>
        </p:spPr>
        <p:txBody>
          <a:bodyPr wrap="square" rtlCol="0">
            <a:spAutoFit/>
          </a:bodyPr>
          <a:lstStyle/>
          <a:p>
            <a:r>
              <a:rPr lang="en-US" dirty="0" smtClean="0">
                <a:solidFill>
                  <a:srgbClr val="002060"/>
                </a:solidFill>
              </a:rPr>
              <a:t>Trick: if </a:t>
            </a:r>
            <a:r>
              <a:rPr lang="en-US" b="1" dirty="0" err="1" smtClean="0">
                <a:solidFill>
                  <a:srgbClr val="FF0000"/>
                </a:solidFill>
              </a:rPr>
              <a:t>A</a:t>
            </a:r>
            <a:r>
              <a:rPr lang="en-US" b="1" baseline="-25000" dirty="0" err="1" smtClean="0">
                <a:solidFill>
                  <a:srgbClr val="FF0000"/>
                </a:solidFill>
              </a:rPr>
              <a:t>z</a:t>
            </a:r>
            <a:r>
              <a:rPr lang="en-US" b="1" baseline="30000" dirty="0" smtClean="0">
                <a:solidFill>
                  <a:srgbClr val="FF0000"/>
                </a:solidFill>
              </a:rPr>
              <a:t>+</a:t>
            </a:r>
            <a:r>
              <a:rPr lang="en-US" b="1" dirty="0" smtClean="0">
                <a:solidFill>
                  <a:srgbClr val="FF0000"/>
                </a:solidFill>
              </a:rPr>
              <a:t> </a:t>
            </a:r>
            <a:r>
              <a:rPr lang="en-US" dirty="0" smtClean="0">
                <a:solidFill>
                  <a:srgbClr val="002060"/>
                </a:solidFill>
                <a:sym typeface="Wingdings"/>
              </a:rPr>
              <a:t>implies</a:t>
            </a:r>
            <a:r>
              <a:rPr lang="en-US" dirty="0" smtClean="0">
                <a:solidFill>
                  <a:srgbClr val="660066"/>
                </a:solidFill>
                <a:sym typeface="Wingdings"/>
              </a:rPr>
              <a:t> </a:t>
            </a:r>
            <a:r>
              <a:rPr lang="en-US" b="1" dirty="0" err="1" smtClean="0">
                <a:solidFill>
                  <a:srgbClr val="0000FF"/>
                </a:solidFill>
                <a:sym typeface="Wingdings"/>
              </a:rPr>
              <a:t>B</a:t>
            </a:r>
            <a:r>
              <a:rPr lang="en-US" b="1" baseline="-25000" dirty="0" err="1" smtClean="0">
                <a:solidFill>
                  <a:srgbClr val="0000FF"/>
                </a:solidFill>
                <a:sym typeface="Wingdings"/>
              </a:rPr>
              <a:t>z</a:t>
            </a:r>
            <a:r>
              <a:rPr lang="mr-IN" b="1" baseline="30000" dirty="0" smtClean="0">
                <a:solidFill>
                  <a:srgbClr val="0000FF"/>
                </a:solidFill>
                <a:sym typeface="Wingdings"/>
              </a:rPr>
              <a:t>–</a:t>
            </a:r>
            <a:r>
              <a:rPr lang="en-US" b="1" dirty="0" smtClean="0">
                <a:solidFill>
                  <a:srgbClr val="0000FF"/>
                </a:solidFill>
                <a:sym typeface="Wingdings"/>
              </a:rPr>
              <a:t>  </a:t>
            </a:r>
            <a:r>
              <a:rPr lang="en-US" dirty="0" smtClean="0">
                <a:solidFill>
                  <a:srgbClr val="002060"/>
                </a:solidFill>
                <a:sym typeface="Wingdings"/>
              </a:rPr>
              <a:t>, then alternatively: </a:t>
            </a:r>
            <a:r>
              <a:rPr lang="en-US" b="1" dirty="0" err="1" smtClean="0">
                <a:solidFill>
                  <a:srgbClr val="0000FF"/>
                </a:solidFill>
                <a:sym typeface="Wingdings"/>
              </a:rPr>
              <a:t>B</a:t>
            </a:r>
            <a:r>
              <a:rPr lang="en-US" b="1" baseline="-25000" dirty="0" err="1" smtClean="0">
                <a:solidFill>
                  <a:srgbClr val="0000FF"/>
                </a:solidFill>
                <a:sym typeface="Wingdings"/>
              </a:rPr>
              <a:t>x</a:t>
            </a:r>
            <a:r>
              <a:rPr lang="mr-IN" b="1" baseline="30000" dirty="0" smtClean="0">
                <a:solidFill>
                  <a:srgbClr val="0000FF"/>
                </a:solidFill>
                <a:sym typeface="Wingdings"/>
              </a:rPr>
              <a:t>–</a:t>
            </a:r>
            <a:r>
              <a:rPr lang="en-US" b="1" dirty="0" smtClean="0">
                <a:solidFill>
                  <a:srgbClr val="0000FF"/>
                </a:solidFill>
                <a:sym typeface="Wingdings"/>
              </a:rPr>
              <a:t>  </a:t>
            </a:r>
            <a:r>
              <a:rPr lang="en-US" dirty="0" smtClean="0">
                <a:solidFill>
                  <a:srgbClr val="002060"/>
                </a:solidFill>
                <a:sym typeface="Wingdings"/>
              </a:rPr>
              <a:t>implies </a:t>
            </a:r>
            <a:r>
              <a:rPr lang="en-US" b="1" dirty="0" smtClean="0">
                <a:solidFill>
                  <a:srgbClr val="FF0000"/>
                </a:solidFill>
                <a:sym typeface="Wingdings"/>
              </a:rPr>
              <a:t>A</a:t>
            </a:r>
            <a:r>
              <a:rPr lang="en-US" b="1" baseline="-25000" dirty="0" smtClean="0">
                <a:solidFill>
                  <a:srgbClr val="FF0000"/>
                </a:solidFill>
                <a:sym typeface="Wingdings"/>
              </a:rPr>
              <a:t>x</a:t>
            </a:r>
            <a:r>
              <a:rPr lang="en-US" b="1" baseline="30000" dirty="0" smtClean="0">
                <a:solidFill>
                  <a:srgbClr val="FF0000"/>
                </a:solidFill>
                <a:sym typeface="Wingdings"/>
              </a:rPr>
              <a:t>+</a:t>
            </a:r>
            <a:endParaRPr lang="en-US" b="1" baseline="30000" dirty="0" smtClean="0">
              <a:solidFill>
                <a:srgbClr val="FF0000"/>
              </a:solidFill>
            </a:endParaRPr>
          </a:p>
          <a:p>
            <a:r>
              <a:rPr lang="en-US" dirty="0">
                <a:solidFill>
                  <a:srgbClr val="002060"/>
                </a:solidFill>
              </a:rPr>
              <a:t>D</a:t>
            </a:r>
            <a:r>
              <a:rPr lang="en-US" dirty="0" smtClean="0">
                <a:solidFill>
                  <a:srgbClr val="002060"/>
                </a:solidFill>
              </a:rPr>
              <a:t>oes  the measurement </a:t>
            </a:r>
            <a:r>
              <a:rPr lang="en-US" b="1" dirty="0" err="1" smtClean="0">
                <a:solidFill>
                  <a:srgbClr val="FF0000"/>
                </a:solidFill>
              </a:rPr>
              <a:t>A</a:t>
            </a:r>
            <a:r>
              <a:rPr lang="en-US" b="1" baseline="-25000" dirty="0" err="1" smtClean="0">
                <a:solidFill>
                  <a:srgbClr val="FF0000"/>
                </a:solidFill>
              </a:rPr>
              <a:t>z</a:t>
            </a:r>
            <a:r>
              <a:rPr lang="en-US" b="1" baseline="30000" dirty="0" err="1" smtClean="0">
                <a:solidFill>
                  <a:srgbClr val="FF0000"/>
                </a:solidFill>
              </a:rPr>
              <a:t>+</a:t>
            </a:r>
            <a:r>
              <a:rPr lang="en-US" b="1" dirty="0" err="1" smtClean="0">
                <a:solidFill>
                  <a:srgbClr val="0000FF"/>
                </a:solidFill>
              </a:rPr>
              <a:t>B</a:t>
            </a:r>
            <a:r>
              <a:rPr lang="en-US" b="1" baseline="-25000" dirty="0" err="1" smtClean="0">
                <a:solidFill>
                  <a:srgbClr val="0000FF"/>
                </a:solidFill>
              </a:rPr>
              <a:t>x</a:t>
            </a:r>
            <a:r>
              <a:rPr lang="mr-IN" b="1" baseline="30000" dirty="0" smtClean="0">
                <a:solidFill>
                  <a:srgbClr val="0000FF"/>
                </a:solidFill>
              </a:rPr>
              <a:t>–</a:t>
            </a:r>
            <a:r>
              <a:rPr lang="en-US" b="1" dirty="0" smtClean="0">
                <a:solidFill>
                  <a:srgbClr val="0000FF"/>
                </a:solidFill>
              </a:rPr>
              <a:t> </a:t>
            </a:r>
            <a:r>
              <a:rPr lang="en-US" dirty="0" smtClean="0">
                <a:solidFill>
                  <a:srgbClr val="002060"/>
                </a:solidFill>
              </a:rPr>
              <a:t>means that we have determined </a:t>
            </a:r>
            <a:r>
              <a:rPr lang="en-US" b="1" i="1" dirty="0" smtClean="0">
                <a:solidFill>
                  <a:srgbClr val="002060"/>
                </a:solidFill>
              </a:rPr>
              <a:t>both</a:t>
            </a:r>
            <a:r>
              <a:rPr lang="en-US" dirty="0" smtClean="0">
                <a:solidFill>
                  <a:srgbClr val="002060"/>
                </a:solidFill>
              </a:rPr>
              <a:t> </a:t>
            </a:r>
            <a:r>
              <a:rPr lang="en-US" b="1" dirty="0" smtClean="0">
                <a:solidFill>
                  <a:srgbClr val="9A009F"/>
                </a:solidFill>
              </a:rPr>
              <a:t>x</a:t>
            </a:r>
            <a:r>
              <a:rPr lang="en-US" dirty="0" smtClean="0">
                <a:solidFill>
                  <a:srgbClr val="002060"/>
                </a:solidFill>
              </a:rPr>
              <a:t> and </a:t>
            </a:r>
            <a:r>
              <a:rPr lang="en-US" b="1" dirty="0" smtClean="0">
                <a:solidFill>
                  <a:srgbClr val="9A009F"/>
                </a:solidFill>
              </a:rPr>
              <a:t>z</a:t>
            </a:r>
            <a:r>
              <a:rPr lang="en-US" dirty="0" smtClean="0">
                <a:solidFill>
                  <a:srgbClr val="002060"/>
                </a:solidFill>
              </a:rPr>
              <a:t> spin according to </a:t>
            </a:r>
            <a:r>
              <a:rPr lang="en-US" b="1" dirty="0" err="1" smtClean="0">
                <a:solidFill>
                  <a:srgbClr val="FF0000"/>
                </a:solidFill>
              </a:rPr>
              <a:t>A</a:t>
            </a:r>
            <a:r>
              <a:rPr lang="en-US" b="1" baseline="-25000" dirty="0" err="1" smtClean="0">
                <a:solidFill>
                  <a:srgbClr val="FF0000"/>
                </a:solidFill>
              </a:rPr>
              <a:t>z</a:t>
            </a:r>
            <a:r>
              <a:rPr lang="en-US" b="1" baseline="30000" dirty="0" err="1" smtClean="0">
                <a:solidFill>
                  <a:srgbClr val="FF0000"/>
                </a:solidFill>
              </a:rPr>
              <a:t>+</a:t>
            </a:r>
            <a:r>
              <a:rPr lang="en-US" b="1" dirty="0" err="1" smtClean="0">
                <a:solidFill>
                  <a:srgbClr val="FF0000"/>
                </a:solidFill>
              </a:rPr>
              <a:t>A</a:t>
            </a:r>
            <a:r>
              <a:rPr lang="en-US" b="1" baseline="-25000" dirty="0" err="1" smtClean="0">
                <a:solidFill>
                  <a:srgbClr val="FF0000"/>
                </a:solidFill>
              </a:rPr>
              <a:t>x</a:t>
            </a:r>
            <a:r>
              <a:rPr lang="en-US" b="1" baseline="30000" dirty="0" smtClean="0">
                <a:solidFill>
                  <a:srgbClr val="FF0000"/>
                </a:solidFill>
              </a:rPr>
              <a:t>+</a:t>
            </a:r>
            <a:r>
              <a:rPr lang="en-US" b="1" dirty="0" smtClean="0">
                <a:solidFill>
                  <a:srgbClr val="FF0000"/>
                </a:solidFill>
              </a:rPr>
              <a:t> </a:t>
            </a:r>
            <a:r>
              <a:rPr lang="en-US" dirty="0" smtClean="0">
                <a:solidFill>
                  <a:srgbClr val="002060"/>
                </a:solidFill>
              </a:rPr>
              <a:t>?!                (Note that </a:t>
            </a:r>
            <a:r>
              <a:rPr lang="en-US" b="1" dirty="0" smtClean="0">
                <a:solidFill>
                  <a:srgbClr val="FF0000"/>
                </a:solidFill>
              </a:rPr>
              <a:t>A</a:t>
            </a:r>
            <a:r>
              <a:rPr lang="en-US" dirty="0" smtClean="0">
                <a:solidFill>
                  <a:srgbClr val="002060"/>
                </a:solidFill>
              </a:rPr>
              <a:t> and </a:t>
            </a:r>
            <a:r>
              <a:rPr lang="en-US" b="1" dirty="0" smtClean="0">
                <a:solidFill>
                  <a:srgbClr val="0000FF"/>
                </a:solidFill>
              </a:rPr>
              <a:t>B</a:t>
            </a:r>
            <a:r>
              <a:rPr lang="en-US" dirty="0" smtClean="0">
                <a:solidFill>
                  <a:srgbClr val="002060"/>
                </a:solidFill>
              </a:rPr>
              <a:t> could have lightyears distance!)</a:t>
            </a:r>
          </a:p>
          <a:p>
            <a:r>
              <a:rPr lang="en-US" dirty="0" smtClean="0">
                <a:solidFill>
                  <a:srgbClr val="002060"/>
                </a:solidFill>
                <a:sym typeface="Wingdings"/>
              </a:rPr>
              <a:t></a:t>
            </a:r>
            <a:r>
              <a:rPr lang="en-US" dirty="0" smtClean="0">
                <a:solidFill>
                  <a:srgbClr val="002060"/>
                </a:solidFill>
              </a:rPr>
              <a:t>Local realism: </a:t>
            </a:r>
            <a:r>
              <a:rPr lang="en-US" b="1" i="1" dirty="0" smtClean="0">
                <a:solidFill>
                  <a:srgbClr val="002060"/>
                </a:solidFill>
              </a:rPr>
              <a:t>yes!</a:t>
            </a:r>
          </a:p>
          <a:p>
            <a:r>
              <a:rPr lang="en-US" dirty="0" smtClean="0">
                <a:solidFill>
                  <a:srgbClr val="002060"/>
                </a:solidFill>
                <a:sym typeface="Wingdings"/>
              </a:rPr>
              <a:t></a:t>
            </a:r>
            <a:r>
              <a:rPr lang="en-US" dirty="0" smtClean="0">
                <a:solidFill>
                  <a:srgbClr val="002060"/>
                </a:solidFill>
              </a:rPr>
              <a:t>QM: </a:t>
            </a:r>
            <a:r>
              <a:rPr lang="en-US" b="1" i="1" dirty="0" smtClean="0">
                <a:solidFill>
                  <a:srgbClr val="002060"/>
                </a:solidFill>
              </a:rPr>
              <a:t>No!   </a:t>
            </a:r>
            <a:r>
              <a:rPr lang="en-US" sz="1600" dirty="0" smtClean="0">
                <a:solidFill>
                  <a:srgbClr val="002060"/>
                </a:solidFill>
              </a:rPr>
              <a:t>(The first measurement “collapses” the wave function: coherence is lost.)</a:t>
            </a:r>
            <a:endParaRPr lang="en-US" sz="1600" dirty="0">
              <a:solidFill>
                <a:srgbClr val="002060"/>
              </a:solidFill>
            </a:endParaRPr>
          </a:p>
        </p:txBody>
      </p:sp>
      <p:sp>
        <p:nvSpPr>
          <p:cNvPr id="43" name="TextBox 42"/>
          <p:cNvSpPr txBox="1"/>
          <p:nvPr/>
        </p:nvSpPr>
        <p:spPr>
          <a:xfrm>
            <a:off x="434931" y="1571441"/>
            <a:ext cx="6922529" cy="369332"/>
          </a:xfrm>
          <a:prstGeom prst="rect">
            <a:avLst/>
          </a:prstGeom>
          <a:noFill/>
          <a:ln>
            <a:solidFill>
              <a:srgbClr val="0000FF"/>
            </a:solidFill>
          </a:ln>
        </p:spPr>
        <p:txBody>
          <a:bodyPr wrap="square" rtlCol="0">
            <a:spAutoFit/>
          </a:bodyPr>
          <a:lstStyle/>
          <a:p>
            <a:r>
              <a:rPr lang="en-US" dirty="0"/>
              <a:t>But how does </a:t>
            </a:r>
            <a:r>
              <a:rPr lang="en-US" dirty="0">
                <a:solidFill>
                  <a:srgbClr val="0000FF"/>
                </a:solidFill>
              </a:rPr>
              <a:t>Bob’s</a:t>
            </a:r>
            <a:r>
              <a:rPr lang="en-US" dirty="0"/>
              <a:t> particle know that </a:t>
            </a:r>
            <a:r>
              <a:rPr lang="en-US" dirty="0">
                <a:solidFill>
                  <a:srgbClr val="FF0000"/>
                </a:solidFill>
              </a:rPr>
              <a:t>Alice</a:t>
            </a:r>
            <a:r>
              <a:rPr lang="en-US" dirty="0"/>
              <a:t> measures</a:t>
            </a:r>
            <a:r>
              <a:rPr lang="en-US" dirty="0">
                <a:solidFill>
                  <a:srgbClr val="0000FF"/>
                </a:solidFill>
              </a:rPr>
              <a:t> </a:t>
            </a:r>
            <a:r>
              <a:rPr lang="en-US" b="1" dirty="0">
                <a:solidFill>
                  <a:srgbClr val="9A009F"/>
                </a:solidFill>
              </a:rPr>
              <a:t>x</a:t>
            </a:r>
            <a:r>
              <a:rPr lang="en-US" dirty="0"/>
              <a:t>-spin or </a:t>
            </a:r>
            <a:r>
              <a:rPr lang="en-US" b="1" dirty="0">
                <a:solidFill>
                  <a:srgbClr val="9A009F"/>
                </a:solidFill>
              </a:rPr>
              <a:t>z</a:t>
            </a:r>
            <a:r>
              <a:rPr lang="en-US" dirty="0"/>
              <a:t>-spin? </a:t>
            </a:r>
          </a:p>
        </p:txBody>
      </p:sp>
      <p:sp>
        <p:nvSpPr>
          <p:cNvPr id="45" name="Freeform 44"/>
          <p:cNvSpPr/>
          <p:nvPr/>
        </p:nvSpPr>
        <p:spPr>
          <a:xfrm>
            <a:off x="1997312" y="2214853"/>
            <a:ext cx="1543762" cy="211658"/>
          </a:xfrm>
          <a:custGeom>
            <a:avLst/>
            <a:gdLst>
              <a:gd name="connsiteX0" fmla="*/ 0 w 6792685"/>
              <a:gd name="connsiteY0" fmla="*/ 1586377 h 1586377"/>
              <a:gd name="connsiteX1" fmla="*/ 3340359 w 6792685"/>
              <a:gd name="connsiteY1" fmla="*/ 173 h 1586377"/>
              <a:gd name="connsiteX2" fmla="*/ 6792685 w 6792685"/>
              <a:gd name="connsiteY2" fmla="*/ 1474410 h 1586377"/>
            </a:gdLst>
            <a:ahLst/>
            <a:cxnLst>
              <a:cxn ang="0">
                <a:pos x="connsiteX0" y="connsiteY0"/>
              </a:cxn>
              <a:cxn ang="0">
                <a:pos x="connsiteX1" y="connsiteY1"/>
              </a:cxn>
              <a:cxn ang="0">
                <a:pos x="connsiteX2" y="connsiteY2"/>
              </a:cxn>
            </a:cxnLst>
            <a:rect l="l" t="t" r="r" b="b"/>
            <a:pathLst>
              <a:path w="6792685" h="1586377">
                <a:moveTo>
                  <a:pt x="0" y="1586377"/>
                </a:moveTo>
                <a:cubicBezTo>
                  <a:pt x="1104122" y="802605"/>
                  <a:pt x="2208245" y="18834"/>
                  <a:pt x="3340359" y="173"/>
                </a:cubicBezTo>
                <a:cubicBezTo>
                  <a:pt x="4472473" y="-18488"/>
                  <a:pt x="6792685" y="1474410"/>
                  <a:pt x="6792685" y="1474410"/>
                </a:cubicBezTo>
              </a:path>
            </a:pathLst>
          </a:custGeom>
          <a:noFill/>
          <a:ln w="38100">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reeform 45"/>
          <p:cNvSpPr/>
          <p:nvPr/>
        </p:nvSpPr>
        <p:spPr>
          <a:xfrm flipH="1">
            <a:off x="6167999" y="2220331"/>
            <a:ext cx="1517649" cy="220964"/>
          </a:xfrm>
          <a:custGeom>
            <a:avLst/>
            <a:gdLst>
              <a:gd name="connsiteX0" fmla="*/ 0 w 6792685"/>
              <a:gd name="connsiteY0" fmla="*/ 1586377 h 1586377"/>
              <a:gd name="connsiteX1" fmla="*/ 3340359 w 6792685"/>
              <a:gd name="connsiteY1" fmla="*/ 173 h 1586377"/>
              <a:gd name="connsiteX2" fmla="*/ 6792685 w 6792685"/>
              <a:gd name="connsiteY2" fmla="*/ 1474410 h 1586377"/>
            </a:gdLst>
            <a:ahLst/>
            <a:cxnLst>
              <a:cxn ang="0">
                <a:pos x="connsiteX0" y="connsiteY0"/>
              </a:cxn>
              <a:cxn ang="0">
                <a:pos x="connsiteX1" y="connsiteY1"/>
              </a:cxn>
              <a:cxn ang="0">
                <a:pos x="connsiteX2" y="connsiteY2"/>
              </a:cxn>
            </a:cxnLst>
            <a:rect l="l" t="t" r="r" b="b"/>
            <a:pathLst>
              <a:path w="6792685" h="1586377">
                <a:moveTo>
                  <a:pt x="0" y="1586377"/>
                </a:moveTo>
                <a:cubicBezTo>
                  <a:pt x="1104122" y="802605"/>
                  <a:pt x="2208245" y="18834"/>
                  <a:pt x="3340359" y="173"/>
                </a:cubicBezTo>
                <a:cubicBezTo>
                  <a:pt x="4472473" y="-18488"/>
                  <a:pt x="6792685" y="1474410"/>
                  <a:pt x="6792685" y="1474410"/>
                </a:cubicBezTo>
              </a:path>
            </a:pathLst>
          </a:custGeom>
          <a:noFill/>
          <a:ln w="38100">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41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right)">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3107</TotalTime>
  <Words>3491</Words>
  <Application>Microsoft Macintosh PowerPoint</Application>
  <PresentationFormat>On-screen Show (4:3)</PresentationFormat>
  <Paragraphs>414</Paragraphs>
  <Slides>34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.AppleSystemUIFont</vt:lpstr>
      <vt:lpstr>Calibri</vt:lpstr>
      <vt:lpstr>Mangal</vt:lpstr>
      <vt:lpstr>Tahoma</vt:lpstr>
      <vt:lpstr>Wingdings</vt:lpstr>
      <vt:lpstr>Arial</vt:lpstr>
      <vt:lpstr>Office Theme</vt:lpstr>
      <vt:lpstr>PowerPoint Presentation</vt:lpstr>
      <vt:lpstr>The Relativistic Quantum World</vt:lpstr>
      <vt:lpstr>PowerPoint Presentation</vt:lpstr>
      <vt:lpstr>Einstein’s Final Objection</vt:lpstr>
      <vt:lpstr>PowerPoint Presentation</vt:lpstr>
      <vt:lpstr>The EPR Paradox (1935)</vt:lpstr>
      <vt:lpstr>The EPR Paradox</vt:lpstr>
      <vt:lpstr>An EPR Experiment</vt:lpstr>
      <vt:lpstr>An EPR Experiment</vt:lpstr>
      <vt:lpstr>Alain Aspect 1982 – EPR with photons!</vt:lpstr>
      <vt:lpstr>Alain Aspect 1982 – EPR with photons!</vt:lpstr>
      <vt:lpstr>Alain Aspect 1982 – EPR with photons!</vt:lpstr>
      <vt:lpstr>Alain Aspect 1982 – EPR with photons!              .</vt:lpstr>
      <vt:lpstr>Alain Aspect 1982 – EPR with photons!</vt:lpstr>
      <vt:lpstr>Alain Aspect 1982 – EPR with photons!</vt:lpstr>
      <vt:lpstr>Closing the loopholes: Delft 2015</vt:lpstr>
      <vt:lpstr>Closing the loopholes: Delft 2015</vt:lpstr>
      <vt:lpstr>Interpretations of Quantum Mechanics</vt:lpstr>
      <vt:lpstr>Many Worlds Interpretation</vt:lpstr>
      <vt:lpstr>Many Worlds Interpretation</vt:lpstr>
      <vt:lpstr>Many Worlds Interpretation</vt:lpstr>
      <vt:lpstr>Many Worlds Interpretation</vt:lpstr>
      <vt:lpstr>Many Worlds test</vt:lpstr>
      <vt:lpstr>Many Worlds test</vt:lpstr>
      <vt:lpstr>Application 1: Quantum Cryptography</vt:lpstr>
      <vt:lpstr>Application 1: Quantum Cryptography</vt:lpstr>
      <vt:lpstr>Application 2: Quantum Computer</vt:lpstr>
      <vt:lpstr>Application 2: Quantum Computer</vt:lpstr>
      <vt:lpstr>Quantum Reality and the Measurement Problem </vt:lpstr>
      <vt:lpstr>Further food for thought</vt:lpstr>
      <vt:lpstr>Next Week</vt:lpstr>
      <vt:lpstr>Next Week</vt:lpstr>
      <vt:lpstr>Nobel Prize in Physics 2013</vt:lpstr>
      <vt:lpstr>Perhaps time for…</vt:lpstr>
    </vt:vector>
  </TitlesOfParts>
  <Company>Nikhef</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Marcel Merk</dc:creator>
  <cp:lastModifiedBy>Marcel Merk</cp:lastModifiedBy>
  <cp:revision>224</cp:revision>
  <cp:lastPrinted>2017-10-04T18:03:16Z</cp:lastPrinted>
  <dcterms:created xsi:type="dcterms:W3CDTF">2013-10-01T10:32:58Z</dcterms:created>
  <dcterms:modified xsi:type="dcterms:W3CDTF">2017-10-06T07:45:21Z</dcterms:modified>
</cp:coreProperties>
</file>