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81"/>
  </p:notesMasterIdLst>
  <p:sldIdLst>
    <p:sldId id="1374" r:id="rId3"/>
    <p:sldId id="1375" r:id="rId4"/>
    <p:sldId id="1452" r:id="rId5"/>
    <p:sldId id="1267" r:id="rId6"/>
    <p:sldId id="1283" r:id="rId7"/>
    <p:sldId id="1251" r:id="rId8"/>
    <p:sldId id="1284" r:id="rId9"/>
    <p:sldId id="1255" r:id="rId10"/>
    <p:sldId id="1453" r:id="rId11"/>
    <p:sldId id="1381" r:id="rId12"/>
    <p:sldId id="1011" r:id="rId13"/>
    <p:sldId id="1012" r:id="rId14"/>
    <p:sldId id="1039" r:id="rId15"/>
    <p:sldId id="1040" r:id="rId16"/>
    <p:sldId id="1041" r:id="rId17"/>
    <p:sldId id="1278" r:id="rId18"/>
    <p:sldId id="1463" r:id="rId19"/>
    <p:sldId id="1466" r:id="rId20"/>
    <p:sldId id="1045" r:id="rId21"/>
    <p:sldId id="1046" r:id="rId22"/>
    <p:sldId id="1464" r:id="rId23"/>
    <p:sldId id="1395" r:id="rId24"/>
    <p:sldId id="1396" r:id="rId25"/>
    <p:sldId id="1023" r:id="rId26"/>
    <p:sldId id="1431" r:id="rId27"/>
    <p:sldId id="1024" r:id="rId28"/>
    <p:sldId id="1465" r:id="rId29"/>
    <p:sldId id="1026" r:id="rId30"/>
    <p:sldId id="1059" r:id="rId31"/>
    <p:sldId id="1432" r:id="rId32"/>
    <p:sldId id="1028" r:id="rId33"/>
    <p:sldId id="1257" r:id="rId34"/>
    <p:sldId id="1256" r:id="rId35"/>
    <p:sldId id="512" r:id="rId36"/>
    <p:sldId id="1454" r:id="rId37"/>
    <p:sldId id="1469" r:id="rId38"/>
    <p:sldId id="1455" r:id="rId39"/>
    <p:sldId id="1456" r:id="rId40"/>
    <p:sldId id="1470" r:id="rId41"/>
    <p:sldId id="553" r:id="rId42"/>
    <p:sldId id="274" r:id="rId43"/>
    <p:sldId id="774" r:id="rId44"/>
    <p:sldId id="1467" r:id="rId45"/>
    <p:sldId id="1418" r:id="rId46"/>
    <p:sldId id="1419" r:id="rId47"/>
    <p:sldId id="1423" r:id="rId48"/>
    <p:sldId id="1416" r:id="rId49"/>
    <p:sldId id="1471" r:id="rId50"/>
    <p:sldId id="1473" r:id="rId51"/>
    <p:sldId id="342" r:id="rId52"/>
    <p:sldId id="343" r:id="rId53"/>
    <p:sldId id="344" r:id="rId54"/>
    <p:sldId id="349" r:id="rId55"/>
    <p:sldId id="351" r:id="rId56"/>
    <p:sldId id="803" r:id="rId57"/>
    <p:sldId id="1459" r:id="rId58"/>
    <p:sldId id="1460" r:id="rId59"/>
    <p:sldId id="1461" r:id="rId60"/>
    <p:sldId id="1462" r:id="rId61"/>
    <p:sldId id="1458" r:id="rId62"/>
    <p:sldId id="804" r:id="rId63"/>
    <p:sldId id="1424" r:id="rId64"/>
    <p:sldId id="1425" r:id="rId65"/>
    <p:sldId id="1426" r:id="rId66"/>
    <p:sldId id="1449" r:id="rId67"/>
    <p:sldId id="1451" r:id="rId68"/>
    <p:sldId id="1258" r:id="rId69"/>
    <p:sldId id="1259" r:id="rId70"/>
    <p:sldId id="564" r:id="rId71"/>
    <p:sldId id="565" r:id="rId72"/>
    <p:sldId id="776" r:id="rId73"/>
    <p:sldId id="777" r:id="rId74"/>
    <p:sldId id="778" r:id="rId75"/>
    <p:sldId id="558" r:id="rId76"/>
    <p:sldId id="659" r:id="rId77"/>
    <p:sldId id="719" r:id="rId78"/>
    <p:sldId id="1361" r:id="rId79"/>
    <p:sldId id="1261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432FF"/>
    <a:srgbClr val="CC00FF"/>
    <a:srgbClr val="DEEBF6"/>
    <a:srgbClr val="FF9900"/>
    <a:srgbClr val="011892"/>
    <a:srgbClr val="425A87"/>
    <a:srgbClr val="BE664C"/>
    <a:srgbClr val="00B3C4"/>
    <a:srgbClr val="DB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5"/>
    <p:restoredTop sz="94559"/>
  </p:normalViewPr>
  <p:slideViewPr>
    <p:cSldViewPr snapToGrid="0" snapToObjects="1">
      <p:cViewPr varScale="1">
        <p:scale>
          <a:sx n="108" d="100"/>
          <a:sy n="108" d="100"/>
        </p:scale>
        <p:origin x="2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emf"/><Relationship Id="rId1" Type="http://schemas.openxmlformats.org/officeDocument/2006/relationships/image" Target="../media/image1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2/8/22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early universe and physics</a:t>
            </a:r>
            <a:r>
              <a:rPr lang="en-US" baseline="0" dirty="0"/>
              <a:t> at LHC(b)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63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Unitary </a:t>
            </a:r>
            <a:r>
              <a:rPr lang="en-US" dirty="0" err="1"/>
              <a:t>U^dagger</a:t>
            </a:r>
            <a:r>
              <a:rPr lang="en-US" dirty="0"/>
              <a:t> U = 1 or U ^dagger = U^-1.</a:t>
            </a:r>
          </a:p>
          <a:p>
            <a:r>
              <a:rPr lang="en-US" dirty="0"/>
              <a:t>Eigenvalues of unitary matrices are orthogonal,</a:t>
            </a:r>
            <a:r>
              <a:rPr lang="en-US" baseline="0" dirty="0"/>
              <a:t> but not necessarily real (like </a:t>
            </a:r>
            <a:r>
              <a:rPr lang="en-US" baseline="0" dirty="0" err="1"/>
              <a:t>Hermitean</a:t>
            </a:r>
            <a:r>
              <a:rPr lang="en-US" baseline="0" dirty="0"/>
              <a:t> matrices).</a:t>
            </a:r>
          </a:p>
          <a:p>
            <a:r>
              <a:rPr lang="en-US" baseline="0" dirty="0"/>
              <a:t>P\psi(r) = </a:t>
            </a:r>
            <a:r>
              <a:rPr lang="en-US" baseline="0" dirty="0" err="1"/>
              <a:t>e^iphi</a:t>
            </a:r>
            <a:r>
              <a:rPr lang="en-US" baseline="0" dirty="0"/>
              <a:t>/2 \psi(-r) , since an overall phase is unobservable.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84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Macroscopic</a:t>
            </a:r>
            <a:r>
              <a:rPr lang="nl-NL" dirty="0"/>
              <a:t>: human body, </a:t>
            </a:r>
            <a:r>
              <a:rPr lang="nl-NL" dirty="0" err="1"/>
              <a:t>left</a:t>
            </a:r>
            <a:r>
              <a:rPr lang="nl-NL" dirty="0"/>
              <a:t> </a:t>
            </a:r>
            <a:r>
              <a:rPr lang="nl-NL" dirty="0" err="1"/>
              <a:t>handed</a:t>
            </a:r>
            <a:r>
              <a:rPr lang="nl-NL" dirty="0"/>
              <a:t> </a:t>
            </a:r>
            <a:r>
              <a:rPr lang="nl-NL" dirty="0" err="1"/>
              <a:t>molecules</a:t>
            </a:r>
            <a:r>
              <a:rPr lang="nl-NL" dirty="0"/>
              <a:t> etc.</a:t>
            </a:r>
          </a:p>
          <a:p>
            <a:r>
              <a:rPr lang="nl-NL" dirty="0"/>
              <a:t>Second </a:t>
            </a:r>
            <a:r>
              <a:rPr lang="nl-NL" dirty="0" err="1"/>
              <a:t>law</a:t>
            </a:r>
            <a:r>
              <a:rPr lang="nl-NL" dirty="0"/>
              <a:t> of </a:t>
            </a:r>
            <a:r>
              <a:rPr lang="nl-NL" dirty="0" err="1"/>
              <a:t>thermodynamics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06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But</a:t>
            </a:r>
            <a:r>
              <a:rPr lang="nl-NL" dirty="0"/>
              <a:t> the</a:t>
            </a:r>
            <a:r>
              <a:rPr lang="nl-NL" baseline="0" dirty="0"/>
              <a:t> </a:t>
            </a:r>
            <a:r>
              <a:rPr lang="nl-NL" baseline="0" dirty="0" err="1"/>
              <a:t>microscopic</a:t>
            </a:r>
            <a:r>
              <a:rPr lang="nl-NL" baseline="0" dirty="0"/>
              <a:t> </a:t>
            </a:r>
            <a:r>
              <a:rPr lang="nl-NL" baseline="0" dirty="0" err="1"/>
              <a:t>laws</a:t>
            </a:r>
            <a:r>
              <a:rPr lang="nl-NL" baseline="0" dirty="0"/>
              <a:t> of </a:t>
            </a:r>
            <a:r>
              <a:rPr lang="nl-NL" baseline="0" dirty="0" err="1"/>
              <a:t>physics</a:t>
            </a:r>
            <a:r>
              <a:rPr lang="nl-NL" baseline="0" dirty="0"/>
              <a:t> </a:t>
            </a:r>
            <a:r>
              <a:rPr lang="nl-NL" baseline="0" dirty="0" err="1"/>
              <a:t>for</a:t>
            </a:r>
            <a:r>
              <a:rPr lang="nl-NL" baseline="0" dirty="0"/>
              <a:t> </a:t>
            </a:r>
            <a:r>
              <a:rPr lang="nl-NL" baseline="0" dirty="0" err="1"/>
              <a:t>each</a:t>
            </a:r>
            <a:r>
              <a:rPr lang="nl-NL" baseline="0" dirty="0"/>
              <a:t> </a:t>
            </a:r>
            <a:r>
              <a:rPr lang="nl-NL" baseline="0" dirty="0" err="1"/>
              <a:t>decision</a:t>
            </a:r>
            <a:r>
              <a:rPr lang="nl-NL" baseline="0" dirty="0"/>
              <a:t> (50%-50% </a:t>
            </a:r>
            <a:r>
              <a:rPr lang="nl-NL" baseline="0" dirty="0" err="1"/>
              <a:t>choice</a:t>
            </a:r>
            <a:r>
              <a:rPr lang="nl-NL" baseline="0" dirty="0"/>
              <a:t>) are time </a:t>
            </a:r>
            <a:r>
              <a:rPr lang="nl-NL" baseline="0" dirty="0" err="1"/>
              <a:t>inversion</a:t>
            </a:r>
            <a:r>
              <a:rPr lang="nl-NL" baseline="0" dirty="0"/>
              <a:t> invariant.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DB87-5ACC-43DF-B810-05D73D0CF2B1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149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But</a:t>
            </a:r>
            <a:r>
              <a:rPr lang="nl-NL" dirty="0"/>
              <a:t> the</a:t>
            </a:r>
            <a:r>
              <a:rPr lang="nl-NL" baseline="0" dirty="0"/>
              <a:t> </a:t>
            </a:r>
            <a:r>
              <a:rPr lang="nl-NL" baseline="0" dirty="0" err="1"/>
              <a:t>microscopic</a:t>
            </a:r>
            <a:r>
              <a:rPr lang="nl-NL" baseline="0" dirty="0"/>
              <a:t> </a:t>
            </a:r>
            <a:r>
              <a:rPr lang="nl-NL" baseline="0" dirty="0" err="1"/>
              <a:t>laws</a:t>
            </a:r>
            <a:r>
              <a:rPr lang="nl-NL" baseline="0" dirty="0"/>
              <a:t> of </a:t>
            </a:r>
            <a:r>
              <a:rPr lang="nl-NL" baseline="0" dirty="0" err="1"/>
              <a:t>physics</a:t>
            </a:r>
            <a:r>
              <a:rPr lang="nl-NL" baseline="0" dirty="0"/>
              <a:t> </a:t>
            </a:r>
            <a:r>
              <a:rPr lang="nl-NL" baseline="0" dirty="0" err="1"/>
              <a:t>for</a:t>
            </a:r>
            <a:r>
              <a:rPr lang="nl-NL" baseline="0" dirty="0"/>
              <a:t> </a:t>
            </a:r>
            <a:r>
              <a:rPr lang="nl-NL" baseline="0" dirty="0" err="1"/>
              <a:t>each</a:t>
            </a:r>
            <a:r>
              <a:rPr lang="nl-NL" baseline="0" dirty="0"/>
              <a:t> </a:t>
            </a:r>
            <a:r>
              <a:rPr lang="nl-NL" baseline="0" dirty="0" err="1"/>
              <a:t>decision</a:t>
            </a:r>
            <a:r>
              <a:rPr lang="nl-NL" baseline="0" dirty="0"/>
              <a:t> (50%-50% </a:t>
            </a:r>
            <a:r>
              <a:rPr lang="nl-NL" baseline="0" dirty="0" err="1"/>
              <a:t>choice</a:t>
            </a:r>
            <a:r>
              <a:rPr lang="nl-NL" baseline="0" dirty="0"/>
              <a:t>) are time </a:t>
            </a:r>
            <a:r>
              <a:rPr lang="nl-NL" baseline="0" dirty="0" err="1"/>
              <a:t>inversion</a:t>
            </a:r>
            <a:r>
              <a:rPr lang="nl-NL" baseline="0" dirty="0"/>
              <a:t> invariant.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DB87-5ACC-43DF-B810-05D73D0CF2B1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449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Note</a:t>
            </a:r>
            <a:r>
              <a:rPr lang="nl-NL" dirty="0"/>
              <a:t> i gamma^2 = real . Take complex </a:t>
            </a:r>
            <a:r>
              <a:rPr lang="nl-NL" dirty="0" err="1"/>
              <a:t>conjugate</a:t>
            </a:r>
            <a:r>
              <a:rPr lang="nl-NL" dirty="0"/>
              <a:t> of Dirac </a:t>
            </a:r>
            <a:r>
              <a:rPr lang="nl-NL" dirty="0" err="1"/>
              <a:t>eq</a:t>
            </a:r>
            <a:r>
              <a:rPr lang="nl-NL" dirty="0"/>
              <a:t>.</a:t>
            </a:r>
          </a:p>
          <a:p>
            <a:r>
              <a:rPr lang="nl-NL" dirty="0"/>
              <a:t>0. gamma0 is 1,-1, </a:t>
            </a:r>
            <a:r>
              <a:rPr lang="nl-NL" dirty="0" err="1"/>
              <a:t>since</a:t>
            </a:r>
            <a:r>
              <a:rPr lang="nl-NL" dirty="0"/>
              <a:t> </a:t>
            </a:r>
            <a:r>
              <a:rPr lang="nl-NL" dirty="0" err="1"/>
              <a:t>particle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antiparticle</a:t>
            </a:r>
            <a:r>
              <a:rPr lang="nl-NL" dirty="0"/>
              <a:t> have </a:t>
            </a:r>
            <a:r>
              <a:rPr lang="nl-NL" dirty="0" err="1"/>
              <a:t>opposite</a:t>
            </a:r>
            <a:r>
              <a:rPr lang="nl-NL" dirty="0"/>
              <a:t> </a:t>
            </a:r>
            <a:r>
              <a:rPr lang="nl-NL" dirty="0" err="1"/>
              <a:t>parity</a:t>
            </a:r>
            <a:endParaRPr lang="nl-NL" dirty="0"/>
          </a:p>
          <a:p>
            <a:r>
              <a:rPr lang="nl-NL" dirty="0"/>
              <a:t>1.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square</a:t>
            </a:r>
            <a:r>
              <a:rPr lang="nl-NL" baseline="0" dirty="0"/>
              <a:t> of a wave </a:t>
            </a:r>
            <a:r>
              <a:rPr lang="nl-NL" baseline="0" dirty="0" err="1"/>
              <a:t>function</a:t>
            </a:r>
            <a:r>
              <a:rPr lang="nl-NL" baseline="0" dirty="0"/>
              <a:t> has </a:t>
            </a:r>
            <a:r>
              <a:rPr lang="nl-NL" baseline="0" dirty="0" err="1"/>
              <a:t>physical</a:t>
            </a:r>
            <a:r>
              <a:rPr lang="nl-NL" baseline="0" dirty="0"/>
              <a:t> </a:t>
            </a:r>
            <a:r>
              <a:rPr lang="nl-NL" baseline="0" dirty="0" err="1"/>
              <a:t>meaning</a:t>
            </a:r>
            <a:r>
              <a:rPr lang="nl-NL" baseline="0" dirty="0"/>
              <a:t>, </a:t>
            </a:r>
            <a:r>
              <a:rPr lang="nl-NL" baseline="0" dirty="0" err="1"/>
              <a:t>so</a:t>
            </a:r>
            <a:r>
              <a:rPr lang="nl-NL" baseline="0" dirty="0"/>
              <a:t> a </a:t>
            </a:r>
            <a:r>
              <a:rPr lang="nl-NL" baseline="0" dirty="0" err="1"/>
              <a:t>phase</a:t>
            </a:r>
            <a:r>
              <a:rPr lang="nl-NL" baseline="0" dirty="0"/>
              <a:t> </a:t>
            </a:r>
            <a:r>
              <a:rPr lang="nl-NL" baseline="0" dirty="0" err="1"/>
              <a:t>rotation</a:t>
            </a:r>
            <a:r>
              <a:rPr lang="nl-NL" baseline="0" dirty="0"/>
              <a:t> is allowed. </a:t>
            </a:r>
            <a:r>
              <a:rPr lang="nl-NL" baseline="0" dirty="0" err="1"/>
              <a:t>So</a:t>
            </a:r>
            <a:r>
              <a:rPr lang="nl-NL" baseline="0" dirty="0"/>
              <a:t>, P**2=1 is </a:t>
            </a:r>
            <a:r>
              <a:rPr lang="nl-NL" baseline="0" dirty="0" err="1"/>
              <a:t>not</a:t>
            </a:r>
            <a:r>
              <a:rPr lang="nl-NL" baseline="0" dirty="0"/>
              <a:t> </a:t>
            </a:r>
            <a:r>
              <a:rPr lang="nl-NL" baseline="0" dirty="0" err="1"/>
              <a:t>required</a:t>
            </a:r>
            <a:r>
              <a:rPr lang="nl-NL" baseline="0" dirty="0"/>
              <a:t>, </a:t>
            </a:r>
            <a:r>
              <a:rPr lang="nl-NL" baseline="0" dirty="0" err="1"/>
              <a:t>only</a:t>
            </a:r>
            <a:r>
              <a:rPr lang="nl-NL" baseline="0" dirty="0"/>
              <a:t> |P**2|=1</a:t>
            </a:r>
            <a:endParaRPr lang="nl-NL" dirty="0"/>
          </a:p>
          <a:p>
            <a:r>
              <a:rPr lang="nl-NL" dirty="0"/>
              <a:t>2. The </a:t>
            </a:r>
            <a:r>
              <a:rPr lang="nl-NL" dirty="0" err="1"/>
              <a:t>difference</a:t>
            </a:r>
            <a:r>
              <a:rPr lang="nl-NL" dirty="0"/>
              <a:t> in </a:t>
            </a:r>
            <a:r>
              <a:rPr lang="nl-NL" dirty="0" err="1"/>
              <a:t>behaviour</a:t>
            </a:r>
            <a:r>
              <a:rPr lang="nl-NL" dirty="0"/>
              <a:t> has </a:t>
            </a:r>
            <a:r>
              <a:rPr lang="nl-NL" dirty="0" err="1"/>
              <a:t>its</a:t>
            </a:r>
            <a:r>
              <a:rPr lang="nl-NL" dirty="0"/>
              <a:t> root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fact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additive</a:t>
            </a:r>
            <a:r>
              <a:rPr lang="nl-NL" baseline="0" dirty="0"/>
              <a:t> </a:t>
            </a:r>
            <a:r>
              <a:rPr lang="nl-NL" baseline="0" dirty="0" err="1"/>
              <a:t>quantum</a:t>
            </a:r>
            <a:r>
              <a:rPr lang="nl-NL" baseline="0" dirty="0"/>
              <a:t> </a:t>
            </a:r>
            <a:r>
              <a:rPr lang="nl-NL" baseline="0" dirty="0" err="1"/>
              <a:t>numbers</a:t>
            </a:r>
            <a:r>
              <a:rPr lang="nl-NL" baseline="0" dirty="0"/>
              <a:t> are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eigenvalues</a:t>
            </a:r>
            <a:r>
              <a:rPr lang="nl-NL" baseline="0" dirty="0"/>
              <a:t> of </a:t>
            </a:r>
            <a:r>
              <a:rPr lang="nl-NL" baseline="0" dirty="0" err="1"/>
              <a:t>the</a:t>
            </a:r>
            <a:r>
              <a:rPr lang="nl-NL" baseline="0" dirty="0"/>
              <a:t> generators of </a:t>
            </a:r>
            <a:r>
              <a:rPr lang="nl-NL" baseline="0" dirty="0" err="1"/>
              <a:t>some</a:t>
            </a:r>
            <a:r>
              <a:rPr lang="nl-NL" baseline="0" dirty="0"/>
              <a:t> </a:t>
            </a:r>
            <a:r>
              <a:rPr lang="nl-NL" baseline="0" dirty="0" err="1"/>
              <a:t>continuous</a:t>
            </a:r>
            <a:r>
              <a:rPr lang="nl-NL" baseline="0" dirty="0"/>
              <a:t> </a:t>
            </a:r>
            <a:r>
              <a:rPr lang="nl-NL" baseline="0" dirty="0" err="1"/>
              <a:t>transformations</a:t>
            </a:r>
            <a:r>
              <a:rPr lang="nl-NL" baseline="0" dirty="0"/>
              <a:t>, </a:t>
            </a:r>
            <a:r>
              <a:rPr lang="nl-NL" baseline="0" dirty="0" err="1"/>
              <a:t>while</a:t>
            </a:r>
            <a:r>
              <a:rPr lang="nl-NL" baseline="0" dirty="0"/>
              <a:t> </a:t>
            </a:r>
            <a:r>
              <a:rPr lang="nl-NL" baseline="0" dirty="0" err="1"/>
              <a:t>parity</a:t>
            </a:r>
            <a:r>
              <a:rPr lang="nl-NL" baseline="0" dirty="0"/>
              <a:t> </a:t>
            </a:r>
            <a:r>
              <a:rPr lang="nl-NL" baseline="0" dirty="0" err="1"/>
              <a:t>and</a:t>
            </a:r>
            <a:r>
              <a:rPr lang="nl-NL" baseline="0" dirty="0"/>
              <a:t> C-</a:t>
            </a:r>
            <a:r>
              <a:rPr lang="nl-NL" baseline="0" dirty="0" err="1"/>
              <a:t>parity</a:t>
            </a:r>
            <a:r>
              <a:rPr lang="nl-NL" baseline="0" dirty="0"/>
              <a:t> are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eigenvalues</a:t>
            </a:r>
            <a:r>
              <a:rPr lang="nl-NL" baseline="0" dirty="0"/>
              <a:t> of (discrete) </a:t>
            </a:r>
            <a:r>
              <a:rPr lang="nl-NL" baseline="0" dirty="0" err="1"/>
              <a:t>transformations</a:t>
            </a:r>
            <a:r>
              <a:rPr lang="nl-NL" baseline="0" dirty="0"/>
              <a:t> </a:t>
            </a:r>
            <a:r>
              <a:rPr lang="nl-NL" baseline="0" dirty="0" err="1"/>
              <a:t>themselves</a:t>
            </a:r>
            <a:r>
              <a:rPr lang="nl-NL" baseline="0" dirty="0"/>
              <a:t>.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E245B-6F3B-0345-9A2F-1BBBE026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35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Note</a:t>
            </a:r>
            <a:r>
              <a:rPr lang="nl-NL" dirty="0"/>
              <a:t> i gamma^2 = real</a:t>
            </a:r>
          </a:p>
          <a:p>
            <a:endParaRPr lang="nl-NL" dirty="0"/>
          </a:p>
          <a:p>
            <a:r>
              <a:rPr lang="nl-NL" dirty="0"/>
              <a:t>gamma0 is 1,-1, </a:t>
            </a:r>
            <a:r>
              <a:rPr lang="nl-NL" dirty="0" err="1"/>
              <a:t>since</a:t>
            </a:r>
            <a:r>
              <a:rPr lang="nl-NL" dirty="0"/>
              <a:t> </a:t>
            </a:r>
            <a:r>
              <a:rPr lang="nl-NL" dirty="0" err="1"/>
              <a:t>particle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antiparticle</a:t>
            </a:r>
            <a:r>
              <a:rPr lang="nl-NL" dirty="0"/>
              <a:t> have </a:t>
            </a:r>
            <a:r>
              <a:rPr lang="nl-NL" dirty="0" err="1"/>
              <a:t>opposite</a:t>
            </a:r>
            <a:r>
              <a:rPr lang="nl-NL" dirty="0"/>
              <a:t> </a:t>
            </a:r>
            <a:r>
              <a:rPr lang="nl-NL" dirty="0" err="1"/>
              <a:t>parity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square</a:t>
            </a:r>
            <a:r>
              <a:rPr lang="nl-NL" baseline="0" dirty="0"/>
              <a:t> of a wave </a:t>
            </a:r>
            <a:r>
              <a:rPr lang="nl-NL" baseline="0" dirty="0" err="1"/>
              <a:t>function</a:t>
            </a:r>
            <a:r>
              <a:rPr lang="nl-NL" baseline="0" dirty="0"/>
              <a:t> has </a:t>
            </a:r>
            <a:r>
              <a:rPr lang="nl-NL" baseline="0" dirty="0" err="1"/>
              <a:t>physical</a:t>
            </a:r>
            <a:r>
              <a:rPr lang="nl-NL" baseline="0" dirty="0"/>
              <a:t> </a:t>
            </a:r>
            <a:r>
              <a:rPr lang="nl-NL" baseline="0" dirty="0" err="1"/>
              <a:t>meaning</a:t>
            </a:r>
            <a:r>
              <a:rPr lang="nl-NL" baseline="0" dirty="0"/>
              <a:t>, </a:t>
            </a:r>
            <a:r>
              <a:rPr lang="nl-NL" baseline="0" dirty="0" err="1"/>
              <a:t>so</a:t>
            </a:r>
            <a:r>
              <a:rPr lang="nl-NL" baseline="0" dirty="0"/>
              <a:t> a </a:t>
            </a:r>
            <a:r>
              <a:rPr lang="nl-NL" baseline="0" dirty="0" err="1"/>
              <a:t>phase</a:t>
            </a:r>
            <a:r>
              <a:rPr lang="nl-NL" baseline="0" dirty="0"/>
              <a:t> </a:t>
            </a:r>
            <a:r>
              <a:rPr lang="nl-NL" baseline="0" dirty="0" err="1"/>
              <a:t>rotation</a:t>
            </a:r>
            <a:r>
              <a:rPr lang="nl-NL" baseline="0" dirty="0"/>
              <a:t> is allowed. </a:t>
            </a:r>
            <a:r>
              <a:rPr lang="nl-NL" baseline="0" dirty="0" err="1"/>
              <a:t>So</a:t>
            </a:r>
            <a:r>
              <a:rPr lang="nl-NL" baseline="0" dirty="0"/>
              <a:t>, P**2=1 is </a:t>
            </a:r>
            <a:r>
              <a:rPr lang="nl-NL" baseline="0" dirty="0" err="1"/>
              <a:t>not</a:t>
            </a:r>
            <a:r>
              <a:rPr lang="nl-NL" baseline="0" dirty="0"/>
              <a:t> </a:t>
            </a:r>
            <a:r>
              <a:rPr lang="nl-NL" baseline="0" dirty="0" err="1"/>
              <a:t>required</a:t>
            </a:r>
            <a:r>
              <a:rPr lang="nl-NL" baseline="0" dirty="0"/>
              <a:t>, </a:t>
            </a:r>
            <a:r>
              <a:rPr lang="nl-NL" baseline="0" dirty="0" err="1"/>
              <a:t>only</a:t>
            </a:r>
            <a:r>
              <a:rPr lang="nl-NL" baseline="0" dirty="0"/>
              <a:t> |P**2|=1</a:t>
            </a:r>
            <a:endParaRPr lang="nl-NL" dirty="0"/>
          </a:p>
          <a:p>
            <a:r>
              <a:rPr lang="nl-NL" baseline="0" dirty="0"/>
              <a:t>.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41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Lee and</a:t>
            </a:r>
            <a:r>
              <a:rPr lang="en-US" baseline="0" dirty="0"/>
              <a:t> Yang posed Parity violation as a solution of the theta-tau puzzle: K_S, K_L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3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60Co -&gt; 60Ni* + e- + v. 60Co has J=5, 60Ni has J=4, so J=1. Temperature 0.01 K, the nuclei are aligned in the magnetic field. Measure the electron intensity along the polarization. Spin of the electron must be in the direction of the B field.</a:t>
            </a:r>
          </a:p>
          <a:p>
            <a:r>
              <a:rPr lang="en-US" dirty="0"/>
              <a:t>The</a:t>
            </a:r>
            <a:r>
              <a:rPr lang="en-US" baseline="0" dirty="0"/>
              <a:t> essence is that </a:t>
            </a:r>
            <a:r>
              <a:rPr lang="en-US" baseline="0" dirty="0" err="1"/>
              <a:t>vec</a:t>
            </a:r>
            <a:r>
              <a:rPr lang="en-US" baseline="0" dirty="0"/>
              <a:t>(J) . </a:t>
            </a:r>
            <a:r>
              <a:rPr lang="en-US" baseline="0" dirty="0" err="1"/>
              <a:t>Vec</a:t>
            </a:r>
            <a:r>
              <a:rPr lang="en-US" baseline="0" dirty="0"/>
              <a:t>(p) is a </a:t>
            </a:r>
            <a:r>
              <a:rPr lang="en-US" baseline="0" dirty="0" err="1"/>
              <a:t>pseudoscalar</a:t>
            </a:r>
            <a:r>
              <a:rPr lang="en-US" baseline="0" dirty="0"/>
              <a:t> (changes sign under Parity) variable has a non-zero expectation value!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92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9993F513-3928-2543-95CB-D89208B465B3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22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>
              <a:latin typeface="Times New Roman" charset="0"/>
              <a:ea typeface="ＭＳ Ｐゴシック" charset="-128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F7D0694F-D44A-234C-93CC-12CB218F8235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23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52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Fundamental</a:t>
            </a:r>
            <a:r>
              <a:rPr lang="en-US" baseline="0" dirty="0"/>
              <a:t> particles: Standard Model</a:t>
            </a:r>
          </a:p>
          <a:p>
            <a:endParaRPr lang="en-US" baseline="0" dirty="0"/>
          </a:p>
          <a:p>
            <a:r>
              <a:rPr lang="en-US" baseline="0" dirty="0"/>
              <a:t>Matter particles:</a:t>
            </a:r>
          </a:p>
          <a:p>
            <a:r>
              <a:rPr lang="en-US" baseline="0" dirty="0"/>
              <a:t>3 generations: only 1-st one stable matter</a:t>
            </a:r>
          </a:p>
          <a:p>
            <a:endParaRPr lang="en-US" baseline="0" dirty="0"/>
          </a:p>
          <a:p>
            <a:r>
              <a:rPr lang="en-US" baseline="0" dirty="0"/>
              <a:t>Fundamental laws symmetric matter antimatter</a:t>
            </a:r>
          </a:p>
          <a:p>
            <a:endParaRPr lang="en-US" baseline="0" dirty="0"/>
          </a:p>
          <a:p>
            <a:r>
              <a:rPr lang="en-US" baseline="0" dirty="0"/>
              <a:t>Why is an atom neutral: charge proton=-electron?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08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5CF662D0-F6F1-DD4D-9E52-5A6E9207A995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25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105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Christenson, Cronin, Fitch, </a:t>
            </a:r>
            <a:r>
              <a:rPr lang="en-US" dirty="0" err="1"/>
              <a:t>Turlay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Pion parity=-1</a:t>
            </a:r>
            <a:r>
              <a:rPr lang="en-US" baseline="0" dirty="0"/>
              <a:t>. </a:t>
            </a:r>
            <a:r>
              <a:rPr lang="en-US" dirty="0"/>
              <a:t>Signal will appear in Kaon mass window and zero</a:t>
            </a:r>
            <a:r>
              <a:rPr lang="en-US" baseline="0" dirty="0"/>
              <a:t> theta angle.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63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Christenson, Cronin, Fitch, </a:t>
            </a:r>
            <a:r>
              <a:rPr lang="en-US" dirty="0" err="1"/>
              <a:t>Turlay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Pion parity=-1</a:t>
            </a:r>
            <a:r>
              <a:rPr lang="en-US" baseline="0" dirty="0"/>
              <a:t>. </a:t>
            </a:r>
            <a:r>
              <a:rPr lang="en-US" dirty="0"/>
              <a:t>Signal will appear in Kaon mass window and zero</a:t>
            </a:r>
            <a:r>
              <a:rPr lang="en-US" baseline="0" dirty="0"/>
              <a:t> theta angle.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2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K0,</a:t>
            </a:r>
            <a:r>
              <a:rPr lang="en-US" baseline="0" dirty="0"/>
              <a:t> particles, after time K_s has decayed and K_L remains. CPV in mixing. Thesis work at Heidelberg/CERN!</a:t>
            </a:r>
          </a:p>
          <a:p>
            <a:r>
              <a:rPr lang="en-US" baseline="0" dirty="0"/>
              <a:t>Parity quark and antiquark are opposite.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4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BFDBA-1531-47B3-903E-33ED567DBDBB}" type="slidenum">
              <a:rPr lang="en-US"/>
              <a:pPr/>
              <a:t>29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409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quotes: massless particles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8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67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97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41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0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875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04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02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complex? See Dirac slide. Also T is Initial-&gt;Final </a:t>
            </a:r>
            <a:r>
              <a:rPr lang="mr-IN" dirty="0"/>
              <a:t>–</a:t>
            </a:r>
            <a:r>
              <a:rPr lang="en-US" baseline="0" dirty="0"/>
              <a:t> complex conjugation.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28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Unitarity</a:t>
            </a:r>
            <a:r>
              <a:rPr lang="en-US" dirty="0"/>
              <a:t> triangle: 1</a:t>
            </a:r>
            <a:r>
              <a:rPr lang="en-US" baseline="30000" dirty="0"/>
              <a:t>st</a:t>
            </a:r>
            <a:r>
              <a:rPr lang="en-US" dirty="0"/>
              <a:t> column times 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764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Unitarity</a:t>
            </a:r>
            <a:r>
              <a:rPr lang="en-US" dirty="0"/>
              <a:t> triangle: 1</a:t>
            </a:r>
            <a:r>
              <a:rPr lang="en-US" baseline="30000" dirty="0"/>
              <a:t>st</a:t>
            </a:r>
            <a:r>
              <a:rPr lang="en-US" dirty="0"/>
              <a:t> column times 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080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Unitarity</a:t>
            </a:r>
            <a:r>
              <a:rPr lang="en-US" dirty="0"/>
              <a:t> triangle: 1</a:t>
            </a:r>
            <a:r>
              <a:rPr lang="en-US" baseline="30000" dirty="0"/>
              <a:t>st</a:t>
            </a:r>
            <a:r>
              <a:rPr lang="en-US" dirty="0"/>
              <a:t> column times 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67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Unitarity</a:t>
            </a:r>
            <a:r>
              <a:rPr lang="en-US" dirty="0"/>
              <a:t> triangle: 1</a:t>
            </a:r>
            <a:r>
              <a:rPr lang="en-US" baseline="30000" dirty="0"/>
              <a:t>st</a:t>
            </a:r>
            <a:r>
              <a:rPr lang="en-US" dirty="0"/>
              <a:t> column times 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573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74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31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599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41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400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453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Adler_Bell_Jacqiw</a:t>
            </a:r>
            <a:r>
              <a:rPr lang="en-US" baseline="0" dirty="0"/>
              <a:t> quantum anomaly. Non conserved axial current that leads to baryon/lepton number violation B-L constant.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945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882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Excess of left handed particle in front of the bubble wall. Baryon # violating </a:t>
            </a:r>
            <a:r>
              <a:rPr lang="en-US" dirty="0" err="1"/>
              <a:t>sphalerons</a:t>
            </a:r>
            <a:r>
              <a:rPr lang="en-US" dirty="0"/>
              <a:t> are</a:t>
            </a:r>
            <a:r>
              <a:rPr lang="en-US" baseline="0" dirty="0"/>
              <a:t> in thermal equilibrium and restore chiral symmetry converting it into a baryon asymmetry. These baryons are absorbed by the bubble. For </a:t>
            </a:r>
            <a:r>
              <a:rPr lang="en-US" baseline="0" dirty="0" err="1"/>
              <a:t>sphalerons</a:t>
            </a:r>
            <a:r>
              <a:rPr lang="en-US" baseline="0" dirty="0"/>
              <a:t> to be out of equilibrium, need v &gt; 1.1 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43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46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5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D591FD-AAF3-46C4-917A-2D340510FDF5}" type="slidenum">
              <a:rPr lang="en-US"/>
              <a:pPr/>
              <a:t>9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Symmetries</a:t>
            </a:r>
            <a:r>
              <a:rPr lang="nl-NL" baseline="0" dirty="0"/>
              <a:t> are </a:t>
            </a:r>
            <a:r>
              <a:rPr lang="nl-NL" baseline="0" dirty="0" err="1"/>
              <a:t>fundamental</a:t>
            </a:r>
            <a:r>
              <a:rPr lang="nl-NL" baseline="0" dirty="0"/>
              <a:t>. </a:t>
            </a:r>
            <a:r>
              <a:rPr lang="nl-NL" dirty="0" err="1"/>
              <a:t>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symmetries</a:t>
            </a:r>
            <a:r>
              <a:rPr lang="nl-NL" dirty="0"/>
              <a:t> and non-</a:t>
            </a:r>
            <a:r>
              <a:rPr lang="nl-NL" dirty="0" err="1"/>
              <a:t>observables</a:t>
            </a:r>
            <a:r>
              <a:rPr lang="nl-NL" dirty="0"/>
              <a:t>:</a:t>
            </a:r>
            <a:r>
              <a:rPr lang="nl-NL" baseline="0" dirty="0"/>
              <a:t> </a:t>
            </a:r>
            <a:r>
              <a:rPr lang="nl-NL" baseline="0" dirty="0" err="1"/>
              <a:t>mention</a:t>
            </a:r>
            <a:r>
              <a:rPr lang="nl-NL" baseline="0" dirty="0"/>
              <a:t> </a:t>
            </a:r>
            <a:r>
              <a:rPr lang="nl-NL" baseline="0" dirty="0" err="1"/>
              <a:t>each</a:t>
            </a:r>
            <a:r>
              <a:rPr lang="nl-NL" baseline="0" dirty="0"/>
              <a:t>. </a:t>
            </a:r>
          </a:p>
          <a:p>
            <a:pPr marL="228600" indent="-228600">
              <a:buAutoNum type="arabicParenR"/>
            </a:pPr>
            <a:r>
              <a:rPr lang="nl-NL" baseline="0" dirty="0" err="1"/>
              <a:t>identity</a:t>
            </a:r>
            <a:r>
              <a:rPr lang="nl-NL" baseline="0" dirty="0"/>
              <a:t> of QM </a:t>
            </a:r>
            <a:r>
              <a:rPr lang="nl-NL" baseline="0" dirty="0" err="1"/>
              <a:t>particle</a:t>
            </a:r>
            <a:r>
              <a:rPr lang="nl-NL" baseline="0" dirty="0"/>
              <a:t> </a:t>
            </a:r>
          </a:p>
          <a:p>
            <a:pPr marL="228600" indent="-228600">
              <a:buAutoNum type="arabicParenR"/>
            </a:pPr>
            <a:r>
              <a:rPr lang="nl-NL" baseline="0" dirty="0"/>
              <a:t>2) absolute </a:t>
            </a:r>
            <a:r>
              <a:rPr lang="nl-NL" baseline="0" dirty="0" err="1"/>
              <a:t>position</a:t>
            </a:r>
            <a:r>
              <a:rPr lang="nl-NL" baseline="0" dirty="0"/>
              <a:t>, </a:t>
            </a:r>
            <a:r>
              <a:rPr lang="nl-NL" baseline="0" dirty="0" err="1"/>
              <a:t>direction</a:t>
            </a:r>
            <a:r>
              <a:rPr lang="nl-NL" baseline="0" dirty="0"/>
              <a:t> </a:t>
            </a:r>
          </a:p>
          <a:p>
            <a:pPr marL="228600" indent="-228600">
              <a:buAutoNum type="arabicParenR"/>
            </a:pPr>
            <a:r>
              <a:rPr lang="nl-NL" baseline="0" dirty="0"/>
              <a:t>3) </a:t>
            </a:r>
            <a:r>
              <a:rPr lang="nl-NL" baseline="0" dirty="0" err="1"/>
              <a:t>handedness</a:t>
            </a:r>
            <a:r>
              <a:rPr lang="nl-NL" baseline="0" dirty="0"/>
              <a:t>, </a:t>
            </a:r>
            <a:r>
              <a:rPr lang="nl-NL" baseline="0" dirty="0" err="1"/>
              <a:t>directionof</a:t>
            </a:r>
            <a:r>
              <a:rPr lang="nl-NL" baseline="0" dirty="0"/>
              <a:t> time, </a:t>
            </a:r>
            <a:r>
              <a:rPr lang="nl-NL" baseline="0" dirty="0" err="1"/>
              <a:t>sign</a:t>
            </a:r>
            <a:r>
              <a:rPr lang="nl-NL" baseline="0" dirty="0"/>
              <a:t> of charge </a:t>
            </a:r>
          </a:p>
          <a:p>
            <a:pPr marL="228600" indent="-228600">
              <a:buAutoNum type="arabicParenR"/>
            </a:pPr>
            <a:r>
              <a:rPr lang="nl-NL" baseline="0" dirty="0"/>
              <a:t>4)</a:t>
            </a:r>
            <a:r>
              <a:rPr lang="nl-NL" baseline="0" dirty="0" err="1"/>
              <a:t>internal</a:t>
            </a:r>
            <a:r>
              <a:rPr lang="nl-NL" baseline="0" dirty="0"/>
              <a:t> </a:t>
            </a:r>
            <a:r>
              <a:rPr lang="nl-NL" baseline="0" dirty="0" err="1"/>
              <a:t>symmetries</a:t>
            </a:r>
            <a:r>
              <a:rPr lang="nl-NL" baseline="0" dirty="0"/>
              <a:t>: </a:t>
            </a:r>
            <a:r>
              <a:rPr lang="nl-NL" baseline="0" dirty="0" err="1"/>
              <a:t>phase</a:t>
            </a:r>
            <a:r>
              <a:rPr lang="nl-NL" baseline="0" dirty="0"/>
              <a:t> of a wave </a:t>
            </a:r>
            <a:r>
              <a:rPr lang="nl-NL" baseline="0" dirty="0" err="1"/>
              <a:t>function</a:t>
            </a:r>
            <a:r>
              <a:rPr lang="nl-NL" baseline="0" dirty="0"/>
              <a:t>, </a:t>
            </a:r>
            <a:r>
              <a:rPr lang="nl-NL" baseline="0" dirty="0" err="1"/>
              <a:t>rotation</a:t>
            </a:r>
            <a:r>
              <a:rPr lang="nl-NL" baseline="0" dirty="0"/>
              <a:t> in SU(N) (p-n) </a:t>
            </a:r>
            <a:r>
              <a:rPr lang="nl-NL" baseline="0" dirty="0" err="1"/>
              <a:t>difference</a:t>
            </a:r>
            <a:r>
              <a:rPr lang="nl-NL" baseline="0" dirty="0"/>
              <a:t> </a:t>
            </a:r>
          </a:p>
          <a:p>
            <a:r>
              <a:rPr lang="nl-NL" baseline="0" dirty="0" err="1"/>
              <a:t>Noether</a:t>
            </a:r>
            <a:r>
              <a:rPr lang="nl-NL" baseline="0" dirty="0"/>
              <a:t> </a:t>
            </a:r>
            <a:r>
              <a:rPr lang="nl-NL" baseline="0" dirty="0" err="1"/>
              <a:t>proved</a:t>
            </a:r>
            <a:r>
              <a:rPr lang="nl-NL" baseline="0" dirty="0"/>
              <a:t> </a:t>
            </a:r>
            <a:r>
              <a:rPr lang="nl-NL" baseline="0" dirty="0" err="1"/>
              <a:t>theorem</a:t>
            </a:r>
            <a:r>
              <a:rPr lang="nl-NL" baseline="0" dirty="0"/>
              <a:t> in </a:t>
            </a:r>
            <a:r>
              <a:rPr lang="nl-NL" baseline="0" dirty="0" err="1"/>
              <a:t>fact</a:t>
            </a:r>
            <a:r>
              <a:rPr lang="nl-NL" baseline="0" dirty="0"/>
              <a:t> </a:t>
            </a:r>
            <a:r>
              <a:rPr lang="nl-NL" baseline="0" dirty="0" err="1"/>
              <a:t>only</a:t>
            </a:r>
            <a:r>
              <a:rPr lang="nl-NL" baseline="0" dirty="0"/>
              <a:t> </a:t>
            </a:r>
            <a:r>
              <a:rPr lang="nl-NL" baseline="0" dirty="0" err="1"/>
              <a:t>for</a:t>
            </a:r>
            <a:r>
              <a:rPr lang="nl-NL" baseline="0" dirty="0"/>
              <a:t> </a:t>
            </a:r>
            <a:r>
              <a:rPr lang="nl-NL" baseline="0" dirty="0" err="1"/>
              <a:t>continuous</a:t>
            </a:r>
            <a:r>
              <a:rPr lang="nl-NL" baseline="0" dirty="0"/>
              <a:t> </a:t>
            </a:r>
            <a:r>
              <a:rPr lang="nl-NL" baseline="0" dirty="0" err="1"/>
              <a:t>symmetries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</a:t>
            </a:r>
            <a:r>
              <a:rPr lang="nl-NL" baseline="0" dirty="0" err="1"/>
              <a:t>conservative</a:t>
            </a:r>
            <a:r>
              <a:rPr lang="nl-NL" baseline="0" dirty="0"/>
              <a:t> </a:t>
            </a:r>
            <a:r>
              <a:rPr lang="nl-NL" baseline="0" dirty="0" err="1"/>
              <a:t>forces</a:t>
            </a:r>
            <a:r>
              <a:rPr lang="nl-NL" baseline="0" dirty="0"/>
              <a:t>.</a:t>
            </a:r>
          </a:p>
          <a:p>
            <a:r>
              <a:rPr lang="nl-NL" baseline="0" dirty="0" err="1"/>
              <a:t>Broken</a:t>
            </a:r>
            <a:r>
              <a:rPr lang="nl-NL" baseline="0" dirty="0"/>
              <a:t> </a:t>
            </a:r>
            <a:r>
              <a:rPr lang="nl-NL" baseline="0" dirty="0" err="1"/>
              <a:t>Symmetries</a:t>
            </a:r>
            <a:r>
              <a:rPr lang="nl-NL" baseline="0" dirty="0"/>
              <a:t>: Discrete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5268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Non-observable: acceleration</a:t>
            </a:r>
            <a:r>
              <a:rPr lang="en-US" baseline="0" dirty="0"/>
              <a:t> vs gravity</a:t>
            </a:r>
          </a:p>
          <a:p>
            <a:r>
              <a:rPr lang="en-US" baseline="0" dirty="0"/>
              <a:t>Momentum an d energy conservation: see QM course.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45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CPT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Lagrangian</a:t>
            </a:r>
            <a:r>
              <a:rPr lang="en-US" dirty="0">
                <a:sym typeface="Wingdings"/>
              </a:rPr>
              <a:t> is Hermitian L(x)=&gt;L-dagger(-x)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5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6.png"/><Relationship Id="rId4" Type="http://schemas.openxmlformats.org/officeDocument/2006/relationships/image" Target="../media/image2410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6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1.png"/><Relationship Id="rId18" Type="http://schemas.openxmlformats.org/officeDocument/2006/relationships/image" Target="../media/image43.png"/><Relationship Id="rId3" Type="http://schemas.openxmlformats.org/officeDocument/2006/relationships/image" Target="../media/image31.png"/><Relationship Id="rId21" Type="http://schemas.openxmlformats.org/officeDocument/2006/relationships/image" Target="../media/image46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8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24" Type="http://schemas.openxmlformats.org/officeDocument/2006/relationships/image" Target="../media/image49.png"/><Relationship Id="rId15" Type="http://schemas.openxmlformats.org/officeDocument/2006/relationships/image" Target="../media/image37.png"/><Relationship Id="rId23" Type="http://schemas.openxmlformats.org/officeDocument/2006/relationships/image" Target="../media/image48.png"/><Relationship Id="rId10" Type="http://schemas.openxmlformats.org/officeDocument/2006/relationships/image" Target="../media/image33.png"/><Relationship Id="rId19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454.png"/><Relationship Id="rId14" Type="http://schemas.openxmlformats.org/officeDocument/2006/relationships/image" Target="../media/image36.png"/><Relationship Id="rId2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10" Type="http://schemas.openxmlformats.org/officeDocument/2006/relationships/image" Target="../media/image8.tiff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1.png"/><Relationship Id="rId3" Type="http://schemas.openxmlformats.org/officeDocument/2006/relationships/image" Target="../media/image52.jp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11" Type="http://schemas.openxmlformats.org/officeDocument/2006/relationships/image" Target="../media/image3712.png"/><Relationship Id="rId5" Type="http://schemas.openxmlformats.org/officeDocument/2006/relationships/image" Target="../media/image54.emf"/><Relationship Id="rId10" Type="http://schemas.openxmlformats.org/officeDocument/2006/relationships/image" Target="../media/image56.png"/><Relationship Id="rId4" Type="http://schemas.openxmlformats.org/officeDocument/2006/relationships/image" Target="../media/image53.jpeg"/><Relationship Id="rId9" Type="http://schemas.openxmlformats.org/officeDocument/2006/relationships/image" Target="../media/image3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366.png"/><Relationship Id="rId3" Type="http://schemas.openxmlformats.org/officeDocument/2006/relationships/image" Target="../media/image58.png"/><Relationship Id="rId7" Type="http://schemas.openxmlformats.org/officeDocument/2006/relationships/image" Target="../media/image493.png"/><Relationship Id="rId12" Type="http://schemas.openxmlformats.org/officeDocument/2006/relationships/image" Target="../media/image5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541.png"/><Relationship Id="rId5" Type="http://schemas.openxmlformats.org/officeDocument/2006/relationships/image" Target="../media/image59.png"/><Relationship Id="rId1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461.png"/><Relationship Id="rId9" Type="http://schemas.openxmlformats.org/officeDocument/2006/relationships/image" Target="../media/image522.png"/><Relationship Id="rId14" Type="http://schemas.openxmlformats.org/officeDocument/2006/relationships/image" Target="../media/image4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366.png"/><Relationship Id="rId3" Type="http://schemas.openxmlformats.org/officeDocument/2006/relationships/image" Target="../media/image58.png"/><Relationship Id="rId7" Type="http://schemas.openxmlformats.org/officeDocument/2006/relationships/image" Target="../media/image493.png"/><Relationship Id="rId12" Type="http://schemas.openxmlformats.org/officeDocument/2006/relationships/image" Target="../media/image52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541.png"/><Relationship Id="rId5" Type="http://schemas.openxmlformats.org/officeDocument/2006/relationships/image" Target="../media/image59.png"/><Relationship Id="rId1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461.png"/><Relationship Id="rId9" Type="http://schemas.openxmlformats.org/officeDocument/2006/relationships/image" Target="../media/image522.png"/><Relationship Id="rId14" Type="http://schemas.openxmlformats.org/officeDocument/2006/relationships/image" Target="../media/image4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532.png"/><Relationship Id="rId18" Type="http://schemas.openxmlformats.org/officeDocument/2006/relationships/image" Target="../media/image64.png"/><Relationship Id="rId3" Type="http://schemas.openxmlformats.org/officeDocument/2006/relationships/image" Target="../media/image561.png"/><Relationship Id="rId7" Type="http://schemas.openxmlformats.org/officeDocument/2006/relationships/image" Target="../media/image478.png"/><Relationship Id="rId12" Type="http://schemas.openxmlformats.org/officeDocument/2006/relationships/image" Target="../media/image590.png"/><Relationship Id="rId17" Type="http://schemas.openxmlformats.org/officeDocument/2006/relationships/image" Target="../media/image63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20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11" Type="http://schemas.openxmlformats.org/officeDocument/2006/relationships/image" Target="../media/image580.png"/><Relationship Id="rId5" Type="http://schemas.openxmlformats.org/officeDocument/2006/relationships/image" Target="../media/image63.emf"/><Relationship Id="rId15" Type="http://schemas.openxmlformats.org/officeDocument/2006/relationships/image" Target="../media/image611.png"/><Relationship Id="rId10" Type="http://schemas.openxmlformats.org/officeDocument/2006/relationships/image" Target="../media/image550.png"/><Relationship Id="rId19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530.png"/><Relationship Id="rId14" Type="http://schemas.openxmlformats.org/officeDocument/2006/relationships/image" Target="../media/image6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1.png"/><Relationship Id="rId5" Type="http://schemas.openxmlformats.org/officeDocument/2006/relationships/image" Target="../media/image66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1.png"/><Relationship Id="rId13" Type="http://schemas.openxmlformats.org/officeDocument/2006/relationships/image" Target="../media/image2010.png"/><Relationship Id="rId3" Type="http://schemas.openxmlformats.org/officeDocument/2006/relationships/image" Target="../media/image691.png"/><Relationship Id="rId7" Type="http://schemas.openxmlformats.org/officeDocument/2006/relationships/image" Target="../media/image1611.png"/><Relationship Id="rId12" Type="http://schemas.openxmlformats.org/officeDocument/2006/relationships/image" Target="../media/image72.jp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7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2013.png"/><Relationship Id="rId5" Type="http://schemas.openxmlformats.org/officeDocument/2006/relationships/image" Target="../media/image1410.png"/><Relationship Id="rId15" Type="http://schemas.openxmlformats.org/officeDocument/2006/relationships/image" Target="../media/image2210.png"/><Relationship Id="rId10" Type="http://schemas.openxmlformats.org/officeDocument/2006/relationships/image" Target="../media/image1911.png"/><Relationship Id="rId4" Type="http://schemas.openxmlformats.org/officeDocument/2006/relationships/image" Target="../media/image71.png"/><Relationship Id="rId9" Type="http://schemas.openxmlformats.org/officeDocument/2006/relationships/image" Target="../media/image1811.png"/><Relationship Id="rId14" Type="http://schemas.openxmlformats.org/officeDocument/2006/relationships/image" Target="../media/image21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74.emf"/><Relationship Id="rId9" Type="http://schemas.openxmlformats.org/officeDocument/2006/relationships/image" Target="../media/image3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75.gif"/><Relationship Id="rId7" Type="http://schemas.openxmlformats.org/officeDocument/2006/relationships/image" Target="../media/image78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270.png"/><Relationship Id="rId9" Type="http://schemas.openxmlformats.org/officeDocument/2006/relationships/image" Target="../media/image3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7" Type="http://schemas.openxmlformats.org/officeDocument/2006/relationships/image" Target="../media/image78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11" Type="http://schemas.openxmlformats.org/officeDocument/2006/relationships/image" Target="../media/image301.png"/><Relationship Id="rId5" Type="http://schemas.openxmlformats.org/officeDocument/2006/relationships/image" Target="../media/image76.jpg"/><Relationship Id="rId10" Type="http://schemas.openxmlformats.org/officeDocument/2006/relationships/image" Target="../media/image79.jpg"/><Relationship Id="rId4" Type="http://schemas.openxmlformats.org/officeDocument/2006/relationships/image" Target="../media/image270.png"/><Relationship Id="rId9" Type="http://schemas.openxmlformats.org/officeDocument/2006/relationships/image" Target="../media/image331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gif"/><Relationship Id="rId3" Type="http://schemas.openxmlformats.org/officeDocument/2006/relationships/image" Target="../media/image73.jpeg"/><Relationship Id="rId7" Type="http://schemas.openxmlformats.org/officeDocument/2006/relationships/image" Target="../media/image350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44.png"/><Relationship Id="rId15" Type="http://schemas.openxmlformats.org/officeDocument/2006/relationships/image" Target="../media/image2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75.gif"/><Relationship Id="rId3" Type="http://schemas.openxmlformats.org/officeDocument/2006/relationships/image" Target="../media/image73.jpeg"/><Relationship Id="rId7" Type="http://schemas.openxmlformats.org/officeDocument/2006/relationships/image" Target="../media/image350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44.png"/><Relationship Id="rId15" Type="http://schemas.openxmlformats.org/officeDocument/2006/relationships/image" Target="../media/image240.png"/><Relationship Id="rId10" Type="http://schemas.openxmlformats.org/officeDocument/2006/relationships/image" Target="../media/image381.png"/><Relationship Id="rId9" Type="http://schemas.openxmlformats.org/officeDocument/2006/relationships/image" Target="../media/image37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7" Type="http://schemas.openxmlformats.org/officeDocument/2006/relationships/image" Target="../media/image300.png"/><Relationship Id="rId12" Type="http://schemas.openxmlformats.org/officeDocument/2006/relationships/image" Target="../media/image43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420.png"/><Relationship Id="rId5" Type="http://schemas.openxmlformats.org/officeDocument/2006/relationships/image" Target="../media/image280.png"/><Relationship Id="rId10" Type="http://schemas.openxmlformats.org/officeDocument/2006/relationships/image" Target="../media/image412.png"/><Relationship Id="rId4" Type="http://schemas.openxmlformats.org/officeDocument/2006/relationships/image" Target="../media/image261.png"/><Relationship Id="rId9" Type="http://schemas.openxmlformats.org/officeDocument/2006/relationships/image" Target="../media/image40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2.png"/><Relationship Id="rId13" Type="http://schemas.openxmlformats.org/officeDocument/2006/relationships/image" Target="../media/image263.png"/><Relationship Id="rId3" Type="http://schemas.openxmlformats.org/officeDocument/2006/relationships/image" Target="../media/image71.png"/><Relationship Id="rId7" Type="http://schemas.openxmlformats.org/officeDocument/2006/relationships/image" Target="../media/image451.png"/><Relationship Id="rId12" Type="http://schemas.openxmlformats.org/officeDocument/2006/relationships/image" Target="../media/image440.png"/><Relationship Id="rId2" Type="http://schemas.openxmlformats.org/officeDocument/2006/relationships/image" Target="../media/image411.png"/><Relationship Id="rId16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1.png"/><Relationship Id="rId15" Type="http://schemas.openxmlformats.org/officeDocument/2006/relationships/image" Target="../media/image501.png"/><Relationship Id="rId10" Type="http://schemas.openxmlformats.org/officeDocument/2006/relationships/image" Target="../media/image410.png"/><Relationship Id="rId9" Type="http://schemas.openxmlformats.org/officeDocument/2006/relationships/image" Target="../media/image380.png"/><Relationship Id="rId14" Type="http://schemas.openxmlformats.org/officeDocument/2006/relationships/image" Target="../media/image491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18" Type="http://schemas.openxmlformats.org/officeDocument/2006/relationships/image" Target="../media/image490.png"/><Relationship Id="rId26" Type="http://schemas.openxmlformats.org/officeDocument/2006/relationships/image" Target="../media/image5110.png"/><Relationship Id="rId39" Type="http://schemas.openxmlformats.org/officeDocument/2006/relationships/image" Target="../media/image660.png"/><Relationship Id="rId21" Type="http://schemas.openxmlformats.org/officeDocument/2006/relationships/image" Target="../media/image520.png"/><Relationship Id="rId34" Type="http://schemas.openxmlformats.org/officeDocument/2006/relationships/image" Target="../media/image6110.png"/><Relationship Id="rId42" Type="http://schemas.openxmlformats.org/officeDocument/2006/relationships/image" Target="../media/image690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70.png"/><Relationship Id="rId20" Type="http://schemas.openxmlformats.org/officeDocument/2006/relationships/image" Target="../media/image310.png"/><Relationship Id="rId29" Type="http://schemas.openxmlformats.org/officeDocument/2006/relationships/image" Target="../media/image560.png"/><Relationship Id="rId41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431.png"/><Relationship Id="rId24" Type="http://schemas.openxmlformats.org/officeDocument/2006/relationships/image" Target="../media/image392.png"/><Relationship Id="rId32" Type="http://schemas.openxmlformats.org/officeDocument/2006/relationships/image" Target="../media/image710.png"/><Relationship Id="rId37" Type="http://schemas.openxmlformats.org/officeDocument/2006/relationships/image" Target="../media/image642.png"/><Relationship Id="rId40" Type="http://schemas.openxmlformats.org/officeDocument/2006/relationships/image" Target="../media/image670.png"/><Relationship Id="rId5" Type="http://schemas.openxmlformats.org/officeDocument/2006/relationships/image" Target="../media/image360.png"/><Relationship Id="rId15" Type="http://schemas.openxmlformats.org/officeDocument/2006/relationships/image" Target="../media/image460.png"/><Relationship Id="rId23" Type="http://schemas.openxmlformats.org/officeDocument/2006/relationships/image" Target="../media/image540.png"/><Relationship Id="rId28" Type="http://schemas.openxmlformats.org/officeDocument/2006/relationships/image" Target="../media/image551.png"/><Relationship Id="rId36" Type="http://schemas.openxmlformats.org/officeDocument/2006/relationships/image" Target="../media/image632.png"/><Relationship Id="rId10" Type="http://schemas.openxmlformats.org/officeDocument/2006/relationships/image" Target="../media/image410.png"/><Relationship Id="rId19" Type="http://schemas.openxmlformats.org/officeDocument/2006/relationships/image" Target="../media/image500.png"/><Relationship Id="rId31" Type="http://schemas.openxmlformats.org/officeDocument/2006/relationships/image" Target="../media/image581.png"/><Relationship Id="rId4" Type="http://schemas.openxmlformats.org/officeDocument/2006/relationships/image" Target="../media/image71.png"/><Relationship Id="rId9" Type="http://schemas.openxmlformats.org/officeDocument/2006/relationships/image" Target="../media/image400.png"/><Relationship Id="rId14" Type="http://schemas.openxmlformats.org/officeDocument/2006/relationships/image" Target="../media/image450.png"/><Relationship Id="rId22" Type="http://schemas.openxmlformats.org/officeDocument/2006/relationships/image" Target="../media/image531.png"/><Relationship Id="rId27" Type="http://schemas.openxmlformats.org/officeDocument/2006/relationships/image" Target="../media/image536.png"/><Relationship Id="rId30" Type="http://schemas.openxmlformats.org/officeDocument/2006/relationships/image" Target="../media/image570.png"/><Relationship Id="rId35" Type="http://schemas.openxmlformats.org/officeDocument/2006/relationships/image" Target="../media/image6210.png"/><Relationship Id="rId8" Type="http://schemas.openxmlformats.org/officeDocument/2006/relationships/image" Target="../media/image390.png"/><Relationship Id="rId3" Type="http://schemas.openxmlformats.org/officeDocument/2006/relationships/image" Target="../media/image411.png"/><Relationship Id="rId12" Type="http://schemas.openxmlformats.org/officeDocument/2006/relationships/image" Target="../media/image521.png"/><Relationship Id="rId17" Type="http://schemas.openxmlformats.org/officeDocument/2006/relationships/image" Target="../media/image480.png"/><Relationship Id="rId25" Type="http://schemas.openxmlformats.org/officeDocument/2006/relationships/image" Target="../media/image481.png"/><Relationship Id="rId33" Type="http://schemas.openxmlformats.org/officeDocument/2006/relationships/image" Target="../media/image6010.png"/><Relationship Id="rId38" Type="http://schemas.openxmlformats.org/officeDocument/2006/relationships/image" Target="../media/image650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62.png"/><Relationship Id="rId8" Type="http://schemas.openxmlformats.org/officeDocument/2006/relationships/image" Target="../media/image4620.png"/><Relationship Id="rId18" Type="http://schemas.openxmlformats.org/officeDocument/2006/relationships/image" Target="../media/image77.png"/><Relationship Id="rId21" Type="http://schemas.openxmlformats.org/officeDocument/2006/relationships/image" Target="../media/image122.png"/><Relationship Id="rId3" Type="http://schemas.openxmlformats.org/officeDocument/2006/relationships/image" Target="../media/image118.png"/><Relationship Id="rId25" Type="http://schemas.openxmlformats.org/officeDocument/2006/relationships/image" Target="../media/image75.png"/><Relationship Id="rId12" Type="http://schemas.openxmlformats.org/officeDocument/2006/relationships/image" Target="../media/image440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31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74.png"/><Relationship Id="rId11" Type="http://schemas.openxmlformats.org/officeDocument/2006/relationships/image" Target="../media/image119.png"/><Relationship Id="rId23" Type="http://schemas.openxmlformats.org/officeDocument/2006/relationships/image" Target="../media/image124.png"/><Relationship Id="rId10" Type="http://schemas.openxmlformats.org/officeDocument/2006/relationships/image" Target="../media/image4100.png"/><Relationship Id="rId19" Type="http://schemas.openxmlformats.org/officeDocument/2006/relationships/image" Target="../media/image78.png"/><Relationship Id="rId22" Type="http://schemas.openxmlformats.org/officeDocument/2006/relationships/image" Target="../media/image123.png"/><Relationship Id="rId27" Type="http://schemas.openxmlformats.org/officeDocument/2006/relationships/image" Target="../media/image71.png"/><Relationship Id="rId9" Type="http://schemas.openxmlformats.org/officeDocument/2006/relationships/image" Target="../media/image3800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3" Type="http://schemas.openxmlformats.org/officeDocument/2006/relationships/image" Target="../media/image71.png"/><Relationship Id="rId12" Type="http://schemas.openxmlformats.org/officeDocument/2006/relationships/image" Target="../media/image440.png"/><Relationship Id="rId2" Type="http://schemas.openxmlformats.org/officeDocument/2006/relationships/image" Target="../media/image774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50.png"/><Relationship Id="rId5" Type="http://schemas.openxmlformats.org/officeDocument/2006/relationships/image" Target="../media/image127.png"/><Relationship Id="rId15" Type="http://schemas.openxmlformats.org/officeDocument/2006/relationships/image" Target="../media/image761.png"/><Relationship Id="rId10" Type="http://schemas.openxmlformats.org/officeDocument/2006/relationships/image" Target="../media/image410.png"/><Relationship Id="rId4" Type="http://schemas.openxmlformats.org/officeDocument/2006/relationships/image" Target="../media/image773.png"/><Relationship Id="rId9" Type="http://schemas.openxmlformats.org/officeDocument/2006/relationships/image" Target="../media/image380.png"/><Relationship Id="rId1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18" Type="http://schemas.openxmlformats.org/officeDocument/2006/relationships/image" Target="../media/image140.png"/><Relationship Id="rId26" Type="http://schemas.openxmlformats.org/officeDocument/2006/relationships/image" Target="../media/image146.png"/><Relationship Id="rId39" Type="http://schemas.openxmlformats.org/officeDocument/2006/relationships/image" Target="../media/image85.png"/><Relationship Id="rId21" Type="http://schemas.openxmlformats.org/officeDocument/2006/relationships/image" Target="../media/image142.png"/><Relationship Id="rId34" Type="http://schemas.openxmlformats.org/officeDocument/2006/relationships/image" Target="../media/image801.png"/><Relationship Id="rId42" Type="http://schemas.openxmlformats.org/officeDocument/2006/relationships/image" Target="../media/image87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70.png"/><Relationship Id="rId20" Type="http://schemas.openxmlformats.org/officeDocument/2006/relationships/image" Target="../media/image141.png"/><Relationship Id="rId29" Type="http://schemas.openxmlformats.org/officeDocument/2006/relationships/image" Target="../media/image149.png"/><Relationship Id="rId41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782.png"/><Relationship Id="rId24" Type="http://schemas.openxmlformats.org/officeDocument/2006/relationships/image" Target="../media/image144.png"/><Relationship Id="rId32" Type="http://schemas.openxmlformats.org/officeDocument/2006/relationships/image" Target="../media/image791.png"/><Relationship Id="rId37" Type="http://schemas.openxmlformats.org/officeDocument/2006/relationships/image" Target="../media/image831.png"/><Relationship Id="rId40" Type="http://schemas.openxmlformats.org/officeDocument/2006/relationships/image" Target="../media/image86.png"/><Relationship Id="rId5" Type="http://schemas.openxmlformats.org/officeDocument/2006/relationships/image" Target="../media/image134.png"/><Relationship Id="rId15" Type="http://schemas.openxmlformats.org/officeDocument/2006/relationships/image" Target="../media/image460.png"/><Relationship Id="rId23" Type="http://schemas.openxmlformats.org/officeDocument/2006/relationships/image" Target="../media/image540.png"/><Relationship Id="rId28" Type="http://schemas.openxmlformats.org/officeDocument/2006/relationships/image" Target="../media/image148.png"/><Relationship Id="rId36" Type="http://schemas.openxmlformats.org/officeDocument/2006/relationships/image" Target="../media/image821.png"/><Relationship Id="rId10" Type="http://schemas.openxmlformats.org/officeDocument/2006/relationships/image" Target="../media/image410.png"/><Relationship Id="rId19" Type="http://schemas.openxmlformats.org/officeDocument/2006/relationships/image" Target="../media/image500.png"/><Relationship Id="rId31" Type="http://schemas.openxmlformats.org/officeDocument/2006/relationships/image" Target="../media/image151.png"/><Relationship Id="rId4" Type="http://schemas.openxmlformats.org/officeDocument/2006/relationships/image" Target="../media/image71.png"/><Relationship Id="rId9" Type="http://schemas.openxmlformats.org/officeDocument/2006/relationships/image" Target="../media/image400.png"/><Relationship Id="rId14" Type="http://schemas.openxmlformats.org/officeDocument/2006/relationships/image" Target="../media/image450.png"/><Relationship Id="rId22" Type="http://schemas.openxmlformats.org/officeDocument/2006/relationships/image" Target="../media/image143.png"/><Relationship Id="rId27" Type="http://schemas.openxmlformats.org/officeDocument/2006/relationships/image" Target="../media/image147.png"/><Relationship Id="rId30" Type="http://schemas.openxmlformats.org/officeDocument/2006/relationships/image" Target="../media/image150.png"/><Relationship Id="rId35" Type="http://schemas.openxmlformats.org/officeDocument/2006/relationships/image" Target="../media/image811.png"/><Relationship Id="rId8" Type="http://schemas.openxmlformats.org/officeDocument/2006/relationships/image" Target="../media/image136.png"/><Relationship Id="rId3" Type="http://schemas.openxmlformats.org/officeDocument/2006/relationships/image" Target="../media/image772.png"/><Relationship Id="rId12" Type="http://schemas.openxmlformats.org/officeDocument/2006/relationships/image" Target="../media/image138.png"/><Relationship Id="rId17" Type="http://schemas.openxmlformats.org/officeDocument/2006/relationships/image" Target="../media/image139.png"/><Relationship Id="rId25" Type="http://schemas.openxmlformats.org/officeDocument/2006/relationships/image" Target="../media/image145.png"/><Relationship Id="rId33" Type="http://schemas.openxmlformats.org/officeDocument/2006/relationships/image" Target="../media/image153.png"/><Relationship Id="rId38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782.png"/><Relationship Id="rId21" Type="http://schemas.openxmlformats.org/officeDocument/2006/relationships/image" Target="../media/image94.png"/><Relationship Id="rId12" Type="http://schemas.openxmlformats.org/officeDocument/2006/relationships/image" Target="../media/image440.png"/><Relationship Id="rId17" Type="http://schemas.openxmlformats.org/officeDocument/2006/relationships/image" Target="../media/image772.png"/><Relationship Id="rId2" Type="http://schemas.openxmlformats.org/officeDocument/2006/relationships/image" Target="../media/image71.png"/><Relationship Id="rId16" Type="http://schemas.openxmlformats.org/officeDocument/2006/relationships/image" Target="../media/image91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9.png"/><Relationship Id="rId5" Type="http://schemas.openxmlformats.org/officeDocument/2006/relationships/image" Target="../media/image157.png"/><Relationship Id="rId15" Type="http://schemas.openxmlformats.org/officeDocument/2006/relationships/image" Target="../media/image90.png"/><Relationship Id="rId23" Type="http://schemas.openxmlformats.org/officeDocument/2006/relationships/image" Target="../media/image96.png"/><Relationship Id="rId10" Type="http://schemas.openxmlformats.org/officeDocument/2006/relationships/image" Target="../media/image410.png"/><Relationship Id="rId19" Type="http://schemas.openxmlformats.org/officeDocument/2006/relationships/image" Target="../media/image92.png"/><Relationship Id="rId4" Type="http://schemas.openxmlformats.org/officeDocument/2006/relationships/image" Target="../media/image156.png"/><Relationship Id="rId9" Type="http://schemas.openxmlformats.org/officeDocument/2006/relationships/image" Target="../media/image380.png"/><Relationship Id="rId14" Type="http://schemas.openxmlformats.org/officeDocument/2006/relationships/image" Target="../media/image89.png"/><Relationship Id="rId22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gif"/><Relationship Id="rId18" Type="http://schemas.openxmlformats.org/officeDocument/2006/relationships/image" Target="../media/image210.png"/><Relationship Id="rId8" Type="http://schemas.openxmlformats.org/officeDocument/2006/relationships/image" Target="../media/image23.png"/><Relationship Id="rId39" Type="http://schemas.openxmlformats.org/officeDocument/2006/relationships/image" Target="../media/image352.png"/><Relationship Id="rId3" Type="http://schemas.openxmlformats.org/officeDocument/2006/relationships/image" Target="../media/image73.jpeg"/><Relationship Id="rId7" Type="http://schemas.openxmlformats.org/officeDocument/2006/relationships/image" Target="../media/image350.png"/><Relationship Id="rId12" Type="http://schemas.openxmlformats.org/officeDocument/2006/relationships/image" Target="../media/image80.png"/><Relationship Id="rId17" Type="http://schemas.openxmlformats.org/officeDocument/2006/relationships/image" Target="../media/image71.png"/><Relationship Id="rId38" Type="http://schemas.openxmlformats.org/officeDocument/2006/relationships/image" Target="../media/image330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80.jpg"/><Relationship Id="rId41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44.png"/><Relationship Id="rId40" Type="http://schemas.openxmlformats.org/officeDocument/2006/relationships/image" Target="../media/image362.png"/><Relationship Id="rId15" Type="http://schemas.openxmlformats.org/officeDocument/2006/relationships/image" Target="../media/image240.png"/><Relationship Id="rId5" Type="http://schemas.openxmlformats.org/officeDocument/2006/relationships/image" Target="../media/image20.png"/><Relationship Id="rId19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gif"/><Relationship Id="rId18" Type="http://schemas.openxmlformats.org/officeDocument/2006/relationships/image" Target="../media/image71.png"/><Relationship Id="rId8" Type="http://schemas.openxmlformats.org/officeDocument/2006/relationships/image" Target="../media/image4000.png"/><Relationship Id="rId3" Type="http://schemas.openxmlformats.org/officeDocument/2006/relationships/image" Target="../media/image73.jpeg"/><Relationship Id="rId21" Type="http://schemas.openxmlformats.org/officeDocument/2006/relationships/image" Target="../media/image510.png"/><Relationship Id="rId7" Type="http://schemas.openxmlformats.org/officeDocument/2006/relationships/image" Target="../media/image350.png"/><Relationship Id="rId12" Type="http://schemas.openxmlformats.org/officeDocument/2006/relationships/image" Target="../media/image80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0.jpg"/><Relationship Id="rId20" Type="http://schemas.openxmlformats.org/officeDocument/2006/relationships/image" Target="../media/image39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44.png"/><Relationship Id="rId24" Type="http://schemas.openxmlformats.org/officeDocument/2006/relationships/image" Target="../media/image100.png"/><Relationship Id="rId15" Type="http://schemas.openxmlformats.org/officeDocument/2006/relationships/image" Target="../media/image240.png"/><Relationship Id="rId23" Type="http://schemas.openxmlformats.org/officeDocument/2006/relationships/image" Target="../media/image621.png"/><Relationship Id="rId19" Type="http://schemas.openxmlformats.org/officeDocument/2006/relationships/image" Target="../media/image20.png"/><Relationship Id="rId9" Type="http://schemas.openxmlformats.org/officeDocument/2006/relationships/image" Target="../media/image4101.png"/><Relationship Id="rId2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12.png"/><Relationship Id="rId4" Type="http://schemas.openxmlformats.org/officeDocument/2006/relationships/image" Target="../media/image15.emf"/><Relationship Id="rId9" Type="http://schemas.openxmlformats.org/officeDocument/2006/relationships/image" Target="../media/image14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87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96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png"/><Relationship Id="rId3" Type="http://schemas.openxmlformats.org/officeDocument/2006/relationships/image" Target="../media/image950.png"/><Relationship Id="rId7" Type="http://schemas.openxmlformats.org/officeDocument/2006/relationships/image" Target="../media/image76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741.png"/><Relationship Id="rId10" Type="http://schemas.openxmlformats.org/officeDocument/2006/relationships/image" Target="../media/image1211.png"/><Relationship Id="rId4" Type="http://schemas.openxmlformats.org/officeDocument/2006/relationships/image" Target="../media/image730.png"/><Relationship Id="rId9" Type="http://schemas.openxmlformats.org/officeDocument/2006/relationships/image" Target="../media/image78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15.png"/><Relationship Id="rId5" Type="http://schemas.openxmlformats.org/officeDocument/2006/relationships/image" Target="../media/image125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image" Target="../media/image133.png"/><Relationship Id="rId3" Type="http://schemas.openxmlformats.org/officeDocument/2006/relationships/image" Target="../media/image107.png"/><Relationship Id="rId7" Type="http://schemas.openxmlformats.org/officeDocument/2006/relationships/image" Target="../media/image1200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8.png"/><Relationship Id="rId5" Type="http://schemas.openxmlformats.org/officeDocument/2006/relationships/image" Target="../media/image125.png"/><Relationship Id="rId10" Type="http://schemas.openxmlformats.org/officeDocument/2006/relationships/image" Target="../media/image1260.png"/><Relationship Id="rId4" Type="http://schemas.openxmlformats.org/officeDocument/2006/relationships/image" Target="../media/image108.png"/><Relationship Id="rId9" Type="http://schemas.openxmlformats.org/officeDocument/2006/relationships/image" Target="../media/image125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37.png"/><Relationship Id="rId3" Type="http://schemas.openxmlformats.org/officeDocument/2006/relationships/image" Target="../media/image1370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64.png"/><Relationship Id="rId5" Type="http://schemas.openxmlformats.org/officeDocument/2006/relationships/image" Target="../media/image155.png"/><Relationship Id="rId10" Type="http://schemas.openxmlformats.org/officeDocument/2006/relationships/image" Target="../media/image163.png"/><Relationship Id="rId4" Type="http://schemas.openxmlformats.org/officeDocument/2006/relationships/image" Target="../media/image152.png"/><Relationship Id="rId9" Type="http://schemas.openxmlformats.org/officeDocument/2006/relationships/image" Target="../media/image1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3.emf"/><Relationship Id="rId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png"/><Relationship Id="rId3" Type="http://schemas.openxmlformats.org/officeDocument/2006/relationships/image" Target="../media/image950.png"/><Relationship Id="rId7" Type="http://schemas.openxmlformats.org/officeDocument/2006/relationships/image" Target="../media/image76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741.png"/><Relationship Id="rId10" Type="http://schemas.openxmlformats.org/officeDocument/2006/relationships/image" Target="../media/image790.png"/><Relationship Id="rId4" Type="http://schemas.openxmlformats.org/officeDocument/2006/relationships/image" Target="../media/image730.png"/><Relationship Id="rId9" Type="http://schemas.openxmlformats.org/officeDocument/2006/relationships/image" Target="../media/image78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13" Type="http://schemas.openxmlformats.org/officeDocument/2006/relationships/image" Target="../media/image760.png"/><Relationship Id="rId3" Type="http://schemas.openxmlformats.org/officeDocument/2006/relationships/image" Target="../media/image810.png"/><Relationship Id="rId7" Type="http://schemas.openxmlformats.org/officeDocument/2006/relationships/image" Target="../media/image850.png"/><Relationship Id="rId12" Type="http://schemas.openxmlformats.org/officeDocument/2006/relationships/image" Target="../media/image741.png"/><Relationship Id="rId2" Type="http://schemas.openxmlformats.org/officeDocument/2006/relationships/image" Target="../media/image800.png"/><Relationship Id="rId16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0.png"/><Relationship Id="rId11" Type="http://schemas.openxmlformats.org/officeDocument/2006/relationships/image" Target="../media/image730.png"/><Relationship Id="rId5" Type="http://schemas.openxmlformats.org/officeDocument/2006/relationships/image" Target="../media/image830.png"/><Relationship Id="rId15" Type="http://schemas.openxmlformats.org/officeDocument/2006/relationships/image" Target="../media/image781.png"/><Relationship Id="rId10" Type="http://schemas.openxmlformats.org/officeDocument/2006/relationships/image" Target="../media/image720.png"/><Relationship Id="rId4" Type="http://schemas.openxmlformats.org/officeDocument/2006/relationships/image" Target="../media/image820.png"/><Relationship Id="rId9" Type="http://schemas.openxmlformats.org/officeDocument/2006/relationships/image" Target="../media/image870.png"/><Relationship Id="rId14" Type="http://schemas.openxmlformats.org/officeDocument/2006/relationships/image" Target="../media/image7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tiff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tiff"/><Relationship Id="rId5" Type="http://schemas.openxmlformats.org/officeDocument/2006/relationships/image" Target="../media/image6.png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12.tif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emf"/><Relationship Id="rId5" Type="http://schemas.openxmlformats.org/officeDocument/2006/relationships/image" Target="../media/image6.png"/><Relationship Id="rId4" Type="http://schemas.openxmlformats.org/officeDocument/2006/relationships/image" Target="NUL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80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090.png"/><Relationship Id="rId10" Type="http://schemas.openxmlformats.org/officeDocument/2006/relationships/image" Target="../media/image168.emf"/><Relationship Id="rId4" Type="http://schemas.openxmlformats.org/officeDocument/2006/relationships/image" Target="../media/image1690.png"/><Relationship Id="rId9" Type="http://schemas.openxmlformats.org/officeDocument/2006/relationships/image" Target="../media/image167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1.png"/><Relationship Id="rId3" Type="http://schemas.openxmlformats.org/officeDocument/2006/relationships/image" Target="../media/image171.jpeg"/><Relationship Id="rId7" Type="http://schemas.openxmlformats.org/officeDocument/2006/relationships/image" Target="../media/image9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960.png"/><Relationship Id="rId4" Type="http://schemas.openxmlformats.org/officeDocument/2006/relationships/image" Target="../media/image10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11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7" Type="http://schemas.openxmlformats.org/officeDocument/2006/relationships/image" Target="../media/image11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11" Type="http://schemas.openxmlformats.org/officeDocument/2006/relationships/image" Target="../media/image6.png"/><Relationship Id="rId10" Type="http://schemas.openxmlformats.org/officeDocument/2006/relationships/image" Target="../media/image24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770.png"/><Relationship Id="rId7" Type="http://schemas.openxmlformats.org/officeDocument/2006/relationships/image" Target="../media/image11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11" Type="http://schemas.openxmlformats.org/officeDocument/2006/relationships/image" Target="../media/image6.png"/><Relationship Id="rId10" Type="http://schemas.openxmlformats.org/officeDocument/2006/relationships/image" Target="../media/image240.png"/><Relationship Id="rId4" Type="http://schemas.openxmlformats.org/officeDocument/2006/relationships/image" Target="../media/image780.png"/><Relationship Id="rId9" Type="http://schemas.openxmlformats.org/officeDocument/2006/relationships/image" Target="../media/image75.gi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770.png"/><Relationship Id="rId7" Type="http://schemas.openxmlformats.org/officeDocument/2006/relationships/image" Target="../media/image11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11" Type="http://schemas.openxmlformats.org/officeDocument/2006/relationships/image" Target="../media/image6.png"/><Relationship Id="rId10" Type="http://schemas.openxmlformats.org/officeDocument/2006/relationships/image" Target="../media/image240.png"/><Relationship Id="rId4" Type="http://schemas.openxmlformats.org/officeDocument/2006/relationships/image" Target="../media/image780.png"/><Relationship Id="rId9" Type="http://schemas.openxmlformats.org/officeDocument/2006/relationships/image" Target="../media/image75.gi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78.emf"/><Relationship Id="rId12" Type="http://schemas.openxmlformats.org/officeDocument/2006/relationships/image" Target="../media/image17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7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76.png"/><Relationship Id="rId10" Type="http://schemas.openxmlformats.org/officeDocument/2006/relationships/image" Target="../media/image172.wmf"/><Relationship Id="rId4" Type="http://schemas.openxmlformats.org/officeDocument/2006/relationships/image" Target="../media/image175.emf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74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5.emf"/><Relationship Id="rId7" Type="http://schemas.openxmlformats.org/officeDocument/2006/relationships/image" Target="../media/image9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emf"/><Relationship Id="rId4" Type="http://schemas.openxmlformats.org/officeDocument/2006/relationships/image" Target="../media/image177.png"/><Relationship Id="rId9" Type="http://schemas.openxmlformats.org/officeDocument/2006/relationships/image" Target="../media/image1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i="1" dirty="0"/>
              <a:t>   </a:t>
            </a:r>
            <a:r>
              <a:rPr lang="en-US" b="1" i="1" dirty="0" err="1"/>
              <a:t>Flavour</a:t>
            </a:r>
            <a:r>
              <a:rPr lang="en-US" b="1" i="1" dirty="0"/>
              <a:t> Physics and CP Violation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429" y="179380"/>
            <a:ext cx="1656954" cy="745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8271" y="4836452"/>
            <a:ext cx="2435282" cy="80021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</a:rPr>
              <a:t>Marcel </a:t>
            </a:r>
            <a:r>
              <a:rPr lang="en-US" sz="2400" i="1" dirty="0" err="1">
                <a:solidFill>
                  <a:srgbClr val="FFFF00"/>
                </a:solidFill>
              </a:rPr>
              <a:t>Merk</a:t>
            </a:r>
            <a:endParaRPr lang="en-US" sz="2400" i="1" dirty="0">
              <a:solidFill>
                <a:srgbClr val="FFFF00"/>
              </a:solidFill>
            </a:endParaRPr>
          </a:p>
          <a:p>
            <a:pPr algn="ctr"/>
            <a:r>
              <a:rPr lang="en-US" sz="2200" i="1" dirty="0" err="1">
                <a:solidFill>
                  <a:srgbClr val="FFFF00"/>
                </a:solidFill>
              </a:rPr>
              <a:t>Nikhef</a:t>
            </a:r>
            <a:r>
              <a:rPr lang="en-US" sz="2200" i="1" dirty="0">
                <a:solidFill>
                  <a:srgbClr val="FFFF00"/>
                </a:solidFill>
              </a:rPr>
              <a:t> Lectures PP2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699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7532" t="18432" r="26714" b="17843"/>
          <a:stretch/>
        </p:blipFill>
        <p:spPr>
          <a:xfrm>
            <a:off x="11231775" y="0"/>
            <a:ext cx="1010485" cy="103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55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Symmetry and non-observables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Group 184"/>
              <p:cNvGraphicFramePr>
                <a:graphicFrameLocks noGrp="1"/>
              </p:cNvGraphicFramePr>
              <p:nvPr>
                <p:ph sz="quarter" idx="1"/>
              </p:nvPr>
            </p:nvGraphicFramePr>
            <p:xfrm>
              <a:off x="322729" y="793378"/>
              <a:ext cx="11658600" cy="5882781"/>
            </p:xfrm>
            <a:graphic>
              <a:graphicData uri="http://schemas.openxmlformats.org/drawingml/2006/table">
                <a:tbl>
                  <a:tblPr/>
                  <a:tblGrid>
                    <a:gridCol w="3996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5742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08790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Non-observables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Symmetry Transformations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Conservation Laws or Selection Rule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44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Difference between identical particles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Permutation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B.-E. or F.-D. statistics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spatial position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Space translation: 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→</m:t>
                              </m:r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Δ</m:t>
                                  </m:r>
                                </m:e>
                              </m:acc>
                            </m:oMath>
                          </a14:m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momentum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2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time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Time translation: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+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τ</m:t>
                              </m:r>
                            </m:oMath>
                          </a14:m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energy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spatial direction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Rotation: </a:t>
                          </a: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→</m:t>
                              </m:r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′</m:t>
                              </m:r>
                            </m:oMath>
                          </a14:m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angular momentum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velocity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Lorentz transformation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generators of the Lorentz group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846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right (or left)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kumimoji="0" lang="nl-NL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𝑟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parity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sign of electric charge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𝑒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→−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charge conjugation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charge Q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𝜃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𝑄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charge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baryon number B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𝜃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baryon number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lepton number L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𝜃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𝐿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lepton number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Difference between different coherent mixture of p and n states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mr-IN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noBar"/>
                                        <m:ctrlPr>
                                          <a:rPr kumimoji="0" lang="mr-IN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en-US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charset="0"/>
                                          </a:rPr>
                                          <m:t>𝑝</m:t>
                                        </m:r>
                                      </m:num>
                                      <m:den>
                                        <m:r>
                                          <a:rPr kumimoji="0" lang="en-US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charset="0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𝑈</m:t>
                                </m:r>
                                <m:d>
                                  <m:dPr>
                                    <m:ctrlPr>
                                      <a:rPr kumimoji="0" lang="mr-IN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noBar"/>
                                        <m:ctrlPr>
                                          <a:rPr kumimoji="0" lang="mr-IN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en-US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charset="0"/>
                                          </a:rPr>
                                          <m:t>𝑝</m:t>
                                        </m:r>
                                      </m:num>
                                      <m:den>
                                        <m:r>
                                          <a:rPr kumimoji="0" lang="en-US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charset="0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isospin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Group 184"/>
              <p:cNvGraphicFramePr>
                <a:graphicFrameLocks noGrp="1"/>
              </p:cNvGraphicFramePr>
              <p:nvPr>
                <p:ph sz="quarter" idx="1"/>
                <p:extLst>
                  <p:ext uri="{D42A27DB-BD31-4B8C-83A1-F6EECF244321}">
                    <p14:modId xmlns:p14="http://schemas.microsoft.com/office/powerpoint/2010/main" val="1781990380"/>
                  </p:ext>
                </p:extLst>
              </p:nvPr>
            </p:nvGraphicFramePr>
            <p:xfrm>
              <a:off x="322729" y="793378"/>
              <a:ext cx="11658600" cy="5882781"/>
            </p:xfrm>
            <a:graphic>
              <a:graphicData uri="http://schemas.openxmlformats.org/drawingml/2006/table">
                <a:tbl>
                  <a:tblPr/>
                  <a:tblGrid>
                    <a:gridCol w="3996400"/>
                    <a:gridCol w="3574295"/>
                    <a:gridCol w="4087905"/>
                  </a:tblGrid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Non-observables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Symmetry Transformations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Conservation Laws or Selection Rule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</a:tr>
                  <a:tr h="3944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Difference between identical particles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Permutation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B.-E. or F.-D. statistics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4008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spatial position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237879" r="-115162" b="-1156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momentum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452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time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301351" r="-115162" b="-93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energy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spatial direction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471429" r="-115162" b="-993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angular momentum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velocity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Lorentz transformation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generators of the Lorentz group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9846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right (or left)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650769" r="-115162" b="-76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parity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sign of electric charge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774603" r="-115162" b="-6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charge conjugation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charge Q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524762" r="-115162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charge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baryon number B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624762" r="-115162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baryon number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lepton number L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724762" r="-115162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lepton number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Difference between different 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coherent 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mixture of p and n states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824762" r="-115162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isospin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Box 6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B988F-D91A-5D44-B0E9-0004ACE8FA07}"/>
              </a:ext>
            </a:extLst>
          </p:cNvPr>
          <p:cNvSpPr txBox="1"/>
          <p:nvPr/>
        </p:nvSpPr>
        <p:spPr>
          <a:xfrm>
            <a:off x="8918917" y="181841"/>
            <a:ext cx="17136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Background info</a:t>
            </a:r>
          </a:p>
        </p:txBody>
      </p:sp>
    </p:spTree>
    <p:extLst>
      <p:ext uri="{BB962C8B-B14F-4D97-AF65-F5344CB8AC3E}">
        <p14:creationId xmlns:p14="http://schemas.microsoft.com/office/powerpoint/2010/main" val="218454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 Discrete 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69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93700" y="914400"/>
                <a:ext cx="9555164" cy="5787025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u="sng" dirty="0"/>
                  <a:t>Parity, </a:t>
                </a:r>
                <a:r>
                  <a:rPr lang="en-US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lang="en-US" u="sng" dirty="0"/>
                  <a:t>:</a:t>
                </a:r>
                <a:r>
                  <a:rPr lang="en-US" i="1" dirty="0"/>
                  <a:t>        	</a:t>
                </a:r>
                <a:r>
                  <a:rPr lang="en-US" sz="2000" i="1" dirty="0"/>
                  <a:t>	unobservable: (absolute handedness)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Reflects a system through the origin.  </a:t>
                </a:r>
              </a:p>
              <a:p>
                <a:pPr marL="457200" lvl="1" indent="0">
                  <a:buNone/>
                </a:pPr>
                <a:r>
                  <a:rPr lang="en-US" dirty="0"/>
                  <a:t>Converts right-handed to left-handed.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b="1" i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 charset="0"/>
                  </a:rPr>
                  <a:t> </a:t>
                </a:r>
                <a:r>
                  <a:rPr lang="en-US" b="1" i="1" dirty="0">
                    <a:solidFill>
                      <a:schemeClr val="tx1"/>
                    </a:solidFill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b="1" i="1" dirty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(vectors) but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𝑳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× 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(axial vectors)</a:t>
                </a:r>
                <a:endParaRPr lang="en-US" dirty="0"/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u="sng" dirty="0"/>
                  <a:t>Charge Conjugation, </a:t>
                </a:r>
                <a:r>
                  <a:rPr lang="en-US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u="sng" dirty="0"/>
                  <a:t>:</a:t>
                </a:r>
                <a:r>
                  <a:rPr lang="en-US" i="1" dirty="0"/>
                  <a:t>  </a:t>
                </a:r>
                <a:r>
                  <a:rPr lang="en-US" sz="2000" i="1" dirty="0"/>
                  <a:t>	unobservable: (absolute charge)</a:t>
                </a:r>
                <a:endParaRPr lang="en-US" sz="2000" u="sng" dirty="0"/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Turns internal charges to opposite sign.</a:t>
                </a: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, 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 </m:t>
                        </m:r>
                      </m:sup>
                    </m:sSup>
                  </m:oMath>
                </a14:m>
                <a:endParaRPr lang="en-US" b="1" dirty="0">
                  <a:latin typeface="Symbol" charset="0"/>
                </a:endParaRP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u="sng" dirty="0"/>
                  <a:t>Time Reversal, </a:t>
                </a:r>
                <a:r>
                  <a:rPr lang="en-US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u="sng" dirty="0"/>
                  <a:t>:</a:t>
                </a:r>
                <a:r>
                  <a:rPr lang="en-US" dirty="0"/>
                  <a:t>        </a:t>
                </a:r>
                <a:r>
                  <a:rPr lang="en-US" sz="2000" dirty="0"/>
                  <a:t>	</a:t>
                </a:r>
                <a:r>
                  <a:rPr lang="en-US" sz="2000" i="1" dirty="0"/>
                  <a:t>unobservable: (direction of time)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Changes direction of motion of particles</a:t>
                </a: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𝒕</m:t>
                    </m:r>
                  </m:oMath>
                </a14:m>
                <a:endParaRPr lang="en-US" b="1" i="1" dirty="0">
                  <a:solidFill>
                    <a:schemeClr val="tx1"/>
                  </a:solidFill>
                  <a:sym typeface="Symbol" charset="0"/>
                </a:endParaRPr>
              </a:p>
              <a:p>
                <a:pPr lvl="2">
                  <a:lnSpc>
                    <a:spcPct val="90000"/>
                  </a:lnSpc>
                </a:pPr>
                <a:endParaRPr lang="en-US" b="1" dirty="0"/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CPT</a:t>
                </a:r>
                <a:r>
                  <a:rPr lang="en-US" u="sng" dirty="0"/>
                  <a:t>  Theorem: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All interactions are invariant under combined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dirty="0"/>
                  <a:t>,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lang="en-US" dirty="0"/>
                  <a:t> and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operation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A particle</a:t>
                </a:r>
                <a:r>
                  <a:rPr lang="en-US" b="1" i="1" dirty="0"/>
                  <a:t> is </a:t>
                </a:r>
                <a:r>
                  <a:rPr lang="en-US" dirty="0"/>
                  <a:t>an antiparticle travelling backward in time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Implies e.g. </a:t>
                </a:r>
                <a:r>
                  <a:rPr lang="en-US" dirty="0">
                    <a:solidFill>
                      <a:srgbClr val="CC0000"/>
                    </a:solidFill>
                  </a:rPr>
                  <a:t>particle and anti-particle have equal masses and lifetimes</a:t>
                </a:r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2426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93700" y="914400"/>
                <a:ext cx="9555164" cy="5787025"/>
              </a:xfrm>
              <a:blipFill rotWithShape="0">
                <a:blip r:embed="rId3"/>
                <a:stretch>
                  <a:fillRect l="-1021" t="-2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2694" name="Group 6"/>
          <p:cNvGrpSpPr>
            <a:grpSpLocks/>
          </p:cNvGrpSpPr>
          <p:nvPr/>
        </p:nvGrpSpPr>
        <p:grpSpPr bwMode="auto">
          <a:xfrm>
            <a:off x="9271000" y="1295400"/>
            <a:ext cx="1524000" cy="838200"/>
            <a:chOff x="4368" y="1104"/>
            <a:chExt cx="960" cy="528"/>
          </a:xfrm>
        </p:grpSpPr>
        <p:sp>
          <p:nvSpPr>
            <p:cNvPr id="242695" name="AutoShape 7"/>
            <p:cNvSpPr>
              <a:spLocks noChangeArrowheads="1"/>
            </p:cNvSpPr>
            <p:nvPr/>
          </p:nvSpPr>
          <p:spPr bwMode="auto">
            <a:xfrm>
              <a:off x="4368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Lef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2696" name="AutoShape 8"/>
            <p:cNvSpPr>
              <a:spLocks noChangeArrowheads="1"/>
            </p:cNvSpPr>
            <p:nvPr/>
          </p:nvSpPr>
          <p:spPr bwMode="auto">
            <a:xfrm flipH="1">
              <a:off x="4896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Righ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2697" name="Line 9"/>
            <p:cNvSpPr>
              <a:spLocks noChangeShapeType="1"/>
            </p:cNvSpPr>
            <p:nvPr/>
          </p:nvSpPr>
          <p:spPr bwMode="auto">
            <a:xfrm>
              <a:off x="4848" y="1104"/>
              <a:ext cx="0" cy="5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2698" name="Group 10"/>
          <p:cNvGrpSpPr>
            <a:grpSpLocks/>
          </p:cNvGrpSpPr>
          <p:nvPr/>
        </p:nvGrpSpPr>
        <p:grpSpPr bwMode="auto">
          <a:xfrm>
            <a:off x="9423401" y="2895600"/>
            <a:ext cx="1177925" cy="509588"/>
            <a:chOff x="4477" y="1839"/>
            <a:chExt cx="742" cy="321"/>
          </a:xfrm>
        </p:grpSpPr>
        <p:grpSp>
          <p:nvGrpSpPr>
            <p:cNvPr id="242699" name="Group 11"/>
            <p:cNvGrpSpPr>
              <a:grpSpLocks/>
            </p:cNvGrpSpPr>
            <p:nvPr/>
          </p:nvGrpSpPr>
          <p:grpSpPr bwMode="auto">
            <a:xfrm>
              <a:off x="4477" y="1839"/>
              <a:ext cx="742" cy="289"/>
              <a:chOff x="4490" y="1839"/>
              <a:chExt cx="742" cy="289"/>
            </a:xfrm>
          </p:grpSpPr>
          <p:grpSp>
            <p:nvGrpSpPr>
              <p:cNvPr id="242700" name="Group 12"/>
              <p:cNvGrpSpPr>
                <a:grpSpLocks/>
              </p:cNvGrpSpPr>
              <p:nvPr/>
            </p:nvGrpSpPr>
            <p:grpSpPr bwMode="auto">
              <a:xfrm>
                <a:off x="4490" y="1840"/>
                <a:ext cx="240" cy="288"/>
                <a:chOff x="4368" y="1896"/>
                <a:chExt cx="240" cy="288"/>
              </a:xfrm>
            </p:grpSpPr>
            <p:sp>
              <p:nvSpPr>
                <p:cNvPr id="242701" name="Oval 13"/>
                <p:cNvSpPr>
                  <a:spLocks noChangeArrowheads="1"/>
                </p:cNvSpPr>
                <p:nvPr/>
              </p:nvSpPr>
              <p:spPr bwMode="auto">
                <a:xfrm>
                  <a:off x="4368" y="1944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270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377" y="1896"/>
                  <a:ext cx="221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latin typeface="Symbol" charset="0"/>
                    </a:rPr>
                    <a:t>+</a:t>
                  </a:r>
                  <a:endParaRPr lang="en-US" sz="2400">
                    <a:latin typeface="Times New Roman" charset="0"/>
                  </a:endParaRPr>
                </a:p>
              </p:txBody>
            </p:sp>
          </p:grpSp>
          <p:grpSp>
            <p:nvGrpSpPr>
              <p:cNvPr id="242703" name="Group 15"/>
              <p:cNvGrpSpPr>
                <a:grpSpLocks/>
              </p:cNvGrpSpPr>
              <p:nvPr/>
            </p:nvGrpSpPr>
            <p:grpSpPr bwMode="auto">
              <a:xfrm>
                <a:off x="4992" y="1839"/>
                <a:ext cx="240" cy="288"/>
                <a:chOff x="5016" y="1905"/>
                <a:chExt cx="240" cy="288"/>
              </a:xfrm>
            </p:grpSpPr>
            <p:sp>
              <p:nvSpPr>
                <p:cNvPr id="242704" name="Oval 16"/>
                <p:cNvSpPr>
                  <a:spLocks noChangeArrowheads="1"/>
                </p:cNvSpPr>
                <p:nvPr/>
              </p:nvSpPr>
              <p:spPr bwMode="auto">
                <a:xfrm>
                  <a:off x="5016" y="1953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270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044" y="1905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latin typeface="Times New Roman" charset="0"/>
                      <a:sym typeface="Symbol" charset="0"/>
                    </a:rPr>
                    <a:t></a:t>
                  </a:r>
                  <a:endParaRPr lang="en-US" sz="2400">
                    <a:latin typeface="Times New Roman" charset="0"/>
                  </a:endParaRPr>
                </a:p>
              </p:txBody>
            </p:sp>
          </p:grpSp>
        </p:grpSp>
        <p:sp>
          <p:nvSpPr>
            <p:cNvPr id="242706" name="Line 18"/>
            <p:cNvSpPr>
              <a:spLocks noChangeShapeType="1"/>
            </p:cNvSpPr>
            <p:nvPr/>
          </p:nvSpPr>
          <p:spPr bwMode="auto">
            <a:xfrm>
              <a:off x="4848" y="1872"/>
              <a:ext cx="0" cy="2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2707" name="Group 19"/>
          <p:cNvGrpSpPr>
            <a:grpSpLocks/>
          </p:cNvGrpSpPr>
          <p:nvPr/>
        </p:nvGrpSpPr>
        <p:grpSpPr bwMode="auto">
          <a:xfrm>
            <a:off x="9499600" y="3657600"/>
            <a:ext cx="304800" cy="533400"/>
            <a:chOff x="4368" y="2400"/>
            <a:chExt cx="192" cy="336"/>
          </a:xfrm>
        </p:grpSpPr>
        <p:sp>
          <p:nvSpPr>
            <p:cNvPr id="242708" name="Line 20"/>
            <p:cNvSpPr>
              <a:spLocks noChangeShapeType="1"/>
            </p:cNvSpPr>
            <p:nvPr/>
          </p:nvSpPr>
          <p:spPr bwMode="auto">
            <a:xfrm>
              <a:off x="4560" y="2448"/>
              <a:ext cx="0" cy="2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2709" name="Group 21"/>
            <p:cNvGrpSpPr>
              <a:grpSpLocks/>
            </p:cNvGrpSpPr>
            <p:nvPr/>
          </p:nvGrpSpPr>
          <p:grpSpPr bwMode="auto">
            <a:xfrm>
              <a:off x="4368" y="2400"/>
              <a:ext cx="144" cy="336"/>
              <a:chOff x="4368" y="2400"/>
              <a:chExt cx="144" cy="336"/>
            </a:xfrm>
          </p:grpSpPr>
          <p:sp>
            <p:nvSpPr>
              <p:cNvPr id="242710" name="Oval 22"/>
              <p:cNvSpPr>
                <a:spLocks noChangeArrowheads="1"/>
              </p:cNvSpPr>
              <p:nvPr/>
            </p:nvSpPr>
            <p:spPr bwMode="auto">
              <a:xfrm>
                <a:off x="4368" y="2400"/>
                <a:ext cx="144" cy="144"/>
              </a:xfrm>
              <a:prstGeom prst="ellipse">
                <a:avLst/>
              </a:prstGeom>
              <a:solidFill>
                <a:srgbClr val="EAEAEA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1" name="Oval 23"/>
              <p:cNvSpPr>
                <a:spLocks noChangeArrowheads="1"/>
              </p:cNvSpPr>
              <p:nvPr/>
            </p:nvSpPr>
            <p:spPr bwMode="auto">
              <a:xfrm>
                <a:off x="4368" y="2448"/>
                <a:ext cx="144" cy="144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2" name="Oval 24"/>
              <p:cNvSpPr>
                <a:spLocks noChangeArrowheads="1"/>
              </p:cNvSpPr>
              <p:nvPr/>
            </p:nvSpPr>
            <p:spPr bwMode="auto">
              <a:xfrm>
                <a:off x="4368" y="2496"/>
                <a:ext cx="144" cy="144"/>
              </a:xfrm>
              <a:prstGeom prst="ellipse">
                <a:avLst/>
              </a:prstGeom>
              <a:solidFill>
                <a:srgbClr val="C0C0C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3" name="Oval 25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44" cy="144"/>
              </a:xfrm>
              <a:prstGeom prst="ellipse">
                <a:avLst/>
              </a:prstGeom>
              <a:solidFill>
                <a:srgbClr val="B2B2B2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rgbClr val="96969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4" name="Oval 26"/>
              <p:cNvSpPr>
                <a:spLocks noChangeArrowheads="1"/>
              </p:cNvSpPr>
              <p:nvPr/>
            </p:nvSpPr>
            <p:spPr bwMode="auto">
              <a:xfrm>
                <a:off x="4368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36471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42715" name="Group 27"/>
          <p:cNvGrpSpPr>
            <a:grpSpLocks/>
          </p:cNvGrpSpPr>
          <p:nvPr/>
        </p:nvGrpSpPr>
        <p:grpSpPr bwMode="auto">
          <a:xfrm flipV="1">
            <a:off x="10261600" y="3657600"/>
            <a:ext cx="304800" cy="533400"/>
            <a:chOff x="4368" y="2400"/>
            <a:chExt cx="192" cy="336"/>
          </a:xfrm>
        </p:grpSpPr>
        <p:sp>
          <p:nvSpPr>
            <p:cNvPr id="242716" name="Line 28"/>
            <p:cNvSpPr>
              <a:spLocks noChangeShapeType="1"/>
            </p:cNvSpPr>
            <p:nvPr/>
          </p:nvSpPr>
          <p:spPr bwMode="auto">
            <a:xfrm>
              <a:off x="4560" y="2448"/>
              <a:ext cx="0" cy="2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2717" name="Group 29"/>
            <p:cNvGrpSpPr>
              <a:grpSpLocks/>
            </p:cNvGrpSpPr>
            <p:nvPr/>
          </p:nvGrpSpPr>
          <p:grpSpPr bwMode="auto">
            <a:xfrm>
              <a:off x="4368" y="2400"/>
              <a:ext cx="144" cy="336"/>
              <a:chOff x="4368" y="2400"/>
              <a:chExt cx="144" cy="336"/>
            </a:xfrm>
          </p:grpSpPr>
          <p:sp>
            <p:nvSpPr>
              <p:cNvPr id="242718" name="Oval 30"/>
              <p:cNvSpPr>
                <a:spLocks noChangeArrowheads="1"/>
              </p:cNvSpPr>
              <p:nvPr/>
            </p:nvSpPr>
            <p:spPr bwMode="auto">
              <a:xfrm>
                <a:off x="4368" y="2400"/>
                <a:ext cx="144" cy="144"/>
              </a:xfrm>
              <a:prstGeom prst="ellipse">
                <a:avLst/>
              </a:prstGeom>
              <a:solidFill>
                <a:srgbClr val="EAEAEA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9" name="Oval 31"/>
              <p:cNvSpPr>
                <a:spLocks noChangeArrowheads="1"/>
              </p:cNvSpPr>
              <p:nvPr/>
            </p:nvSpPr>
            <p:spPr bwMode="auto">
              <a:xfrm>
                <a:off x="4368" y="2448"/>
                <a:ext cx="144" cy="144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20" name="Oval 32"/>
              <p:cNvSpPr>
                <a:spLocks noChangeArrowheads="1"/>
              </p:cNvSpPr>
              <p:nvPr/>
            </p:nvSpPr>
            <p:spPr bwMode="auto">
              <a:xfrm>
                <a:off x="4368" y="2496"/>
                <a:ext cx="144" cy="144"/>
              </a:xfrm>
              <a:prstGeom prst="ellipse">
                <a:avLst/>
              </a:prstGeom>
              <a:solidFill>
                <a:srgbClr val="C0C0C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21" name="Oval 33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44" cy="144"/>
              </a:xfrm>
              <a:prstGeom prst="ellipse">
                <a:avLst/>
              </a:prstGeom>
              <a:solidFill>
                <a:srgbClr val="B2B2B2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rgbClr val="96969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22" name="Oval 34"/>
              <p:cNvSpPr>
                <a:spLocks noChangeArrowheads="1"/>
              </p:cNvSpPr>
              <p:nvPr/>
            </p:nvSpPr>
            <p:spPr bwMode="auto">
              <a:xfrm>
                <a:off x="4368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36471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2723" name="Line 35"/>
          <p:cNvSpPr>
            <a:spLocks noChangeShapeType="1"/>
          </p:cNvSpPr>
          <p:nvPr/>
        </p:nvSpPr>
        <p:spPr bwMode="auto">
          <a:xfrm>
            <a:off x="10033000" y="3733800"/>
            <a:ext cx="0" cy="4572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2468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Classical Mirror Worlds </a:t>
            </a:r>
            <a:endParaRPr lang="en-US" i="1" dirty="0"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99721" y="771578"/>
                <a:ext cx="11748021" cy="16720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Parity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i="1" dirty="0"/>
                  <a:t> 			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i="1" dirty="0"/>
                  <a:t>  				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rgbClr val="7030A0"/>
                    </a:solidFill>
                  </a:rPr>
                  <a:t>scalar</a:t>
                </a:r>
              </a:p>
              <a:p>
                <a:pPr lvl="1"/>
                <a:r>
                  <a:rPr lang="en-US" dirty="0"/>
                  <a:t>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i="1" dirty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latin typeface="Cambria Math" charset="0"/>
                      </a:rPr>
                      <m:t>𝑑𝑡</m:t>
                    </m:r>
                    <m:r>
                      <a:rPr lang="en-US" b="0" i="1" smtClean="0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𝑚𝑑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𝑑𝑡</m:t>
                        </m:r>
                      </m:den>
                    </m:f>
                    <m:r>
                      <a:rPr lang="en-US" b="0" i="0" smtClean="0">
                        <a:latin typeface="Cambria Math" charset="0"/>
                      </a:rPr>
                      <m:t>=−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=−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𝐹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dirty="0"/>
                  <a:t>         	:</a:t>
                </a:r>
                <a:r>
                  <a:rPr lang="en-US" i="1" dirty="0"/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vector</a:t>
                </a:r>
              </a:p>
              <a:p>
                <a:pPr lvl="1"/>
                <a:r>
                  <a:rPr lang="en-US" dirty="0"/>
                  <a:t>Acceleration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i="1" dirty="0"/>
                  <a:t>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b="0" i="1" dirty="0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i="1" dirty="0"/>
                  <a:t> 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dirty="0"/>
                  <a:t> 	        	: </a:t>
                </a:r>
                <a:r>
                  <a:rPr lang="en-US" dirty="0">
                    <a:solidFill>
                      <a:srgbClr val="7030A0"/>
                    </a:solidFill>
                  </a:rPr>
                  <a:t>vector</a:t>
                </a:r>
              </a:p>
              <a:p>
                <a:pPr lvl="1"/>
                <a:r>
                  <a:rPr lang="en-US" dirty="0"/>
                  <a:t>Angular momentum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 × 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dirty="0"/>
                  <a:t>			: </a:t>
                </a:r>
                <a:r>
                  <a:rPr lang="en-US" dirty="0">
                    <a:solidFill>
                      <a:srgbClr val="7030A0"/>
                    </a:solidFill>
                  </a:rPr>
                  <a:t>axial vector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21" y="771578"/>
                <a:ext cx="11748021" cy="1672061"/>
              </a:xfrm>
              <a:prstGeom prst="rect">
                <a:avLst/>
              </a:prstGeom>
              <a:blipFill>
                <a:blip r:embed="rId3"/>
                <a:stretch>
                  <a:fillRect l="-540" t="-7519" b="-218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/>
          <p:cNvSpPr txBox="1">
            <a:spLocks/>
          </p:cNvSpPr>
          <p:nvPr/>
        </p:nvSpPr>
        <p:spPr>
          <a:xfrm>
            <a:off x="241300" y="2475552"/>
            <a:ext cx="11706442" cy="911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Parity</a:t>
            </a:r>
            <a:r>
              <a:rPr lang="en-US" dirty="0"/>
              <a:t>: Newton’s law is </a:t>
            </a:r>
            <a:r>
              <a:rPr lang="en-US" i="1" dirty="0">
                <a:solidFill>
                  <a:srgbClr val="C00000"/>
                </a:solidFill>
              </a:rPr>
              <a:t>invariant</a:t>
            </a:r>
            <a:r>
              <a:rPr lang="en-US" b="1" i="1" dirty="0"/>
              <a:t> </a:t>
            </a:r>
            <a:r>
              <a:rPr lang="en-US" dirty="0"/>
              <a:t>under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-operation (i.e. the same in the mirror world):</a:t>
            </a:r>
          </a:p>
        </p:txBody>
      </p:sp>
      <p:sp>
        <p:nvSpPr>
          <p:cNvPr id="39" name="Content Placeholder 7"/>
          <p:cNvSpPr txBox="1">
            <a:spLocks/>
          </p:cNvSpPr>
          <p:nvPr/>
        </p:nvSpPr>
        <p:spPr>
          <a:xfrm>
            <a:off x="208131" y="3457788"/>
            <a:ext cx="9451340" cy="70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Charge</a:t>
            </a:r>
            <a:r>
              <a:rPr lang="en-US" dirty="0"/>
              <a:t>: Lorentz Force in the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-mirror world is </a:t>
            </a:r>
            <a:r>
              <a:rPr lang="en-US" i="1" dirty="0">
                <a:solidFill>
                  <a:srgbClr val="C00000"/>
                </a:solidFill>
              </a:rPr>
              <a:t>invariant</a:t>
            </a:r>
            <a:r>
              <a:rPr lang="en-US" dirty="0"/>
              <a:t>:</a:t>
            </a:r>
          </a:p>
        </p:txBody>
      </p:sp>
      <p:sp>
        <p:nvSpPr>
          <p:cNvPr id="43" name="Content Placeholder 5"/>
          <p:cNvSpPr txBox="1">
            <a:spLocks/>
          </p:cNvSpPr>
          <p:nvPr/>
        </p:nvSpPr>
        <p:spPr>
          <a:xfrm>
            <a:off x="245398" y="4446106"/>
            <a:ext cx="11197302" cy="118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Time</a:t>
            </a:r>
            <a:r>
              <a:rPr lang="en-US" dirty="0"/>
              <a:t>: laws of physics are also</a:t>
            </a:r>
            <a:r>
              <a:rPr lang="en-US" i="1" dirty="0">
                <a:solidFill>
                  <a:srgbClr val="C00000"/>
                </a:solidFill>
              </a:rPr>
              <a:t> invariant </a:t>
            </a:r>
            <a:r>
              <a:rPr lang="en-US" dirty="0"/>
              <a:t>unchanged under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-reversal, since: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5"/>
              <p:cNvSpPr txBox="1">
                <a:spLocks/>
              </p:cNvSpPr>
              <p:nvPr/>
            </p:nvSpPr>
            <p:spPr>
              <a:xfrm>
                <a:off x="965238" y="5633744"/>
                <a:ext cx="6222962" cy="5354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7030A0"/>
                    </a:solidFill>
                  </a:rPr>
                  <a:t>QM: Consider Schrodinger’s equation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 :</a:t>
                </a:r>
              </a:p>
            </p:txBody>
          </p:sp>
        </mc:Choice>
        <mc:Fallback xmlns="">
          <p:sp>
            <p:nvSpPr>
              <p:cNvPr id="46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38" y="5633744"/>
                <a:ext cx="6222962" cy="535447"/>
              </a:xfrm>
              <a:prstGeom prst="rect">
                <a:avLst/>
              </a:prstGeom>
              <a:blipFill rotWithShape="0">
                <a:blip r:embed="rId4"/>
                <a:stretch>
                  <a:fillRect l="-1077" t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1193869" y="6214863"/>
            <a:ext cx="76408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C00000"/>
                </a:solidFill>
              </a:rPr>
              <a:t>Complex </a:t>
            </a:r>
            <a:r>
              <a:rPr lang="nl-NL" sz="2200" dirty="0" err="1">
                <a:solidFill>
                  <a:srgbClr val="C00000"/>
                </a:solidFill>
              </a:rPr>
              <a:t>conjugation</a:t>
            </a:r>
            <a:r>
              <a:rPr lang="nl-NL" sz="2200" dirty="0">
                <a:solidFill>
                  <a:srgbClr val="C00000"/>
                </a:solidFill>
              </a:rPr>
              <a:t> of </a:t>
            </a:r>
            <a:r>
              <a:rPr lang="nl-NL" sz="2200" dirty="0" err="1">
                <a:solidFill>
                  <a:srgbClr val="C00000"/>
                </a:solidFill>
              </a:rPr>
              <a:t>the</a:t>
            </a:r>
            <a:r>
              <a:rPr lang="nl-NL" sz="2200" dirty="0">
                <a:solidFill>
                  <a:srgbClr val="C00000"/>
                </a:solidFill>
              </a:rPr>
              <a:t> </a:t>
            </a:r>
            <a:r>
              <a:rPr lang="nl-NL" sz="2200" dirty="0" err="1">
                <a:solidFill>
                  <a:srgbClr val="C00000"/>
                </a:solidFill>
              </a:rPr>
              <a:t>equation</a:t>
            </a:r>
            <a:r>
              <a:rPr lang="nl-NL" sz="2200" dirty="0">
                <a:solidFill>
                  <a:srgbClr val="C00000"/>
                </a:solidFill>
              </a:rPr>
              <a:t> is </a:t>
            </a:r>
            <a:r>
              <a:rPr lang="nl-NL" sz="2200" dirty="0" err="1">
                <a:solidFill>
                  <a:srgbClr val="C00000"/>
                </a:solidFill>
              </a:rPr>
              <a:t>required</a:t>
            </a:r>
            <a:r>
              <a:rPr lang="nl-NL" sz="2200" dirty="0">
                <a:solidFill>
                  <a:srgbClr val="C00000"/>
                </a:solidFill>
              </a:rPr>
              <a:t> to </a:t>
            </a:r>
            <a:r>
              <a:rPr lang="nl-NL" sz="2200" dirty="0" err="1">
                <a:solidFill>
                  <a:srgbClr val="C00000"/>
                </a:solidFill>
              </a:rPr>
              <a:t>stay</a:t>
            </a:r>
            <a:r>
              <a:rPr lang="nl-NL" sz="2200" dirty="0">
                <a:solidFill>
                  <a:srgbClr val="C00000"/>
                </a:solidFill>
              </a:rPr>
              <a:t> invariant: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97200" y="2781300"/>
                <a:ext cx="6288773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    </m:t>
                    </m:r>
                    <m:groupChr>
                      <m:groupChrPr>
                        <m:chr m:val="→"/>
                        <m:vertJc m:val="bot"/>
                        <m:ctrlPr>
                          <a:rPr lang="is-I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 </m:t>
                        </m:r>
                      </m:e>
                    </m:groupChr>
                    <m:r>
                      <a:rPr lang="en-US" sz="2400" b="0" i="1" smtClean="0">
                        <a:latin typeface="Cambria Math" charset="0"/>
                      </a:rPr>
                      <m:t>   −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=−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   ⇔   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2781300"/>
                <a:ext cx="6288773" cy="595932"/>
              </a:xfrm>
              <a:prstGeom prst="rect">
                <a:avLst/>
              </a:prstGeom>
              <a:blipFill>
                <a:blip r:embed="rId5"/>
                <a:stretch>
                  <a:fillRect l="-202" t="-4167" b="-1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933700" y="3733807"/>
                <a:ext cx="6259854" cy="620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is-IS" sz="2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  </m:t>
                          </m:r>
                        </m:e>
                      </m:groupChr>
                      <m:r>
                        <a:rPr lang="en-US" sz="2400" b="0" i="1" smtClean="0">
                          <a:latin typeface="Cambria Math" charset="0"/>
                        </a:rPr>
                        <m:t>   </m:t>
                      </m:r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×−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3733807"/>
                <a:ext cx="6259854" cy="6202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990960" y="4734788"/>
                <a:ext cx="7433125" cy="714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   </m:t>
                    </m:r>
                    <m:groupChr>
                      <m:groupChrPr>
                        <m:chr m:val="→"/>
                        <m:vertJc m:val="bot"/>
                        <m:ctrlPr>
                          <a:rPr lang="is-I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 </m:t>
                        </m:r>
                      </m:e>
                    </m:groupChr>
                    <m:r>
                      <a:rPr lang="en-US" sz="2400" b="0" i="1" smtClean="0">
                        <a:latin typeface="Cambria Math" charset="0"/>
                      </a:rPr>
                      <m:t>   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   ⇔   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960" y="4734788"/>
                <a:ext cx="7433125" cy="714876"/>
              </a:xfrm>
              <a:prstGeom prst="rect">
                <a:avLst/>
              </a:prstGeom>
              <a:blipFill>
                <a:blip r:embed="rId7"/>
                <a:stretch>
                  <a:fillRect l="-171" t="-34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961227" y="5339317"/>
                <a:ext cx="2014141" cy="7870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𝑖h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0" smtClean="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227" y="5339317"/>
                <a:ext cx="2014141" cy="7870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116486" y="6161689"/>
                <a:ext cx="117872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𝜓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charset="0"/>
                            </a:rPr>
                            <m:t>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</m:t>
                          </m:r>
                        </m:e>
                      </m:groupCh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486" y="6161689"/>
                <a:ext cx="1178721" cy="503599"/>
              </a:xfrm>
              <a:prstGeom prst="rect">
                <a:avLst/>
              </a:prstGeom>
              <a:blipFill>
                <a:blip r:embed="rId9"/>
                <a:stretch>
                  <a:fillRect l="-7447" t="-27500" b="-2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9253" y="11807"/>
            <a:ext cx="260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sym typeface="Wingdings"/>
              </a:rPr>
              <a:t> </a:t>
            </a:r>
            <a:r>
              <a:rPr lang="en-US" sz="3600" dirty="0">
                <a:solidFill>
                  <a:schemeClr val="bg1"/>
                </a:solidFill>
              </a:rPr>
              <a:t>Invariant!</a:t>
            </a:r>
          </a:p>
        </p:txBody>
      </p:sp>
    </p:spTree>
    <p:extLst>
      <p:ext uri="{BB962C8B-B14F-4D97-AF65-F5344CB8AC3E}">
        <p14:creationId xmlns:p14="http://schemas.microsoft.com/office/powerpoint/2010/main" val="64420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  <p:bldP spid="39" grpId="0"/>
      <p:bldP spid="43" grpId="0"/>
      <p:bldP spid="46" grpId="0"/>
      <p:bldP spid="47" grpId="0"/>
      <p:bldP spid="3" grpId="0"/>
      <p:bldP spid="35" grpId="0"/>
      <p:bldP spid="36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</a:t>
            </a:r>
            <a:r>
              <a:rPr lang="en-US" dirty="0"/>
              <a:t>-,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-,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- 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5083"/>
            <a:ext cx="11061700" cy="5418417"/>
          </a:xfrm>
        </p:spPr>
        <p:txBody>
          <a:bodyPr>
            <a:normAutofit/>
          </a:bodyPr>
          <a:lstStyle/>
          <a:p>
            <a:r>
              <a:rPr lang="en-US" dirty="0"/>
              <a:t>Classical Theory is invariant under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operations; i.e. they conserve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symmetry</a:t>
            </a:r>
          </a:p>
          <a:p>
            <a:pPr lvl="1"/>
            <a:r>
              <a:rPr lang="en-US" dirty="0"/>
              <a:t>Newton mechanics, Maxwell electrodynamics.</a:t>
            </a:r>
          </a:p>
          <a:p>
            <a:pPr lvl="1"/>
            <a:endParaRPr lang="en-US" sz="1200" dirty="0"/>
          </a:p>
          <a:p>
            <a:r>
              <a:rPr lang="en-US" dirty="0"/>
              <a:t>Suppose we watch some physical event. Can we determine unambiguously whether: </a:t>
            </a:r>
          </a:p>
          <a:p>
            <a:pPr lvl="1"/>
            <a:r>
              <a:rPr lang="en-US" dirty="0"/>
              <a:t>We are watching the event where all </a:t>
            </a:r>
            <a:r>
              <a:rPr lang="en-US" b="1" i="1" dirty="0"/>
              <a:t>charges are reversed </a:t>
            </a:r>
            <a:r>
              <a:rPr lang="en-US" dirty="0"/>
              <a:t>or not?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We are watching the event </a:t>
            </a:r>
            <a:r>
              <a:rPr lang="en-US" b="1" i="1" dirty="0"/>
              <a:t>in a mirror </a:t>
            </a:r>
            <a:r>
              <a:rPr lang="en-US" dirty="0"/>
              <a:t>or not?</a:t>
            </a:r>
          </a:p>
          <a:p>
            <a:pPr lvl="2"/>
            <a:r>
              <a:rPr lang="en-US" sz="2200" dirty="0"/>
              <a:t>Macroscopic biological asymmetries are considered </a:t>
            </a:r>
            <a:r>
              <a:rPr lang="en-US" sz="2200" i="1" dirty="0"/>
              <a:t>accidents of evolution</a:t>
            </a:r>
            <a:r>
              <a:rPr lang="en-US" sz="2200" dirty="0"/>
              <a:t> rather than fundamental asymmetry in the laws of physics.</a:t>
            </a:r>
          </a:p>
          <a:p>
            <a:pPr lvl="2"/>
            <a:endParaRPr lang="en-US" sz="800" dirty="0"/>
          </a:p>
          <a:p>
            <a:pPr lvl="1"/>
            <a:r>
              <a:rPr lang="en-US" dirty="0"/>
              <a:t>We are watching the event in a </a:t>
            </a:r>
            <a:r>
              <a:rPr lang="en-US" b="1" i="1" dirty="0"/>
              <a:t>film running backwards </a:t>
            </a:r>
            <a:r>
              <a:rPr lang="en-US" dirty="0"/>
              <a:t>or not?</a:t>
            </a:r>
          </a:p>
          <a:p>
            <a:pPr lvl="2"/>
            <a:r>
              <a:rPr lang="en-US" sz="2200" dirty="0"/>
              <a:t>The arrow of time is due to thermodynamics: i.e. the realization of a macroscopic final state is </a:t>
            </a:r>
            <a:r>
              <a:rPr lang="en-US" sz="2200" i="1" dirty="0"/>
              <a:t>statistically more probable </a:t>
            </a:r>
            <a:r>
              <a:rPr lang="en-US" sz="2200" dirty="0"/>
              <a:t>than the initial state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088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1585" y="6485142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015" y="6485142"/>
            <a:ext cx="2057400" cy="365125"/>
          </a:xfrm>
          <a:prstGeom prst="rect">
            <a:avLst/>
          </a:prstGeom>
        </p:spPr>
        <p:txBody>
          <a:bodyPr/>
          <a:lstStyle/>
          <a:p>
            <a:fld id="{83875D30-BD27-4AD0-A616-23EAE89D1F94}" type="slidenum">
              <a:rPr lang="nl-NL" smtClean="0"/>
              <a:pPr/>
              <a:t>14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2452662" y="142873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52662" y="192880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52662" y="2428868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52662" y="300037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81224" y="357187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1224" y="4143380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81224" y="464344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1224" y="514351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67506" y="3286124"/>
            <a:ext cx="4428362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239010" y="3285330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1810514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382018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953522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525026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060811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4632315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203819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4071943"/>
            <a:ext cx="937913" cy="1095373"/>
          </a:xfrm>
          <a:prstGeom prst="rect">
            <a:avLst/>
          </a:prstGeom>
          <a:noFill/>
        </p:spPr>
      </p:pic>
      <p:pic>
        <p:nvPicPr>
          <p:cNvPr id="39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3190884"/>
            <a:ext cx="937913" cy="1095373"/>
          </a:xfrm>
          <a:prstGeom prst="rect">
            <a:avLst/>
          </a:prstGeom>
          <a:noFill/>
        </p:spPr>
      </p:pic>
      <p:pic>
        <p:nvPicPr>
          <p:cNvPr id="38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2357431"/>
            <a:ext cx="937913" cy="1095373"/>
          </a:xfrm>
          <a:prstGeom prst="rect">
            <a:avLst/>
          </a:prstGeom>
          <a:noFill/>
        </p:spPr>
      </p:pic>
      <p:pic>
        <p:nvPicPr>
          <p:cNvPr id="35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1500175"/>
            <a:ext cx="937913" cy="1095373"/>
          </a:xfrm>
          <a:prstGeom prst="rect">
            <a:avLst/>
          </a:prstGeom>
          <a:noFill/>
        </p:spPr>
      </p:pic>
      <p:pic>
        <p:nvPicPr>
          <p:cNvPr id="652290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666722"/>
            <a:ext cx="937913" cy="1095373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2335842" y="5634335"/>
            <a:ext cx="7610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/>
              <a:t> At </a:t>
            </a:r>
            <a:r>
              <a:rPr lang="nl-NL" sz="2000" dirty="0" err="1"/>
              <a:t>each</a:t>
            </a:r>
            <a:r>
              <a:rPr lang="nl-NL" sz="2000" dirty="0"/>
              <a:t> </a:t>
            </a:r>
            <a:r>
              <a:rPr lang="nl-NL" sz="2000" dirty="0" err="1"/>
              <a:t>crossing</a:t>
            </a:r>
            <a:r>
              <a:rPr lang="nl-NL" sz="2000" dirty="0"/>
              <a:t>: 50% - 50% </a:t>
            </a:r>
            <a:r>
              <a:rPr lang="nl-NL" sz="2000" dirty="0" err="1"/>
              <a:t>choice</a:t>
            </a:r>
            <a:r>
              <a:rPr lang="nl-NL" sz="2000" dirty="0"/>
              <a:t> to go </a:t>
            </a:r>
            <a:r>
              <a:rPr lang="nl-NL" sz="2000" dirty="0" err="1"/>
              <a:t>left</a:t>
            </a:r>
            <a:r>
              <a:rPr lang="nl-NL" sz="2000" dirty="0"/>
              <a:t> </a:t>
            </a:r>
            <a:r>
              <a:rPr lang="nl-NL" sz="2000" dirty="0" err="1"/>
              <a:t>or</a:t>
            </a:r>
            <a:r>
              <a:rPr lang="nl-NL" sz="2000" dirty="0"/>
              <a:t> right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/>
              <a:t> </a:t>
            </a:r>
            <a:r>
              <a:rPr lang="nl-NL" sz="2000" dirty="0" err="1"/>
              <a:t>After</a:t>
            </a:r>
            <a:r>
              <a:rPr lang="nl-NL" sz="2000" dirty="0"/>
              <a:t> </a:t>
            </a:r>
            <a:r>
              <a:rPr lang="nl-NL" sz="2000" dirty="0" err="1"/>
              <a:t>many</a:t>
            </a:r>
            <a:r>
              <a:rPr lang="nl-NL" sz="2000" dirty="0"/>
              <a:t> </a:t>
            </a:r>
            <a:r>
              <a:rPr lang="nl-NL" sz="2000" dirty="0" err="1"/>
              <a:t>decisions</a:t>
            </a:r>
            <a:r>
              <a:rPr lang="nl-NL" sz="2000" dirty="0"/>
              <a:t>: reverse the </a:t>
            </a:r>
            <a:r>
              <a:rPr lang="nl-NL" sz="2000" dirty="0" err="1"/>
              <a:t>velocity</a:t>
            </a:r>
            <a:r>
              <a:rPr lang="nl-NL" sz="2000" dirty="0"/>
              <a:t> of the </a:t>
            </a:r>
            <a:r>
              <a:rPr lang="nl-NL" sz="2000" dirty="0" err="1"/>
              <a:t>final</a:t>
            </a:r>
            <a:r>
              <a:rPr lang="nl-NL" sz="2000" dirty="0"/>
              <a:t> state and return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/>
              <a:t> Do we end up </a:t>
            </a:r>
            <a:r>
              <a:rPr lang="nl-NL" sz="2000" dirty="0" err="1"/>
              <a:t>with</a:t>
            </a:r>
            <a:r>
              <a:rPr lang="nl-NL" sz="2000" dirty="0"/>
              <a:t> the </a:t>
            </a:r>
            <a:r>
              <a:rPr lang="nl-NL" sz="2000" dirty="0" err="1"/>
              <a:t>initial</a:t>
            </a:r>
            <a:r>
              <a:rPr lang="nl-NL" sz="2000" dirty="0"/>
              <a:t> state?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  </a:t>
            </a:r>
            <a:r>
              <a:rPr lang="nl-NL" dirty="0" err="1"/>
              <a:t>Macroscopic</a:t>
            </a:r>
            <a:r>
              <a:rPr lang="nl-NL" dirty="0"/>
              <a:t> time </a:t>
            </a:r>
            <a:r>
              <a:rPr lang="nl-NL" dirty="0" err="1"/>
              <a:t>reversal</a:t>
            </a:r>
            <a:r>
              <a:rPr lang="nl-NL" dirty="0"/>
              <a:t>     </a:t>
            </a:r>
            <a:r>
              <a:rPr lang="nl-NL" sz="2400" dirty="0"/>
              <a:t>(T.D. Lee)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7679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 0.02752 C -0.13837 0.02937 -0.15295 -0.00069 -0.13715 0.06221 C -0.1368 0.06892 -0.1368 0.07562 -0.13593 0.0821 C -0.13541 0.08603 -0.13316 0.0932 -0.13316 0.0932 C -0.13368 0.09736 -0.13159 0.1043 -0.13455 0.10592 C -0.14305 0.11031 -0.15277 0.10685 -0.16198 0.10777 C -0.16614 0.10823 -0.17014 0.10916 -0.1743 0.10962 C -0.18385 0.11055 -0.1934 0.11078 -0.20295 0.11147 C -0.20364 0.12488 -0.20087 0.14038 -0.20989 0.14778 C -0.21128 0.15333 -0.2125 0.15888 -0.21389 0.16443 C -0.21441 0.16859 -0.21232 0.17553 -0.21527 0.17715 C -0.22673 0.18293 -0.24045 0.17946 -0.25225 0.17715 C -0.24982 0.16142 -0.2493 0.14662 -0.24548 0.13136 C -0.2493 0.08187 -0.246 0.06637 -0.33455 0.11494 C -0.34409 0.12026 -0.33559 0.15148 -0.33177 0.16605 C -0.33663 0.20421 -0.28837 0.18201 -0.26736 0.18247 C -0.26805 0.19056 -0.26979 0.1982 -0.27014 0.20629 C -0.271 0.22456 -0.26059 0.25 -0.27152 0.2611 C -0.28611 0.27567 -0.30798 0.26226 -0.32621 0.26295 C -0.32361 0.27266 -0.32725 0.2759 -0.33177 0.28469 C -0.33541 0.29186 -0.33611 0.30018 -0.33715 0.30851 C -0.33767 0.32007 -0.33611 0.3321 -0.33854 0.3432 C -0.33871 0.34436 -0.34739 0.3395 -0.34826 0.3395 C -0.36232 0.33834 -0.37656 0.33834 -0.39062 0.33765 C -0.38941 0.32493 -0.38507 0.3099 -0.38784 0.29764 C -0.38837 0.28793 -0.38611 0.27706 -0.38923 0.26827 C -0.38993 0.26619 -0.40503 0.27359 -0.40712 0.27382 C -0.41718 0.27475 -0.42708 0.27498 -0.43715 0.27567 C -0.44427 0.27243 -0.43993 0.27382 -0.45087 0.27382 " pathEditMode="relative" ptsTypes="ffffffffffffffffffffffffffffA">
                                      <p:cBhvr>
                                        <p:cTn id="32" dur="2000" fill="hold"/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42 0.00463 C -0.07465 -0.00138 -0.1059 -0.00115 -0.12621 -0.00277 C -0.15295 -0.01456 -0.1408 0.01619 -0.13993 0.04649 C -0.14462 0.10199 -0.13246 0.00764 -0.20573 0.06476 C -0.21597 0.07285 -0.20486 0.09644 -0.20434 0.11217 C -0.20729 0.16721 -0.21597 0.13946 -0.27691 0.13784 C -0.27534 0.12581 -0.271 0.11679 -0.26875 0.105 C -0.27083 0.09112 -0.27291 0.06291 -0.27291 0.06291 C -0.29462 0.06476 -0.31892 0.07193 -0.33993 0.06476 C -0.34618 0.05273 -0.34253 0.06198 -0.34132 0.03562 C -0.34027 0.01434 -0.34305 0.00648 -0.33593 -0.00809 C -0.33541 -0.01179 -0.33385 -0.01549 -0.33455 -0.01919 C -0.33489 -0.02104 -0.33715 -0.02104 -0.33854 -0.02104 C -0.36041 -0.0222 -0.38246 -0.0222 -0.40434 -0.02289 C -0.40225 -0.03654 -0.39791 -0.04879 -0.39618 -0.0629 C -0.39687 -0.07886 -0.39896 -0.09458 -0.39896 -0.11031 " pathEditMode="relative" ptsTypes="fffffffffffffff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55042E-7 C -0.04097 0.00139 -0.07673 0.00601 -0.1177 0.0074 C -0.11649 0.01711 -0.11562 0.02243 -0.11232 0.03099 C -0.11093 0.03839 -0.11007 0.04302 -0.10677 0.04926 C -0.10677 0.04926 -0.10329 0.08719 -0.10677 0.0895 C -0.11545 0.09528 -0.12604 0.09089 -0.13559 0.09135 C -0.14739 0.09204 -0.15937 0.09251 -0.17118 0.0932 C -0.16632 0.11864 -0.16927 0.14177 -0.17534 0.16605 C -0.17829 0.17808 -0.19444 0.16721 -0.20399 0.1679 C -0.21649 0.17345 -0.23003 0.16767 -0.24236 0.17345 C -0.24184 0.19889 -0.24427 0.22479 -0.24097 0.25 C -0.24045 0.2537 -0.23281 0.2463 -0.23281 0.2463 C -0.23194 0.24399 -0.23159 0.24075 -0.23003 0.23913 C -0.22777 0.23705 -0.21041 0.23404 -0.20816 0.23358 C -0.19583 0.23427 -0.18298 0.23104 -0.17118 0.23543 C -0.16701 0.23705 -0.17534 0.25185 -0.17534 0.25185 C -0.17482 0.27243 -0.17395 0.29325 -0.17395 0.31383 C -0.17395 0.3247 -0.16788 0.34228 -0.17534 0.34667 C -0.19132 0.35592 -0.21007 0.34551 -0.22743 0.34482 C -0.23038 0.33881 -0.22899 0.34089 -0.23142 0.33765 " pathEditMode="relative" ptsTypes="fffffffffffffffffffA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1434E-6 C -0.0283 -0.00069 -0.05851 0.01203 -0.0849 -0.00185 C -0.09514 -0.00717 -0.08577 -0.03099 -0.08629 -0.04556 C -0.08715 -0.06753 -0.08663 -0.09181 -0.09028 -0.11309 C -0.1158 -0.1124 -0.1415 -0.11309 -0.16702 -0.11124 C -0.16858 -0.11101 -0.16406 -0.10939 -0.16302 -0.10777 C -0.16215 -0.10615 -0.16198 -0.10407 -0.16163 -0.10222 C -0.1599 -0.0932 -0.15868 -0.08626 -0.15469 -0.0784 C -0.15087 -0.04463 -0.15174 -0.06267 -0.1533 -0.02382 C -0.1599 -0.02521 -0.16615 -0.02706 -0.17257 -0.02914 C -0.17535 -0.02845 -0.17795 -0.02752 -0.18073 -0.02729 C -0.19861 -0.02636 -0.21667 -0.02937 -0.2342 -0.02567 C -0.23646 -0.02521 -0.23334 -0.01943 -0.23281 -0.01642 C -0.23195 -0.01156 -0.23004 -0.00185 -0.23004 -0.00185 C -0.2283 0.06036 -0.21979 0.05042 -0.26302 0.05296 C -0.27205 0.05412 -0.28125 0.05527 -0.29028 0.05666 C -0.29306 0.05712 -0.29792 0.05458 -0.29861 0.05828 C -0.3007 0.06961 -0.29775 0.08141 -0.29722 0.09297 C -0.29775 0.10569 -0.29202 0.12211 -0.29861 0.13136 C -0.30747 0.14362 -0.32431 0.13298 -0.33698 0.13506 C -0.33837 0.14547 -0.34028 0.14963 -0.34375 0.15865 C -0.34775 0.18478 -0.34653 0.17068 -0.34653 0.20074 " pathEditMode="relative" ptsTypes="fffffffffffffffffffff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6 0.0333 C -0.15156 0.03099 -0.1283 0.05966 -0.13854 0.0185 C -0.13941 -0.01573 -0.13941 -0.03793 -0.14409 -0.06892 C -0.14462 -0.07817 -0.1401 -0.09089 -0.14548 -0.09644 C -0.15156 -0.10292 -0.16093 -0.09552 -0.16875 -0.09459 C -0.1842 -0.09274 -0.19878 -0.08233 -0.21389 -0.07817 C -0.21267 -0.06221 -0.21389 -0.04394 -0.20989 -0.02891 C -0.20902 -0.01827 -0.2085 0.00578 -0.20434 0.0185 C -0.20277 0.02312 -0.20069 0.02706 -0.19896 0.03145 C -0.19809 0.0333 -0.19479 0.03561 -0.19618 0.03677 C -0.19809 0.03839 -0.20069 0.03515 -0.20295 0.03492 C -0.21718 0.03399 -0.23125 0.03376 -0.24548 0.0333 C -0.2493 0.01804 -0.24705 0.00092 -0.24409 -0.01434 C -0.24288 -0.02105 -0.23993 -0.03423 -0.23993 -0.03423 C -0.24062 -0.04117 -0.24045 -0.05435 -0.24548 -0.0599 C -0.24982 -0.06476 -0.25885 -0.06591 -0.26319 -0.06707 C -0.27239 -0.06961 -0.28142 -0.07239 -0.29062 -0.07447 C -0.29618 -0.07378 -0.30191 -0.0747 -0.30712 -0.07262 C -0.3085 -0.07193 -0.3085 -0.06892 -0.3085 -0.06707 C -0.3085 -0.0599 -0.30781 -0.0525 -0.30712 -0.04533 C -0.30642 -0.03909 -0.30434 -0.02706 -0.30434 -0.02706 C -0.30295 -0.00324 -0.30121 0.02035 -0.30017 0.04417 C -0.30764 0.04741 -0.32048 0.04047 -0.3276 0.03862 C -0.34757 0.0333 -0.36059 0.03261 -0.38246 0.03145 C -0.40173 0.02289 -0.38906 -0.01735 -0.38663 -0.03978 C -0.38819 -0.05967 -0.38854 -0.18085 -0.45364 -0.07262 C -0.47048 -0.04464 -0.45451 -0.00093 -0.45503 0.03492 C -0.46562 0.02474 -0.4868 0.01665 -0.50017 0.01503 C -0.50712 0.01411 -0.52083 0.01318 -0.52083 0.01318 " pathEditMode="relative" ptsTypes="ffffffffffffffffffffffffffff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1585" y="6485142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015" y="6485142"/>
            <a:ext cx="2057400" cy="365125"/>
          </a:xfrm>
          <a:prstGeom prst="rect">
            <a:avLst/>
          </a:prstGeom>
        </p:spPr>
        <p:txBody>
          <a:bodyPr/>
          <a:lstStyle/>
          <a:p>
            <a:fld id="{83875D30-BD27-4AD0-A616-23EAE89D1F94}" type="slidenum">
              <a:rPr lang="nl-NL" smtClean="0"/>
              <a:pPr/>
              <a:t>15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2452662" y="142873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52662" y="192880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52662" y="2428868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52662" y="300037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81224" y="357187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1224" y="4143380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81224" y="464344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1224" y="514351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67506" y="3286124"/>
            <a:ext cx="4428362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239010" y="3285330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1810514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382018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953522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525026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060811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4632315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203819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4071943"/>
            <a:ext cx="937913" cy="1095373"/>
          </a:xfrm>
          <a:prstGeom prst="rect">
            <a:avLst/>
          </a:prstGeom>
          <a:noFill/>
        </p:spPr>
      </p:pic>
      <p:pic>
        <p:nvPicPr>
          <p:cNvPr id="39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3190884"/>
            <a:ext cx="937913" cy="1095373"/>
          </a:xfrm>
          <a:prstGeom prst="rect">
            <a:avLst/>
          </a:prstGeom>
          <a:noFill/>
        </p:spPr>
      </p:pic>
      <p:pic>
        <p:nvPicPr>
          <p:cNvPr id="38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2357431"/>
            <a:ext cx="937913" cy="1095373"/>
          </a:xfrm>
          <a:prstGeom prst="rect">
            <a:avLst/>
          </a:prstGeom>
          <a:noFill/>
        </p:spPr>
      </p:pic>
      <p:pic>
        <p:nvPicPr>
          <p:cNvPr id="35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1500175"/>
            <a:ext cx="937913" cy="1095373"/>
          </a:xfrm>
          <a:prstGeom prst="rect">
            <a:avLst/>
          </a:prstGeom>
          <a:noFill/>
        </p:spPr>
      </p:pic>
      <p:pic>
        <p:nvPicPr>
          <p:cNvPr id="652290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666722"/>
            <a:ext cx="937913" cy="109537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  </a:t>
            </a:r>
            <a:r>
              <a:rPr lang="nl-NL" dirty="0" err="1"/>
              <a:t>Macroscopic</a:t>
            </a:r>
            <a:r>
              <a:rPr lang="nl-NL" dirty="0"/>
              <a:t> time </a:t>
            </a:r>
            <a:r>
              <a:rPr lang="nl-NL" dirty="0" err="1"/>
              <a:t>reversal</a:t>
            </a:r>
            <a:r>
              <a:rPr lang="nl-NL" dirty="0"/>
              <a:t>     </a:t>
            </a:r>
            <a:r>
              <a:rPr lang="nl-NL" sz="2400" dirty="0"/>
              <a:t>(T.D. Lee)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66910" y="1857365"/>
            <a:ext cx="1874488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err="1"/>
              <a:t>Very</a:t>
            </a:r>
            <a:r>
              <a:rPr lang="nl-NL" sz="2400" dirty="0"/>
              <a:t> </a:t>
            </a:r>
            <a:r>
              <a:rPr lang="nl-NL" sz="2400" dirty="0" err="1"/>
              <a:t>unlikely</a:t>
            </a:r>
            <a:r>
              <a:rPr lang="nl-NL" sz="2400" dirty="0"/>
              <a:t>!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35842" y="5634335"/>
            <a:ext cx="7610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/>
              <a:t> At </a:t>
            </a:r>
            <a:r>
              <a:rPr lang="nl-NL" sz="2000" dirty="0" err="1"/>
              <a:t>each</a:t>
            </a:r>
            <a:r>
              <a:rPr lang="nl-NL" sz="2000" dirty="0"/>
              <a:t> </a:t>
            </a:r>
            <a:r>
              <a:rPr lang="nl-NL" sz="2000" dirty="0" err="1"/>
              <a:t>crossing</a:t>
            </a:r>
            <a:r>
              <a:rPr lang="nl-NL" sz="2000" dirty="0"/>
              <a:t>: 50% - 50% </a:t>
            </a:r>
            <a:r>
              <a:rPr lang="nl-NL" sz="2000" dirty="0" err="1"/>
              <a:t>choice</a:t>
            </a:r>
            <a:r>
              <a:rPr lang="nl-NL" sz="2000" dirty="0"/>
              <a:t> to go </a:t>
            </a:r>
            <a:r>
              <a:rPr lang="nl-NL" sz="2000" dirty="0" err="1"/>
              <a:t>left</a:t>
            </a:r>
            <a:r>
              <a:rPr lang="nl-NL" sz="2000" dirty="0"/>
              <a:t> </a:t>
            </a:r>
            <a:r>
              <a:rPr lang="nl-NL" sz="2000" dirty="0" err="1"/>
              <a:t>or</a:t>
            </a:r>
            <a:r>
              <a:rPr lang="nl-NL" sz="2000" dirty="0"/>
              <a:t> right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/>
              <a:t> </a:t>
            </a:r>
            <a:r>
              <a:rPr lang="nl-NL" sz="2000" dirty="0" err="1"/>
              <a:t>After</a:t>
            </a:r>
            <a:r>
              <a:rPr lang="nl-NL" sz="2000" dirty="0"/>
              <a:t> </a:t>
            </a:r>
            <a:r>
              <a:rPr lang="nl-NL" sz="2000" dirty="0" err="1"/>
              <a:t>many</a:t>
            </a:r>
            <a:r>
              <a:rPr lang="nl-NL" sz="2000" dirty="0"/>
              <a:t> </a:t>
            </a:r>
            <a:r>
              <a:rPr lang="nl-NL" sz="2000" dirty="0" err="1"/>
              <a:t>decisions</a:t>
            </a:r>
            <a:r>
              <a:rPr lang="nl-NL" sz="2000" dirty="0"/>
              <a:t>: reverse the </a:t>
            </a:r>
            <a:r>
              <a:rPr lang="nl-NL" sz="2000" dirty="0" err="1"/>
              <a:t>velocity</a:t>
            </a:r>
            <a:r>
              <a:rPr lang="nl-NL" sz="2000" dirty="0"/>
              <a:t> of the </a:t>
            </a:r>
            <a:r>
              <a:rPr lang="nl-NL" sz="2000" dirty="0" err="1"/>
              <a:t>final</a:t>
            </a:r>
            <a:r>
              <a:rPr lang="nl-NL" sz="2000" dirty="0"/>
              <a:t> state and return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/>
              <a:t> Do we end up </a:t>
            </a:r>
            <a:r>
              <a:rPr lang="nl-NL" sz="2000" dirty="0" err="1"/>
              <a:t>with</a:t>
            </a:r>
            <a:r>
              <a:rPr lang="nl-NL" sz="2000" dirty="0"/>
              <a:t> the </a:t>
            </a:r>
            <a:r>
              <a:rPr lang="nl-NL" sz="2000" dirty="0" err="1"/>
              <a:t>initial</a:t>
            </a:r>
            <a:r>
              <a:rPr lang="nl-NL" sz="2000" dirty="0"/>
              <a:t> state?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38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 0.02752 C -0.13837 0.02937 -0.15295 -0.00069 -0.13715 0.06221 C -0.1368 0.06892 -0.1368 0.07562 -0.13593 0.0821 C -0.13541 0.08603 -0.13316 0.0932 -0.13316 0.0932 C -0.13368 0.09736 -0.13159 0.1043 -0.13455 0.10592 C -0.14305 0.11031 -0.15277 0.10685 -0.16198 0.10777 C -0.16614 0.10823 -0.17014 0.10916 -0.1743 0.10962 C -0.18385 0.11055 -0.1934 0.11078 -0.20295 0.11147 C -0.20364 0.12488 -0.20087 0.14038 -0.20989 0.14778 C -0.21128 0.15333 -0.2125 0.15888 -0.21389 0.16443 C -0.21441 0.16859 -0.21232 0.17553 -0.21527 0.17715 C -0.22673 0.18293 -0.24045 0.17946 -0.25225 0.17715 C -0.24982 0.16142 -0.2493 0.14662 -0.24548 0.13136 C -0.2493 0.08187 -0.246 0.06637 -0.33455 0.11494 C -0.34409 0.12026 -0.33559 0.15148 -0.33177 0.16605 C -0.33663 0.20421 -0.28837 0.18201 -0.26736 0.18247 C -0.26805 0.19056 -0.26979 0.1982 -0.27014 0.20629 C -0.271 0.22456 -0.26059 0.25 -0.27152 0.2611 C -0.28611 0.27567 -0.30798 0.26226 -0.32621 0.26295 C -0.32361 0.27266 -0.32725 0.2759 -0.33177 0.28469 C -0.33541 0.29186 -0.33611 0.30018 -0.33715 0.30851 C -0.33767 0.32007 -0.33611 0.3321 -0.33854 0.3432 C -0.33871 0.34436 -0.34739 0.3395 -0.34826 0.3395 C -0.36232 0.33834 -0.37656 0.33834 -0.39062 0.33765 C -0.38941 0.32493 -0.38507 0.3099 -0.38784 0.29764 C -0.38837 0.28793 -0.38611 0.27706 -0.38923 0.26827 C -0.38993 0.26619 -0.40503 0.27359 -0.40712 0.27382 C -0.41718 0.27475 -0.42708 0.27498 -0.43715 0.27567 C -0.44427 0.27243 -0.43993 0.27382 -0.45087 0.27382 " pathEditMode="relative" ptsTypes="ffffffffffffffffffffffffffffA">
                                      <p:cBhvr>
                                        <p:cTn id="6" dur="2000" spd="-100000" fill="hold"/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42 0.00463 C -0.07465 -0.00138 -0.1059 -0.00115 -0.12621 -0.00277 C -0.15295 -0.01456 -0.1408 0.01619 -0.13993 0.04649 C -0.14462 0.10199 -0.13246 0.00764 -0.20573 0.06476 C -0.21597 0.07285 -0.20486 0.09644 -0.20434 0.11217 C -0.20729 0.16721 -0.21597 0.13946 -0.27691 0.13784 C -0.27534 0.12581 -0.271 0.11679 -0.26875 0.105 C -0.27083 0.09112 -0.27291 0.06291 -0.27291 0.06291 C -0.29462 0.06476 -0.31892 0.07193 -0.33993 0.06476 C -0.34618 0.05273 -0.34253 0.06198 -0.34132 0.03562 C -0.34027 0.01434 -0.34305 0.00648 -0.33593 -0.00809 C -0.33541 -0.01179 -0.33385 -0.01549 -0.33455 -0.01919 C -0.33489 -0.02104 -0.33715 -0.02104 -0.33854 -0.02104 C -0.36041 -0.0222 -0.38246 -0.0222 -0.40434 -0.02289 C -0.40225 -0.03654 -0.39791 -0.04879 -0.39618 -0.0629 C -0.39687 -0.07886 -0.39896 -0.09458 -0.39896 -0.11031 " pathEditMode="relative" ptsTypes="fffffffffffffffA">
                                      <p:cBhvr>
                                        <p:cTn id="8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3 0.0074 C -0.096 0.00879 -0.07673 0.00601 -0.11771 0.0074 C -0.11649 0.01711 -0.11562 0.02243 -0.11232 0.03099 C -0.11093 0.03839 -0.11007 0.04301 -0.10677 0.04926 C -0.10677 0.04949 -0.1033 0.08719 -0.10677 0.0895 C -0.11545 0.09528 -0.12604 0.09089 -0.13559 0.09135 C -0.14739 0.09204 -0.15937 0.09251 -0.17118 0.0932 C -0.16632 0.11864 -0.16927 0.14177 -0.17534 0.16605 C -0.1783 0.17808 -0.19444 0.16721 -0.20399 0.1679 C -0.21649 0.17345 -0.23003 0.16767 -0.24236 0.17345 C -0.24184 0.19889 -0.24427 0.22479 -0.24097 0.25 C -0.24045 0.2537 -0.23281 0.2463 -0.23281 0.24653 C -0.23194 0.24399 -0.23159 0.24075 -0.23003 0.23913 C -0.22777 0.23705 -0.21041 0.23404 -0.20816 0.23358 C -0.19583 0.23427 -0.18298 0.23104 -0.17118 0.23543 C -0.16701 0.23705 -0.17534 0.25185 -0.17534 0.25208 C -0.17482 0.27243 -0.17396 0.29325 -0.17396 0.31383 C -0.17396 0.3247 -0.16788 0.34227 -0.17534 0.34667 C -0.19132 0.35592 -0.21007 0.34551 -0.22743 0.34482 C -0.23038 0.33881 -0.22899 0.34089 -0.23142 0.33765 " pathEditMode="relative" rAng="0" ptsTypes="ffffffffffffffffffff">
                                      <p:cBhvr>
                                        <p:cTn id="10" dur="2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17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25 0.00833 C -0.0533 0.00833 -0.04809 0.00741 -0.05364 0.00648 C -0.0592 0.00556 -0.08021 0.01111 -0.08576 0.00324 C -0.096 -0.00208 -0.08663 -0.0259 -0.08715 -0.04047 C -0.08802 -0.06244 -0.0875 -0.08672 -0.09114 -0.108 C -0.11666 -0.1073 -0.14236 -0.108 -0.16788 -0.10615 C -0.16944 -0.10592 -0.16493 -0.1043 -0.16389 -0.10268 C -0.16302 -0.10106 -0.16284 -0.09898 -0.1625 -0.09713 C -0.16076 -0.08811 -0.15955 -0.08117 -0.15555 -0.07331 C -0.15173 -0.03954 -0.1526 -0.05758 -0.15416 -0.01873 C -0.16076 -0.02012 -0.16701 -0.02197 -0.17343 -0.02405 C -0.17621 -0.02335 -0.17882 -0.02243 -0.18159 -0.0222 C -0.19948 -0.02127 -0.21753 -0.02428 -0.23507 -0.02058 C -0.23732 -0.02012 -0.2342 -0.01433 -0.23368 -0.01133 C -0.23281 -0.00647 -0.2309 0.00324 -0.2309 0.00347 C -0.22916 0.06545 -0.22066 0.05551 -0.26389 0.05805 C -0.27291 0.05921 -0.28212 0.06037 -0.29114 0.06175 C -0.29392 0.06222 -0.29878 0.05967 -0.29948 0.06337 C -0.30156 0.0747 -0.29861 0.0865 -0.29809 0.09806 C -0.29861 0.11078 -0.29288 0.1272 -0.29948 0.13645 C -0.30833 0.14871 -0.32517 0.13807 -0.33784 0.14015 C -0.33923 0.15056 -0.34114 0.15472 -0.34462 0.16374 C -0.34861 0.18988 -0.34739 0.17577 -0.34739 0.20583 " pathEditMode="relative" rAng="0" ptsTypes="fafffffffffffffffffffff">
                                      <p:cBhvr>
                                        <p:cTn id="12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4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6 0.0333 C -0.15156 0.03099 -0.1283 0.05966 -0.13854 0.0185 C -0.13941 -0.01573 -0.13941 -0.03793 -0.14409 -0.06892 C -0.14462 -0.07817 -0.1401 -0.09089 -0.14548 -0.09644 C -0.15156 -0.10292 -0.16093 -0.09552 -0.16875 -0.09459 C -0.1842 -0.09274 -0.19878 -0.08233 -0.21389 -0.07817 C -0.21267 -0.06221 -0.21389 -0.04394 -0.20989 -0.02891 C -0.20902 -0.01827 -0.2085 0.00578 -0.20434 0.0185 C -0.20277 0.02312 -0.20069 0.02706 -0.19896 0.03145 C -0.19809 0.0333 -0.19479 0.03561 -0.19618 0.03677 C -0.19809 0.03839 -0.20069 0.03515 -0.20295 0.03492 C -0.21718 0.03399 -0.23125 0.03376 -0.24548 0.0333 C -0.2493 0.01804 -0.24705 0.00092 -0.24409 -0.01434 C -0.24288 -0.02105 -0.23993 -0.03423 -0.23993 -0.03423 C -0.24062 -0.04117 -0.24045 -0.05435 -0.24548 -0.0599 C -0.24982 -0.06476 -0.25885 -0.06591 -0.26319 -0.06707 C -0.27239 -0.06961 -0.28142 -0.07239 -0.29062 -0.07447 C -0.29618 -0.07378 -0.30191 -0.0747 -0.30712 -0.07262 C -0.3085 -0.07193 -0.3085 -0.06892 -0.3085 -0.06707 C -0.3085 -0.0599 -0.30781 -0.0525 -0.30712 -0.04533 C -0.30642 -0.03909 -0.30434 -0.02706 -0.30434 -0.02706 C -0.30295 -0.00324 -0.30121 0.02035 -0.30017 0.04417 C -0.30764 0.04741 -0.32048 0.04047 -0.3276 0.03862 C -0.34757 0.0333 -0.36059 0.03261 -0.38246 0.03145 C -0.40173 0.02289 -0.38906 -0.01735 -0.38663 -0.03978 C -0.38819 -0.05967 -0.38854 -0.18085 -0.45364 -0.07262 C -0.47048 -0.04464 -0.45451 -0.00093 -0.45503 0.03492 C -0.46562 0.02474 -0.4868 0.01665 -0.50017 0.01503 C -0.50712 0.01411 -0.52083 0.01318 -0.52083 0.01318 " pathEditMode="relative" ptsTypes="ffffffffffffffffffffffffffffA">
                                      <p:cBhvr>
                                        <p:cTn id="14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</a:t>
            </a:r>
            <a:r>
              <a:rPr lang="nl-NL" dirty="0" err="1"/>
              <a:t>Macroscopic</a:t>
            </a:r>
            <a:r>
              <a:rPr lang="nl-NL" dirty="0"/>
              <a:t> time </a:t>
            </a:r>
            <a:r>
              <a:rPr lang="nl-NL" dirty="0" err="1"/>
              <a:t>reversal</a:t>
            </a:r>
            <a:r>
              <a:rPr lang="nl-NL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6" y="203632"/>
            <a:ext cx="5596350" cy="6454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8159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C, P</a:t>
            </a:r>
            <a:r>
              <a:rPr lang="en-US" dirty="0"/>
              <a:t> operations and Dirac theory (QED)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06337" y="1620715"/>
            <a:ext cx="2763928" cy="70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+1/2, -1/2 helicity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solutions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3750" y="2543133"/>
            <a:ext cx="304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+1/2, -1/2 helicity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solutions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antiparticle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urved Connector 7"/>
          <p:cNvCxnSpPr/>
          <p:nvPr/>
        </p:nvCxnSpPr>
        <p:spPr>
          <a:xfrm flipV="1">
            <a:off x="5784683" y="1986998"/>
            <a:ext cx="808954" cy="74180"/>
          </a:xfrm>
          <a:prstGeom prst="curvedConnector3">
            <a:avLst>
              <a:gd name="adj1" fmla="val 50000"/>
            </a:avLst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5784684" y="2741280"/>
            <a:ext cx="876367" cy="66896"/>
          </a:xfrm>
          <a:prstGeom prst="curvedConnector3">
            <a:avLst>
              <a:gd name="adj1" fmla="val 50000"/>
            </a:avLst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dir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76" y="941835"/>
            <a:ext cx="2357422" cy="2263698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177250" y="2185786"/>
            <a:ext cx="140621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Antimatter!</a:t>
            </a:r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4024299" y="983218"/>
            <a:ext cx="7169473" cy="70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Dirac theory particles are represented as spinors</a:t>
            </a: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745987" y="3502253"/>
            <a:ext cx="7891575" cy="115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of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operators in Dirac theory:</a:t>
            </a:r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745988" y="5717446"/>
            <a:ext cx="10827162" cy="7060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QED (Dirac theory) is symmetric under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C, P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conjugation. Reversing electric charges keeps electrodynamics invariant. See lecture notes for more details.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70481" y="4425915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73150" y="4413426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00711" y="1606329"/>
                <a:ext cx="1611916" cy="1440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uk-UA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uk-UA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kumimoji="0" lang="uk-UA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711" y="1606329"/>
                <a:ext cx="1611916" cy="144077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97517" y="3964403"/>
                <a:ext cx="34838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: 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(−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17" y="3964403"/>
                <a:ext cx="348383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573" t="-140984" r="-2622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32592" y="3961264"/>
                <a:ext cx="34812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: 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592" y="3961264"/>
                <a:ext cx="348127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751" t="-143333" r="-2627" b="-17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40866" y="4408369"/>
                <a:ext cx="5392887" cy="943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 :    </m:t>
                    </m:r>
                    <m:d>
                      <m:dPr>
                        <m:begChr m:val="["/>
                        <m:endChr m:val="]"/>
                        <m:ctrlPr>
                          <a:rPr kumimoji="0" lang="mr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𝛾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p>
                        </m:sSup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=0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′ :    </m:t>
                    </m:r>
                    <m:d>
                      <m:dPr>
                        <m:begChr m:val="["/>
                        <m:endChr m:val="]"/>
                        <m:ctrlPr>
                          <a:rPr kumimoji="0" lang="mr-I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𝛾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p>
                        </m:sSup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′=0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866" y="4408369"/>
                <a:ext cx="5392887" cy="943335"/>
              </a:xfrm>
              <a:prstGeom prst="rect">
                <a:avLst/>
              </a:prstGeom>
              <a:blipFill rotWithShape="0">
                <a:blip r:embed="rId7"/>
                <a:stretch>
                  <a:fillRect l="-1695" t="-1935" b="-1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17361" y="4375096"/>
                <a:ext cx="5275034" cy="955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mr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𝜕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=0 </m:t>
                    </m:r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mr-I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kumimoji="0" lang="mr-IN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′(−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)=0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61" y="4375096"/>
                <a:ext cx="5275034" cy="955903"/>
              </a:xfrm>
              <a:prstGeom prst="rect">
                <a:avLst/>
              </a:prstGeom>
              <a:blipFill>
                <a:blip r:embed="rId8"/>
                <a:stretch>
                  <a:fillRect t="-7792" b="-38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593916" y="4408659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6449" y="4421147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700EDA-97AD-1E44-9386-588ED256D063}"/>
              </a:ext>
            </a:extLst>
          </p:cNvPr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CD3E38-DF31-E946-9DF1-0605637FEA08}"/>
              </a:ext>
            </a:extLst>
          </p:cNvPr>
          <p:cNvSpPr txBox="1"/>
          <p:nvPr/>
        </p:nvSpPr>
        <p:spPr>
          <a:xfrm>
            <a:off x="9674727" y="3502253"/>
            <a:ext cx="221496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lecture notes: 1.3</a:t>
            </a:r>
          </a:p>
        </p:txBody>
      </p:sp>
    </p:spTree>
    <p:extLst>
      <p:ext uri="{BB962C8B-B14F-4D97-AF65-F5344CB8AC3E}">
        <p14:creationId xmlns:p14="http://schemas.microsoft.com/office/powerpoint/2010/main" val="161150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15" grpId="0"/>
      <p:bldP spid="16" grpId="0"/>
      <p:bldP spid="20" grpId="0"/>
      <p:bldP spid="21" grpId="0"/>
      <p:bldP spid="13" grpId="0"/>
      <p:bldP spid="24" grpId="0"/>
      <p:bldP spid="25" grpId="0"/>
      <p:bldP spid="22" grpId="0"/>
      <p:bldP spid="23" grpId="0"/>
      <p:bldP spid="26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C, </a:t>
            </a:r>
            <a:r>
              <a:rPr lang="en-US" i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/>
              <a:t> operations </a:t>
            </a:r>
            <a:r>
              <a:rPr lang="en-US" dirty="0"/>
              <a:t>and Dirac theory (QED)</a:t>
            </a:r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569998" y="2304750"/>
            <a:ext cx="7169473" cy="70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Dirac equation:</a:t>
            </a: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577712" y="2821022"/>
            <a:ext cx="7405078" cy="115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 of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P </a:t>
            </a:r>
            <a:r>
              <a:rPr lang="en-US" dirty="0"/>
              <a:t>operator in Dirac: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77175" y="2829858"/>
                <a:ext cx="3346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→−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;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175" y="2829858"/>
                <a:ext cx="3346109" cy="369332"/>
              </a:xfrm>
              <a:prstGeom prst="rect">
                <a:avLst/>
              </a:prstGeom>
              <a:blipFill>
                <a:blip r:embed="rId3"/>
                <a:stretch>
                  <a:fillRect l="-1887" t="-38710" r="-3019" b="-322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067562" y="5219468"/>
                <a:ext cx="29505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562" y="5219468"/>
                <a:ext cx="2950551" cy="369332"/>
              </a:xfrm>
              <a:prstGeom prst="rect">
                <a:avLst/>
              </a:prstGeom>
              <a:blipFill>
                <a:blip r:embed="rId4"/>
                <a:stretch>
                  <a:fillRect l="-3863" t="-35484" r="-3433" b="-3548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289631" y="772014"/>
            <a:ext cx="11643316" cy="1427410"/>
            <a:chOff x="242713" y="3741185"/>
            <a:chExt cx="11643316" cy="1427410"/>
          </a:xfrm>
        </p:grpSpPr>
        <p:sp>
          <p:nvSpPr>
            <p:cNvPr id="28" name="Rectangle 27"/>
            <p:cNvSpPr/>
            <p:nvPr/>
          </p:nvSpPr>
          <p:spPr>
            <a:xfrm>
              <a:off x="242713" y="3741185"/>
              <a:ext cx="11643315" cy="142741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42713" y="3961264"/>
                  <a:ext cx="11643316" cy="103464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 </m:t>
                        </m:r>
                        <m:d>
                          <m:dPr>
                            <m:ctrlPr>
                              <a:rPr lang="mr-I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,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b="0" i="0" smtClean="0">
                            <a:latin typeface="Cambria Math" charset="0"/>
                          </a:rPr>
                          <m:t> , 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 ,  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713" y="3961264"/>
                  <a:ext cx="11643316" cy="103464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E2F0D6B-FAD8-B44B-9E93-7A4B8B8037B0}"/>
              </a:ext>
            </a:extLst>
          </p:cNvPr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D62690-F582-9942-9565-1C35BCA7C412}"/>
                  </a:ext>
                </a:extLst>
              </p:cNvPr>
              <p:cNvSpPr txBox="1"/>
              <p:nvPr/>
            </p:nvSpPr>
            <p:spPr>
              <a:xfrm>
                <a:off x="4786456" y="3208421"/>
                <a:ext cx="5095562" cy="524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2400" b="0" i="1" dirty="0">
                  <a:solidFill>
                    <a:srgbClr val="C0000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D62690-F582-9942-9565-1C35BCA7C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456" y="3208421"/>
                <a:ext cx="5095562" cy="524118"/>
              </a:xfrm>
              <a:prstGeom prst="rect">
                <a:avLst/>
              </a:prstGeom>
              <a:blipFill>
                <a:blip r:embed="rId10"/>
                <a:stretch>
                  <a:fillRect t="-11905" b="-95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6065E67-BC58-A442-BB39-6963002AD4D6}"/>
                  </a:ext>
                </a:extLst>
              </p:cNvPr>
              <p:cNvSpPr txBox="1"/>
              <p:nvPr/>
            </p:nvSpPr>
            <p:spPr>
              <a:xfrm>
                <a:off x="629733" y="4617350"/>
                <a:ext cx="33898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Instead: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6065E67-BC58-A442-BB39-6963002AD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33" y="4617350"/>
                <a:ext cx="3389839" cy="369332"/>
              </a:xfrm>
              <a:prstGeom prst="rect">
                <a:avLst/>
              </a:prstGeom>
              <a:blipFill>
                <a:blip r:embed="rId11"/>
                <a:stretch>
                  <a:fillRect l="-5224" t="-36667" r="-2239" b="-5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740C5EA-5006-0343-8680-20AC53362E96}"/>
                  </a:ext>
                </a:extLst>
              </p:cNvPr>
              <p:cNvSpPr txBox="1"/>
              <p:nvPr/>
            </p:nvSpPr>
            <p:spPr>
              <a:xfrm>
                <a:off x="3932012" y="4153626"/>
                <a:ext cx="6429324" cy="955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mr-I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charset="0"/>
                </a:endParaRPr>
              </a:p>
              <a:p>
                <a:r>
                  <a:rPr lang="en-US" sz="2400" dirty="0"/>
                  <a:t>       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𝑚</m:t>
                        </m:r>
                      </m:e>
                    </m:d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′(−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)=0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740C5EA-5006-0343-8680-20AC53362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012" y="4153626"/>
                <a:ext cx="6429324" cy="955903"/>
              </a:xfrm>
              <a:prstGeom prst="rect">
                <a:avLst/>
              </a:prstGeom>
              <a:blipFill>
                <a:blip r:embed="rId12"/>
                <a:stretch>
                  <a:fillRect t="-6494" b="-649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A1C8DAF-D2EB-E741-B190-354ED3179285}"/>
                  </a:ext>
                </a:extLst>
              </p:cNvPr>
              <p:cNvSpPr txBox="1"/>
              <p:nvPr/>
            </p:nvSpPr>
            <p:spPr>
              <a:xfrm>
                <a:off x="3226482" y="2243076"/>
                <a:ext cx="5116401" cy="524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=0 </m:t>
                    </m:r>
                  </m:oMath>
                </a14:m>
                <a:endParaRPr lang="en-US" sz="2400" b="0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A1C8DAF-D2EB-E741-B190-354ED3179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482" y="2243076"/>
                <a:ext cx="5116401" cy="524118"/>
              </a:xfrm>
              <a:prstGeom prst="rect">
                <a:avLst/>
              </a:prstGeom>
              <a:blipFill>
                <a:blip r:embed="rId13"/>
                <a:stretch>
                  <a:fillRect t="-14286" r="-247" b="-119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D493A6D7-C716-114A-843D-F5745834BE30}"/>
              </a:ext>
            </a:extLst>
          </p:cNvPr>
          <p:cNvSpPr txBox="1">
            <a:spLocks/>
          </p:cNvSpPr>
          <p:nvPr/>
        </p:nvSpPr>
        <p:spPr>
          <a:xfrm>
            <a:off x="577712" y="5235201"/>
            <a:ext cx="7405078" cy="115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 of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C </a:t>
            </a:r>
            <a:r>
              <a:rPr lang="en-US" dirty="0"/>
              <a:t>operator in Dirac: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19377A-FA9B-3442-9AD0-EA7C8F45B89D}"/>
                  </a:ext>
                </a:extLst>
              </p:cNvPr>
              <p:cNvSpPr txBox="1"/>
              <p:nvPr/>
            </p:nvSpPr>
            <p:spPr>
              <a:xfrm>
                <a:off x="1069429" y="3260816"/>
                <a:ext cx="33039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: </m:t>
                    </m:r>
                    <m:r>
                      <a:rPr lang="en-US" sz="2400" b="0" i="1" smtClean="0"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(−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19377A-FA9B-3442-9AD0-EA7C8F45B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29" y="3260816"/>
                <a:ext cx="3303981" cy="369332"/>
              </a:xfrm>
              <a:prstGeom prst="rect">
                <a:avLst/>
              </a:prstGeom>
              <a:blipFill>
                <a:blip r:embed="rId14"/>
                <a:stretch>
                  <a:fillRect l="-3448" t="-36667" r="-4598" b="-5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99C830-D9A4-BE40-B113-FCB48D0B47A2}"/>
                  </a:ext>
                </a:extLst>
              </p:cNvPr>
              <p:cNvSpPr txBox="1"/>
              <p:nvPr/>
            </p:nvSpPr>
            <p:spPr>
              <a:xfrm>
                <a:off x="6011728" y="5219468"/>
                <a:ext cx="1956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;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99C830-D9A4-BE40-B113-FCB48D0B4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728" y="5219468"/>
                <a:ext cx="1956177" cy="369332"/>
              </a:xfrm>
              <a:prstGeom prst="rect">
                <a:avLst/>
              </a:prstGeom>
              <a:blipFill>
                <a:blip r:embed="rId15"/>
                <a:stretch>
                  <a:fillRect l="-3226" t="-6452" r="-2581" b="-322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557CEC8-8B38-114E-A570-34455E7DCEAF}"/>
                  </a:ext>
                </a:extLst>
              </p:cNvPr>
              <p:cNvSpPr txBox="1"/>
              <p:nvPr/>
            </p:nvSpPr>
            <p:spPr>
              <a:xfrm>
                <a:off x="577712" y="5667065"/>
                <a:ext cx="4972323" cy="979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latin typeface="Cambria Math" charset="0"/>
                      </a:rPr>
                      <m:t>  :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charset="0"/>
                      </a:rPr>
                      <m:t>  </m:t>
                    </m:r>
                    <m:d>
                      <m:dPr>
                        <m:begChr m:val="["/>
                        <m:endChr m:val="]"/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d>
                          <m:d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latin typeface="Cambria Math" charset="0"/>
                      </a:rPr>
                      <m:t>=0 </m:t>
                    </m:r>
                  </m:oMath>
                </a14:m>
                <a:endParaRPr lang="en-US" sz="2400" b="0" dirty="0"/>
              </a:p>
              <a:p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?:</m:t>
                    </m:r>
                    <m:r>
                      <a:rPr lang="en-US" sz="2400" i="1">
                        <a:latin typeface="Cambria Math" charset="0"/>
                      </a:rPr>
                      <m:t>   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charset="0"/>
                                  </a:rPr>
                                  <m:t>𝜇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𝑚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557CEC8-8B38-114E-A570-34455E7DC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12" y="5667065"/>
                <a:ext cx="4972323" cy="979884"/>
              </a:xfrm>
              <a:prstGeom prst="rect">
                <a:avLst/>
              </a:prstGeom>
              <a:blipFill>
                <a:blip r:embed="rId16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9013DC3-7221-994D-A72F-5745344DA568}"/>
                  </a:ext>
                </a:extLst>
              </p:cNvPr>
              <p:cNvSpPr txBox="1"/>
              <p:nvPr/>
            </p:nvSpPr>
            <p:spPr>
              <a:xfrm>
                <a:off x="6066417" y="5678241"/>
                <a:ext cx="6307111" cy="943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latin typeface="Cambria Math" charset="0"/>
                        </a:rPr>
                        <m:t>: </m:t>
                      </m:r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𝜇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=0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</m:oMath>
                  </m:oMathPara>
                </a14:m>
                <a:endParaRPr lang="en-US" sz="24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i="1">
                        <a:latin typeface="Cambria Math" charset="0"/>
                      </a:rPr>
                      <m:t>: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 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charset="0"/>
                                  </a:rPr>
                                  <m:t>𝜇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9013DC3-7221-994D-A72F-5745344DA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417" y="5678241"/>
                <a:ext cx="6307111" cy="943335"/>
              </a:xfrm>
              <a:prstGeom prst="rect">
                <a:avLst/>
              </a:prstGeom>
              <a:blipFill>
                <a:blip r:embed="rId17"/>
                <a:stretch>
                  <a:fillRect l="-1004" b="-657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CAE9948-17DF-4145-8DF9-73B9C17AC127}"/>
              </a:ext>
            </a:extLst>
          </p:cNvPr>
          <p:cNvSpPr/>
          <p:nvPr/>
        </p:nvSpPr>
        <p:spPr>
          <a:xfrm>
            <a:off x="10774296" y="4631577"/>
            <a:ext cx="570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OK!</a:t>
            </a:r>
            <a:endParaRPr lang="en-NL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674A71-0494-7240-8E8B-51793829BE55}"/>
              </a:ext>
            </a:extLst>
          </p:cNvPr>
          <p:cNvSpPr/>
          <p:nvPr/>
        </p:nvSpPr>
        <p:spPr>
          <a:xfrm>
            <a:off x="11468265" y="6192185"/>
            <a:ext cx="487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OK</a:t>
            </a:r>
            <a:endParaRPr lang="en-NL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A4B09A-BB7D-CA44-8F65-B6C332206BB5}"/>
              </a:ext>
            </a:extLst>
          </p:cNvPr>
          <p:cNvSpPr txBox="1"/>
          <p:nvPr/>
        </p:nvSpPr>
        <p:spPr>
          <a:xfrm>
            <a:off x="8848577" y="153705"/>
            <a:ext cx="22149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See lecture notes: 1.3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9F82A0-E39D-D24A-8DC2-4C8110345C39}"/>
                  </a:ext>
                </a:extLst>
              </p:cNvPr>
              <p:cNvSpPr txBox="1"/>
              <p:nvPr/>
            </p:nvSpPr>
            <p:spPr>
              <a:xfrm>
                <a:off x="4853362" y="3650425"/>
                <a:ext cx="7251922" cy="524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sz="2400" b="0" i="1" dirty="0">
                    <a:solidFill>
                      <a:srgbClr val="C00000"/>
                    </a:solidFill>
                    <a:latin typeface="Cambria Math" charset="0"/>
                  </a:rPr>
                  <a:t>     </a:t>
                </a:r>
                <a:r>
                  <a:rPr lang="en-US" sz="2400" dirty="0">
                    <a:solidFill>
                      <a:srgbClr val="C00000"/>
                    </a:solidFill>
                  </a:rPr>
                  <a:t>Does not work!</a:t>
                </a:r>
                <a:endParaRPr lang="en-US" sz="2400" b="0" i="1" dirty="0">
                  <a:solidFill>
                    <a:srgbClr val="C0000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9F82A0-E39D-D24A-8DC2-4C8110345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62" y="3650425"/>
                <a:ext cx="7251922" cy="524118"/>
              </a:xfrm>
              <a:prstGeom prst="rect">
                <a:avLst/>
              </a:prstGeom>
              <a:blipFill>
                <a:blip r:embed="rId18"/>
                <a:stretch>
                  <a:fillRect t="-14286" r="-350" b="-190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EE18EB-B37F-5D49-9E5A-D62B9617E4DA}"/>
                  </a:ext>
                </a:extLst>
              </p:cNvPr>
              <p:cNvSpPr txBox="1"/>
              <p:nvPr/>
            </p:nvSpPr>
            <p:spPr>
              <a:xfrm>
                <a:off x="637333" y="4216752"/>
                <a:ext cx="23360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Multiply eq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: </a:t>
                </a:r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EE18EB-B37F-5D49-9E5A-D62B9617E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33" y="4216752"/>
                <a:ext cx="2336024" cy="369332"/>
              </a:xfrm>
              <a:prstGeom prst="rect">
                <a:avLst/>
              </a:prstGeom>
              <a:blipFill>
                <a:blip r:embed="rId19"/>
                <a:stretch>
                  <a:fillRect l="-8108" t="-24138" r="-7027" b="-517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245AB7-4FB4-4A4E-9956-5030D9D09B54}"/>
                  </a:ext>
                </a:extLst>
              </p:cNvPr>
              <p:cNvSpPr txBox="1"/>
              <p:nvPr/>
            </p:nvSpPr>
            <p:spPr>
              <a:xfrm>
                <a:off x="343537" y="799568"/>
                <a:ext cx="9214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NL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0∗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245AB7-4FB4-4A4E-9956-5030D9D09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37" y="799568"/>
                <a:ext cx="921406" cy="276999"/>
              </a:xfrm>
              <a:prstGeom prst="rect">
                <a:avLst/>
              </a:prstGeom>
              <a:blipFill>
                <a:blip r:embed="rId20"/>
                <a:stretch>
                  <a:fillRect l="-5405" t="-4348" r="-2703" b="-26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B618D56-3C2A-6F44-A6FC-8D2C83A76B45}"/>
                  </a:ext>
                </a:extLst>
              </p:cNvPr>
              <p:cNvSpPr txBox="1"/>
              <p:nvPr/>
            </p:nvSpPr>
            <p:spPr>
              <a:xfrm>
                <a:off x="3234979" y="801532"/>
                <a:ext cx="9115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NL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1∗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B618D56-3C2A-6F44-A6FC-8D2C83A76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979" y="801532"/>
                <a:ext cx="911532" cy="276999"/>
              </a:xfrm>
              <a:prstGeom prst="rect">
                <a:avLst/>
              </a:prstGeom>
              <a:blipFill>
                <a:blip r:embed="rId21"/>
                <a:stretch>
                  <a:fillRect l="-5479" t="-4348" r="-1370" b="-26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613C79-4CE1-734A-A14D-A9A9058084A7}"/>
                  </a:ext>
                </a:extLst>
              </p:cNvPr>
              <p:cNvSpPr txBox="1"/>
              <p:nvPr/>
            </p:nvSpPr>
            <p:spPr>
              <a:xfrm>
                <a:off x="6045181" y="812682"/>
                <a:ext cx="10945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NL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2∗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613C79-4CE1-734A-A14D-A9A905808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181" y="812682"/>
                <a:ext cx="1094530" cy="276999"/>
              </a:xfrm>
              <a:prstGeom prst="rect">
                <a:avLst/>
              </a:prstGeom>
              <a:blipFill>
                <a:blip r:embed="rId22"/>
                <a:stretch>
                  <a:fillRect l="-5747" t="-4348" r="-1149" b="-26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37549A1-DC3A-7C49-A46B-2AA93E65C8FE}"/>
                  </a:ext>
                </a:extLst>
              </p:cNvPr>
              <p:cNvSpPr txBox="1"/>
              <p:nvPr/>
            </p:nvSpPr>
            <p:spPr>
              <a:xfrm>
                <a:off x="9282852" y="783972"/>
                <a:ext cx="9214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NL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3∗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37549A1-DC3A-7C49-A46B-2AA93E65C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852" y="783972"/>
                <a:ext cx="921406" cy="276999"/>
              </a:xfrm>
              <a:prstGeom prst="rect">
                <a:avLst/>
              </a:prstGeom>
              <a:blipFill>
                <a:blip r:embed="rId23"/>
                <a:stretch>
                  <a:fillRect l="-6849" t="-4348" r="-1370" b="-26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1D5488-DB61-7D43-A953-484D405A7448}"/>
                  </a:ext>
                </a:extLst>
              </p:cNvPr>
              <p:cNvSpPr txBox="1"/>
              <p:nvPr/>
            </p:nvSpPr>
            <p:spPr>
              <a:xfrm>
                <a:off x="6786735" y="5711153"/>
                <a:ext cx="6836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NL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1D5488-DB61-7D43-A953-484D405A7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735" y="5711153"/>
                <a:ext cx="683649" cy="461665"/>
              </a:xfrm>
              <a:prstGeom prst="rect">
                <a:avLst/>
              </a:prstGeom>
              <a:blipFill>
                <a:blip r:embed="rId2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6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  <p:bldP spid="35" grpId="0"/>
      <p:bldP spid="37" grpId="0"/>
      <p:bldP spid="38" grpId="0"/>
      <p:bldP spid="4" grpId="0"/>
      <p:bldP spid="40" grpId="0"/>
      <p:bldP spid="26" grpId="0"/>
      <p:bldP spid="3" grpId="0"/>
      <p:bldP spid="41" grpId="0"/>
      <p:bldP spid="42" grpId="0"/>
      <p:bldP spid="4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Parity Violation</a:t>
            </a: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1130300" y="2438400"/>
            <a:ext cx="1524000" cy="2667000"/>
            <a:chOff x="672" y="1584"/>
            <a:chExt cx="960" cy="1680"/>
          </a:xfrm>
        </p:grpSpPr>
        <p:sp>
          <p:nvSpPr>
            <p:cNvPr id="5" name="Line 41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17" name="Line 38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8" name="Line 39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9" name="Line 40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22" name="Line 44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23" name="Line 45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24" name="Line 46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14351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26" name="Rectangle 78"/>
          <p:cNvSpPr>
            <a:spLocks noChangeArrowheads="1"/>
          </p:cNvSpPr>
          <p:nvPr/>
        </p:nvSpPr>
        <p:spPr bwMode="auto">
          <a:xfrm>
            <a:off x="16637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27" name="Freeform 79"/>
          <p:cNvSpPr>
            <a:spLocks/>
          </p:cNvSpPr>
          <p:nvPr/>
        </p:nvSpPr>
        <p:spPr bwMode="auto">
          <a:xfrm>
            <a:off x="14351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8" name="Freeform 80"/>
          <p:cNvSpPr>
            <a:spLocks/>
          </p:cNvSpPr>
          <p:nvPr/>
        </p:nvSpPr>
        <p:spPr bwMode="auto">
          <a:xfrm>
            <a:off x="14351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9" name="Text Box 85"/>
          <p:cNvSpPr txBox="1">
            <a:spLocks noChangeArrowheads="1"/>
          </p:cNvSpPr>
          <p:nvPr/>
        </p:nvSpPr>
        <p:spPr bwMode="auto">
          <a:xfrm>
            <a:off x="733425" y="3465513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“L”</a:t>
            </a:r>
          </a:p>
        </p:txBody>
      </p:sp>
      <p:sp>
        <p:nvSpPr>
          <p:cNvPr id="30" name="Line 87"/>
          <p:cNvSpPr>
            <a:spLocks noChangeShapeType="1"/>
          </p:cNvSpPr>
          <p:nvPr/>
        </p:nvSpPr>
        <p:spPr bwMode="auto">
          <a:xfrm flipH="1" flipV="1">
            <a:off x="14351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1" name="Line 89"/>
          <p:cNvSpPr>
            <a:spLocks noChangeShapeType="1"/>
          </p:cNvSpPr>
          <p:nvPr/>
        </p:nvSpPr>
        <p:spPr bwMode="auto">
          <a:xfrm flipV="1">
            <a:off x="1739900" y="2667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" name="Line 93"/>
          <p:cNvSpPr>
            <a:spLocks noChangeShapeType="1"/>
          </p:cNvSpPr>
          <p:nvPr/>
        </p:nvSpPr>
        <p:spPr bwMode="auto">
          <a:xfrm>
            <a:off x="1130300" y="2819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" name="Text Box 94"/>
          <p:cNvSpPr txBox="1">
            <a:spLocks noChangeArrowheads="1"/>
          </p:cNvSpPr>
          <p:nvPr/>
        </p:nvSpPr>
        <p:spPr bwMode="auto">
          <a:xfrm>
            <a:off x="596900" y="25908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driver</a:t>
            </a:r>
          </a:p>
        </p:txBody>
      </p:sp>
      <p:sp>
        <p:nvSpPr>
          <p:cNvPr id="34" name="Text Box 95"/>
          <p:cNvSpPr txBox="1">
            <a:spLocks noChangeArrowheads="1"/>
          </p:cNvSpPr>
          <p:nvPr/>
        </p:nvSpPr>
        <p:spPr bwMode="auto">
          <a:xfrm>
            <a:off x="2654300" y="2362200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Gas pedal</a:t>
            </a:r>
          </a:p>
        </p:txBody>
      </p:sp>
      <p:grpSp>
        <p:nvGrpSpPr>
          <p:cNvPr id="35" name="Group 49"/>
          <p:cNvGrpSpPr>
            <a:grpSpLocks/>
          </p:cNvGrpSpPr>
          <p:nvPr/>
        </p:nvGrpSpPr>
        <p:grpSpPr bwMode="auto">
          <a:xfrm>
            <a:off x="8864600" y="2438400"/>
            <a:ext cx="1524000" cy="2667000"/>
            <a:chOff x="672" y="1584"/>
            <a:chExt cx="960" cy="1680"/>
          </a:xfrm>
        </p:grpSpPr>
        <p:sp>
          <p:nvSpPr>
            <p:cNvPr id="36" name="Line 50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37" name="AutoShape 51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38" name="AutoShape 52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39" name="AutoShape 53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40" name="AutoShape 54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41" name="AutoShape 55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42" name="Line 56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3" name="Line 57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4" name="Line 58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5" name="Line 59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6" name="AutoShape 60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47" name="AutoShape 61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48" name="Line 62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49" name="Line 63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50" name="Line 64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51" name="Line 65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52" name="Line 66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3" name="Line 67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4" name="Line 68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5" name="Line 69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56" name="Freeform 81"/>
          <p:cNvSpPr>
            <a:spLocks/>
          </p:cNvSpPr>
          <p:nvPr/>
        </p:nvSpPr>
        <p:spPr bwMode="auto">
          <a:xfrm>
            <a:off x="97790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57" name="Freeform 82"/>
          <p:cNvSpPr>
            <a:spLocks/>
          </p:cNvSpPr>
          <p:nvPr/>
        </p:nvSpPr>
        <p:spPr bwMode="auto">
          <a:xfrm>
            <a:off x="97790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58" name="Rectangle 83"/>
          <p:cNvSpPr>
            <a:spLocks noChangeArrowheads="1"/>
          </p:cNvSpPr>
          <p:nvPr/>
        </p:nvSpPr>
        <p:spPr bwMode="auto">
          <a:xfrm>
            <a:off x="97790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59" name="Oval 84"/>
          <p:cNvSpPr>
            <a:spLocks noChangeArrowheads="1"/>
          </p:cNvSpPr>
          <p:nvPr/>
        </p:nvSpPr>
        <p:spPr bwMode="auto">
          <a:xfrm>
            <a:off x="97790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0" name="Text Box 86"/>
          <p:cNvSpPr txBox="1">
            <a:spLocks noChangeArrowheads="1"/>
          </p:cNvSpPr>
          <p:nvPr/>
        </p:nvSpPr>
        <p:spPr bwMode="auto">
          <a:xfrm>
            <a:off x="10448925" y="3389313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“R”</a:t>
            </a:r>
          </a:p>
        </p:txBody>
      </p:sp>
      <p:sp>
        <p:nvSpPr>
          <p:cNvPr id="61" name="Line 88"/>
          <p:cNvSpPr>
            <a:spLocks noChangeShapeType="1"/>
          </p:cNvSpPr>
          <p:nvPr/>
        </p:nvSpPr>
        <p:spPr bwMode="auto">
          <a:xfrm flipV="1">
            <a:off x="100076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2" name="Text Box 90"/>
          <p:cNvSpPr txBox="1">
            <a:spLocks noChangeArrowheads="1"/>
          </p:cNvSpPr>
          <p:nvPr/>
        </p:nvSpPr>
        <p:spPr bwMode="auto">
          <a:xfrm>
            <a:off x="7721600" y="2362200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Gas pedal</a:t>
            </a:r>
          </a:p>
        </p:txBody>
      </p:sp>
      <p:sp>
        <p:nvSpPr>
          <p:cNvPr id="63" name="Line 91"/>
          <p:cNvSpPr>
            <a:spLocks noChangeShapeType="1"/>
          </p:cNvSpPr>
          <p:nvPr/>
        </p:nvSpPr>
        <p:spPr bwMode="auto">
          <a:xfrm>
            <a:off x="8255000" y="2667000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4" name="Text Box 96"/>
          <p:cNvSpPr txBox="1">
            <a:spLocks noChangeArrowheads="1"/>
          </p:cNvSpPr>
          <p:nvPr/>
        </p:nvSpPr>
        <p:spPr bwMode="auto">
          <a:xfrm>
            <a:off x="10236200" y="24384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driver</a:t>
            </a:r>
          </a:p>
        </p:txBody>
      </p:sp>
      <p:sp>
        <p:nvSpPr>
          <p:cNvPr id="65" name="Line 97"/>
          <p:cNvSpPr>
            <a:spLocks noChangeShapeType="1"/>
          </p:cNvSpPr>
          <p:nvPr/>
        </p:nvSpPr>
        <p:spPr bwMode="auto">
          <a:xfrm flipV="1">
            <a:off x="10007600" y="27432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" name="Text Box 71"/>
          <p:cNvSpPr txBox="1">
            <a:spLocks noChangeArrowheads="1"/>
          </p:cNvSpPr>
          <p:nvPr/>
        </p:nvSpPr>
        <p:spPr bwMode="auto">
          <a:xfrm>
            <a:off x="190499" y="863600"/>
            <a:ext cx="1025842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Before 1956 physicists were </a:t>
            </a:r>
            <a:r>
              <a:rPr lang="en-US" sz="2200" b="1" u="sng" dirty="0">
                <a:solidFill>
                  <a:srgbClr val="0070C0"/>
                </a:solidFill>
              </a:rPr>
              <a:t>convinced</a:t>
            </a:r>
            <a:r>
              <a:rPr lang="en-US" sz="2200" dirty="0">
                <a:solidFill>
                  <a:srgbClr val="0070C0"/>
                </a:solidFill>
              </a:rPr>
              <a:t> that the laws of nature were left-right symmetric. Strange?</a:t>
            </a:r>
            <a:endParaRPr lang="en-US" sz="2200" b="1" u="sng" dirty="0">
              <a:solidFill>
                <a:srgbClr val="0070C0"/>
              </a:solidFill>
            </a:endParaRPr>
          </a:p>
        </p:txBody>
      </p:sp>
      <p:sp>
        <p:nvSpPr>
          <p:cNvPr id="67" name="Text Box 72"/>
          <p:cNvSpPr txBox="1">
            <a:spLocks noChangeArrowheads="1"/>
          </p:cNvSpPr>
          <p:nvPr/>
        </p:nvSpPr>
        <p:spPr bwMode="auto">
          <a:xfrm>
            <a:off x="1841500" y="1676400"/>
            <a:ext cx="779501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 “</a:t>
            </a:r>
            <a:r>
              <a:rPr lang="en-US" sz="2000" dirty="0" err="1">
                <a:solidFill>
                  <a:srgbClr val="7030A0"/>
                </a:solidFill>
              </a:rPr>
              <a:t>gedanken</a:t>
            </a:r>
            <a:r>
              <a:rPr lang="en-US" sz="2000" dirty="0">
                <a:solidFill>
                  <a:srgbClr val="7030A0"/>
                </a:solidFill>
              </a:rPr>
              <a:t>” experiment:  consider two perfectly mirror symmetric cars:</a:t>
            </a:r>
          </a:p>
        </p:txBody>
      </p:sp>
      <p:sp>
        <p:nvSpPr>
          <p:cNvPr id="68" name="Text Box 73"/>
          <p:cNvSpPr txBox="1">
            <a:spLocks noChangeArrowheads="1"/>
          </p:cNvSpPr>
          <p:nvPr/>
        </p:nvSpPr>
        <p:spPr bwMode="auto">
          <a:xfrm>
            <a:off x="3732198" y="3071810"/>
            <a:ext cx="371477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“L” and “R” are fully symmetric,</a:t>
            </a:r>
          </a:p>
          <a:p>
            <a:r>
              <a:rPr lang="en-US" sz="2000" dirty="0"/>
              <a:t>Each nut, bolt, molecule etc.</a:t>
            </a:r>
          </a:p>
          <a:p>
            <a:r>
              <a:rPr lang="en-US" sz="2000" dirty="0"/>
              <a:t>However the engine is a black box</a:t>
            </a:r>
          </a:p>
        </p:txBody>
      </p:sp>
      <p:sp>
        <p:nvSpPr>
          <p:cNvPr id="69" name="Text Box 74"/>
          <p:cNvSpPr txBox="1">
            <a:spLocks noChangeArrowheads="1"/>
          </p:cNvSpPr>
          <p:nvPr/>
        </p:nvSpPr>
        <p:spPr bwMode="auto">
          <a:xfrm>
            <a:off x="3517884" y="4243336"/>
            <a:ext cx="40618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Person “L” gets in, starts, ….. 60 km/h</a:t>
            </a:r>
          </a:p>
        </p:txBody>
      </p:sp>
      <p:sp>
        <p:nvSpPr>
          <p:cNvPr id="70" name="Text Box 75"/>
          <p:cNvSpPr txBox="1">
            <a:spLocks noChangeArrowheads="1"/>
          </p:cNvSpPr>
          <p:nvPr/>
        </p:nvSpPr>
        <p:spPr bwMode="auto">
          <a:xfrm>
            <a:off x="3517884" y="4600526"/>
            <a:ext cx="4876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Person “R” gets in, starts, ….. What happens?</a:t>
            </a:r>
          </a:p>
        </p:txBody>
      </p:sp>
      <p:sp>
        <p:nvSpPr>
          <p:cNvPr id="71" name="Text Box 76"/>
          <p:cNvSpPr txBox="1">
            <a:spLocks noChangeArrowheads="1"/>
          </p:cNvSpPr>
          <p:nvPr/>
        </p:nvSpPr>
        <p:spPr bwMode="auto">
          <a:xfrm>
            <a:off x="2041525" y="5748338"/>
            <a:ext cx="7490448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What happens in case the ignition mechanism uses, say, Co</a:t>
            </a:r>
            <a:r>
              <a:rPr lang="en-US" sz="2000" baseline="30000" dirty="0">
                <a:solidFill>
                  <a:srgbClr val="C00000"/>
                </a:solidFill>
              </a:rPr>
              <a:t>60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symbol" charset="2"/>
              </a:rPr>
              <a:t>b</a:t>
            </a:r>
            <a:r>
              <a:rPr lang="en-US" sz="2000" dirty="0">
                <a:solidFill>
                  <a:srgbClr val="C00000"/>
                </a:solidFill>
              </a:rPr>
              <a:t> decay?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72" name="Picture 71" descr="le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7912" y="201914"/>
            <a:ext cx="1535807" cy="196978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876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i="1" dirty="0"/>
              <a:t>   </a:t>
            </a:r>
            <a:r>
              <a:rPr lang="en-US" b="1" i="1" dirty="0" err="1"/>
              <a:t>Flavour</a:t>
            </a:r>
            <a:r>
              <a:rPr lang="en-US" b="1" i="1" dirty="0"/>
              <a:t> Physics and CP Violation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429" y="179380"/>
            <a:ext cx="1656954" cy="745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699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7532" t="18432" r="26714" b="17843"/>
          <a:stretch/>
        </p:blipFill>
        <p:spPr>
          <a:xfrm>
            <a:off x="11231775" y="0"/>
            <a:ext cx="1010485" cy="1031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70396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9048" r="2499"/>
          <a:stretch/>
        </p:blipFill>
        <p:spPr>
          <a:xfrm>
            <a:off x="8186661" y="3401568"/>
            <a:ext cx="3877793" cy="3295259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0"/>
          </a:effectLst>
        </p:spPr>
      </p:pic>
      <p:sp>
        <p:nvSpPr>
          <p:cNvPr id="14" name="TextBox 13"/>
          <p:cNvSpPr txBox="1"/>
          <p:nvPr/>
        </p:nvSpPr>
        <p:spPr>
          <a:xfrm>
            <a:off x="117274" y="6107551"/>
            <a:ext cx="4582573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FF00"/>
                </a:solidFill>
              </a:rPr>
              <a:t>Why three generations of particles?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18186" y="6105843"/>
            <a:ext cx="3871418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FF00"/>
                </a:solidFill>
              </a:rPr>
              <a:t>Why is an atom electric neutral?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1776" t="3724" r="2091" b="8658"/>
          <a:stretch/>
        </p:blipFill>
        <p:spPr>
          <a:xfrm>
            <a:off x="4226065" y="3780855"/>
            <a:ext cx="3717733" cy="256252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9" name="TextBox 18"/>
          <p:cNvSpPr txBox="1"/>
          <p:nvPr/>
        </p:nvSpPr>
        <p:spPr>
          <a:xfrm>
            <a:off x="4479934" y="6109220"/>
            <a:ext cx="3431501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FF00"/>
                </a:solidFill>
              </a:rPr>
              <a:t>Why is there no antimatter?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089" y="47779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DBF8FF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4657" y="47749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40793" y="478103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089" y="4043075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5513" y="4049171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E1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59081" y="4055267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6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9" grpId="0" animBg="1"/>
      <p:bldP spid="5" grpId="0"/>
      <p:bldP spid="21" grpId="0"/>
      <p:bldP spid="22" grpId="0"/>
      <p:bldP spid="6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Parity Violation</a:t>
            </a: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1130300" y="2438400"/>
            <a:ext cx="1524000" cy="2667000"/>
            <a:chOff x="672" y="1584"/>
            <a:chExt cx="960" cy="1680"/>
          </a:xfrm>
        </p:grpSpPr>
        <p:sp>
          <p:nvSpPr>
            <p:cNvPr id="5" name="Line 41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17" name="Line 38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8" name="Line 39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9" name="Line 40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22" name="Line 44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23" name="Line 45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24" name="Line 46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14351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26" name="Rectangle 78"/>
          <p:cNvSpPr>
            <a:spLocks noChangeArrowheads="1"/>
          </p:cNvSpPr>
          <p:nvPr/>
        </p:nvSpPr>
        <p:spPr bwMode="auto">
          <a:xfrm>
            <a:off x="16637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27" name="Freeform 79"/>
          <p:cNvSpPr>
            <a:spLocks/>
          </p:cNvSpPr>
          <p:nvPr/>
        </p:nvSpPr>
        <p:spPr bwMode="auto">
          <a:xfrm>
            <a:off x="14351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8" name="Freeform 80"/>
          <p:cNvSpPr>
            <a:spLocks/>
          </p:cNvSpPr>
          <p:nvPr/>
        </p:nvSpPr>
        <p:spPr bwMode="auto">
          <a:xfrm>
            <a:off x="14351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9" name="Text Box 85"/>
          <p:cNvSpPr txBox="1">
            <a:spLocks noChangeArrowheads="1"/>
          </p:cNvSpPr>
          <p:nvPr/>
        </p:nvSpPr>
        <p:spPr bwMode="auto">
          <a:xfrm>
            <a:off x="733425" y="3465513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/>
              <a:t>“L”</a:t>
            </a:r>
          </a:p>
        </p:txBody>
      </p:sp>
      <p:sp>
        <p:nvSpPr>
          <p:cNvPr id="30" name="Line 87"/>
          <p:cNvSpPr>
            <a:spLocks noChangeShapeType="1"/>
          </p:cNvSpPr>
          <p:nvPr/>
        </p:nvSpPr>
        <p:spPr bwMode="auto">
          <a:xfrm flipH="1" flipV="1">
            <a:off x="14351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1" name="Line 89"/>
          <p:cNvSpPr>
            <a:spLocks noChangeShapeType="1"/>
          </p:cNvSpPr>
          <p:nvPr/>
        </p:nvSpPr>
        <p:spPr bwMode="auto">
          <a:xfrm flipV="1">
            <a:off x="1739900" y="2667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" name="Line 93"/>
          <p:cNvSpPr>
            <a:spLocks noChangeShapeType="1"/>
          </p:cNvSpPr>
          <p:nvPr/>
        </p:nvSpPr>
        <p:spPr bwMode="auto">
          <a:xfrm>
            <a:off x="1130300" y="2819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" name="Text Box 94"/>
          <p:cNvSpPr txBox="1">
            <a:spLocks noChangeArrowheads="1"/>
          </p:cNvSpPr>
          <p:nvPr/>
        </p:nvSpPr>
        <p:spPr bwMode="auto">
          <a:xfrm>
            <a:off x="596900" y="25908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driver</a:t>
            </a:r>
          </a:p>
        </p:txBody>
      </p:sp>
      <p:sp>
        <p:nvSpPr>
          <p:cNvPr id="34" name="Text Box 95"/>
          <p:cNvSpPr txBox="1">
            <a:spLocks noChangeArrowheads="1"/>
          </p:cNvSpPr>
          <p:nvPr/>
        </p:nvSpPr>
        <p:spPr bwMode="auto">
          <a:xfrm>
            <a:off x="2654300" y="2362200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Gas pedal</a:t>
            </a:r>
          </a:p>
        </p:txBody>
      </p:sp>
      <p:grpSp>
        <p:nvGrpSpPr>
          <p:cNvPr id="35" name="Group 49"/>
          <p:cNvGrpSpPr>
            <a:grpSpLocks/>
          </p:cNvGrpSpPr>
          <p:nvPr/>
        </p:nvGrpSpPr>
        <p:grpSpPr bwMode="auto">
          <a:xfrm>
            <a:off x="8864600" y="2438400"/>
            <a:ext cx="1524000" cy="2667000"/>
            <a:chOff x="672" y="1584"/>
            <a:chExt cx="960" cy="1680"/>
          </a:xfrm>
        </p:grpSpPr>
        <p:sp>
          <p:nvSpPr>
            <p:cNvPr id="36" name="Line 50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37" name="AutoShape 51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38" name="AutoShape 52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39" name="AutoShape 53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40" name="AutoShape 54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41" name="AutoShape 55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42" name="Line 56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3" name="Line 57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4" name="Line 58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5" name="Line 59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6" name="AutoShape 60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47" name="AutoShape 61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48" name="Line 62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49" name="Line 63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50" name="Line 64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51" name="Line 65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52" name="Line 66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3" name="Line 67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4" name="Line 68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5" name="Line 69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56" name="Freeform 81"/>
          <p:cNvSpPr>
            <a:spLocks/>
          </p:cNvSpPr>
          <p:nvPr/>
        </p:nvSpPr>
        <p:spPr bwMode="auto">
          <a:xfrm>
            <a:off x="97790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57" name="Freeform 82"/>
          <p:cNvSpPr>
            <a:spLocks/>
          </p:cNvSpPr>
          <p:nvPr/>
        </p:nvSpPr>
        <p:spPr bwMode="auto">
          <a:xfrm>
            <a:off x="97790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58" name="Rectangle 83"/>
          <p:cNvSpPr>
            <a:spLocks noChangeArrowheads="1"/>
          </p:cNvSpPr>
          <p:nvPr/>
        </p:nvSpPr>
        <p:spPr bwMode="auto">
          <a:xfrm>
            <a:off x="97790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59" name="Oval 84"/>
          <p:cNvSpPr>
            <a:spLocks noChangeArrowheads="1"/>
          </p:cNvSpPr>
          <p:nvPr/>
        </p:nvSpPr>
        <p:spPr bwMode="auto">
          <a:xfrm>
            <a:off x="97790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0" name="Text Box 86"/>
          <p:cNvSpPr txBox="1">
            <a:spLocks noChangeArrowheads="1"/>
          </p:cNvSpPr>
          <p:nvPr/>
        </p:nvSpPr>
        <p:spPr bwMode="auto">
          <a:xfrm>
            <a:off x="10448925" y="3389313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“R”</a:t>
            </a:r>
          </a:p>
        </p:txBody>
      </p:sp>
      <p:sp>
        <p:nvSpPr>
          <p:cNvPr id="61" name="Line 88"/>
          <p:cNvSpPr>
            <a:spLocks noChangeShapeType="1"/>
          </p:cNvSpPr>
          <p:nvPr/>
        </p:nvSpPr>
        <p:spPr bwMode="auto">
          <a:xfrm flipV="1">
            <a:off x="100076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2" name="Text Box 90"/>
          <p:cNvSpPr txBox="1">
            <a:spLocks noChangeArrowheads="1"/>
          </p:cNvSpPr>
          <p:nvPr/>
        </p:nvSpPr>
        <p:spPr bwMode="auto">
          <a:xfrm>
            <a:off x="7721600" y="2362200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Gas pedal</a:t>
            </a:r>
          </a:p>
        </p:txBody>
      </p:sp>
      <p:sp>
        <p:nvSpPr>
          <p:cNvPr id="63" name="Line 91"/>
          <p:cNvSpPr>
            <a:spLocks noChangeShapeType="1"/>
          </p:cNvSpPr>
          <p:nvPr/>
        </p:nvSpPr>
        <p:spPr bwMode="auto">
          <a:xfrm>
            <a:off x="8255000" y="2667000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4" name="Text Box 96"/>
          <p:cNvSpPr txBox="1">
            <a:spLocks noChangeArrowheads="1"/>
          </p:cNvSpPr>
          <p:nvPr/>
        </p:nvSpPr>
        <p:spPr bwMode="auto">
          <a:xfrm>
            <a:off x="10236200" y="24384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driver</a:t>
            </a:r>
          </a:p>
        </p:txBody>
      </p:sp>
      <p:sp>
        <p:nvSpPr>
          <p:cNvPr id="65" name="Line 97"/>
          <p:cNvSpPr>
            <a:spLocks noChangeShapeType="1"/>
          </p:cNvSpPr>
          <p:nvPr/>
        </p:nvSpPr>
        <p:spPr bwMode="auto">
          <a:xfrm flipV="1">
            <a:off x="10007600" y="27432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" name="Text Box 71"/>
          <p:cNvSpPr txBox="1">
            <a:spLocks noChangeArrowheads="1"/>
          </p:cNvSpPr>
          <p:nvPr/>
        </p:nvSpPr>
        <p:spPr bwMode="auto">
          <a:xfrm>
            <a:off x="190499" y="863600"/>
            <a:ext cx="1025842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Before 1956 physicists were </a:t>
            </a:r>
            <a:r>
              <a:rPr lang="en-US" sz="2200" b="1" u="sng" dirty="0">
                <a:solidFill>
                  <a:srgbClr val="0070C0"/>
                </a:solidFill>
              </a:rPr>
              <a:t>convinced</a:t>
            </a:r>
            <a:r>
              <a:rPr lang="en-US" sz="2200" dirty="0">
                <a:solidFill>
                  <a:srgbClr val="0070C0"/>
                </a:solidFill>
              </a:rPr>
              <a:t> that the laws of nature were left-right symmetric. Strange?</a:t>
            </a:r>
            <a:endParaRPr lang="en-US" sz="2200" b="1" u="sng" dirty="0">
              <a:solidFill>
                <a:srgbClr val="0070C0"/>
              </a:solidFill>
            </a:endParaRPr>
          </a:p>
        </p:txBody>
      </p:sp>
      <p:sp>
        <p:nvSpPr>
          <p:cNvPr id="67" name="Text Box 72"/>
          <p:cNvSpPr txBox="1">
            <a:spLocks noChangeArrowheads="1"/>
          </p:cNvSpPr>
          <p:nvPr/>
        </p:nvSpPr>
        <p:spPr bwMode="auto">
          <a:xfrm>
            <a:off x="1841500" y="1676400"/>
            <a:ext cx="779501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 “</a:t>
            </a:r>
            <a:r>
              <a:rPr lang="en-US" sz="2000" dirty="0" err="1">
                <a:solidFill>
                  <a:srgbClr val="7030A0"/>
                </a:solidFill>
              </a:rPr>
              <a:t>gedanken</a:t>
            </a:r>
            <a:r>
              <a:rPr lang="en-US" sz="2000" dirty="0">
                <a:solidFill>
                  <a:srgbClr val="7030A0"/>
                </a:solidFill>
              </a:rPr>
              <a:t>” experiment:  consider two perfectly mirror symmetric cars:</a:t>
            </a:r>
          </a:p>
        </p:txBody>
      </p:sp>
      <p:sp>
        <p:nvSpPr>
          <p:cNvPr id="68" name="Text Box 73"/>
          <p:cNvSpPr txBox="1">
            <a:spLocks noChangeArrowheads="1"/>
          </p:cNvSpPr>
          <p:nvPr/>
        </p:nvSpPr>
        <p:spPr bwMode="auto">
          <a:xfrm>
            <a:off x="3732198" y="3071810"/>
            <a:ext cx="371477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“L” and “R” are fully symmetric,</a:t>
            </a:r>
          </a:p>
          <a:p>
            <a:r>
              <a:rPr lang="en-US" sz="2000" dirty="0"/>
              <a:t>Each nut, bolt, molecule etc.</a:t>
            </a:r>
          </a:p>
          <a:p>
            <a:r>
              <a:rPr lang="en-US" sz="2000" dirty="0"/>
              <a:t>However the engine is a black box</a:t>
            </a:r>
          </a:p>
        </p:txBody>
      </p:sp>
      <p:sp>
        <p:nvSpPr>
          <p:cNvPr id="69" name="Text Box 74"/>
          <p:cNvSpPr txBox="1">
            <a:spLocks noChangeArrowheads="1"/>
          </p:cNvSpPr>
          <p:nvPr/>
        </p:nvSpPr>
        <p:spPr bwMode="auto">
          <a:xfrm>
            <a:off x="3517884" y="4243336"/>
            <a:ext cx="40618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Person “L” gets in, starts, ….. 60 km/h</a:t>
            </a:r>
          </a:p>
        </p:txBody>
      </p:sp>
      <p:sp>
        <p:nvSpPr>
          <p:cNvPr id="70" name="Text Box 75"/>
          <p:cNvSpPr txBox="1">
            <a:spLocks noChangeArrowheads="1"/>
          </p:cNvSpPr>
          <p:nvPr/>
        </p:nvSpPr>
        <p:spPr bwMode="auto">
          <a:xfrm>
            <a:off x="3517884" y="4600526"/>
            <a:ext cx="4876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Person “R” gets in, starts, ….. What happens?</a:t>
            </a:r>
          </a:p>
        </p:txBody>
      </p:sp>
      <p:sp>
        <p:nvSpPr>
          <p:cNvPr id="71" name="Text Box 76"/>
          <p:cNvSpPr txBox="1">
            <a:spLocks noChangeArrowheads="1"/>
          </p:cNvSpPr>
          <p:nvPr/>
        </p:nvSpPr>
        <p:spPr bwMode="auto">
          <a:xfrm>
            <a:off x="2041525" y="5748338"/>
            <a:ext cx="7490448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What happens in case the ignition mechanism uses, say, Co</a:t>
            </a:r>
            <a:r>
              <a:rPr lang="en-US" sz="2000" baseline="30000" dirty="0">
                <a:solidFill>
                  <a:srgbClr val="C00000"/>
                </a:solidFill>
              </a:rPr>
              <a:t>60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symbol" charset="2"/>
              </a:rPr>
              <a:t>b</a:t>
            </a:r>
            <a:r>
              <a:rPr lang="en-US" sz="2000" dirty="0">
                <a:solidFill>
                  <a:srgbClr val="C00000"/>
                </a:solidFill>
              </a:rPr>
              <a:t> decay?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4027404" y="2491960"/>
            <a:ext cx="3822167" cy="2689640"/>
            <a:chOff x="2554918" y="2453480"/>
            <a:chExt cx="3822167" cy="2689640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747" y="2819399"/>
              <a:ext cx="1658338" cy="2323721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4918" y="2819400"/>
              <a:ext cx="1643034" cy="2323720"/>
            </a:xfrm>
            <a:prstGeom prst="rect">
              <a:avLst/>
            </a:prstGeom>
            <a:ln w="25400">
              <a:solidFill>
                <a:srgbClr val="0070C0"/>
              </a:solidFill>
            </a:ln>
            <a:effectLst/>
          </p:spPr>
        </p:pic>
        <p:sp>
          <p:nvSpPr>
            <p:cNvPr id="76" name="TextBox 75"/>
            <p:cNvSpPr txBox="1"/>
            <p:nvPr/>
          </p:nvSpPr>
          <p:spPr>
            <a:xfrm>
              <a:off x="4936345" y="2469634"/>
              <a:ext cx="1078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C.N. Yang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5460" y="2453480"/>
              <a:ext cx="934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T.D. Lee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9F797DB9-A143-A94D-A55C-173429E32A3D}"/>
              </a:ext>
            </a:extLst>
          </p:cNvPr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279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8945820" y="849391"/>
            <a:ext cx="22255" cy="2779392"/>
          </a:xfrm>
          <a:prstGeom prst="line">
            <a:avLst/>
          </a:prstGeom>
          <a:ln w="25400">
            <a:solidFill>
              <a:srgbClr val="EC8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Discovery of Parity Violation</a:t>
            </a:r>
          </a:p>
        </p:txBody>
      </p:sp>
      <p:pic>
        <p:nvPicPr>
          <p:cNvPr id="4" name="Picture 3" descr="Wu_experi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20" y="767171"/>
            <a:ext cx="3085583" cy="3085583"/>
          </a:xfrm>
          <a:prstGeom prst="rect">
            <a:avLst/>
          </a:prstGeom>
        </p:spPr>
      </p:pic>
      <p:pic>
        <p:nvPicPr>
          <p:cNvPr id="6" name="Picture 42" descr="W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13" y="822156"/>
            <a:ext cx="1266825" cy="22098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1008904" y="727997"/>
            <a:ext cx="90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C.S. Wu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207" y="1072235"/>
            <a:ext cx="1926198" cy="241434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151" y="1089231"/>
            <a:ext cx="2022200" cy="243462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6" name="TextBox 75"/>
          <p:cNvSpPr txBox="1"/>
          <p:nvPr/>
        </p:nvSpPr>
        <p:spPr>
          <a:xfrm>
            <a:off x="8464671" y="3336679"/>
            <a:ext cx="12941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Symmetric?</a:t>
            </a: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5965660" y="1892751"/>
            <a:ext cx="0" cy="914400"/>
          </a:xfrm>
          <a:prstGeom prst="line">
            <a:avLst/>
          </a:prstGeom>
          <a:noFill/>
          <a:ln w="25400">
            <a:solidFill>
              <a:srgbClr val="99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3" name="TextBox 22"/>
          <p:cNvSpPr txBox="1"/>
          <p:nvPr/>
        </p:nvSpPr>
        <p:spPr>
          <a:xfrm>
            <a:off x="8567141" y="827519"/>
            <a:ext cx="786818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Parity</a:t>
            </a:r>
          </a:p>
        </p:txBody>
      </p:sp>
      <p:sp>
        <p:nvSpPr>
          <p:cNvPr id="8" name="Right Arrow 7"/>
          <p:cNvSpPr/>
          <p:nvPr/>
        </p:nvSpPr>
        <p:spPr>
          <a:xfrm>
            <a:off x="8743224" y="1304147"/>
            <a:ext cx="450415" cy="349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57270" y="2765876"/>
            <a:ext cx="940579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990099"/>
                </a:solidFill>
                <a:latin typeface="Verdana" pitchFamily="34" charset="0"/>
              </a:rPr>
              <a:t>B-field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581900" y="355600"/>
                <a:ext cx="2966902" cy="4047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Spin is </a:t>
                </a:r>
                <a:r>
                  <a:rPr lang="en-US" dirty="0" err="1">
                    <a:solidFill>
                      <a:srgbClr val="7030A0"/>
                    </a:solidFill>
                  </a:rPr>
                  <a:t>pseudoscalar</a:t>
                </a:r>
                <a:r>
                  <a:rPr lang="en-US" dirty="0">
                    <a:solidFill>
                      <a:srgbClr val="7030A0"/>
                    </a:solidFill>
                  </a:rPr>
                  <a:t>, P: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</m:t>
                        </m:r>
                      </m:e>
                    </m:ac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</m:t>
                        </m:r>
                      </m:e>
                    </m:ac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355600"/>
                <a:ext cx="2966902" cy="404791"/>
              </a:xfrm>
              <a:prstGeom prst="rect">
                <a:avLst/>
              </a:prstGeom>
              <a:blipFill rotWithShape="0">
                <a:blip r:embed="rId9"/>
                <a:stretch>
                  <a:fillRect l="-1639" t="-15942" r="-8402" b="-20290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974589" y="4324563"/>
            <a:ext cx="2583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Is physics is parity invariant?</a:t>
            </a:r>
          </a:p>
          <a:p>
            <a:endParaRPr lang="en-US" sz="2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Only if electron decay rate is symmetric </a:t>
            </a:r>
            <a:r>
              <a:rPr lang="en-US" sz="2000" dirty="0" err="1">
                <a:solidFill>
                  <a:srgbClr val="7030A0"/>
                </a:solidFill>
              </a:rPr>
              <a:t>wrt</a:t>
            </a:r>
            <a:r>
              <a:rPr lang="en-US" sz="2000" dirty="0">
                <a:solidFill>
                  <a:srgbClr val="7030A0"/>
                </a:solidFill>
              </a:rPr>
              <a:t> spin direction!</a:t>
            </a:r>
          </a:p>
        </p:txBody>
      </p:sp>
      <p:pic>
        <p:nvPicPr>
          <p:cNvPr id="24" name="Picture 3" descr="~AUT0004"/>
          <p:cNvPicPr>
            <a:picLocks noChangeAspect="1" noChangeArrowheads="1"/>
          </p:cNvPicPr>
          <p:nvPr/>
        </p:nvPicPr>
        <p:blipFill>
          <a:blip r:embed="rId10" cstate="print"/>
          <a:srcRect l="6192" t="77322" r="50859" b="5495"/>
          <a:stretch>
            <a:fillRect/>
          </a:stretch>
        </p:blipFill>
        <p:spPr bwMode="auto">
          <a:xfrm>
            <a:off x="6455001" y="3821074"/>
            <a:ext cx="5491742" cy="289020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7378548" y="5612706"/>
                <a:ext cx="4384535" cy="612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Verdana" pitchFamily="34" charset="0"/>
                  </a:rPr>
                  <a:t>More electrons emitted opposite the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𝑺</m:t>
                        </m:r>
                      </m:e>
                    </m:acc>
                  </m:oMath>
                </a14:m>
                <a:r>
                  <a:rPr lang="en-US" sz="1400" b="1" dirty="0">
                    <a:solidFill>
                      <a:srgbClr val="0070C0"/>
                    </a:solidFill>
                    <a:latin typeface="Verdana" pitchFamily="34" charset="0"/>
                  </a:rPr>
                  <a:t> </a:t>
                </a:r>
                <a:r>
                  <a:rPr lang="en-US" sz="1200" b="1" dirty="0">
                    <a:solidFill>
                      <a:srgbClr val="0070C0"/>
                    </a:solidFill>
                    <a:latin typeface="Verdana" pitchFamily="34" charset="0"/>
                  </a:rPr>
                  <a:t>direction</a:t>
                </a:r>
              </a:p>
              <a:p>
                <a:pPr algn="ctr"/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</a:rPr>
                  <a:t>Not equal </a:t>
                </a:r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  <a:sym typeface="Wingdings"/>
                  </a:rPr>
                  <a:t></a:t>
                </a:r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</a:rPr>
                  <a:t> Parity violation!</a:t>
                </a:r>
              </a:p>
            </p:txBody>
          </p:sp>
        </mc:Choice>
        <mc:Fallback xmlns="">
          <p:sp>
            <p:nvSpPr>
              <p:cNvPr id="25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8548" y="5612706"/>
                <a:ext cx="4384535" cy="612347"/>
              </a:xfrm>
              <a:prstGeom prst="rect">
                <a:avLst/>
              </a:prstGeom>
              <a:blipFill rotWithShape="0">
                <a:blip r:embed="rId11"/>
                <a:stretch>
                  <a:fillRect b="-16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9" y="3863844"/>
            <a:ext cx="3626429" cy="28331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821954" y="5415588"/>
            <a:ext cx="307890" cy="517821"/>
            <a:chOff x="-221035" y="6158546"/>
            <a:chExt cx="307890" cy="517821"/>
          </a:xfrm>
        </p:grpSpPr>
        <p:sp>
          <p:nvSpPr>
            <p:cNvPr id="27" name="Text Box 40"/>
            <p:cNvSpPr txBox="1">
              <a:spLocks noChangeArrowheads="1"/>
            </p:cNvSpPr>
            <p:nvPr/>
          </p:nvSpPr>
          <p:spPr bwMode="auto">
            <a:xfrm>
              <a:off x="-221035" y="6311974"/>
              <a:ext cx="307890" cy="308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folHlink"/>
                  </a:solidFill>
                  <a:latin typeface="Tahoma" pitchFamily="34" charset="0"/>
                </a:rPr>
                <a:t>B</a:t>
              </a:r>
              <a:endParaRPr lang="nl-NL" sz="1400" b="1" dirty="0">
                <a:solidFill>
                  <a:schemeClr val="folHlink"/>
                </a:solidFill>
                <a:latin typeface="Tahoma" pitchFamily="34" charset="0"/>
              </a:endParaRPr>
            </a:p>
          </p:txBody>
        </p:sp>
        <p:sp>
          <p:nvSpPr>
            <p:cNvPr id="28" name="Line 41"/>
            <p:cNvSpPr>
              <a:spLocks noChangeShapeType="1"/>
            </p:cNvSpPr>
            <p:nvPr/>
          </p:nvSpPr>
          <p:spPr bwMode="auto">
            <a:xfrm>
              <a:off x="-137369" y="6331153"/>
              <a:ext cx="160638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 flipV="1">
              <a:off x="-160935" y="6158546"/>
              <a:ext cx="0" cy="517821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32777" y="3094364"/>
            <a:ext cx="10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Preferred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89A33A-FEA9-944C-913F-EAD2B9B1992C}"/>
                  </a:ext>
                </a:extLst>
              </p:cNvPr>
              <p:cNvSpPr txBox="1"/>
              <p:nvPr/>
            </p:nvSpPr>
            <p:spPr>
              <a:xfrm>
                <a:off x="606974" y="3150954"/>
                <a:ext cx="2323585" cy="28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NL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𝑁𝑖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89A33A-FEA9-944C-913F-EAD2B9B19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74" y="3150954"/>
                <a:ext cx="2323585" cy="284309"/>
              </a:xfrm>
              <a:prstGeom prst="rect">
                <a:avLst/>
              </a:prstGeom>
              <a:blipFill>
                <a:blip r:embed="rId13"/>
                <a:stretch>
                  <a:fillRect l="-546" b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4A6A7F6-F88E-0848-86FA-F2958ACA8762}"/>
              </a:ext>
            </a:extLst>
          </p:cNvPr>
          <p:cNvSpPr txBox="1"/>
          <p:nvPr/>
        </p:nvSpPr>
        <p:spPr>
          <a:xfrm>
            <a:off x="447759" y="3469814"/>
            <a:ext cx="23532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/>
              <a:t>S:    5            4         ½       ½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681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7575"/>
            <a:ext cx="10708640" cy="5638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Wu</a:t>
            </a:r>
            <a:r>
              <a:rPr lang="en-US" altLang="en-US" dirty="0">
                <a:ea typeface="ＭＳ Ｐゴシック" charset="-128"/>
              </a:rPr>
              <a:t>’</a:t>
            </a:r>
            <a:r>
              <a:rPr lang="en-US" altLang="x-none" dirty="0">
                <a:ea typeface="ＭＳ Ｐゴシック" charset="-128"/>
              </a:rPr>
              <a:t>s experiment was shortly followed by another clever experiment by L. Lederman: Look at decay </a:t>
            </a:r>
            <a:r>
              <a:rPr lang="en-US" altLang="x-none" dirty="0">
                <a:latin typeface="Symbol" charset="2"/>
                <a:ea typeface="ＭＳ Ｐゴシック" charset="-128"/>
              </a:rPr>
              <a:t>p</a:t>
            </a:r>
            <a:r>
              <a:rPr lang="en-US" altLang="x-none" baseline="30000" dirty="0">
                <a:ea typeface="ＭＳ Ｐゴシック" charset="-128"/>
              </a:rPr>
              <a:t>+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en-US" altLang="x-none" dirty="0">
                <a:ea typeface="ＭＳ Ｐゴシック" charset="-128"/>
                <a:sym typeface="Wingdings" charset="2"/>
              </a:rPr>
              <a:t>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baseline="30000" dirty="0">
                <a:ea typeface="ＭＳ Ｐゴシック" charset="-128"/>
                <a:sym typeface="Wingdings" charset="2"/>
              </a:rPr>
              <a:t>+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</a:p>
          <a:p>
            <a:pPr lvl="1" eaLnBrk="1" hangingPunct="1"/>
            <a:r>
              <a:rPr lang="en-US" altLang="x-none" dirty="0">
                <a:ea typeface="ＭＳ Ｐゴシック" charset="-128"/>
                <a:sym typeface="Wingdings" charset="2"/>
              </a:rPr>
              <a:t>Pion has spin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 0</a:t>
            </a:r>
            <a:r>
              <a:rPr lang="en-US" altLang="x-none" dirty="0">
                <a:ea typeface="ＭＳ Ｐゴシック" charset="-128"/>
                <a:sym typeface="Wingdings" charset="2"/>
              </a:rPr>
              <a:t>, while 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 err="1">
                <a:ea typeface="ＭＳ Ｐゴシック" charset="-128"/>
                <a:sym typeface="Wingdings" charset="2"/>
              </a:rPr>
              <a:t>,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both have spin 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½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r>
              <a:rPr lang="en-US" altLang="x-none" dirty="0">
                <a:ea typeface="ＭＳ Ｐゴシック" charset="-128"/>
                <a:sym typeface="Wingdings" charset="2"/>
              </a:rPr>
              <a:t> spin of decay products must be oppositely aligned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r>
              <a:rPr lang="en-US" altLang="x-none" dirty="0">
                <a:ea typeface="ＭＳ Ｐゴシック" charset="-128"/>
                <a:sym typeface="Wingdings" charset="2"/>
              </a:rPr>
              <a:t> Helicity of muon is same as that of neutrino.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br>
              <a:rPr lang="en-US" altLang="x-none" dirty="0">
                <a:ea typeface="ＭＳ Ｐゴシック" charset="-128"/>
                <a:sym typeface="Wingdings" charset="2"/>
              </a:rPr>
            </a:br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eaLnBrk="1" hangingPunct="1"/>
            <a:r>
              <a:rPr lang="en-US" altLang="x-none" dirty="0" err="1">
                <a:ea typeface="ＭＳ Ｐゴシック" charset="-128"/>
                <a:sym typeface="Wingdings" charset="2"/>
              </a:rPr>
              <a:t>Ledermans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result: All </a:t>
            </a:r>
            <a:r>
              <a:rPr lang="en-US" altLang="x-none" dirty="0">
                <a:solidFill>
                  <a:srgbClr val="339933"/>
                </a:solidFill>
                <a:ea typeface="ＭＳ Ｐゴシック" charset="-128"/>
                <a:sym typeface="Wingdings" charset="2"/>
              </a:rPr>
              <a:t>neutrinos are left-handed </a:t>
            </a:r>
            <a:r>
              <a:rPr lang="en-US" altLang="x-none" dirty="0">
                <a:ea typeface="ＭＳ Ｐゴシック" charset="-128"/>
                <a:sym typeface="Wingdings" charset="2"/>
              </a:rPr>
              <a:t>and all 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anti-neutrinos are right-handed</a:t>
            </a:r>
            <a:endParaRPr lang="en-US" altLang="x-none" dirty="0">
              <a:solidFill>
                <a:srgbClr val="C00000"/>
              </a:solidFill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50" name="Rectangle 2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x-none" dirty="0">
                    <a:ea typeface="ＭＳ Ｐゴシック" charset="-128"/>
                  </a:rPr>
                  <a:t>   So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is violated, what</a:t>
                </a:r>
                <a:r>
                  <a:rPr lang="en-US" altLang="en-US" dirty="0">
                    <a:ea typeface="ＭＳ Ｐゴシック" charset="-128"/>
                  </a:rPr>
                  <a:t>’</a:t>
                </a:r>
                <a:r>
                  <a:rPr lang="en-US" altLang="x-none" dirty="0">
                    <a:ea typeface="ＭＳ Ｐゴシック" charset="-128"/>
                  </a:rPr>
                  <a:t>s next?</a:t>
                </a:r>
              </a:p>
            </p:txBody>
          </p:sp>
        </mc:Choice>
        <mc:Fallback xmlns="">
          <p:sp>
            <p:nvSpPr>
              <p:cNvPr id="104450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3127520" y="3291840"/>
            <a:ext cx="5935664" cy="1412875"/>
            <a:chOff x="3581400" y="2895600"/>
            <a:chExt cx="5935664" cy="1412875"/>
          </a:xfrm>
        </p:grpSpPr>
        <p:sp>
          <p:nvSpPr>
            <p:cNvPr id="104452" name="Oval 36"/>
            <p:cNvSpPr>
              <a:spLocks noChangeArrowheads="1"/>
            </p:cNvSpPr>
            <p:nvPr/>
          </p:nvSpPr>
          <p:spPr bwMode="auto">
            <a:xfrm rot="5400000">
              <a:off x="5715000" y="3352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4453" name="Group 37"/>
            <p:cNvGrpSpPr>
              <a:grpSpLocks/>
            </p:cNvGrpSpPr>
            <p:nvPr/>
          </p:nvGrpSpPr>
          <p:grpSpPr bwMode="auto">
            <a:xfrm rot="5400000">
              <a:off x="3733800" y="3276600"/>
              <a:ext cx="152400" cy="457200"/>
              <a:chOff x="1488" y="2256"/>
              <a:chExt cx="96" cy="288"/>
            </a:xfrm>
          </p:grpSpPr>
          <p:sp>
            <p:nvSpPr>
              <p:cNvPr id="104474" name="Line 38"/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5" name="Oval 39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4454" name="Group 40"/>
            <p:cNvGrpSpPr>
              <a:grpSpLocks/>
            </p:cNvGrpSpPr>
            <p:nvPr/>
          </p:nvGrpSpPr>
          <p:grpSpPr bwMode="auto">
            <a:xfrm rot="5400000">
              <a:off x="7924800" y="3276600"/>
              <a:ext cx="152400" cy="457200"/>
              <a:chOff x="4128" y="2256"/>
              <a:chExt cx="96" cy="288"/>
            </a:xfrm>
          </p:grpSpPr>
          <p:sp>
            <p:nvSpPr>
              <p:cNvPr id="104472" name="Line 41"/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3" name="Oval 42"/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4455" name="AutoShape 43"/>
            <p:cNvSpPr>
              <a:spLocks noChangeArrowheads="1"/>
            </p:cNvSpPr>
            <p:nvPr/>
          </p:nvSpPr>
          <p:spPr bwMode="auto">
            <a:xfrm>
              <a:off x="6248400" y="3352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6" name="AutoShape 44"/>
            <p:cNvSpPr>
              <a:spLocks noChangeArrowheads="1"/>
            </p:cNvSpPr>
            <p:nvPr/>
          </p:nvSpPr>
          <p:spPr bwMode="auto">
            <a:xfrm rot="10800000">
              <a:off x="4038600" y="3352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7" name="Oval 46"/>
            <p:cNvSpPr>
              <a:spLocks noChangeArrowheads="1"/>
            </p:cNvSpPr>
            <p:nvPr/>
          </p:nvSpPr>
          <p:spPr bwMode="auto">
            <a:xfrm rot="5400000">
              <a:off x="5715000" y="3962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4458" name="Group 47"/>
            <p:cNvGrpSpPr>
              <a:grpSpLocks/>
            </p:cNvGrpSpPr>
            <p:nvPr/>
          </p:nvGrpSpPr>
          <p:grpSpPr bwMode="auto">
            <a:xfrm rot="5400000">
              <a:off x="3733800" y="3886200"/>
              <a:ext cx="152400" cy="457200"/>
              <a:chOff x="1488" y="2256"/>
              <a:chExt cx="96" cy="288"/>
            </a:xfrm>
          </p:grpSpPr>
          <p:sp>
            <p:nvSpPr>
              <p:cNvPr id="104470" name="Line 48"/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1" name="Oval 49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4459" name="Group 50"/>
            <p:cNvGrpSpPr>
              <a:grpSpLocks/>
            </p:cNvGrpSpPr>
            <p:nvPr/>
          </p:nvGrpSpPr>
          <p:grpSpPr bwMode="auto">
            <a:xfrm rot="5400000">
              <a:off x="7924800" y="3886200"/>
              <a:ext cx="152400" cy="457200"/>
              <a:chOff x="4128" y="2256"/>
              <a:chExt cx="96" cy="288"/>
            </a:xfrm>
          </p:grpSpPr>
          <p:sp>
            <p:nvSpPr>
              <p:cNvPr id="104468" name="Line 51"/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9" name="Oval 52"/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4460" name="AutoShape 53"/>
            <p:cNvSpPr>
              <a:spLocks noChangeArrowheads="1"/>
            </p:cNvSpPr>
            <p:nvPr/>
          </p:nvSpPr>
          <p:spPr bwMode="auto">
            <a:xfrm>
              <a:off x="6248400" y="39624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1" name="AutoShape 54"/>
            <p:cNvSpPr>
              <a:spLocks noChangeArrowheads="1"/>
            </p:cNvSpPr>
            <p:nvPr/>
          </p:nvSpPr>
          <p:spPr bwMode="auto">
            <a:xfrm rot="10800000">
              <a:off x="4038600" y="39624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2" name="Text Box 55"/>
            <p:cNvSpPr txBox="1">
              <a:spLocks noChangeArrowheads="1"/>
            </p:cNvSpPr>
            <p:nvPr/>
          </p:nvSpPr>
          <p:spPr bwMode="auto">
            <a:xfrm>
              <a:off x="5699125" y="2903538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04463" name="Text Box 56"/>
            <p:cNvSpPr txBox="1">
              <a:spLocks noChangeArrowheads="1"/>
            </p:cNvSpPr>
            <p:nvPr/>
          </p:nvSpPr>
          <p:spPr bwMode="auto">
            <a:xfrm>
              <a:off x="3657600" y="28956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4464" name="Text Box 57"/>
            <p:cNvSpPr txBox="1">
              <a:spLocks noChangeArrowheads="1"/>
            </p:cNvSpPr>
            <p:nvPr/>
          </p:nvSpPr>
          <p:spPr bwMode="auto">
            <a:xfrm>
              <a:off x="7762875" y="2895600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  <p:sp>
          <p:nvSpPr>
            <p:cNvPr id="104465" name="Text Box 146"/>
            <p:cNvSpPr txBox="1">
              <a:spLocks noChangeArrowheads="1"/>
            </p:cNvSpPr>
            <p:nvPr/>
          </p:nvSpPr>
          <p:spPr bwMode="auto">
            <a:xfrm>
              <a:off x="8839201" y="3279775"/>
              <a:ext cx="6778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>
                  <a:solidFill>
                    <a:srgbClr val="FF3300"/>
                  </a:solidFill>
                </a:rPr>
                <a:t>OK</a:t>
              </a:r>
            </a:p>
          </p:txBody>
        </p:sp>
        <p:sp>
          <p:nvSpPr>
            <p:cNvPr id="104466" name="Line 147"/>
            <p:cNvSpPr>
              <a:spLocks noChangeShapeType="1"/>
            </p:cNvSpPr>
            <p:nvPr/>
          </p:nvSpPr>
          <p:spPr bwMode="auto">
            <a:xfrm flipV="1">
              <a:off x="8915400" y="3127375"/>
              <a:ext cx="533400" cy="6858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7" name="Text Box 145"/>
            <p:cNvSpPr txBox="1">
              <a:spLocks noChangeArrowheads="1"/>
            </p:cNvSpPr>
            <p:nvPr/>
          </p:nvSpPr>
          <p:spPr bwMode="auto">
            <a:xfrm>
              <a:off x="8839201" y="3851275"/>
              <a:ext cx="6778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339933"/>
                  </a:solidFill>
                </a:rPr>
                <a:t>OK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6294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   Charge conjugation symmetry?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4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37920" y="820271"/>
                <a:ext cx="9215120" cy="5876364"/>
              </a:xfrm>
            </p:spPr>
            <p:txBody>
              <a:bodyPr>
                <a:normAutofit fontScale="92500" lnSpcReduction="10000"/>
              </a:bodyPr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Introducing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-symmetry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(</a:t>
                </a:r>
                <a:r>
                  <a:rPr lang="en-US" altLang="x-none" dirty="0" err="1">
                    <a:ea typeface="ＭＳ Ｐゴシック" charset="-128"/>
                  </a:rPr>
                  <a:t>harge</a:t>
                </a:r>
                <a:r>
                  <a:rPr lang="en-US" altLang="x-none" dirty="0">
                    <a:ea typeface="ＭＳ Ｐゴシック" charset="-128"/>
                  </a:rPr>
                  <a:t>) conjugation is the operation which exchanges </a:t>
                </a:r>
                <a:r>
                  <a:rPr lang="en-US" altLang="x-none" b="1" dirty="0">
                    <a:solidFill>
                      <a:srgbClr val="C00000"/>
                    </a:solidFill>
                    <a:ea typeface="ＭＳ Ｐゴシック" charset="-128"/>
                  </a:rPr>
                  <a:t>particles and anti-particles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 </a:t>
                </a:r>
                <a:r>
                  <a:rPr lang="en-US" altLang="x-none" dirty="0">
                    <a:ea typeface="ＭＳ Ｐゴシック" charset="-128"/>
                  </a:rPr>
                  <a:t>(not just electric charge)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It is a discrete symmetry, just like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, i.e.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baseline="30000" dirty="0">
                    <a:ea typeface="ＭＳ Ｐゴシック" charset="-128"/>
                  </a:rPr>
                  <a:t>2</a:t>
                </a:r>
                <a:r>
                  <a:rPr lang="en-US" altLang="x-none" dirty="0">
                    <a:ea typeface="ＭＳ Ｐゴシック" charset="-128"/>
                  </a:rPr>
                  <a:t> = 1</a:t>
                </a: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symmetry is broken by the weak interaction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Just like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 </m:t>
                    </m:r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endParaRPr lang="en-US" altLang="x-none" dirty="0"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064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37920" y="820271"/>
                <a:ext cx="9215120" cy="5876364"/>
              </a:xfrm>
              <a:blipFill>
                <a:blip r:embed="rId3"/>
                <a:stretch>
                  <a:fillRect l="-963" t="-194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746250" y="2539253"/>
            <a:ext cx="7669214" cy="2438400"/>
            <a:chOff x="1847850" y="2590800"/>
            <a:chExt cx="7669214" cy="2438400"/>
          </a:xfrm>
        </p:grpSpPr>
        <p:sp>
          <p:nvSpPr>
            <p:cNvPr id="106500" name="Oval 117"/>
            <p:cNvSpPr>
              <a:spLocks noChangeArrowheads="1"/>
            </p:cNvSpPr>
            <p:nvPr/>
          </p:nvSpPr>
          <p:spPr bwMode="auto">
            <a:xfrm rot="5400000">
              <a:off x="5715000" y="3124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6501" name="Group 118"/>
            <p:cNvGrpSpPr>
              <a:grpSpLocks/>
            </p:cNvGrpSpPr>
            <p:nvPr/>
          </p:nvGrpSpPr>
          <p:grpSpPr bwMode="auto">
            <a:xfrm rot="5400000">
              <a:off x="3733800" y="3048000"/>
              <a:ext cx="152400" cy="457200"/>
              <a:chOff x="1488" y="2256"/>
              <a:chExt cx="96" cy="288"/>
            </a:xfrm>
          </p:grpSpPr>
          <p:sp>
            <p:nvSpPr>
              <p:cNvPr id="106528" name="Line 119"/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29" name="Oval 120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6502" name="Group 121"/>
            <p:cNvGrpSpPr>
              <a:grpSpLocks/>
            </p:cNvGrpSpPr>
            <p:nvPr/>
          </p:nvGrpSpPr>
          <p:grpSpPr bwMode="auto">
            <a:xfrm rot="5400000">
              <a:off x="7924800" y="3048000"/>
              <a:ext cx="152400" cy="457200"/>
              <a:chOff x="4128" y="2256"/>
              <a:chExt cx="96" cy="288"/>
            </a:xfrm>
          </p:grpSpPr>
          <p:sp>
            <p:nvSpPr>
              <p:cNvPr id="106526" name="Line 122"/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27" name="Oval 123"/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6503" name="AutoShape 124"/>
            <p:cNvSpPr>
              <a:spLocks noChangeArrowheads="1"/>
            </p:cNvSpPr>
            <p:nvPr/>
          </p:nvSpPr>
          <p:spPr bwMode="auto">
            <a:xfrm>
              <a:off x="6248400" y="3124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4" name="AutoShape 125"/>
            <p:cNvSpPr>
              <a:spLocks noChangeArrowheads="1"/>
            </p:cNvSpPr>
            <p:nvPr/>
          </p:nvSpPr>
          <p:spPr bwMode="auto">
            <a:xfrm rot="10800000">
              <a:off x="4038600" y="3124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5" name="Text Box 126"/>
            <p:cNvSpPr txBox="1">
              <a:spLocks noChangeArrowheads="1"/>
            </p:cNvSpPr>
            <p:nvPr/>
          </p:nvSpPr>
          <p:spPr bwMode="auto">
            <a:xfrm>
              <a:off x="5699125" y="2674938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06506" name="Text Box 127"/>
            <p:cNvSpPr txBox="1">
              <a:spLocks noChangeArrowheads="1"/>
            </p:cNvSpPr>
            <p:nvPr/>
          </p:nvSpPr>
          <p:spPr bwMode="auto">
            <a:xfrm>
              <a:off x="3657600" y="26670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6507" name="Text Box 128"/>
            <p:cNvSpPr txBox="1">
              <a:spLocks noChangeArrowheads="1"/>
            </p:cNvSpPr>
            <p:nvPr/>
          </p:nvSpPr>
          <p:spPr bwMode="auto">
            <a:xfrm>
              <a:off x="7762876" y="2667000"/>
              <a:ext cx="11448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n</a:t>
              </a:r>
              <a:r>
                <a:rPr lang="en-US" altLang="x-none" sz="2400" baseline="-250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="0" dirty="0">
                  <a:solidFill>
                    <a:srgbClr val="C00000"/>
                  </a:solidFill>
                </a:rPr>
                <a:t>(LH)</a:t>
              </a:r>
            </a:p>
          </p:txBody>
        </p:sp>
        <p:sp>
          <p:nvSpPr>
            <p:cNvPr id="106508" name="Line 129"/>
            <p:cNvSpPr>
              <a:spLocks noChangeShapeType="1"/>
            </p:cNvSpPr>
            <p:nvPr/>
          </p:nvSpPr>
          <p:spPr bwMode="auto">
            <a:xfrm>
              <a:off x="2438400" y="3886200"/>
              <a:ext cx="678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09" name="Oval 130"/>
            <p:cNvSpPr>
              <a:spLocks noChangeArrowheads="1"/>
            </p:cNvSpPr>
            <p:nvPr/>
          </p:nvSpPr>
          <p:spPr bwMode="auto">
            <a:xfrm rot="5400000">
              <a:off x="5715000" y="4724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6510" name="Group 131"/>
            <p:cNvGrpSpPr>
              <a:grpSpLocks/>
            </p:cNvGrpSpPr>
            <p:nvPr/>
          </p:nvGrpSpPr>
          <p:grpSpPr bwMode="auto">
            <a:xfrm rot="5400000">
              <a:off x="3733800" y="4648200"/>
              <a:ext cx="152400" cy="457200"/>
              <a:chOff x="1488" y="2256"/>
              <a:chExt cx="96" cy="288"/>
            </a:xfrm>
          </p:grpSpPr>
          <p:sp>
            <p:nvSpPr>
              <p:cNvPr id="106524" name="Line 132"/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25" name="Oval 133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6511" name="Group 134"/>
            <p:cNvGrpSpPr>
              <a:grpSpLocks/>
            </p:cNvGrpSpPr>
            <p:nvPr/>
          </p:nvGrpSpPr>
          <p:grpSpPr bwMode="auto">
            <a:xfrm rot="5400000">
              <a:off x="7924800" y="4648200"/>
              <a:ext cx="152400" cy="457200"/>
              <a:chOff x="4128" y="2256"/>
              <a:chExt cx="96" cy="288"/>
            </a:xfrm>
          </p:grpSpPr>
          <p:sp>
            <p:nvSpPr>
              <p:cNvPr id="106522" name="Line 135"/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23" name="Oval 136"/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6512" name="AutoShape 137"/>
            <p:cNvSpPr>
              <a:spLocks noChangeArrowheads="1"/>
            </p:cNvSpPr>
            <p:nvPr/>
          </p:nvSpPr>
          <p:spPr bwMode="auto">
            <a:xfrm>
              <a:off x="6248400" y="47244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3" name="AutoShape 138"/>
            <p:cNvSpPr>
              <a:spLocks noChangeArrowheads="1"/>
            </p:cNvSpPr>
            <p:nvPr/>
          </p:nvSpPr>
          <p:spPr bwMode="auto">
            <a:xfrm rot="10800000">
              <a:off x="4038600" y="47244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4" name="Text Box 139"/>
            <p:cNvSpPr txBox="1">
              <a:spLocks noChangeArrowheads="1"/>
            </p:cNvSpPr>
            <p:nvPr/>
          </p:nvSpPr>
          <p:spPr bwMode="auto">
            <a:xfrm>
              <a:off x="5699125" y="4275138"/>
              <a:ext cx="4507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-</a:t>
              </a:r>
            </a:p>
          </p:txBody>
        </p:sp>
        <p:sp>
          <p:nvSpPr>
            <p:cNvPr id="106515" name="Text Box 140"/>
            <p:cNvSpPr txBox="1">
              <a:spLocks noChangeArrowheads="1"/>
            </p:cNvSpPr>
            <p:nvPr/>
          </p:nvSpPr>
          <p:spPr bwMode="auto">
            <a:xfrm>
              <a:off x="3657600" y="42672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-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6516" name="Text Box 142"/>
            <p:cNvSpPr txBox="1">
              <a:spLocks noChangeArrowheads="1"/>
            </p:cNvSpPr>
            <p:nvPr/>
          </p:nvSpPr>
          <p:spPr bwMode="auto">
            <a:xfrm>
              <a:off x="7772401" y="4251325"/>
              <a:ext cx="11448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n</a:t>
              </a:r>
              <a:r>
                <a:rPr lang="en-US" altLang="x-none" sz="2400" baseline="-250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="0" dirty="0">
                  <a:solidFill>
                    <a:srgbClr val="C00000"/>
                  </a:solidFill>
                </a:rPr>
                <a:t>(LH)</a:t>
              </a:r>
            </a:p>
          </p:txBody>
        </p:sp>
        <p:sp>
          <p:nvSpPr>
            <p:cNvPr id="106517" name="Line 143"/>
            <p:cNvSpPr>
              <a:spLocks noChangeShapeType="1"/>
            </p:cNvSpPr>
            <p:nvPr/>
          </p:nvSpPr>
          <p:spPr bwMode="auto">
            <a:xfrm>
              <a:off x="7848600" y="4343400"/>
              <a:ext cx="3048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8" name="Text Box 144"/>
            <p:cNvSpPr txBox="1">
              <a:spLocks noChangeArrowheads="1"/>
            </p:cNvSpPr>
            <p:nvPr/>
          </p:nvSpPr>
          <p:spPr bwMode="auto">
            <a:xfrm>
              <a:off x="1847850" y="3473450"/>
              <a:ext cx="5143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dirty="0">
                  <a:solidFill>
                    <a:srgbClr val="0432FF"/>
                  </a:solidFill>
                </a:rPr>
                <a:t>C</a:t>
              </a:r>
            </a:p>
          </p:txBody>
        </p:sp>
        <p:sp>
          <p:nvSpPr>
            <p:cNvPr id="106519" name="Text Box 145"/>
            <p:cNvSpPr txBox="1">
              <a:spLocks noChangeArrowheads="1"/>
            </p:cNvSpPr>
            <p:nvPr/>
          </p:nvSpPr>
          <p:spPr bwMode="auto">
            <a:xfrm>
              <a:off x="8839201" y="2590800"/>
              <a:ext cx="6778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339933"/>
                  </a:solidFill>
                </a:rPr>
                <a:t>OK</a:t>
              </a:r>
            </a:p>
          </p:txBody>
        </p:sp>
        <p:sp>
          <p:nvSpPr>
            <p:cNvPr id="106520" name="Text Box 146"/>
            <p:cNvSpPr txBox="1">
              <a:spLocks noChangeArrowheads="1"/>
            </p:cNvSpPr>
            <p:nvPr/>
          </p:nvSpPr>
          <p:spPr bwMode="auto">
            <a:xfrm>
              <a:off x="8839201" y="4267200"/>
              <a:ext cx="6778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>
                  <a:solidFill>
                    <a:srgbClr val="FF3300"/>
                  </a:solidFill>
                </a:rPr>
                <a:t>OK</a:t>
              </a:r>
            </a:p>
          </p:txBody>
        </p:sp>
        <p:sp>
          <p:nvSpPr>
            <p:cNvPr id="106521" name="Line 147"/>
            <p:cNvSpPr>
              <a:spLocks noChangeShapeType="1"/>
            </p:cNvSpPr>
            <p:nvPr/>
          </p:nvSpPr>
          <p:spPr bwMode="auto">
            <a:xfrm flipV="1">
              <a:off x="8915400" y="4114800"/>
              <a:ext cx="533400" cy="6858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67044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Weak Force breaks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is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really OK?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1149" y="1311751"/>
            <a:ext cx="6506809" cy="4427155"/>
          </a:xfrm>
        </p:spPr>
        <p:txBody>
          <a:bodyPr>
            <a:normAutofit/>
          </a:bodyPr>
          <a:lstStyle/>
          <a:p>
            <a:r>
              <a:rPr lang="en-US" dirty="0"/>
              <a:t>Weak interaction breaks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</a:t>
            </a:r>
            <a:r>
              <a:rPr lang="en-US" dirty="0"/>
              <a:t> and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P</a:t>
            </a:r>
            <a:r>
              <a:rPr lang="en-US" dirty="0"/>
              <a:t> symmetry maximally!</a:t>
            </a:r>
          </a:p>
          <a:p>
            <a:pPr lvl="1"/>
            <a:r>
              <a:rPr lang="en-US" dirty="0"/>
              <a:t>Nature is left-handed for matter and right-handed for antimatter.</a:t>
            </a:r>
          </a:p>
          <a:p>
            <a:endParaRPr lang="en-US" dirty="0"/>
          </a:p>
          <a:p>
            <a:r>
              <a:rPr lang="en-US" dirty="0"/>
              <a:t>Despite </a:t>
            </a:r>
            <a:r>
              <a:rPr lang="en-US" i="1" dirty="0"/>
              <a:t>maximal</a:t>
            </a:r>
            <a:r>
              <a:rPr lang="en-US" dirty="0"/>
              <a:t> violation of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</a:t>
            </a:r>
            <a:r>
              <a:rPr lang="en-US" dirty="0"/>
              <a:t> and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P</a:t>
            </a:r>
            <a:r>
              <a:rPr lang="en-US" dirty="0"/>
              <a:t>, combined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dirty="0"/>
              <a:t> seems </a:t>
            </a:r>
            <a:r>
              <a:rPr lang="en-US" i="1" dirty="0"/>
              <a:t>conserved.</a:t>
            </a:r>
            <a:endParaRPr lang="en-US" dirty="0"/>
          </a:p>
          <a:p>
            <a:endParaRPr lang="en-US" dirty="0"/>
          </a:p>
          <a:p>
            <a:r>
              <a:rPr lang="en-US" dirty="0"/>
              <a:t>Is combined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 CP</a:t>
            </a:r>
            <a:r>
              <a:rPr lang="en-US" dirty="0"/>
              <a:t> really exactly conserved?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754063" y="4078288"/>
            <a:ext cx="1270000" cy="12700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536825" y="2500313"/>
            <a:ext cx="1270000" cy="12700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842964" y="2555876"/>
            <a:ext cx="1387475" cy="1222375"/>
            <a:chOff x="1104" y="2880"/>
            <a:chExt cx="874" cy="770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152" y="3264"/>
              <a:ext cx="288" cy="0"/>
            </a:xfrm>
            <a:prstGeom prst="line">
              <a:avLst/>
            </a:prstGeom>
            <a:noFill/>
            <a:ln w="19050">
              <a:solidFill>
                <a:srgbClr val="4F81B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440" y="302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1440" y="326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104" y="3040"/>
              <a:ext cx="308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Times" pitchFamily="18" charset="0"/>
                </a:rPr>
                <a:t>+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680" y="2880"/>
              <a:ext cx="29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Times" pitchFamily="18" charset="0"/>
                </a:rPr>
                <a:t>+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80" y="3417"/>
              <a:ext cx="252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842963" y="4079875"/>
            <a:ext cx="1382712" cy="1219200"/>
            <a:chOff x="219" y="2338"/>
            <a:chExt cx="871" cy="768"/>
          </a:xfrm>
        </p:grpSpPr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67" y="272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555" y="248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 flipV="1">
              <a:off x="555" y="27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9" y="2514"/>
              <a:ext cx="308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Times" pitchFamily="18" charset="0"/>
                </a:rPr>
                <a:t>+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795" y="2338"/>
              <a:ext cx="29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Times" pitchFamily="18" charset="0"/>
                </a:rPr>
                <a:t>+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795" y="2875"/>
              <a:ext cx="255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2671764" y="2555876"/>
            <a:ext cx="1385887" cy="1222375"/>
            <a:chOff x="1371" y="1378"/>
            <a:chExt cx="873" cy="770"/>
          </a:xfrm>
        </p:grpSpPr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419" y="176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1707" y="15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707" y="176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371" y="1554"/>
              <a:ext cx="307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Symbol" pitchFamily="18" charset="2"/>
                </a:rPr>
                <a:t>-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1947" y="1378"/>
              <a:ext cx="29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Symbol" pitchFamily="18" charset="2"/>
                </a:rPr>
                <a:t>-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1947" y="1915"/>
              <a:ext cx="252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1995" y="195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2671764" y="4079875"/>
            <a:ext cx="1381125" cy="1219200"/>
            <a:chOff x="1371" y="2338"/>
            <a:chExt cx="870" cy="768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419" y="2722"/>
              <a:ext cx="288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1707" y="248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H="1" flipV="1">
              <a:off x="1707" y="272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1371" y="2530"/>
              <a:ext cx="307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W</a:t>
              </a:r>
              <a:r>
                <a:rPr lang="en-US" baseline="30000">
                  <a:latin typeface="Symbol" pitchFamily="18" charset="2"/>
                </a:rPr>
                <a:t>-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1947" y="2338"/>
              <a:ext cx="294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Symbol" pitchFamily="18" charset="2"/>
                </a:rPr>
                <a:t>-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1947" y="2875"/>
              <a:ext cx="255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1995" y="291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36" name="AutoShape 36"/>
          <p:cNvSpPr>
            <a:spLocks noChangeArrowheads="1"/>
          </p:cNvSpPr>
          <p:nvPr/>
        </p:nvSpPr>
        <p:spPr bwMode="auto">
          <a:xfrm rot="5400000" flipH="1">
            <a:off x="1593850" y="4597400"/>
            <a:ext cx="1612900" cy="17780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37" name="Group 37"/>
          <p:cNvGrpSpPr>
            <a:grpSpLocks/>
          </p:cNvGrpSpPr>
          <p:nvPr/>
        </p:nvGrpSpPr>
        <p:grpSpPr bwMode="auto">
          <a:xfrm>
            <a:off x="4414838" y="3495675"/>
            <a:ext cx="552450" cy="1466850"/>
            <a:chOff x="2469" y="1970"/>
            <a:chExt cx="348" cy="924"/>
          </a:xfrm>
        </p:grpSpPr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2519" y="2268"/>
              <a:ext cx="205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Times" pitchFamily="18" charset="0"/>
                </a:rPr>
                <a:t>P</a:t>
              </a:r>
            </a:p>
          </p:txBody>
        </p:sp>
        <p:sp>
          <p:nvSpPr>
            <p:cNvPr id="39" name="AutoShape 39"/>
            <p:cNvSpPr>
              <a:spLocks noChangeArrowheads="1"/>
            </p:cNvSpPr>
            <p:nvPr/>
          </p:nvSpPr>
          <p:spPr bwMode="auto">
            <a:xfrm>
              <a:off x="2469" y="1970"/>
              <a:ext cx="348" cy="924"/>
            </a:xfrm>
            <a:prstGeom prst="curvedLeftArrow">
              <a:avLst>
                <a:gd name="adj1" fmla="val 53103"/>
                <a:gd name="adj2" fmla="val 106207"/>
                <a:gd name="adj3" fmla="val 33333"/>
              </a:avLst>
            </a:prstGeom>
            <a:solidFill>
              <a:srgbClr val="FF6600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40" name="Group 40"/>
          <p:cNvGrpSpPr>
            <a:grpSpLocks/>
          </p:cNvGrpSpPr>
          <p:nvPr/>
        </p:nvGrpSpPr>
        <p:grpSpPr bwMode="auto">
          <a:xfrm>
            <a:off x="1757364" y="1839913"/>
            <a:ext cx="1531937" cy="577850"/>
            <a:chOff x="795" y="927"/>
            <a:chExt cx="965" cy="364"/>
          </a:xfrm>
        </p:grpSpPr>
        <p:sp>
          <p:nvSpPr>
            <p:cNvPr id="41" name="AutoShape 41"/>
            <p:cNvSpPr>
              <a:spLocks noChangeArrowheads="1"/>
            </p:cNvSpPr>
            <p:nvPr/>
          </p:nvSpPr>
          <p:spPr bwMode="auto">
            <a:xfrm>
              <a:off x="795" y="927"/>
              <a:ext cx="965" cy="312"/>
            </a:xfrm>
            <a:prstGeom prst="curvedDownArrow">
              <a:avLst>
                <a:gd name="adj1" fmla="val 61859"/>
                <a:gd name="adj2" fmla="val 123718"/>
                <a:gd name="adj3" fmla="val 33333"/>
              </a:avLst>
            </a:prstGeom>
            <a:solidFill>
              <a:schemeClr val="accent1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098" y="1041"/>
              <a:ext cx="22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Times" pitchFamily="18" charset="0"/>
                </a:rPr>
                <a:t>C</a:t>
              </a:r>
            </a:p>
          </p:txBody>
        </p:sp>
      </p:grp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919163" y="3871913"/>
            <a:ext cx="3048000" cy="144462"/>
          </a:xfrm>
          <a:prstGeom prst="parallelogram">
            <a:avLst>
              <a:gd name="adj" fmla="val 126692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44" name="AutoShape 44"/>
          <p:cNvSpPr>
            <a:spLocks noChangeArrowheads="1"/>
          </p:cNvSpPr>
          <p:nvPr/>
        </p:nvSpPr>
        <p:spPr bwMode="auto">
          <a:xfrm rot="5400000" flipH="1">
            <a:off x="1589088" y="3116263"/>
            <a:ext cx="1612900" cy="17780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46" name="TextBox 45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3175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546" name="Rectangle 2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x-none" dirty="0">
                    <a:ea typeface="ＭＳ Ｐゴシック" charset="-128"/>
                  </a:rPr>
                  <a:t>   The Weak force and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violation</a:t>
                </a:r>
              </a:p>
            </p:txBody>
          </p:sp>
        </mc:Choice>
        <mc:Fallback xmlns="">
          <p:sp>
            <p:nvSpPr>
              <p:cNvPr id="108546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547" name="Rectangle 4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820006" y="998289"/>
                <a:ext cx="5413431" cy="1983784"/>
              </a:xfrm>
            </p:spPr>
            <p:txBody>
              <a:bodyPr>
                <a:normAutofit/>
              </a:bodyPr>
              <a:lstStyle/>
              <a:p>
                <a:r>
                  <a:rPr lang="en-US" altLang="x-none" dirty="0">
                    <a:ea typeface="ＭＳ Ｐゴシック" charset="-128"/>
                  </a:rPr>
                  <a:t>Combined </a:t>
                </a:r>
                <a:r>
                  <a:rPr lang="en-US" b="1" i="1" dirty="0">
                    <a:solidFill>
                      <a:srgbClr val="C00000"/>
                    </a:solidFill>
                    <a:latin typeface="times new roman" charset="0"/>
                  </a:rPr>
                  <a:t>C + P  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  <a:sym typeface="Symbol" charset="2"/>
                  </a:rPr>
                  <a:t>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 </a:t>
                </a:r>
                <a:r>
                  <a:rPr lang="en-US" b="1" i="1" dirty="0">
                    <a:solidFill>
                      <a:srgbClr val="C00000"/>
                    </a:solidFill>
                    <a:latin typeface="times new roman" charset="0"/>
                  </a:rPr>
                  <a:t>CP </a:t>
                </a:r>
                <a:r>
                  <a:rPr lang="en-US" altLang="x-none" dirty="0">
                    <a:ea typeface="ＭＳ Ｐゴシック" charset="-128"/>
                  </a:rPr>
                  <a:t>symmetry?</a:t>
                </a:r>
              </a:p>
              <a:p>
                <a:pPr lvl="1"/>
                <a:r>
                  <a:rPr lang="en-US" b="1" i="1" dirty="0">
                    <a:solidFill>
                      <a:srgbClr val="C00000"/>
                    </a:solidFill>
                    <a:latin typeface="times new roman" charset="0"/>
                  </a:rPr>
                  <a:t>CP </a:t>
                </a:r>
                <a:r>
                  <a:rPr lang="en-US" altLang="x-none" dirty="0">
                    <a:ea typeface="ＭＳ Ｐゴシック" charset="-128"/>
                  </a:rPr>
                  <a:t> symmetry is parity conjugation: 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𝑥</m:t>
                    </m:r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,</m:t>
                    </m:r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𝑦</m:t>
                    </m:r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,</m:t>
                    </m:r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𝑧</m:t>
                    </m:r>
                    <m:r>
                      <a:rPr lang="en-US" altLang="x-none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 </m:t>
                    </m:r>
                    <m:r>
                      <a:rPr lang="en-US" altLang="x-none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→</m:t>
                    </m:r>
                    <m:r>
                      <a:rPr lang="en-US" altLang="x-none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−</m:t>
                    </m:r>
                    <m:r>
                      <a:rPr lang="en-US" altLang="x-none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𝑥</m:t>
                    </m:r>
                    <m:r>
                      <a:rPr lang="en-US" altLang="x-none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,−</m:t>
                    </m:r>
                    <m:r>
                      <a:rPr lang="en-US" altLang="x-none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𝑦</m:t>
                    </m:r>
                    <m:r>
                      <a:rPr lang="en-US" altLang="x-none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,−</m:t>
                    </m:r>
                    <m:r>
                      <a:rPr lang="en-US" altLang="x-none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𝑧</m:t>
                    </m:r>
                  </m:oMath>
                </a14:m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  <a:sym typeface="Wingdings" charset="2"/>
                  </a:rPr>
                  <a:t>) </a:t>
                </a:r>
              </a:p>
              <a:p>
                <a:pPr lvl="1" eaLnBrk="1" hangingPunct="1">
                  <a:buFontTx/>
                  <a:buNone/>
                </a:pPr>
                <a:r>
                  <a:rPr lang="en-US" altLang="x-none" dirty="0">
                    <a:ea typeface="ＭＳ Ｐゴシック" charset="-128"/>
                  </a:rPr>
                  <a:t>    followed by charge conjugation:         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x-none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𝜓</m:t>
                    </m:r>
                    <m:r>
                      <a:rPr lang="en-US" altLang="x-none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→</m:t>
                    </m:r>
                    <m:bar>
                      <m:barPr>
                        <m:pos m:val="top"/>
                        <m:ctrlPr>
                          <a:rPr lang="en-US" altLang="x-none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barPr>
                      <m:e>
                        <m:r>
                          <a:rPr lang="en-US" altLang="x-none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ＭＳ Ｐゴシック" charset="-128"/>
                          </a:rPr>
                          <m:t>𝜓</m:t>
                        </m:r>
                      </m:e>
                    </m:bar>
                  </m:oMath>
                </a14:m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  <a:sym typeface="Wingdings" charset="2"/>
                  </a:rPr>
                  <a:t>)</a:t>
                </a:r>
                <a:endParaRPr lang="en-US" altLang="x-none" dirty="0">
                  <a:solidFill>
                    <a:srgbClr val="C00000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08547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820006" y="998289"/>
                <a:ext cx="5413431" cy="1983784"/>
              </a:xfrm>
              <a:blipFill rotWithShape="0">
                <a:blip r:embed="rId4"/>
                <a:stretch>
                  <a:fillRect l="-2027" t="-6154" r="-1464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793377" y="1605943"/>
            <a:ext cx="4562474" cy="4073526"/>
            <a:chOff x="3048001" y="2403475"/>
            <a:chExt cx="4562474" cy="4073526"/>
          </a:xfrm>
        </p:grpSpPr>
        <p:sp>
          <p:nvSpPr>
            <p:cNvPr id="108548" name="Line 47"/>
            <p:cNvSpPr>
              <a:spLocks noChangeShapeType="1"/>
            </p:cNvSpPr>
            <p:nvPr/>
          </p:nvSpPr>
          <p:spPr bwMode="auto">
            <a:xfrm flipV="1">
              <a:off x="5524500" y="290988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49" name="Line 48"/>
            <p:cNvSpPr>
              <a:spLocks noChangeShapeType="1"/>
            </p:cNvSpPr>
            <p:nvPr/>
          </p:nvSpPr>
          <p:spPr bwMode="auto">
            <a:xfrm>
              <a:off x="5524500" y="4557714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0" name="Oval 49"/>
            <p:cNvSpPr>
              <a:spLocks noChangeArrowheads="1"/>
            </p:cNvSpPr>
            <p:nvPr/>
          </p:nvSpPr>
          <p:spPr bwMode="auto">
            <a:xfrm>
              <a:off x="5359400" y="4119067"/>
              <a:ext cx="330200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1" name="AutoShape 50"/>
            <p:cNvSpPr>
              <a:spLocks noChangeArrowheads="1"/>
            </p:cNvSpPr>
            <p:nvPr/>
          </p:nvSpPr>
          <p:spPr bwMode="auto">
            <a:xfrm>
              <a:off x="5392739" y="3317875"/>
              <a:ext cx="263525" cy="376238"/>
            </a:xfrm>
            <a:prstGeom prst="upArrow">
              <a:avLst>
                <a:gd name="adj1" fmla="val 50000"/>
                <a:gd name="adj2" fmla="val 52861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2" name="AutoShape 51"/>
            <p:cNvSpPr>
              <a:spLocks noChangeArrowheads="1"/>
            </p:cNvSpPr>
            <p:nvPr/>
          </p:nvSpPr>
          <p:spPr bwMode="auto">
            <a:xfrm flipV="1">
              <a:off x="5392739" y="4901406"/>
              <a:ext cx="263525" cy="376238"/>
            </a:xfrm>
            <a:prstGeom prst="upArrow">
              <a:avLst>
                <a:gd name="adj1" fmla="val 50000"/>
                <a:gd name="adj2" fmla="val 5301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3" name="Text Box 52"/>
            <p:cNvSpPr txBox="1">
              <a:spLocks noChangeArrowheads="1"/>
            </p:cNvSpPr>
            <p:nvPr/>
          </p:nvSpPr>
          <p:spPr bwMode="auto">
            <a:xfrm>
              <a:off x="4876801" y="3860800"/>
              <a:ext cx="6572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4" name="Text Box 53"/>
            <p:cNvSpPr txBox="1">
              <a:spLocks noChangeArrowheads="1"/>
            </p:cNvSpPr>
            <p:nvPr/>
          </p:nvSpPr>
          <p:spPr bwMode="auto">
            <a:xfrm>
              <a:off x="5346701" y="2403475"/>
              <a:ext cx="6699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5" name="Text Box 54"/>
            <p:cNvSpPr txBox="1">
              <a:spLocks noChangeArrowheads="1"/>
            </p:cNvSpPr>
            <p:nvPr/>
          </p:nvSpPr>
          <p:spPr bwMode="auto">
            <a:xfrm>
              <a:off x="5359400" y="5570538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6" name="Line 57"/>
            <p:cNvSpPr>
              <a:spLocks noChangeShapeType="1"/>
            </p:cNvSpPr>
            <p:nvPr/>
          </p:nvSpPr>
          <p:spPr bwMode="auto">
            <a:xfrm flipV="1">
              <a:off x="3686175" y="290988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7" name="Line 58"/>
            <p:cNvSpPr>
              <a:spLocks noChangeShapeType="1"/>
            </p:cNvSpPr>
            <p:nvPr/>
          </p:nvSpPr>
          <p:spPr bwMode="auto">
            <a:xfrm>
              <a:off x="3686175" y="4557714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8" name="Oval 59"/>
            <p:cNvSpPr>
              <a:spLocks noChangeArrowheads="1"/>
            </p:cNvSpPr>
            <p:nvPr/>
          </p:nvSpPr>
          <p:spPr bwMode="auto">
            <a:xfrm>
              <a:off x="3521075" y="4119067"/>
              <a:ext cx="330200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9" name="AutoShape 60"/>
            <p:cNvSpPr>
              <a:spLocks noChangeArrowheads="1"/>
            </p:cNvSpPr>
            <p:nvPr/>
          </p:nvSpPr>
          <p:spPr bwMode="auto">
            <a:xfrm flipV="1">
              <a:off x="3554414" y="3317875"/>
              <a:ext cx="263525" cy="376238"/>
            </a:xfrm>
            <a:prstGeom prst="upArrow">
              <a:avLst>
                <a:gd name="adj1" fmla="val 50000"/>
                <a:gd name="adj2" fmla="val 52861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60" name="AutoShape 61"/>
            <p:cNvSpPr>
              <a:spLocks noChangeArrowheads="1"/>
            </p:cNvSpPr>
            <p:nvPr/>
          </p:nvSpPr>
          <p:spPr bwMode="auto">
            <a:xfrm>
              <a:off x="3554414" y="4901406"/>
              <a:ext cx="263525" cy="376238"/>
            </a:xfrm>
            <a:prstGeom prst="upArrow">
              <a:avLst>
                <a:gd name="adj1" fmla="val 50000"/>
                <a:gd name="adj2" fmla="val 5301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61" name="Text Box 62"/>
            <p:cNvSpPr txBox="1">
              <a:spLocks noChangeArrowheads="1"/>
            </p:cNvSpPr>
            <p:nvPr/>
          </p:nvSpPr>
          <p:spPr bwMode="auto">
            <a:xfrm>
              <a:off x="3048001" y="3860800"/>
              <a:ext cx="6572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62" name="Text Box 63"/>
            <p:cNvSpPr txBox="1">
              <a:spLocks noChangeArrowheads="1"/>
            </p:cNvSpPr>
            <p:nvPr/>
          </p:nvSpPr>
          <p:spPr bwMode="auto">
            <a:xfrm>
              <a:off x="3530600" y="2466975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63" name="Text Box 64"/>
            <p:cNvSpPr txBox="1">
              <a:spLocks noChangeArrowheads="1"/>
            </p:cNvSpPr>
            <p:nvPr/>
          </p:nvSpPr>
          <p:spPr bwMode="auto">
            <a:xfrm>
              <a:off x="3521076" y="5570538"/>
              <a:ext cx="6699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grpSp>
          <p:nvGrpSpPr>
            <p:cNvPr id="108564" name="Group 65"/>
            <p:cNvGrpSpPr>
              <a:grpSpLocks/>
            </p:cNvGrpSpPr>
            <p:nvPr/>
          </p:nvGrpSpPr>
          <p:grpSpPr bwMode="auto">
            <a:xfrm>
              <a:off x="3827464" y="2973389"/>
              <a:ext cx="1049337" cy="661987"/>
              <a:chOff x="528" y="1200"/>
              <a:chExt cx="765" cy="501"/>
            </a:xfrm>
          </p:grpSpPr>
          <p:sp>
            <p:nvSpPr>
              <p:cNvPr id="108585" name="Text Box 66"/>
              <p:cNvSpPr txBox="1">
                <a:spLocks noChangeArrowheads="1"/>
              </p:cNvSpPr>
              <p:nvPr/>
            </p:nvSpPr>
            <p:spPr bwMode="auto">
              <a:xfrm>
                <a:off x="634" y="1200"/>
                <a:ext cx="659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x-none" sz="1600" b="0" i="0" u="sng">
                    <a:solidFill>
                      <a:schemeClr val="tx1"/>
                    </a:solidFill>
                    <a:latin typeface="Tahoma" charset="0"/>
                  </a:rPr>
                  <a:t>Intrinsic</a:t>
                </a:r>
              </a:p>
              <a:p>
                <a:pPr algn="ctr" eaLnBrk="1" hangingPunct="1"/>
                <a:r>
                  <a:rPr lang="en-US" altLang="x-none" sz="1600" b="0" i="0" u="sng">
                    <a:solidFill>
                      <a:schemeClr val="tx1"/>
                    </a:solidFill>
                    <a:latin typeface="Tahoma" charset="0"/>
                  </a:rPr>
                  <a:t>spin</a:t>
                </a:r>
                <a:endParaRPr lang="en-GB" altLang="x-none" sz="1600" b="0" i="0" u="sng">
                  <a:solidFill>
                    <a:schemeClr val="tx1"/>
                  </a:solidFill>
                  <a:latin typeface="Tahoma" charset="0"/>
                </a:endParaRPr>
              </a:p>
            </p:txBody>
          </p:sp>
          <p:cxnSp>
            <p:nvCxnSpPr>
              <p:cNvPr id="108586" name="AutoShape 67"/>
              <p:cNvCxnSpPr>
                <a:cxnSpLocks noChangeShapeType="1"/>
              </p:cNvCxnSpPr>
              <p:nvPr/>
            </p:nvCxnSpPr>
            <p:spPr bwMode="auto">
              <a:xfrm rot="-5400000" flipH="1" flipV="1">
                <a:off x="527" y="1423"/>
                <a:ext cx="279" cy="277"/>
              </a:xfrm>
              <a:prstGeom prst="bentConnector4">
                <a:avLst>
                  <a:gd name="adj1" fmla="val 41218"/>
                  <a:gd name="adj2" fmla="val -36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8565" name="Line 71"/>
            <p:cNvSpPr>
              <a:spLocks noChangeShapeType="1"/>
            </p:cNvSpPr>
            <p:nvPr/>
          </p:nvSpPr>
          <p:spPr bwMode="auto">
            <a:xfrm>
              <a:off x="4081463" y="4359275"/>
              <a:ext cx="723900" cy="0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08566" name="Text Box 72"/>
            <p:cNvSpPr txBox="1">
              <a:spLocks noChangeArrowheads="1"/>
            </p:cNvSpPr>
            <p:nvPr/>
          </p:nvSpPr>
          <p:spPr bwMode="auto">
            <a:xfrm>
              <a:off x="4267200" y="3733800"/>
              <a:ext cx="407988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>
                  <a:solidFill>
                    <a:srgbClr val="0432FF"/>
                  </a:solidFill>
                  <a:latin typeface="Tahoma" charset="0"/>
                </a:rPr>
                <a:t>P</a:t>
              </a:r>
              <a:endParaRPr lang="en-GB" altLang="x-none" sz="3200" b="0" i="0">
                <a:solidFill>
                  <a:srgbClr val="0432FF"/>
                </a:solidFill>
                <a:latin typeface="Tahoma" charset="0"/>
              </a:endParaRPr>
            </a:p>
          </p:txBody>
        </p:sp>
        <p:grpSp>
          <p:nvGrpSpPr>
            <p:cNvPr id="108567" name="Group 74"/>
            <p:cNvGrpSpPr>
              <a:grpSpLocks/>
            </p:cNvGrpSpPr>
            <p:nvPr/>
          </p:nvGrpSpPr>
          <p:grpSpPr bwMode="auto">
            <a:xfrm>
              <a:off x="5026026" y="4503739"/>
              <a:ext cx="1052513" cy="1247775"/>
              <a:chOff x="4272" y="1440"/>
              <a:chExt cx="624" cy="2016"/>
            </a:xfrm>
          </p:grpSpPr>
          <p:sp>
            <p:nvSpPr>
              <p:cNvPr id="108583" name="Line 75"/>
              <p:cNvSpPr>
                <a:spLocks noChangeShapeType="1"/>
              </p:cNvSpPr>
              <p:nvPr/>
            </p:nvSpPr>
            <p:spPr bwMode="auto">
              <a:xfrm>
                <a:off x="4272" y="1440"/>
                <a:ext cx="624" cy="2016"/>
              </a:xfrm>
              <a:prstGeom prst="line">
                <a:avLst/>
              </a:prstGeom>
              <a:noFill/>
              <a:ln w="7620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84" name="Line 76"/>
              <p:cNvSpPr>
                <a:spLocks noChangeShapeType="1"/>
              </p:cNvSpPr>
              <p:nvPr/>
            </p:nvSpPr>
            <p:spPr bwMode="auto">
              <a:xfrm flipH="1">
                <a:off x="4272" y="1440"/>
                <a:ext cx="624" cy="2016"/>
              </a:xfrm>
              <a:prstGeom prst="line">
                <a:avLst/>
              </a:prstGeom>
              <a:noFill/>
              <a:ln w="7620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8568" name="Line 79"/>
            <p:cNvSpPr>
              <a:spLocks noChangeShapeType="1"/>
            </p:cNvSpPr>
            <p:nvPr/>
          </p:nvSpPr>
          <p:spPr bwMode="auto">
            <a:xfrm>
              <a:off x="5815013" y="4313238"/>
              <a:ext cx="723900" cy="0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08569" name="Text Box 80"/>
            <p:cNvSpPr txBox="1">
              <a:spLocks noChangeArrowheads="1"/>
            </p:cNvSpPr>
            <p:nvPr/>
          </p:nvSpPr>
          <p:spPr bwMode="auto">
            <a:xfrm>
              <a:off x="6000751" y="3733800"/>
              <a:ext cx="4286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>
                  <a:solidFill>
                    <a:srgbClr val="0432FF"/>
                  </a:solidFill>
                  <a:latin typeface="Tahoma" charset="0"/>
                </a:rPr>
                <a:t>C</a:t>
              </a:r>
              <a:endParaRPr lang="en-GB" altLang="x-none" sz="3200" b="0" i="0">
                <a:solidFill>
                  <a:srgbClr val="0432FF"/>
                </a:solidFill>
                <a:latin typeface="Tahoma" charset="0"/>
              </a:endParaRPr>
            </a:p>
          </p:txBody>
        </p:sp>
        <p:sp>
          <p:nvSpPr>
            <p:cNvPr id="108570" name="Line 81"/>
            <p:cNvSpPr>
              <a:spLocks noChangeShapeType="1"/>
            </p:cNvSpPr>
            <p:nvPr/>
          </p:nvSpPr>
          <p:spPr bwMode="auto">
            <a:xfrm flipV="1">
              <a:off x="7173913" y="2921001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1" name="Line 82"/>
            <p:cNvSpPr>
              <a:spLocks noChangeShapeType="1"/>
            </p:cNvSpPr>
            <p:nvPr/>
          </p:nvSpPr>
          <p:spPr bwMode="auto">
            <a:xfrm>
              <a:off x="7173913" y="456723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2" name="Oval 83"/>
            <p:cNvSpPr>
              <a:spLocks noChangeArrowheads="1"/>
            </p:cNvSpPr>
            <p:nvPr/>
          </p:nvSpPr>
          <p:spPr bwMode="auto">
            <a:xfrm>
              <a:off x="7010401" y="4129386"/>
              <a:ext cx="328613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73" name="Text Box 84"/>
            <p:cNvSpPr txBox="1">
              <a:spLocks noChangeArrowheads="1"/>
            </p:cNvSpPr>
            <p:nvPr/>
          </p:nvSpPr>
          <p:spPr bwMode="auto">
            <a:xfrm>
              <a:off x="6637338" y="3870325"/>
              <a:ext cx="6016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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4" name="Text Box 85"/>
            <p:cNvSpPr txBox="1">
              <a:spLocks noChangeArrowheads="1"/>
            </p:cNvSpPr>
            <p:nvPr/>
          </p:nvSpPr>
          <p:spPr bwMode="auto">
            <a:xfrm>
              <a:off x="6996113" y="2414588"/>
              <a:ext cx="6143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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5" name="Text Box 86"/>
            <p:cNvSpPr txBox="1">
              <a:spLocks noChangeArrowheads="1"/>
            </p:cNvSpPr>
            <p:nvPr/>
          </p:nvSpPr>
          <p:spPr bwMode="auto">
            <a:xfrm>
              <a:off x="7010400" y="5643563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6" name="Line 87"/>
            <p:cNvSpPr>
              <a:spLocks noChangeShapeType="1"/>
            </p:cNvSpPr>
            <p:nvPr/>
          </p:nvSpPr>
          <p:spPr bwMode="auto">
            <a:xfrm>
              <a:off x="7127875" y="5834063"/>
              <a:ext cx="1984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7" name="Freeform 88"/>
            <p:cNvSpPr>
              <a:spLocks/>
            </p:cNvSpPr>
            <p:nvPr/>
          </p:nvSpPr>
          <p:spPr bwMode="auto">
            <a:xfrm>
              <a:off x="3735389" y="6086475"/>
              <a:ext cx="3351211" cy="369332"/>
            </a:xfrm>
            <a:custGeom>
              <a:avLst/>
              <a:gdLst>
                <a:gd name="T0" fmla="*/ 0 w 2448"/>
                <a:gd name="T1" fmla="*/ 0 h 296"/>
                <a:gd name="T2" fmla="*/ 2147483647 w 2448"/>
                <a:gd name="T3" fmla="*/ 2147483647 h 296"/>
                <a:gd name="T4" fmla="*/ 2147483647 w 2448"/>
                <a:gd name="T5" fmla="*/ 2147483647 h 296"/>
                <a:gd name="T6" fmla="*/ 2147483647 w 2448"/>
                <a:gd name="T7" fmla="*/ 2147483647 h 296"/>
                <a:gd name="T8" fmla="*/ 2147483647 w 2448"/>
                <a:gd name="T9" fmla="*/ 2147483647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8"/>
                <a:gd name="T16" fmla="*/ 0 h 296"/>
                <a:gd name="T17" fmla="*/ 2448 w 2448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8" h="296">
                  <a:moveTo>
                    <a:pt x="0" y="0"/>
                  </a:moveTo>
                  <a:cubicBezTo>
                    <a:pt x="116" y="72"/>
                    <a:pt x="232" y="144"/>
                    <a:pt x="432" y="192"/>
                  </a:cubicBezTo>
                  <a:cubicBezTo>
                    <a:pt x="632" y="240"/>
                    <a:pt x="920" y="296"/>
                    <a:pt x="1200" y="288"/>
                  </a:cubicBezTo>
                  <a:cubicBezTo>
                    <a:pt x="1480" y="280"/>
                    <a:pt x="1904" y="184"/>
                    <a:pt x="2112" y="144"/>
                  </a:cubicBezTo>
                  <a:cubicBezTo>
                    <a:pt x="2320" y="104"/>
                    <a:pt x="2384" y="76"/>
                    <a:pt x="2448" y="48"/>
                  </a:cubicBezTo>
                </a:path>
              </a:pathLst>
            </a:cu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08578" name="Text Box 89"/>
            <p:cNvSpPr txBox="1">
              <a:spLocks noChangeArrowheads="1"/>
            </p:cNvSpPr>
            <p:nvPr/>
          </p:nvSpPr>
          <p:spPr bwMode="auto">
            <a:xfrm>
              <a:off x="4876801" y="5895976"/>
              <a:ext cx="652463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 dirty="0">
                  <a:solidFill>
                    <a:srgbClr val="0432FF"/>
                  </a:solidFill>
                  <a:latin typeface="Tahoma" charset="0"/>
                </a:rPr>
                <a:t>CP</a:t>
              </a:r>
              <a:endParaRPr lang="en-GB" altLang="x-none" sz="3200" b="0" i="0" dirty="0">
                <a:solidFill>
                  <a:srgbClr val="0432FF"/>
                </a:solidFill>
                <a:latin typeface="Tahoma" charset="0"/>
              </a:endParaRPr>
            </a:p>
          </p:txBody>
        </p:sp>
        <p:sp>
          <p:nvSpPr>
            <p:cNvPr id="108579" name="AutoShape 91"/>
            <p:cNvSpPr>
              <a:spLocks noChangeArrowheads="1"/>
            </p:cNvSpPr>
            <p:nvPr/>
          </p:nvSpPr>
          <p:spPr bwMode="auto">
            <a:xfrm flipV="1">
              <a:off x="7043739" y="4911725"/>
              <a:ext cx="261937" cy="376238"/>
            </a:xfrm>
            <a:prstGeom prst="upArrow">
              <a:avLst>
                <a:gd name="adj1" fmla="val 50000"/>
                <a:gd name="adj2" fmla="val 5318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80" name="AutoShape 92"/>
            <p:cNvSpPr>
              <a:spLocks noChangeArrowheads="1"/>
            </p:cNvSpPr>
            <p:nvPr/>
          </p:nvSpPr>
          <p:spPr bwMode="auto">
            <a:xfrm>
              <a:off x="7043739" y="3170238"/>
              <a:ext cx="261937" cy="376238"/>
            </a:xfrm>
            <a:prstGeom prst="upArrow">
              <a:avLst>
                <a:gd name="adj1" fmla="val 50000"/>
                <a:gd name="adj2" fmla="val 5318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45" name="Rectangle 4"/>
          <p:cNvSpPr txBox="1">
            <a:spLocks noChangeArrowheads="1"/>
          </p:cNvSpPr>
          <p:nvPr/>
        </p:nvSpPr>
        <p:spPr>
          <a:xfrm>
            <a:off x="5865251" y="3460704"/>
            <a:ext cx="6111959" cy="2868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altLang="x-none" dirty="0">
                <a:ea typeface="ＭＳ Ｐゴシック" charset="-128"/>
              </a:rPr>
              <a:t> symmetry </a:t>
            </a:r>
            <a:r>
              <a:rPr lang="en-US" altLang="x-none" i="1" dirty="0">
                <a:ea typeface="ＭＳ Ｐゴシック" charset="-128"/>
              </a:rPr>
              <a:t>appears</a:t>
            </a:r>
            <a:r>
              <a:rPr lang="en-US" altLang="x-none" dirty="0">
                <a:ea typeface="ＭＳ Ｐゴシック" charset="-128"/>
              </a:rPr>
              <a:t> to be preserved in the weak interaction</a:t>
            </a:r>
          </a:p>
          <a:p>
            <a:endParaRPr lang="en-US" altLang="x-none" dirty="0">
              <a:ea typeface="ＭＳ Ｐゴシック" charset="-128"/>
            </a:endParaRPr>
          </a:p>
          <a:p>
            <a:r>
              <a:rPr lang="en-US" dirty="0"/>
              <a:t>But in 1964, Christenson, Cronin, Fitch and </a:t>
            </a:r>
            <a:r>
              <a:rPr lang="en-US" dirty="0" err="1"/>
              <a:t>Turlay</a:t>
            </a:r>
            <a:r>
              <a:rPr lang="en-US" dirty="0"/>
              <a:t> observed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dirty="0"/>
              <a:t> </a:t>
            </a:r>
            <a:r>
              <a:rPr lang="en-US" i="1" dirty="0"/>
              <a:t>violation</a:t>
            </a:r>
            <a:r>
              <a:rPr lang="en-US" dirty="0"/>
              <a:t> in decays of neutral kaons</a:t>
            </a:r>
            <a:r>
              <a:rPr lang="mr-IN" dirty="0"/>
              <a:t>…</a:t>
            </a:r>
            <a:endParaRPr lang="en-US" dirty="0"/>
          </a:p>
          <a:p>
            <a:endParaRPr lang="en-US" altLang="x-none" dirty="0">
              <a:ea typeface="ＭＳ Ｐゴシック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01398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368632" y="1922459"/>
            <a:ext cx="3433762" cy="4772025"/>
            <a:chOff x="5759544" y="2032186"/>
            <a:chExt cx="3433762" cy="4772025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5759544" y="2032186"/>
              <a:ext cx="3433762" cy="4772025"/>
              <a:chOff x="3597" y="1122"/>
              <a:chExt cx="2163" cy="3006"/>
            </a:xfrm>
          </p:grpSpPr>
          <p:grpSp>
            <p:nvGrpSpPr>
              <p:cNvPr id="8" name="Group 25"/>
              <p:cNvGrpSpPr>
                <a:grpSpLocks/>
              </p:cNvGrpSpPr>
              <p:nvPr/>
            </p:nvGrpSpPr>
            <p:grpSpPr bwMode="auto">
              <a:xfrm>
                <a:off x="3597" y="1122"/>
                <a:ext cx="2163" cy="3006"/>
                <a:chOff x="3597" y="1122"/>
                <a:chExt cx="2163" cy="3006"/>
              </a:xfrm>
            </p:grpSpPr>
            <p:pic>
              <p:nvPicPr>
                <p:cNvPr id="11" name="Picture 26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597" y="1122"/>
                  <a:ext cx="2163" cy="3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oup 27"/>
                <p:cNvGrpSpPr>
                  <a:grpSpLocks/>
                </p:cNvGrpSpPr>
                <p:nvPr/>
              </p:nvGrpSpPr>
              <p:grpSpPr bwMode="auto">
                <a:xfrm>
                  <a:off x="3792" y="1632"/>
                  <a:ext cx="1632" cy="2112"/>
                  <a:chOff x="3792" y="1824"/>
                  <a:chExt cx="1632" cy="2112"/>
                </a:xfrm>
              </p:grpSpPr>
              <p:sp>
                <p:nvSpPr>
                  <p:cNvPr id="13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3120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1824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0" y="3888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noFill/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2400" dirty="0">
                      <a:solidFill>
                        <a:srgbClr val="7030A0"/>
                      </a:solidFill>
                      <a:latin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AutoShap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blipFill rotWithShape="0">
                    <a:blip r:embed="rId4"/>
                    <a:stretch>
                      <a:fillRect l="-1374"/>
                    </a:stretch>
                  </a:blipFill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 Box 32"/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7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Tahoma" pitchFamily="34" charset="0"/>
                  </a:rPr>
                  <a:t>Effect is tiny:</a:t>
                </a:r>
              </a:p>
              <a:p>
                <a:r>
                  <a:rPr lang="en-US" sz="1200" dirty="0">
                    <a:latin typeface="Tahoma" pitchFamily="34" charset="0"/>
                  </a:rPr>
                  <a:t>  about 2/1000</a:t>
                </a:r>
                <a:endParaRPr lang="en-GB" sz="1200" dirty="0">
                  <a:latin typeface="Tahoma" pitchFamily="34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019365" y="6642847"/>
              <a:ext cx="369794" cy="134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CP-exp-diagram-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072" y="996544"/>
            <a:ext cx="4381500" cy="32273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Discovery of </a:t>
                </a:r>
                <a:r>
                  <a:rPr lang="en-US" i="1" dirty="0">
                    <a:latin typeface="times new roman" charset="0"/>
                  </a:rPr>
                  <a:t>CP</a:t>
                </a:r>
                <a:r>
                  <a:rPr lang="en-US" dirty="0"/>
                  <a:t>-Violation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18868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</p:spPr>
            <p:txBody>
              <a:bodyPr/>
              <a:lstStyle/>
              <a:p>
                <a:r>
                  <a:rPr lang="en-US" sz="2400" dirty="0"/>
                  <a:t>Create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beam (“wait”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/>
                  <a:t> to decay)</a:t>
                </a:r>
              </a:p>
              <a:p>
                <a:r>
                  <a:rPr lang="en-US" sz="2400" dirty="0"/>
                  <a:t>If 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400" dirty="0"/>
                  <a:t> is conserved, should </a:t>
                </a:r>
                <a:r>
                  <a:rPr lang="en-US" sz="2400" b="1" i="1" dirty="0"/>
                  <a:t>not</a:t>
                </a:r>
                <a:r>
                  <a:rPr lang="en-US" sz="2400" dirty="0"/>
                  <a:t>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baseline="30000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  <a:blipFill rotWithShape="0">
                <a:blip r:embed="rId7"/>
                <a:stretch>
                  <a:fillRect l="-1133" t="-4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3550920" y="5561846"/>
            <a:ext cx="4038600" cy="990600"/>
            <a:chOff x="240" y="1344"/>
            <a:chExt cx="2880" cy="864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240" y="1872"/>
              <a:ext cx="1152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1392" y="1344"/>
              <a:ext cx="864" cy="528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1392" y="1872"/>
              <a:ext cx="672" cy="336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392" y="1680"/>
              <a:ext cx="1488" cy="19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1392" y="18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490" y="1586"/>
              <a:ext cx="245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q</a:t>
              </a:r>
              <a:endParaRPr lang="en-GB" sz="2400" dirty="0">
                <a:latin typeface="Tahoma" pitchFamily="34" charset="0"/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2208" y="1344"/>
              <a:ext cx="672" cy="3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3550920" y="4338168"/>
            <a:ext cx="4343400" cy="1219200"/>
            <a:chOff x="432" y="2256"/>
            <a:chExt cx="3024" cy="1056"/>
          </a:xfrm>
        </p:grpSpPr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432" y="2784"/>
              <a:ext cx="1152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1584" y="2256"/>
              <a:ext cx="864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1584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>
              <a:off x="2448" y="2256"/>
              <a:ext cx="1008" cy="52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>
              <a:off x="1584" y="2784"/>
              <a:ext cx="1008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3"/>
              <p:cNvSpPr txBox="1">
                <a:spLocks noChangeArrowheads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ahoma" pitchFamily="34" charset="0"/>
                  </a:rPr>
                  <a:t>Background: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7030A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075" t="-9231" b="-276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3"/>
              <p:cNvSpPr txBox="1">
                <a:spLocks noChangeArrowheads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ahoma" pitchFamily="34" charset="0"/>
                  </a:rPr>
                  <a:t>CP violating Signal: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C0000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blipFill>
                <a:blip r:embed="rId9"/>
                <a:stretch>
                  <a:fillRect l="-1712" t="-9375" b="-25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3" descr="cronin-fitch-w2"/>
          <p:cNvPicPr>
            <a:picLocks noChangeAspect="1" noChangeArrowheads="1"/>
          </p:cNvPicPr>
          <p:nvPr/>
        </p:nvPicPr>
        <p:blipFill rotWithShape="1">
          <a:blip r:embed="rId10"/>
          <a:srcRect l="6805" r="50087" b="9617"/>
          <a:stretch/>
        </p:blipFill>
        <p:spPr bwMode="auto">
          <a:xfrm>
            <a:off x="404052" y="2035349"/>
            <a:ext cx="1253180" cy="1890475"/>
          </a:xfrm>
          <a:prstGeom prst="rect">
            <a:avLst/>
          </a:prstGeom>
          <a:noFill/>
        </p:spPr>
      </p:pic>
      <p:pic>
        <p:nvPicPr>
          <p:cNvPr id="34" name="Picture 35" descr="cronin-fitch-w2"/>
          <p:cNvPicPr>
            <a:picLocks noChangeAspect="1" noChangeArrowheads="1"/>
          </p:cNvPicPr>
          <p:nvPr/>
        </p:nvPicPr>
        <p:blipFill rotWithShape="1">
          <a:blip r:embed="rId10"/>
          <a:srcRect l="55966" b="12241"/>
          <a:stretch/>
        </p:blipFill>
        <p:spPr bwMode="auto">
          <a:xfrm>
            <a:off x="1794257" y="2040366"/>
            <a:ext cx="1324253" cy="189887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37399" y="3576439"/>
            <a:ext cx="1153201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James Cronin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04055" y="3599364"/>
            <a:ext cx="797782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 Fitch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2879" y="6296581"/>
            <a:ext cx="66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3492995" y="2680734"/>
            <a:ext cx="2255966" cy="3733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748962" y="2055700"/>
            <a:ext cx="1425499" cy="628767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08621" y="2680760"/>
            <a:ext cx="1384605" cy="558509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: Short-lived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</a:rPr>
                  <a:t> even: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latin typeface="Symbol" charset="2"/>
                    <a:cs typeface="Symbol" charset="2"/>
                    <a:sym typeface="Wingdings"/>
                  </a:rPr>
                  <a:t>          </a:t>
                </a:r>
                <a:r>
                  <a:rPr lang="en-US" sz="2200" dirty="0">
                    <a:solidFill>
                      <a:srgbClr val="C00000"/>
                    </a:solidFill>
                    <a:cs typeface="Symbol" charset="2"/>
                    <a:sym typeface="Wingdings"/>
                  </a:rPr>
                  <a:t>(fast)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: Long-lived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 odd: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     </a:t>
                </a:r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(slow)</a:t>
                </a:r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blipFill rotWithShape="0">
                <a:blip r:embed="rId12"/>
                <a:stretch>
                  <a:fillRect t="-2469" b="-6996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9258300" y="2135365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124941" y="4230894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991582" y="5426296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mass,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θ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5521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/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=498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/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7030A0"/>
                    </a:solidFill>
                  </a:rPr>
                  <a:t> r</a:t>
                </a:r>
                <a:r>
                  <a:rPr lang="en-NL" dirty="0">
                    <a:solidFill>
                      <a:srgbClr val="7030A0"/>
                    </a:solidFill>
                  </a:rPr>
                  <a:t>emains undetected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blipFill>
                <a:blip r:embed="rId15"/>
                <a:stretch>
                  <a:fillRect t="-3226" r="-1596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813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53" grpId="0"/>
      <p:bldP spid="4" grpId="0" animBg="1"/>
      <p:bldP spid="44" grpId="0" animBg="1"/>
      <p:bldP spid="45" grpId="0" animBg="1"/>
      <p:bldP spid="28" grpId="0" animBg="1"/>
      <p:bldP spid="40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368632" y="1922459"/>
            <a:ext cx="3433762" cy="4772025"/>
            <a:chOff x="5759544" y="2032186"/>
            <a:chExt cx="3433762" cy="4772025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5759544" y="2032186"/>
              <a:ext cx="3433762" cy="4772025"/>
              <a:chOff x="3597" y="1122"/>
              <a:chExt cx="2163" cy="3006"/>
            </a:xfrm>
          </p:grpSpPr>
          <p:grpSp>
            <p:nvGrpSpPr>
              <p:cNvPr id="8" name="Group 25"/>
              <p:cNvGrpSpPr>
                <a:grpSpLocks/>
              </p:cNvGrpSpPr>
              <p:nvPr/>
            </p:nvGrpSpPr>
            <p:grpSpPr bwMode="auto">
              <a:xfrm>
                <a:off x="3597" y="1122"/>
                <a:ext cx="2163" cy="3006"/>
                <a:chOff x="3597" y="1122"/>
                <a:chExt cx="2163" cy="3006"/>
              </a:xfrm>
            </p:grpSpPr>
            <p:pic>
              <p:nvPicPr>
                <p:cNvPr id="11" name="Picture 26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597" y="1122"/>
                  <a:ext cx="2163" cy="3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oup 27"/>
                <p:cNvGrpSpPr>
                  <a:grpSpLocks/>
                </p:cNvGrpSpPr>
                <p:nvPr/>
              </p:nvGrpSpPr>
              <p:grpSpPr bwMode="auto">
                <a:xfrm>
                  <a:off x="3792" y="1632"/>
                  <a:ext cx="1632" cy="2112"/>
                  <a:chOff x="3792" y="1824"/>
                  <a:chExt cx="1632" cy="2112"/>
                </a:xfrm>
              </p:grpSpPr>
              <p:sp>
                <p:nvSpPr>
                  <p:cNvPr id="13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3120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1824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0" y="3888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noFill/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2400" dirty="0">
                      <a:solidFill>
                        <a:srgbClr val="7030A0"/>
                      </a:solidFill>
                      <a:latin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AutoShap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blipFill rotWithShape="0">
                    <a:blip r:embed="rId4"/>
                    <a:stretch>
                      <a:fillRect l="-1374"/>
                    </a:stretch>
                  </a:blipFill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 Box 32"/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7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Tahoma" pitchFamily="34" charset="0"/>
                  </a:rPr>
                  <a:t>Effect is tiny:</a:t>
                </a:r>
              </a:p>
              <a:p>
                <a:r>
                  <a:rPr lang="en-US" sz="1200" dirty="0">
                    <a:latin typeface="Tahoma" pitchFamily="34" charset="0"/>
                  </a:rPr>
                  <a:t>  about 2/1000</a:t>
                </a:r>
                <a:endParaRPr lang="en-GB" sz="1200" dirty="0">
                  <a:latin typeface="Tahoma" pitchFamily="34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019365" y="6642847"/>
              <a:ext cx="369794" cy="134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CP-exp-diagram-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072" y="996544"/>
            <a:ext cx="4381500" cy="32273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Discovery of </a:t>
                </a:r>
                <a:r>
                  <a:rPr lang="en-US" i="1" dirty="0">
                    <a:latin typeface="times new roman" charset="0"/>
                  </a:rPr>
                  <a:t>CP</a:t>
                </a:r>
                <a:r>
                  <a:rPr lang="en-US" dirty="0"/>
                  <a:t>-Violation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18868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</p:spPr>
            <p:txBody>
              <a:bodyPr/>
              <a:lstStyle/>
              <a:p>
                <a:r>
                  <a:rPr lang="en-US" sz="2400" dirty="0"/>
                  <a:t>Create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beam (“wait”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/>
                  <a:t> to decay)</a:t>
                </a:r>
              </a:p>
              <a:p>
                <a:r>
                  <a:rPr lang="en-US" sz="2400" dirty="0"/>
                  <a:t>If 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400" dirty="0"/>
                  <a:t> is conserved, should </a:t>
                </a:r>
                <a:r>
                  <a:rPr lang="en-US" sz="2400" b="1" i="1" dirty="0"/>
                  <a:t>not</a:t>
                </a:r>
                <a:r>
                  <a:rPr lang="en-US" sz="2400" dirty="0"/>
                  <a:t>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baseline="30000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  <a:blipFill rotWithShape="0">
                <a:blip r:embed="rId7"/>
                <a:stretch>
                  <a:fillRect l="-1133" t="-4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3550920" y="5561846"/>
            <a:ext cx="4038600" cy="990600"/>
            <a:chOff x="240" y="1344"/>
            <a:chExt cx="2880" cy="864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240" y="1872"/>
              <a:ext cx="1152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1392" y="1344"/>
              <a:ext cx="864" cy="528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1392" y="1872"/>
              <a:ext cx="672" cy="336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392" y="1680"/>
              <a:ext cx="1488" cy="19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1392" y="18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490" y="1586"/>
              <a:ext cx="245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q</a:t>
              </a:r>
              <a:endParaRPr lang="en-GB" sz="2400" dirty="0">
                <a:latin typeface="Tahoma" pitchFamily="34" charset="0"/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2208" y="1344"/>
              <a:ext cx="672" cy="3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3550920" y="4338168"/>
            <a:ext cx="4343400" cy="1219200"/>
            <a:chOff x="432" y="2256"/>
            <a:chExt cx="3024" cy="1056"/>
          </a:xfrm>
        </p:grpSpPr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432" y="2784"/>
              <a:ext cx="1152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1584" y="2256"/>
              <a:ext cx="864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1584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>
              <a:off x="2448" y="2256"/>
              <a:ext cx="1008" cy="52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>
              <a:off x="1584" y="2784"/>
              <a:ext cx="1008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3"/>
              <p:cNvSpPr txBox="1">
                <a:spLocks noChangeArrowheads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ahoma" pitchFamily="34" charset="0"/>
                  </a:rPr>
                  <a:t>Background: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7030A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075" t="-9231" b="-276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3"/>
              <p:cNvSpPr txBox="1">
                <a:spLocks noChangeArrowheads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ahoma" pitchFamily="34" charset="0"/>
                  </a:rPr>
                  <a:t>CP violating Signal: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C0000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blipFill>
                <a:blip r:embed="rId9"/>
                <a:stretch>
                  <a:fillRect l="-1712" t="-9375" b="-25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3" descr="cronin-fitch-w2"/>
          <p:cNvPicPr>
            <a:picLocks noChangeAspect="1" noChangeArrowheads="1"/>
          </p:cNvPicPr>
          <p:nvPr/>
        </p:nvPicPr>
        <p:blipFill rotWithShape="1">
          <a:blip r:embed="rId10"/>
          <a:srcRect l="6805" r="50087" b="9617"/>
          <a:stretch/>
        </p:blipFill>
        <p:spPr bwMode="auto">
          <a:xfrm>
            <a:off x="404052" y="2035349"/>
            <a:ext cx="1253180" cy="1890475"/>
          </a:xfrm>
          <a:prstGeom prst="rect">
            <a:avLst/>
          </a:prstGeom>
          <a:noFill/>
        </p:spPr>
      </p:pic>
      <p:pic>
        <p:nvPicPr>
          <p:cNvPr id="34" name="Picture 35" descr="cronin-fitch-w2"/>
          <p:cNvPicPr>
            <a:picLocks noChangeAspect="1" noChangeArrowheads="1"/>
          </p:cNvPicPr>
          <p:nvPr/>
        </p:nvPicPr>
        <p:blipFill rotWithShape="1">
          <a:blip r:embed="rId10"/>
          <a:srcRect l="55966" b="12241"/>
          <a:stretch/>
        </p:blipFill>
        <p:spPr bwMode="auto">
          <a:xfrm>
            <a:off x="1794257" y="2040366"/>
            <a:ext cx="1324253" cy="189887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37399" y="3576439"/>
            <a:ext cx="1153201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James Cronin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04055" y="3599364"/>
            <a:ext cx="797782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 Fitch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2879" y="6296581"/>
            <a:ext cx="66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3492995" y="2680734"/>
            <a:ext cx="2255966" cy="3733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748962" y="2055700"/>
            <a:ext cx="1425499" cy="628767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08621" y="2680760"/>
            <a:ext cx="1384605" cy="558509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: Short-lived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</a:rPr>
                  <a:t> even: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latin typeface="Symbol" charset="2"/>
                    <a:cs typeface="Symbol" charset="2"/>
                    <a:sym typeface="Wingdings"/>
                  </a:rPr>
                  <a:t>          </a:t>
                </a:r>
                <a:r>
                  <a:rPr lang="en-US" sz="2200" dirty="0">
                    <a:solidFill>
                      <a:srgbClr val="C00000"/>
                    </a:solidFill>
                    <a:cs typeface="Symbol" charset="2"/>
                    <a:sym typeface="Wingdings"/>
                  </a:rPr>
                  <a:t>(fast)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: Long-lived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 odd: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     </a:t>
                </a:r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(slow)</a:t>
                </a:r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blipFill rotWithShape="0">
                <a:blip r:embed="rId12"/>
                <a:stretch>
                  <a:fillRect t="-2469" b="-6996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9258300" y="2135365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124941" y="4230894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991582" y="5426296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mass,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θ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5521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/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=498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/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7030A0"/>
                    </a:solidFill>
                  </a:rPr>
                  <a:t> r</a:t>
                </a:r>
                <a:r>
                  <a:rPr lang="en-NL" dirty="0">
                    <a:solidFill>
                      <a:srgbClr val="7030A0"/>
                    </a:solidFill>
                  </a:rPr>
                  <a:t>emains undetected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blipFill>
                <a:blip r:embed="rId15"/>
                <a:stretch>
                  <a:fillRect t="-3226" r="-1596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36" descr="CartoonCP">
            <a:extLst>
              <a:ext uri="{FF2B5EF4-FFF2-40B4-BE49-F238E27FC236}">
                <a16:creationId xmlns:a16="http://schemas.microsoft.com/office/drawing/2014/main" id="{F716A94D-E91B-4745-8EB6-FA6D1B71C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48000" y="933472"/>
            <a:ext cx="5638800" cy="5495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893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Alternative: Charge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4545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2631547" y="1660934"/>
            <a:ext cx="7708575" cy="4672853"/>
            <a:chOff x="1107546" y="1660933"/>
            <a:chExt cx="7708575" cy="46728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0119" y="568360"/>
              <a:ext cx="4672853" cy="6858000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7848482" y="3452243"/>
              <a:ext cx="0" cy="161385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906695" y="1726708"/>
              <a:ext cx="1994649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Thesis Vera </a:t>
              </a:r>
              <a:r>
                <a:rPr lang="en-US" sz="1200" b="1" dirty="0" err="1">
                  <a:solidFill>
                    <a:srgbClr val="000090"/>
                  </a:solidFill>
                </a:rPr>
                <a:t>Luth</a:t>
              </a:r>
              <a:r>
                <a:rPr lang="en-US" sz="1200" b="1" dirty="0">
                  <a:solidFill>
                    <a:srgbClr val="000090"/>
                  </a:solidFill>
                </a:rPr>
                <a:t>, CERN 1974</a:t>
              </a:r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821" y="3401443"/>
              <a:ext cx="622300" cy="2413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7270227" y="3583594"/>
              <a:ext cx="806855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599993" y="3466277"/>
              <a:ext cx="47865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654" y="3590960"/>
            <a:ext cx="14478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Measure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   with   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mr-IN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m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= 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</m:mr>
                    </m:m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vs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decay time  </a:t>
                </a:r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blipFill rotWithShape="0">
                <a:blip r:embed="rId7"/>
                <a:stretch>
                  <a:fillRect l="-1014" r="-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00440" y="4997265"/>
                <a:ext cx="5038495" cy="6367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r-H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mr-I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mr-I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440" y="4997265"/>
                <a:ext cx="5038495" cy="63671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396216" y="5589197"/>
                <a:ext cx="972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6216" y="5589197"/>
                <a:ext cx="972767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847876" y="5777149"/>
                <a:ext cx="97276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bar>
                        <m:barPr>
                          <m:pos m:val="top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876" y="5777149"/>
                <a:ext cx="97276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125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7418504" y="5467277"/>
            <a:ext cx="0" cy="27699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887640" y="5473373"/>
            <a:ext cx="328" cy="4544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18644" r="-508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blipFill rotWithShape="0">
                <a:blip r:embed="rId12"/>
                <a:stretch>
                  <a:fillRect l="-18333" r="-5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/>
          <p:cNvSpPr/>
          <p:nvPr/>
        </p:nvSpPr>
        <p:spPr>
          <a:xfrm rot="5400000">
            <a:off x="4009137" y="2139483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5400000">
            <a:off x="8548157" y="2135898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 =</a:t>
                </a:r>
                <a:r>
                  <a:rPr lang="en-US" sz="2200" i="1" dirty="0"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sz="22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𝐴</m:t>
                    </m:r>
                  </m:oMath>
                </a14:m>
                <a:endParaRPr lang="en-US" sz="22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blipFill>
                <a:blip r:embed="rId1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768028" y="4547050"/>
            <a:ext cx="192737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2200" dirty="0">
                <a:solidFill>
                  <a:srgbClr val="C00000"/>
                </a:solidFill>
              </a:rPr>
              <a:t> violation in </a:t>
            </a:r>
            <a:r>
              <a:rPr lang="en-US" sz="2200">
                <a:solidFill>
                  <a:srgbClr val="C00000"/>
                </a:solidFill>
              </a:rPr>
              <a:t>meson mixing.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9497A-49FB-CF4F-A2EE-F3F6C0206921}"/>
              </a:ext>
            </a:extLst>
          </p:cNvPr>
          <p:cNvSpPr txBox="1"/>
          <p:nvPr/>
        </p:nvSpPr>
        <p:spPr>
          <a:xfrm>
            <a:off x="8273369" y="368299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F7C999-8E6A-5140-B223-7B5DAAEBAD00}"/>
                  </a:ext>
                </a:extLst>
              </p:cNvPr>
              <p:cNvSpPr txBox="1"/>
              <p:nvPr/>
            </p:nvSpPr>
            <p:spPr>
              <a:xfrm>
                <a:off x="149655" y="3426841"/>
                <a:ext cx="2433551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F7C999-8E6A-5140-B223-7B5DAAEBA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55" y="3426841"/>
                <a:ext cx="2433551" cy="572273"/>
              </a:xfrm>
              <a:prstGeom prst="rect">
                <a:avLst/>
              </a:prstGeom>
              <a:blipFill>
                <a:blip r:embed="rId14"/>
                <a:stretch>
                  <a:fillRect l="-3646" t="-178261" r="-28125" b="-2565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030C48-C332-164D-A60D-DA29F055B855}"/>
                  </a:ext>
                </a:extLst>
              </p:cNvPr>
              <p:cNvSpPr txBox="1"/>
              <p:nvPr/>
            </p:nvSpPr>
            <p:spPr>
              <a:xfrm>
                <a:off x="149655" y="4011723"/>
                <a:ext cx="2438873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030C48-C332-164D-A60D-DA29F055B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55" y="4011723"/>
                <a:ext cx="2438873" cy="572273"/>
              </a:xfrm>
              <a:prstGeom prst="rect">
                <a:avLst/>
              </a:prstGeom>
              <a:blipFill>
                <a:blip r:embed="rId15"/>
                <a:stretch>
                  <a:fillRect l="-3109" t="-178261" r="-27979" b="-25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27ECF15-3E85-9748-9DCE-76348A4D31BF}"/>
              </a:ext>
            </a:extLst>
          </p:cNvPr>
          <p:cNvSpPr txBox="1"/>
          <p:nvPr/>
        </p:nvSpPr>
        <p:spPr>
          <a:xfrm>
            <a:off x="122183" y="3059700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Two CP states: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62EF62-E4A4-5F47-941D-77D7EC9D1BFD}"/>
              </a:ext>
            </a:extLst>
          </p:cNvPr>
          <p:cNvSpPr txBox="1"/>
          <p:nvPr/>
        </p:nvSpPr>
        <p:spPr>
          <a:xfrm>
            <a:off x="183199" y="5037627"/>
            <a:ext cx="148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/>
              <a:t>Two particles</a:t>
            </a:r>
            <a:r>
              <a:rPr lang="en-NL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C0A22-03D2-9847-8743-0D27722D09AD}"/>
                  </a:ext>
                </a:extLst>
              </p:cNvPr>
              <p:cNvSpPr txBox="1"/>
              <p:nvPr/>
            </p:nvSpPr>
            <p:spPr>
              <a:xfrm>
                <a:off x="206523" y="5495478"/>
                <a:ext cx="2029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C0A22-03D2-9847-8743-0D27722D0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23" y="5495478"/>
                <a:ext cx="2029337" cy="276999"/>
              </a:xfrm>
              <a:prstGeom prst="rect">
                <a:avLst/>
              </a:prstGeom>
              <a:blipFill>
                <a:blip r:embed="rId16"/>
                <a:stretch>
                  <a:fillRect l="-3727" t="-160870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DA9335-B1EB-2C42-ACFD-2EE5823E137E}"/>
                  </a:ext>
                </a:extLst>
              </p:cNvPr>
              <p:cNvSpPr txBox="1"/>
              <p:nvPr/>
            </p:nvSpPr>
            <p:spPr>
              <a:xfrm>
                <a:off x="206523" y="5915648"/>
                <a:ext cx="20867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DA9335-B1EB-2C42-ACFD-2EE5823E1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23" y="5915648"/>
                <a:ext cx="2086789" cy="276999"/>
              </a:xfrm>
              <a:prstGeom prst="rect">
                <a:avLst/>
              </a:prstGeom>
              <a:blipFill>
                <a:blip r:embed="rId17"/>
                <a:stretch>
                  <a:fillRect l="-2424" t="-160870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3967B-B5C0-6041-894B-B0AC23710236}"/>
                  </a:ext>
                </a:extLst>
              </p:cNvPr>
              <p:cNvSpPr txBox="1"/>
              <p:nvPr/>
            </p:nvSpPr>
            <p:spPr>
              <a:xfrm>
                <a:off x="10050464" y="2029826"/>
                <a:ext cx="1551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3967B-B5C0-6041-894B-B0AC23710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464" y="2029826"/>
                <a:ext cx="1551707" cy="276999"/>
              </a:xfrm>
              <a:prstGeom prst="rect">
                <a:avLst/>
              </a:prstGeom>
              <a:blipFill>
                <a:blip r:embed="rId18"/>
                <a:stretch>
                  <a:fillRect l="-3252" t="-160870" r="-18699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44A2F27F-22E5-F546-AC4E-EF002E9D1A31}"/>
              </a:ext>
            </a:extLst>
          </p:cNvPr>
          <p:cNvGrpSpPr/>
          <p:nvPr/>
        </p:nvGrpSpPr>
        <p:grpSpPr>
          <a:xfrm>
            <a:off x="10038801" y="2397257"/>
            <a:ext cx="1551707" cy="279345"/>
            <a:chOff x="10072254" y="2263445"/>
            <a:chExt cx="1551707" cy="279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0812AF8-2CA4-6C4A-86EC-8280899D7B1E}"/>
                    </a:ext>
                  </a:extLst>
                </p:cNvPr>
                <p:cNvSpPr txBox="1"/>
                <p:nvPr/>
              </p:nvSpPr>
              <p:spPr>
                <a:xfrm>
                  <a:off x="10072254" y="2265791"/>
                  <a:ext cx="15517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0812AF8-2CA4-6C4A-86EC-8280899D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2254" y="2265791"/>
                  <a:ext cx="1551707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252" t="-168182" r="-19512" b="-245455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AA619-32F0-DD41-A8C3-F3C8AD9339C8}"/>
                </a:ext>
              </a:extLst>
            </p:cNvPr>
            <p:cNvCxnSpPr>
              <a:cxnSpLocks/>
            </p:cNvCxnSpPr>
            <p:nvPr/>
          </p:nvCxnSpPr>
          <p:spPr>
            <a:xfrm>
              <a:off x="11193072" y="2265791"/>
              <a:ext cx="2727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F7FE011-C360-D547-844F-D951B5C7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0304465" y="2263445"/>
              <a:ext cx="2727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DC4831-BBDD-A245-9917-814150657949}"/>
                  </a:ext>
                </a:extLst>
              </p:cNvPr>
              <p:cNvSpPr txBox="1"/>
              <p:nvPr/>
            </p:nvSpPr>
            <p:spPr>
              <a:xfrm>
                <a:off x="9916228" y="1613181"/>
                <a:ext cx="1921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Kaon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NL" dirty="0"/>
                  <a:t>: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DC4831-BBDD-A245-9917-814150657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228" y="1613181"/>
                <a:ext cx="1921936" cy="369332"/>
              </a:xfrm>
              <a:prstGeom prst="rect">
                <a:avLst/>
              </a:prstGeom>
              <a:blipFill>
                <a:blip r:embed="rId20"/>
                <a:stretch>
                  <a:fillRect l="-2614" t="-10345" r="-1307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75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6" grpId="0" animBg="1"/>
      <p:bldP spid="28" grpId="0"/>
      <p:bldP spid="29" grpId="0"/>
      <p:bldP spid="8" grpId="0"/>
      <p:bldP spid="30" grpId="0"/>
      <p:bldP spid="31" grpId="0"/>
      <p:bldP spid="32" grpId="0"/>
      <p:bldP spid="33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1585" y="6485142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3015" y="6485142"/>
            <a:ext cx="2057400" cy="365125"/>
          </a:xfrm>
          <a:prstGeom prst="rect">
            <a:avLst/>
          </a:prstGeom>
        </p:spPr>
        <p:txBody>
          <a:bodyPr/>
          <a:lstStyle/>
          <a:p>
            <a:fld id="{10445F82-48E7-4E5D-B3E5-B36E5DC3CEC6}" type="slidenum">
              <a:rPr lang="en-US"/>
              <a:pPr/>
              <a:t>29</a:t>
            </a:fld>
            <a:endParaRPr lang="en-US"/>
          </a:p>
        </p:txBody>
      </p:sp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Contact with Aliens !</a:t>
            </a:r>
          </a:p>
        </p:txBody>
      </p:sp>
      <p:pic>
        <p:nvPicPr>
          <p:cNvPr id="516100" name="Picture 4" descr="Alien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1" y="827851"/>
            <a:ext cx="7681913" cy="57642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516102" name="Text Box 6"/>
          <p:cNvSpPr txBox="1">
            <a:spLocks noChangeArrowheads="1"/>
          </p:cNvSpPr>
          <p:nvPr/>
        </p:nvSpPr>
        <p:spPr bwMode="auto">
          <a:xfrm>
            <a:off x="1748600" y="843913"/>
            <a:ext cx="52389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Are they made of matter or anti-matter?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96556" y="5562600"/>
            <a:ext cx="7391400" cy="1016000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algn="ctr">
            <a:solidFill>
              <a:schemeClr val="tx1">
                <a:alpha val="6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Compare the charge of the most abundantly produced electron with that of the electrons in your body:</a:t>
            </a:r>
          </a:p>
          <a:p>
            <a:r>
              <a:rPr lang="en-US" sz="2000" dirty="0">
                <a:solidFill>
                  <a:schemeClr val="bg1"/>
                </a:solidFill>
              </a:rPr>
              <a:t>If opposite: </a:t>
            </a:r>
            <a:r>
              <a:rPr lang="en-US" sz="2000" dirty="0">
                <a:solidFill>
                  <a:srgbClr val="00B0F0"/>
                </a:solidFill>
              </a:rPr>
              <a:t>matter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			</a:t>
            </a:r>
            <a:r>
              <a:rPr lang="en-US" sz="2000" dirty="0">
                <a:solidFill>
                  <a:schemeClr val="bg1"/>
                </a:solidFill>
              </a:rPr>
              <a:t>If equal: </a:t>
            </a:r>
            <a:r>
              <a:rPr lang="en-US" sz="2000" dirty="0">
                <a:solidFill>
                  <a:srgbClr val="FFC000"/>
                </a:solidFill>
              </a:rPr>
              <a:t>anti-matter</a:t>
            </a:r>
          </a:p>
        </p:txBody>
      </p:sp>
      <p:pic>
        <p:nvPicPr>
          <p:cNvPr id="12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09" y="3783302"/>
            <a:ext cx="3302709" cy="278591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71770" y="5145860"/>
                <a:ext cx="4963538" cy="437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Compare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to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i="1">
                        <a:solidFill>
                          <a:schemeClr val="bg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770" y="5145860"/>
                <a:ext cx="4963538" cy="437812"/>
              </a:xfrm>
              <a:prstGeom prst="rect">
                <a:avLst/>
              </a:prstGeom>
              <a:blipFill rotWithShape="0">
                <a:blip r:embed="rId6"/>
                <a:stretch>
                  <a:fillRect l="-122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154" y="876682"/>
            <a:ext cx="4192800" cy="27901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974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2" grpId="0"/>
      <p:bldP spid="11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Introducing the lecturers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079" y="858632"/>
            <a:ext cx="2922318" cy="1692064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Lecturer:</a:t>
            </a:r>
          </a:p>
          <a:p>
            <a:pPr>
              <a:buFont typeface="Arial" charset="0"/>
              <a:buChar char="•"/>
            </a:pPr>
            <a:r>
              <a:rPr lang="en-US" sz="2600" dirty="0">
                <a:solidFill>
                  <a:srgbClr val="7030A0"/>
                </a:solidFill>
              </a:rPr>
              <a:t>Marcel </a:t>
            </a:r>
            <a:r>
              <a:rPr lang="en-US" sz="2600" dirty="0" err="1">
                <a:solidFill>
                  <a:srgbClr val="7030A0"/>
                </a:solidFill>
              </a:rPr>
              <a:t>Merk</a:t>
            </a:r>
            <a:endParaRPr lang="en-US" sz="2600" dirty="0">
              <a:solidFill>
                <a:srgbClr val="7030A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3692615"/>
            <a:ext cx="5815169" cy="305720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5136" y="2647625"/>
            <a:ext cx="5169972" cy="92333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rgbClr val="C00000"/>
                </a:solidFill>
              </a:rPr>
              <a:t>Research (“theoretical”):</a:t>
            </a:r>
          </a:p>
          <a:p>
            <a:r>
              <a:rPr lang="en-US" dirty="0">
                <a:solidFill>
                  <a:srgbClr val="C00000"/>
                </a:solidFill>
              </a:rPr>
              <a:t>- Why a </a:t>
            </a:r>
            <a:r>
              <a:rPr lang="en-US" i="1" dirty="0">
                <a:solidFill>
                  <a:srgbClr val="C00000"/>
                </a:solidFill>
              </a:rPr>
              <a:t>matter-vs-antimatter asymmetry </a:t>
            </a:r>
            <a:r>
              <a:rPr lang="en-US" dirty="0">
                <a:solidFill>
                  <a:srgbClr val="C00000"/>
                </a:solidFill>
              </a:rPr>
              <a:t>in nature?</a:t>
            </a:r>
          </a:p>
          <a:p>
            <a:r>
              <a:rPr lang="en-US" dirty="0">
                <a:solidFill>
                  <a:srgbClr val="C00000"/>
                </a:solidFill>
              </a:rPr>
              <a:t>- Why do we have </a:t>
            </a:r>
            <a:r>
              <a:rPr lang="en-US" i="1" dirty="0">
                <a:solidFill>
                  <a:srgbClr val="C00000"/>
                </a:solidFill>
              </a:rPr>
              <a:t>three generations </a:t>
            </a:r>
            <a:r>
              <a:rPr lang="en-US" dirty="0">
                <a:solidFill>
                  <a:srgbClr val="C00000"/>
                </a:solidFill>
              </a:rPr>
              <a:t>of particles?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29364" y="3692616"/>
            <a:ext cx="5573318" cy="3035352"/>
            <a:chOff x="7490124" y="2332986"/>
            <a:chExt cx="4466568" cy="2860302"/>
          </a:xfrm>
        </p:grpSpPr>
        <p:pic>
          <p:nvPicPr>
            <p:cNvPr id="8" name="Picture 7" descr="LHCB_Images_imag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0124" y="2332986"/>
              <a:ext cx="4466568" cy="2860302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490124" y="4924773"/>
              <a:ext cx="2136420" cy="2685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0619" r="24874" b="60211"/>
          <a:stretch/>
        </p:blipFill>
        <p:spPr>
          <a:xfrm>
            <a:off x="2514030" y="759298"/>
            <a:ext cx="1500189" cy="164260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826835" y="834930"/>
            <a:ext cx="2826512" cy="1692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u="sng" dirty="0"/>
              <a:t>Tutors: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Jordy Butter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Suzanne </a:t>
            </a:r>
            <a:r>
              <a:rPr lang="en-US" dirty="0" err="1">
                <a:solidFill>
                  <a:srgbClr val="7030A0"/>
                </a:solidFill>
              </a:rPr>
              <a:t>Klaver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71406" y="2658280"/>
            <a:ext cx="5169972" cy="92333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rgbClr val="C00000"/>
                </a:solidFill>
              </a:rPr>
              <a:t>Research (”experimental”):</a:t>
            </a:r>
          </a:p>
          <a:p>
            <a:r>
              <a:rPr lang="en-US" dirty="0">
                <a:solidFill>
                  <a:srgbClr val="C00000"/>
                </a:solidFill>
              </a:rPr>
              <a:t>- Detector technology at the </a:t>
            </a:r>
            <a:r>
              <a:rPr lang="en-US" i="1" dirty="0">
                <a:solidFill>
                  <a:srgbClr val="C00000"/>
                </a:solidFill>
              </a:rPr>
              <a:t>Large Hadron Collider.</a:t>
            </a:r>
          </a:p>
          <a:p>
            <a:r>
              <a:rPr lang="en-US" i="1" dirty="0">
                <a:solidFill>
                  <a:srgbClr val="C00000"/>
                </a:solidFill>
              </a:rPr>
              <a:t>- Measurements of CP violation and rare b-decays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 descr="5 “Suzanne Klaver” profielen | LinkedIn">
            <a:extLst>
              <a:ext uri="{FF2B5EF4-FFF2-40B4-BE49-F238E27FC236}">
                <a16:creationId xmlns:a16="http://schemas.microsoft.com/office/drawing/2014/main" id="{BB92CFFD-96B2-4C47-9AB3-D2943568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479" y="777433"/>
            <a:ext cx="1712332" cy="17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1942E22-2134-1A4B-9AD6-63B1477CC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t="2146" r="18560" b="56919"/>
          <a:stretch/>
        </p:blipFill>
        <p:spPr bwMode="auto">
          <a:xfrm>
            <a:off x="8598701" y="777433"/>
            <a:ext cx="1561665" cy="169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C83659-4E87-C843-A04E-09AB6022E79E}"/>
              </a:ext>
            </a:extLst>
          </p:cNvPr>
          <p:cNvSpPr txBox="1"/>
          <p:nvPr/>
        </p:nvSpPr>
        <p:spPr>
          <a:xfrm>
            <a:off x="6508778" y="167932"/>
            <a:ext cx="54580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Lecture notes: </a:t>
            </a:r>
            <a:r>
              <a:rPr lang="en-GB" dirty="0" err="1"/>
              <a:t>www.nikhef.nl</a:t>
            </a:r>
            <a:r>
              <a:rPr lang="en-GB" dirty="0"/>
              <a:t>/~i93/Teaching#MasterPP2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6192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>
                <a:latin typeface="Times New Roman" charset="0"/>
                <a:ea typeface="Times New Roman" charset="0"/>
                <a:cs typeface="Times New Roman" charset="0"/>
              </a:rPr>
              <a:t>   CPT</a:t>
            </a:r>
            <a:r>
              <a:rPr lang="nl-NL" dirty="0"/>
              <a:t> </a:t>
            </a:r>
            <a:r>
              <a:rPr lang="nl-NL" dirty="0" err="1"/>
              <a:t>Violation</a:t>
            </a:r>
            <a:r>
              <a:rPr lang="nl-NL" dirty="0"/>
              <a:t>…</a:t>
            </a:r>
          </a:p>
        </p:txBody>
      </p:sp>
      <p:pic>
        <p:nvPicPr>
          <p:cNvPr id="6" name="Picture 3" descr="C:\Users\Marcel\Documents\Fun\Pictures\d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65" y="776555"/>
            <a:ext cx="3290897" cy="489581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36022" y="5900126"/>
            <a:ext cx="7267581" cy="7390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CPT</a:t>
            </a:r>
            <a:r>
              <a:rPr lang="en-US" dirty="0"/>
              <a:t> symmetry implies that an antiparticle is </a:t>
            </a:r>
            <a:r>
              <a:rPr lang="en-US" b="1" i="1" dirty="0"/>
              <a:t>identical </a:t>
            </a:r>
            <a:r>
              <a:rPr lang="en-US" dirty="0"/>
              <a:t>to a particle travelling backwards in time.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2970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>
                <a:latin typeface="Times New Roman" charset="0"/>
                <a:ea typeface="Times New Roman" charset="0"/>
                <a:cs typeface="Times New Roman" charset="0"/>
              </a:rPr>
              <a:t>   CPT</a:t>
            </a:r>
            <a:r>
              <a:rPr lang="nl-NL" dirty="0"/>
              <a:t> is </a:t>
            </a:r>
            <a:r>
              <a:rPr lang="nl-NL" dirty="0" err="1"/>
              <a:t>conserved</a:t>
            </a:r>
            <a:r>
              <a:rPr lang="nl-NL" dirty="0"/>
              <a:t>, but does anti-matter </a:t>
            </a:r>
            <a:r>
              <a:rPr lang="nl-NL" dirty="0" err="1"/>
              <a:t>fall</a:t>
            </a:r>
            <a:r>
              <a:rPr lang="nl-NL" dirty="0"/>
              <a:t> down?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9" y="1047751"/>
            <a:ext cx="7767637" cy="51085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14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per Week: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b="1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2012" y="2284989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irdMirr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9124" y="2078425"/>
            <a:ext cx="4740809" cy="302559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065147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per Week: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b="1" dirty="0">
                <a:ea typeface="Times New Roman" charset="0"/>
                <a:cs typeface="Times New Roman" charset="0"/>
              </a:rPr>
              <a:t>CP</a:t>
            </a:r>
            <a:r>
              <a:rPr lang="en-US" b="1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2012" y="2599325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36" y="2006975"/>
            <a:ext cx="5375114" cy="263646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327697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Weak interaction in three </a:t>
            </a:r>
            <a:r>
              <a:rPr lang="en-US" dirty="0" err="1"/>
              <a:t>Flavour</a:t>
            </a:r>
            <a:r>
              <a:rPr lang="en-US" dirty="0"/>
              <a:t> Generations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2153" y="2416283"/>
                <a:ext cx="5172634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        x3 !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53" y="2416283"/>
                <a:ext cx="5172634" cy="735842"/>
              </a:xfrm>
              <a:prstGeom prst="rect">
                <a:avLst/>
              </a:prstGeom>
              <a:blipFill>
                <a:blip r:embed="rId3"/>
                <a:stretch>
                  <a:fillRect l="-980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986181" y="4128043"/>
            <a:ext cx="2899634" cy="1337965"/>
            <a:chOff x="5146819" y="1260767"/>
            <a:chExt cx="2899634" cy="13379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4792231" y="4157667"/>
            <a:ext cx="2899634" cy="1337965"/>
            <a:chOff x="5146819" y="1260767"/>
            <a:chExt cx="2899634" cy="133796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02309" y="807181"/>
            <a:ext cx="8942124" cy="1059234"/>
          </a:xfrm>
        </p:spPr>
        <p:txBody>
          <a:bodyPr/>
          <a:lstStyle/>
          <a:p>
            <a:r>
              <a:rPr lang="en-US" sz="2600" dirty="0"/>
              <a:t>Weak Interaction is 100% parity violating.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Wolfgang Pauli: </a:t>
            </a:r>
            <a:r>
              <a:rPr lang="en-US" i="1" dirty="0">
                <a:solidFill>
                  <a:srgbClr val="7030A0"/>
                </a:solidFill>
              </a:rPr>
              <a:t>“I cannot believe God is a weak left-hander.”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85130" y="2107716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Implement an SU(2)</a:t>
            </a:r>
            <a:r>
              <a:rPr lang="en-US" sz="2600" baseline="-25000" dirty="0">
                <a:solidFill>
                  <a:srgbClr val="0070C0"/>
                </a:solidFill>
              </a:rPr>
              <a:t>L</a:t>
            </a:r>
            <a:r>
              <a:rPr lang="en-US" sz="2600" dirty="0">
                <a:solidFill>
                  <a:srgbClr val="0070C0"/>
                </a:solidFill>
              </a:rPr>
              <a:t> symmetry for </a:t>
            </a:r>
            <a:r>
              <a:rPr lang="en-US" sz="2600" i="1" dirty="0">
                <a:solidFill>
                  <a:srgbClr val="0070C0"/>
                </a:solidFill>
              </a:rPr>
              <a:t>massless</a:t>
            </a:r>
            <a:r>
              <a:rPr lang="en-US" sz="2600" dirty="0">
                <a:solidFill>
                  <a:srgbClr val="0070C0"/>
                </a:solidFill>
              </a:rPr>
              <a:t> particles: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Flavour universality: </a:t>
                </a:r>
                <a:r>
                  <a:rPr lang="en-US" sz="2600" i="1" dirty="0">
                    <a:solidFill>
                      <a:srgbClr val="0070C0"/>
                    </a:solidFill>
                  </a:rPr>
                  <a:t>identical interactions </a:t>
                </a:r>
                <a:r>
                  <a:rPr lang="en-US" sz="2600" dirty="0">
                    <a:solidFill>
                      <a:srgbClr val="0070C0"/>
                    </a:solidFill>
                  </a:rPr>
                  <a:t>in three generations.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In fact: </a:t>
                </a:r>
                <a:r>
                  <a:rPr lang="en-US" i="1" dirty="0">
                    <a:solidFill>
                      <a:srgbClr val="7030A0"/>
                    </a:solidFill>
                  </a:rPr>
                  <a:t>how to distinguish a massless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7030A0"/>
                    </a:solidFill>
                  </a:rPr>
                  <a:t>quark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7030A0"/>
                    </a:solidFill>
                  </a:rPr>
                  <a:t>quark? </a:t>
                </a:r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  <a:blipFill rotWithShape="0">
                <a:blip r:embed="rId11"/>
                <a:stretch>
                  <a:fillRect l="-793" t="-8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2"/>
          <p:cNvSpPr txBox="1">
            <a:spLocks/>
          </p:cNvSpPr>
          <p:nvPr/>
        </p:nvSpPr>
        <p:spPr>
          <a:xfrm>
            <a:off x="533487" y="5681445"/>
            <a:ext cx="8942124" cy="878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There is </a:t>
            </a:r>
            <a:r>
              <a:rPr lang="en-US" sz="2600" i="1" dirty="0">
                <a:solidFill>
                  <a:srgbClr val="0070C0"/>
                </a:solidFill>
              </a:rPr>
              <a:t>no CP violation </a:t>
            </a:r>
            <a:r>
              <a:rPr lang="en-US" sz="2600" dirty="0">
                <a:solidFill>
                  <a:srgbClr val="0070C0"/>
                </a:solidFill>
              </a:rPr>
              <a:t>in these massless interactions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What happens when particles acquire mass?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80" y="209050"/>
            <a:ext cx="2073024" cy="293050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574308" y="2766581"/>
            <a:ext cx="1570110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Wolfgang Pauli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734518" y="4249066"/>
            <a:ext cx="2899634" cy="1337965"/>
            <a:chOff x="5146819" y="1260767"/>
            <a:chExt cx="2899634" cy="13379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FD1B3-CA54-D54C-BD1B-3A53931B6696}"/>
                  </a:ext>
                </a:extLst>
              </p:cNvPr>
              <p:cNvSpPr txBox="1"/>
              <p:nvPr/>
            </p:nvSpPr>
            <p:spPr>
              <a:xfrm>
                <a:off x="7262652" y="2679753"/>
                <a:ext cx="197650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FD1B3-CA54-D54C-BD1B-3A53931B6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652" y="2679753"/>
                <a:ext cx="1976503" cy="610936"/>
              </a:xfrm>
              <a:prstGeom prst="rect">
                <a:avLst/>
              </a:prstGeom>
              <a:blipFill>
                <a:blip r:embed="rId1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CC38D29-8EE8-F84D-ADDC-3E8298666671}"/>
              </a:ext>
            </a:extLst>
          </p:cNvPr>
          <p:cNvSpPr/>
          <p:nvPr/>
        </p:nvSpPr>
        <p:spPr>
          <a:xfrm>
            <a:off x="7265630" y="2469563"/>
            <a:ext cx="1962971" cy="8645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100E1-8DAC-DE4B-8A12-5DC913D2F4DD}"/>
              </a:ext>
            </a:extLst>
          </p:cNvPr>
          <p:cNvSpPr txBox="1"/>
          <p:nvPr/>
        </p:nvSpPr>
        <p:spPr>
          <a:xfrm>
            <a:off x="7260473" y="2495087"/>
            <a:ext cx="70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Note</a:t>
            </a:r>
            <a:r>
              <a:rPr lang="en-N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6164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30" grpId="0"/>
      <p:bldP spid="31" grpId="0"/>
      <p:bldP spid="7" grpId="0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2321" y="798419"/>
            <a:ext cx="7327192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 (Weinberg):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 </m:t>
                        </m:r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/>
          <p:cNvSpPr txBox="1">
            <a:spLocks/>
          </p:cNvSpPr>
          <p:nvPr/>
        </p:nvSpPr>
        <p:spPr>
          <a:xfrm>
            <a:off x="307964" y="2103770"/>
            <a:ext cx="5807079" cy="152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  <a:sym typeface="Wingdings"/>
              </a:rPr>
              <a:t>•  </a:t>
            </a:r>
            <a:r>
              <a:rPr lang="en-US" sz="2400" dirty="0">
                <a:solidFill>
                  <a:srgbClr val="7030A0"/>
                </a:solidFill>
              </a:rPr>
              <a:t>Yukawa interaction is </a:t>
            </a:r>
            <a:r>
              <a:rPr lang="en-US" sz="2400" i="1" dirty="0">
                <a:solidFill>
                  <a:srgbClr val="7030A0"/>
                </a:solidFill>
              </a:rPr>
              <a:t>not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flavour</a:t>
            </a:r>
            <a:r>
              <a:rPr lang="en-US" sz="2400" dirty="0">
                <a:solidFill>
                  <a:srgbClr val="7030A0"/>
                </a:solidFill>
              </a:rPr>
              <a:t> universal!</a:t>
            </a:r>
          </a:p>
          <a:p>
            <a:pPr>
              <a:buFont typeface="Wingdings" charset="2"/>
              <a:buChar char="à"/>
            </a:pPr>
            <a:r>
              <a:rPr lang="en-US" sz="2400" i="1" dirty="0">
                <a:solidFill>
                  <a:srgbClr val="C00000"/>
                </a:solidFill>
              </a:rPr>
              <a:t>Unknown origin of Yukawa matrix  acting on generations “</a:t>
            </a:r>
            <a:r>
              <a:rPr lang="en-US" sz="2400" i="1" dirty="0" err="1">
                <a:solidFill>
                  <a:srgbClr val="C00000"/>
                </a:solidFill>
              </a:rPr>
              <a:t>i</a:t>
            </a:r>
            <a:r>
              <a:rPr lang="en-US" sz="2400" i="1" dirty="0">
                <a:solidFill>
                  <a:srgbClr val="C00000"/>
                </a:solidFill>
              </a:rPr>
              <a:t>” and “j”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A689B8-D19C-7446-B644-55BFDF391CDE}"/>
              </a:ext>
            </a:extLst>
          </p:cNvPr>
          <p:cNvSpPr txBox="1"/>
          <p:nvPr/>
        </p:nvSpPr>
        <p:spPr>
          <a:xfrm>
            <a:off x="9811212" y="165194"/>
            <a:ext cx="1870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Lecture notes: 1.4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FF0000C-B026-FF4F-9D32-4CE9193E39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41" y="3980985"/>
            <a:ext cx="7545009" cy="18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pic>
        <p:nvPicPr>
          <p:cNvPr id="17" name="Picture 16" descr="higgs-potenti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51" y="4272499"/>
            <a:ext cx="1309235" cy="19638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42" y="4283247"/>
            <a:ext cx="1381841" cy="19543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/>
          <a:stretch/>
        </p:blipFill>
        <p:spPr>
          <a:xfrm>
            <a:off x="715331" y="4259082"/>
            <a:ext cx="1269036" cy="195431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3173" y="5873928"/>
            <a:ext cx="1289648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Robert </a:t>
            </a:r>
            <a:r>
              <a:rPr lang="en-US" sz="1600" dirty="0" err="1">
                <a:solidFill>
                  <a:schemeClr val="bg1"/>
                </a:solidFill>
              </a:rPr>
              <a:t>Brout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0993" y="5878741"/>
            <a:ext cx="151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Francois </a:t>
            </a:r>
            <a:r>
              <a:rPr lang="en-US" sz="1600" dirty="0" err="1">
                <a:solidFill>
                  <a:schemeClr val="bg1"/>
                </a:solidFill>
              </a:rPr>
              <a:t>Englert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6434" y="5902048"/>
            <a:ext cx="1125116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Peter Higgs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→ 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𝑣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 txBox="1">
            <a:spLocks/>
          </p:cNvSpPr>
          <p:nvPr/>
        </p:nvSpPr>
        <p:spPr>
          <a:xfrm>
            <a:off x="202321" y="798419"/>
            <a:ext cx="7327192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 (Weinberg):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 </m:t>
                        </m:r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"/>
          <p:cNvSpPr txBox="1">
            <a:spLocks/>
          </p:cNvSpPr>
          <p:nvPr/>
        </p:nvSpPr>
        <p:spPr>
          <a:xfrm>
            <a:off x="319931" y="381613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SSB:   B-E-H Mechanism: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2237" y="5586535"/>
            <a:ext cx="1957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è"/>
            </a:pPr>
            <a:r>
              <a:rPr lang="en-US" dirty="0"/>
              <a:t>Massive W- and</a:t>
            </a:r>
          </a:p>
          <a:p>
            <a:r>
              <a:rPr lang="en-US" dirty="0"/>
              <a:t>      Z- bosons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07964" y="2103770"/>
            <a:ext cx="5807079" cy="152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  <a:sym typeface="Wingdings"/>
              </a:rPr>
              <a:t>•  </a:t>
            </a:r>
            <a:r>
              <a:rPr lang="en-US" sz="2400" dirty="0">
                <a:solidFill>
                  <a:srgbClr val="7030A0"/>
                </a:solidFill>
              </a:rPr>
              <a:t>Yukawa interaction is </a:t>
            </a:r>
            <a:r>
              <a:rPr lang="en-US" sz="2400" i="1" dirty="0">
                <a:solidFill>
                  <a:srgbClr val="7030A0"/>
                </a:solidFill>
              </a:rPr>
              <a:t>not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flavour</a:t>
            </a:r>
            <a:r>
              <a:rPr lang="en-US" sz="2400" dirty="0">
                <a:solidFill>
                  <a:srgbClr val="7030A0"/>
                </a:solidFill>
              </a:rPr>
              <a:t> universal!</a:t>
            </a:r>
          </a:p>
          <a:p>
            <a:pPr>
              <a:buFont typeface="Wingdings" charset="2"/>
              <a:buChar char="à"/>
            </a:pPr>
            <a:r>
              <a:rPr lang="en-US" sz="2400" i="1" dirty="0">
                <a:solidFill>
                  <a:srgbClr val="C00000"/>
                </a:solidFill>
              </a:rPr>
              <a:t>Unknown origin of Yukawa matrix  acting on generations “</a:t>
            </a:r>
            <a:r>
              <a:rPr lang="en-US" sz="2400" i="1" dirty="0" err="1">
                <a:solidFill>
                  <a:srgbClr val="C00000"/>
                </a:solidFill>
              </a:rPr>
              <a:t>i</a:t>
            </a:r>
            <a:r>
              <a:rPr lang="en-US" sz="2400" i="1" dirty="0">
                <a:solidFill>
                  <a:srgbClr val="C00000"/>
                </a:solidFill>
              </a:rPr>
              <a:t>” and “j”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A689B8-D19C-7446-B644-55BFDF391CDE}"/>
              </a:ext>
            </a:extLst>
          </p:cNvPr>
          <p:cNvSpPr txBox="1"/>
          <p:nvPr/>
        </p:nvSpPr>
        <p:spPr>
          <a:xfrm>
            <a:off x="9811212" y="165194"/>
            <a:ext cx="1870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Lecture notes: 1.4</a:t>
            </a:r>
          </a:p>
        </p:txBody>
      </p:sp>
    </p:spTree>
    <p:extLst>
      <p:ext uri="{BB962C8B-B14F-4D97-AF65-F5344CB8AC3E}">
        <p14:creationId xmlns:p14="http://schemas.microsoft.com/office/powerpoint/2010/main" val="1290661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pic>
        <p:nvPicPr>
          <p:cNvPr id="17" name="Picture 16" descr="higgs-potenti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51" y="4272499"/>
            <a:ext cx="1309235" cy="19638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42" y="4283247"/>
            <a:ext cx="1381841" cy="19543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/>
          <a:stretch/>
        </p:blipFill>
        <p:spPr>
          <a:xfrm>
            <a:off x="715331" y="4259082"/>
            <a:ext cx="1269036" cy="195431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120993" y="5878741"/>
            <a:ext cx="151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Francois </a:t>
            </a:r>
            <a:r>
              <a:rPr lang="en-US" sz="1600" dirty="0" err="1">
                <a:solidFill>
                  <a:schemeClr val="bg1"/>
                </a:solidFill>
              </a:rPr>
              <a:t>Englert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2321" y="798419"/>
            <a:ext cx="7327192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 (Weinberg):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19931" y="381613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SSB:   B-E-H Mechanism: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3" b="30888"/>
          <a:stretch/>
        </p:blipFill>
        <p:spPr>
          <a:xfrm>
            <a:off x="6090623" y="2036001"/>
            <a:ext cx="1579632" cy="174105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307964" y="2103770"/>
            <a:ext cx="5807079" cy="152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  <a:sym typeface="Wingdings"/>
              </a:rPr>
              <a:t>•  </a:t>
            </a:r>
            <a:r>
              <a:rPr lang="en-US" sz="2400" dirty="0">
                <a:solidFill>
                  <a:srgbClr val="7030A0"/>
                </a:solidFill>
              </a:rPr>
              <a:t>Yukawa interaction is </a:t>
            </a:r>
            <a:r>
              <a:rPr lang="en-US" sz="2400" i="1" dirty="0">
                <a:solidFill>
                  <a:srgbClr val="7030A0"/>
                </a:solidFill>
              </a:rPr>
              <a:t>not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flavour</a:t>
            </a:r>
            <a:r>
              <a:rPr lang="en-US" sz="2400" dirty="0">
                <a:solidFill>
                  <a:srgbClr val="7030A0"/>
                </a:solidFill>
              </a:rPr>
              <a:t> universal!</a:t>
            </a:r>
          </a:p>
          <a:p>
            <a:pPr>
              <a:buFont typeface="Wingdings" charset="2"/>
              <a:buChar char="à"/>
            </a:pPr>
            <a:r>
              <a:rPr lang="en-US" sz="2400" i="1" dirty="0">
                <a:solidFill>
                  <a:srgbClr val="C00000"/>
                </a:solidFill>
              </a:rPr>
              <a:t>Unknown origin of Yukawa matrix  acting on generations “</a:t>
            </a:r>
            <a:r>
              <a:rPr lang="en-US" sz="2400" i="1" dirty="0" err="1">
                <a:solidFill>
                  <a:srgbClr val="C00000"/>
                </a:solidFill>
              </a:rPr>
              <a:t>i</a:t>
            </a:r>
            <a:r>
              <a:rPr lang="en-US" sz="2400" i="1" dirty="0">
                <a:solidFill>
                  <a:srgbClr val="C00000"/>
                </a:solidFill>
              </a:rPr>
              <a:t>” and “j”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→ 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𝑣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5442237" y="5586535"/>
            <a:ext cx="1957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è"/>
            </a:pPr>
            <a:r>
              <a:rPr lang="en-US" dirty="0"/>
              <a:t>Massive W- and</a:t>
            </a:r>
          </a:p>
          <a:p>
            <a:r>
              <a:rPr lang="en-US" dirty="0"/>
              <a:t>      Z- bosons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4673" y="3248830"/>
            <a:ext cx="1280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</a:t>
            </a:r>
            <a:r>
              <a:rPr lang="en-US" dirty="0"/>
              <a:t>Massive </a:t>
            </a:r>
          </a:p>
          <a:p>
            <a:r>
              <a:rPr lang="en-US" dirty="0"/>
              <a:t>     fermions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3173" y="5873928"/>
            <a:ext cx="1289648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Robert </a:t>
            </a:r>
            <a:r>
              <a:rPr lang="en-US" sz="1600" dirty="0" err="1">
                <a:solidFill>
                  <a:schemeClr val="bg1"/>
                </a:solidFill>
              </a:rPr>
              <a:t>Brout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16434" y="5902048"/>
            <a:ext cx="1125116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Peter Higgs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6190D5-BF4C-1D48-B4B5-2B4CEEE22940}"/>
              </a:ext>
            </a:extLst>
          </p:cNvPr>
          <p:cNvSpPr txBox="1"/>
          <p:nvPr/>
        </p:nvSpPr>
        <p:spPr>
          <a:xfrm>
            <a:off x="9811212" y="165194"/>
            <a:ext cx="1870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Lecture notes: 1.4</a:t>
            </a:r>
          </a:p>
        </p:txBody>
      </p:sp>
    </p:spTree>
    <p:extLst>
      <p:ext uri="{BB962C8B-B14F-4D97-AF65-F5344CB8AC3E}">
        <p14:creationId xmlns:p14="http://schemas.microsoft.com/office/powerpoint/2010/main" val="219521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particles: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7030A0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7030A0"/>
                </a:solidFill>
              </a:rPr>
              <a:t>mass and </a:t>
            </a:r>
            <a:r>
              <a:rPr lang="en-US" dirty="0" err="1">
                <a:solidFill>
                  <a:srgbClr val="7030A0"/>
                </a:solidFill>
              </a:rPr>
              <a:t>flavour</a:t>
            </a:r>
            <a:r>
              <a:rPr lang="en-US" dirty="0">
                <a:solidFill>
                  <a:srgbClr val="7030A0"/>
                </a:solidFill>
              </a:rPr>
              <a:t> eigenstates</a:t>
            </a:r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2238441"/>
            <a:ext cx="2330495" cy="20807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CA03858-229C-574B-A7E6-6D9FFCB885C9}"/>
              </a:ext>
            </a:extLst>
          </p:cNvPr>
          <p:cNvSpPr txBox="1"/>
          <p:nvPr/>
        </p:nvSpPr>
        <p:spPr>
          <a:xfrm>
            <a:off x="9811212" y="165194"/>
            <a:ext cx="1870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Lecture notes: 1.4</a:t>
            </a:r>
          </a:p>
        </p:txBody>
      </p:sp>
    </p:spTree>
    <p:extLst>
      <p:ext uri="{BB962C8B-B14F-4D97-AF65-F5344CB8AC3E}">
        <p14:creationId xmlns:p14="http://schemas.microsoft.com/office/powerpoint/2010/main" val="239374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4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5950" y="5056635"/>
            <a:ext cx="5395835" cy="972531"/>
          </a:xfrm>
        </p:spPr>
        <p:txBody>
          <a:bodyPr/>
          <a:lstStyle/>
          <a:p>
            <a:r>
              <a:rPr lang="en-US" sz="2600" dirty="0"/>
              <a:t>Top quark mass:</a:t>
            </a:r>
          </a:p>
          <a:p>
            <a:endParaRPr lang="en-US" dirty="0"/>
          </a:p>
        </p:txBody>
      </p:sp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𝑣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1920" y="4318364"/>
                <a:ext cx="48761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𝓛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𝐻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𝑅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+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𝑅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20" y="4318364"/>
                <a:ext cx="4876143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250" t="-102632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40803" y="3748522"/>
                <a:ext cx="2450607" cy="580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𝑖𝑗</m:t>
                          </m:r>
                        </m:sub>
                      </m:sSub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=</m:t>
                      </m:r>
                      <m:sSub>
                        <m:sSubPr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𝑖𝑗</m:t>
                          </m:r>
                        </m:sub>
                      </m:sSub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en-US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803" y="3748522"/>
                <a:ext cx="2450607" cy="58092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43186" y="4940796"/>
                <a:ext cx="2736134" cy="579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𝑡𝑜𝑝</m:t>
                          </m:r>
                        </m:sub>
                      </m:sSub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=1.0 </m:t>
                      </m:r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86" y="4940796"/>
                <a:ext cx="2736134" cy="5797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ontent Placeholder 2"/>
          <p:cNvSpPr txBox="1">
            <a:spLocks/>
          </p:cNvSpPr>
          <p:nvPr/>
        </p:nvSpPr>
        <p:spPr>
          <a:xfrm>
            <a:off x="338275" y="5490792"/>
            <a:ext cx="7231686" cy="111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first order Higgs couples only to top with coupling strength 1.0 !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flavour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non-universal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</p:txBody>
      </p:sp>
      <p:sp>
        <p:nvSpPr>
          <p:cNvPr id="23" name="Curved Right Arrow 22"/>
          <p:cNvSpPr/>
          <p:nvPr/>
        </p:nvSpPr>
        <p:spPr>
          <a:xfrm>
            <a:off x="160629" y="1750281"/>
            <a:ext cx="282494" cy="2726901"/>
          </a:xfrm>
          <a:prstGeom prst="curvedRightArrow">
            <a:avLst>
              <a:gd name="adj1" fmla="val 25000"/>
              <a:gd name="adj2" fmla="val 464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mr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𝑖𝑅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sup>
                    </m:sSub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mr-I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mr-I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𝑖𝑅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Yukawa couplings to massless particles: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eigenstates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312227" y="387290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terms: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4800" y="4323778"/>
            <a:ext cx="1776384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particles</a:t>
            </a:r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𝒗</m:t>
                      </m:r>
                    </m:oMath>
                  </m:oMathPara>
                </a14:m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2238441"/>
            <a:ext cx="2330495" cy="20807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CA03858-229C-574B-A7E6-6D9FFCB885C9}"/>
              </a:ext>
            </a:extLst>
          </p:cNvPr>
          <p:cNvSpPr txBox="1"/>
          <p:nvPr/>
        </p:nvSpPr>
        <p:spPr>
          <a:xfrm>
            <a:off x="9811212" y="165194"/>
            <a:ext cx="1870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notes: 1.4</a:t>
            </a:r>
          </a:p>
        </p:txBody>
      </p:sp>
    </p:spTree>
    <p:extLst>
      <p:ext uri="{BB962C8B-B14F-4D97-AF65-F5344CB8AC3E}">
        <p14:creationId xmlns:p14="http://schemas.microsoft.com/office/powerpoint/2010/main" val="120032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2" grpId="0"/>
      <p:bldP spid="13" grpId="0"/>
      <p:bldP spid="15" grpId="0"/>
      <p:bldP spid="22" grpId="0"/>
      <p:bldP spid="23" grpId="0" animBg="1"/>
      <p:bldP spid="30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  The Antimatter Mystery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207" y="901700"/>
            <a:ext cx="7473888" cy="57023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28491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Puzzle: particle masses? Origin Yukawa couplings?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3" y="686705"/>
            <a:ext cx="7376697" cy="1983784"/>
          </a:xfrm>
        </p:spPr>
        <p:txBody>
          <a:bodyPr>
            <a:normAutofit/>
          </a:bodyPr>
          <a:lstStyle/>
          <a:p>
            <a:r>
              <a:rPr lang="en-US" sz="2600" dirty="0"/>
              <a:t>Weak interaction </a:t>
            </a:r>
            <a:r>
              <a:rPr lang="en-US" sz="2600" dirty="0" err="1"/>
              <a:t>flavour</a:t>
            </a:r>
            <a:r>
              <a:rPr lang="en-US" sz="2600" dirty="0"/>
              <a:t> universal</a:t>
            </a:r>
          </a:p>
          <a:p>
            <a:r>
              <a:rPr lang="en-US" sz="2600" dirty="0"/>
              <a:t>Higgs interaction almost purely 3</a:t>
            </a:r>
            <a:r>
              <a:rPr lang="en-US" sz="2600" baseline="30000" dirty="0"/>
              <a:t>rd</a:t>
            </a:r>
            <a:r>
              <a:rPr lang="en-US" sz="2600" dirty="0"/>
              <a:t> generation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93691" y="907641"/>
            <a:ext cx="10412605" cy="5628388"/>
            <a:chOff x="1093691" y="907641"/>
            <a:chExt cx="10412605" cy="5628388"/>
          </a:xfrm>
        </p:grpSpPr>
        <p:sp>
          <p:nvSpPr>
            <p:cNvPr id="5" name="Oval 4"/>
            <p:cNvSpPr/>
            <p:nvPr/>
          </p:nvSpPr>
          <p:spPr>
            <a:xfrm>
              <a:off x="5721726" y="907641"/>
              <a:ext cx="5784570" cy="5479713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904565" y="3453652"/>
              <a:ext cx="719897" cy="688038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60927" y="3694898"/>
              <a:ext cx="224118" cy="206662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41609" y="5641471"/>
              <a:ext cx="190636" cy="218483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79368" y="5582764"/>
              <a:ext cx="376519" cy="347382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493119" y="5028750"/>
              <a:ext cx="1566586" cy="1507279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flipV="1">
              <a:off x="1187820" y="1842245"/>
              <a:ext cx="143438" cy="134469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106269" y="1739528"/>
              <a:ext cx="324975" cy="317867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20330" y="1620332"/>
              <a:ext cx="649943" cy="59622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93691" y="191471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2944" y="5943937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19709" y="1935833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ymbol" charset="2"/>
                  <a:ea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94210" y="1926380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ymbol" charset="2"/>
                  <a:ea typeface="Symbol" charset="2"/>
                  <a:cs typeface="Symbol" charset="2"/>
                </a:rPr>
                <a:t>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36391" y="4047560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31732" y="5927189"/>
              <a:ext cx="308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1732" y="4036557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18585" y="5902865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40631" y="3926643"/>
              <a:ext cx="292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t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584915" y="3574200"/>
            <a:ext cx="2420663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top-Yukawa = 1.0 ?!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3892" y="2399018"/>
                <a:ext cx="16573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=0.5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92" y="2399018"/>
                <a:ext cx="165731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35308" y="2387397"/>
                <a:ext cx="1665328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=0.5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308" y="2387397"/>
                <a:ext cx="1665328" cy="391646"/>
              </a:xfrm>
              <a:prstGeom prst="rect">
                <a:avLst/>
              </a:prstGeom>
              <a:blipFill rotWithShape="0">
                <a:blip r:embed="rId5"/>
                <a:stretch>
                  <a:fillRect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417737" y="2402433"/>
                <a:ext cx="15981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=1.8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737" y="2402433"/>
                <a:ext cx="1598130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77803" y="4469556"/>
                <a:ext cx="1672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=2.2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03" y="4469556"/>
                <a:ext cx="1672766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411285" y="4431797"/>
                <a:ext cx="1599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=1.3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285" y="4431797"/>
                <a:ext cx="1599862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2604" y="6268623"/>
                <a:ext cx="1673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=4.7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04" y="6268623"/>
                <a:ext cx="1673600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560023" y="4419277"/>
                <a:ext cx="1667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=173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023" y="4419277"/>
                <a:ext cx="1667957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462233" y="6275594"/>
                <a:ext cx="1598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=96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233" y="6275594"/>
                <a:ext cx="1598002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498279" y="6272236"/>
                <a:ext cx="16150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=4.2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279" y="6272236"/>
                <a:ext cx="1615058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500044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The Weak Interaction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Flavour</a:t>
            </a:r>
            <a:r>
              <a:rPr lang="en-US" dirty="0">
                <a:sym typeface="Wingdings"/>
              </a:rPr>
              <a:t> Mixing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/>
          <p:cNvGrpSpPr/>
          <p:nvPr/>
        </p:nvGrpSpPr>
        <p:grpSpPr>
          <a:xfrm>
            <a:off x="986181" y="2799293"/>
            <a:ext cx="2593761" cy="1296871"/>
            <a:chOff x="5146819" y="1260767"/>
            <a:chExt cx="2899634" cy="13606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146820" y="2137066"/>
                  <a:ext cx="483921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6"/>
                  <a:ext cx="483921" cy="48438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146819" y="1260767"/>
                  <a:ext cx="488438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88438" cy="48438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/>
          <p:cNvGrpSpPr/>
          <p:nvPr/>
        </p:nvGrpSpPr>
        <p:grpSpPr>
          <a:xfrm>
            <a:off x="8922998" y="2967564"/>
            <a:ext cx="2053029" cy="1026818"/>
            <a:chOff x="5544553" y="1507777"/>
            <a:chExt cx="2501900" cy="1008735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4817528" y="2993500"/>
            <a:ext cx="2411943" cy="1036262"/>
            <a:chOff x="5146820" y="1507777"/>
            <a:chExt cx="2899633" cy="108415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146820" y="2108930"/>
                  <a:ext cx="477311" cy="483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477311" cy="48300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4798937" y="2741038"/>
                <a:ext cx="39805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41038"/>
                <a:ext cx="398058" cy="46166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8583890" y="2727669"/>
                <a:ext cx="42094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727669"/>
                <a:ext cx="420949" cy="4616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8549068" y="3503736"/>
                <a:ext cx="37574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3503736"/>
                <a:ext cx="375744" cy="46166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8388065" y="953864"/>
            <a:ext cx="2853675" cy="786228"/>
          </a:xfrm>
        </p:spPr>
        <p:txBody>
          <a:bodyPr/>
          <a:lstStyle/>
          <a:p>
            <a:r>
              <a:rPr lang="en-US" i="1">
                <a:solidFill>
                  <a:srgbClr val="C00000"/>
                </a:solidFill>
              </a:rPr>
              <a:t>No </a:t>
            </a:r>
            <a:r>
              <a:rPr lang="en-US" i="1" dirty="0">
                <a:solidFill>
                  <a:srgbClr val="C00000"/>
                </a:solidFill>
              </a:rPr>
              <a:t>CP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4249" y="5607581"/>
                <a:ext cx="11297067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49" y="5607581"/>
                <a:ext cx="11297067" cy="734047"/>
              </a:xfrm>
              <a:prstGeom prst="rect">
                <a:avLst/>
              </a:prstGeom>
              <a:blipFill rotWithShape="0">
                <a:blip r:embed="rId16"/>
                <a:stretch>
                  <a:fillRect l="-97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39588" y="2595283"/>
            <a:ext cx="10676965" cy="168088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757515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The Weak Interaction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Flavour</a:t>
            </a:r>
            <a:r>
              <a:rPr lang="en-US" dirty="0">
                <a:sym typeface="Wingdings"/>
              </a:rPr>
              <a:t> Mixing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986181" y="2785843"/>
            <a:ext cx="2593761" cy="1275222"/>
            <a:chOff x="5146819" y="1260767"/>
            <a:chExt cx="2899634" cy="13379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46820" y="2137067"/>
                  <a:ext cx="31752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1752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993535" y="4121842"/>
            <a:ext cx="2544981" cy="1123310"/>
            <a:chOff x="5162861" y="1260767"/>
            <a:chExt cx="2883592" cy="125574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62861" y="1260767"/>
                  <a:ext cx="32156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2861" y="1260767"/>
                  <a:ext cx="32156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8922998" y="2873432"/>
            <a:ext cx="2053029" cy="1026818"/>
            <a:chOff x="5544553" y="1507777"/>
            <a:chExt cx="2501900" cy="100873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4817528" y="2953157"/>
            <a:ext cx="2411943" cy="1015867"/>
            <a:chOff x="5146820" y="1507777"/>
            <a:chExt cx="2899633" cy="106281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146820" y="2108930"/>
                  <a:ext cx="317523" cy="461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317523" cy="46166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146262" y="4262155"/>
            <a:ext cx="2119494" cy="976430"/>
            <a:chOff x="5544553" y="1507777"/>
            <a:chExt cx="2501900" cy="10087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986193" y="4255083"/>
            <a:ext cx="2030175" cy="1008694"/>
            <a:chOff x="5544553" y="1507777"/>
            <a:chExt cx="2501900" cy="100873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8989594" y="5468097"/>
            <a:ext cx="2070194" cy="1077377"/>
            <a:chOff x="5544553" y="1507777"/>
            <a:chExt cx="2501900" cy="100873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999628" y="5247613"/>
            <a:ext cx="2580314" cy="1397086"/>
            <a:chOff x="5146819" y="1260767"/>
            <a:chExt cx="2899634" cy="133796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146820" y="2137067"/>
                  <a:ext cx="24820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248209" cy="461665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798937" y="2700694"/>
                <a:ext cx="27238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00694"/>
                <a:ext cx="272382" cy="461665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/>
          <p:cNvGrpSpPr/>
          <p:nvPr/>
        </p:nvGrpSpPr>
        <p:grpSpPr>
          <a:xfrm>
            <a:off x="4875292" y="5259170"/>
            <a:ext cx="2390464" cy="1337743"/>
            <a:chOff x="5146819" y="1260767"/>
            <a:chExt cx="2899634" cy="133796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146820" y="2137067"/>
                  <a:ext cx="24820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248208" cy="461665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5146819" y="1260767"/>
                  <a:ext cx="2723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27238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8583890" y="2633537"/>
                <a:ext cx="30181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633537"/>
                <a:ext cx="301814" cy="4616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86181" y="4783487"/>
                <a:ext cx="27507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81" y="4783487"/>
                <a:ext cx="275075" cy="461665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631974" y="6114725"/>
                <a:ext cx="24820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974" y="6114725"/>
                <a:ext cx="248208" cy="461665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605079" y="5305660"/>
                <a:ext cx="30181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079" y="5305660"/>
                <a:ext cx="301814" cy="461665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8549068" y="3409604"/>
                <a:ext cx="31752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3409604"/>
                <a:ext cx="317523" cy="461665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592973" y="4017937"/>
                <a:ext cx="30181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973" y="4017937"/>
                <a:ext cx="301814" cy="461665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 flipH="1">
                <a:off x="4526925" y="4791905"/>
                <a:ext cx="79984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26925" y="4791905"/>
                <a:ext cx="799840" cy="461665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8584883" y="4798969"/>
                <a:ext cx="27507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883" y="4798969"/>
                <a:ext cx="275075" cy="461665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57276" y="2790755"/>
                <a:ext cx="4614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276" y="2790755"/>
                <a:ext cx="461408" cy="369332"/>
              </a:xfrm>
              <a:prstGeom prst="rect">
                <a:avLst/>
              </a:prstGeom>
              <a:blipFill rotWithShape="0">
                <a:blip r:embed="rId32"/>
                <a:stretch>
                  <a:fillRect l="-14474" r="-131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2158343" y="2888790"/>
                <a:ext cx="530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𝑢𝑑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343" y="2888790"/>
                <a:ext cx="530466" cy="369332"/>
              </a:xfrm>
              <a:prstGeom prst="rect">
                <a:avLst/>
              </a:prstGeom>
              <a:blipFill rotWithShape="0">
                <a:blip r:embed="rId33"/>
                <a:stretch>
                  <a:fillRect l="-12644" r="-5747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187479" y="4154640"/>
                <a:ext cx="4984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479" y="4154640"/>
                <a:ext cx="498406" cy="369332"/>
              </a:xfrm>
              <a:prstGeom prst="rect">
                <a:avLst/>
              </a:prstGeom>
              <a:blipFill rotWithShape="0">
                <a:blip r:embed="rId34"/>
                <a:stretch>
                  <a:fillRect l="-14634" r="-4878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267742" y="5427172"/>
                <a:ext cx="4839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2" y="5427172"/>
                <a:ext cx="483979" cy="369332"/>
              </a:xfrm>
              <a:prstGeom prst="rect">
                <a:avLst/>
              </a:prstGeom>
              <a:blipFill rotWithShape="0">
                <a:blip r:embed="rId35"/>
                <a:stretch>
                  <a:fillRect l="-13924" r="-5063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022135" y="5377892"/>
                <a:ext cx="4462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135" y="5377892"/>
                <a:ext cx="446212" cy="369332"/>
              </a:xfrm>
              <a:prstGeom prst="rect">
                <a:avLst/>
              </a:prstGeom>
              <a:blipFill rotWithShape="0">
                <a:blip r:embed="rId36"/>
                <a:stretch>
                  <a:fillRect l="-16438" r="-4110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055559" y="4099235"/>
                <a:ext cx="39398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559" y="4099235"/>
                <a:ext cx="393986" cy="369332"/>
              </a:xfrm>
              <a:prstGeom prst="rect">
                <a:avLst/>
              </a:prstGeom>
              <a:blipFill rotWithShape="0">
                <a:blip r:embed="rId37"/>
                <a:stretch>
                  <a:fillRect l="-21538" r="-6154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9681068" y="2728695"/>
                <a:ext cx="5197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068" y="2728695"/>
                <a:ext cx="519758" cy="369332"/>
              </a:xfrm>
              <a:prstGeom prst="rect">
                <a:avLst/>
              </a:prstGeom>
              <a:blipFill rotWithShape="0">
                <a:blip r:embed="rId38"/>
                <a:stretch>
                  <a:fillRect l="-12941" r="-5882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9758112" y="4094564"/>
                <a:ext cx="4876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112" y="4094564"/>
                <a:ext cx="487698" cy="369332"/>
              </a:xfrm>
              <a:prstGeom prst="rect">
                <a:avLst/>
              </a:prstGeom>
              <a:blipFill rotWithShape="0">
                <a:blip r:embed="rId39"/>
                <a:stretch>
                  <a:fillRect l="-15000" r="-5000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795327" y="5338218"/>
                <a:ext cx="4732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327" y="5338218"/>
                <a:ext cx="473271" cy="369332"/>
              </a:xfrm>
              <a:prstGeom prst="rect">
                <a:avLst/>
              </a:prstGeom>
              <a:blipFill rotWithShape="0">
                <a:blip r:embed="rId40"/>
                <a:stretch>
                  <a:fillRect l="-15584" r="-519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blipFill rotWithShape="0"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5338483" y="1261089"/>
            <a:ext cx="883418" cy="29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/>
          <p:cNvSpPr>
            <a:spLocks noGrp="1"/>
          </p:cNvSpPr>
          <p:nvPr>
            <p:ph idx="1"/>
          </p:nvPr>
        </p:nvSpPr>
        <p:spPr>
          <a:xfrm>
            <a:off x="578856" y="2114109"/>
            <a:ext cx="10047408" cy="55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Generation structure of weak interaction, </a:t>
            </a:r>
            <a:r>
              <a:rPr lang="en-US" i="1" dirty="0">
                <a:solidFill>
                  <a:srgbClr val="C00000"/>
                </a:solidFill>
              </a:rPr>
              <a:t>now includes CP violation.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4461" y="62321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Interaction basis</a:t>
            </a:r>
            <a:r>
              <a:rPr lang="en-US" dirty="0"/>
              <a:t>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180286" y="59574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Mass basis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blipFill rotWithShape="0">
                <a:blip r:embed="rId42"/>
                <a:stretch>
                  <a:fillRect l="-971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/>
          <p:cNvSpPr/>
          <p:nvPr/>
        </p:nvSpPr>
        <p:spPr>
          <a:xfrm>
            <a:off x="739588" y="2635623"/>
            <a:ext cx="10676965" cy="404941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8242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7" grpId="0"/>
      <p:bldP spid="63" grpId="0"/>
      <p:bldP spid="65" grpId="0"/>
      <p:bldP spid="66" grpId="0"/>
      <p:bldP spid="67" grpId="0"/>
      <p:bldP spid="70" grpId="0"/>
      <p:bldP spid="71" grpId="0"/>
      <p:bldP spid="73" grpId="0"/>
      <p:bldP spid="74" grpId="0"/>
      <p:bldP spid="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69" grpId="0"/>
      <p:bldP spid="85" grpId="0" build="p"/>
      <p:bldP spid="86" grpId="0"/>
      <p:bldP spid="7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The Weak Interaction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Flavour</a:t>
            </a:r>
            <a:r>
              <a:rPr lang="en-US" dirty="0">
                <a:sym typeface="Wingdings"/>
              </a:rPr>
              <a:t> Mixing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84163" y="2665614"/>
                <a:ext cx="8976240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u="sng" dirty="0">
                    <a:solidFill>
                      <a:srgbClr val="0070C0"/>
                    </a:solidFill>
                  </a:rPr>
                  <a:t>Convention</a:t>
                </a:r>
                <a:r>
                  <a:rPr lang="en-US" sz="2600" dirty="0">
                    <a:solidFill>
                      <a:srgbClr val="0070C0"/>
                    </a:solidFill>
                  </a:rPr>
                  <a:t>: instead, we do as if: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𝐶𝐾𝑀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63" y="2665614"/>
                <a:ext cx="8976240" cy="524567"/>
              </a:xfrm>
              <a:prstGeom prst="rect">
                <a:avLst/>
              </a:prstGeom>
              <a:blipFill rotWithShape="0">
                <a:blip r:embed="rId16"/>
                <a:stretch>
                  <a:fillRect l="-1223" t="-9302" b="-24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V="1">
            <a:off x="5338483" y="1261089"/>
            <a:ext cx="883418" cy="29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34461" y="62321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Interaction basis</a:t>
            </a:r>
            <a:r>
              <a:rPr lang="en-US" dirty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80286" y="59574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Mass basis</a:t>
            </a:r>
            <a:r>
              <a:rPr lang="en-US" dirty="0"/>
              <a:t>)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578856" y="2114109"/>
            <a:ext cx="10047408" cy="55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Generation structure of weak interaction, </a:t>
            </a:r>
            <a:r>
              <a:rPr lang="en-US" i="1" dirty="0">
                <a:solidFill>
                  <a:srgbClr val="C00000"/>
                </a:solidFill>
              </a:rPr>
              <a:t>now includes CP violation.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blipFill rotWithShape="0">
                <a:blip r:embed="rId23"/>
                <a:stretch>
                  <a:fillRect l="-971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35830" y="5203634"/>
                <a:ext cx="413645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𝑢𝑑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𝑢𝑠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𝑢𝑏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30" y="5203634"/>
                <a:ext cx="4136453" cy="338554"/>
              </a:xfrm>
              <a:prstGeom prst="rect">
                <a:avLst/>
              </a:prstGeom>
              <a:blipFill rotWithShape="0">
                <a:blip r:embed="rId24"/>
                <a:stretch>
                  <a:fillRect l="-4572" t="-178182" r="-14159" b="-25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197190" y="5696621"/>
                <a:ext cx="40162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𝑐𝑠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𝑐𝑏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90" y="5696621"/>
                <a:ext cx="4016228" cy="338554"/>
              </a:xfrm>
              <a:prstGeom prst="rect">
                <a:avLst/>
              </a:prstGeom>
              <a:blipFill>
                <a:blip r:embed="rId25"/>
                <a:stretch>
                  <a:fillRect l="-5678" t="-160714" r="-7886" b="-242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315259" y="6163503"/>
                <a:ext cx="407053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𝑡𝑑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𝑡𝑠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𝑡𝑏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59" y="6163503"/>
                <a:ext cx="4070538" cy="338554"/>
              </a:xfrm>
              <a:prstGeom prst="rect">
                <a:avLst/>
              </a:prstGeom>
              <a:blipFill rotWithShape="0">
                <a:blip r:embed="rId26"/>
                <a:stretch>
                  <a:fillRect l="-4790" t="-173214" r="-13473" b="-25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926DE62A-41B3-6147-B121-07E43086A6C9}"/>
              </a:ext>
            </a:extLst>
          </p:cNvPr>
          <p:cNvGrpSpPr/>
          <p:nvPr/>
        </p:nvGrpSpPr>
        <p:grpSpPr>
          <a:xfrm>
            <a:off x="739588" y="3408083"/>
            <a:ext cx="10676965" cy="1680882"/>
            <a:chOff x="739588" y="3408083"/>
            <a:chExt cx="10676965" cy="168088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4DED07-CC4E-B345-B96D-8463D2D95914}"/>
                </a:ext>
              </a:extLst>
            </p:cNvPr>
            <p:cNvGrpSpPr/>
            <p:nvPr/>
          </p:nvGrpSpPr>
          <p:grpSpPr>
            <a:xfrm>
              <a:off x="986181" y="3612093"/>
              <a:ext cx="2593761" cy="1296870"/>
              <a:chOff x="5146819" y="1260767"/>
              <a:chExt cx="2899634" cy="1360678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62F20E6-C4A0-0045-A5FE-F74A79E9C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8C1B40B-DDC1-F340-9466-5A4980A42AD1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20" y="2137066"/>
                    <a:ext cx="354967" cy="4843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𝑢</m:t>
                          </m:r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87" name="TextBox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6"/>
                    <a:ext cx="354967" cy="48437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C5033C40-786E-3046-8A88-D567B0CBBB66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19" y="1260767"/>
                    <a:ext cx="488438" cy="48438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488438" cy="48438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57F01A4E-13DF-734C-9D02-5140A3DDBC51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CC8BBFD-AA27-DD40-B589-2D7F10F83AFA}"/>
                </a:ext>
              </a:extLst>
            </p:cNvPr>
            <p:cNvGrpSpPr/>
            <p:nvPr/>
          </p:nvGrpSpPr>
          <p:grpSpPr>
            <a:xfrm>
              <a:off x="8922998" y="3780364"/>
              <a:ext cx="2053029" cy="1026818"/>
              <a:chOff x="5544553" y="1507777"/>
              <a:chExt cx="2501900" cy="100873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40A4A3F-3935-4C4B-9D85-8010E8637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BC5EA6F-DB98-6F49-8D89-DF418EA348B1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9BB5F94-A7A8-FE40-8067-29F3329F52A6}"/>
                </a:ext>
              </a:extLst>
            </p:cNvPr>
            <p:cNvGrpSpPr/>
            <p:nvPr/>
          </p:nvGrpSpPr>
          <p:grpSpPr>
            <a:xfrm>
              <a:off x="4817528" y="3806300"/>
              <a:ext cx="2411943" cy="1036262"/>
              <a:chOff x="5146820" y="1507777"/>
              <a:chExt cx="2899633" cy="108415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5165393-5FFB-8542-8B9C-F64AA50E0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D7834298-8F88-2A45-A4E7-14A8C5852599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20" y="2108930"/>
                    <a:ext cx="330695" cy="4830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𝑐</m:t>
                          </m:r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TextBox 9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08930"/>
                    <a:ext cx="330695" cy="48300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8F178CB5-E484-A145-8917-7EA91AD67BFE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70305BE-8387-054D-998E-B8CB9173FDD7}"/>
                    </a:ext>
                  </a:extLst>
                </p:cNvPr>
                <p:cNvSpPr txBox="1"/>
                <p:nvPr/>
              </p:nvSpPr>
              <p:spPr>
                <a:xfrm>
                  <a:off x="4798937" y="3563998"/>
                  <a:ext cx="39805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8937" y="3563998"/>
                  <a:ext cx="398058" cy="461665"/>
                </a:xfrm>
                <a:prstGeom prst="rect">
                  <a:avLst/>
                </a:prstGeom>
                <a:blipFill>
                  <a:blip r:embed="rId18"/>
                  <a:stretch>
                    <a:fillRect l="-1212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C929788-2D70-884D-883C-9323779A4C9B}"/>
                    </a:ext>
                  </a:extLst>
                </p:cNvPr>
                <p:cNvSpPr txBox="1"/>
                <p:nvPr/>
              </p:nvSpPr>
              <p:spPr>
                <a:xfrm>
                  <a:off x="8583890" y="3550629"/>
                  <a:ext cx="42094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3890" y="3550629"/>
                  <a:ext cx="420949" cy="461665"/>
                </a:xfrm>
                <a:prstGeom prst="rect">
                  <a:avLst/>
                </a:prstGeom>
                <a:blipFill>
                  <a:blip r:embed="rId19"/>
                  <a:stretch>
                    <a:fillRect l="-20588" r="-2941" b="-810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D5D5021-7467-E54B-B296-90C05562F07B}"/>
                    </a:ext>
                  </a:extLst>
                </p:cNvPr>
                <p:cNvSpPr txBox="1"/>
                <p:nvPr/>
              </p:nvSpPr>
              <p:spPr>
                <a:xfrm>
                  <a:off x="8549068" y="4326696"/>
                  <a:ext cx="24820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9068" y="4326696"/>
                  <a:ext cx="248208" cy="461665"/>
                </a:xfrm>
                <a:prstGeom prst="rect">
                  <a:avLst/>
                </a:prstGeom>
                <a:blipFill>
                  <a:blip r:embed="rId20"/>
                  <a:stretch>
                    <a:fillRect l="-23810" r="-23810" b="-270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0AA5EF0-0D66-8D45-B4DA-0062E442C4DD}"/>
                </a:ext>
              </a:extLst>
            </p:cNvPr>
            <p:cNvSpPr/>
            <p:nvPr/>
          </p:nvSpPr>
          <p:spPr>
            <a:xfrm>
              <a:off x="739588" y="3408083"/>
              <a:ext cx="10676965" cy="168088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756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1" grpId="0"/>
      <p:bldP spid="32" grpId="0" build="p"/>
      <p:bldP spid="4" grpId="0"/>
      <p:bldP spid="34" grpId="0"/>
      <p:bldP spid="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4098045" cy="737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Sup>
                      <m:sSubSup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sub>
                      <m:sup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98045" cy="737061"/>
              </a:xfrm>
              <a:prstGeom prst="rect">
                <a:avLst/>
              </a:prstGeom>
              <a:blipFill>
                <a:blip r:embed="rId2"/>
                <a:stretch>
                  <a:fillRect l="-926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/>
          <p:cNvGrpSpPr/>
          <p:nvPr/>
        </p:nvGrpSpPr>
        <p:grpSpPr>
          <a:xfrm>
            <a:off x="945838" y="2799293"/>
            <a:ext cx="2634101" cy="1296871"/>
            <a:chOff x="5101721" y="1260767"/>
            <a:chExt cx="2944732" cy="13606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101721" y="2137066"/>
                  <a:ext cx="606499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1721" y="2137066"/>
                  <a:ext cx="606499" cy="48438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146819" y="1260767"/>
                  <a:ext cx="421130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21130" cy="48438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/>
          <p:cNvGrpSpPr/>
          <p:nvPr/>
        </p:nvGrpSpPr>
        <p:grpSpPr>
          <a:xfrm>
            <a:off x="8922998" y="2967564"/>
            <a:ext cx="2053029" cy="1026818"/>
            <a:chOff x="5544553" y="1507777"/>
            <a:chExt cx="2501900" cy="1008735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4763739" y="2993501"/>
            <a:ext cx="2465731" cy="1073388"/>
            <a:chOff x="5082156" y="1507777"/>
            <a:chExt cx="2964297" cy="1122996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082156" y="2108930"/>
                  <a:ext cx="667635" cy="5218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2156" y="2108930"/>
                  <a:ext cx="667635" cy="52184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4798937" y="2741038"/>
                <a:ext cx="39754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𝜇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41038"/>
                <a:ext cx="397545" cy="46166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8583890" y="2727669"/>
                <a:ext cx="36227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727669"/>
                <a:ext cx="362279" cy="4616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8495280" y="3503736"/>
                <a:ext cx="44063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30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280" y="3503736"/>
                <a:ext cx="440633" cy="461665"/>
              </a:xfrm>
              <a:prstGeom prst="rect">
                <a:avLst/>
              </a:prstGeom>
              <a:blipFill rotWithShape="0">
                <a:blip r:embed="rId15"/>
                <a:stretch>
                  <a:fillRect t="-26667" r="-52778" b="-5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8388065" y="953864"/>
            <a:ext cx="2853675" cy="786228"/>
          </a:xfrm>
        </p:spPr>
        <p:txBody>
          <a:bodyPr/>
          <a:lstStyle/>
          <a:p>
            <a:r>
              <a:rPr lang="en-US" i="1">
                <a:solidFill>
                  <a:srgbClr val="C00000"/>
                </a:solidFill>
              </a:rPr>
              <a:t>No </a:t>
            </a:r>
            <a:r>
              <a:rPr lang="en-US" i="1" dirty="0">
                <a:solidFill>
                  <a:srgbClr val="C00000"/>
                </a:solidFill>
              </a:rPr>
              <a:t>CP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4249" y="5607581"/>
                <a:ext cx="10985893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𝜈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𝑙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49" y="5607581"/>
                <a:ext cx="10985893" cy="734047"/>
              </a:xfrm>
              <a:prstGeom prst="rect">
                <a:avLst/>
              </a:prstGeom>
              <a:blipFill rotWithShape="0">
                <a:blip r:embed="rId16"/>
                <a:stretch>
                  <a:fillRect l="-999" r="-77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01366" y="2588559"/>
            <a:ext cx="10676965" cy="168088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01995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3939925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3939925" cy="7358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986179" y="2785843"/>
            <a:ext cx="2593760" cy="1296871"/>
            <a:chOff x="5146819" y="1260767"/>
            <a:chExt cx="2899634" cy="13606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46820" y="2137066"/>
                  <a:ext cx="495391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6"/>
                  <a:ext cx="495391" cy="48438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146819" y="1260767"/>
                  <a:ext cx="319485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19485" cy="48438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993535" y="4121842"/>
            <a:ext cx="2544981" cy="1123310"/>
            <a:chOff x="5162861" y="1260767"/>
            <a:chExt cx="2883592" cy="125574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62861" y="1260767"/>
                  <a:ext cx="323807" cy="5160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2861" y="1260767"/>
                  <a:ext cx="323807" cy="51609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8922998" y="2873432"/>
            <a:ext cx="2053029" cy="1026818"/>
            <a:chOff x="5544553" y="1507777"/>
            <a:chExt cx="2501900" cy="100873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663801" y="864947"/>
                <a:ext cx="485370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801" y="864947"/>
                <a:ext cx="4853701" cy="73584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4817526" y="2953156"/>
            <a:ext cx="2411943" cy="1036262"/>
            <a:chOff x="5146820" y="1507777"/>
            <a:chExt cx="2899633" cy="10841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146820" y="2108930"/>
                  <a:ext cx="532735" cy="483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532735" cy="48300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146262" y="4262155"/>
            <a:ext cx="2119494" cy="976430"/>
            <a:chOff x="5544553" y="1507777"/>
            <a:chExt cx="2501900" cy="10087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986193" y="4255083"/>
            <a:ext cx="2030175" cy="1008694"/>
            <a:chOff x="5544553" y="1507777"/>
            <a:chExt cx="2501900" cy="100873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8989594" y="5468097"/>
            <a:ext cx="2070194" cy="1077377"/>
            <a:chOff x="5544553" y="1507777"/>
            <a:chExt cx="2501900" cy="100873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999631" y="5247613"/>
            <a:ext cx="2580314" cy="1376686"/>
            <a:chOff x="5146819" y="1260767"/>
            <a:chExt cx="2899634" cy="1318428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146820" y="2137067"/>
                  <a:ext cx="484354" cy="4421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484354" cy="442128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5146819" y="1260767"/>
                  <a:ext cx="321149" cy="4421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149" cy="442128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798937" y="2700694"/>
                <a:ext cx="30848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00694"/>
                <a:ext cx="308482" cy="461665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/>
          <p:cNvGrpSpPr/>
          <p:nvPr/>
        </p:nvGrpSpPr>
        <p:grpSpPr>
          <a:xfrm>
            <a:off x="4875294" y="5259170"/>
            <a:ext cx="2390464" cy="1337820"/>
            <a:chOff x="5146819" y="1260767"/>
            <a:chExt cx="2899634" cy="133804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146820" y="2137067"/>
                  <a:ext cx="522821" cy="4617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522821" cy="46174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5146819" y="1260767"/>
                  <a:ext cx="374189" cy="4617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74189" cy="46174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8583890" y="2633537"/>
                <a:ext cx="2711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633537"/>
                <a:ext cx="271164" cy="4616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86181" y="4783487"/>
                <a:ext cx="455959" cy="4987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81" y="4783487"/>
                <a:ext cx="455959" cy="498791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631974" y="6114725"/>
                <a:ext cx="51597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𝜏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974" y="6114725"/>
                <a:ext cx="515974" cy="461665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605079" y="5305660"/>
                <a:ext cx="2711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079" y="5305660"/>
                <a:ext cx="271164" cy="461665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8549068" y="3409604"/>
                <a:ext cx="44313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3409604"/>
                <a:ext cx="443134" cy="461665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592973" y="4017937"/>
                <a:ext cx="2711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973" y="4017937"/>
                <a:ext cx="271164" cy="461665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 flipH="1">
                <a:off x="4526925" y="4791905"/>
                <a:ext cx="799840" cy="4987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26925" y="4791905"/>
                <a:ext cx="799840" cy="498791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8584883" y="4798969"/>
                <a:ext cx="455959" cy="4987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883" y="4798969"/>
                <a:ext cx="455959" cy="498791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57276" y="2710073"/>
                <a:ext cx="53816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276" y="2710073"/>
                <a:ext cx="538161" cy="399084"/>
              </a:xfrm>
              <a:prstGeom prst="rect">
                <a:avLst/>
              </a:prstGeom>
              <a:blipFill rotWithShape="0">
                <a:blip r:embed="rId32"/>
                <a:stretch>
                  <a:fillRect l="-12360" r="-7865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2158343" y="2888790"/>
                <a:ext cx="526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343" y="2888790"/>
                <a:ext cx="526170" cy="369332"/>
              </a:xfrm>
              <a:prstGeom prst="rect">
                <a:avLst/>
              </a:prstGeom>
              <a:blipFill rotWithShape="0">
                <a:blip r:embed="rId33"/>
                <a:stretch>
                  <a:fillRect l="-12791" r="-581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187479" y="4154640"/>
                <a:ext cx="526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479" y="4154640"/>
                <a:ext cx="526170" cy="369332"/>
              </a:xfrm>
              <a:prstGeom prst="rect">
                <a:avLst/>
              </a:prstGeom>
              <a:blipFill rotWithShape="0">
                <a:blip r:embed="rId34"/>
                <a:stretch>
                  <a:fillRect l="-13953" r="-46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267742" y="5427172"/>
                <a:ext cx="526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2" y="5427172"/>
                <a:ext cx="526170" cy="369332"/>
              </a:xfrm>
              <a:prstGeom prst="rect">
                <a:avLst/>
              </a:prstGeom>
              <a:blipFill rotWithShape="0">
                <a:blip r:embed="rId35"/>
                <a:stretch>
                  <a:fillRect l="-12791" r="-5814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022135" y="5377892"/>
                <a:ext cx="53816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135" y="5377892"/>
                <a:ext cx="538161" cy="399084"/>
              </a:xfrm>
              <a:prstGeom prst="rect">
                <a:avLst/>
              </a:prstGeom>
              <a:blipFill rotWithShape="0">
                <a:blip r:embed="rId36"/>
                <a:stretch>
                  <a:fillRect l="-13636" r="-795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055559" y="4099235"/>
                <a:ext cx="393986" cy="399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559" y="4099235"/>
                <a:ext cx="393986" cy="399084"/>
              </a:xfrm>
              <a:prstGeom prst="rect">
                <a:avLst/>
              </a:prstGeom>
              <a:blipFill rotWithShape="0">
                <a:blip r:embed="rId37"/>
                <a:stretch>
                  <a:fillRect l="-26154" r="-38462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9681068" y="2728695"/>
                <a:ext cx="4768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068" y="2728695"/>
                <a:ext cx="476861" cy="369332"/>
              </a:xfrm>
              <a:prstGeom prst="rect">
                <a:avLst/>
              </a:prstGeom>
              <a:blipFill rotWithShape="0">
                <a:blip r:embed="rId38"/>
                <a:stretch>
                  <a:fillRect l="-14103" r="-512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9758112" y="4094564"/>
                <a:ext cx="5678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112" y="4094564"/>
                <a:ext cx="567848" cy="369332"/>
              </a:xfrm>
              <a:prstGeom prst="rect">
                <a:avLst/>
              </a:prstGeom>
              <a:blipFill rotWithShape="0">
                <a:blip r:embed="rId39"/>
                <a:stretch>
                  <a:fillRect l="-12903" t="-70000" r="-11828" b="-1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795327" y="5338218"/>
                <a:ext cx="5181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327" y="5338218"/>
                <a:ext cx="518154" cy="369332"/>
              </a:xfrm>
              <a:prstGeom prst="rect">
                <a:avLst/>
              </a:prstGeom>
              <a:blipFill rotWithShape="0">
                <a:blip r:embed="rId40"/>
                <a:stretch>
                  <a:fillRect l="-14118" r="-470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blipFill rotWithShape="0"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5338483" y="1261089"/>
            <a:ext cx="883418" cy="29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34461" y="62321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Interaction basis</a:t>
            </a:r>
            <a:r>
              <a:rPr lang="en-US" dirty="0"/>
              <a:t>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180286" y="59574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Mass basis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04018" y="1465530"/>
                <a:ext cx="11364265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18" y="1465530"/>
                <a:ext cx="11364265" cy="734047"/>
              </a:xfrm>
              <a:prstGeom prst="rect">
                <a:avLst/>
              </a:prstGeom>
              <a:blipFill rotWithShape="0">
                <a:blip r:embed="rId42"/>
                <a:stretch>
                  <a:fillRect l="-966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/>
          <p:cNvSpPr/>
          <p:nvPr/>
        </p:nvSpPr>
        <p:spPr>
          <a:xfrm>
            <a:off x="739588" y="2635623"/>
            <a:ext cx="10676965" cy="404941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83" name="Content Placeholder 2"/>
          <p:cNvSpPr>
            <a:spLocks noGrp="1"/>
          </p:cNvSpPr>
          <p:nvPr>
            <p:ph idx="1"/>
          </p:nvPr>
        </p:nvSpPr>
        <p:spPr>
          <a:xfrm>
            <a:off x="578856" y="2114109"/>
            <a:ext cx="10047408" cy="55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Generation structure of weak interaction, </a:t>
            </a:r>
            <a:r>
              <a:rPr lang="en-US" i="1" dirty="0">
                <a:solidFill>
                  <a:srgbClr val="C00000"/>
                </a:solidFill>
              </a:rPr>
              <a:t>now includes CP violation.</a:t>
            </a:r>
          </a:p>
        </p:txBody>
      </p:sp>
    </p:spTree>
    <p:extLst>
      <p:ext uri="{BB962C8B-B14F-4D97-AF65-F5344CB8AC3E}">
        <p14:creationId xmlns:p14="http://schemas.microsoft.com/office/powerpoint/2010/main" val="3614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7" grpId="0"/>
      <p:bldP spid="63" grpId="0"/>
      <p:bldP spid="65" grpId="0"/>
      <p:bldP spid="66" grpId="0"/>
      <p:bldP spid="67" grpId="0"/>
      <p:bldP spid="70" grpId="0"/>
      <p:bldP spid="71" grpId="0"/>
      <p:bldP spid="73" grpId="0"/>
      <p:bldP spid="74" grpId="0"/>
      <p:bldP spid="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69" grpId="0"/>
      <p:bldP spid="86" grpId="0"/>
      <p:bldP spid="72" grpId="0" animBg="1"/>
      <p:bldP spid="8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986181" y="3845773"/>
            <a:ext cx="2593761" cy="1296871"/>
            <a:chOff x="5146819" y="1260767"/>
            <a:chExt cx="2899634" cy="13606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146820" y="2137066"/>
                  <a:ext cx="495893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6"/>
                  <a:ext cx="495893" cy="48438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146819" y="1260767"/>
                  <a:ext cx="319485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19485" cy="48438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/>
          <p:cNvGrpSpPr/>
          <p:nvPr/>
        </p:nvGrpSpPr>
        <p:grpSpPr>
          <a:xfrm>
            <a:off x="8922998" y="4014044"/>
            <a:ext cx="2053029" cy="1026818"/>
            <a:chOff x="5544553" y="1507777"/>
            <a:chExt cx="2501900" cy="1008735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4817527" y="4039980"/>
            <a:ext cx="2411943" cy="1036262"/>
            <a:chOff x="5146820" y="1507777"/>
            <a:chExt cx="2899633" cy="108415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146820" y="2108930"/>
                  <a:ext cx="543990" cy="483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543990" cy="48300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4798937" y="3787518"/>
                <a:ext cx="30848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3787518"/>
                <a:ext cx="308482" cy="46166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8583890" y="3774149"/>
                <a:ext cx="2711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3774149"/>
                <a:ext cx="271164" cy="4616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8549068" y="4550216"/>
                <a:ext cx="45249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4550216"/>
                <a:ext cx="452496" cy="46166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39588" y="3580803"/>
            <a:ext cx="10676965" cy="168088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78856" y="2678394"/>
                <a:ext cx="10015883" cy="528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u="sng" dirty="0">
                    <a:solidFill>
                      <a:srgbClr val="0070C0"/>
                    </a:solidFill>
                  </a:rPr>
                  <a:t>Convention</a:t>
                </a:r>
                <a:r>
                  <a:rPr lang="en-US" sz="2600" dirty="0">
                    <a:solidFill>
                      <a:srgbClr val="0070C0"/>
                    </a:solidFill>
                  </a:rPr>
                  <a:t>: instead we do as if: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sz="2600" i="1">
                                    <a:latin typeface="Cambria Math" charset="0"/>
                                  </a:rPr>
                                  <m:t>𝑀𝑁𝑆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FF0000"/>
                    </a:solidFill>
                  </a:rPr>
                  <a:t>  </a:t>
                </a:r>
                <a:r>
                  <a:rPr lang="en-US" sz="2600" dirty="0">
                    <a:solidFill>
                      <a:srgbClr val="0070C0"/>
                    </a:solidFill>
                  </a:rPr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56" y="2678394"/>
                <a:ext cx="10015883" cy="528286"/>
              </a:xfrm>
              <a:prstGeom prst="rect">
                <a:avLst/>
              </a:prstGeom>
              <a:blipFill rotWithShape="0">
                <a:blip r:embed="rId16"/>
                <a:stretch>
                  <a:fillRect l="-1096" t="-9195" b="-22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44253" y="910118"/>
                <a:ext cx="3939925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3939925" cy="73584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63801" y="864947"/>
                <a:ext cx="485370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801" y="864947"/>
                <a:ext cx="4853701" cy="73584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/>
          <p:cNvCxnSpPr/>
          <p:nvPr/>
        </p:nvCxnSpPr>
        <p:spPr>
          <a:xfrm flipV="1">
            <a:off x="5338483" y="1261089"/>
            <a:ext cx="883418" cy="29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34461" y="62321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Interaction basis</a:t>
            </a:r>
            <a:r>
              <a:rPr lang="en-US" dirty="0"/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80286" y="59574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Mass basis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4018" y="1465530"/>
                <a:ext cx="11367471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18" y="1465530"/>
                <a:ext cx="11367471" cy="734047"/>
              </a:xfrm>
              <a:prstGeom prst="rect">
                <a:avLst/>
              </a:prstGeom>
              <a:blipFill rotWithShape="0">
                <a:blip r:embed="rId19"/>
                <a:stretch>
                  <a:fillRect l="-965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578856" y="2114109"/>
            <a:ext cx="10047408" cy="55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Generation structure of weak interaction, </a:t>
            </a:r>
            <a:r>
              <a:rPr lang="en-US" i="1" dirty="0">
                <a:solidFill>
                  <a:srgbClr val="C00000"/>
                </a:solidFill>
              </a:rPr>
              <a:t>now includes CP violation.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429765" y="3375393"/>
                <a:ext cx="9012161" cy="43088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70C0"/>
                    </a:solidFill>
                  </a:rPr>
                  <a:t>For neutrinos we label the mass eigenstates as: </a:t>
                </a:r>
                <a:r>
                  <a:rPr lang="en-US" sz="2200" dirty="0">
                    <a:solidFill>
                      <a:srgbClr val="FF0000"/>
                    </a:solidFill>
                  </a:rPr>
                  <a:t>1</a:t>
                </a:r>
                <a:r>
                  <a:rPr lang="en-US" sz="2200" dirty="0">
                    <a:solidFill>
                      <a:srgbClr val="0070C0"/>
                    </a:solidFill>
                  </a:rPr>
                  <a:t>, </a:t>
                </a:r>
                <a:r>
                  <a:rPr lang="en-US" sz="2200" dirty="0">
                    <a:solidFill>
                      <a:srgbClr val="FF0000"/>
                    </a:solidFill>
                  </a:rPr>
                  <a:t>2</a:t>
                </a:r>
                <a:r>
                  <a:rPr lang="en-US" sz="2200" dirty="0">
                    <a:solidFill>
                      <a:srgbClr val="0070C0"/>
                    </a:solidFill>
                  </a:rPr>
                  <a:t>, </a:t>
                </a:r>
                <a:r>
                  <a:rPr lang="en-US" sz="2200" dirty="0">
                    <a:solidFill>
                      <a:srgbClr val="FF0000"/>
                    </a:solidFill>
                  </a:rPr>
                  <a:t>3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instead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𝑒</m:t>
                    </m:r>
                    <m:r>
                      <a:rPr lang="en-US" sz="2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𝜇</m:t>
                    </m:r>
                    <m:r>
                      <a:rPr lang="en-US" sz="2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𝜏</m:t>
                    </m:r>
                  </m:oMath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765" y="3375393"/>
                <a:ext cx="9012161" cy="430887"/>
              </a:xfrm>
              <a:prstGeom prst="rect">
                <a:avLst/>
              </a:prstGeom>
              <a:blipFill rotWithShape="0">
                <a:blip r:embed="rId20"/>
                <a:stretch>
                  <a:fillRect l="-742" t="-6757" b="-24324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56150" y="5345874"/>
                <a:ext cx="4551502" cy="388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𝜏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50" y="5345874"/>
                <a:ext cx="4551502" cy="388504"/>
              </a:xfrm>
              <a:prstGeom prst="rect">
                <a:avLst/>
              </a:prstGeom>
              <a:blipFill rotWithShape="0">
                <a:blip r:embed="rId21"/>
                <a:stretch>
                  <a:fillRect l="-3619" t="-206250" r="-12735" b="-29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821270" y="5838861"/>
                <a:ext cx="4558043" cy="388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𝜏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270" y="5838861"/>
                <a:ext cx="4558043" cy="388504"/>
              </a:xfrm>
              <a:prstGeom prst="rect">
                <a:avLst/>
              </a:prstGeom>
              <a:blipFill rotWithShape="0">
                <a:blip r:embed="rId22"/>
                <a:stretch>
                  <a:fillRect l="-3476" t="-206250" r="-12567" b="-29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112059" y="6305743"/>
                <a:ext cx="4602927" cy="388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𝜏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m:rPr>
                                <m:lit/>
                              </m:r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59" y="6305743"/>
                <a:ext cx="4602927" cy="388504"/>
              </a:xfrm>
              <a:prstGeom prst="rect">
                <a:avLst/>
              </a:prstGeom>
              <a:blipFill rotWithShape="0">
                <a:blip r:embed="rId23"/>
                <a:stretch>
                  <a:fillRect l="-3444" t="-204688" r="-12450" b="-298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8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Food for thought-1: which states mix?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7164" y="1036148"/>
                <a:ext cx="11319876" cy="2865292"/>
              </a:xfrm>
            </p:spPr>
            <p:txBody>
              <a:bodyPr/>
              <a:lstStyle/>
              <a:p>
                <a:r>
                  <a:rPr lang="en-US" dirty="0"/>
                  <a:t>Quarks: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is-I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is-I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𝑢𝑑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𝑢𝑠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𝑢𝑏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;  We say “the down-type quarks mix”.</a:t>
                </a:r>
              </a:p>
              <a:p>
                <a:r>
                  <a:rPr lang="en-US" dirty="0"/>
                  <a:t>Leptons: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is-I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is-I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+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𝜏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𝜏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; We say “the neutrinos mix.”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Why the “down-types” in one case and the “up-types” in another?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164" y="1036148"/>
                <a:ext cx="11319876" cy="2865292"/>
              </a:xfrm>
              <a:blipFill rotWithShape="0">
                <a:blip r:embed="rId2"/>
                <a:stretch>
                  <a:fillRect l="-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557164" y="3677748"/>
                <a:ext cx="11319876" cy="28652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Answer: it is convention! Both mix individually (in an unknown way).</a:t>
                </a:r>
              </a:p>
              <a:p>
                <a:pPr lvl="1"/>
                <a:r>
                  <a:rPr lang="en-US" dirty="0"/>
                  <a:t>The interaction is always: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i.e</a:t>
                </a:r>
                <a:r>
                  <a:rPr lang="en-US" dirty="0"/>
                  <a:t> up and down-type combined! </a:t>
                </a:r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CC00FF"/>
                    </a:solidFill>
                  </a:rPr>
                  <a:t>Paradox question: does this mean neutrino mixing is unphysical??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64" y="3677748"/>
                <a:ext cx="11319876" cy="2865292"/>
              </a:xfrm>
              <a:prstGeom prst="rect">
                <a:avLst/>
              </a:prstGeom>
              <a:blipFill>
                <a:blip r:embed="rId3"/>
                <a:stretch>
                  <a:fillRect l="-896" t="-35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94049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Food for thought-2: Where did the CP violation come from?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particles: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7030A0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7030A0"/>
                </a:solidFill>
              </a:rPr>
              <a:t>mass and </a:t>
            </a:r>
            <a:r>
              <a:rPr lang="en-US" dirty="0" err="1">
                <a:solidFill>
                  <a:srgbClr val="7030A0"/>
                </a:solidFill>
              </a:rPr>
              <a:t>flavour</a:t>
            </a:r>
            <a:r>
              <a:rPr lang="en-US" dirty="0">
                <a:solidFill>
                  <a:srgbClr val="7030A0"/>
                </a:solidFill>
              </a:rPr>
              <a:t> eigenstates</a:t>
            </a:r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2119691"/>
            <a:ext cx="2330495" cy="20807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E2664F-8A4E-7A4A-B074-AFE839735512}"/>
              </a:ext>
            </a:extLst>
          </p:cNvPr>
          <p:cNvSpPr txBox="1">
            <a:spLocks/>
          </p:cNvSpPr>
          <p:nvPr/>
        </p:nvSpPr>
        <p:spPr>
          <a:xfrm>
            <a:off x="295948" y="4240610"/>
            <a:ext cx="7531316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Universality violation: Higgs !</a:t>
            </a:r>
          </a:p>
          <a:p>
            <a:pPr lvl="1"/>
            <a:r>
              <a:rPr lang="en-US" sz="2200" dirty="0"/>
              <a:t>Higgs coupling is </a:t>
            </a:r>
            <a:r>
              <a:rPr lang="en-US" sz="2200" i="1" dirty="0"/>
              <a:t>not universal</a:t>
            </a:r>
            <a:r>
              <a:rPr lang="en-US" sz="2200" dirty="0"/>
              <a:t>, and mixes generations</a:t>
            </a:r>
          </a:p>
          <a:p>
            <a:pPr lvl="1"/>
            <a:r>
              <a:rPr lang="en-US" sz="2200" dirty="0"/>
              <a:t>Complex couplings: allows for CP Violation!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D28C28-7822-8543-8E05-AC1638B7E625}"/>
              </a:ext>
            </a:extLst>
          </p:cNvPr>
          <p:cNvGrpSpPr/>
          <p:nvPr/>
        </p:nvGrpSpPr>
        <p:grpSpPr>
          <a:xfrm>
            <a:off x="809508" y="5418163"/>
            <a:ext cx="2592445" cy="1167530"/>
            <a:chOff x="8617517" y="4803168"/>
            <a:chExt cx="2899634" cy="128177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EA24521-FE03-DF4A-B2BC-A9FE41C67CFB}"/>
                </a:ext>
              </a:extLst>
            </p:cNvPr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3BF10A-4186-AD40-93D7-F20408E15E19}"/>
                  </a:ext>
                </a:extLst>
              </p:cNvPr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EBAAACC1-83F2-964A-A0F3-014ABF2AE5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57F88619-ABEC-5B46-B54E-F3F5FB05F3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2642" r="-9434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34F51E71-88C9-2146-8E4E-CE7D48642A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 l="-20690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F3890D0D-509C-3445-B859-691076079A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3E79B1A-040D-754B-BA66-AB7682CF832E}"/>
                  </a:ext>
                </a:extLst>
              </p:cNvPr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BB8559F-07BF-624A-8735-1586315FF7F3}"/>
                  </a:ext>
                </a:extLst>
              </p:cNvPr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BB2E287-E0BD-D543-9911-F30A5D64282D}"/>
                    </a:ext>
                  </a:extLst>
                </p:cNvPr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5FC420-4DA9-484F-88F6-017D00CBA87B}"/>
                </a:ext>
              </a:extLst>
            </p:cNvPr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837F3D-8C2D-8943-86F6-E0041E8286DD}"/>
              </a:ext>
            </a:extLst>
          </p:cNvPr>
          <p:cNvGrpSpPr/>
          <p:nvPr/>
        </p:nvGrpSpPr>
        <p:grpSpPr>
          <a:xfrm>
            <a:off x="4910088" y="5441114"/>
            <a:ext cx="2509656" cy="1139831"/>
            <a:chOff x="8617517" y="4803168"/>
            <a:chExt cx="2899634" cy="136328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62BE977-7A1A-F64A-A2C9-0F21E02C7F2B}"/>
                </a:ext>
              </a:extLst>
            </p:cNvPr>
            <p:cNvGrpSpPr/>
            <p:nvPr/>
          </p:nvGrpSpPr>
          <p:grpSpPr>
            <a:xfrm>
              <a:off x="8617517" y="4803168"/>
              <a:ext cx="2899634" cy="1363283"/>
              <a:chOff x="1036469" y="4163885"/>
              <a:chExt cx="2899634" cy="136328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2363A99-CAD5-134D-949D-04F544605BF5}"/>
                  </a:ext>
                </a:extLst>
              </p:cNvPr>
              <p:cNvGrpSpPr/>
              <p:nvPr/>
            </p:nvGrpSpPr>
            <p:grpSpPr>
              <a:xfrm>
                <a:off x="1036469" y="4163885"/>
                <a:ext cx="2899634" cy="1363283"/>
                <a:chOff x="5146819" y="1260767"/>
                <a:chExt cx="2899634" cy="1363283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E65C12F2-66FC-DB4A-A5F3-F453B8C03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B36D7927-4E09-8741-83F3-54C3DC8944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9" name="TextBox 9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blipFill rotWithShape="0">
                      <a:blip r:embed="rId38"/>
                      <a:stretch>
                        <a:fillRect l="-20000" r="-9091" b="-179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6D155645-0CE2-1F43-991F-CDEB8AAF1E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0" name="TextBox 9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blipFill rotWithShape="0">
                      <a:blip r:embed="rId39"/>
                      <a:stretch>
                        <a:fillRect l="-18333" r="-10000" b="-232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8967712D-6E0B-0445-A71A-58B526664F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01" name="TextBox 10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blipFill rotWithShape="0">
                      <a:blip r:embed="rId4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A14CD34-A9B9-3842-B9B3-41CD66321FE9}"/>
                  </a:ext>
                </a:extLst>
              </p:cNvPr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C86FFBB-2555-2E47-8869-311D97FBBD86}"/>
                  </a:ext>
                </a:extLst>
              </p:cNvPr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5ED9AB3-47EB-8543-B44E-EA8080DB6976}"/>
                    </a:ext>
                  </a:extLst>
                </p:cNvPr>
                <p:cNvSpPr txBox="1"/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blipFill rotWithShape="0"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94D4AE-6E14-CB46-92AD-F469513492DD}"/>
                </a:ext>
              </a:extLst>
            </p:cNvPr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FA8B064-8A9B-CC4E-AD9D-A3BE6B9DDD13}"/>
              </a:ext>
            </a:extLst>
          </p:cNvPr>
          <p:cNvCxnSpPr/>
          <p:nvPr/>
        </p:nvCxnSpPr>
        <p:spPr>
          <a:xfrm flipH="1">
            <a:off x="3995928" y="5431969"/>
            <a:ext cx="1" cy="130219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Left-Right Arrow 45">
            <a:extLst>
              <a:ext uri="{FF2B5EF4-FFF2-40B4-BE49-F238E27FC236}">
                <a16:creationId xmlns:a16="http://schemas.microsoft.com/office/drawing/2014/main" id="{D9EB0BDD-A4EE-994A-A601-04B9012E129E}"/>
              </a:ext>
            </a:extLst>
          </p:cNvPr>
          <p:cNvSpPr/>
          <p:nvPr/>
        </p:nvSpPr>
        <p:spPr>
          <a:xfrm>
            <a:off x="3534728" y="5683852"/>
            <a:ext cx="904866" cy="731523"/>
          </a:xfrm>
          <a:prstGeom prst="leftRightArrow">
            <a:avLst>
              <a:gd name="adj1" fmla="val 67500"/>
              <a:gd name="adj2" fmla="val 3875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AD5DDF-4692-4C48-ABEC-D4E243EB545C}"/>
              </a:ext>
            </a:extLst>
          </p:cNvPr>
          <p:cNvSpPr txBox="1"/>
          <p:nvPr/>
        </p:nvSpPr>
        <p:spPr>
          <a:xfrm>
            <a:off x="3717300" y="5799895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</a:rPr>
              <a:t>CP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33D966B-7AAD-8A4B-99DB-BC83A3EA5F92}"/>
              </a:ext>
            </a:extLst>
          </p:cNvPr>
          <p:cNvSpPr/>
          <p:nvPr/>
        </p:nvSpPr>
        <p:spPr>
          <a:xfrm>
            <a:off x="955575" y="6354836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2BEEB3D-59D4-3C41-A8EB-DB431510A1DF}"/>
              </a:ext>
            </a:extLst>
          </p:cNvPr>
          <p:cNvSpPr/>
          <p:nvPr/>
        </p:nvSpPr>
        <p:spPr>
          <a:xfrm>
            <a:off x="961671" y="5574548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E21C882-EF55-564A-9F2C-9D82FADCB811}"/>
              </a:ext>
            </a:extLst>
          </p:cNvPr>
          <p:cNvSpPr/>
          <p:nvPr/>
        </p:nvSpPr>
        <p:spPr>
          <a:xfrm>
            <a:off x="2079292" y="5472022"/>
            <a:ext cx="443315" cy="486506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5924EBC-36A3-7E49-A7AF-F31922A0CF99}"/>
              </a:ext>
            </a:extLst>
          </p:cNvPr>
          <p:cNvSpPr/>
          <p:nvPr/>
        </p:nvSpPr>
        <p:spPr>
          <a:xfrm>
            <a:off x="6146408" y="5463420"/>
            <a:ext cx="443315" cy="486506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9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4" grpId="0"/>
      <p:bldP spid="29" grpId="0"/>
      <p:bldP spid="51" grpId="0" animBg="1"/>
      <p:bldP spid="52" grpId="0"/>
      <p:bldP spid="53" grpId="0" animBg="1"/>
      <p:bldP spid="54" grpId="0" animBg="1"/>
      <p:bldP spid="55" grpId="0" animBg="1"/>
      <p:bldP spid="5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Food for thought-2: Where did the CP violation come from?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particles: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7030A0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7030A0"/>
                </a:solidFill>
              </a:rPr>
              <a:t>mass and </a:t>
            </a:r>
            <a:r>
              <a:rPr lang="en-US" dirty="0" err="1">
                <a:solidFill>
                  <a:srgbClr val="7030A0"/>
                </a:solidFill>
              </a:rPr>
              <a:t>flavour</a:t>
            </a:r>
            <a:r>
              <a:rPr lang="en-US" dirty="0">
                <a:solidFill>
                  <a:srgbClr val="7030A0"/>
                </a:solidFill>
              </a:rPr>
              <a:t> eigenstates</a:t>
            </a:r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2119691"/>
            <a:ext cx="2330495" cy="20807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E2664F-8A4E-7A4A-B074-AFE839735512}"/>
              </a:ext>
            </a:extLst>
          </p:cNvPr>
          <p:cNvSpPr txBox="1">
            <a:spLocks/>
          </p:cNvSpPr>
          <p:nvPr/>
        </p:nvSpPr>
        <p:spPr>
          <a:xfrm>
            <a:off x="284073" y="4228735"/>
            <a:ext cx="7531316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Higgs: redefines quarks states in mass eigenstates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7840AFA-70AA-6A43-8AFD-776FC28A7B2B}"/>
                  </a:ext>
                </a:extLst>
              </p:cNvPr>
              <p:cNvSpPr txBox="1"/>
              <p:nvPr/>
            </p:nvSpPr>
            <p:spPr>
              <a:xfrm>
                <a:off x="6799292" y="4285580"/>
                <a:ext cx="82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↔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7840AFA-70AA-6A43-8AFD-776FC28A7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292" y="4285580"/>
                <a:ext cx="829266" cy="369332"/>
              </a:xfrm>
              <a:prstGeom prst="rect">
                <a:avLst/>
              </a:prstGeom>
              <a:blipFill>
                <a:blip r:embed="rId17"/>
                <a:stretch>
                  <a:fillRect l="-6061" t="-6667" r="-6061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ight Arrow 58">
            <a:extLst>
              <a:ext uri="{FF2B5EF4-FFF2-40B4-BE49-F238E27FC236}">
                <a16:creationId xmlns:a16="http://schemas.microsoft.com/office/drawing/2014/main" id="{8EB0EBE0-1ED5-6244-A9D9-093117EB705F}"/>
              </a:ext>
            </a:extLst>
          </p:cNvPr>
          <p:cNvSpPr/>
          <p:nvPr/>
        </p:nvSpPr>
        <p:spPr>
          <a:xfrm>
            <a:off x="3400344" y="5595357"/>
            <a:ext cx="895873" cy="243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7D13FA3-4D65-0847-A8C0-66DEB1CBFF74}"/>
              </a:ext>
            </a:extLst>
          </p:cNvPr>
          <p:cNvGrpSpPr/>
          <p:nvPr/>
        </p:nvGrpSpPr>
        <p:grpSpPr>
          <a:xfrm>
            <a:off x="545519" y="5146930"/>
            <a:ext cx="2592445" cy="1167530"/>
            <a:chOff x="8617517" y="4803168"/>
            <a:chExt cx="2899634" cy="128177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A2839F3-D018-6646-A6D2-8BE6069CEDB7}"/>
                </a:ext>
              </a:extLst>
            </p:cNvPr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005D526-DE62-AA48-840F-367D0FFEEF1B}"/>
                  </a:ext>
                </a:extLst>
              </p:cNvPr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CA96EBA7-B434-B64F-9F83-8295EF602E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56ED3046-904D-CE40-A7AE-037D8DB4B8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9" name="TextBox 1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 l="-20370" r="-9259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B1FD37D5-7AFB-8F40-917D-7E842DDABA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0" name="TextBox 1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 l="-18966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>
                      <a:extLst>
                        <a:ext uri="{FF2B5EF4-FFF2-40B4-BE49-F238E27FC236}">
                          <a16:creationId xmlns:a16="http://schemas.microsoft.com/office/drawing/2014/main" id="{9FDA9FE0-1469-674A-B843-206A80C573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51" name="TextBox 1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F4915E3-0401-6E4D-BE43-56C28F94FF92}"/>
                  </a:ext>
                </a:extLst>
              </p:cNvPr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552CD07-33FA-DB44-ACC2-D290B6E3827C}"/>
                  </a:ext>
                </a:extLst>
              </p:cNvPr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B5E36B2D-AF0B-3C4D-B371-2DAE82460AE6}"/>
                    </a:ext>
                  </a:extLst>
                </p:cNvPr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ADD718E-951B-3F48-9FB9-51AE86AD798B}"/>
                </a:ext>
              </a:extLst>
            </p:cNvPr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A3158A2-2CD5-F042-A811-5BB17C89C59A}"/>
              </a:ext>
            </a:extLst>
          </p:cNvPr>
          <p:cNvGrpSpPr/>
          <p:nvPr/>
        </p:nvGrpSpPr>
        <p:grpSpPr>
          <a:xfrm>
            <a:off x="4683712" y="5128111"/>
            <a:ext cx="2629025" cy="1132235"/>
            <a:chOff x="4956845" y="5472496"/>
            <a:chExt cx="2629025" cy="1132235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512BCDE-F90B-D540-961D-85E6AD759631}"/>
                </a:ext>
              </a:extLst>
            </p:cNvPr>
            <p:cNvGrpSpPr/>
            <p:nvPr/>
          </p:nvGrpSpPr>
          <p:grpSpPr>
            <a:xfrm>
              <a:off x="5349023" y="5534480"/>
              <a:ext cx="2236847" cy="1061428"/>
              <a:chOff x="9015251" y="4871222"/>
              <a:chExt cx="2501900" cy="1165286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F0B0608-7979-E04A-9A1A-2DECC9A14C7E}"/>
                  </a:ext>
                </a:extLst>
              </p:cNvPr>
              <p:cNvGrpSpPr/>
              <p:nvPr/>
            </p:nvGrpSpPr>
            <p:grpSpPr>
              <a:xfrm>
                <a:off x="9015251" y="5050178"/>
                <a:ext cx="2501900" cy="986330"/>
                <a:chOff x="1434203" y="4410895"/>
                <a:chExt cx="2501900" cy="986330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63BC1C1-6661-B84F-B8C5-A76EAD49EE3B}"/>
                    </a:ext>
                  </a:extLst>
                </p:cNvPr>
                <p:cNvGrpSpPr/>
                <p:nvPr/>
              </p:nvGrpSpPr>
              <p:grpSpPr>
                <a:xfrm>
                  <a:off x="1434203" y="4410895"/>
                  <a:ext cx="2501900" cy="986330"/>
                  <a:chOff x="5544553" y="1507777"/>
                  <a:chExt cx="2501900" cy="986330"/>
                </a:xfrm>
              </p:grpSpPr>
              <p:pic>
                <p:nvPicPr>
                  <p:cNvPr id="81" name="Picture 80">
                    <a:extLst>
                      <a:ext uri="{FF2B5EF4-FFF2-40B4-BE49-F238E27FC236}">
                        <a16:creationId xmlns:a16="http://schemas.microsoft.com/office/drawing/2014/main" id="{B45F98F7-B597-B44F-A273-1F5AEB840E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2" name="TextBox 81">
                        <a:extLst>
                          <a:ext uri="{FF2B5EF4-FFF2-40B4-BE49-F238E27FC236}">
                            <a16:creationId xmlns:a16="http://schemas.microsoft.com/office/drawing/2014/main" id="{5A7F0816-5978-7443-8147-9A246FCBFD2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lang="en-US" sz="2600" dirty="0"/>
                      </a:p>
                    </p:txBody>
                  </p:sp>
                </mc:Choice>
                <mc:Fallback xmlns="">
                  <p:sp>
                    <p:nvSpPr>
                      <p:cNvPr id="162" name="TextBox 16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blipFill rotWithShape="0"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DAA5E63-5C3B-614F-8976-2F7AC986116F}"/>
                    </a:ext>
                  </a:extLst>
                </p:cNvPr>
                <p:cNvSpPr/>
                <p:nvPr/>
              </p:nvSpPr>
              <p:spPr>
                <a:xfrm>
                  <a:off x="2661404" y="4640844"/>
                  <a:ext cx="1250950" cy="332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001D4B34-E7B4-A743-97F1-18B6F1557C48}"/>
                    </a:ext>
                  </a:extLst>
                </p:cNvPr>
                <p:cNvCxnSpPr/>
                <p:nvPr/>
              </p:nvCxnSpPr>
              <p:spPr>
                <a:xfrm>
                  <a:off x="2679692" y="4832868"/>
                  <a:ext cx="10693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18D13C5A-268F-A74D-9C10-C4EE3628D200}"/>
                      </a:ext>
                    </a:extLst>
                  </p:cNvPr>
                  <p:cNvSpPr txBox="1"/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4" name="TextBox 1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B8DCF3E-8576-0F4C-A095-FCFA967271F6}"/>
                  </a:ext>
                </a:extLst>
              </p:cNvPr>
              <p:cNvSpPr/>
              <p:nvPr/>
            </p:nvSpPr>
            <p:spPr>
              <a:xfrm>
                <a:off x="10189464" y="5400975"/>
                <a:ext cx="125694" cy="1402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626DF036-140A-2747-8070-FC7123197EB4}"/>
                    </a:ext>
                  </a:extLst>
                </p:cNvPr>
                <p:cNvSpPr txBox="1"/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TextBox 1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l="-14286" r="-259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34F1451-ACE9-7748-B8F0-BBEF31C06371}"/>
                    </a:ext>
                  </a:extLst>
                </p:cNvPr>
                <p:cNvSpPr txBox="1"/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TextBox 1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l="-14286" r="-25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6C462E65-D76A-BC47-BA38-879949EB3A6C}"/>
              </a:ext>
            </a:extLst>
          </p:cNvPr>
          <p:cNvSpPr/>
          <p:nvPr/>
        </p:nvSpPr>
        <p:spPr>
          <a:xfrm>
            <a:off x="4854394" y="6053315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B83AE3B-AE15-BC42-B3DA-4ADF9DA5D66E}"/>
              </a:ext>
            </a:extLst>
          </p:cNvPr>
          <p:cNvSpPr/>
          <p:nvPr/>
        </p:nvSpPr>
        <p:spPr>
          <a:xfrm>
            <a:off x="4835343" y="5291310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0CD163-73A1-B747-B97C-B8BE6C1B3F00}"/>
                  </a:ext>
                </a:extLst>
              </p:cNvPr>
              <p:cNvSpPr txBox="1"/>
              <p:nvPr/>
            </p:nvSpPr>
            <p:spPr>
              <a:xfrm>
                <a:off x="1072106" y="4558388"/>
                <a:ext cx="5756832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rgbClr val="7030A0"/>
                    </a:solidFill>
                  </a:rPr>
                  <a:t>: R</a:t>
                </a:r>
                <a:r>
                  <a:rPr lang="en-NL" sz="2400" dirty="0">
                    <a:solidFill>
                      <a:srgbClr val="7030A0"/>
                    </a:solidFill>
                  </a:rPr>
                  <a:t>eal couplings only! </a:t>
                </a:r>
                <a:r>
                  <a:rPr lang="en-NL" sz="2400" dirty="0">
                    <a:solidFill>
                      <a:srgbClr val="7030A0"/>
                    </a:solidFill>
                    <a:sym typeface="Wingdings" pitchFamily="2" charset="2"/>
                  </a:rPr>
                  <a:t> No CP violation </a:t>
                </a:r>
                <a:endParaRPr lang="en-NL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0CD163-73A1-B747-B97C-B8BE6C1B3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106" y="4558388"/>
                <a:ext cx="5756832" cy="513282"/>
              </a:xfrm>
              <a:prstGeom prst="rect">
                <a:avLst/>
              </a:prstGeom>
              <a:blipFill>
                <a:blip r:embed="rId24"/>
                <a:stretch>
                  <a:fillRect r="-661" b="-268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476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>
                <a:latin typeface="+mn-lt"/>
              </a:rPr>
              <a:t>Flavour</a:t>
            </a:r>
            <a:r>
              <a:rPr lang="en-US" dirty="0">
                <a:latin typeface="+mn-lt"/>
              </a:rPr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</a:t>
            </a:r>
            <a:r>
              <a:rPr lang="en-US" dirty="0">
                <a:latin typeface="+mn-lt"/>
              </a:rPr>
              <a:t>Violation</a:t>
            </a:r>
            <a:endParaRPr lang="en-US" i="1" dirty="0">
              <a:latin typeface="+mn-lt"/>
              <a:ea typeface="Times New Roman" charset="0"/>
              <a:cs typeface="Times New Roman" charset="0"/>
            </a:endParaRPr>
          </a:p>
        </p:txBody>
      </p:sp>
      <p:pic>
        <p:nvPicPr>
          <p:cNvPr id="22" name="Picture 5" descr="spongeb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4" y="1019165"/>
            <a:ext cx="1866900" cy="1933575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283" y="2385430"/>
            <a:ext cx="2394688" cy="35135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5186357" y="1232647"/>
            <a:ext cx="6557962" cy="4739527"/>
            <a:chOff x="994" y="1026"/>
            <a:chExt cx="3822" cy="2553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9" name="Oval 16"/>
          <p:cNvSpPr>
            <a:spLocks noChangeArrowheads="1"/>
          </p:cNvSpPr>
          <p:nvPr/>
        </p:nvSpPr>
        <p:spPr bwMode="auto">
          <a:xfrm>
            <a:off x="7345383" y="2350132"/>
            <a:ext cx="652463" cy="463011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10834710" y="4942518"/>
            <a:ext cx="652462" cy="479842"/>
          </a:xfrm>
          <a:prstGeom prst="ellipse">
            <a:avLst/>
          </a:prstGeom>
          <a:noFill/>
          <a:ln w="444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8070418" y="3250092"/>
            <a:ext cx="717550" cy="68897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9572428" y="5966349"/>
            <a:ext cx="255659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“Antimatter world”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40358" y="3346508"/>
            <a:ext cx="8034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3000" b="1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5188298" y="816423"/>
            <a:ext cx="208999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“Matter world”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4348650" y="2365012"/>
            <a:ext cx="94461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White</a:t>
            </a:r>
          </a:p>
        </p:txBody>
      </p:sp>
      <p:sp>
        <p:nvSpPr>
          <p:cNvPr id="39" name="TextBox 38"/>
          <p:cNvSpPr txBox="1"/>
          <p:nvPr/>
        </p:nvSpPr>
        <p:spPr>
          <a:xfrm rot="16200000" flipH="1">
            <a:off x="4340286" y="4210956"/>
            <a:ext cx="906976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Black</a:t>
            </a: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4808904" y="3167060"/>
            <a:ext cx="24270" cy="7418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 flipH="1">
            <a:off x="8118676" y="6322904"/>
            <a:ext cx="626430" cy="1685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351" y="6094307"/>
            <a:ext cx="66313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Left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96340" y="6075256"/>
            <a:ext cx="827919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Right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429625" y="773559"/>
            <a:ext cx="28575" cy="584155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010319" y="3600450"/>
            <a:ext cx="6891169" cy="1428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64857" y="5057807"/>
                <a:ext cx="3123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𝐶</m:t>
                      </m:r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857" y="5057807"/>
                <a:ext cx="312330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764890" y="6125085"/>
                <a:ext cx="3133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𝑃</m:t>
                      </m:r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890" y="6125085"/>
                <a:ext cx="313356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9747" y="752155"/>
            <a:ext cx="2390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“Day and Night”, Escher, 1938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CE4A9FDE-EE6E-7344-8BA7-C7C152A91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780" y="3364992"/>
            <a:ext cx="1940083" cy="46166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sz="2400" b="1" i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Violation!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E9A72-3DC6-B641-BDAA-6805B5474DEA}"/>
              </a:ext>
            </a:extLst>
          </p:cNvPr>
          <p:cNvSpPr txBox="1"/>
          <p:nvPr/>
        </p:nvSpPr>
        <p:spPr>
          <a:xfrm>
            <a:off x="1516530" y="5892371"/>
            <a:ext cx="2860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Complex amplitudes</a:t>
            </a:r>
          </a:p>
          <a:p>
            <a:r>
              <a:rPr lang="en-GB" sz="2400" dirty="0"/>
              <a:t>i</a:t>
            </a:r>
            <a:r>
              <a:rPr lang="en-NL" sz="2400" dirty="0"/>
              <a:t>n Weak interaction?!</a:t>
            </a:r>
          </a:p>
        </p:txBody>
      </p:sp>
    </p:spTree>
    <p:extLst>
      <p:ext uri="{BB962C8B-B14F-4D97-AF65-F5344CB8AC3E}">
        <p14:creationId xmlns:p14="http://schemas.microsoft.com/office/powerpoint/2010/main" val="19760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/>
      <p:bldP spid="34" grpId="0"/>
      <p:bldP spid="35" grpId="0"/>
      <p:bldP spid="3" grpId="0" animBg="1"/>
      <p:bldP spid="39" grpId="0" animBg="1"/>
      <p:bldP spid="40" grpId="0" animBg="1"/>
      <p:bldP spid="41" grpId="0" animBg="1"/>
      <p:bldP spid="4" grpId="0" animBg="1"/>
      <p:bldP spid="43" grpId="0" animBg="1"/>
      <p:bldP spid="10" grpId="0"/>
      <p:bldP spid="45" grpId="0"/>
      <p:bldP spid="28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3" y="5257801"/>
            <a:ext cx="4191497" cy="1282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00" y="753310"/>
            <a:ext cx="4787900" cy="446451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40" y="1797050"/>
            <a:ext cx="8636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39" y="1574800"/>
            <a:ext cx="406400" cy="469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400300"/>
            <a:ext cx="406400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1E8451-7FB7-F741-9F4E-38E8F4390230}"/>
              </a:ext>
            </a:extLst>
          </p:cNvPr>
          <p:cNvSpPr txBox="1"/>
          <p:nvPr/>
        </p:nvSpPr>
        <p:spPr>
          <a:xfrm>
            <a:off x="8837436" y="141444"/>
            <a:ext cx="24695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Lecture notes: chapter 2</a:t>
            </a:r>
          </a:p>
        </p:txBody>
      </p:sp>
    </p:spTree>
    <p:extLst>
      <p:ext uri="{BB962C8B-B14F-4D97-AF65-F5344CB8AC3E}">
        <p14:creationId xmlns:p14="http://schemas.microsoft.com/office/powerpoint/2010/main" val="1311179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0" y="5257800"/>
            <a:ext cx="4191501" cy="128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00" y="766010"/>
            <a:ext cx="4951819" cy="438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40" y="1803400"/>
            <a:ext cx="8382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39" y="1644650"/>
            <a:ext cx="368300" cy="393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387600"/>
            <a:ext cx="406400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4A1017-EB47-EC4A-BCCE-1536B615ED87}"/>
              </a:ext>
            </a:extLst>
          </p:cNvPr>
          <p:cNvSpPr txBox="1"/>
          <p:nvPr/>
        </p:nvSpPr>
        <p:spPr>
          <a:xfrm>
            <a:off x="8837436" y="141444"/>
            <a:ext cx="24695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Lecture notes: chapter 2</a:t>
            </a:r>
          </a:p>
        </p:txBody>
      </p:sp>
    </p:spTree>
    <p:extLst>
      <p:ext uri="{BB962C8B-B14F-4D97-AF65-F5344CB8AC3E}">
        <p14:creationId xmlns:p14="http://schemas.microsoft.com/office/powerpoint/2010/main" val="1661129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31822"/>
            <a:ext cx="4076701" cy="1561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00" y="753310"/>
            <a:ext cx="4912858" cy="4394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40" y="1809750"/>
            <a:ext cx="8001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39" y="2387600"/>
            <a:ext cx="381000" cy="393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89" y="1574800"/>
            <a:ext cx="368300" cy="46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42AE86-E95E-604E-BB5F-49E20D8B660E}"/>
              </a:ext>
            </a:extLst>
          </p:cNvPr>
          <p:cNvSpPr txBox="1"/>
          <p:nvPr/>
        </p:nvSpPr>
        <p:spPr>
          <a:xfrm>
            <a:off x="8837436" y="141444"/>
            <a:ext cx="24695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Lecture notes: chapter 2</a:t>
            </a:r>
          </a:p>
        </p:txBody>
      </p:sp>
    </p:spTree>
    <p:extLst>
      <p:ext uri="{BB962C8B-B14F-4D97-AF65-F5344CB8AC3E}">
        <p14:creationId xmlns:p14="http://schemas.microsoft.com/office/powerpoint/2010/main" val="1313961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41548"/>
            <a:ext cx="4051300" cy="155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14D02E-B07D-1B4E-A39A-81431DF97F67}"/>
              </a:ext>
            </a:extLst>
          </p:cNvPr>
          <p:cNvSpPr txBox="1"/>
          <p:nvPr/>
        </p:nvSpPr>
        <p:spPr>
          <a:xfrm>
            <a:off x="8837436" y="141444"/>
            <a:ext cx="24695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Lecture notes: chapter 2</a:t>
            </a:r>
          </a:p>
        </p:txBody>
      </p:sp>
    </p:spTree>
    <p:extLst>
      <p:ext uri="{BB962C8B-B14F-4D97-AF65-F5344CB8AC3E}">
        <p14:creationId xmlns:p14="http://schemas.microsoft.com/office/powerpoint/2010/main" val="16418606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8"/>
            <a:ext cx="12190707" cy="672352"/>
          </a:xfrm>
        </p:spPr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 </a:t>
            </a:r>
            <a:r>
              <a:rPr lang="mr-IN" dirty="0"/>
              <a:t>–</a:t>
            </a:r>
            <a:r>
              <a:rPr lang="en-US" dirty="0"/>
              <a:t> CP Violation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941" y="673100"/>
            <a:ext cx="3848100" cy="4409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040" y="5126959"/>
            <a:ext cx="4089400" cy="1565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71040" y="3848100"/>
            <a:ext cx="1104900" cy="736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1680" y="3631179"/>
            <a:ext cx="2075776" cy="92333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Complex coupling constants are the source of CP viol.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79903" y="5464737"/>
            <a:ext cx="6274881" cy="10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Particles and antiparticles have complex conjugated </a:t>
            </a:r>
            <a:r>
              <a:rPr lang="en-US" sz="2600"/>
              <a:t>coupling constants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9218896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95499" y="1358545"/>
            <a:ext cx="3187701" cy="1813090"/>
            <a:chOff x="1446722" y="2100849"/>
            <a:chExt cx="6517309" cy="2904424"/>
          </a:xfrm>
        </p:grpSpPr>
        <p:sp>
          <p:nvSpPr>
            <p:cNvPr id="12" name="Rectangle 11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The CKM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- 3 Generations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wolfe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1975" y="1727956"/>
            <a:ext cx="3751728" cy="31717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Wolfenstein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parametrization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/>
                  <a:t> =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663" t="-10667" r="-83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/>
                  <a:t>: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  <a:blipFill rotWithShape="0">
                <a:blip r:embed="rId8"/>
                <a:stretch>
                  <a:fillRect t="-13187" r="-1195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544675" y="4528337"/>
            <a:ext cx="2027222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Lincoln Wolfenstein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1979066" y="5404203"/>
            <a:ext cx="4012943" cy="76944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nl-NL" sz="2200" dirty="0">
                <a:solidFill>
                  <a:srgbClr val="FF0000"/>
                </a:solidFill>
              </a:rPr>
              <a:t>1 complex </a:t>
            </a:r>
            <a:r>
              <a:rPr lang="nl-NL" sz="2200" dirty="0" err="1">
                <a:solidFill>
                  <a:srgbClr val="FF0000"/>
                </a:solidFill>
              </a:rPr>
              <a:t>degree</a:t>
            </a:r>
            <a:r>
              <a:rPr lang="nl-NL" sz="2200" dirty="0">
                <a:solidFill>
                  <a:srgbClr val="FF0000"/>
                </a:solidFill>
              </a:rPr>
              <a:t> of </a:t>
            </a:r>
            <a:r>
              <a:rPr lang="nl-NL" sz="2200" dirty="0" err="1">
                <a:solidFill>
                  <a:srgbClr val="FF0000"/>
                </a:solidFill>
              </a:rPr>
              <a:t>freedom</a:t>
            </a:r>
            <a:endParaRPr lang="nl-NL" sz="2200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è"/>
            </a:pPr>
            <a:r>
              <a:rPr lang="nl-NL" sz="2200" dirty="0">
                <a:solidFill>
                  <a:srgbClr val="FF0000"/>
                </a:solidFill>
              </a:rPr>
              <a:t>CP </a:t>
            </a:r>
            <a:r>
              <a:rPr lang="nl-NL" sz="2200" dirty="0" err="1">
                <a:solidFill>
                  <a:srgbClr val="FF0000"/>
                </a:solidFill>
              </a:rPr>
              <a:t>violating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r>
              <a:rPr lang="nl-NL" sz="2200" dirty="0" err="1">
                <a:solidFill>
                  <a:srgbClr val="FF0000"/>
                </a:solidFill>
              </a:rPr>
              <a:t>phase</a:t>
            </a:r>
            <a:endParaRPr lang="nl-NL" sz="2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9147F-5CC6-F54B-89CC-8B99A5358EFE}"/>
                  </a:ext>
                </a:extLst>
              </p:cNvPr>
              <p:cNvSpPr txBox="1"/>
              <p:nvPr/>
            </p:nvSpPr>
            <p:spPr>
              <a:xfrm>
                <a:off x="7048490" y="5404203"/>
                <a:ext cx="3621632" cy="896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It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follows</a:t>
                </a:r>
                <a:r>
                  <a:rPr lang="nl-NL" sz="2400" dirty="0">
                    <a:solidFill>
                      <a:srgbClr val="0070C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from</a:t>
                </a:r>
                <a:r>
                  <a:rPr lang="nl-NL" sz="2400" dirty="0">
                    <a:solidFill>
                      <a:srgbClr val="0070C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unitarity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</a:p>
              <a:p>
                <a:r>
                  <a:rPr lang="en-US" sz="2400" dirty="0"/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𝐶𝐾𝑀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†</m:t>
                        </m:r>
                      </m:sup>
                    </m:sSubSup>
                    <m:r>
                      <a:rPr lang="en-US" sz="2400" i="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=1</m:t>
                    </m:r>
                  </m:oMath>
                </a14:m>
                <a:endParaRPr lang="nl-NL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9147F-5CC6-F54B-89CC-8B99A5358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490" y="5404203"/>
                <a:ext cx="3621632" cy="896271"/>
              </a:xfrm>
              <a:prstGeom prst="rect">
                <a:avLst/>
              </a:prstGeom>
              <a:blipFill>
                <a:blip r:embed="rId10"/>
                <a:stretch>
                  <a:fillRect l="-2091" t="-5556" r="-1394" b="-8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265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CKM matrix and </a:t>
            </a:r>
            <a:r>
              <a:rPr lang="en-US" dirty="0" err="1"/>
              <a:t>unitarity</a:t>
            </a:r>
            <a:r>
              <a:rPr lang="en-US" dirty="0"/>
              <a:t> triangle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7254" y="762053"/>
                <a:ext cx="9353779" cy="896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The CKM is a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mixing</a:t>
                </a:r>
                <a:r>
                  <a:rPr lang="nl-NL" sz="2400" dirty="0">
                    <a:solidFill>
                      <a:srgbClr val="0070C0"/>
                    </a:solidFill>
                  </a:rPr>
                  <a:t> matrix, ie. a complex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rotation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 in 3x3 flavour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space</a:t>
                </a:r>
                <a:r>
                  <a:rPr lang="nl-NL" sz="2400" dirty="0">
                    <a:solidFill>
                      <a:srgbClr val="0070C0"/>
                    </a:solidFill>
                  </a:rPr>
                  <a:t>  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7030A0"/>
                    </a:solidFill>
                  </a:rPr>
                  <a:t>This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implies</a:t>
                </a:r>
                <a:r>
                  <a:rPr lang="nl-NL" sz="2400" dirty="0">
                    <a:solidFill>
                      <a:srgbClr val="7030A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that</a:t>
                </a:r>
                <a:r>
                  <a:rPr lang="nl-NL" sz="2400" dirty="0">
                    <a:solidFill>
                      <a:srgbClr val="7030A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the</a:t>
                </a:r>
                <a:r>
                  <a:rPr lang="nl-NL" sz="2400" dirty="0">
                    <a:solidFill>
                      <a:srgbClr val="7030A0"/>
                    </a:solidFill>
                  </a:rPr>
                  <a:t> matrix is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unitary</a:t>
                </a:r>
                <a:r>
                  <a:rPr lang="nl-NL" sz="2400" dirty="0">
                    <a:solidFill>
                      <a:srgbClr val="7030A0"/>
                    </a:solidFill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†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nl-NL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54" y="762053"/>
                <a:ext cx="9353779" cy="896271"/>
              </a:xfrm>
              <a:prstGeom prst="rect">
                <a:avLst/>
              </a:prstGeom>
              <a:blipFill rotWithShape="0">
                <a:blip r:embed="rId3"/>
                <a:stretch>
                  <a:fillRect l="-913" t="-5442" b="-13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81395" y="1743061"/>
                <a:ext cx="6096605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𝑐𝑑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𝑡𝑑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395" y="1743061"/>
                <a:ext cx="6096605" cy="108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7414" y="3087353"/>
                <a:ext cx="61516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There are 9 orthonormality equations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Example: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nl-NL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14" y="3087353"/>
                <a:ext cx="6151684" cy="830997"/>
              </a:xfrm>
              <a:prstGeom prst="rect">
                <a:avLst/>
              </a:prstGeom>
              <a:blipFill>
                <a:blip r:embed="rId5"/>
                <a:stretch>
                  <a:fillRect l="-1443" t="-4478" b="-149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5943600" y="2458720"/>
            <a:ext cx="380187" cy="32351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 rot="633379">
            <a:off x="8052721" y="3265388"/>
            <a:ext cx="3581400" cy="2209800"/>
            <a:chOff x="2016" y="1756"/>
            <a:chExt cx="2256" cy="1392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2016" y="2716"/>
              <a:ext cx="2256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 flipV="1">
              <a:off x="2448" y="1756"/>
              <a:ext cx="1824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2016" y="1756"/>
              <a:ext cx="432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Wolfenstein parametrization: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bg-BG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bg-BG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blipFill>
                <a:blip r:embed="rId6"/>
                <a:stretch>
                  <a:fillRect l="-1370" t="-1875" b="-18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780388" y="2294961"/>
            <a:ext cx="330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Triangle in the complex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418897" y="3510926"/>
                <a:ext cx="898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𝑢𝑏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𝑢𝑑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897" y="3510926"/>
                <a:ext cx="898387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6803" r="-272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835822" y="3278988"/>
                <a:ext cx="8150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𝑡𝑏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822" y="3278988"/>
                <a:ext cx="815031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7463" r="-298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111032" y="5190147"/>
                <a:ext cx="8406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𝑐𝑏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032" y="5190147"/>
                <a:ext cx="840679" cy="338554"/>
              </a:xfrm>
              <a:prstGeom prst="rect">
                <a:avLst/>
              </a:prstGeom>
              <a:blipFill rotWithShape="0">
                <a:blip r:embed="rId9"/>
                <a:stretch>
                  <a:fillRect l="-7299" r="-3650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888539" y="3947382"/>
                <a:ext cx="14615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</m:t>
                      </m:r>
                      <m:r>
                        <a:rPr lang="en-US" b="0" i="1" smtClean="0">
                          <a:latin typeface="Cambria Math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is-I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539" y="3947382"/>
                <a:ext cx="146155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667" t="-44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0102913" y="3667729"/>
                <a:ext cx="18655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</m:t>
                      </m:r>
                      <m:r>
                        <a:rPr lang="en-US" b="0" i="1" smtClean="0">
                          <a:latin typeface="Cambria Math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is-I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2913" y="3667729"/>
                <a:ext cx="1865511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980" t="-44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127785" y="5554669"/>
                <a:ext cx="11249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</m:t>
                      </m:r>
                      <m:r>
                        <a:rPr lang="en-US" b="0" i="1" smtClean="0">
                          <a:latin typeface="Cambria Math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⋅−</m:t>
                      </m:r>
                      <m:r>
                        <a:rPr lang="en-US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785" y="5554669"/>
                <a:ext cx="1124923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162" t="-4348" r="-432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11E6267-7BF4-4545-BD35-BEC0A8DE87B0}"/>
              </a:ext>
            </a:extLst>
          </p:cNvPr>
          <p:cNvSpPr/>
          <p:nvPr/>
        </p:nvSpPr>
        <p:spPr>
          <a:xfrm>
            <a:off x="1365160" y="2511380"/>
            <a:ext cx="1854560" cy="3216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F3CBC8-5359-084F-B3DF-8ED268378F03}"/>
              </a:ext>
            </a:extLst>
          </p:cNvPr>
          <p:cNvSpPr/>
          <p:nvPr/>
        </p:nvSpPr>
        <p:spPr>
          <a:xfrm>
            <a:off x="3526664" y="1753480"/>
            <a:ext cx="517302" cy="10795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848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27" grpId="0"/>
      <p:bldP spid="9" grpId="0"/>
      <p:bldP spid="33" grpId="0"/>
      <p:bldP spid="34" grpId="0"/>
      <p:bldP spid="35" grpId="0"/>
      <p:bldP spid="36" grpId="0"/>
      <p:bldP spid="37" grpId="0"/>
      <p:bldP spid="38" grpId="0"/>
      <p:bldP spid="3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CKM matrix and </a:t>
            </a:r>
            <a:r>
              <a:rPr lang="en-US" dirty="0" err="1"/>
              <a:t>unitarity</a:t>
            </a:r>
            <a:r>
              <a:rPr lang="en-US" dirty="0"/>
              <a:t> triangle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7254" y="762053"/>
                <a:ext cx="9353779" cy="896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The CKM is a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mixing</a:t>
                </a:r>
                <a:r>
                  <a:rPr lang="nl-NL" sz="2400" dirty="0">
                    <a:solidFill>
                      <a:srgbClr val="0070C0"/>
                    </a:solidFill>
                  </a:rPr>
                  <a:t> matrix, ie. a complex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rotation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 in 3x3 flavour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space</a:t>
                </a:r>
                <a:r>
                  <a:rPr lang="nl-NL" sz="2400" dirty="0">
                    <a:solidFill>
                      <a:srgbClr val="0070C0"/>
                    </a:solidFill>
                  </a:rPr>
                  <a:t>  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7030A0"/>
                    </a:solidFill>
                  </a:rPr>
                  <a:t>This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implies</a:t>
                </a:r>
                <a:r>
                  <a:rPr lang="nl-NL" sz="2400" dirty="0">
                    <a:solidFill>
                      <a:srgbClr val="7030A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that</a:t>
                </a:r>
                <a:r>
                  <a:rPr lang="nl-NL" sz="2400" dirty="0">
                    <a:solidFill>
                      <a:srgbClr val="7030A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the</a:t>
                </a:r>
                <a:r>
                  <a:rPr lang="nl-NL" sz="2400" dirty="0">
                    <a:solidFill>
                      <a:srgbClr val="7030A0"/>
                    </a:solidFill>
                  </a:rPr>
                  <a:t> matrix is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unitary</a:t>
                </a:r>
                <a:r>
                  <a:rPr lang="nl-NL" sz="2400" dirty="0">
                    <a:solidFill>
                      <a:srgbClr val="7030A0"/>
                    </a:solidFill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†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nl-NL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54" y="762053"/>
                <a:ext cx="9353779" cy="896271"/>
              </a:xfrm>
              <a:prstGeom prst="rect">
                <a:avLst/>
              </a:prstGeom>
              <a:blipFill rotWithShape="0">
                <a:blip r:embed="rId3"/>
                <a:stretch>
                  <a:fillRect l="-913" t="-5442" b="-13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81395" y="1743061"/>
                <a:ext cx="6096605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𝑐𝑑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𝑡𝑑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395" y="1743061"/>
                <a:ext cx="6096605" cy="108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7414" y="3087353"/>
                <a:ext cx="61516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There are 9 orthonormality equations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Example: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nl-NL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14" y="3087353"/>
                <a:ext cx="6151684" cy="830997"/>
              </a:xfrm>
              <a:prstGeom prst="rect">
                <a:avLst/>
              </a:prstGeom>
              <a:blipFill>
                <a:blip r:embed="rId5"/>
                <a:stretch>
                  <a:fillRect l="-1443" t="-4478" b="-149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5943600" y="2458720"/>
            <a:ext cx="380187" cy="32351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 rot="633379">
            <a:off x="8052721" y="3265388"/>
            <a:ext cx="3581400" cy="2209800"/>
            <a:chOff x="2016" y="1756"/>
            <a:chExt cx="2256" cy="1392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2016" y="2716"/>
              <a:ext cx="2256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 flipV="1">
              <a:off x="2448" y="1756"/>
              <a:ext cx="1824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2016" y="1756"/>
              <a:ext cx="432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854758" y="5973235"/>
            <a:ext cx="3692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Renormalize horizontal scale to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48966" y="5279245"/>
                <a:ext cx="66684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(0,0)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966" y="5279245"/>
                <a:ext cx="666849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14545" r="-14545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180079" y="5248765"/>
                <a:ext cx="66684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(1,0)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079" y="5248765"/>
                <a:ext cx="666849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14679" r="-15596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590979" y="2686138"/>
                <a:ext cx="72077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𝜌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𝜂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979" y="2686138"/>
                <a:ext cx="720775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13445" t="-1818" r="-12605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41517" y="5245535"/>
                <a:ext cx="1362874" cy="730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𝑐𝑑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𝑐𝑑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517" y="5245535"/>
                <a:ext cx="1362874" cy="73020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802771" y="2963137"/>
                <a:ext cx="840679" cy="730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𝑡𝑑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2771" y="2963137"/>
                <a:ext cx="840679" cy="7302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0176108" y="3731235"/>
                <a:ext cx="16662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≈−</m:t>
                      </m:r>
                      <m:d>
                        <m:dPr>
                          <m:ctrlPr>
                            <a:rPr lang="is-I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6108" y="3731235"/>
                <a:ext cx="1666290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09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463974" y="3085446"/>
                <a:ext cx="898386" cy="730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𝑢𝑏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𝑢𝑑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974" y="3085446"/>
                <a:ext cx="898386" cy="73020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018191" y="3891158"/>
                <a:ext cx="12623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≈−</m:t>
                      </m:r>
                      <m:d>
                        <m:dPr>
                          <m:ctrlPr>
                            <a:rPr lang="is-I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191" y="3891158"/>
                <a:ext cx="1262333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1932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7780388" y="2294961"/>
            <a:ext cx="330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Triangle in the complex plane: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7BAF68-B6C9-DD47-A3BC-56FB7A66646F}"/>
              </a:ext>
            </a:extLst>
          </p:cNvPr>
          <p:cNvSpPr/>
          <p:nvPr/>
        </p:nvSpPr>
        <p:spPr>
          <a:xfrm>
            <a:off x="1365160" y="2511380"/>
            <a:ext cx="1854560" cy="3216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9F69E-A1C7-1A46-AC5C-AE4417C9A492}"/>
              </a:ext>
            </a:extLst>
          </p:cNvPr>
          <p:cNvSpPr/>
          <p:nvPr/>
        </p:nvSpPr>
        <p:spPr>
          <a:xfrm>
            <a:off x="3526664" y="1753480"/>
            <a:ext cx="517302" cy="10795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929F1CB-C7DD-304A-A001-CC11D5960532}"/>
                  </a:ext>
                </a:extLst>
              </p:cNvPr>
              <p:cNvSpPr txBox="1"/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Wolfenstein parametrization: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bg-BG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bg-BG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929F1CB-C7DD-304A-A001-CC11D5960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blipFill>
                <a:blip r:embed="rId10"/>
                <a:stretch>
                  <a:fillRect l="-1370" t="-1875" b="-18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4986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CKM matrix and </a:t>
            </a:r>
            <a:r>
              <a:rPr lang="en-US" dirty="0" err="1"/>
              <a:t>unitarity</a:t>
            </a:r>
            <a:r>
              <a:rPr lang="en-US" dirty="0"/>
              <a:t> triangle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49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 rot="633379">
            <a:off x="8052721" y="3275548"/>
            <a:ext cx="3581400" cy="2209800"/>
            <a:chOff x="2016" y="1756"/>
            <a:chExt cx="2256" cy="1392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2016" y="2716"/>
              <a:ext cx="2256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 flipV="1">
              <a:off x="2448" y="1756"/>
              <a:ext cx="1824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2016" y="1756"/>
              <a:ext cx="432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48966" y="5289405"/>
                <a:ext cx="66684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(0,0)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966" y="5289405"/>
                <a:ext cx="666849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14545" t="-1818" r="-14545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180079" y="5258925"/>
                <a:ext cx="66684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(1,0)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079" y="5258925"/>
                <a:ext cx="666849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14679" t="-1818" r="-15596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590979" y="2696298"/>
                <a:ext cx="72077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𝜌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𝜂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979" y="2696298"/>
                <a:ext cx="720775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13445" r="-12605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Wolfenstein parametrization: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bg-BG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bg-BG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blipFill>
                <a:blip r:embed="rId6"/>
                <a:stretch>
                  <a:fillRect l="-1370" t="-1875" b="-18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CKM in terms of </a:t>
                </a:r>
                <a:r>
                  <a:rPr lang="en-US" sz="2400" b="1" i="1" dirty="0">
                    <a:solidFill>
                      <a:srgbClr val="0070C0"/>
                    </a:solidFill>
                  </a:rPr>
                  <a:t>phases</a:t>
                </a:r>
                <a:r>
                  <a:rPr lang="en-US" sz="2400" dirty="0">
                    <a:solidFill>
                      <a:srgbClr val="0070C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𝑢𝑏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CC00FF"/>
                                        </a:solidFill>
                                        <a:latin typeface="Cambria Math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𝑡𝑑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𝛽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𝑡𝑠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blipFill rotWithShape="0">
                <a:blip r:embed="rId7"/>
                <a:stretch>
                  <a:fillRect l="-1278" t="-2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/>
          <p:cNvSpPr/>
          <p:nvPr/>
        </p:nvSpPr>
        <p:spPr>
          <a:xfrm>
            <a:off x="7806127" y="4790594"/>
            <a:ext cx="544259" cy="620600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15681694">
            <a:off x="10893720" y="4751395"/>
            <a:ext cx="544259" cy="620600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/>
          <p:cNvSpPr/>
          <p:nvPr/>
        </p:nvSpPr>
        <p:spPr>
          <a:xfrm rot="7830580">
            <a:off x="8761589" y="2856831"/>
            <a:ext cx="544259" cy="620600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72847" y="4661400"/>
                <a:ext cx="2391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sz="24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847" y="4661400"/>
                <a:ext cx="239103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7500" r="-25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0633215" y="4635722"/>
                <a:ext cx="26417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𝛽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3215" y="4635722"/>
                <a:ext cx="264175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38636" r="-34091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934694" y="3415437"/>
                <a:ext cx="262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𝛼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694" y="3415437"/>
                <a:ext cx="262571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6279" r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609124" y="2986882"/>
                <a:ext cx="19496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𝛽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9124" y="2986882"/>
                <a:ext cx="1949636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1563" r="-2812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𝐶𝐾𝑀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†</m:t>
                          </m:r>
                        </m:sup>
                      </m:sSubSup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7780388" y="2294961"/>
            <a:ext cx="330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Triangle in the complex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0F582E-BEFC-5849-834D-22359511574B}"/>
                  </a:ext>
                </a:extLst>
              </p:cNvPr>
              <p:cNvSpPr txBox="1"/>
              <p:nvPr/>
            </p:nvSpPr>
            <p:spPr>
              <a:xfrm>
                <a:off x="357414" y="3087353"/>
                <a:ext cx="6249916" cy="1404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There are 9 orthonormality equations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9 complex numbers: 9 real + 9 imaginary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5 unobservable </a:t>
                </a:r>
                <a:r>
                  <a:rPr lang="en-US" sz="2000" i="1" dirty="0">
                    <a:solidFill>
                      <a:srgbClr val="7030A0"/>
                    </a:solidFill>
                  </a:rPr>
                  <a:t>relative</a:t>
                </a:r>
                <a:r>
                  <a:rPr lang="en-US" sz="2000" dirty="0">
                    <a:solidFill>
                      <a:srgbClr val="7030A0"/>
                    </a:solidFill>
                  </a:rPr>
                  <a:t> quark phases: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18 – 9 – 5  = 4 degrees of freedom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0F582E-BEFC-5849-834D-223595115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14" y="3087353"/>
                <a:ext cx="6249916" cy="1404231"/>
              </a:xfrm>
              <a:prstGeom prst="rect">
                <a:avLst/>
              </a:prstGeom>
              <a:blipFill>
                <a:blip r:embed="rId13"/>
                <a:stretch>
                  <a:fillRect l="-1420" t="-2679" b="-6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8B882B5-D706-4A4C-9950-14202212F24B}"/>
              </a:ext>
            </a:extLst>
          </p:cNvPr>
          <p:cNvSpPr txBox="1"/>
          <p:nvPr/>
        </p:nvSpPr>
        <p:spPr>
          <a:xfrm>
            <a:off x="6731696" y="5821348"/>
            <a:ext cx="4735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There </a:t>
            </a:r>
            <a:r>
              <a:rPr lang="en-US" sz="2400" dirty="0">
                <a:solidFill>
                  <a:schemeClr val="accent1"/>
                </a:solidFill>
              </a:rPr>
              <a:t>are 4 degrees of freedom:</a:t>
            </a:r>
            <a:endParaRPr lang="en-US" sz="2400" dirty="0">
              <a:solidFill>
                <a:srgbClr val="0070C0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3 real (Euler angles) and one phase</a:t>
            </a:r>
          </a:p>
        </p:txBody>
      </p:sp>
    </p:spTree>
    <p:extLst>
      <p:ext uri="{BB962C8B-B14F-4D97-AF65-F5344CB8AC3E}">
        <p14:creationId xmlns:p14="http://schemas.microsoft.com/office/powerpoint/2010/main" val="3386320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CKM matrix and </a:t>
            </a:r>
            <a:r>
              <a:rPr lang="en-US" dirty="0" err="1"/>
              <a:t>unitarity</a:t>
            </a:r>
            <a:r>
              <a:rPr lang="en-US" dirty="0"/>
              <a:t> triangle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80388" y="1360241"/>
            <a:ext cx="330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Triangle in the complex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3328" y="4491560"/>
                <a:ext cx="6487545" cy="2006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Wolfenstein parametrization: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bg-BG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bg-BG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8" y="4491560"/>
                <a:ext cx="6487545" cy="2006383"/>
              </a:xfrm>
              <a:prstGeom prst="rect">
                <a:avLst/>
              </a:prstGeom>
              <a:blipFill rotWithShape="0">
                <a:blip r:embed="rId3"/>
                <a:stretch>
                  <a:fillRect l="-1316" t="-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CKM in terms of </a:t>
                </a:r>
                <a:r>
                  <a:rPr lang="en-US" sz="2400" b="1" i="1" dirty="0">
                    <a:solidFill>
                      <a:srgbClr val="0070C0"/>
                    </a:solidFill>
                  </a:rPr>
                  <a:t>phases</a:t>
                </a:r>
                <a:r>
                  <a:rPr lang="en-US" sz="2400" dirty="0">
                    <a:solidFill>
                      <a:srgbClr val="0070C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𝑢𝑏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CC00FF"/>
                                        </a:solidFill>
                                        <a:latin typeface="Cambria Math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𝑡𝑑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𝛽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𝑡𝑠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blipFill rotWithShape="0">
                <a:blip r:embed="rId4"/>
                <a:stretch>
                  <a:fillRect l="-1278" t="-2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5753" r="1912"/>
          <a:stretch/>
        </p:blipFill>
        <p:spPr>
          <a:xfrm>
            <a:off x="6263483" y="2275816"/>
            <a:ext cx="5598316" cy="2872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95920" y="5111453"/>
                <a:ext cx="331840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u="sng" dirty="0">
                    <a:solidFill>
                      <a:schemeClr val="accent1"/>
                    </a:solidFill>
                  </a:rPr>
                  <a:t>CP Violation:</a:t>
                </a:r>
              </a:p>
              <a:p>
                <a:pPr marL="342900" indent="-342900">
                  <a:buFont typeface="Wingdings" charset="2"/>
                  <a:buChar char="Ø"/>
                </a:pPr>
                <a:r>
                  <a:rPr lang="en-US" sz="2200" dirty="0">
                    <a:solidFill>
                      <a:srgbClr val="C00000"/>
                    </a:solidFill>
                  </a:rPr>
                  <a:t>Non-zero unitary phases</a:t>
                </a:r>
              </a:p>
              <a:p>
                <a:pPr marL="342900" indent="-342900">
                  <a:buFont typeface="Wingdings" charset="2"/>
                  <a:buChar char="Ø"/>
                </a:pPr>
                <a:r>
                  <a:rPr lang="en-US" sz="2200" dirty="0">
                    <a:solidFill>
                      <a:srgbClr val="C00000"/>
                    </a:solidFill>
                  </a:rPr>
                  <a:t>Triangle surface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≠0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pPr marL="800100" lvl="1" indent="-342900">
                  <a:buFont typeface="Wingdings" charset="2"/>
                  <a:buChar char="v"/>
                </a:pPr>
                <a:r>
                  <a:rPr lang="en-US" sz="2200" dirty="0" err="1">
                    <a:solidFill>
                      <a:srgbClr val="7030A0"/>
                    </a:solidFill>
                  </a:rPr>
                  <a:t>Jarlskog</a:t>
                </a:r>
                <a:r>
                  <a:rPr lang="en-US" sz="2200" dirty="0">
                    <a:solidFill>
                      <a:srgbClr val="7030A0"/>
                    </a:solidFill>
                  </a:rPr>
                  <a:t> invariant “J”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920" y="5111453"/>
                <a:ext cx="3318409" cy="1477328"/>
              </a:xfrm>
              <a:prstGeom prst="rect">
                <a:avLst/>
              </a:prstGeom>
              <a:blipFill>
                <a:blip r:embed="rId6"/>
                <a:stretch>
                  <a:fillRect l="-2290" t="-3419" r="-1908" b="-76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𝐶𝐾𝑀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†</m:t>
                          </m:r>
                        </m:sup>
                      </m:sSubSup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578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1" name="Picture 2" descr="http://www.nearingzero.net/screen_res/nz302.jpg"/>
          <p:cNvPicPr>
            <a:picLocks noChangeAspect="1" noChangeArrowheads="1"/>
          </p:cNvPicPr>
          <p:nvPr/>
        </p:nvPicPr>
        <p:blipFill rotWithShape="1">
          <a:blip r:embed="rId3" cstate="print"/>
          <a:srcRect b="16732"/>
          <a:stretch/>
        </p:blipFill>
        <p:spPr bwMode="auto">
          <a:xfrm>
            <a:off x="6580213" y="1757363"/>
            <a:ext cx="5409215" cy="352594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per Week: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418495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95499" y="1358545"/>
            <a:ext cx="3187701" cy="1813090"/>
            <a:chOff x="1446722" y="2100849"/>
            <a:chExt cx="6517309" cy="2904424"/>
          </a:xfrm>
        </p:grpSpPr>
        <p:sp>
          <p:nvSpPr>
            <p:cNvPr id="12" name="Rectangle 11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The CKM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- 3 Generations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wolfe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1975" y="1727956"/>
            <a:ext cx="3751728" cy="31717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Wolfenstein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parametrization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/>
                  <a:t> =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663" t="-10667" r="-83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/>
                  <a:t>: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  <a:blipFill rotWithShape="0">
                <a:blip r:embed="rId8"/>
                <a:stretch>
                  <a:fillRect t="-13187" r="-1195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544675" y="4528337"/>
            <a:ext cx="2027222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Lincoln Wolfenstein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</m:t>
                    </m:r>
                  </m:oMath>
                </a14:m>
                <a:r>
                  <a:rPr lang="nl-NL" sz="2200" dirty="0">
                    <a:solidFill>
                      <a:srgbClr val="FF0000"/>
                    </a:solidFill>
                  </a:rPr>
                  <a:t> 1 CP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violating</a:t>
                </a:r>
                <a:r>
                  <a:rPr lang="nl-NL" sz="2200" dirty="0">
                    <a:solidFill>
                      <a:srgbClr val="FF0000"/>
                    </a:solidFill>
                  </a:rPr>
                  <a:t>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phase</a:t>
                </a:r>
                <a:endParaRPr lang="nl-NL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blipFill rotWithShape="0">
                <a:blip r:embed="rId10"/>
                <a:stretch>
                  <a:fillRect t="-6757" b="-24324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810106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The CKM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- 3 vs 2 Generations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8805589" y="1479568"/>
            <a:ext cx="2004777" cy="1185524"/>
            <a:chOff x="1446722" y="2100849"/>
            <a:chExt cx="4098801" cy="1899114"/>
          </a:xfrm>
        </p:grpSpPr>
        <p:sp>
          <p:nvSpPr>
            <p:cNvPr id="27" name="Rectangle 26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338359" y="1435542"/>
                <a:ext cx="2742289" cy="1230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359" y="1435542"/>
                <a:ext cx="2742289" cy="12309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109061" y="922018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061" y="922018"/>
                <a:ext cx="392637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430093" y="1561578"/>
                <a:ext cx="1703415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093" y="1561578"/>
                <a:ext cx="1703415" cy="20621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271124" y="3326022"/>
                <a:ext cx="10725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/>
                  <a:t> =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124" y="3326022"/>
                <a:ext cx="1072538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705" t="-10667" r="-7386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077643" y="856877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/>
                  <a:t>: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643" y="856877"/>
                <a:ext cx="1118191" cy="553998"/>
              </a:xfrm>
              <a:prstGeom prst="rect">
                <a:avLst/>
              </a:prstGeom>
              <a:blipFill rotWithShape="0">
                <a:blip r:embed="rId7"/>
                <a:stretch>
                  <a:fillRect t="-13333" r="-1256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012287" y="4017307"/>
                <a:ext cx="3167790" cy="936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287" y="4017307"/>
                <a:ext cx="3167790" cy="9367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303835" y="5406574"/>
                <a:ext cx="2560488" cy="43088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 </m:t>
                    </m:r>
                  </m:oMath>
                </a14:m>
                <a:r>
                  <a:rPr lang="nl-NL" sz="2200" dirty="0">
                    <a:solidFill>
                      <a:srgbClr val="FF0000"/>
                    </a:solidFill>
                  </a:rPr>
                  <a:t>No CP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violation</a:t>
                </a:r>
                <a:endParaRPr lang="nl-NL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835" y="5406574"/>
                <a:ext cx="2560488" cy="430887"/>
              </a:xfrm>
              <a:prstGeom prst="rect">
                <a:avLst/>
              </a:prstGeom>
              <a:blipFill rotWithShape="0">
                <a:blip r:embed="rId9"/>
                <a:stretch>
                  <a:fillRect t="-93333" b="-117333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2095499" y="1358545"/>
            <a:ext cx="3187701" cy="1813090"/>
            <a:chOff x="1446722" y="2100849"/>
            <a:chExt cx="6517309" cy="2904424"/>
          </a:xfrm>
        </p:grpSpPr>
        <p:sp>
          <p:nvSpPr>
            <p:cNvPr id="44" name="Rectangle 43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Wolfenstein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parametrization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/>
                  <a:t> =</a:t>
                </a: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blipFill rotWithShape="0">
                <a:blip r:embed="rId13"/>
                <a:stretch>
                  <a:fillRect l="-1663" t="-10667" r="-83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/>
                  <a:t>:</a:t>
                </a: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  <a:blipFill rotWithShape="0">
                <a:blip r:embed="rId14"/>
                <a:stretch>
                  <a:fillRect t="-13187" r="-1195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</m:t>
                    </m:r>
                  </m:oMath>
                </a14:m>
                <a:r>
                  <a:rPr lang="nl-NL" sz="2200" dirty="0">
                    <a:solidFill>
                      <a:srgbClr val="FF0000"/>
                    </a:solidFill>
                  </a:rPr>
                  <a:t> 1 CP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violating</a:t>
                </a:r>
                <a:r>
                  <a:rPr lang="nl-NL" sz="2200" dirty="0">
                    <a:solidFill>
                      <a:srgbClr val="FF0000"/>
                    </a:solidFill>
                  </a:rPr>
                  <a:t>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phase</a:t>
                </a:r>
                <a:endParaRPr lang="nl-NL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blipFill rotWithShape="0">
                <a:blip r:embed="rId16"/>
                <a:stretch>
                  <a:fillRect t="-6757" b="-24324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296454" y="6014909"/>
            <a:ext cx="1208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nl-NL" sz="2400" i="1" dirty="0">
                <a:solidFill>
                  <a:srgbClr val="0070C0"/>
                </a:solidFill>
              </a:rPr>
              <a:t>3  </a:t>
            </a:r>
            <a:r>
              <a:rPr lang="nl-NL" sz="2400" i="1" dirty="0" err="1">
                <a:solidFill>
                  <a:srgbClr val="0070C0"/>
                </a:solidFill>
              </a:rPr>
              <a:t>generations</a:t>
            </a:r>
            <a:r>
              <a:rPr lang="nl-NL" sz="2400" i="1" dirty="0">
                <a:solidFill>
                  <a:srgbClr val="0070C0"/>
                </a:solidFill>
              </a:rPr>
              <a:t> is </a:t>
            </a:r>
            <a:r>
              <a:rPr lang="nl-NL" sz="2400" i="1" dirty="0" err="1">
                <a:solidFill>
                  <a:srgbClr val="0070C0"/>
                </a:solidFill>
              </a:rPr>
              <a:t>the</a:t>
            </a:r>
            <a:r>
              <a:rPr lang="nl-NL" sz="2400" i="1" dirty="0">
                <a:solidFill>
                  <a:srgbClr val="0070C0"/>
                </a:solidFill>
              </a:rPr>
              <a:t> </a:t>
            </a:r>
            <a:r>
              <a:rPr lang="nl-NL" sz="2400" i="1" dirty="0" err="1">
                <a:solidFill>
                  <a:srgbClr val="0070C0"/>
                </a:solidFill>
              </a:rPr>
              <a:t>minimal</a:t>
            </a:r>
            <a:r>
              <a:rPr lang="nl-NL" sz="2400" i="1" dirty="0">
                <a:solidFill>
                  <a:srgbClr val="0070C0"/>
                </a:solidFill>
              </a:rPr>
              <a:t> </a:t>
            </a:r>
            <a:r>
              <a:rPr lang="nl-NL" sz="2400" i="1" dirty="0" err="1">
                <a:solidFill>
                  <a:srgbClr val="0070C0"/>
                </a:solidFill>
              </a:rPr>
              <a:t>particle</a:t>
            </a:r>
            <a:r>
              <a:rPr lang="nl-NL" sz="2400" i="1" dirty="0">
                <a:solidFill>
                  <a:srgbClr val="0070C0"/>
                </a:solidFill>
              </a:rPr>
              <a:t> content </a:t>
            </a:r>
            <a:r>
              <a:rPr lang="nl-NL" sz="2400" i="1" dirty="0" err="1">
                <a:solidFill>
                  <a:srgbClr val="0070C0"/>
                </a:solidFill>
              </a:rPr>
              <a:t>to</a:t>
            </a:r>
            <a:r>
              <a:rPr lang="nl-NL" sz="2400" i="1" dirty="0">
                <a:solidFill>
                  <a:srgbClr val="0070C0"/>
                </a:solidFill>
              </a:rPr>
              <a:t> </a:t>
            </a:r>
            <a:r>
              <a:rPr lang="nl-NL" sz="2400" i="1" dirty="0" err="1">
                <a:solidFill>
                  <a:srgbClr val="0070C0"/>
                </a:solidFill>
              </a:rPr>
              <a:t>generate</a:t>
            </a:r>
            <a:r>
              <a:rPr lang="nl-NL" sz="2400" i="1" dirty="0">
                <a:solidFill>
                  <a:srgbClr val="0070C0"/>
                </a:solidFill>
              </a:rPr>
              <a:t> CP </a:t>
            </a:r>
            <a:r>
              <a:rPr lang="nl-NL" sz="2400" i="1" dirty="0" err="1">
                <a:solidFill>
                  <a:srgbClr val="0070C0"/>
                </a:solidFill>
              </a:rPr>
              <a:t>violation</a:t>
            </a:r>
            <a:r>
              <a:rPr lang="nl-NL" sz="2400" i="1" dirty="0">
                <a:solidFill>
                  <a:srgbClr val="0070C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(In Standard Model).</a:t>
            </a:r>
            <a:endParaRPr lang="nl-NL" sz="2200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602506" y="856877"/>
            <a:ext cx="41182" cy="454732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95E8A-F6DA-6542-B9AB-3F5B5D526D59}"/>
              </a:ext>
            </a:extLst>
          </p:cNvPr>
          <p:cNvSpPr txBox="1"/>
          <p:nvPr/>
        </p:nvSpPr>
        <p:spPr>
          <a:xfrm>
            <a:off x="10118510" y="2891060"/>
            <a:ext cx="1600118" cy="984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u="sng" dirty="0">
                <a:solidFill>
                  <a:srgbClr val="7030A0"/>
                </a:solidFill>
              </a:rPr>
              <a:t>1 free variable</a:t>
            </a:r>
            <a:r>
              <a:rPr lang="en-NL" sz="1600" dirty="0">
                <a:solidFill>
                  <a:srgbClr val="7030A0"/>
                </a:solidFill>
              </a:rPr>
              <a:t> =</a:t>
            </a:r>
            <a:endParaRPr lang="en-NL" sz="1600" dirty="0"/>
          </a:p>
          <a:p>
            <a:r>
              <a:rPr lang="en-NL" sz="1400" dirty="0"/>
              <a:t>    8 (4 complex)</a:t>
            </a:r>
          </a:p>
          <a:p>
            <a:r>
              <a:rPr lang="en-NL" sz="1400" dirty="0"/>
              <a:t> – 4 orthonormality</a:t>
            </a:r>
          </a:p>
          <a:p>
            <a:r>
              <a:rPr lang="en-NL" sz="1400" dirty="0"/>
              <a:t> – 3 quark phases</a:t>
            </a:r>
          </a:p>
        </p:txBody>
      </p:sp>
    </p:spTree>
    <p:extLst>
      <p:ext uri="{BB962C8B-B14F-4D97-AF65-F5344CB8AC3E}">
        <p14:creationId xmlns:p14="http://schemas.microsoft.com/office/powerpoint/2010/main" val="3097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808" y="1295996"/>
            <a:ext cx="6902115" cy="47486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>
                <a:latin typeface="+mn-lt"/>
              </a:rPr>
              <a:t>3 Generations of particles </a:t>
            </a:r>
            <a:r>
              <a:rPr lang="mr-IN" dirty="0">
                <a:latin typeface="+mn-lt"/>
              </a:rPr>
              <a:t>–</a:t>
            </a:r>
            <a:r>
              <a:rPr lang="en-US" dirty="0">
                <a:latin typeface="+mn-lt"/>
              </a:rPr>
              <a:t> How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>
                <a:solidFill>
                  <a:srgbClr val="C00000"/>
                </a:solidFill>
              </a:rPr>
              <a:t>LEP: </a:t>
            </a:r>
            <a:r>
              <a:rPr lang="en-US" dirty="0">
                <a:solidFill>
                  <a:schemeClr val="accent1"/>
                </a:solidFill>
              </a:rPr>
              <a:t>The heavy Z boson decays into 3 light neutrino types.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No additional weakly interacting </a:t>
            </a:r>
            <a:r>
              <a:rPr lang="en-US" sz="2600" b="1" i="1" dirty="0"/>
              <a:t>light fermion </a:t>
            </a:r>
            <a:r>
              <a:rPr lang="en-US" sz="2600" i="1" dirty="0"/>
              <a:t>generations.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8994" y="1295996"/>
            <a:ext cx="179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LEP @ CERN: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1989-2000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20106484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3 Generations of particles </a:t>
            </a:r>
            <a:r>
              <a:rPr lang="mr-IN" dirty="0"/>
              <a:t>–</a:t>
            </a:r>
            <a:r>
              <a:rPr lang="en-US" dirty="0"/>
              <a:t> How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>
                <a:solidFill>
                  <a:srgbClr val="C00000"/>
                </a:solidFill>
              </a:rPr>
              <a:t>LEP: </a:t>
            </a:r>
            <a:r>
              <a:rPr lang="en-US" dirty="0">
                <a:solidFill>
                  <a:schemeClr val="accent1"/>
                </a:solidFill>
              </a:rPr>
              <a:t>The heavy Z boson decays into 3 light neutrino types.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78808" y="1296357"/>
            <a:ext cx="6902115" cy="4758016"/>
            <a:chOff x="112295" y="1115984"/>
            <a:chExt cx="5249165" cy="3568311"/>
          </a:xfrm>
        </p:grpSpPr>
        <p:sp>
          <p:nvSpPr>
            <p:cNvPr id="23" name="Rectangle 22"/>
            <p:cNvSpPr/>
            <p:nvPr/>
          </p:nvSpPr>
          <p:spPr>
            <a:xfrm>
              <a:off x="112295" y="1115984"/>
              <a:ext cx="5249165" cy="356831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105627">
              <a:off x="232096" y="1558473"/>
              <a:ext cx="1988093" cy="274893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2323337" y="1395663"/>
              <a:ext cx="2761404" cy="3155486"/>
              <a:chOff x="2801596" y="1084263"/>
              <a:chExt cx="3985058" cy="4440188"/>
            </a:xfrm>
          </p:grpSpPr>
          <p:pic>
            <p:nvPicPr>
              <p:cNvPr id="10" name="Picture 6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01596" y="1084263"/>
                <a:ext cx="3898234" cy="4105745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 Box 64"/>
              <p:cNvSpPr txBox="1">
                <a:spLocks noChangeArrowheads="1"/>
              </p:cNvSpPr>
              <p:nvPr/>
            </p:nvSpPr>
            <p:spPr bwMode="auto">
              <a:xfrm>
                <a:off x="5399191" y="2449225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FF"/>
                    </a:solidFill>
                  </a:rPr>
                  <a:t>2 neutrinos</a:t>
                </a:r>
                <a:endParaRPr lang="en-US" sz="2400" dirty="0">
                  <a:solidFill>
                    <a:srgbClr val="66FFFF"/>
                  </a:solidFill>
                  <a:sym typeface="Symbol" pitchFamily="18" charset="2"/>
                </a:endParaRPr>
              </a:p>
            </p:txBody>
          </p:sp>
          <p:sp>
            <p:nvSpPr>
              <p:cNvPr id="13" name="Text Box 65"/>
              <p:cNvSpPr txBox="1">
                <a:spLocks noChangeArrowheads="1"/>
              </p:cNvSpPr>
              <p:nvPr/>
            </p:nvSpPr>
            <p:spPr bwMode="auto">
              <a:xfrm>
                <a:off x="5399190" y="2019593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00"/>
                    </a:solidFill>
                  </a:rPr>
                  <a:t>3 neutrinos</a:t>
                </a:r>
                <a:endParaRPr lang="en-US" sz="2400" dirty="0">
                  <a:solidFill>
                    <a:srgbClr val="FFFF00"/>
                  </a:solidFill>
                  <a:sym typeface="Symbol" pitchFamily="18" charset="2"/>
                </a:endParaRPr>
              </a:p>
            </p:txBody>
          </p:sp>
          <p:sp>
            <p:nvSpPr>
              <p:cNvPr id="14" name="Text Box 66"/>
              <p:cNvSpPr txBox="1">
                <a:spLocks noChangeArrowheads="1"/>
              </p:cNvSpPr>
              <p:nvPr/>
            </p:nvSpPr>
            <p:spPr bwMode="auto">
              <a:xfrm>
                <a:off x="5422340" y="1567388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33"/>
                    </a:solidFill>
                  </a:rPr>
                  <a:t>4 neutrinos</a:t>
                </a:r>
                <a:endParaRPr lang="en-US" sz="2400" dirty="0">
                  <a:solidFill>
                    <a:srgbClr val="66FF33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5" name="Group 67"/>
              <p:cNvGrpSpPr>
                <a:grpSpLocks/>
              </p:cNvGrpSpPr>
              <p:nvPr/>
            </p:nvGrpSpPr>
            <p:grpSpPr bwMode="auto">
              <a:xfrm>
                <a:off x="3688385" y="4458934"/>
                <a:ext cx="2921996" cy="485304"/>
                <a:chOff x="3107" y="699"/>
                <a:chExt cx="2176" cy="389"/>
              </a:xfrm>
            </p:grpSpPr>
            <p:grpSp>
              <p:nvGrpSpPr>
                <p:cNvPr id="18" name="Group 68"/>
                <p:cNvGrpSpPr>
                  <a:grpSpLocks/>
                </p:cNvGrpSpPr>
                <p:nvPr/>
              </p:nvGrpSpPr>
              <p:grpSpPr bwMode="auto">
                <a:xfrm>
                  <a:off x="3107" y="700"/>
                  <a:ext cx="81" cy="318"/>
                  <a:chOff x="3107" y="1121"/>
                  <a:chExt cx="81" cy="318"/>
                </a:xfrm>
              </p:grpSpPr>
              <p:sp>
                <p:nvSpPr>
                  <p:cNvPr id="2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1222"/>
                    <a:ext cx="81" cy="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57150">
                    <a:noFill/>
                    <a:round/>
                    <a:headEnd/>
                    <a:tailEnd/>
                  </a:ln>
                  <a:effectLst/>
                </p:spPr>
                <p:txBody>
                  <a:bodyPr wrap="square"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  <p:sp>
                <p:nvSpPr>
                  <p:cNvPr id="2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155" y="1121"/>
                    <a:ext cx="0" cy="318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</p:grpSp>
            <p:sp>
              <p:nvSpPr>
                <p:cNvPr id="1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243" y="699"/>
                  <a:ext cx="2040" cy="389"/>
                </a:xfrm>
                <a:prstGeom prst="rect">
                  <a:avLst/>
                </a:prstGeom>
                <a:noFill/>
                <a:ln w="571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fontAlgn="base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200" dirty="0">
                      <a:solidFill>
                        <a:srgbClr val="FF0000"/>
                      </a:solidFill>
                    </a:rPr>
                    <a:t>measurements</a:t>
                  </a:r>
                </a:p>
              </p:txBody>
            </p:sp>
          </p:grpSp>
          <p:sp>
            <p:nvSpPr>
              <p:cNvPr id="16" name="Text Box 72"/>
              <p:cNvSpPr txBox="1">
                <a:spLocks noChangeArrowheads="1"/>
              </p:cNvSpPr>
              <p:nvPr/>
            </p:nvSpPr>
            <p:spPr bwMode="auto">
              <a:xfrm>
                <a:off x="3355725" y="5202182"/>
                <a:ext cx="2482928" cy="322269"/>
              </a:xfrm>
              <a:prstGeom prst="rect">
                <a:avLst/>
              </a:prstGeom>
              <a:solidFill>
                <a:schemeClr val="tx1"/>
              </a:solidFill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Collision Energy (GeV)</a:t>
                </a:r>
              </a:p>
            </p:txBody>
          </p:sp>
          <p:sp>
            <p:nvSpPr>
              <p:cNvPr id="17" name="Text Box 73"/>
              <p:cNvSpPr txBox="1">
                <a:spLocks noChangeArrowheads="1"/>
              </p:cNvSpPr>
              <p:nvPr/>
            </p:nvSpPr>
            <p:spPr bwMode="auto">
              <a:xfrm rot="16200000">
                <a:off x="2177837" y="2558942"/>
                <a:ext cx="2060629" cy="32226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Number of events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876760" y="1180152"/>
              <a:ext cx="843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LEP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No additional weakly interacting </a:t>
            </a:r>
            <a:r>
              <a:rPr lang="en-US" sz="2600" b="1" i="1" dirty="0"/>
              <a:t>light fermion </a:t>
            </a:r>
            <a:r>
              <a:rPr lang="en-US" sz="2600" i="1" dirty="0"/>
              <a:t>generations.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3746" y="5027481"/>
            <a:ext cx="1246420" cy="36234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E1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9128" y="5005813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=3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0282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3 Generations of particles </a:t>
            </a:r>
            <a:r>
              <a:rPr lang="mr-IN" dirty="0"/>
              <a:t>–</a:t>
            </a:r>
            <a:r>
              <a:rPr lang="en-US" dirty="0"/>
              <a:t> How do we know?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89" y="798463"/>
            <a:ext cx="6439040" cy="32901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charset="0"/>
                        </a:rPr>
                        <m:t>γ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→4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86" y="4214697"/>
            <a:ext cx="2464415" cy="2235674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406072" y="802129"/>
            <a:ext cx="4934024" cy="221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b="1" u="sng" dirty="0">
                <a:solidFill>
                  <a:srgbClr val="C00000"/>
                </a:solidFill>
              </a:rPr>
              <a:t>LHC: </a:t>
            </a:r>
            <a:r>
              <a:rPr lang="en-US" dirty="0"/>
              <a:t>Higgs production:</a:t>
            </a:r>
          </a:p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sz="2400" i="1" dirty="0">
                <a:solidFill>
                  <a:srgbClr val="7030A0"/>
                </a:solidFill>
              </a:rPr>
              <a:t>Loop</a:t>
            </a:r>
            <a:r>
              <a:rPr lang="en-US" sz="2400" dirty="0">
                <a:solidFill>
                  <a:srgbClr val="7030A0"/>
                </a:solidFill>
              </a:rPr>
              <a:t> diagram is proportional to the mass of the heaviest fermion.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6" y="2013614"/>
            <a:ext cx="3332371" cy="1764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571" y="3238220"/>
            <a:ext cx="2265892" cy="350215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99049" y="5341938"/>
            <a:ext cx="5521454" cy="88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Top is the </a:t>
            </a:r>
            <a:r>
              <a:rPr lang="en-US" sz="2600" b="1" i="1" dirty="0"/>
              <a:t>heaviest fermion </a:t>
            </a:r>
            <a:r>
              <a:rPr lang="en-US" sz="2600" i="1" dirty="0" err="1"/>
              <a:t>flavour</a:t>
            </a:r>
            <a:r>
              <a:rPr lang="en-US" sz="2600" i="1" dirty="0"/>
              <a:t>.</a:t>
            </a:r>
          </a:p>
          <a:p>
            <a:pPr lvl="1">
              <a:buFont typeface="Wingdings" charset="2"/>
              <a:buChar char="Ø"/>
            </a:pPr>
            <a:r>
              <a:rPr lang="en-US" sz="2600" i="1" dirty="0">
                <a:solidFill>
                  <a:srgbClr val="CC00FF"/>
                </a:solidFill>
              </a:rPr>
              <a:t>3 </a:t>
            </a:r>
            <a:r>
              <a:rPr lang="en-US" sz="2600" i="1" dirty="0" err="1">
                <a:solidFill>
                  <a:srgbClr val="CC00FF"/>
                </a:solidFill>
              </a:rPr>
              <a:t>Flavour</a:t>
            </a:r>
            <a:r>
              <a:rPr lang="en-US" sz="2600" i="1" dirty="0">
                <a:solidFill>
                  <a:srgbClr val="CC00FF"/>
                </a:solidFill>
              </a:rPr>
              <a:t> generations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19322" y="4482099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C00FF"/>
                </a:solidFill>
              </a:rPr>
              <a:t>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613507" y="4684732"/>
            <a:ext cx="268941" cy="0"/>
          </a:xfrm>
          <a:prstGeom prst="line">
            <a:avLst/>
          </a:prstGeom>
          <a:ln w="25400">
            <a:solidFill>
              <a:srgbClr val="CC00F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967219" y="2702859"/>
            <a:ext cx="520352" cy="50642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260105" y="4482099"/>
            <a:ext cx="394291" cy="400110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514600" y="2985247"/>
            <a:ext cx="7853082" cy="1506071"/>
          </a:xfrm>
          <a:custGeom>
            <a:avLst/>
            <a:gdLst>
              <a:gd name="connsiteX0" fmla="*/ 0 w 7853082"/>
              <a:gd name="connsiteY0" fmla="*/ 0 h 1506071"/>
              <a:gd name="connsiteX1" fmla="*/ 5056094 w 7853082"/>
              <a:gd name="connsiteY1" fmla="*/ 605118 h 1506071"/>
              <a:gd name="connsiteX2" fmla="*/ 7853082 w 7853082"/>
              <a:gd name="connsiteY2" fmla="*/ 1506071 h 150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3082" h="1506071">
                <a:moveTo>
                  <a:pt x="0" y="0"/>
                </a:moveTo>
                <a:cubicBezTo>
                  <a:pt x="1873623" y="177053"/>
                  <a:pt x="3747247" y="354106"/>
                  <a:pt x="5056094" y="605118"/>
                </a:cubicBezTo>
                <a:cubicBezTo>
                  <a:pt x="6364941" y="856130"/>
                  <a:pt x="7853082" y="1506071"/>
                  <a:pt x="7853082" y="1506071"/>
                </a:cubicBezTo>
              </a:path>
            </a:pathLst>
          </a:custGeom>
          <a:noFill/>
          <a:ln w="25400">
            <a:solidFill>
              <a:srgbClr val="CC0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8956" y="5105404"/>
            <a:ext cx="1215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C00FF"/>
                </a:solidFill>
              </a:rPr>
              <a:t>i</a:t>
            </a:r>
            <a:r>
              <a:rPr lang="en-US" sz="2200" dirty="0">
                <a:solidFill>
                  <a:srgbClr val="CC00FF"/>
                </a:solidFill>
              </a:rPr>
              <a:t> = 1, 2,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12637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 animBg="1"/>
      <p:bldP spid="15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1456" y="778448"/>
                <a:ext cx="11136996" cy="4450252"/>
              </a:xfrm>
            </p:spPr>
            <p:txBody>
              <a:bodyPr/>
              <a:lstStyle/>
              <a:p>
                <a:r>
                  <a:rPr lang="en-US" dirty="0"/>
                  <a:t>Equivalent of CKM-Matrix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for leptons is PMNS-Matrix</a:t>
                </a:r>
              </a:p>
              <a:p>
                <a:pPr lvl="1"/>
                <a:r>
                  <a:rPr lang="en-US" dirty="0" err="1"/>
                  <a:t>Pontecorvo</a:t>
                </a:r>
                <a:r>
                  <a:rPr lang="en-US" dirty="0"/>
                  <a:t>-Maki-Nakagawa-Sakata matrix: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𝑃𝑀𝑁𝑆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endParaRPr lang="en-US" sz="400" dirty="0"/>
              </a:p>
              <a:p>
                <a:r>
                  <a:rPr lang="en-US" b="0" u="sng" dirty="0"/>
                  <a:t>Neutrinos: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𝑃𝑀𝑁𝑆</m:t>
                        </m:r>
                      </m:sub>
                    </m:sSub>
                  </m:oMath>
                </a14:m>
                <a:r>
                  <a:rPr lang="en-US" b="0" dirty="0"/>
                  <a:t>                                           • </a:t>
                </a:r>
                <a:r>
                  <a:rPr lang="en-US" b="0" u="sng" dirty="0"/>
                  <a:t>Quarks: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456" y="778448"/>
                <a:ext cx="11136996" cy="4450252"/>
              </a:xfrm>
              <a:blipFill rotWithShape="0">
                <a:blip r:embed="rId3"/>
                <a:stretch>
                  <a:fillRect l="-985" t="-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8145" y="2297564"/>
                <a:ext cx="4014625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45" y="2297564"/>
                <a:ext cx="4014625" cy="108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81520" y="2280919"/>
                <a:ext cx="3717493" cy="9637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𝑡𝑠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520" y="2280919"/>
                <a:ext cx="3717493" cy="963790"/>
              </a:xfrm>
              <a:prstGeom prst="rect">
                <a:avLst/>
              </a:prstGeom>
              <a:blipFill>
                <a:blip r:embed="rId5"/>
                <a:stretch>
                  <a:fillRect t="-1299" b="-129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34049" y="3477578"/>
            <a:ext cx="4148137" cy="1365250"/>
            <a:chOff x="0" y="4580367"/>
            <a:chExt cx="4149545" cy="145939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95"/>
            <a:stretch>
              <a:fillRect/>
            </a:stretch>
          </p:blipFill>
          <p:spPr bwMode="auto">
            <a:xfrm>
              <a:off x="1805" y="4584690"/>
              <a:ext cx="103006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0" y="4580367"/>
              <a:ext cx="4149545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100253" y="3489324"/>
            <a:ext cx="4572000" cy="13573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14681" y="4938713"/>
            <a:ext cx="4379913" cy="1638300"/>
            <a:chOff x="75887" y="4787030"/>
            <a:chExt cx="4380898" cy="163756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" b="-2838"/>
            <a:stretch>
              <a:fillRect/>
            </a:stretch>
          </p:blipFill>
          <p:spPr bwMode="auto">
            <a:xfrm>
              <a:off x="78615" y="4965200"/>
              <a:ext cx="4378170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75887" y="4787625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1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1499600" y="4787625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2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2917857" y="4787030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3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7122796" y="5002213"/>
            <a:ext cx="4143375" cy="1574800"/>
            <a:chOff x="4917645" y="4849985"/>
            <a:chExt cx="4143228" cy="157460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" t="-7111" r="3499"/>
            <a:stretch>
              <a:fillRect/>
            </a:stretch>
          </p:blipFill>
          <p:spPr bwMode="auto">
            <a:xfrm>
              <a:off x="4917645" y="4965200"/>
              <a:ext cx="4143228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032860" y="484998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d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6396883" y="4849985"/>
              <a:ext cx="3241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s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7798020" y="484998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b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66" y="3558601"/>
            <a:ext cx="46085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33" y="3509645"/>
            <a:ext cx="285591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190465" y="5321975"/>
            <a:ext cx="1621816" cy="1107996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7030A0"/>
                </a:solidFill>
              </a:rPr>
              <a:t>Completely different </a:t>
            </a:r>
            <a:r>
              <a:rPr lang="en-US" sz="2200" dirty="0" err="1">
                <a:solidFill>
                  <a:srgbClr val="7030A0"/>
                </a:solidFill>
              </a:rPr>
              <a:t>hiearchy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38107" y="5604672"/>
            <a:ext cx="415289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4775176" y="5645312"/>
            <a:ext cx="415289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17962" y="3569225"/>
            <a:ext cx="7793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60783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://rc003.k12.sd.us/calvin_hobbes_the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9874" y="1357298"/>
            <a:ext cx="7415400" cy="460535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64823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per Week: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b="1" dirty="0">
                <a:ea typeface="Times New Roman" charset="0"/>
                <a:cs typeface="Times New Roman" charset="0"/>
              </a:rPr>
              <a:t>CP</a:t>
            </a:r>
            <a:r>
              <a:rPr lang="en-US" b="1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2012" y="2599325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36" y="2006975"/>
            <a:ext cx="5375114" cy="263646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856919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per Week: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b="1" dirty="0" err="1"/>
              <a:t>Jarlskog</a:t>
            </a:r>
            <a:r>
              <a:rPr lang="en-US" b="1" dirty="0"/>
              <a:t> Invariant and </a:t>
            </a:r>
            <a:r>
              <a:rPr lang="en-US" b="1" dirty="0" err="1"/>
              <a:t>Baryogenesis</a:t>
            </a:r>
            <a:endParaRPr lang="en-US" b="1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2012" y="2942237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Marcel\Documents\Fun\Pictures\size-of-big-ba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228" y="925315"/>
            <a:ext cx="3704529" cy="55040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2189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jarlsk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3957540"/>
            <a:ext cx="3452159" cy="258911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5753" r="1912"/>
          <a:stretch/>
        </p:blipFill>
        <p:spPr>
          <a:xfrm>
            <a:off x="6133437" y="823595"/>
            <a:ext cx="6058563" cy="3108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large is CP violation?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1" y="881446"/>
                <a:ext cx="5752435" cy="171383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Large CP violation requires </a:t>
                </a:r>
                <a:r>
                  <a:rPr lang="en-US" sz="2400" i="1" dirty="0"/>
                  <a:t>large mixing </a:t>
                </a:r>
                <a:r>
                  <a:rPr lang="en-US" sz="2400" dirty="0"/>
                  <a:t>and </a:t>
                </a:r>
                <a:r>
                  <a:rPr lang="en-US" sz="2400" i="1" dirty="0"/>
                  <a:t>large phases </a:t>
                </a:r>
                <a:r>
                  <a:rPr lang="en-US" sz="2400" dirty="0"/>
                  <a:t>in the CKM matrix.</a:t>
                </a:r>
              </a:p>
              <a:p>
                <a:pPr lvl="1"/>
                <a:r>
                  <a:rPr lang="en-US" dirty="0"/>
                  <a:t>Surface of </a:t>
                </a:r>
                <a:r>
                  <a:rPr lang="en-US" dirty="0" err="1"/>
                  <a:t>unitarity</a:t>
                </a:r>
                <a:r>
                  <a:rPr lang="en-US" dirty="0"/>
                  <a:t> triangle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Jarlskog invariant: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=3 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baseline="30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881446"/>
                <a:ext cx="5752435" cy="1713836"/>
              </a:xfrm>
              <a:blipFill rotWithShape="0">
                <a:blip r:embed="rId5"/>
                <a:stretch>
                  <a:fillRect l="-1485" t="-4982" b="-25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67555" y="2860397"/>
                <a:ext cx="6096745" cy="2192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CP violation also requires three generations with non-zero quark masses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In fact, </a:t>
                </a:r>
                <a:r>
                  <a:rPr lang="en-US" b="1" i="1" dirty="0">
                    <a:solidFill>
                      <a:srgbClr val="7030A0"/>
                    </a:solidFill>
                  </a:rPr>
                  <a:t>different</a:t>
                </a:r>
                <a:r>
                  <a:rPr lang="en-US" dirty="0">
                    <a:solidFill>
                      <a:srgbClr val="7030A0"/>
                    </a:solidFill>
                  </a:rPr>
                  <a:t> masses are required: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b="0" i="1" dirty="0">
                  <a:solidFill>
                    <a:srgbClr val="C00000"/>
                  </a:solidFill>
                  <a:latin typeface="Cambria Math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5" y="2860397"/>
                <a:ext cx="6096745" cy="2192400"/>
              </a:xfrm>
              <a:prstGeom prst="rect">
                <a:avLst/>
              </a:prstGeom>
              <a:blipFill rotWithShape="0">
                <a:blip r:embed="rId6"/>
                <a:stretch>
                  <a:fillRect l="-1300" t="-3889" b="-4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381001" y="5019186"/>
            <a:ext cx="7109011" cy="7462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Jarlskog</a:t>
            </a:r>
            <a:r>
              <a:rPr lang="en-US" dirty="0"/>
              <a:t> criterion (1987) for amount of CP violation:</a:t>
            </a:r>
          </a:p>
          <a:p>
            <a:pPr lvl="1"/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2933" y="5320966"/>
                <a:ext cx="799799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33" y="5320966"/>
                <a:ext cx="7997998" cy="881460"/>
              </a:xfrm>
              <a:prstGeom prst="rect">
                <a:avLst/>
              </a:prstGeom>
              <a:blipFill rotWithShape="0">
                <a:blip r:embed="rId7"/>
                <a:stretch>
                  <a:fillRect l="-991" t="-694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97253" y="6009006"/>
                <a:ext cx="1929246" cy="468205"/>
              </a:xfrm>
              <a:prstGeom prst="rect">
                <a:avLst/>
              </a:prstGeom>
              <a:noFill/>
              <a:ln w="127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53" y="6009006"/>
                <a:ext cx="1929246" cy="468205"/>
              </a:xfrm>
              <a:prstGeom prst="rect">
                <a:avLst/>
              </a:prstGeom>
              <a:blipFill rotWithShape="0">
                <a:blip r:embed="rId8"/>
                <a:stretch>
                  <a:fillRect t="-72152" b="-98734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868A2B8-A57E-9149-A85B-3EE0B590BEDC}"/>
              </a:ext>
            </a:extLst>
          </p:cNvPr>
          <p:cNvSpPr txBox="1"/>
          <p:nvPr/>
        </p:nvSpPr>
        <p:spPr>
          <a:xfrm>
            <a:off x="8535707" y="6219584"/>
            <a:ext cx="13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Cecile Jarlskog</a:t>
            </a:r>
          </a:p>
        </p:txBody>
      </p:sp>
    </p:spTree>
    <p:extLst>
      <p:ext uri="{BB962C8B-B14F-4D97-AF65-F5344CB8AC3E}">
        <p14:creationId xmlns:p14="http://schemas.microsoft.com/office/powerpoint/2010/main" val="12019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per Week: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6" name="Picture 5" descr="simpleques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2213" y="1919037"/>
            <a:ext cx="5725067" cy="384172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86794" y="1404764"/>
            <a:ext cx="4353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Don’t be afraid to ask questions</a:t>
            </a:r>
            <a:r>
              <a:rPr lang="mr-IN" sz="2400" dirty="0">
                <a:solidFill>
                  <a:srgbClr val="0070C0"/>
                </a:solidFill>
              </a:rPr>
              <a:t>…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734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SU(2)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 interaction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1FDF0F-208C-D840-9490-9D1834DF2DCA}"/>
              </a:ext>
            </a:extLst>
          </p:cNvPr>
          <p:cNvCxnSpPr>
            <a:cxnSpLocks/>
          </p:cNvCxnSpPr>
          <p:nvPr/>
        </p:nvCxnSpPr>
        <p:spPr>
          <a:xfrm>
            <a:off x="7743798" y="4813581"/>
            <a:ext cx="439943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>
            <a:extLst>
              <a:ext uri="{FF2B5EF4-FFF2-40B4-BE49-F238E27FC236}">
                <a16:creationId xmlns:a16="http://schemas.microsoft.com/office/drawing/2014/main" id="{243D7882-F6A5-964E-A795-39CA1BCE99C9}"/>
              </a:ext>
            </a:extLst>
          </p:cNvPr>
          <p:cNvSpPr/>
          <p:nvPr/>
        </p:nvSpPr>
        <p:spPr>
          <a:xfrm>
            <a:off x="7791638" y="4810534"/>
            <a:ext cx="177504" cy="63926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30C6F7-14C5-B748-8636-71B0A8ABD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5045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SU(2)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Higgs </a:t>
            </a:r>
            <a:r>
              <a:rPr lang="en-US" dirty="0" err="1"/>
              <a:t>vev</a:t>
            </a:r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 interaction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339740" y="1709703"/>
            <a:ext cx="7123378" cy="63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Higgs interaction </a:t>
            </a:r>
            <a:r>
              <a:rPr lang="en-US" i="1" dirty="0">
                <a:solidFill>
                  <a:srgbClr val="0070C0"/>
                </a:solidFill>
              </a:rPr>
              <a:t>not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p:pic>
        <p:nvPicPr>
          <p:cNvPr id="21" name="Picture 20" descr="higgs-potential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09731789-B14A-CC4D-BB85-1F85AB762F2D}"/>
              </a:ext>
            </a:extLst>
          </p:cNvPr>
          <p:cNvSpPr/>
          <p:nvPr/>
        </p:nvSpPr>
        <p:spPr>
          <a:xfrm flipV="1">
            <a:off x="7791638" y="3951891"/>
            <a:ext cx="175203" cy="80609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475658" cy="5667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BBCC0A-C4F5-D247-84AB-A98C0E0B79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7001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SU(2)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Higgs </a:t>
            </a:r>
            <a:r>
              <a:rPr lang="en-US" dirty="0" err="1"/>
              <a:t>vev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blipFill rotWithShape="0">
                <a:blip r:embed="rId3"/>
                <a:stretch>
                  <a:fillRect l="-3797" t="-125000" b="-148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 interaction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/>
          <p:cNvSpPr txBox="1">
            <a:spLocks/>
          </p:cNvSpPr>
          <p:nvPr/>
        </p:nvSpPr>
        <p:spPr>
          <a:xfrm>
            <a:off x="339740" y="3874853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Amount of CP violation: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39740" y="2796411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Mass vs Interaction states: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=2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  <a:p>
                <a:r>
                  <a:rPr lang="en-US" sz="2200" b="0" dirty="0">
                    <a:solidFill>
                      <a:srgbClr val="7030A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blipFill rotWithShape="0">
                <a:blip r:embed="rId8"/>
                <a:stretch>
                  <a:fillRect l="-991" t="-694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339740" y="1709703"/>
            <a:ext cx="7123378" cy="63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Higgs interaction </a:t>
            </a:r>
            <a:r>
              <a:rPr lang="en-US" i="1" dirty="0">
                <a:solidFill>
                  <a:srgbClr val="0070C0"/>
                </a:solidFill>
              </a:rPr>
              <a:t>not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p:pic>
        <p:nvPicPr>
          <p:cNvPr id="21" name="Picture 20" descr="higgs-potential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54232B5F-C107-4E49-ABA2-831B07571453}"/>
              </a:ext>
            </a:extLst>
          </p:cNvPr>
          <p:cNvSpPr/>
          <p:nvPr/>
        </p:nvSpPr>
        <p:spPr>
          <a:xfrm flipV="1">
            <a:off x="7791638" y="3993931"/>
            <a:ext cx="175203" cy="80609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250DC5-6832-314D-A4B2-4FDF9FEAB0FA}"/>
              </a:ext>
            </a:extLst>
          </p:cNvPr>
          <p:cNvCxnSpPr>
            <a:cxnSpLocks/>
          </p:cNvCxnSpPr>
          <p:nvPr/>
        </p:nvCxnSpPr>
        <p:spPr>
          <a:xfrm>
            <a:off x="7743798" y="4813581"/>
            <a:ext cx="439943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8B594333-39DA-D94C-ADC8-29DE80737A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1939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SU(2)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Higgs </a:t>
            </a:r>
            <a:r>
              <a:rPr lang="en-US" dirty="0" err="1"/>
              <a:t>vev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Origin of Mass  Origin of CP violation?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blipFill rotWithShape="0">
                <a:blip r:embed="rId3"/>
                <a:stretch>
                  <a:fillRect l="-3797" t="-125000" b="-148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 interaction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39740" y="3874853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Amount of CP violation: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39740" y="2796411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Mass vs Interaction states: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=2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  <a:p>
                <a:r>
                  <a:rPr lang="en-US" sz="2200" b="0" dirty="0">
                    <a:solidFill>
                      <a:srgbClr val="7030A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blipFill rotWithShape="0">
                <a:blip r:embed="rId8"/>
                <a:stretch>
                  <a:fillRect l="-991" t="-694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339740" y="1709703"/>
            <a:ext cx="7123378" cy="63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Higgs interaction </a:t>
            </a:r>
            <a:r>
              <a:rPr lang="en-US" i="1" dirty="0">
                <a:solidFill>
                  <a:srgbClr val="0070C0"/>
                </a:solidFill>
              </a:rPr>
              <a:t>not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81950" y="5363943"/>
            <a:ext cx="7942274" cy="1346073"/>
          </a:xfrm>
        </p:spPr>
        <p:txBody>
          <a:bodyPr/>
          <a:lstStyle/>
          <a:p>
            <a:r>
              <a:rPr lang="en-US" i="1" dirty="0"/>
              <a:t>Does the Standard Model include CP violation </a:t>
            </a:r>
            <a:r>
              <a:rPr lang="en-US" b="1" i="1" dirty="0"/>
              <a:t>before</a:t>
            </a:r>
            <a:r>
              <a:rPr lang="en-US" i="1" dirty="0"/>
              <a:t> symmetry breaking?</a:t>
            </a:r>
          </a:p>
          <a:p>
            <a:pPr lvl="1"/>
            <a:r>
              <a:rPr lang="en-US" i="1" dirty="0">
                <a:solidFill>
                  <a:srgbClr val="C00000"/>
                </a:solidFill>
              </a:rPr>
              <a:t>Is CP violation perhaps an emergent phenomenon?</a:t>
            </a:r>
          </a:p>
        </p:txBody>
      </p:sp>
      <p:pic>
        <p:nvPicPr>
          <p:cNvPr id="21" name="Picture 20" descr="higgs-potential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9CA612-84AD-8E47-B62A-F0E99DC387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310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5192864" y="875087"/>
            <a:ext cx="3717015" cy="2748968"/>
            <a:chOff x="3854395" y="1193137"/>
            <a:chExt cx="3717015" cy="2748968"/>
          </a:xfrm>
        </p:grpSpPr>
        <p:pic>
          <p:nvPicPr>
            <p:cNvPr id="6" name="Picture 5" descr="rhoeta_small_global_201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90814" y="1193137"/>
              <a:ext cx="21687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C and CP Violation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991957" y="869305"/>
            <a:ext cx="2754279" cy="2768001"/>
            <a:chOff x="8302844" y="1174105"/>
            <a:chExt cx="2754279" cy="2768001"/>
          </a:xfrm>
        </p:grpSpPr>
        <p:grpSp>
          <p:nvGrpSpPr>
            <p:cNvPr id="11" name="Group 10"/>
            <p:cNvGrpSpPr/>
            <p:nvPr/>
          </p:nvGrpSpPr>
          <p:grpSpPr>
            <a:xfrm>
              <a:off x="8455441" y="1598366"/>
              <a:ext cx="2595090" cy="2127760"/>
              <a:chOff x="6426201" y="1452113"/>
              <a:chExt cx="2595090" cy="212776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521128" y="3572773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684040" y="2597353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849140" y="2737053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43066" y="3435553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417341" y="1244423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98328" y="1773801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33241" y="1594053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02844" y="1174105"/>
              <a:ext cx="27542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>
                  <a:sym typeface="Zapf Dingbats"/>
                </a:rPr>
                <a:t>Thermal non-</a:t>
              </a:r>
              <a:r>
                <a:rPr lang="en-US" sz="1700" u="heavy" dirty="0"/>
                <a:t>equilibrium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05873" y="878664"/>
            <a:ext cx="2691442" cy="2756729"/>
            <a:chOff x="671055" y="1183464"/>
            <a:chExt cx="2691442" cy="2756729"/>
          </a:xfrm>
        </p:grpSpPr>
        <p:pic>
          <p:nvPicPr>
            <p:cNvPr id="25" name="Picture 24" descr="TriangleAnomaly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921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921596" y="2120563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5539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1055" y="1183464"/>
              <a:ext cx="26914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Baryon Number Violation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6464" y="3561641"/>
              <a:ext cx="1934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Quantum anomaly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5628" y="272332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90790" y="32196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3108" y="27370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4" name="Picture 63" descr="higgs-potential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7924" y="3926925"/>
            <a:ext cx="2253808" cy="1461184"/>
          </a:xfrm>
          <a:prstGeom prst="rect">
            <a:avLst/>
          </a:prstGeom>
        </p:spPr>
      </p:pic>
      <p:sp>
        <p:nvSpPr>
          <p:cNvPr id="96" name="Content Placeholder 2"/>
          <p:cNvSpPr txBox="1">
            <a:spLocks/>
          </p:cNvSpPr>
          <p:nvPr/>
        </p:nvSpPr>
        <p:spPr>
          <a:xfrm>
            <a:off x="304419" y="3743417"/>
            <a:ext cx="6903953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>
                <a:solidFill>
                  <a:srgbClr val="0070C0"/>
                </a:solidFill>
              </a:rPr>
              <a:t>Baryogenesis</a:t>
            </a:r>
            <a:r>
              <a:rPr lang="en-US" sz="2600" dirty="0">
                <a:solidFill>
                  <a:srgbClr val="0070C0"/>
                </a:solidFill>
              </a:rPr>
              <a:t> from Higgs symmetry breaking?</a:t>
            </a:r>
          </a:p>
        </p:txBody>
      </p:sp>
      <p:sp>
        <p:nvSpPr>
          <p:cNvPr id="97" name="Content Placeholder 2"/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1547584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723709" y="4235407"/>
            <a:ext cx="6307077" cy="2373142"/>
            <a:chOff x="410818" y="4182399"/>
            <a:chExt cx="6307077" cy="2373142"/>
          </a:xfrm>
        </p:grpSpPr>
        <p:grpSp>
          <p:nvGrpSpPr>
            <p:cNvPr id="125" name="Grouper 31"/>
            <p:cNvGrpSpPr>
              <a:grpSpLocks/>
            </p:cNvGrpSpPr>
            <p:nvPr/>
          </p:nvGrpSpPr>
          <p:grpSpPr bwMode="auto">
            <a:xfrm>
              <a:off x="499718" y="4218837"/>
              <a:ext cx="6091626" cy="2214035"/>
              <a:chOff x="1389072" y="4095751"/>
              <a:chExt cx="6751628" cy="2168524"/>
            </a:xfrm>
          </p:grpSpPr>
          <p:sp>
            <p:nvSpPr>
              <p:cNvPr id="127" name="AutoShape 26"/>
              <p:cNvSpPr>
                <a:spLocks noChangeArrowheads="1"/>
              </p:cNvSpPr>
              <p:nvPr/>
            </p:nvSpPr>
            <p:spPr bwMode="auto">
              <a:xfrm>
                <a:off x="3324226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AutoShape 28"/>
              <p:cNvSpPr>
                <a:spLocks noChangeArrowheads="1"/>
              </p:cNvSpPr>
              <p:nvPr/>
            </p:nvSpPr>
            <p:spPr bwMode="auto">
              <a:xfrm>
                <a:off x="5699125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29" name="Group 94"/>
              <p:cNvGrpSpPr>
                <a:grpSpLocks/>
              </p:cNvGrpSpPr>
              <p:nvPr/>
            </p:nvGrpSpPr>
            <p:grpSpPr bwMode="auto">
              <a:xfrm>
                <a:off x="6275387" y="4095751"/>
                <a:ext cx="1865313" cy="1573213"/>
                <a:chOff x="4240" y="2482"/>
                <a:chExt cx="1175" cy="991"/>
              </a:xfrm>
            </p:grpSpPr>
            <p:sp>
              <p:nvSpPr>
                <p:cNvPr id="148" name="Rectangle 147"/>
                <p:cNvSpPr>
                  <a:spLocks noChangeArrowheads="1"/>
                </p:cNvSpPr>
                <p:nvPr/>
              </p:nvSpPr>
              <p:spPr bwMode="auto">
                <a:xfrm>
                  <a:off x="4240" y="2738"/>
                  <a:ext cx="1044" cy="609"/>
                </a:xfrm>
                <a:prstGeom prst="rect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241" y="2482"/>
                  <a:ext cx="1044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broken phase</a:t>
                  </a:r>
                </a:p>
              </p:txBody>
            </p:sp>
            <p:graphicFrame>
              <p:nvGraphicFramePr>
                <p:cNvPr id="150" name="Object 36"/>
                <p:cNvGraphicFramePr>
                  <a:graphicFrameLocks noChangeAspect="1"/>
                </p:cNvGraphicFramePr>
                <p:nvPr/>
              </p:nvGraphicFramePr>
              <p:xfrm>
                <a:off x="5007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2" name="Equation" r:id="rId9" imgW="431613" imgH="228501" progId="Equation.3">
                        <p:embed/>
                      </p:oleObj>
                    </mc:Choice>
                    <mc:Fallback>
                      <p:oleObj name="Equation" r:id="rId9" imgW="431613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07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0" name="Group 92"/>
              <p:cNvGrpSpPr>
                <a:grpSpLocks/>
              </p:cNvGrpSpPr>
              <p:nvPr/>
            </p:nvGrpSpPr>
            <p:grpSpPr bwMode="auto">
              <a:xfrm>
                <a:off x="1389072" y="4114802"/>
                <a:ext cx="2000259" cy="1577976"/>
                <a:chOff x="1162" y="2494"/>
                <a:chExt cx="1260" cy="994"/>
              </a:xfrm>
            </p:grpSpPr>
            <p:sp>
              <p:nvSpPr>
                <p:cNvPr id="145" name="Rectangle 14"/>
                <p:cNvSpPr>
                  <a:spLocks noChangeArrowheads="1"/>
                </p:cNvSpPr>
                <p:nvPr/>
              </p:nvSpPr>
              <p:spPr bwMode="auto">
                <a:xfrm>
                  <a:off x="1247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6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162" y="2494"/>
                  <a:ext cx="1260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>
                      <a:solidFill>
                        <a:srgbClr val="000000"/>
                      </a:solidFill>
                      <a:latin typeface="+mn-lt"/>
                      <a:cs typeface="Comic Sans MS"/>
                    </a:rPr>
                    <a:t>symmetric phase</a:t>
                  </a:r>
                </a:p>
              </p:txBody>
            </p:sp>
            <p:graphicFrame>
              <p:nvGraphicFramePr>
                <p:cNvPr id="147" name="Object 37"/>
                <p:cNvGraphicFramePr>
                  <a:graphicFrameLocks noChangeAspect="1"/>
                </p:cNvGraphicFramePr>
                <p:nvPr/>
              </p:nvGraphicFramePr>
              <p:xfrm>
                <a:off x="2014" y="3248"/>
                <a:ext cx="408" cy="2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3" name="Equation" r:id="rId11" imgW="431800" imgH="254000" progId="Equation.3">
                        <p:embed/>
                      </p:oleObj>
                    </mc:Choice>
                    <mc:Fallback>
                      <p:oleObj name="Equation" r:id="rId11" imgW="431800" imgH="254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4" y="3248"/>
                              <a:ext cx="408" cy="24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1" name="Group 93"/>
              <p:cNvGrpSpPr>
                <a:grpSpLocks/>
              </p:cNvGrpSpPr>
              <p:nvPr/>
            </p:nvGrpSpPr>
            <p:grpSpPr bwMode="auto">
              <a:xfrm>
                <a:off x="2686049" y="4502150"/>
                <a:ext cx="5114924" cy="1762125"/>
                <a:chOff x="1979" y="2738"/>
                <a:chExt cx="3222" cy="1110"/>
              </a:xfrm>
            </p:grpSpPr>
            <p:sp>
              <p:nvSpPr>
                <p:cNvPr id="132" name="Rectangle 15"/>
                <p:cNvSpPr>
                  <a:spLocks noChangeArrowheads="1"/>
                </p:cNvSpPr>
                <p:nvPr/>
              </p:nvSpPr>
              <p:spPr bwMode="auto">
                <a:xfrm>
                  <a:off x="2745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3" name="Oval 17"/>
                <p:cNvSpPr>
                  <a:spLocks noChangeArrowheads="1"/>
                </p:cNvSpPr>
                <p:nvPr/>
              </p:nvSpPr>
              <p:spPr bwMode="auto">
                <a:xfrm>
                  <a:off x="2835" y="2828"/>
                  <a:ext cx="136" cy="136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4" name="Oval 18"/>
                <p:cNvSpPr>
                  <a:spLocks noChangeArrowheads="1"/>
                </p:cNvSpPr>
                <p:nvPr/>
              </p:nvSpPr>
              <p:spPr bwMode="auto">
                <a:xfrm>
                  <a:off x="3107" y="2919"/>
                  <a:ext cx="90" cy="90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5" name="Oval 21"/>
                <p:cNvSpPr>
                  <a:spLocks noChangeArrowheads="1"/>
                </p:cNvSpPr>
                <p:nvPr/>
              </p:nvSpPr>
              <p:spPr bwMode="auto">
                <a:xfrm>
                  <a:off x="3288" y="2782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6" name="Oval 23"/>
                <p:cNvSpPr>
                  <a:spLocks noChangeArrowheads="1"/>
                </p:cNvSpPr>
                <p:nvPr/>
              </p:nvSpPr>
              <p:spPr bwMode="auto">
                <a:xfrm>
                  <a:off x="3062" y="2782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7" name="Oval 24"/>
                <p:cNvSpPr>
                  <a:spLocks noChangeArrowheads="1"/>
                </p:cNvSpPr>
                <p:nvPr/>
              </p:nvSpPr>
              <p:spPr bwMode="auto">
                <a:xfrm>
                  <a:off x="3606" y="2894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aphicFrame>
              <p:nvGraphicFramePr>
                <p:cNvPr id="138" name="Object 35"/>
                <p:cNvGraphicFramePr>
                  <a:graphicFrameLocks noChangeAspect="1"/>
                </p:cNvGraphicFramePr>
                <p:nvPr/>
              </p:nvGraphicFramePr>
              <p:xfrm>
                <a:off x="3528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4" name="Equation" r:id="rId13" imgW="431613" imgH="228501" progId="Equation.3">
                        <p:embed/>
                      </p:oleObj>
                    </mc:Choice>
                    <mc:Fallback>
                      <p:oleObj name="Equation" r:id="rId13" imgW="431613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8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9" name="Oval 86"/>
                <p:cNvSpPr>
                  <a:spLocks noChangeArrowheads="1"/>
                </p:cNvSpPr>
                <p:nvPr/>
              </p:nvSpPr>
              <p:spPr bwMode="auto">
                <a:xfrm>
                  <a:off x="2880" y="3075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0" name="Oval 87"/>
                <p:cNvSpPr>
                  <a:spLocks noChangeArrowheads="1"/>
                </p:cNvSpPr>
                <p:nvPr/>
              </p:nvSpPr>
              <p:spPr bwMode="auto">
                <a:xfrm>
                  <a:off x="3198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1" name="Oval 88"/>
                <p:cNvSpPr>
                  <a:spLocks noChangeArrowheads="1"/>
                </p:cNvSpPr>
                <p:nvPr/>
              </p:nvSpPr>
              <p:spPr bwMode="auto">
                <a:xfrm>
                  <a:off x="3606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" name="Oval 89"/>
                <p:cNvSpPr>
                  <a:spLocks noChangeArrowheads="1"/>
                </p:cNvSpPr>
                <p:nvPr/>
              </p:nvSpPr>
              <p:spPr bwMode="auto">
                <a:xfrm>
                  <a:off x="3334" y="3120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3" name="Line 90"/>
                <p:cNvSpPr>
                  <a:spLocks noChangeShapeType="1"/>
                </p:cNvSpPr>
                <p:nvPr/>
              </p:nvSpPr>
              <p:spPr bwMode="auto">
                <a:xfrm flipH="1" flipV="1">
                  <a:off x="2986" y="3268"/>
                  <a:ext cx="75" cy="397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4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1979" y="3601"/>
                  <a:ext cx="3222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2000" dirty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expanding bubble (Higgs condensates)</a:t>
                  </a:r>
                </a:p>
              </p:txBody>
            </p:sp>
          </p:grpSp>
        </p:grpSp>
        <p:sp>
          <p:nvSpPr>
            <p:cNvPr id="126" name="Rectangle 125"/>
            <p:cNvSpPr/>
            <p:nvPr/>
          </p:nvSpPr>
          <p:spPr>
            <a:xfrm>
              <a:off x="410818" y="4182399"/>
              <a:ext cx="6307077" cy="237314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9FFCCE-6987-9344-ABFD-F65921496890}"/>
              </a:ext>
            </a:extLst>
          </p:cNvPr>
          <p:cNvSpPr txBox="1"/>
          <p:nvPr/>
        </p:nvSpPr>
        <p:spPr>
          <a:xfrm>
            <a:off x="2891941" y="621746"/>
            <a:ext cx="18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Baryon asymmetry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D3563B2-7FDB-524E-9A21-4891789C2CED}"/>
              </a:ext>
            </a:extLst>
          </p:cNvPr>
          <p:cNvSpPr txBox="1"/>
          <p:nvPr/>
        </p:nvSpPr>
        <p:spPr>
          <a:xfrm>
            <a:off x="5653363" y="631906"/>
            <a:ext cx="310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Matter - antimatter asymmetry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2C9F94-B907-8047-9FF4-927F6421FA05}"/>
              </a:ext>
            </a:extLst>
          </p:cNvPr>
          <p:cNvSpPr txBox="1"/>
          <p:nvPr/>
        </p:nvSpPr>
        <p:spPr>
          <a:xfrm>
            <a:off x="9678586" y="621262"/>
            <a:ext cx="143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Non - reversal</a:t>
            </a:r>
          </a:p>
        </p:txBody>
      </p:sp>
    </p:spTree>
    <p:extLst>
      <p:ext uri="{BB962C8B-B14F-4D97-AF65-F5344CB8AC3E}">
        <p14:creationId xmlns:p14="http://schemas.microsoft.com/office/powerpoint/2010/main" val="14031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5192864" y="937957"/>
            <a:ext cx="3717015" cy="2686098"/>
            <a:chOff x="3854395" y="1256007"/>
            <a:chExt cx="3717015" cy="2686098"/>
          </a:xfrm>
        </p:grpSpPr>
        <p:pic>
          <p:nvPicPr>
            <p:cNvPr id="6" name="Picture 5" descr="rhoeta_small_global_2014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86725" y="939623"/>
            <a:ext cx="2592574" cy="2695770"/>
            <a:chOff x="751907" y="1244423"/>
            <a:chExt cx="2592574" cy="2695770"/>
          </a:xfrm>
        </p:grpSpPr>
        <p:pic>
          <p:nvPicPr>
            <p:cNvPr id="25" name="Picture 24" descr="TriangleAnomal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921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921596" y="2120563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5539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6464" y="3561641"/>
              <a:ext cx="1934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Quantum anomaly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5628" y="272332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90790" y="32196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3108" y="27370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5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 bwMode="auto">
          <a:xfrm>
            <a:off x="746129" y="4135533"/>
            <a:ext cx="4463081" cy="235797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/>
                  <a:t>− BAU: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baseline="30000" dirty="0">
                    <a:solidFill>
                      <a:srgbClr val="C00000"/>
                    </a:solidFill>
                  </a:rPr>
                  <a:t>    </a:t>
                </a:r>
              </a:p>
              <a:p>
                <a:r>
                  <a:rPr lang="en-US" dirty="0"/>
                  <a:t>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𝑖𝑛𝑣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b="0" i="1" dirty="0">
                  <a:latin typeface="Cambria Math" charset="0"/>
                </a:endParaRPr>
              </a:p>
              <a:p>
                <a:r>
                  <a:rPr lang="en-US" b="0" dirty="0"/>
                  <a:t>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From CKM: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−20 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</a:t>
                </a:r>
                <a:r>
                  <a:rPr lang="en-US" dirty="0">
                    <a:solidFill>
                      <a:srgbClr val="FF0000"/>
                    </a:solidFill>
                    <a:sym typeface="Wingdings"/>
                  </a:rPr>
                  <a:t> Too small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Used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∼100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GeV  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blipFill rotWithShape="0">
                <a:blip r:embed="rId7"/>
                <a:stretch>
                  <a:fillRect l="-709" b="-22261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9486352" y="3989236"/>
            <a:ext cx="2240592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&lt;  ~70 GeV</a:t>
            </a:r>
          </a:p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THDM: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~ 125 OK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016" y="3722253"/>
            <a:ext cx="186769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2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Sphalerons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0" name="Down Arrow 69"/>
          <p:cNvSpPr/>
          <p:nvPr/>
        </p:nvSpPr>
        <p:spPr>
          <a:xfrm rot="10800000" flipV="1">
            <a:off x="10963476" y="3651931"/>
            <a:ext cx="484632" cy="3329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/>
          <p:cNvSpPr/>
          <p:nvPr/>
        </p:nvSpPr>
        <p:spPr>
          <a:xfrm rot="10800000" flipV="1">
            <a:off x="7778203" y="3643913"/>
            <a:ext cx="484632" cy="11692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/>
          <p:cNvSpPr/>
          <p:nvPr/>
        </p:nvSpPr>
        <p:spPr>
          <a:xfrm rot="10800000" flipV="1">
            <a:off x="3414429" y="3646121"/>
            <a:ext cx="484632" cy="594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068819" y="939624"/>
            <a:ext cx="2652203" cy="2697683"/>
            <a:chOff x="9068819" y="939624"/>
            <a:chExt cx="2652203" cy="2697683"/>
          </a:xfrm>
        </p:grpSpPr>
        <p:grpSp>
          <p:nvGrpSpPr>
            <p:cNvPr id="74" name="Group 73"/>
            <p:cNvGrpSpPr/>
            <p:nvPr/>
          </p:nvGrpSpPr>
          <p:grpSpPr>
            <a:xfrm>
              <a:off x="9125932" y="1293567"/>
              <a:ext cx="2595090" cy="2127760"/>
              <a:chOff x="6426201" y="1452113"/>
              <a:chExt cx="2595090" cy="2127760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93" name="Rectangle 92"/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8" name="Rectangle 87"/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9191619" y="3267974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9354531" y="2292554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9519631" y="2432254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087832" y="939624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0688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303732" y="1289254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518" y="1263806"/>
              <a:ext cx="2516704" cy="208187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11313557" y="3130754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392631" y="1297609"/>
              <a:ext cx="1034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order</a:t>
              </a:r>
            </a:p>
            <a:p>
              <a:r>
                <a:rPr lang="en-US" dirty="0"/>
                <a:t>SM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815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5553325" y="4378953"/>
            <a:ext cx="217957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2200" dirty="0">
                <a:solidFill>
                  <a:srgbClr val="0070C0"/>
                </a:solidFill>
              </a:rPr>
              <a:t>CPV from CKM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76936" y="3609122"/>
            <a:ext cx="1734013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✘</a:t>
            </a:r>
            <a:r>
              <a:rPr lang="en-US" sz="2200" dirty="0">
                <a:solidFill>
                  <a:srgbClr val="0070C0"/>
                </a:solidFill>
              </a:rPr>
              <a:t> 1</a:t>
            </a:r>
            <a:r>
              <a:rPr lang="en-US" sz="2200" baseline="30000" dirty="0">
                <a:solidFill>
                  <a:srgbClr val="0070C0"/>
                </a:solidFill>
              </a:rPr>
              <a:t>st</a:t>
            </a:r>
            <a:r>
              <a:rPr lang="en-US" sz="2200" dirty="0">
                <a:solidFill>
                  <a:srgbClr val="0070C0"/>
                </a:solidFill>
              </a:rPr>
              <a:t> order?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4ACA8-E698-5240-9F34-497CC4F4F46B}"/>
              </a:ext>
            </a:extLst>
          </p:cNvPr>
          <p:cNvSpPr txBox="1"/>
          <p:nvPr/>
        </p:nvSpPr>
        <p:spPr>
          <a:xfrm>
            <a:off x="2891941" y="621746"/>
            <a:ext cx="18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Baryon asymmetry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58D267-8FD8-2342-A2A3-61814C56473E}"/>
              </a:ext>
            </a:extLst>
          </p:cNvPr>
          <p:cNvSpPr txBox="1"/>
          <p:nvPr/>
        </p:nvSpPr>
        <p:spPr>
          <a:xfrm>
            <a:off x="5653363" y="631906"/>
            <a:ext cx="310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Matter - antimatter asymmetry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EFD0C8-E1FE-9C40-B60D-4642AD143FB6}"/>
              </a:ext>
            </a:extLst>
          </p:cNvPr>
          <p:cNvSpPr txBox="1"/>
          <p:nvPr/>
        </p:nvSpPr>
        <p:spPr>
          <a:xfrm>
            <a:off x="9678586" y="621262"/>
            <a:ext cx="143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Non - reversal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87F94BF-5D6A-4B45-93A2-DC9565360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2357970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  <a:p>
            <a:pPr lvl="1">
              <a:buClr>
                <a:srgbClr val="FF0000"/>
              </a:buClr>
              <a:buFont typeface="System Font Regular"/>
              <a:buChar char="✘"/>
            </a:pPr>
            <a:r>
              <a:rPr lang="en-US" dirty="0"/>
              <a:t>Not Enough?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E352A5-E2E1-4E42-87DF-D3D5B287E77F}"/>
              </a:ext>
            </a:extLst>
          </p:cNvPr>
          <p:cNvSpPr txBox="1"/>
          <p:nvPr/>
        </p:nvSpPr>
        <p:spPr>
          <a:xfrm>
            <a:off x="2605873" y="878664"/>
            <a:ext cx="2691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/>
              <a:t>Baryon Number Violation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70FF74-6A4C-764A-8E6E-6E779F9BA8E6}"/>
              </a:ext>
            </a:extLst>
          </p:cNvPr>
          <p:cNvSpPr txBox="1"/>
          <p:nvPr/>
        </p:nvSpPr>
        <p:spPr>
          <a:xfrm>
            <a:off x="6029283" y="875087"/>
            <a:ext cx="20998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1700" u="heavy" dirty="0"/>
              <a:t>C and CP Violation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F3D624-9756-0A4C-AE3E-8DE74E04D5B2}"/>
              </a:ext>
            </a:extLst>
          </p:cNvPr>
          <p:cNvSpPr txBox="1"/>
          <p:nvPr/>
        </p:nvSpPr>
        <p:spPr>
          <a:xfrm>
            <a:off x="8991957" y="869305"/>
            <a:ext cx="2754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</a:t>
            </a:r>
            <a:r>
              <a:rPr lang="en-US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>
                <a:sym typeface="Zapf Dingbats"/>
              </a:rPr>
              <a:t>Thermal non-</a:t>
            </a:r>
            <a:r>
              <a:rPr lang="en-US" sz="1700" u="heavy" dirty="0"/>
              <a:t>equilibrium</a:t>
            </a:r>
          </a:p>
        </p:txBody>
      </p:sp>
    </p:spTree>
    <p:extLst>
      <p:ext uri="{BB962C8B-B14F-4D97-AF65-F5344CB8AC3E}">
        <p14:creationId xmlns:p14="http://schemas.microsoft.com/office/powerpoint/2010/main" val="14082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3" grpId="0" animBg="1"/>
      <p:bldP spid="70" grpId="0" animBg="1"/>
      <p:bldP spid="71" grpId="0" animBg="1"/>
      <p:bldP spid="72" grpId="0" animBg="1"/>
      <p:bldP spid="94" grpId="0" animBg="1"/>
      <p:bldP spid="4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9" y="1621459"/>
            <a:ext cx="5222235" cy="331880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676" y="1584296"/>
            <a:ext cx="3971646" cy="33936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13292" y="750542"/>
            <a:ext cx="461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Expanding bubbles of broken phase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In a medium of symmetric phase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1616" y="721761"/>
            <a:ext cx="3291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Baryon production in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front of bubble wall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3793" y="5276405"/>
            <a:ext cx="5287384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400" i="1" dirty="0">
                <a:solidFill>
                  <a:srgbClr val="7030A0"/>
                </a:solidFill>
              </a:rPr>
              <a:t>Was the phase transition in the early universe of 1</a:t>
            </a:r>
            <a:r>
              <a:rPr lang="en-US" sz="2400" i="1" baseline="30000" dirty="0">
                <a:solidFill>
                  <a:srgbClr val="7030A0"/>
                </a:solidFill>
              </a:rPr>
              <a:t>st</a:t>
            </a:r>
            <a:r>
              <a:rPr lang="en-US" sz="2400" i="1" dirty="0">
                <a:solidFill>
                  <a:srgbClr val="7030A0"/>
                </a:solidFill>
              </a:rPr>
              <a:t> order?</a:t>
            </a:r>
          </a:p>
          <a:p>
            <a:pPr marL="800100" lvl="1" indent="-342900">
              <a:buFont typeface="Wingdings" charset="2"/>
              <a:buChar char="è"/>
            </a:pPr>
            <a:r>
              <a:rPr lang="en-US" sz="2400" i="1" dirty="0">
                <a:solidFill>
                  <a:srgbClr val="C00000"/>
                </a:solidFill>
              </a:rPr>
              <a:t>Higgs potential?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5192" y="5330477"/>
            <a:ext cx="4709130" cy="110799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200" i="1" dirty="0">
                <a:solidFill>
                  <a:srgbClr val="7030A0"/>
                </a:solidFill>
              </a:rPr>
              <a:t>If new physics is abundant in thermal plasma of early universe: </a:t>
            </a:r>
          </a:p>
          <a:p>
            <a:r>
              <a:rPr lang="en-US" sz="2200" i="1" dirty="0">
                <a:solidFill>
                  <a:srgbClr val="C00000"/>
                </a:solidFill>
                <a:sym typeface="Wingdings"/>
              </a:rPr>
              <a:t>       L</a:t>
            </a:r>
            <a:r>
              <a:rPr lang="en-US" sz="2200" i="1" dirty="0">
                <a:solidFill>
                  <a:srgbClr val="C00000"/>
                </a:solidFill>
              </a:rPr>
              <a:t>ikely to be of </a:t>
            </a:r>
            <a:r>
              <a:rPr lang="en-US" sz="2200" i="1" dirty="0" err="1">
                <a:solidFill>
                  <a:srgbClr val="C00000"/>
                </a:solidFill>
              </a:rPr>
              <a:t>TeV</a:t>
            </a:r>
            <a:r>
              <a:rPr lang="en-US" sz="2200" i="1" dirty="0">
                <a:solidFill>
                  <a:srgbClr val="C00000"/>
                </a:solidFill>
              </a:rPr>
              <a:t> energy scale.</a:t>
            </a:r>
          </a:p>
        </p:txBody>
      </p:sp>
      <p:sp>
        <p:nvSpPr>
          <p:cNvPr id="3" name="Rectangle 2"/>
          <p:cNvSpPr/>
          <p:nvPr/>
        </p:nvSpPr>
        <p:spPr>
          <a:xfrm>
            <a:off x="748259" y="5217459"/>
            <a:ext cx="10572956" cy="129961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1104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Alternative Explanation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 descr="FunBeforeBigB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7" y="1066799"/>
            <a:ext cx="4628133" cy="51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65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per Week: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b="1" dirty="0" err="1"/>
              <a:t>Jarlskog</a:t>
            </a:r>
            <a:r>
              <a:rPr lang="en-US" b="1" dirty="0"/>
              <a:t> Invariant and </a:t>
            </a:r>
            <a:r>
              <a:rPr lang="en-US" b="1" dirty="0" err="1"/>
              <a:t>Baryogenesis</a:t>
            </a:r>
            <a:endParaRPr lang="en-US" b="1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2012" y="2942237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Marcel\Documents\Fun\Pictures\size-of-big-ba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228" y="925315"/>
            <a:ext cx="3704529" cy="55040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58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85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361900"/>
            <a:ext cx="5788975" cy="4753149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per Week: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b="1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B-Decays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Effective Hamiltonian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Lepton </a:t>
            </a:r>
            <a:r>
              <a:rPr lang="en-US" dirty="0" err="1"/>
              <a:t>Flavour</a:t>
            </a:r>
            <a:r>
              <a:rPr lang="en-US" dirty="0"/>
              <a:t> Non-Universality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2012" y="2284989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irdMirr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9124" y="2078425"/>
            <a:ext cx="4740809" cy="302559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4456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Symmetry and non-Observables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01706" y="709701"/>
            <a:ext cx="11927541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0070C0"/>
                </a:solidFill>
              </a:rPr>
              <a:t>T.D.Lee</a:t>
            </a:r>
            <a:r>
              <a:rPr lang="en-US" sz="2800" dirty="0">
                <a:solidFill>
                  <a:srgbClr val="0070C0"/>
                </a:solidFill>
              </a:rPr>
              <a:t>:  “The root to all </a:t>
            </a:r>
            <a:r>
              <a:rPr lang="en-US" sz="2800" i="1" dirty="0">
                <a:solidFill>
                  <a:srgbClr val="0070C0"/>
                </a:solidFill>
              </a:rPr>
              <a:t>symmetry</a:t>
            </a:r>
            <a:r>
              <a:rPr lang="en-US" sz="2800" dirty="0">
                <a:solidFill>
                  <a:srgbClr val="0070C0"/>
                </a:solidFill>
              </a:rPr>
              <a:t> principles lies in the assumption that it is 	       impossible to observe certain basic quantities; the </a:t>
            </a:r>
            <a:r>
              <a:rPr lang="en-US" sz="2800" i="1" dirty="0">
                <a:solidFill>
                  <a:srgbClr val="0070C0"/>
                </a:solidFill>
              </a:rPr>
              <a:t>non-observables</a:t>
            </a:r>
            <a:r>
              <a:rPr lang="en-US" sz="2800" dirty="0">
                <a:solidFill>
                  <a:srgbClr val="0070C0"/>
                </a:solidFill>
              </a:rPr>
              <a:t>”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914587" y="1746514"/>
            <a:ext cx="6648672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There are four main types of symmetry:</a:t>
            </a:r>
          </a:p>
          <a:p>
            <a:pPr>
              <a:buFontTx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 Permutation symmetry: </a:t>
            </a:r>
          </a:p>
          <a:p>
            <a:r>
              <a:rPr lang="en-US" sz="2000" dirty="0"/>
              <a:t>	Bose-Einstein and Fermi-Dirac Statistics</a:t>
            </a:r>
          </a:p>
          <a:p>
            <a:pPr>
              <a:buFontTx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 Continuous space-time symmetries: </a:t>
            </a:r>
          </a:p>
          <a:p>
            <a:r>
              <a:rPr lang="en-US" sz="2000" dirty="0"/>
              <a:t>	translation, rotation, velocity, acceleration,…</a:t>
            </a:r>
          </a:p>
          <a:p>
            <a:pPr>
              <a:buFontTx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 Discrete symmetries: </a:t>
            </a:r>
          </a:p>
          <a:p>
            <a:r>
              <a:rPr lang="en-US" sz="2000" dirty="0"/>
              <a:t>	space inversion, time reversal, charge conjugation,</a:t>
            </a:r>
            <a:r>
              <a:rPr lang="mr-IN" sz="2000" dirty="0"/>
              <a:t>…</a:t>
            </a:r>
            <a:r>
              <a:rPr lang="en-US" sz="2000" dirty="0">
                <a:solidFill>
                  <a:srgbClr val="990000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 Unitary symmetries: gauge </a:t>
            </a:r>
            <a:r>
              <a:rPr lang="en-US" sz="2200" dirty="0" err="1">
                <a:solidFill>
                  <a:srgbClr val="C00000"/>
                </a:solidFill>
              </a:rPr>
              <a:t>invariances</a:t>
            </a:r>
            <a:r>
              <a:rPr lang="en-US" sz="2200" dirty="0">
                <a:solidFill>
                  <a:srgbClr val="C00000"/>
                </a:solidFill>
              </a:rPr>
              <a:t>: </a:t>
            </a:r>
          </a:p>
          <a:p>
            <a:r>
              <a:rPr lang="en-US" sz="2000" dirty="0"/>
              <a:t>	U</a:t>
            </a:r>
            <a:r>
              <a:rPr lang="en-US" sz="2000" baseline="-25000" dirty="0"/>
              <a:t>1</a:t>
            </a:r>
            <a:r>
              <a:rPr lang="en-US" sz="2000" dirty="0"/>
              <a:t>(charge), SU</a:t>
            </a:r>
            <a:r>
              <a:rPr lang="en-US" sz="2000" baseline="-25000" dirty="0"/>
              <a:t>2</a:t>
            </a:r>
            <a:r>
              <a:rPr lang="en-US" sz="2000" dirty="0"/>
              <a:t>(isospin), SU</a:t>
            </a:r>
            <a:r>
              <a:rPr lang="en-US" sz="2000" baseline="-25000" dirty="0"/>
              <a:t>3</a:t>
            </a:r>
            <a:r>
              <a:rPr lang="en-US" sz="2000" dirty="0"/>
              <a:t>(color),</a:t>
            </a:r>
            <a:r>
              <a:rPr lang="mr-IN" sz="2000" dirty="0"/>
              <a:t>…</a:t>
            </a:r>
            <a:endParaRPr lang="en-US" sz="2000" dirty="0"/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222573" y="4951434"/>
            <a:ext cx="9582623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 sz="2200" dirty="0">
                <a:solidFill>
                  <a:srgbClr val="7030A0"/>
                </a:solidFill>
              </a:rPr>
              <a:t> If a quantity is fundamentally non-observable it is related to an </a:t>
            </a:r>
            <a:r>
              <a:rPr lang="en-US" sz="2200" i="1" dirty="0">
                <a:solidFill>
                  <a:srgbClr val="C00000"/>
                </a:solidFill>
              </a:rPr>
              <a:t>exact</a:t>
            </a:r>
            <a:r>
              <a:rPr lang="en-US" sz="2200" dirty="0">
                <a:solidFill>
                  <a:srgbClr val="C00000"/>
                </a:solidFill>
              </a:rPr>
              <a:t> symmetry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228600" y="5364475"/>
            <a:ext cx="1208890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 sz="2200" dirty="0">
                <a:solidFill>
                  <a:srgbClr val="7030A0"/>
                </a:solidFill>
              </a:rPr>
              <a:t> If it could in principle be observed by an improved measurement; the </a:t>
            </a:r>
            <a:r>
              <a:rPr lang="en-US" sz="2200" dirty="0">
                <a:solidFill>
                  <a:srgbClr val="C00000"/>
                </a:solidFill>
              </a:rPr>
              <a:t>symmetry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7030A0"/>
                </a:solidFill>
              </a:rPr>
              <a:t>is said to be </a:t>
            </a:r>
            <a:r>
              <a:rPr lang="en-US" sz="2200" i="1" dirty="0">
                <a:solidFill>
                  <a:srgbClr val="C00000"/>
                </a:solidFill>
              </a:rPr>
              <a:t>broken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2057401" y="6021288"/>
            <a:ext cx="2313197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 err="1"/>
              <a:t>Noether</a:t>
            </a:r>
            <a:r>
              <a:rPr lang="en-US" sz="2200" dirty="0"/>
              <a:t> Theorem: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4495800" y="6021288"/>
            <a:ext cx="1331903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/>
              <a:t>symmetry</a:t>
            </a: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7667637" y="6021288"/>
            <a:ext cx="212282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/>
              <a:t>conservation law</a:t>
            </a:r>
          </a:p>
        </p:txBody>
      </p:sp>
      <p:sp>
        <p:nvSpPr>
          <p:cNvPr id="114699" name="AutoShape 11"/>
          <p:cNvSpPr>
            <a:spLocks noChangeArrowheads="1"/>
          </p:cNvSpPr>
          <p:nvPr/>
        </p:nvSpPr>
        <p:spPr bwMode="auto">
          <a:xfrm>
            <a:off x="6172200" y="5863059"/>
            <a:ext cx="1066800" cy="733663"/>
          </a:xfrm>
          <a:prstGeom prst="leftRightArrow">
            <a:avLst>
              <a:gd name="adj1" fmla="val 50000"/>
              <a:gd name="adj2" fmla="val 52093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pic>
        <p:nvPicPr>
          <p:cNvPr id="114700" name="Picture 12" descr="le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7359" y="1851794"/>
            <a:ext cx="2241176" cy="287447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33" y="1851794"/>
            <a:ext cx="1836007" cy="287447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5136C7-F88E-FD4A-B237-D9575F45FDFA}"/>
              </a:ext>
            </a:extLst>
          </p:cNvPr>
          <p:cNvSpPr txBox="1"/>
          <p:nvPr/>
        </p:nvSpPr>
        <p:spPr>
          <a:xfrm>
            <a:off x="8918917" y="181841"/>
            <a:ext cx="17136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Background info</a:t>
            </a:r>
          </a:p>
        </p:txBody>
      </p:sp>
    </p:spTree>
    <p:extLst>
      <p:ext uri="{BB962C8B-B14F-4D97-AF65-F5344CB8AC3E}">
        <p14:creationId xmlns:p14="http://schemas.microsoft.com/office/powerpoint/2010/main" val="33381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/>
      <p:bldP spid="114694" grpId="0"/>
      <p:bldP spid="114695" grpId="0"/>
      <p:bldP spid="114696" grpId="0"/>
      <p:bldP spid="114697" grpId="0"/>
      <p:bldP spid="114698" grpId="0"/>
      <p:bldP spid="1146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12911</TotalTime>
  <Words>6371</Words>
  <Application>Microsoft Macintosh PowerPoint</Application>
  <PresentationFormat>Widescreen</PresentationFormat>
  <Paragraphs>1326</Paragraphs>
  <Slides>78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6" baseType="lpstr">
      <vt:lpstr>.AppleSystemUIFont</vt:lpstr>
      <vt:lpstr>Arial</vt:lpstr>
      <vt:lpstr>Calibri</vt:lpstr>
      <vt:lpstr>Calibri Light</vt:lpstr>
      <vt:lpstr>Cambria Math</vt:lpstr>
      <vt:lpstr>symbol</vt:lpstr>
      <vt:lpstr>symbol</vt:lpstr>
      <vt:lpstr>System Font Regular</vt:lpstr>
      <vt:lpstr>Tahoma</vt:lpstr>
      <vt:lpstr>Times</vt:lpstr>
      <vt:lpstr>times new roman</vt:lpstr>
      <vt:lpstr>times new roman</vt:lpstr>
      <vt:lpstr>Verdana</vt:lpstr>
      <vt:lpstr>Wingdings</vt:lpstr>
      <vt:lpstr>Zapf Dingbats</vt:lpstr>
      <vt:lpstr>Office Theme</vt:lpstr>
      <vt:lpstr>1_Office Theme</vt:lpstr>
      <vt:lpstr>Equation</vt:lpstr>
      <vt:lpstr>   Flavour Physics and CP Violation</vt:lpstr>
      <vt:lpstr>   Flavour Physics and CP Violation</vt:lpstr>
      <vt:lpstr>   Introducing the lecturers</vt:lpstr>
      <vt:lpstr>   The Antimatter Mystery</vt:lpstr>
      <vt:lpstr>   Flavour Physics and CP Violation</vt:lpstr>
      <vt:lpstr>   Flavour Physics and CP Violation</vt:lpstr>
      <vt:lpstr>   Flavour Physics and CP Violation</vt:lpstr>
      <vt:lpstr>   Flavour Physics and CP Violation</vt:lpstr>
      <vt:lpstr>   Symmetry and non-Observables</vt:lpstr>
      <vt:lpstr>   Symmetry and non-observables</vt:lpstr>
      <vt:lpstr>   C, P, T  Discrete Symmetries</vt:lpstr>
      <vt:lpstr>   Classical Mirror Worlds </vt:lpstr>
      <vt:lpstr>   C-, P-, T- Symmetry</vt:lpstr>
      <vt:lpstr>   Macroscopic time reversal     (T.D. Lee)</vt:lpstr>
      <vt:lpstr>   Macroscopic time reversal     (T.D. Lee)</vt:lpstr>
      <vt:lpstr>   Macroscopic time reversal </vt:lpstr>
      <vt:lpstr>   C, P operations and Dirac theory (QED)</vt:lpstr>
      <vt:lpstr>   C, P operations and Dirac theory (QED)</vt:lpstr>
      <vt:lpstr>   Parity Violation</vt:lpstr>
      <vt:lpstr>   Parity Violation</vt:lpstr>
      <vt:lpstr>   Discovery of Parity Violation</vt:lpstr>
      <vt:lpstr>   So P is violated, what’s next?</vt:lpstr>
      <vt:lpstr>   Charge conjugation symmetry?</vt:lpstr>
      <vt:lpstr>   Weak Force breaks C and P, is CP really OK?</vt:lpstr>
      <vt:lpstr>   The Weak force and CP violation</vt:lpstr>
      <vt:lpstr>   Discovery of CP-Violation with K^0 decays</vt:lpstr>
      <vt:lpstr>   Discovery of CP-Violation with K^0 decays</vt:lpstr>
      <vt:lpstr>   Alternative: Charge Asymmetry in K^0 decays</vt:lpstr>
      <vt:lpstr>   Contact with Aliens !</vt:lpstr>
      <vt:lpstr>   CPT Violation…</vt:lpstr>
      <vt:lpstr>   CPT is conserved, but does anti-matter fall down?</vt:lpstr>
      <vt:lpstr>   Flavour Physics and CP Violation</vt:lpstr>
      <vt:lpstr>   Flavour Physics and CP Violation</vt:lpstr>
      <vt:lpstr>   Weak interaction in three Flavour Generations</vt:lpstr>
      <vt:lpstr>   Spontaneous Symmetry Breaking Origin of Mass</vt:lpstr>
      <vt:lpstr>   Spontaneous Symmetry Breaking Origin of Mass</vt:lpstr>
      <vt:lpstr>   Spontaneous Symmetry Breaking Origin of Mass</vt:lpstr>
      <vt:lpstr>   Spontaneous Symmetry Breaking Origin of Mass</vt:lpstr>
      <vt:lpstr>   Spontaneous Symmetry Breaking Origin of Mass</vt:lpstr>
      <vt:lpstr>   Flavour Puzzle: particle masses? Origin Yukawa couplings?</vt:lpstr>
      <vt:lpstr>  The Weak Interaction  Flavour Mixing</vt:lpstr>
      <vt:lpstr>  The Weak Interaction  Flavour Mixing</vt:lpstr>
      <vt:lpstr>  The Weak Interaction  Flavour Mixing</vt:lpstr>
      <vt:lpstr>   How about leptons?</vt:lpstr>
      <vt:lpstr>   How about leptons?</vt:lpstr>
      <vt:lpstr>   How about leptons?</vt:lpstr>
      <vt:lpstr>   Food for thought-1: which states mix?</vt:lpstr>
      <vt:lpstr>   Food for thought-2: Where did the CP violation come from?</vt:lpstr>
      <vt:lpstr>   Food for thought-2: Where did the CP violation come from?</vt:lpstr>
      <vt:lpstr>   Flavour Changing Quark Interactions</vt:lpstr>
      <vt:lpstr>   Flavour Changing Quark Interactions</vt:lpstr>
      <vt:lpstr>   Flavour Changing Quark Interactions</vt:lpstr>
      <vt:lpstr>   Flavour Changing Quark Interactions</vt:lpstr>
      <vt:lpstr>   Flavour Changing Quark Interactions – CP Violation</vt:lpstr>
      <vt:lpstr>   The CKM matrix V_CKM - 3 Generations</vt:lpstr>
      <vt:lpstr>   The CKM matrix and unitarity triangle</vt:lpstr>
      <vt:lpstr>   The CKM matrix and unitarity triangle</vt:lpstr>
      <vt:lpstr>   The CKM matrix and unitarity triangle</vt:lpstr>
      <vt:lpstr>   The CKM matrix and unitarity triangle</vt:lpstr>
      <vt:lpstr>   The CKM matrix V_CKM - 3 Generations</vt:lpstr>
      <vt:lpstr>   The CKM matrix V_CKM - 3 vs 2 Generations</vt:lpstr>
      <vt:lpstr>   3 Generations of particles – How do we know?</vt:lpstr>
      <vt:lpstr>   3 Generations of particles – How do we know?</vt:lpstr>
      <vt:lpstr>   3 Generations of particles – How do we know?</vt:lpstr>
      <vt:lpstr>   How about leptons?</vt:lpstr>
      <vt:lpstr>PowerPoint Presentation</vt:lpstr>
      <vt:lpstr>   Flavour Physics and CP Violation</vt:lpstr>
      <vt:lpstr>   Flavour Physics and CP Violation</vt:lpstr>
      <vt:lpstr>   How large is CP violation?</vt:lpstr>
      <vt:lpstr>  SU(2)</vt:lpstr>
      <vt:lpstr>  SU(2)  Higgs vev </vt:lpstr>
      <vt:lpstr>  SU(2)  Higgs vev  Origin of Mass</vt:lpstr>
      <vt:lpstr>  SU(2)  Higgs vev  Origin of Mass  Origin of CP violation?</vt:lpstr>
      <vt:lpstr>   The Baryogenesis Puzzle – Electroweak Baryogenesis?</vt:lpstr>
      <vt:lpstr>   The Baryogenesis Puzzle – Electroweak Baryogenesis?</vt:lpstr>
      <vt:lpstr>   The Baryogenesis Puzzle – Electroweak Baryogenesis?</vt:lpstr>
      <vt:lpstr>   Alternative Explanation…</vt:lpstr>
      <vt:lpstr>   Flavour Physics and CP Violation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942</cp:revision>
  <dcterms:created xsi:type="dcterms:W3CDTF">2018-08-16T13:53:51Z</dcterms:created>
  <dcterms:modified xsi:type="dcterms:W3CDTF">2022-02-08T16:33:48Z</dcterms:modified>
</cp:coreProperties>
</file>